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5" r:id="rId1"/>
  </p:sldMasterIdLst>
  <p:notesMasterIdLst>
    <p:notesMasterId r:id="rId90"/>
  </p:notesMasterIdLst>
  <p:handoutMasterIdLst>
    <p:handoutMasterId r:id="rId91"/>
  </p:handoutMasterIdLst>
  <p:sldIdLst>
    <p:sldId id="256" r:id="rId2"/>
    <p:sldId id="408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628" r:id="rId25"/>
    <p:sldId id="575" r:id="rId26"/>
    <p:sldId id="576" r:id="rId27"/>
    <p:sldId id="577" r:id="rId28"/>
    <p:sldId id="578" r:id="rId29"/>
    <p:sldId id="579" r:id="rId30"/>
    <p:sldId id="580" r:id="rId31"/>
    <p:sldId id="581" r:id="rId32"/>
    <p:sldId id="582" r:id="rId33"/>
    <p:sldId id="583" r:id="rId34"/>
    <p:sldId id="584" r:id="rId35"/>
    <p:sldId id="585" r:id="rId36"/>
    <p:sldId id="586" r:id="rId37"/>
    <p:sldId id="588" r:id="rId38"/>
    <p:sldId id="629" r:id="rId39"/>
    <p:sldId id="630" r:id="rId40"/>
    <p:sldId id="631" r:id="rId41"/>
    <p:sldId id="632" r:id="rId42"/>
    <p:sldId id="633" r:id="rId43"/>
    <p:sldId id="634" r:id="rId44"/>
    <p:sldId id="589" r:id="rId45"/>
    <p:sldId id="590" r:id="rId46"/>
    <p:sldId id="591" r:id="rId47"/>
    <p:sldId id="592" r:id="rId48"/>
    <p:sldId id="593" r:id="rId49"/>
    <p:sldId id="594" r:id="rId50"/>
    <p:sldId id="637" r:id="rId51"/>
    <p:sldId id="595" r:id="rId52"/>
    <p:sldId id="596" r:id="rId53"/>
    <p:sldId id="597" r:id="rId54"/>
    <p:sldId id="598" r:id="rId55"/>
    <p:sldId id="599" r:id="rId56"/>
    <p:sldId id="600" r:id="rId57"/>
    <p:sldId id="601" r:id="rId58"/>
    <p:sldId id="602" r:id="rId59"/>
    <p:sldId id="640" r:id="rId60"/>
    <p:sldId id="641" r:id="rId61"/>
    <p:sldId id="603" r:id="rId62"/>
    <p:sldId id="604" r:id="rId63"/>
    <p:sldId id="605" r:id="rId64"/>
    <p:sldId id="606" r:id="rId65"/>
    <p:sldId id="607" r:id="rId66"/>
    <p:sldId id="608" r:id="rId67"/>
    <p:sldId id="609" r:id="rId68"/>
    <p:sldId id="610" r:id="rId69"/>
    <p:sldId id="611" r:id="rId70"/>
    <p:sldId id="612" r:id="rId71"/>
    <p:sldId id="613" r:id="rId72"/>
    <p:sldId id="614" r:id="rId73"/>
    <p:sldId id="615" r:id="rId74"/>
    <p:sldId id="616" r:id="rId75"/>
    <p:sldId id="617" r:id="rId76"/>
    <p:sldId id="618" r:id="rId77"/>
    <p:sldId id="619" r:id="rId78"/>
    <p:sldId id="620" r:id="rId79"/>
    <p:sldId id="621" r:id="rId80"/>
    <p:sldId id="622" r:id="rId81"/>
    <p:sldId id="623" r:id="rId82"/>
    <p:sldId id="624" r:id="rId83"/>
    <p:sldId id="625" r:id="rId84"/>
    <p:sldId id="626" r:id="rId85"/>
    <p:sldId id="627" r:id="rId86"/>
    <p:sldId id="550" r:id="rId87"/>
    <p:sldId id="551" r:id="rId88"/>
    <p:sldId id="642" r:id="rId89"/>
  </p:sldIdLst>
  <p:sldSz cx="9144000" cy="6858000" type="screen4x3"/>
  <p:notesSz cx="7315200" cy="9601200"/>
  <p:custDataLst>
    <p:tags r:id="rId9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452EBC-F588-475A-B238-DD72479FC45A}">
          <p14:sldIdLst>
            <p14:sldId id="256"/>
            <p14:sldId id="408"/>
          </p14:sldIdLst>
        </p14:section>
        <p14:section name="Java Program" id="{A20C6D95-A36F-4886-8C7B-7A5E4192661E}">
          <p14:sldIdLst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</p14:sldIdLst>
        </p14:section>
        <p14:section name="Variables" id="{EE7BAB5E-4A7F-4DD7-82F6-CD4122012EA7}">
          <p14:sldIdLst>
            <p14:sldId id="569"/>
            <p14:sldId id="570"/>
            <p14:sldId id="571"/>
            <p14:sldId id="572"/>
            <p14:sldId id="573"/>
            <p14:sldId id="574"/>
            <p14:sldId id="628"/>
            <p14:sldId id="575"/>
            <p14:sldId id="576"/>
          </p14:sldIdLst>
        </p14:section>
        <p14:section name="Data Types" id="{819B3245-7E92-4B6A-BA71-C05472EF7C2C}">
          <p14:sldIdLst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Arithmetic Operations" id="{39D75E43-75B3-4C3E-A3DF-B141B10E17AD}">
          <p14:sldIdLst>
            <p14:sldId id="589"/>
            <p14:sldId id="590"/>
            <p14:sldId id="591"/>
            <p14:sldId id="592"/>
            <p14:sldId id="593"/>
            <p14:sldId id="594"/>
            <p14:sldId id="637"/>
          </p14:sldIdLst>
        </p14:section>
        <p14:section name="Constants" id="{D0577AED-26CC-4696-BC7F-4CD8A5FA1374}">
          <p14:sldIdLst>
            <p14:sldId id="595"/>
            <p14:sldId id="596"/>
          </p14:sldIdLst>
        </p14:section>
        <p14:section name="String Class" id="{0CF08716-C5AF-4A7C-A971-5BFEF0E9ABE1}">
          <p14:sldIdLst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Input/Output" id="{ACEE709E-5C44-4FE3-A9CF-932EF4DFBB2D}">
          <p14:sldIdLst>
            <p14:sldId id="640"/>
            <p14:sldId id="641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</p14:sldIdLst>
        </p14:section>
        <p14:section name="Packages" id="{F8E2828B-D8FA-42FF-9BB7-FB55938392F1}">
          <p14:sldIdLst>
            <p14:sldId id="550"/>
            <p14:sldId id="551"/>
            <p14:sldId id="6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B2B2B2"/>
    <a:srgbClr val="FF0000"/>
    <a:srgbClr val="8488BC"/>
    <a:srgbClr val="6B70AF"/>
    <a:srgbClr val="6065AA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3537" autoAdjust="0"/>
  </p:normalViewPr>
  <p:slideViewPr>
    <p:cSldViewPr>
      <p:cViewPr varScale="1">
        <p:scale>
          <a:sx n="67" d="100"/>
          <a:sy n="67" d="100"/>
        </p:scale>
        <p:origin x="5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-2442" y="-96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t" anchorCtr="0" compatLnSpc="1">
            <a:prstTxWarp prst="textNoShape">
              <a:avLst/>
            </a:prstTxWarp>
          </a:bodyPr>
          <a:lstStyle>
            <a:lvl1pPr defTabSz="973138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400"/>
            </a:lvl1pPr>
          </a:lstStyle>
          <a:p>
            <a:pPr>
              <a:defRPr/>
            </a:pPr>
            <a:fld id="{2FB09946-27B7-4B2B-9D7F-A025FA9F9BB1}" type="datetime1">
              <a:rPr lang="en-US" altLang="en-US"/>
              <a:pPr>
                <a:defRPr/>
              </a:pPr>
              <a:t>9/4/2023</a:t>
            </a:fld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b" anchorCtr="0" compatLnSpc="1">
            <a:prstTxWarp prst="textNoShape">
              <a:avLst/>
            </a:prstTxWarp>
          </a:bodyPr>
          <a:lstStyle>
            <a:lvl1pPr defTabSz="973138">
              <a:defRPr sz="1400"/>
            </a:lvl1pPr>
          </a:lstStyle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400"/>
            </a:lvl1pPr>
          </a:lstStyle>
          <a:p>
            <a:pPr>
              <a:defRPr/>
            </a:pPr>
            <a:fld id="{8BBD4BBA-3535-40A5-AA7C-14FCD02FD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909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b" anchorCtr="0" compatLnSpc="1">
            <a:prstTxWarp prst="textNoShape">
              <a:avLst/>
            </a:prstTxWarp>
          </a:bodyPr>
          <a:lstStyle>
            <a:lvl1pPr defTabSz="973138">
              <a:defRPr sz="1200">
                <a:latin typeface="Arial" charset="0"/>
              </a:defRPr>
            </a:lvl1pPr>
          </a:lstStyle>
          <a:p>
            <a:pPr>
              <a:defRPr/>
            </a:pPr>
            <a:fld id="{71A00943-D2AC-4799-AF0E-3982B7036C59}" type="datetime1">
              <a:rPr lang="en-US"/>
              <a:pPr>
                <a:defRPr/>
              </a:pPr>
              <a:t>9/4/2023</a:t>
            </a:fld>
            <a:endParaRPr lang="en-US" altLang="en-US"/>
          </a:p>
        </p:txBody>
      </p:sp>
      <p:sp>
        <p:nvSpPr>
          <p:cNvPr id="399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63563" y="568325"/>
            <a:ext cx="6184900" cy="4638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6738" y="5292725"/>
            <a:ext cx="6181725" cy="406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t" anchorCtr="0" compatLnSpc="1">
            <a:prstTxWarp prst="textNoShape">
              <a:avLst/>
            </a:prstTxWarp>
          </a:bodyPr>
          <a:lstStyle>
            <a:lvl1pPr defTabSz="973138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200">
                <a:latin typeface="Arial" charset="0"/>
              </a:defRPr>
            </a:lvl1pPr>
          </a:lstStyle>
          <a:p>
            <a:pPr>
              <a:defRPr/>
            </a:pPr>
            <a:fld id="{BCD77715-7B69-4F6B-A6B3-D89022AABC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70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63513" indent="-163513" algn="l" rtl="0" eaLnBrk="0" fontAlgn="base" hangingPunct="0">
      <a:spcBef>
        <a:spcPct val="30000"/>
      </a:spcBef>
      <a:spcAft>
        <a:spcPct val="0"/>
      </a:spcAft>
      <a:buChar char="•"/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B7E4C-139B-46D4-8947-F54B1225ECA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defTabSz="1009650">
              <a:spcBef>
                <a:spcPct val="0"/>
              </a:spcBef>
              <a:buFontTx/>
              <a:buNone/>
            </a:pPr>
            <a:endParaRPr lang="en-US" altLang="en-US" sz="2600" b="0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0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3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5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2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7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77715-7B69-4F6B-A6B3-D89022AABCE1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3831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22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55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91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6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7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2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2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8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5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87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5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43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8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22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30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64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23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734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07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9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858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87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35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15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77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2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80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78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43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8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2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852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56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513" marR="0" lvl="1" indent="-16351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/>
              <a:t>(this is a newline or carriage return, but it depends on system)</a:t>
            </a:r>
          </a:p>
          <a:p>
            <a:pPr lvl="2">
              <a:lnSpc>
                <a:spcPct val="80000"/>
              </a:lnSpc>
            </a:pPr>
            <a:r>
              <a:rPr lang="en-US" sz="2800" dirty="0" err="1"/>
              <a:t>formatstring</a:t>
            </a:r>
            <a:r>
              <a:rPr lang="en-US" sz="2800" dirty="0"/>
              <a:t> is a string literal with format specifiers</a:t>
            </a:r>
          </a:p>
          <a:p>
            <a:pPr lvl="2"/>
            <a:r>
              <a:rPr lang="en-US" sz="2800" dirty="0" err="1"/>
              <a:t>argumentlist</a:t>
            </a:r>
            <a:r>
              <a:rPr lang="en-US" sz="2800" dirty="0"/>
              <a:t> is comma separated list of data to print</a:t>
            </a:r>
          </a:p>
          <a:p>
            <a:pPr lvl="2"/>
            <a:r>
              <a:rPr lang="en-US" sz="2800" dirty="0" err="1"/>
              <a:t>argumentlist</a:t>
            </a:r>
            <a:r>
              <a:rPr lang="en-US" sz="2800" dirty="0"/>
              <a:t> items must match format specifiers in order left to right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77715-7B69-4F6B-A6B3-D89022AABCE1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674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33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382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394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54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708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020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262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742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00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9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825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598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432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822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675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0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980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318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51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88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938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062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872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31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simply import a class providing the required functionality from an existing package and use it in our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9857-B29B-4C26-B603-980AC378723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7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97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5" name="Picture 2" descr="G:\img\BackStep.gi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1" y="6251768"/>
            <a:ext cx="1229299" cy="4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017713"/>
            <a:ext cx="417195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81550" y="2017713"/>
            <a:ext cx="4173538" cy="4114800"/>
          </a:xfr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276600"/>
            <a:ext cx="8077200" cy="19050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B7430D8C-F84C-4D80-A906-4BB0135A05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89648"/>
            <a:ext cx="7543800" cy="2277035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6DFF08F-DC6B-4601-B491-B0F83F6DD2DA}" type="datetimeFigureOut">
              <a:rPr lang="en-US" sz="675" smtClean="0">
                <a:solidFill>
                  <a:srgbClr val="FFFFFF"/>
                </a:solidFill>
                <a:latin typeface="Calibri" panose="020F0502020204030204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9/4/2023</a:t>
            </a:fld>
            <a:endParaRPr lang="en-US" sz="675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 cap="all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FAB73BC-B049-4115-A692-8D63A059BFB8}" type="slidenum">
              <a:rPr lang="en-US" sz="788" smtClean="0">
                <a:solidFill>
                  <a:srgbClr val="FFFFFF"/>
                </a:solidFill>
                <a:latin typeface="Calibri" panose="020F0502020204030204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88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44288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4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5320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2" r:id="rId5"/>
    <p:sldLayoutId id="2147483803" r:id="rId6"/>
    <p:sldLayoutId id="2147483804" r:id="rId7"/>
    <p:sldLayoutId id="2147483806" r:id="rId8"/>
  </p:sldLayoutIdLst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utorial" TargetMode="External"/><Relationship Id="rId2" Type="http://schemas.openxmlformats.org/officeDocument/2006/relationships/hyperlink" Target="https://www.w3schools.com/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resource.com/java-exercises/basic/index.ph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46635" y="2416939"/>
            <a:ext cx="7924800" cy="1981200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Fundamentals</a:t>
            </a:r>
            <a:br>
              <a:rPr lang="en-US" dirty="0" smtClean="0"/>
            </a:br>
            <a:r>
              <a:rPr lang="en-US" sz="4000" dirty="0" smtClean="0"/>
              <a:t>Writing Simple Programs</a:t>
            </a:r>
            <a:endParaRPr lang="en-US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F40BC1-28C8-4740-B086-326F43190F9F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  <p:pic>
        <p:nvPicPr>
          <p:cNvPr id="7" name="Picture 6" descr="alert.png"/>
          <p:cNvPicPr>
            <a:picLocks noChangeAspect="1"/>
          </p:cNvPicPr>
          <p:nvPr/>
        </p:nvPicPr>
        <p:blipFill rotWithShape="1">
          <a:blip r:embed="rId3" cstate="print"/>
          <a:srcRect l="30477" t="10630" r="25681" b="23318"/>
          <a:stretch/>
        </p:blipFill>
        <p:spPr>
          <a:xfrm>
            <a:off x="8482649" y="33415"/>
            <a:ext cx="609600" cy="693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714549">
            <a:off x="7461151" y="483591"/>
            <a:ext cx="1742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+mj-lt"/>
              </a:rPr>
              <a:t>Read Chapters 2, 4 and 5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0063" y="152400"/>
            <a:ext cx="77724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4000" b="1" u="sng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sz="4000" b="1" u="sng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lang="en-GB" sz="4000" b="1" kern="0" dirty="0">
                <a:latin typeface="+mj-lt"/>
                <a:ea typeface="+mj-ea"/>
                <a:cs typeface="+mj-cs"/>
              </a:rPr>
              <a:t>CMPS 251</a:t>
            </a:r>
          </a:p>
        </p:txBody>
      </p:sp>
      <p:pic>
        <p:nvPicPr>
          <p:cNvPr id="10" name="Picture 9" descr="Java_clr.bmp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01187" cy="15390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61596" y="1896771"/>
            <a:ext cx="2249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Unit </a:t>
            </a:r>
            <a:r>
              <a:rPr lang="en-US" sz="4000" b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1_02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Program in Java: Printing a Line of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538" y="1712981"/>
            <a:ext cx="8511998" cy="417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sz="1800" b="1" dirty="0">
                <a:latin typeface="Consolas" panose="020B0609020204030204" pitchFamily="49" charset="0"/>
              </a:rPr>
              <a:t> object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Consolas" panose="020B0609020204030204" pitchFamily="49" charset="0"/>
              </a:rPr>
              <a:t>Standard output object.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Allows a Java application to display information in the </a:t>
            </a:r>
            <a:r>
              <a:rPr lang="en-US" altLang="en-US" sz="1800" b="1" dirty="0">
                <a:solidFill>
                  <a:srgbClr val="FF0000"/>
                </a:solidFill>
              </a:rPr>
              <a:t>command window </a:t>
            </a:r>
            <a:r>
              <a:rPr lang="en-US" altLang="en-US" sz="1800" dirty="0">
                <a:solidFill>
                  <a:srgbClr val="000000"/>
                </a:solidFill>
              </a:rPr>
              <a:t>from which it executes. </a:t>
            </a:r>
          </a:p>
          <a:p>
            <a:pPr>
              <a:lnSpc>
                <a:spcPct val="150000"/>
              </a:lnSpc>
            </a:pPr>
            <a:r>
              <a:rPr lang="en-US" alt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1800" b="1" dirty="0">
                <a:latin typeface="Consolas" panose="020B0609020204030204" pitchFamily="49" charset="0"/>
              </a:rPr>
              <a:t> method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Consolas" panose="020B0609020204030204" pitchFamily="49" charset="0"/>
              </a:rPr>
              <a:t>Displays (or prints) a line of text in the command window. </a:t>
            </a:r>
          </a:p>
          <a:p>
            <a:pPr marL="600075" lvl="2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Consolas" panose="020B0609020204030204" pitchFamily="49" charset="0"/>
              </a:rPr>
              <a:t>The string in the parentheses the argument to the method. </a:t>
            </a:r>
          </a:p>
          <a:p>
            <a:pPr marL="600075" lvl="2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Consolas" panose="020B0609020204030204" pitchFamily="49" charset="0"/>
              </a:rPr>
              <a:t>Positions the output cursor at the beginning of the next line in the command window.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Consolas" panose="020B0609020204030204" pitchFamily="49" charset="0"/>
              </a:rPr>
              <a:t>Most statements end with a semicolon.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4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Program in Java: Printing a Line of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538" y="1712981"/>
            <a:ext cx="85119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onsolas" panose="020B0609020204030204" pitchFamily="49" charset="0"/>
              </a:rPr>
              <a:t>Compiling Your First Java Application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To compile the program, type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Welcome1.java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If the program contains no compilation errors, preceding command creates </a:t>
            </a:r>
            <a:r>
              <a:rPr lang="en-US" sz="1500" dirty="0" smtClean="0">
                <a:latin typeface="Consolas" panose="020B0609020204030204" pitchFamily="49" charset="0"/>
              </a:rPr>
              <a:t>a </a:t>
            </a:r>
            <a:r>
              <a:rPr lang="en-US" sz="1500" b="1" dirty="0" smtClean="0">
                <a:latin typeface="Consolas" panose="020B0609020204030204" pitchFamily="49" charset="0"/>
              </a:rPr>
              <a:t>.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latin typeface="Consolas" panose="020B0609020204030204" pitchFamily="49" charset="0"/>
              </a:rPr>
              <a:t> file (known as the class file) containing the platform-independent Java bytecodes that represent the application.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When we use the java command to execute the application on a given platform, these bytecodes will be translated by the JVM into instructions that are understood by the underlying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5283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Program in Java: Printing a Line of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538" y="1712981"/>
            <a:ext cx="8511998" cy="3762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onsolas" panose="020B0609020204030204" pitchFamily="49" charset="0"/>
              </a:rPr>
              <a:t>Executing the Welcome1 Application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To execute this program in a command window, change to the directory containing Welcome1.java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C:\examples\ch02\fig02_01 on Microsoft Windows or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~/Documents/examples/ch02/fig02_01 on Linux/macOS.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Next, type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Welcome1</a:t>
            </a:r>
            <a:endParaRPr lang="en-US" sz="15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This launches the JVM, which loads the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Welcome1.class</a:t>
            </a:r>
            <a:r>
              <a:rPr lang="en-US" sz="1500" dirty="0">
                <a:latin typeface="Consolas" panose="020B0609020204030204" pitchFamily="49" charset="0"/>
              </a:rPr>
              <a:t> file.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command omits the .class file-name extension; otherwise, the JVM will not execute the program.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JVM calls class Welcome1’s main method.</a:t>
            </a:r>
          </a:p>
        </p:txBody>
      </p:sp>
    </p:spTree>
    <p:extLst>
      <p:ext uri="{BB962C8B-B14F-4D97-AF65-F5344CB8AC3E}">
        <p14:creationId xmlns:p14="http://schemas.microsoft.com/office/powerpoint/2010/main" val="18156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Program in Java: Printing a Line of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538" y="1712981"/>
            <a:ext cx="85119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onsolas" panose="020B0609020204030204" pitchFamily="49" charset="0"/>
              </a:rPr>
              <a:t>Executing the Welcome1 Application</a:t>
            </a:r>
          </a:p>
        </p:txBody>
      </p:sp>
      <p:pic>
        <p:nvPicPr>
          <p:cNvPr id="4" name="Picture 3" descr="jhtp_02_IntroToApplications_Page_22">
            <a:extLst>
              <a:ext uri="{FF2B5EF4-FFF2-40B4-BE49-F238E27FC236}">
                <a16:creationId xmlns:a16="http://schemas.microsoft.com/office/drawing/2014/main" id="{B4038407-F0C9-4ED1-9BFA-0C1E57E4B6D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4" b="19501"/>
          <a:stretch/>
        </p:blipFill>
        <p:spPr>
          <a:xfrm>
            <a:off x="491490" y="2609850"/>
            <a:ext cx="8161020" cy="22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Modifying Your First Java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538" y="1712981"/>
            <a:ext cx="851199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System.out</a:t>
            </a:r>
            <a:r>
              <a:rPr lang="en-US" sz="1500" dirty="0" err="1">
                <a:latin typeface="Consolas" panose="020B0609020204030204" pitchFamily="49" charset="0"/>
              </a:rPr>
              <a:t>’s</a:t>
            </a:r>
            <a:r>
              <a:rPr lang="en-US" sz="1500" dirty="0">
                <a:latin typeface="Consolas" panose="020B0609020204030204" pitchFamily="49" charset="0"/>
              </a:rPr>
              <a:t> method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 displays a string.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Unlike </a:t>
            </a:r>
            <a:r>
              <a:rPr lang="en-US" sz="1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println</a:t>
            </a:r>
            <a:r>
              <a:rPr lang="en-US" sz="1500" dirty="0">
                <a:latin typeface="Consolas" panose="020B0609020204030204" pitchFamily="49" charset="0"/>
              </a:rPr>
              <a:t>, print does not position the output cursor at the beginning of the next line in the command window.</a:t>
            </a:r>
          </a:p>
        </p:txBody>
      </p:sp>
      <p:pic>
        <p:nvPicPr>
          <p:cNvPr id="4" name="Picture 3" descr="jhtp_02_IntroToApplications_Page_23">
            <a:extLst>
              <a:ext uri="{FF2B5EF4-FFF2-40B4-BE49-F238E27FC236}">
                <a16:creationId xmlns:a16="http://schemas.microsoft.com/office/drawing/2014/main" id="{3D846C68-A4CD-43D5-A722-02C73CDBFE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3027064"/>
            <a:ext cx="6477000" cy="29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6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Modifying Your First Java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538" y="1712981"/>
            <a:ext cx="85119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Newline characters indicate to </a:t>
            </a:r>
            <a:r>
              <a:rPr lang="en-US" sz="1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System.out</a:t>
            </a:r>
            <a:r>
              <a:rPr lang="en-US" sz="1500" dirty="0" err="1">
                <a:latin typeface="Consolas" panose="020B0609020204030204" pitchFamily="49" charset="0"/>
              </a:rPr>
              <a:t>’s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 and </a:t>
            </a:r>
            <a:r>
              <a:rPr lang="en-US" sz="1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println</a:t>
            </a:r>
            <a:r>
              <a:rPr lang="en-US" sz="1500" dirty="0">
                <a:latin typeface="Consolas" panose="020B0609020204030204" pitchFamily="49" charset="0"/>
              </a:rPr>
              <a:t> methods when to position the output cursor at the beginning of the next line in the command window.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Newline characters are whitespace characters.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backslash (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500" dirty="0">
                <a:latin typeface="Consolas" panose="020B0609020204030204" pitchFamily="49" charset="0"/>
              </a:rPr>
              <a:t>) is called an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escape character</a:t>
            </a:r>
            <a:r>
              <a:rPr lang="en-US" sz="1500" dirty="0">
                <a:latin typeface="Consolas" panose="020B0609020204030204" pitchFamily="49" charset="0"/>
              </a:rPr>
              <a:t>.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Indicates a “</a:t>
            </a:r>
            <a:r>
              <a:rPr lang="en-US" sz="1500" i="1" dirty="0">
                <a:latin typeface="Consolas" panose="020B0609020204030204" pitchFamily="49" charset="0"/>
              </a:rPr>
              <a:t>special character</a:t>
            </a:r>
            <a:r>
              <a:rPr lang="en-US" sz="1500" dirty="0">
                <a:latin typeface="Consolas" panose="020B0609020204030204" pitchFamily="49" charset="0"/>
              </a:rPr>
              <a:t>”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Backslash is combined with the next character to form an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escape </a:t>
            </a:r>
            <a:r>
              <a:rPr lang="en-US" sz="15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sequence </a:t>
            </a:r>
            <a:r>
              <a:rPr lang="en-US" sz="1500" b="1" dirty="0" smtClean="0">
                <a:latin typeface="Consolas" panose="020B0609020204030204" pitchFamily="49" charset="0"/>
              </a:rPr>
              <a:t>\n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represents the newline character. </a:t>
            </a:r>
          </a:p>
        </p:txBody>
      </p:sp>
    </p:spTree>
    <p:extLst>
      <p:ext uri="{BB962C8B-B14F-4D97-AF65-F5344CB8AC3E}">
        <p14:creationId xmlns:p14="http://schemas.microsoft.com/office/powerpoint/2010/main" val="25470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Modifying Your First Java </a:t>
            </a:r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4" name="Picture 3" descr="jhtp_02_IntroToApplications_Page_24">
            <a:extLst>
              <a:ext uri="{FF2B5EF4-FFF2-40B4-BE49-F238E27FC236}">
                <a16:creationId xmlns:a16="http://schemas.microsoft.com/office/drawing/2014/main" id="{30EF61BB-7F83-4961-8E26-117D79036C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45591"/>
            <a:ext cx="7162800" cy="35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9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Escape Sequences </a:t>
            </a:r>
            <a:endParaRPr lang="en-US" dirty="0"/>
          </a:p>
        </p:txBody>
      </p:sp>
      <p:pic>
        <p:nvPicPr>
          <p:cNvPr id="4" name="Picture 3" descr="jhtp_02_IntroToApplications_Page_25">
            <a:extLst>
              <a:ext uri="{FF2B5EF4-FFF2-40B4-BE49-F238E27FC236}">
                <a16:creationId xmlns:a16="http://schemas.microsoft.com/office/drawing/2014/main" id="{CF9B9DC5-CE71-404A-B733-9B18145361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1664898"/>
            <a:ext cx="7566660" cy="39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9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</a:t>
            </a:r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6575" y="1219200"/>
            <a:ext cx="847085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variable is a named storage location in the computer’s memory.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literal is a value that is written into the code of a program.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Programmers determine the number and type of  variables a program will need.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2540378"/>
            <a:ext cx="748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Variable {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//declaration of a variable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5;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value assignment to the variable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//The value is 5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7277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</a:t>
            </a:r>
            <a:r>
              <a:rPr lang="en-US" dirty="0" smtClean="0"/>
              <a:t>Literals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97306" y="1852851"/>
            <a:ext cx="6421388" cy="3833662"/>
            <a:chOff x="228600" y="1398588"/>
            <a:chExt cx="8123238" cy="4725991"/>
          </a:xfrm>
        </p:grpSpPr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1741488" y="1398588"/>
              <a:ext cx="2452069" cy="96750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/>
                <a:t>This line is called</a:t>
              </a:r>
            </a:p>
            <a:p>
              <a:pPr eaLnBrk="1" hangingPunct="1"/>
              <a:r>
                <a:rPr lang="en-US" altLang="en-US" sz="1500"/>
                <a:t>a </a:t>
              </a:r>
              <a:r>
                <a:rPr lang="en-US" altLang="en-US" sz="1500" i="1"/>
                <a:t>variable declaration</a:t>
              </a:r>
              <a:r>
                <a:rPr lang="en-US" altLang="en-US" sz="1500"/>
                <a:t>.</a:t>
              </a:r>
            </a:p>
            <a:p>
              <a:pPr eaLnBrk="1" hangingPunct="1"/>
              <a:r>
                <a:rPr lang="en-US" altLang="en-US" sz="1500"/>
                <a:t>    </a:t>
              </a:r>
              <a:r>
                <a:rPr lang="en-US" altLang="en-US" sz="1500">
                  <a:solidFill>
                    <a:schemeClr val="accent2"/>
                  </a:solidFill>
                  <a:latin typeface="Courier New" panose="02070309020205020404" pitchFamily="49" charset="0"/>
                </a:rPr>
                <a:t>int value;</a:t>
              </a: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4484688" y="1422400"/>
              <a:ext cx="3052311" cy="96750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/>
                <a:t>The following line is known</a:t>
              </a:r>
            </a:p>
            <a:p>
              <a:pPr eaLnBrk="1" hangingPunct="1"/>
              <a:r>
                <a:rPr lang="en-US" altLang="en-US" sz="1500"/>
                <a:t> as an assignment  statement.</a:t>
              </a:r>
            </a:p>
            <a:p>
              <a:pPr eaLnBrk="1" hangingPunct="1"/>
              <a:r>
                <a:rPr lang="en-US" altLang="en-US" sz="1500">
                  <a:solidFill>
                    <a:schemeClr val="accent2"/>
                  </a:solidFill>
                </a:rPr>
                <a:t>     </a:t>
              </a:r>
              <a:r>
                <a:rPr lang="en-US" altLang="en-US" sz="1500">
                  <a:solidFill>
                    <a:schemeClr val="accent2"/>
                  </a:solidFill>
                  <a:latin typeface="Courier New" panose="02070309020205020404" pitchFamily="49" charset="0"/>
                </a:rPr>
                <a:t>value = 5;</a:t>
              </a: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228600" y="5029201"/>
              <a:ext cx="4232517" cy="614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accent2"/>
                </a:buClr>
                <a:buSzPct val="110000"/>
              </a:pPr>
              <a:r>
                <a:rPr lang="en-US" altLang="en-US" sz="1200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System.out.print("The value is ");</a:t>
              </a:r>
              <a:endParaRPr lang="en-US" altLang="en-US" sz="1200"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accent2"/>
                </a:buClr>
                <a:buSzPct val="110000"/>
              </a:pPr>
              <a:r>
                <a:rPr lang="en-US" altLang="en-US" sz="1200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System.out.println(value);</a:t>
              </a:r>
              <a:endParaRPr lang="en-US" altLang="en-US" sz="1350"/>
            </a:p>
          </p:txBody>
        </p: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2514600" y="4395788"/>
              <a:ext cx="5837238" cy="633412"/>
              <a:chOff x="1584" y="2769"/>
              <a:chExt cx="3677" cy="399"/>
            </a:xfrm>
          </p:grpSpPr>
          <p:cxnSp>
            <p:nvCxnSpPr>
              <p:cNvPr id="27" name="AutoShape 32"/>
              <p:cNvCxnSpPr>
                <a:cxnSpLocks noChangeShapeType="1"/>
                <a:stCxn id="28" idx="1"/>
              </p:cNvCxnSpPr>
              <p:nvPr/>
            </p:nvCxnSpPr>
            <p:spPr bwMode="auto">
              <a:xfrm rot="10800000" flipV="1">
                <a:off x="2064" y="2903"/>
                <a:ext cx="288" cy="172"/>
              </a:xfrm>
              <a:prstGeom prst="bentConnector3">
                <a:avLst>
                  <a:gd name="adj1" fmla="val 10104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Text Box 33"/>
              <p:cNvSpPr txBox="1">
                <a:spLocks noChangeArrowheads="1"/>
              </p:cNvSpPr>
              <p:nvPr/>
            </p:nvSpPr>
            <p:spPr bwMode="auto">
              <a:xfrm>
                <a:off x="2352" y="2769"/>
                <a:ext cx="2909" cy="251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/>
                  <a:t>This is a string </a:t>
                </a:r>
                <a:r>
                  <a:rPr lang="en-US" altLang="en-US" sz="1500" i="1"/>
                  <a:t>literal</a:t>
                </a:r>
                <a:r>
                  <a:rPr lang="en-US" altLang="en-US" sz="1500"/>
                  <a:t>. It will be printed </a:t>
                </a:r>
                <a:r>
                  <a:rPr lang="en-US" altLang="en-US" sz="1500">
                    <a:solidFill>
                      <a:schemeClr val="accent2"/>
                    </a:solidFill>
                  </a:rPr>
                  <a:t>as is</a:t>
                </a:r>
                <a:r>
                  <a:rPr lang="en-US" altLang="en-US" sz="1500"/>
                  <a:t>.</a:t>
                </a:r>
              </a:p>
            </p:txBody>
          </p:sp>
          <p:sp>
            <p:nvSpPr>
              <p:cNvPr id="29" name="AutoShape 34"/>
              <p:cNvSpPr>
                <a:spLocks/>
              </p:cNvSpPr>
              <p:nvPr/>
            </p:nvSpPr>
            <p:spPr bwMode="auto">
              <a:xfrm rot="5400000">
                <a:off x="2016" y="2640"/>
                <a:ext cx="96" cy="96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2667000" y="5157791"/>
              <a:ext cx="4757738" cy="966788"/>
              <a:chOff x="1680" y="3249"/>
              <a:chExt cx="2997" cy="609"/>
            </a:xfrm>
          </p:grpSpPr>
          <p:sp>
            <p:nvSpPr>
              <p:cNvPr id="24" name="AutoShape 35"/>
              <p:cNvSpPr>
                <a:spLocks/>
              </p:cNvSpPr>
              <p:nvPr/>
            </p:nvSpPr>
            <p:spPr bwMode="auto">
              <a:xfrm rot="16200000" flipV="1">
                <a:off x="1776" y="3456"/>
                <a:ext cx="144" cy="336"/>
              </a:xfrm>
              <a:prstGeom prst="leftBrace">
                <a:avLst>
                  <a:gd name="adj1" fmla="val 19444"/>
                  <a:gd name="adj2" fmla="val 4821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5" name="Text Box 36"/>
              <p:cNvSpPr txBox="1">
                <a:spLocks noChangeArrowheads="1"/>
              </p:cNvSpPr>
              <p:nvPr/>
            </p:nvSpPr>
            <p:spPr bwMode="auto">
              <a:xfrm>
                <a:off x="3072" y="3249"/>
                <a:ext cx="1605" cy="609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/>
                  <a:t>The integer 5 will</a:t>
                </a:r>
              </a:p>
              <a:p>
                <a:pPr eaLnBrk="1" hangingPunct="1"/>
                <a:r>
                  <a:rPr lang="en-US" altLang="en-US" sz="1500"/>
                  <a:t>be printed out here.</a:t>
                </a:r>
              </a:p>
              <a:p>
                <a:pPr eaLnBrk="1" hangingPunct="1"/>
                <a:r>
                  <a:rPr lang="en-US" altLang="en-US" sz="1500">
                    <a:solidFill>
                      <a:schemeClr val="accent2"/>
                    </a:solidFill>
                  </a:rPr>
                  <a:t>Notice no quote marks?</a:t>
                </a:r>
              </a:p>
            </p:txBody>
          </p:sp>
          <p:cxnSp>
            <p:nvCxnSpPr>
              <p:cNvPr id="26" name="AutoShape 37"/>
              <p:cNvCxnSpPr>
                <a:cxnSpLocks noChangeShapeType="1"/>
                <a:stCxn id="25" idx="1"/>
                <a:endCxn id="24" idx="1"/>
              </p:cNvCxnSpPr>
              <p:nvPr/>
            </p:nvCxnSpPr>
            <p:spPr bwMode="auto">
              <a:xfrm rot="10800000" flipV="1">
                <a:off x="1847" y="3556"/>
                <a:ext cx="1225" cy="140"/>
              </a:xfrm>
              <a:prstGeom prst="bentConnector4">
                <a:avLst>
                  <a:gd name="adj1" fmla="val 43102"/>
                  <a:gd name="adj2" fmla="val 20285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2438400" y="2538413"/>
              <a:ext cx="2971800" cy="1600200"/>
              <a:chOff x="1584" y="1584"/>
              <a:chExt cx="1872" cy="1008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124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124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124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124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1584" y="1584"/>
                <a:ext cx="60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0x000</a:t>
                </a:r>
              </a:p>
            </p:txBody>
          </p:sp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1584" y="1824"/>
                <a:ext cx="60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0x001</a:t>
                </a:r>
              </a:p>
            </p:txBody>
          </p:sp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1584" y="2064"/>
                <a:ext cx="60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0x002</a:t>
                </a:r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1584" y="2304"/>
                <a:ext cx="60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0x003</a:t>
                </a:r>
              </a:p>
            </p:txBody>
          </p:sp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239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5</a:t>
                </a:r>
              </a:p>
            </p:txBody>
          </p:sp>
        </p:grpSp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6553200" y="2667000"/>
              <a:ext cx="1379340" cy="96750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/>
                <a:t>The value 5</a:t>
              </a:r>
            </a:p>
            <a:p>
              <a:pPr eaLnBrk="1" hangingPunct="1"/>
              <a:r>
                <a:rPr lang="en-US" altLang="en-US" sz="1500"/>
                <a:t>is stored in</a:t>
              </a:r>
            </a:p>
            <a:p>
              <a:pPr eaLnBrk="1" hangingPunct="1"/>
              <a:r>
                <a:rPr lang="en-US" altLang="en-US" sz="1500"/>
                <a:t>memory.</a:t>
              </a:r>
            </a:p>
          </p:txBody>
        </p:sp>
        <p:sp>
          <p:nvSpPr>
            <p:cNvPr id="13" name="AutoShape 50"/>
            <p:cNvSpPr>
              <a:spLocks noChangeArrowheads="1"/>
            </p:cNvSpPr>
            <p:nvPr/>
          </p:nvSpPr>
          <p:spPr bwMode="auto">
            <a:xfrm>
              <a:off x="5334000" y="3048000"/>
              <a:ext cx="1143000" cy="228600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4694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541544" cy="541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 Program </a:t>
            </a:r>
          </a:p>
          <a:p>
            <a:r>
              <a:rPr lang="en-US" sz="3600" dirty="0" smtClean="0"/>
              <a:t>Variables</a:t>
            </a:r>
            <a:endParaRPr lang="en-US" sz="3600" dirty="0"/>
          </a:p>
          <a:p>
            <a:r>
              <a:rPr lang="en-US" sz="3600" dirty="0" smtClean="0"/>
              <a:t>Data Types</a:t>
            </a:r>
          </a:p>
          <a:p>
            <a:r>
              <a:rPr lang="en-US" sz="3600" dirty="0" smtClean="0"/>
              <a:t>Arithmetic Operations</a:t>
            </a:r>
          </a:p>
          <a:p>
            <a:r>
              <a:rPr lang="en-US" sz="3600" dirty="0" smtClean="0"/>
              <a:t>Constant</a:t>
            </a:r>
          </a:p>
          <a:p>
            <a:r>
              <a:rPr lang="en-US" sz="3600" dirty="0" smtClean="0"/>
              <a:t>String Class</a:t>
            </a:r>
          </a:p>
          <a:p>
            <a:r>
              <a:rPr lang="en-US" sz="3600" dirty="0" smtClean="0"/>
              <a:t>Input / Output</a:t>
            </a:r>
          </a:p>
          <a:p>
            <a:r>
              <a:rPr lang="en-US" sz="3600" dirty="0" smtClean="0"/>
              <a:t>Packages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66108-BE2B-4AD0-B209-92B3B8E003DB}" type="slidenum">
              <a:rPr lang="en-US" altLang="en-US"/>
              <a:pPr>
                <a:defRPr/>
              </a:pPr>
              <a:t>2</a:t>
            </a:fld>
            <a:endParaRPr lang="en-US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+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6242" y="1635558"/>
            <a:ext cx="86285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1500" dirty="0">
                <a:latin typeface="Consolas" panose="020B0609020204030204" pitchFamily="49" charset="0"/>
              </a:rPr>
              <a:t> operator can be used in two ways.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as a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concatenation</a:t>
            </a:r>
            <a:r>
              <a:rPr lang="en-US" sz="1500" dirty="0">
                <a:latin typeface="Consolas" panose="020B0609020204030204" pitchFamily="49" charset="0"/>
              </a:rPr>
              <a:t> operator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as an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addition</a:t>
            </a:r>
            <a:r>
              <a:rPr lang="en-US" sz="1500" dirty="0">
                <a:latin typeface="Consolas" panose="020B0609020204030204" pitchFamily="49" charset="0"/>
              </a:rPr>
              <a:t> operator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If either side of the + operator is a string, the result will be a </a:t>
            </a:r>
            <a:r>
              <a:rPr lang="en-US" sz="1500" b="1" dirty="0">
                <a:latin typeface="Consolas" panose="020B0609020204030204" pitchFamily="49" charset="0"/>
              </a:rPr>
              <a:t>string</a:t>
            </a:r>
            <a:r>
              <a:rPr lang="en-US" sz="15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3385542"/>
            <a:ext cx="6675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"World"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+ 5);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'\n'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+ 5);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52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6242" y="1635558"/>
            <a:ext cx="86285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Java commands that have string literals must be treated with care.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string literal value cannot span lines in a Java source code file.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886" y="2495777"/>
            <a:ext cx="5579269" cy="7786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582" y="3365298"/>
            <a:ext cx="86285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Fix with “+”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4560" y="3420070"/>
            <a:ext cx="5958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"These lines are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"are now ok and will not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"cause the error as before."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66242" y="4522501"/>
            <a:ext cx="86285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Can join various data types.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4560" y="5003050"/>
            <a:ext cx="64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"We can join a string to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"a number like this: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+ 5);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58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7708" y="1351261"/>
            <a:ext cx="86285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Can be used to format complex String objects.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794807"/>
            <a:ext cx="7772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following will be printed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"in a tabbed format: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"\n\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tFirst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+ 5 * 6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"\n\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tSecond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(5 * 6)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"\n\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tThird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+ 16.7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600200" y="4183916"/>
            <a:ext cx="637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i="1" dirty="0"/>
              <a:t>if an addition operation is also needed, it must be put in parenthesis</a:t>
            </a:r>
            <a:endParaRPr lang="en-US" sz="1800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807" r="807"/>
          <a:stretch/>
        </p:blipFill>
        <p:spPr>
          <a:xfrm>
            <a:off x="2210990" y="4889217"/>
            <a:ext cx="4722019" cy="82867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71068" y="4847610"/>
            <a:ext cx="1739922" cy="438582"/>
            <a:chOff x="628091" y="5320479"/>
            <a:chExt cx="2319896" cy="584775"/>
          </a:xfrm>
        </p:grpSpPr>
        <p:sp>
          <p:nvSpPr>
            <p:cNvPr id="13" name="Rectangle 12"/>
            <p:cNvSpPr/>
            <p:nvPr/>
          </p:nvSpPr>
          <p:spPr>
            <a:xfrm>
              <a:off x="628091" y="5320479"/>
              <a:ext cx="23198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latin typeface="Consolas" panose="020B0609020204030204" pitchFamily="49" charset="0"/>
                </a:rPr>
                <a:t>Output 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88039" y="5659120"/>
              <a:ext cx="568960" cy="101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4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7708" y="1295400"/>
            <a:ext cx="86285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Identifiers are programmer-defined names for: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Classes , variables , methods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Identifiers may not be any of the Java reserved keywords.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Identifiers must follow certain rules, it may only contain: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letters a–z or A–Z, 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digits 0–9, 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underscores (_), or 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dollar sign ($)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u="sng" dirty="0">
                <a:latin typeface="Consolas" panose="020B0609020204030204" pitchFamily="49" charset="0"/>
              </a:rPr>
              <a:t>The first character </a:t>
            </a:r>
            <a:r>
              <a:rPr lang="en-US" sz="15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may not </a:t>
            </a:r>
            <a:r>
              <a:rPr lang="en-US" sz="1500" b="1" u="sng" dirty="0">
                <a:latin typeface="Consolas" panose="020B0609020204030204" pitchFamily="49" charset="0"/>
              </a:rPr>
              <a:t>be a </a:t>
            </a:r>
            <a:r>
              <a:rPr lang="en-US" sz="15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digit</a:t>
            </a:r>
            <a:r>
              <a:rPr lang="en-US" sz="1500" b="1" u="sng" dirty="0">
                <a:latin typeface="Consolas" panose="020B0609020204030204" pitchFamily="49" charset="0"/>
              </a:rPr>
              <a:t>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u="sng" dirty="0">
                <a:latin typeface="Consolas" panose="020B0609020204030204" pitchFamily="49" charset="0"/>
              </a:rPr>
              <a:t>Identifiers are case sensitive.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itemsOrdered</a:t>
            </a:r>
            <a:r>
              <a:rPr lang="en-US" sz="1500" dirty="0">
                <a:latin typeface="Consolas" panose="020B0609020204030204" pitchFamily="49" charset="0"/>
              </a:rPr>
              <a:t> is not the same as </a:t>
            </a:r>
            <a:r>
              <a:rPr lang="en-US" sz="1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itemsordered</a:t>
            </a:r>
            <a:r>
              <a:rPr lang="en-US" sz="1500" dirty="0">
                <a:latin typeface="Consolas" panose="020B0609020204030204" pitchFamily="49" charset="0"/>
              </a:rPr>
              <a:t>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u="sng" dirty="0">
                <a:latin typeface="Consolas" panose="020B0609020204030204" pitchFamily="49" charset="0"/>
              </a:rPr>
              <a:t>Identifiers cannot include spaces</a:t>
            </a:r>
            <a:r>
              <a:rPr lang="en-US" sz="15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7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7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dirty="0"/>
              <a:t>variable </a:t>
            </a:r>
            <a:r>
              <a:rPr lang="en-US" u="sng" dirty="0">
                <a:solidFill>
                  <a:srgbClr val="FF0000"/>
                </a:solidFill>
              </a:rPr>
              <a:t>must be </a:t>
            </a:r>
            <a:r>
              <a:rPr lang="en-US" i="1" u="sng" dirty="0">
                <a:solidFill>
                  <a:srgbClr val="FF0000"/>
                </a:solidFill>
              </a:rPr>
              <a:t>declared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dirty="0"/>
              <a:t>by specifying its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dirty="0"/>
              <a:t> and the </a:t>
            </a:r>
            <a:r>
              <a:rPr lang="en-US" b="1" dirty="0">
                <a:solidFill>
                  <a:srgbClr val="FF0000"/>
                </a:solidFill>
              </a:rPr>
              <a:t>type</a:t>
            </a:r>
            <a:r>
              <a:rPr lang="en-US" dirty="0"/>
              <a:t> of data that it will hold</a:t>
            </a:r>
            <a:endParaRPr lang="en-US" dirty="0">
              <a:latin typeface="Courier New" pitchFamily="-110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75323" y="4149018"/>
            <a:ext cx="244490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aseline="0" dirty="0" err="1">
                <a:latin typeface="Consolas" panose="020B0609020204030204" pitchFamily="49" charset="0"/>
              </a:rPr>
              <a:t>int</a:t>
            </a:r>
            <a:r>
              <a:rPr lang="en-US" sz="3200" baseline="0" dirty="0">
                <a:latin typeface="Consolas" panose="020B0609020204030204" pitchFamily="49" charset="0"/>
              </a:rPr>
              <a:t> total;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59448" y="4670006"/>
            <a:ext cx="560922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aseline="0" dirty="0" err="1">
                <a:latin typeface="Consolas" panose="020B0609020204030204" pitchFamily="49" charset="0"/>
              </a:rPr>
              <a:t>int</a:t>
            </a:r>
            <a:r>
              <a:rPr lang="en-US" sz="3200" baseline="0" dirty="0">
                <a:latin typeface="Consolas" panose="020B0609020204030204" pitchFamily="49" charset="0"/>
              </a:rPr>
              <a:t> count, temp, result;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527800" y="3474049"/>
            <a:ext cx="238760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 dirty="0">
                <a:solidFill>
                  <a:srgbClr val="008000"/>
                </a:solidFill>
                <a:latin typeface="Arial" pitchFamily="-110" charset="0"/>
              </a:rPr>
              <a:t>Multiple variables can be created in one declaration</a:t>
            </a:r>
            <a:endParaRPr lang="en-US" baseline="0" dirty="0">
              <a:solidFill>
                <a:srgbClr val="008000"/>
              </a:solidFill>
              <a:latin typeface="Arial" pitchFamily="-110" charset="0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447801" y="3277768"/>
            <a:ext cx="609600" cy="966788"/>
            <a:chOff x="831" y="1774"/>
            <a:chExt cx="897" cy="530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31" y="1774"/>
              <a:ext cx="81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baseline="0">
                  <a:solidFill>
                    <a:srgbClr val="008000"/>
                  </a:solidFill>
                  <a:latin typeface="Arial" pitchFamily="-110" charset="0"/>
                </a:rPr>
                <a:t>data type</a:t>
              </a:r>
              <a:endParaRPr lang="en-US" baseline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584" y="2016"/>
              <a:ext cx="144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352800" y="3307643"/>
            <a:ext cx="1878013" cy="841375"/>
            <a:chOff x="2352" y="1774"/>
            <a:chExt cx="1183" cy="530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53" y="1774"/>
              <a:ext cx="118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baseline="0" dirty="0">
                  <a:solidFill>
                    <a:srgbClr val="008000"/>
                  </a:solidFill>
                  <a:latin typeface="Arial" pitchFamily="-110" charset="0"/>
                </a:rPr>
                <a:t>variable name</a:t>
              </a:r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2352" y="201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24C05-CC49-4D81-98F9-AE936110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990600" cy="304800"/>
          </a:xfrm>
        </p:spPr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24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C1F12-002C-4362-9C52-7200BCB9F10C}"/>
              </a:ext>
            </a:extLst>
          </p:cNvPr>
          <p:cNvSpPr txBox="1"/>
          <p:nvPr/>
        </p:nvSpPr>
        <p:spPr>
          <a:xfrm>
            <a:off x="1295400" y="5663995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+mj-lt"/>
              </a:rPr>
              <a:t>Always choose meaningful and descriptive variable names</a:t>
            </a:r>
          </a:p>
        </p:txBody>
      </p:sp>
      <p:pic>
        <p:nvPicPr>
          <p:cNvPr id="1028" name="Picture 4" descr="Image result for important">
            <a:extLst>
              <a:ext uri="{FF2B5EF4-FFF2-40B4-BE49-F238E27FC236}">
                <a16:creationId xmlns:a16="http://schemas.microsoft.com/office/drawing/2014/main" id="{12F4DD6B-1BE8-4252-B952-6D4EA02F1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9882" y="5837382"/>
            <a:ext cx="525318" cy="52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ine 12">
            <a:extLst>
              <a:ext uri="{FF2B5EF4-FFF2-40B4-BE49-F238E27FC236}">
                <a16:creationId xmlns:a16="http://schemas.microsoft.com/office/drawing/2014/main" id="{AE897E20-3769-4F45-A92D-274AE062A1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032511"/>
            <a:ext cx="508000" cy="701281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</a:t>
            </a:r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538" y="1712981"/>
            <a:ext cx="829940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Variable names should be descriptive.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Descriptive names allow the code to be more readable; therefore, the code is more maintainable.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Which of the following is more descriptive?</a:t>
            </a:r>
          </a:p>
          <a:p>
            <a:pPr lvl="1">
              <a:lnSpc>
                <a:spcPct val="150000"/>
              </a:lnSpc>
            </a:pP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</a:rPr>
              <a:t>double </a:t>
            </a:r>
            <a:r>
              <a:rPr lang="en-US" sz="15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</a:rPr>
              <a:t> = 0.0725;</a:t>
            </a:r>
          </a:p>
          <a:p>
            <a:pPr lvl="1">
              <a:lnSpc>
                <a:spcPct val="150000"/>
              </a:lnSpc>
            </a:pP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</a:rPr>
              <a:t>double </a:t>
            </a:r>
            <a:r>
              <a:rPr lang="en-US" sz="15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salesTaxRate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</a:rPr>
              <a:t> = 0.0725;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Java programs should be self-documenting.</a:t>
            </a:r>
          </a:p>
        </p:txBody>
      </p:sp>
    </p:spTree>
    <p:extLst>
      <p:ext uri="{BB962C8B-B14F-4D97-AF65-F5344CB8AC3E}">
        <p14:creationId xmlns:p14="http://schemas.microsoft.com/office/powerpoint/2010/main" val="35128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Naming </a:t>
            </a:r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538" y="1712981"/>
            <a:ext cx="829940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Variable</a:t>
            </a:r>
            <a:r>
              <a:rPr lang="en-US" sz="1500" dirty="0">
                <a:latin typeface="Consolas" panose="020B0609020204030204" pitchFamily="49" charset="0"/>
              </a:rPr>
              <a:t> names should </a:t>
            </a:r>
            <a:r>
              <a:rPr lang="en-US" sz="1500" b="1" dirty="0">
                <a:latin typeface="Consolas" panose="020B0609020204030204" pitchFamily="49" charset="0"/>
              </a:rPr>
              <a:t>begin with a lower case letter </a:t>
            </a:r>
            <a:r>
              <a:rPr lang="en-US" sz="1500" dirty="0">
                <a:latin typeface="Consolas" panose="020B0609020204030204" pitchFamily="49" charset="0"/>
              </a:rPr>
              <a:t>and then switch to title case thereafter: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Ex: int </a:t>
            </a:r>
            <a:r>
              <a:rPr lang="en-US" sz="1500" b="1" dirty="0" err="1">
                <a:latin typeface="Consolas" panose="020B0609020204030204" pitchFamily="49" charset="0"/>
              </a:rPr>
              <a:t>caTaxRate</a:t>
            </a:r>
            <a:endParaRPr lang="en-US" sz="1500" b="1" dirty="0">
              <a:latin typeface="Consolas" panose="020B0609020204030204" pitchFamily="49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Class</a:t>
            </a:r>
            <a:r>
              <a:rPr lang="en-US" sz="1500" dirty="0">
                <a:latin typeface="Consolas" panose="020B0609020204030204" pitchFamily="49" charset="0"/>
              </a:rPr>
              <a:t> names should be all </a:t>
            </a:r>
            <a:r>
              <a:rPr lang="en-US" sz="1500" b="1" dirty="0">
                <a:latin typeface="Consolas" panose="020B0609020204030204" pitchFamily="49" charset="0"/>
              </a:rPr>
              <a:t>title case</a:t>
            </a:r>
            <a:r>
              <a:rPr lang="en-US" sz="1500" dirty="0">
                <a:latin typeface="Consolas" panose="020B0609020204030204" pitchFamily="49" charset="0"/>
              </a:rPr>
              <a:t>.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Ex: public class 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BigLittle</a:t>
            </a:r>
            <a:endParaRPr lang="en-US" sz="15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More Java naming conventions can be found at: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http://java.sun.com/docs/codeconv/html/CodeConventions.doc8.html</a:t>
            </a:r>
          </a:p>
        </p:txBody>
      </p:sp>
    </p:spTree>
    <p:extLst>
      <p:ext uri="{BB962C8B-B14F-4D97-AF65-F5344CB8AC3E}">
        <p14:creationId xmlns:p14="http://schemas.microsoft.com/office/powerpoint/2010/main" val="2822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Primitive Data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59" y="2808732"/>
            <a:ext cx="3902202" cy="2601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74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1733" y="1524000"/>
            <a:ext cx="82994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Primitive data types are built into the Java language and are not derived from classes. There are 8 Java primitive data types.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89" y="2437651"/>
            <a:ext cx="6480624" cy="344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</a:t>
            </a:r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538" y="1712980"/>
            <a:ext cx="8299400" cy="33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Variable Declarations take the following form:</a:t>
            </a:r>
          </a:p>
          <a:p>
            <a:pPr lvl="1">
              <a:lnSpc>
                <a:spcPct val="150000"/>
              </a:lnSpc>
            </a:pPr>
            <a:r>
              <a:rPr lang="en-US" sz="3600" b="1" dirty="0" err="1">
                <a:latin typeface="Consolas" panose="020B0609020204030204" pitchFamily="49" charset="0"/>
              </a:rPr>
              <a:t>DataType</a:t>
            </a:r>
            <a:r>
              <a:rPr lang="en-US" sz="3600" b="1" i="1" dirty="0">
                <a:latin typeface="Consolas" panose="020B0609020204030204" pitchFamily="49" charset="0"/>
              </a:rPr>
              <a:t> </a:t>
            </a:r>
            <a:r>
              <a:rPr lang="en-US" sz="3600" b="1" i="1" dirty="0" err="1">
                <a:latin typeface="Consolas" panose="020B0609020204030204" pitchFamily="49" charset="0"/>
              </a:rPr>
              <a:t>VariableName</a:t>
            </a:r>
            <a:r>
              <a:rPr lang="en-US" sz="36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byte inches;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short month;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int speed;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long </a:t>
            </a:r>
            <a:r>
              <a:rPr lang="en-US" sz="1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timeStamp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float </a:t>
            </a:r>
            <a:r>
              <a:rPr lang="en-US" sz="1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salesCommission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double distance;</a:t>
            </a:r>
          </a:p>
        </p:txBody>
      </p:sp>
    </p:spTree>
    <p:extLst>
      <p:ext uri="{BB962C8B-B14F-4D97-AF65-F5344CB8AC3E}">
        <p14:creationId xmlns:p14="http://schemas.microsoft.com/office/powerpoint/2010/main" val="1685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First Java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59" y="2808732"/>
            <a:ext cx="3902202" cy="2601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89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538" y="1712981"/>
            <a:ext cx="8415986" cy="1709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onsolas" panose="020B0609020204030204" pitchFamily="49" charset="0"/>
              </a:rPr>
              <a:t>byte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</a:rPr>
              <a:t>short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, and </a:t>
            </a:r>
            <a:r>
              <a:rPr lang="en-US" sz="1800" b="1" dirty="0">
                <a:latin typeface="Consolas" panose="020B0609020204030204" pitchFamily="49" charset="0"/>
              </a:rPr>
              <a:t>long</a:t>
            </a:r>
            <a:r>
              <a:rPr lang="en-US" sz="1800" dirty="0">
                <a:latin typeface="Consolas" panose="020B0609020204030204" pitchFamily="49" charset="0"/>
              </a:rPr>
              <a:t> are all integer data types.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They can hold whole numbers such as 5, 10, 23, 89, etc.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Integer data types cannot hold numbers that have a decimal point in them.</a:t>
            </a:r>
          </a:p>
        </p:txBody>
      </p:sp>
    </p:spTree>
    <p:extLst>
      <p:ext uri="{BB962C8B-B14F-4D97-AF65-F5344CB8AC3E}">
        <p14:creationId xmlns:p14="http://schemas.microsoft.com/office/powerpoint/2010/main" val="180400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Floating Point Data </a:t>
            </a:r>
            <a:r>
              <a:rPr lang="en-US" altLang="en-US" dirty="0" smtClean="0"/>
              <a:t>Types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538" y="1712981"/>
            <a:ext cx="8415986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Data types that allow fractional values are called </a:t>
            </a:r>
            <a:r>
              <a:rPr lang="en-US" sz="1500" b="1" dirty="0">
                <a:latin typeface="Consolas" panose="020B0609020204030204" pitchFamily="49" charset="0"/>
              </a:rPr>
              <a:t>floating-point</a:t>
            </a:r>
            <a:r>
              <a:rPr lang="en-US" sz="1500" dirty="0">
                <a:latin typeface="Consolas" panose="020B0609020204030204" pitchFamily="49" charset="0"/>
              </a:rPr>
              <a:t> numbers.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1.7 and -45.316 are floating-point numbers.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In Java there are two data types that can represent floating-point numbers.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float</a:t>
            </a:r>
            <a:r>
              <a:rPr lang="en-US" sz="1500" dirty="0">
                <a:latin typeface="Consolas" panose="020B0609020204030204" pitchFamily="49" charset="0"/>
              </a:rPr>
              <a:t> - also called single precision (7 decimal points).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double</a:t>
            </a:r>
            <a:r>
              <a:rPr lang="en-US" sz="1500" dirty="0">
                <a:latin typeface="Consolas" panose="020B0609020204030204" pitchFamily="49" charset="0"/>
              </a:rPr>
              <a:t> - also called double precision (15 decimal points).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They can hold whole numbers such as 5, 10, 23, 89, etc.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Integer data types cannot hold numbers that have a decimal point in them.</a:t>
            </a:r>
          </a:p>
        </p:txBody>
      </p:sp>
    </p:spTree>
    <p:extLst>
      <p:ext uri="{BB962C8B-B14F-4D97-AF65-F5344CB8AC3E}">
        <p14:creationId xmlns:p14="http://schemas.microsoft.com/office/powerpoint/2010/main" val="397085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</a:t>
            </a:r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7400" y="1524000"/>
            <a:ext cx="8299400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When floating point numbers are embedded into Java source code they are called floating point literals.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default type for floating point literals is </a:t>
            </a:r>
            <a:r>
              <a:rPr lang="en-US" sz="1500" b="1" dirty="0">
                <a:latin typeface="Consolas" panose="020B0609020204030204" pitchFamily="49" charset="0"/>
              </a:rPr>
              <a:t>double</a:t>
            </a:r>
            <a:r>
              <a:rPr lang="en-US" sz="1500" dirty="0">
                <a:latin typeface="Consolas" panose="020B0609020204030204" pitchFamily="49" charset="0"/>
              </a:rPr>
              <a:t>.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29.75, 1.76, and 31.51 are </a:t>
            </a:r>
            <a:r>
              <a:rPr lang="en-US" sz="1500" b="1" dirty="0">
                <a:latin typeface="Consolas" panose="020B0609020204030204" pitchFamily="49" charset="0"/>
              </a:rPr>
              <a:t>double</a:t>
            </a:r>
            <a:r>
              <a:rPr lang="en-US" sz="1500" dirty="0">
                <a:latin typeface="Consolas" panose="020B0609020204030204" pitchFamily="49" charset="0"/>
              </a:rPr>
              <a:t> data types.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u="sng" dirty="0">
                <a:latin typeface="Consolas" panose="020B0609020204030204" pitchFamily="49" charset="0"/>
              </a:rPr>
              <a:t>A double value is </a:t>
            </a:r>
            <a:r>
              <a:rPr lang="en-US" sz="15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not compatible </a:t>
            </a:r>
            <a:r>
              <a:rPr lang="en-US" sz="1500" b="1" u="sng" dirty="0">
                <a:latin typeface="Consolas" panose="020B0609020204030204" pitchFamily="49" charset="0"/>
              </a:rPr>
              <a:t>with a float variable because of its size and precision.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Consolas" panose="020B0609020204030204" pitchFamily="49" charset="0"/>
              </a:rPr>
              <a:t>float number;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Consolas" panose="020B0609020204030204" pitchFamily="49" charset="0"/>
              </a:rPr>
              <a:t>number = </a:t>
            </a:r>
            <a:r>
              <a:rPr lang="en-US" sz="1500" b="1" dirty="0">
                <a:latin typeface="Consolas" panose="020B0609020204030204" pitchFamily="49" charset="0"/>
              </a:rPr>
              <a:t>23.5</a:t>
            </a:r>
            <a:r>
              <a:rPr lang="en-US" sz="1500" dirty="0">
                <a:latin typeface="Consolas" panose="020B0609020204030204" pitchFamily="49" charset="0"/>
              </a:rPr>
              <a:t>; //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Error!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double can be forced into a float by appending the letter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1500" dirty="0">
                <a:latin typeface="Consolas" panose="020B0609020204030204" pitchFamily="49" charset="0"/>
              </a:rPr>
              <a:t> or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1500" dirty="0">
                <a:latin typeface="Consolas" panose="020B0609020204030204" pitchFamily="49" charset="0"/>
              </a:rPr>
              <a:t> to the literal.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Consolas" panose="020B0609020204030204" pitchFamily="49" charset="0"/>
              </a:rPr>
              <a:t>float number;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Consolas" panose="020B0609020204030204" pitchFamily="49" charset="0"/>
              </a:rPr>
              <a:t>number = </a:t>
            </a:r>
            <a:r>
              <a:rPr lang="en-US" sz="1500" b="1" dirty="0">
                <a:latin typeface="Consolas" panose="020B0609020204030204" pitchFamily="49" charset="0"/>
              </a:rPr>
              <a:t>23.5F</a:t>
            </a:r>
            <a:r>
              <a:rPr lang="en-US" sz="1500" dirty="0">
                <a:latin typeface="Consolas" panose="020B0609020204030204" pitchFamily="49" charset="0"/>
              </a:rPr>
              <a:t>; // </a:t>
            </a:r>
            <a:r>
              <a:rPr lang="en-US" sz="1500" b="1" dirty="0">
                <a:solidFill>
                  <a:schemeClr val="accent5"/>
                </a:solidFill>
                <a:latin typeface="Consolas" panose="020B0609020204030204" pitchFamily="49" charset="0"/>
              </a:rPr>
              <a:t>This will work.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7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Scientific and E </a:t>
            </a:r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538" y="1712981"/>
            <a:ext cx="8299400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Floating-point literals can be represented in scientific notation</a:t>
            </a:r>
            <a:r>
              <a:rPr lang="en-US" sz="1500" dirty="0" smtClean="0">
                <a:latin typeface="Consolas" panose="020B0609020204030204" pitchFamily="49" charset="0"/>
              </a:rPr>
              <a:t>.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37851"/>
              </p:ext>
            </p:extLst>
          </p:nvPr>
        </p:nvGraphicFramePr>
        <p:xfrm>
          <a:off x="1219200" y="2514600"/>
          <a:ext cx="6221017" cy="222766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07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Decimal Notation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Scientific Notation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 Notation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247.91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2.4791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al-GreekwithMathPi" charset="0"/>
                          <a:cs typeface="Arial" pitchFamily="34" charset="0"/>
                        </a:rPr>
                        <a:t>x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2.4791E2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0.00072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7.2 x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al-GreekwithMathPi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7.2E-4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2,900,000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2.9 x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al-GreekwithMathPi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2.9E6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53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9" y="1712981"/>
            <a:ext cx="82308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The Java </a:t>
            </a:r>
            <a:r>
              <a:rPr lang="en-US" sz="1800" b="1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data type can have two possible values.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true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false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The value of a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variable may only be copied into a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variable</a:t>
            </a:r>
            <a:r>
              <a:rPr lang="en-US" sz="1800" dirty="0" smtClean="0">
                <a:latin typeface="Consolas" panose="020B0609020204030204" pitchFamily="49" charset="0"/>
              </a:rPr>
              <a:t>.</a:t>
            </a: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pitchFamily="-110" charset="0"/>
              </a:rPr>
              <a:t>	</a:t>
            </a:r>
            <a:r>
              <a:rPr lang="en-US" sz="2000" dirty="0" err="1" smtClean="0">
                <a:latin typeface="Courier New" pitchFamily="-110" charset="0"/>
              </a:rPr>
              <a:t>boolean</a:t>
            </a:r>
            <a:r>
              <a:rPr lang="en-US" sz="2000" dirty="0" smtClean="0">
                <a:latin typeface="Courier New" pitchFamily="-110" charset="0"/>
              </a:rPr>
              <a:t> </a:t>
            </a:r>
            <a:r>
              <a:rPr lang="en-US" sz="2000" dirty="0">
                <a:latin typeface="Courier New" pitchFamily="-110" charset="0"/>
              </a:rPr>
              <a:t>done = false;</a:t>
            </a:r>
            <a:endParaRPr lang="en-US" sz="2000" dirty="0"/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9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char Data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8" y="1524000"/>
            <a:ext cx="84708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Java char data type provides access to single characters.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olas" panose="020B0609020204030204" pitchFamily="49" charset="0"/>
              </a:rPr>
              <a:t>Don’t </a:t>
            </a:r>
            <a:r>
              <a:rPr lang="en-US" sz="1500" dirty="0">
                <a:latin typeface="Consolas" panose="020B0609020204030204" pitchFamily="49" charset="0"/>
              </a:rPr>
              <a:t>confuse char literals with string literals.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char</a:t>
            </a:r>
            <a:r>
              <a:rPr lang="en-US" sz="1500" dirty="0">
                <a:latin typeface="Consolas" panose="020B0609020204030204" pitchFamily="49" charset="0"/>
              </a:rPr>
              <a:t> literals are enclosed in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single quotes</a:t>
            </a:r>
            <a:r>
              <a:rPr lang="en-US" sz="1500" dirty="0">
                <a:latin typeface="Consolas" panose="020B0609020204030204" pitchFamily="49" charset="0"/>
              </a:rPr>
              <a:t>.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String</a:t>
            </a:r>
            <a:r>
              <a:rPr lang="en-US" sz="1500" dirty="0">
                <a:latin typeface="Consolas" panose="020B0609020204030204" pitchFamily="49" charset="0"/>
              </a:rPr>
              <a:t> literals are enclosed in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double quotes</a:t>
            </a:r>
            <a:r>
              <a:rPr lang="en-US" sz="1500" dirty="0" smtClean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1500" dirty="0" smtClean="0">
              <a:latin typeface="Consolas" panose="020B0609020204030204" pitchFamily="49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olas" panose="020B0609020204030204" pitchFamily="49" charset="0"/>
              </a:rPr>
              <a:t>Character </a:t>
            </a:r>
            <a:r>
              <a:rPr lang="en-US" sz="1500" dirty="0">
                <a:latin typeface="Consolas" panose="020B0609020204030204" pitchFamily="49" charset="0"/>
              </a:rPr>
              <a:t>literals are delimited by single quotes:</a:t>
            </a:r>
          </a:p>
          <a:p>
            <a:pPr algn="ctr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'a'   'X'    '7'    '$'    ','    '\n'</a:t>
            </a:r>
          </a:p>
          <a:p>
            <a:pPr marL="285750" indent="-285750">
              <a:lnSpc>
                <a:spcPct val="80000"/>
              </a:lnSpc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Example declarations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char </a:t>
            </a:r>
            <a:r>
              <a:rPr lang="en-US" sz="1500" dirty="0" err="1">
                <a:latin typeface="Consolas" panose="020B0609020204030204" pitchFamily="49" charset="0"/>
              </a:rPr>
              <a:t>topGrade</a:t>
            </a:r>
            <a:r>
              <a:rPr lang="en-US" sz="1500" dirty="0">
                <a:latin typeface="Consolas" panose="020B0609020204030204" pitchFamily="49" charset="0"/>
              </a:rPr>
              <a:t> = 'A';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char terminator = ';', separator = ' </a:t>
            </a:r>
            <a:r>
              <a:rPr lang="en-US" sz="1500" dirty="0" smtClean="0">
                <a:latin typeface="Consolas" panose="020B0609020204030204" pitchFamily="49" charset="0"/>
              </a:rPr>
              <a:t>';</a:t>
            </a:r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3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230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Internally, characters are stored as numbers.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u="sng" dirty="0" smtClean="0">
                <a:latin typeface="Consolas" panose="020B0609020204030204" pitchFamily="49" charset="0"/>
              </a:rPr>
              <a:t>Each </a:t>
            </a:r>
            <a:r>
              <a:rPr lang="en-US" sz="1500" b="1" u="sng" dirty="0">
                <a:latin typeface="Consolas" panose="020B0609020204030204" pitchFamily="49" charset="0"/>
              </a:rPr>
              <a:t>character takes up 2 bytes in memory</a:t>
            </a:r>
            <a:r>
              <a:rPr lang="en-US" sz="1500" dirty="0">
                <a:latin typeface="Consolas" panose="020B0609020204030204" pitchFamily="49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first 256 characters in the Unicode character set are compatible with the ASCII* character set.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</a:rPr>
              <a:t>*American Standard Code for Information Interchange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81200" y="3348754"/>
            <a:ext cx="5943600" cy="2628900"/>
            <a:chOff x="609600" y="1676400"/>
            <a:chExt cx="7924800" cy="35052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981200" y="1676400"/>
              <a:ext cx="9144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300" b="1" dirty="0"/>
                <a:t>A</a:t>
              </a: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600200" y="3276600"/>
              <a:ext cx="1676400" cy="762000"/>
              <a:chOff x="1248" y="2784"/>
              <a:chExt cx="1056" cy="480"/>
            </a:xfrm>
          </p:grpSpPr>
          <p:sp>
            <p:nvSpPr>
              <p:cNvPr id="53" name="Rectangle 5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52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300" b="1"/>
                  <a:t>00</a:t>
                </a:r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52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300" b="1"/>
                  <a:t>65</a:t>
                </a:r>
              </a:p>
            </p:txBody>
          </p:sp>
        </p:grp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38400" y="2438400"/>
              <a:ext cx="0" cy="838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248400" y="1676400"/>
              <a:ext cx="9144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300" b="1"/>
                <a:t>B</a:t>
              </a: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867400" y="3276600"/>
              <a:ext cx="1676400" cy="762000"/>
              <a:chOff x="2448" y="2784"/>
              <a:chExt cx="1056" cy="480"/>
            </a:xfrm>
          </p:grpSpPr>
          <p:sp>
            <p:nvSpPr>
              <p:cNvPr id="51" name="Rectangle 10"/>
              <p:cNvSpPr>
                <a:spLocks noChangeArrowheads="1"/>
              </p:cNvSpPr>
              <p:nvPr/>
            </p:nvSpPr>
            <p:spPr bwMode="auto">
              <a:xfrm>
                <a:off x="2448" y="2784"/>
                <a:ext cx="52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300" b="1"/>
                  <a:t>00</a:t>
                </a:r>
              </a:p>
            </p:txBody>
          </p:sp>
          <p:sp>
            <p:nvSpPr>
              <p:cNvPr id="52" name="Rectangle 11"/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52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300" b="1"/>
                  <a:t>66</a:t>
                </a:r>
              </a:p>
            </p:txBody>
          </p:sp>
        </p:grp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6705600" y="2438400"/>
              <a:ext cx="0" cy="838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609600" y="4800600"/>
              <a:ext cx="1828800" cy="381000"/>
              <a:chOff x="144" y="2928"/>
              <a:chExt cx="1152" cy="240"/>
            </a:xfrm>
          </p:grpSpPr>
          <p:sp>
            <p:nvSpPr>
              <p:cNvPr id="43" name="Rectangle 19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  <p:sp>
            <p:nvSpPr>
              <p:cNvPr id="44" name="Rectangle 20"/>
              <p:cNvSpPr>
                <a:spLocks noChangeArrowheads="1"/>
              </p:cNvSpPr>
              <p:nvPr/>
            </p:nvSpPr>
            <p:spPr bwMode="auto">
              <a:xfrm>
                <a:off x="288" y="2928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  <p:sp>
            <p:nvSpPr>
              <p:cNvPr id="45" name="Rectangle 21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576" y="2928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720" y="2928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  <p:sp>
            <p:nvSpPr>
              <p:cNvPr id="48" name="Rectangle 24"/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  <p:sp>
            <p:nvSpPr>
              <p:cNvPr id="49" name="Rectangle 25"/>
              <p:cNvSpPr>
                <a:spLocks noChangeArrowheads="1"/>
              </p:cNvSpPr>
              <p:nvPr/>
            </p:nvSpPr>
            <p:spPr bwMode="auto">
              <a:xfrm>
                <a:off x="1008" y="2928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  <p:sp>
            <p:nvSpPr>
              <p:cNvPr id="50" name="Rectangle 26"/>
              <p:cNvSpPr>
                <a:spLocks noChangeArrowheads="1"/>
              </p:cNvSpPr>
              <p:nvPr/>
            </p:nvSpPr>
            <p:spPr bwMode="auto">
              <a:xfrm>
                <a:off x="1152" y="2928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</p:grp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2438400" y="4800600"/>
              <a:ext cx="1828800" cy="381000"/>
              <a:chOff x="3072" y="3504"/>
              <a:chExt cx="1152" cy="240"/>
            </a:xfrm>
          </p:grpSpPr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3216" y="3504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1</a:t>
                </a: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3360" y="3504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  <p:sp>
            <p:nvSpPr>
              <p:cNvPr id="38" name="Rectangle 31"/>
              <p:cNvSpPr>
                <a:spLocks noChangeArrowheads="1"/>
              </p:cNvSpPr>
              <p:nvPr/>
            </p:nvSpPr>
            <p:spPr bwMode="auto">
              <a:xfrm>
                <a:off x="3504" y="3504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auto">
              <a:xfrm>
                <a:off x="3648" y="3504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  <p:sp>
            <p:nvSpPr>
              <p:cNvPr id="40" name="Rectangle 33"/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  <p:sp>
            <p:nvSpPr>
              <p:cNvPr id="41" name="Rectangle 34"/>
              <p:cNvSpPr>
                <a:spLocks noChangeArrowheads="1"/>
              </p:cNvSpPr>
              <p:nvPr/>
            </p:nvSpPr>
            <p:spPr bwMode="auto">
              <a:xfrm>
                <a:off x="4080" y="3504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1</a:t>
                </a:r>
              </a:p>
            </p:txBody>
          </p:sp>
          <p:sp>
            <p:nvSpPr>
              <p:cNvPr id="42" name="Rectangle 35"/>
              <p:cNvSpPr>
                <a:spLocks noChangeArrowheads="1"/>
              </p:cNvSpPr>
              <p:nvPr/>
            </p:nvSpPr>
            <p:spPr bwMode="auto">
              <a:xfrm>
                <a:off x="3936" y="3504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/>
                  <a:t>0</a:t>
                </a: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4876800" y="4800600"/>
              <a:ext cx="3657600" cy="381000"/>
              <a:chOff x="1776" y="3312"/>
              <a:chExt cx="2304" cy="240"/>
            </a:xfrm>
          </p:grpSpPr>
          <p:grpSp>
            <p:nvGrpSpPr>
              <p:cNvPr id="17" name="Group 37"/>
              <p:cNvGrpSpPr>
                <a:grpSpLocks/>
              </p:cNvGrpSpPr>
              <p:nvPr/>
            </p:nvGrpSpPr>
            <p:grpSpPr bwMode="auto">
              <a:xfrm>
                <a:off x="1776" y="3312"/>
                <a:ext cx="1152" cy="240"/>
                <a:chOff x="144" y="2928"/>
                <a:chExt cx="1152" cy="240"/>
              </a:xfrm>
            </p:grpSpPr>
            <p:sp>
              <p:nvSpPr>
                <p:cNvPr id="27" name="Rectangle 38"/>
                <p:cNvSpPr>
                  <a:spLocks noChangeArrowheads="1"/>
                </p:cNvSpPr>
                <p:nvPr/>
              </p:nvSpPr>
              <p:spPr bwMode="auto">
                <a:xfrm>
                  <a:off x="144" y="2928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28" name="Rectangle 39"/>
                <p:cNvSpPr>
                  <a:spLocks noChangeArrowheads="1"/>
                </p:cNvSpPr>
                <p:nvPr/>
              </p:nvSpPr>
              <p:spPr bwMode="auto">
                <a:xfrm>
                  <a:off x="288" y="2928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29" name="Rectangle 40"/>
                <p:cNvSpPr>
                  <a:spLocks noChangeArrowheads="1"/>
                </p:cNvSpPr>
                <p:nvPr/>
              </p:nvSpPr>
              <p:spPr bwMode="auto">
                <a:xfrm>
                  <a:off x="432" y="2928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30" name="Rectangle 41"/>
                <p:cNvSpPr>
                  <a:spLocks noChangeArrowheads="1"/>
                </p:cNvSpPr>
                <p:nvPr/>
              </p:nvSpPr>
              <p:spPr bwMode="auto">
                <a:xfrm>
                  <a:off x="576" y="2928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31" name="Rectangle 42"/>
                <p:cNvSpPr>
                  <a:spLocks noChangeArrowheads="1"/>
                </p:cNvSpPr>
                <p:nvPr/>
              </p:nvSpPr>
              <p:spPr bwMode="auto">
                <a:xfrm>
                  <a:off x="720" y="2928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3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4" y="2928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33" name="Rectangle 44"/>
                <p:cNvSpPr>
                  <a:spLocks noChangeArrowheads="1"/>
                </p:cNvSpPr>
                <p:nvPr/>
              </p:nvSpPr>
              <p:spPr bwMode="auto">
                <a:xfrm>
                  <a:off x="1008" y="2928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34" name="Rectangle 45"/>
                <p:cNvSpPr>
                  <a:spLocks noChangeArrowheads="1"/>
                </p:cNvSpPr>
                <p:nvPr/>
              </p:nvSpPr>
              <p:spPr bwMode="auto">
                <a:xfrm>
                  <a:off x="1152" y="2928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0</a:t>
                  </a:r>
                </a:p>
              </p:txBody>
            </p:sp>
          </p:grpSp>
          <p:grpSp>
            <p:nvGrpSpPr>
              <p:cNvPr id="18" name="Group 46"/>
              <p:cNvGrpSpPr>
                <a:grpSpLocks/>
              </p:cNvGrpSpPr>
              <p:nvPr/>
            </p:nvGrpSpPr>
            <p:grpSpPr bwMode="auto">
              <a:xfrm>
                <a:off x="2928" y="3312"/>
                <a:ext cx="1152" cy="240"/>
                <a:chOff x="3072" y="3504"/>
                <a:chExt cx="1152" cy="240"/>
              </a:xfrm>
            </p:grpSpPr>
            <p:sp>
              <p:nvSpPr>
                <p:cNvPr id="1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72" y="3504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20" name="Rectangle 48"/>
                <p:cNvSpPr>
                  <a:spLocks noChangeArrowheads="1"/>
                </p:cNvSpPr>
                <p:nvPr/>
              </p:nvSpPr>
              <p:spPr bwMode="auto">
                <a:xfrm>
                  <a:off x="3216" y="3504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 dirty="0"/>
                    <a:t>1</a:t>
                  </a:r>
                </a:p>
              </p:txBody>
            </p:sp>
            <p:sp>
              <p:nvSpPr>
                <p:cNvPr id="21" name="Rectangle 49"/>
                <p:cNvSpPr>
                  <a:spLocks noChangeArrowheads="1"/>
                </p:cNvSpPr>
                <p:nvPr/>
              </p:nvSpPr>
              <p:spPr bwMode="auto">
                <a:xfrm>
                  <a:off x="3360" y="3504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22" name="Rectangle 50"/>
                <p:cNvSpPr>
                  <a:spLocks noChangeArrowheads="1"/>
                </p:cNvSpPr>
                <p:nvPr/>
              </p:nvSpPr>
              <p:spPr bwMode="auto">
                <a:xfrm>
                  <a:off x="3504" y="3504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23" name="Rectangle 51"/>
                <p:cNvSpPr>
                  <a:spLocks noChangeArrowheads="1"/>
                </p:cNvSpPr>
                <p:nvPr/>
              </p:nvSpPr>
              <p:spPr bwMode="auto">
                <a:xfrm>
                  <a:off x="3648" y="3504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24" name="Rectangle 52"/>
                <p:cNvSpPr>
                  <a:spLocks noChangeArrowheads="1"/>
                </p:cNvSpPr>
                <p:nvPr/>
              </p:nvSpPr>
              <p:spPr bwMode="auto">
                <a:xfrm>
                  <a:off x="3792" y="3504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25" name="Rectangle 53"/>
                <p:cNvSpPr>
                  <a:spLocks noChangeArrowheads="1"/>
                </p:cNvSpPr>
                <p:nvPr/>
              </p:nvSpPr>
              <p:spPr bwMode="auto">
                <a:xfrm>
                  <a:off x="4080" y="3504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 smtClean="0"/>
                    <a:t>0</a:t>
                  </a:r>
                  <a:endParaRPr lang="en-US" altLang="en-US" sz="1800" b="1" dirty="0"/>
                </a:p>
              </p:txBody>
            </p:sp>
            <p:sp>
              <p:nvSpPr>
                <p:cNvPr id="26" name="Rectangle 54"/>
                <p:cNvSpPr>
                  <a:spLocks noChangeArrowheads="1"/>
                </p:cNvSpPr>
                <p:nvPr/>
              </p:nvSpPr>
              <p:spPr bwMode="auto">
                <a:xfrm>
                  <a:off x="3936" y="3504"/>
                  <a:ext cx="14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/>
                    <a:t>1</a:t>
                  </a:r>
                </a:p>
              </p:txBody>
            </p:sp>
          </p:grpSp>
        </p:grpSp>
        <p:sp>
          <p:nvSpPr>
            <p:cNvPr id="15" name="AutoShape 74"/>
            <p:cNvSpPr>
              <a:spLocks/>
            </p:cNvSpPr>
            <p:nvPr/>
          </p:nvSpPr>
          <p:spPr bwMode="auto">
            <a:xfrm rot="16200000">
              <a:off x="2171700" y="2628900"/>
              <a:ext cx="533400" cy="3657600"/>
            </a:xfrm>
            <a:prstGeom prst="rightBrace">
              <a:avLst>
                <a:gd name="adj1" fmla="val 571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" name="AutoShape 76"/>
            <p:cNvSpPr>
              <a:spLocks/>
            </p:cNvSpPr>
            <p:nvPr/>
          </p:nvSpPr>
          <p:spPr bwMode="auto">
            <a:xfrm rot="16200000">
              <a:off x="6438900" y="2628900"/>
              <a:ext cx="533400" cy="3657600"/>
            </a:xfrm>
            <a:prstGeom prst="rightBrace">
              <a:avLst>
                <a:gd name="adj1" fmla="val 571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55" name="Text Box 80"/>
          <p:cNvSpPr txBox="1">
            <a:spLocks noChangeArrowheads="1"/>
          </p:cNvSpPr>
          <p:nvPr/>
        </p:nvSpPr>
        <p:spPr bwMode="auto">
          <a:xfrm>
            <a:off x="4146529" y="4147068"/>
            <a:ext cx="161294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 b="1" dirty="0">
                <a:solidFill>
                  <a:srgbClr val="FF3300"/>
                </a:solidFill>
              </a:rPr>
              <a:t>Characters are</a:t>
            </a:r>
          </a:p>
          <a:p>
            <a:pPr algn="ctr" eaLnBrk="1" hangingPunct="1"/>
            <a:r>
              <a:rPr lang="en-US" altLang="en-US" sz="1350" b="1" dirty="0">
                <a:solidFill>
                  <a:srgbClr val="FF3300"/>
                </a:solidFill>
              </a:rPr>
              <a:t>stored in memory</a:t>
            </a:r>
            <a:br>
              <a:rPr lang="en-US" altLang="en-US" sz="1350" b="1" dirty="0">
                <a:solidFill>
                  <a:srgbClr val="FF3300"/>
                </a:solidFill>
              </a:rPr>
            </a:br>
            <a:r>
              <a:rPr lang="en-US" altLang="en-US" sz="1350" b="1" dirty="0">
                <a:solidFill>
                  <a:srgbClr val="FF3300"/>
                </a:solidFill>
              </a:rPr>
              <a:t>as binary numbers.</a:t>
            </a:r>
          </a:p>
        </p:txBody>
      </p:sp>
      <p:sp>
        <p:nvSpPr>
          <p:cNvPr id="56" name="Line 83"/>
          <p:cNvSpPr>
            <a:spLocks noChangeShapeType="1"/>
          </p:cNvSpPr>
          <p:nvPr/>
        </p:nvSpPr>
        <p:spPr bwMode="auto">
          <a:xfrm>
            <a:off x="4919662" y="4890018"/>
            <a:ext cx="0" cy="1200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7" name="Line 84"/>
          <p:cNvSpPr>
            <a:spLocks noChangeShapeType="1"/>
          </p:cNvSpPr>
          <p:nvPr/>
        </p:nvSpPr>
        <p:spPr bwMode="auto">
          <a:xfrm>
            <a:off x="3433762" y="6090168"/>
            <a:ext cx="297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8" name="Text Box 78"/>
          <p:cNvSpPr txBox="1">
            <a:spLocks noChangeArrowheads="1"/>
          </p:cNvSpPr>
          <p:nvPr/>
        </p:nvSpPr>
        <p:spPr bwMode="auto">
          <a:xfrm>
            <a:off x="724232" y="4484252"/>
            <a:ext cx="1704314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 b="1" dirty="0">
                <a:solidFill>
                  <a:srgbClr val="FF3300"/>
                </a:solidFill>
              </a:rPr>
              <a:t>The binary numbers</a:t>
            </a:r>
          </a:p>
          <a:p>
            <a:pPr algn="ctr" eaLnBrk="1" hangingPunct="1"/>
            <a:r>
              <a:rPr lang="en-US" altLang="en-US" sz="1350" b="1" dirty="0">
                <a:solidFill>
                  <a:srgbClr val="FF3300"/>
                </a:solidFill>
              </a:rPr>
              <a:t>represent these</a:t>
            </a:r>
          </a:p>
          <a:p>
            <a:pPr algn="ctr" eaLnBrk="1" hangingPunct="1"/>
            <a:r>
              <a:rPr lang="en-US" altLang="en-US" sz="1350" b="1" dirty="0">
                <a:solidFill>
                  <a:srgbClr val="FF3300"/>
                </a:solidFill>
              </a:rPr>
              <a:t>decimal values.</a:t>
            </a:r>
          </a:p>
        </p:txBody>
      </p:sp>
      <p:sp>
        <p:nvSpPr>
          <p:cNvPr id="59" name="Text Box 79"/>
          <p:cNvSpPr txBox="1">
            <a:spLocks noChangeArrowheads="1"/>
          </p:cNvSpPr>
          <p:nvPr/>
        </p:nvSpPr>
        <p:spPr bwMode="auto">
          <a:xfrm>
            <a:off x="754269" y="3276600"/>
            <a:ext cx="159851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 b="1" dirty="0">
                <a:solidFill>
                  <a:srgbClr val="FF3300"/>
                </a:solidFill>
              </a:rPr>
              <a:t>The decimal values</a:t>
            </a:r>
          </a:p>
          <a:p>
            <a:pPr algn="ctr" eaLnBrk="1" hangingPunct="1"/>
            <a:r>
              <a:rPr lang="en-US" altLang="en-US" sz="1350" b="1" dirty="0">
                <a:solidFill>
                  <a:srgbClr val="FF3300"/>
                </a:solidFill>
              </a:rPr>
              <a:t>represent these</a:t>
            </a:r>
          </a:p>
          <a:p>
            <a:pPr algn="ctr" eaLnBrk="1" hangingPunct="1"/>
            <a:r>
              <a:rPr lang="en-US" altLang="en-US" sz="1350" b="1" dirty="0">
                <a:solidFill>
                  <a:srgbClr val="FF3300"/>
                </a:solidFill>
              </a:rPr>
              <a:t>characters.</a:t>
            </a:r>
          </a:p>
        </p:txBody>
      </p:sp>
    </p:spTree>
    <p:extLst>
      <p:ext uri="{BB962C8B-B14F-4D97-AF65-F5344CB8AC3E}">
        <p14:creationId xmlns:p14="http://schemas.microsoft.com/office/powerpoint/2010/main" val="10492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Assignment and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230819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In order to store a value in a variable, an assignment statement must be used. The assignment operator is the equal (</a:t>
            </a:r>
            <a:r>
              <a:rPr lang="en-US" sz="1500" b="1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latin typeface="Consolas" panose="020B0609020204030204" pitchFamily="49" charset="0"/>
              </a:rPr>
              <a:t>) sign.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Left side of the assignment operator must be a variable name.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u="sng" dirty="0">
                <a:latin typeface="Consolas" panose="020B0609020204030204" pitchFamily="49" charset="0"/>
              </a:rPr>
              <a:t>Right side must be either a literal or expression that evaluates to a type that is </a:t>
            </a:r>
            <a:r>
              <a:rPr lang="en-US" sz="15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compatible with the type of the variable</a:t>
            </a:r>
            <a:r>
              <a:rPr lang="en-US" sz="15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3352800"/>
            <a:ext cx="8534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month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Once declared, they can then receive a value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//After receiving a value, </a:t>
            </a:r>
            <a:r>
              <a:rPr lang="en-US" sz="18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variables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can then be used 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28;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//Can be declared and initialized on he same line.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"Month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month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has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Days."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514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F9C3-E0C7-4AE4-9184-BE1C50FA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162800" cy="914400"/>
          </a:xfrm>
        </p:spPr>
        <p:txBody>
          <a:bodyPr/>
          <a:lstStyle/>
          <a:p>
            <a:r>
              <a:rPr lang="en-US" dirty="0"/>
              <a:t>Implicit type using </a:t>
            </a:r>
            <a:r>
              <a:rPr lang="en-US" dirty="0">
                <a:solidFill>
                  <a:srgbClr val="CC3300"/>
                </a:solidFill>
              </a:rPr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D54F-3B1A-4286-B4EA-FE8EAAF2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/>
              <a:t>10 and above has </a:t>
            </a:r>
            <a:r>
              <a:rPr lang="en-US" b="1" dirty="0">
                <a:solidFill>
                  <a:srgbClr val="CC3300"/>
                </a:solidFill>
              </a:rPr>
              <a:t>var</a:t>
            </a:r>
            <a:r>
              <a:rPr lang="en-US" dirty="0"/>
              <a:t> keyword to declare a variable without explicit type</a:t>
            </a:r>
          </a:p>
          <a:p>
            <a:pPr marL="0" indent="0">
              <a:buNone/>
            </a:pPr>
            <a:r>
              <a:rPr lang="en-US" dirty="0" smtClean="0"/>
              <a:t>    e.g</a:t>
            </a:r>
            <a:r>
              <a:rPr lang="en-US" dirty="0"/>
              <a:t>. instead of doing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latin typeface="Consolas" panose="020B0609020204030204" pitchFamily="49" charset="0"/>
              </a:rPr>
              <a:t>  String </a:t>
            </a:r>
            <a:r>
              <a:rPr lang="en-US" dirty="0">
                <a:latin typeface="Consolas" panose="020B0609020204030204" pitchFamily="49" charset="0"/>
              </a:rPr>
              <a:t>str = "Java" ;</a:t>
            </a:r>
          </a:p>
          <a:p>
            <a:pPr marL="0" indent="0">
              <a:buNone/>
            </a:pPr>
            <a:r>
              <a:rPr lang="en-US" dirty="0" smtClean="0"/>
              <a:t>     You </a:t>
            </a:r>
            <a:r>
              <a:rPr lang="en-US" dirty="0"/>
              <a:t>can just say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str = "Java" 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/>
              <a:t>Java will </a:t>
            </a:r>
            <a:r>
              <a:rPr lang="en-US" b="1" dirty="0">
                <a:solidFill>
                  <a:srgbClr val="0070C0"/>
                </a:solidFill>
              </a:rPr>
              <a:t>implicitly</a:t>
            </a:r>
            <a:r>
              <a:rPr lang="en-US" dirty="0"/>
              <a:t> recognize the variable data type based on the initial value assigned to it</a:t>
            </a:r>
          </a:p>
          <a:p>
            <a:r>
              <a:rPr lang="en-US" dirty="0"/>
              <a:t>This will be heavily used in this course!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38D11-532F-441D-842E-B76D7AC2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38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70C4D64-7CAE-4F55-A388-AD2078654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228600"/>
            <a:ext cx="1862854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4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C0DEF486-E6C0-4F82-AE1B-B809F2647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300"/>
              <a:t>Trace a Program Execution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2A1400B-F19D-4619-93E6-E6C2C7330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562600" cy="5181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public class </a:t>
            </a:r>
            <a:r>
              <a:rPr lang="en-US" altLang="en-US" sz="1800" dirty="0" err="1">
                <a:latin typeface="Consolas" panose="020B0609020204030204" pitchFamily="49" charset="0"/>
              </a:rPr>
              <a:t>ComputeArea</a:t>
            </a:r>
            <a:r>
              <a:rPr lang="en-US" altLang="en-US" sz="18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/** Main method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public static void main(String[] </a:t>
            </a:r>
            <a:r>
              <a:rPr lang="en-US" altLang="en-US" sz="1800" dirty="0" err="1">
                <a:latin typeface="Consolas" panose="020B0609020204030204" pitchFamily="49" charset="0"/>
              </a:rPr>
              <a:t>args</a:t>
            </a:r>
            <a:r>
              <a:rPr lang="en-US" altLang="en-US" sz="18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double radius;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double area;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// Assign a radius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radius = 20;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//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area = radius * radius * 3.14159;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// Display results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latin typeface="Consolas" panose="020B0609020204030204" pitchFamily="49" charset="0"/>
              </a:rPr>
              <a:t>System.out.println</a:t>
            </a:r>
            <a:r>
              <a:rPr lang="en-US" altLang="en-US" sz="1800" dirty="0">
                <a:latin typeface="Consolas" panose="020B0609020204030204" pitchFamily="49" charset="0"/>
              </a:rPr>
              <a:t>("The area for the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 circle of radius " +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 radius + " is " + area);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701" name="Rectangle 8">
            <a:extLst>
              <a:ext uri="{FF2B5EF4-FFF2-40B4-BE49-F238E27FC236}">
                <a16:creationId xmlns:a16="http://schemas.microsoft.com/office/drawing/2014/main" id="{A2F7C792-94BF-4B24-9C02-7EA75006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1854200"/>
            <a:ext cx="1524000" cy="306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29702" name="Text Box 9">
            <a:extLst>
              <a:ext uri="{FF2B5EF4-FFF2-40B4-BE49-F238E27FC236}">
                <a16:creationId xmlns:a16="http://schemas.microsoft.com/office/drawing/2014/main" id="{9D4947F5-C63E-4152-B24D-AE969DA2D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828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radius</a:t>
            </a:r>
          </a:p>
        </p:txBody>
      </p:sp>
      <p:sp>
        <p:nvSpPr>
          <p:cNvPr id="29703" name="Rectangle 10">
            <a:extLst>
              <a:ext uri="{FF2B5EF4-FFF2-40B4-BE49-F238E27FC236}">
                <a16:creationId xmlns:a16="http://schemas.microsoft.com/office/drawing/2014/main" id="{1B5867B1-88F8-461F-B9C6-39455FFA8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05000"/>
            <a:ext cx="2743200" cy="290513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6380" name="AutoShape 12">
            <a:extLst>
              <a:ext uri="{FF2B5EF4-FFF2-40B4-BE49-F238E27FC236}">
                <a16:creationId xmlns:a16="http://schemas.microsoft.com/office/drawing/2014/main" id="{40FFF0DA-637C-4FC5-AA20-94862AD2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893763"/>
            <a:ext cx="1881187" cy="615950"/>
          </a:xfrm>
          <a:prstGeom prst="wedgeRoundRectCallout">
            <a:avLst>
              <a:gd name="adj1" fmla="val -32870"/>
              <a:gd name="adj2" fmla="val 122421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/>
              <a:t>allocate memory for radius</a:t>
            </a:r>
          </a:p>
        </p:txBody>
      </p:sp>
      <p:sp>
        <p:nvSpPr>
          <p:cNvPr id="29705" name="Rectangle 13">
            <a:extLst>
              <a:ext uri="{FF2B5EF4-FFF2-40B4-BE49-F238E27FC236}">
                <a16:creationId xmlns:a16="http://schemas.microsoft.com/office/drawing/2014/main" id="{A8FDCB9D-EF5D-43CC-8F3E-D32A6C514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967528-2F54-4311-87BA-A3F57543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39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56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</a:t>
            </a:r>
            <a:r>
              <a:rPr lang="en-US" dirty="0"/>
              <a:t>Program in Java: Printing a Line of </a:t>
            </a:r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" name="Picture 3" descr="jhtp_02_IntroToApplications_Page_08">
            <a:extLst>
              <a:ext uri="{FF2B5EF4-FFF2-40B4-BE49-F238E27FC236}">
                <a16:creationId xmlns:a16="http://schemas.microsoft.com/office/drawing/2014/main" id="{D97A91C6-1859-47A6-9DC0-B694EC7ECC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088"/>
            <a:ext cx="9144000" cy="39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2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B6601D89-C195-4B33-B855-B73DBD03A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300"/>
              <a:t>Trace a Program Execution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D25320F-7E26-45CD-A6E7-0F0F14416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562600" cy="5181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public class </a:t>
            </a:r>
            <a:r>
              <a:rPr lang="en-US" altLang="en-US" sz="1800" dirty="0" err="1">
                <a:latin typeface="Consolas" panose="020B0609020204030204" pitchFamily="49" charset="0"/>
              </a:rPr>
              <a:t>ComputeArea</a:t>
            </a:r>
            <a:r>
              <a:rPr lang="en-US" altLang="en-US" sz="18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/** Main method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public static void main(String[] </a:t>
            </a:r>
            <a:r>
              <a:rPr lang="en-US" altLang="en-US" sz="1800" dirty="0" err="1">
                <a:latin typeface="Consolas" panose="020B0609020204030204" pitchFamily="49" charset="0"/>
              </a:rPr>
              <a:t>args</a:t>
            </a:r>
            <a:r>
              <a:rPr lang="en-US" altLang="en-US" sz="18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double radius;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double area;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// Assign a radius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radius = 20;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//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area = radius * radius * 3.14159;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// Display results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latin typeface="Consolas" panose="020B0609020204030204" pitchFamily="49" charset="0"/>
              </a:rPr>
              <a:t>System.out.println</a:t>
            </a:r>
            <a:r>
              <a:rPr lang="en-US" altLang="en-US" sz="1800" dirty="0">
                <a:latin typeface="Consolas" panose="020B0609020204030204" pitchFamily="49" charset="0"/>
              </a:rPr>
              <a:t>("The area for the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 circle of radius " +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 radius + " is " + area);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329887B3-D7A3-41A0-ACC7-140D492FC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816100"/>
            <a:ext cx="1524000" cy="268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</a:rPr>
              <a:t>no value</a:t>
            </a:r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EA6A0162-F12E-4B19-8DFF-4DB4210FA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52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radius</a:t>
            </a:r>
          </a:p>
        </p:txBody>
      </p:sp>
      <p:sp>
        <p:nvSpPr>
          <p:cNvPr id="30727" name="Rectangle 6">
            <a:extLst>
              <a:ext uri="{FF2B5EF4-FFF2-40B4-BE49-F238E27FC236}">
                <a16:creationId xmlns:a16="http://schemas.microsoft.com/office/drawing/2014/main" id="{8AE17BCF-CA86-4ABF-894F-0CBDAA3F9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62175"/>
            <a:ext cx="2971800" cy="3079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 b="1" dirty="0"/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id="{D2CBD179-FF08-4352-AEF5-3E7EB813C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219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memory</a:t>
            </a:r>
          </a:p>
        </p:txBody>
      </p:sp>
      <p:sp>
        <p:nvSpPr>
          <p:cNvPr id="30729" name="Rectangle 8">
            <a:extLst>
              <a:ext uri="{FF2B5EF4-FFF2-40B4-BE49-F238E27FC236}">
                <a16:creationId xmlns:a16="http://schemas.microsoft.com/office/drawing/2014/main" id="{D5170727-BB4D-41F3-BFD2-D1E3A75D1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2200275"/>
            <a:ext cx="1563687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id="{F55C5948-A271-4483-8781-CEB6218B0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133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area</a:t>
            </a:r>
          </a:p>
        </p:txBody>
      </p:sp>
      <p:sp>
        <p:nvSpPr>
          <p:cNvPr id="187403" name="AutoShape 11">
            <a:extLst>
              <a:ext uri="{FF2B5EF4-FFF2-40B4-BE49-F238E27FC236}">
                <a16:creationId xmlns:a16="http://schemas.microsoft.com/office/drawing/2014/main" id="{7CBEF369-6380-4F6B-A803-6F0B7270C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3082925"/>
            <a:ext cx="1881188" cy="615950"/>
          </a:xfrm>
          <a:prstGeom prst="wedgeRoundRectCallout">
            <a:avLst>
              <a:gd name="adj1" fmla="val -26880"/>
              <a:gd name="adj2" fmla="val -17010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/>
              <a:t>allocate memory for area</a:t>
            </a:r>
          </a:p>
        </p:txBody>
      </p:sp>
      <p:sp>
        <p:nvSpPr>
          <p:cNvPr id="30732" name="Rectangle 12">
            <a:extLst>
              <a:ext uri="{FF2B5EF4-FFF2-40B4-BE49-F238E27FC236}">
                <a16:creationId xmlns:a16="http://schemas.microsoft.com/office/drawing/2014/main" id="{3C642D35-C73B-4F57-88B7-EE86BB02F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8F7D36-0CB7-467B-BBC6-2BA617B3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40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45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91492271-ED01-4DD9-B0DA-D0EB371E7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300"/>
              <a:t>Trace a Program Execution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90AC545-6A6E-49CE-A07F-003C4BC34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562600" cy="5181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public class </a:t>
            </a:r>
            <a:r>
              <a:rPr lang="en-US" altLang="en-US" sz="1800" dirty="0" err="1">
                <a:latin typeface="Consolas" panose="020B0609020204030204" pitchFamily="49" charset="0"/>
              </a:rPr>
              <a:t>ComputeArea</a:t>
            </a:r>
            <a:r>
              <a:rPr lang="en-US" altLang="en-US" sz="18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/** Main method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public static void main(String[] </a:t>
            </a:r>
            <a:r>
              <a:rPr lang="en-US" altLang="en-US" sz="1800" dirty="0" err="1">
                <a:latin typeface="Consolas" panose="020B0609020204030204" pitchFamily="49" charset="0"/>
              </a:rPr>
              <a:t>args</a:t>
            </a:r>
            <a:r>
              <a:rPr lang="en-US" altLang="en-US" sz="18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double radius;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double area;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// Assign a radius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radius = 20;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//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area = radius * radius * 3.14159;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// Display results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latin typeface="Consolas" panose="020B0609020204030204" pitchFamily="49" charset="0"/>
              </a:rPr>
              <a:t>System.out.println</a:t>
            </a:r>
            <a:r>
              <a:rPr lang="en-US" altLang="en-US" sz="1800" dirty="0">
                <a:latin typeface="Consolas" panose="020B0609020204030204" pitchFamily="49" charset="0"/>
              </a:rPr>
              <a:t>("The area for the circle of radius " +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 radius + " is " + area);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34060954-682A-40DA-9BC5-D9CA92A3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7526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EFBE8E10-E947-4E5D-9DEB-877ACE400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52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radius</a:t>
            </a: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3368B34C-895E-4028-ADEB-2DA0B035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F500801D-DFC8-45AD-BB2F-4D167FBD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098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</a:rPr>
              <a:t>no value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FBB3A446-20CD-4BEE-8353-D011DCEE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area</a:t>
            </a:r>
          </a:p>
        </p:txBody>
      </p:sp>
      <p:sp>
        <p:nvSpPr>
          <p:cNvPr id="188429" name="AutoShape 13">
            <a:extLst>
              <a:ext uri="{FF2B5EF4-FFF2-40B4-BE49-F238E27FC236}">
                <a16:creationId xmlns:a16="http://schemas.microsoft.com/office/drawing/2014/main" id="{915FCDF0-8274-42D0-AF46-1BBD9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16" y="933001"/>
            <a:ext cx="2265362" cy="384175"/>
          </a:xfrm>
          <a:prstGeom prst="wedgeRoundRectCallout">
            <a:avLst>
              <a:gd name="adj1" fmla="val -27718"/>
              <a:gd name="adj2" fmla="val 17287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assign 20 to radius</a:t>
            </a:r>
          </a:p>
        </p:txBody>
      </p:sp>
      <p:sp>
        <p:nvSpPr>
          <p:cNvPr id="31755" name="Line 14">
            <a:extLst>
              <a:ext uri="{FF2B5EF4-FFF2-40B4-BE49-F238E27FC236}">
                <a16:creationId xmlns:a16="http://schemas.microsoft.com/office/drawing/2014/main" id="{55B5B923-8E91-4DF1-8B43-F10BB25BAF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1" y="1970088"/>
            <a:ext cx="2906712" cy="11541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Rectangle 16">
            <a:extLst>
              <a:ext uri="{FF2B5EF4-FFF2-40B4-BE49-F238E27FC236}">
                <a16:creationId xmlns:a16="http://schemas.microsoft.com/office/drawing/2014/main" id="{ED08C002-2965-4A0A-A1BA-D0625AE8C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4A9EA7-F89A-4BED-8BBB-592C2961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41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02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5D39A8E9-331B-45CF-9AD4-1AA0FEFBE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300"/>
              <a:t>Trace a Program Execution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75CA37E-587A-4426-BB11-AA88CB959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562600" cy="5181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public class ComputeArea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/** Main method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public static void main(String[] args)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double radius;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double area;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// Assign a radius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radius = 20;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//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area = radius * radius * 3.14159;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// Display results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System.out.println("The area for the circle of radius " +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  radius + " is " + area);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8D3148B7-81AD-4E38-A17A-4DF833BFD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7526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69EB66E2-6A4A-44AB-B5DA-214FEA7B9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52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radius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92A75D00-BA49-4931-989A-7C3E3A912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219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memory</a:t>
            </a:r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F00B3383-8B4F-4BDD-AC6E-B8DB7B35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098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</a:rPr>
              <a:t>1256.636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01927519-FA36-4618-95EE-08000CE95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area</a:t>
            </a:r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C549D9D9-AA1C-46F1-A1E1-3F2FEEA1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0"/>
            <a:ext cx="3810000" cy="339726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779" name="Line 12">
            <a:extLst>
              <a:ext uri="{FF2B5EF4-FFF2-40B4-BE49-F238E27FC236}">
                <a16:creationId xmlns:a16="http://schemas.microsoft.com/office/drawing/2014/main" id="{DA6D2972-F3C5-4E37-BC87-6B01881BA5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430463"/>
            <a:ext cx="2876550" cy="1379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53" name="AutoShape 13">
            <a:extLst>
              <a:ext uri="{FF2B5EF4-FFF2-40B4-BE49-F238E27FC236}">
                <a16:creationId xmlns:a16="http://schemas.microsoft.com/office/drawing/2014/main" id="{98301DC3-2AF8-4320-81B2-DAFE32BC2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3313113"/>
            <a:ext cx="2687637" cy="692150"/>
          </a:xfrm>
          <a:prstGeom prst="wedgeRoundRectCallout">
            <a:avLst>
              <a:gd name="adj1" fmla="val -25134"/>
              <a:gd name="adj2" fmla="val -163991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compute area and assign it to variable area</a:t>
            </a:r>
          </a:p>
        </p:txBody>
      </p:sp>
      <p:sp>
        <p:nvSpPr>
          <p:cNvPr id="32781" name="Rectangle 15">
            <a:extLst>
              <a:ext uri="{FF2B5EF4-FFF2-40B4-BE49-F238E27FC236}">
                <a16:creationId xmlns:a16="http://schemas.microsoft.com/office/drawing/2014/main" id="{8AF38029-B0AD-4E94-8E3E-2CC1723B3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01E432-817F-43CB-806A-D17ACF1E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42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94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94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16F328DE-2622-4F5B-93FB-DD870F36F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300"/>
              <a:t>Trace a Program Execution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7710FBE-60E7-46FE-B6D6-67ED2711C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562600" cy="5181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public class ComputeArea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/** Main method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public static void main(String[] args)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double radius;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double area;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// Assign a radius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radius = 20;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//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area = radius * radius * 3.14159;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// Display results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System.out.println("The area for the circle of radius " +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    radius + " is " + area);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D2BDEC8E-4621-4292-B05C-AA65C96A3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7526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2B5515F7-4941-4536-9606-D28B73004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52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radius</a:t>
            </a:r>
          </a:p>
        </p:txBody>
      </p:sp>
      <p:sp>
        <p:nvSpPr>
          <p:cNvPr id="33799" name="Text Box 6">
            <a:extLst>
              <a:ext uri="{FF2B5EF4-FFF2-40B4-BE49-F238E27FC236}">
                <a16:creationId xmlns:a16="http://schemas.microsoft.com/office/drawing/2014/main" id="{2822265B-4D06-444A-B160-1380478D4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219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memory</a:t>
            </a:r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3C7F18FA-E9D6-4412-BC17-FE44FFE01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098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</a:rPr>
              <a:t>1256.636</a:t>
            </a:r>
          </a:p>
        </p:txBody>
      </p:sp>
      <p:sp>
        <p:nvSpPr>
          <p:cNvPr id="33801" name="Text Box 8">
            <a:extLst>
              <a:ext uri="{FF2B5EF4-FFF2-40B4-BE49-F238E27FC236}">
                <a16:creationId xmlns:a16="http://schemas.microsoft.com/office/drawing/2014/main" id="{C01CF74C-C967-4D3D-8080-5A50BCE67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area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0F117976-6382-4E21-9647-567F85110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624388"/>
            <a:ext cx="5410200" cy="55721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33803" name="Picture 12">
            <a:extLst>
              <a:ext uri="{FF2B5EF4-FFF2-40B4-BE49-F238E27FC236}">
                <a16:creationId xmlns:a16="http://schemas.microsoft.com/office/drawing/2014/main" id="{A97F6C50-6CC2-406D-958E-725F036D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105400"/>
            <a:ext cx="33528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3804" name="Line 13">
            <a:extLst>
              <a:ext uri="{FF2B5EF4-FFF2-40B4-BE49-F238E27FC236}">
                <a16:creationId xmlns:a16="http://schemas.microsoft.com/office/drawing/2014/main" id="{B3A5BD50-C73B-4411-B8BB-76B29723D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5081588"/>
            <a:ext cx="2765425" cy="4206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8" name="AutoShape 14">
            <a:extLst>
              <a:ext uri="{FF2B5EF4-FFF2-40B4-BE49-F238E27FC236}">
                <a16:creationId xmlns:a16="http://schemas.microsoft.com/office/drawing/2014/main" id="{6807289A-3814-4760-9FA0-05A1B3CDB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15544"/>
            <a:ext cx="2687638" cy="692150"/>
          </a:xfrm>
          <a:prstGeom prst="wedgeRoundRectCallout">
            <a:avLst>
              <a:gd name="adj1" fmla="val -36122"/>
              <a:gd name="adj2" fmla="val 112591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print a message to the console</a:t>
            </a:r>
          </a:p>
        </p:txBody>
      </p:sp>
      <p:sp>
        <p:nvSpPr>
          <p:cNvPr id="33806" name="Rectangle 17">
            <a:extLst>
              <a:ext uri="{FF2B5EF4-FFF2-40B4-BE49-F238E27FC236}">
                <a16:creationId xmlns:a16="http://schemas.microsoft.com/office/drawing/2014/main" id="{3913B883-63F0-46AF-A695-734F80E7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E4BCF0-40E2-49D6-BF2E-31EA698B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43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71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Arithmetic Operations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59" y="2808732"/>
            <a:ext cx="3902202" cy="2601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84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</a:t>
            </a:r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Group 58"/>
          <p:cNvGraphicFramePr>
            <a:graphicFrameLocks noGrp="1"/>
          </p:cNvGraphicFramePr>
          <p:nvPr>
            <p:extLst/>
          </p:nvPr>
        </p:nvGraphicFramePr>
        <p:xfrm>
          <a:off x="1653540" y="2148840"/>
          <a:ext cx="6286501" cy="314325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Operator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Meaning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Type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Example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Addition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total = cost + tax;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Subtraction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cost = total – tax;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*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Multiplication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tax = cost * rate;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/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Division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salePrice = original / 2;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%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Modulus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remainder = value % 5;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7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82308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Each operator must have a left and right operand.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arithmetic operators work as one would expect.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It is an error to try to divide any number by zero.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When working with two integer operands, the division operator requires special attention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500" b="1" dirty="0"/>
              <a:t>Integer Division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In a Java program, what is the value of 1/2?</a:t>
            </a:r>
          </a:p>
          <a:p>
            <a:pPr marL="942975" lvl="2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You might think the answer is 0.5…</a:t>
            </a:r>
          </a:p>
          <a:p>
            <a:pPr marL="942975" lvl="2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But, that’s wrong.</a:t>
            </a:r>
          </a:p>
          <a:p>
            <a:pPr marL="942975" lvl="2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answer is simply 0.</a:t>
            </a:r>
          </a:p>
          <a:p>
            <a:pPr marL="942975" lvl="2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Integer division will truncate any decimal remainder.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 smtClean="0"/>
              <a:t>Precedence</a:t>
            </a:r>
            <a:endParaRPr lang="en-US" dirty="0"/>
          </a:p>
        </p:txBody>
      </p:sp>
      <p:graphicFrame>
        <p:nvGraphicFramePr>
          <p:cNvPr id="4" name="Group 70"/>
          <p:cNvGraphicFramePr>
            <a:graphicFrameLocks noGrp="1"/>
          </p:cNvGraphicFramePr>
          <p:nvPr>
            <p:extLst/>
          </p:nvPr>
        </p:nvGraphicFramePr>
        <p:xfrm>
          <a:off x="2080260" y="2529840"/>
          <a:ext cx="5829300" cy="1640682"/>
        </p:xfrm>
        <a:graphic>
          <a:graphicData uri="http://schemas.openxmlformats.org/drawingml/2006/table">
            <a:tbl>
              <a:tblPr/>
              <a:tblGrid>
                <a:gridCol w="142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5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Operator</a:t>
                      </a:r>
                    </a:p>
                  </a:txBody>
                  <a:tcPr marL="68580" marR="68580" marT="34300" marB="343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Associativity</a:t>
                      </a:r>
                    </a:p>
                  </a:txBody>
                  <a:tcPr marL="68580" marR="68580" marT="34300" marB="343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Example</a:t>
                      </a:r>
                    </a:p>
                  </a:txBody>
                  <a:tcPr marL="68580" marR="68580" marT="34300" marB="343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Result</a:t>
                      </a:r>
                    </a:p>
                  </a:txBody>
                  <a:tcPr marL="68580" marR="68580" marT="34300" marB="343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/>
                      </a:r>
                      <a:b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(unary negation)</a:t>
                      </a:r>
                    </a:p>
                  </a:txBody>
                  <a:tcPr marL="68580" marR="68580" marT="34300" marB="3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Right to left</a:t>
                      </a:r>
                    </a:p>
                  </a:txBody>
                  <a:tcPr marL="68580" marR="68580" marT="34300" marB="3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x = -4 + 3;</a:t>
                      </a:r>
                    </a:p>
                  </a:txBody>
                  <a:tcPr marL="68580" marR="68580" marT="34300" marB="3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68580" marR="68580" marT="34300" marB="3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* / %</a:t>
                      </a:r>
                    </a:p>
                  </a:txBody>
                  <a:tcPr marL="68580" marR="68580" marT="34300" marB="3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Left to right</a:t>
                      </a:r>
                    </a:p>
                  </a:txBody>
                  <a:tcPr marL="68580" marR="68580" marT="34300" marB="3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x = -4 + 4 % 3 * 13 + 2;</a:t>
                      </a:r>
                    </a:p>
                  </a:txBody>
                  <a:tcPr marL="68580" marR="68580" marT="34300" marB="3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68580" marR="68580" marT="34300" marB="3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+ -</a:t>
                      </a:r>
                    </a:p>
                  </a:txBody>
                  <a:tcPr marL="68580" marR="68580" marT="34300" marB="3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Left to right</a:t>
                      </a:r>
                    </a:p>
                  </a:txBody>
                  <a:tcPr marL="68580" marR="68580" marT="34300" marB="3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x = 6 + 3 – 4 + 6 * 3;</a:t>
                      </a:r>
                    </a:p>
                  </a:txBody>
                  <a:tcPr marL="68580" marR="68580" marT="34300" marB="3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23</a:t>
                      </a:r>
                    </a:p>
                  </a:txBody>
                  <a:tcPr marL="68580" marR="68580" marT="34300" marB="3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56"/>
          <p:cNvSpPr txBox="1">
            <a:spLocks noChangeArrowheads="1"/>
          </p:cNvSpPr>
          <p:nvPr/>
        </p:nvSpPr>
        <p:spPr bwMode="auto">
          <a:xfrm>
            <a:off x="297180" y="2869168"/>
            <a:ext cx="159258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b="1" dirty="0">
                <a:solidFill>
                  <a:srgbClr val="FF3300"/>
                </a:solidFill>
              </a:rPr>
              <a:t>Higher Priority</a:t>
            </a: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297180" y="3802380"/>
            <a:ext cx="15240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b="1" dirty="0">
                <a:solidFill>
                  <a:srgbClr val="FF3300"/>
                </a:solidFill>
              </a:rPr>
              <a:t>Lower Priority</a:t>
            </a:r>
          </a:p>
        </p:txBody>
      </p:sp>
    </p:spTree>
    <p:extLst>
      <p:ext uri="{BB962C8B-B14F-4D97-AF65-F5344CB8AC3E}">
        <p14:creationId xmlns:p14="http://schemas.microsoft.com/office/powerpoint/2010/main" val="39717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Grouping with </a:t>
            </a:r>
            <a:r>
              <a:rPr lang="en-US" altLang="en-US" dirty="0" smtClean="0"/>
              <a:t>Parenthesis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9" y="1712980"/>
            <a:ext cx="82308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When parenthesis are used in an expression, the inner most parenthesis are processed first.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If two sets of parenthesis are at the same level, they are processed left to right.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535" y="3389710"/>
            <a:ext cx="5164931" cy="19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Combined Assignment </a:t>
            </a:r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Group 125"/>
          <p:cNvGraphicFramePr>
            <a:graphicFrameLocks noGrp="1"/>
          </p:cNvGraphicFramePr>
          <p:nvPr>
            <p:extLst/>
          </p:nvPr>
        </p:nvGraphicFramePr>
        <p:xfrm>
          <a:off x="1371600" y="1824990"/>
          <a:ext cx="6941820" cy="3543300"/>
        </p:xfrm>
        <a:graphic>
          <a:graphicData uri="http://schemas.openxmlformats.org/drawingml/2006/table">
            <a:tbl>
              <a:tblPr/>
              <a:tblGrid>
                <a:gridCol w="1053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7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Operator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Example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Equivalent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Value of variable after operation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+=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x += 5;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x = x + 5;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old value of </a:t>
                      </a: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plus 5.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-=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y -= 2;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y = y – 2;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old value of</a:t>
                      </a: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y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minus 2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*=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z *= 10;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z = z * 10;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old value of </a:t>
                      </a: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z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times 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/=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a /= b;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a = a / b;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old value of 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divided by 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%=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 %= 3;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 = c % 3;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remainder of the division of the old value of 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divided by 3.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Program in Java: Printing a Line of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538" y="1712980"/>
            <a:ext cx="8511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onsolas" panose="020B0609020204030204" pitchFamily="49" charset="0"/>
              </a:rPr>
              <a:t>Commenting Your Programs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  <a:latin typeface="Consolas" panose="020B0609020204030204" pitchFamily="49" charset="0"/>
              </a:rPr>
              <a:t>// Fig. 2.1: Welcome1.java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  <a:latin typeface="Consolas" panose="020B0609020204030204" pitchFamily="49" charset="0"/>
              </a:rPr>
              <a:t>// indicates that the line is a comment.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Used to document programs and improve their readability.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Compiler ignores comments.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comment that begins with</a:t>
            </a:r>
            <a:r>
              <a:rPr lang="en-US" sz="1500" b="1" dirty="0">
                <a:latin typeface="Consolas" panose="020B0609020204030204" pitchFamily="49" charset="0"/>
              </a:rPr>
              <a:t> // </a:t>
            </a:r>
            <a:r>
              <a:rPr lang="en-US" sz="1500" dirty="0">
                <a:latin typeface="Consolas" panose="020B0609020204030204" pitchFamily="49" charset="0"/>
              </a:rPr>
              <a:t>is an end-of-line comment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Traditional comment, can be spread over several lines as in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Consolas" panose="020B0609020204030204" pitchFamily="49" charset="0"/>
              </a:rPr>
              <a:t>/* This is a traditional comment. It</a:t>
            </a:r>
            <a:br>
              <a:rPr lang="en-US" sz="1500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chemeClr val="accent5"/>
                </a:solidFill>
                <a:latin typeface="Consolas" panose="020B0609020204030204" pitchFamily="49" charset="0"/>
              </a:rPr>
              <a:t>   can be split over multiple lines */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This type of comment begins with </a:t>
            </a:r>
            <a:r>
              <a:rPr lang="en-US" sz="1500" dirty="0">
                <a:solidFill>
                  <a:schemeClr val="accent5"/>
                </a:solidFill>
                <a:latin typeface="Consolas" panose="020B0609020204030204" pitchFamily="49" charset="0"/>
              </a:rPr>
              <a:t>/* and ends with */.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All text between the delimiters is ignored by the compiler. </a:t>
            </a:r>
          </a:p>
        </p:txBody>
      </p:sp>
    </p:spTree>
    <p:extLst>
      <p:ext uri="{BB962C8B-B14F-4D97-AF65-F5344CB8AC3E}">
        <p14:creationId xmlns:p14="http://schemas.microsoft.com/office/powerpoint/2010/main" val="22727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C84E-AF04-4DB5-9ACA-03857C0917E0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 descr="ch4imageslides_Page_47.png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5939" r="24444" b="54174"/>
          <a:stretch/>
        </p:blipFill>
        <p:spPr bwMode="auto">
          <a:xfrm>
            <a:off x="859857" y="2218808"/>
            <a:ext cx="7620000" cy="283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1D4D9-EF49-46EB-9E94-9A2141EB3007}"/>
              </a:ext>
            </a:extLst>
          </p:cNvPr>
          <p:cNvSpPr/>
          <p:nvPr/>
        </p:nvSpPr>
        <p:spPr>
          <a:xfrm>
            <a:off x="402657" y="1470021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Combined Assignment </a:t>
            </a:r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Constants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59" y="2808732"/>
            <a:ext cx="3902202" cy="2601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12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</a:t>
            </a:r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8579" y="1295400"/>
            <a:ext cx="8406842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Constants keep the program organized and easier to maintain.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Can hold only a single value.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Constants are declared using the </a:t>
            </a:r>
            <a:r>
              <a:rPr lang="en-US" sz="1500" b="1" dirty="0">
                <a:latin typeface="Consolas" panose="020B0609020204030204" pitchFamily="49" charset="0"/>
              </a:rPr>
              <a:t>keyword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final</a:t>
            </a:r>
            <a:r>
              <a:rPr lang="en-US" sz="1500" dirty="0">
                <a:latin typeface="Consolas" panose="020B0609020204030204" pitchFamily="49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Constants need not be initialized when declared; however, they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must be initialized before they are used</a:t>
            </a:r>
            <a:r>
              <a:rPr lang="en-US" sz="1500" dirty="0">
                <a:latin typeface="Consolas" panose="020B0609020204030204" pitchFamily="49" charset="0"/>
              </a:rPr>
              <a:t> or a compiler error will be generated.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Once initialized with a value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constants </a:t>
            </a:r>
            <a:r>
              <a:rPr lang="en-US" sz="1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cannot be changed programmatically</a:t>
            </a:r>
            <a:r>
              <a:rPr lang="en-US" sz="1500" dirty="0">
                <a:latin typeface="Consolas" panose="020B0609020204030204" pitchFamily="49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By convention, constants are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all upper case </a:t>
            </a:r>
            <a:r>
              <a:rPr lang="en-US" sz="1500" dirty="0">
                <a:latin typeface="Consolas" panose="020B0609020204030204" pitchFamily="49" charset="0"/>
              </a:rPr>
              <a:t>and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words are separated by the underscore character</a:t>
            </a:r>
            <a:r>
              <a:rPr lang="en-US" sz="1500" dirty="0" smtClean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500" b="1" dirty="0">
                <a:latin typeface="Consolas" panose="020B0609020204030204" pitchFamily="49" charset="0"/>
              </a:rPr>
              <a:t>final int STUDENT_COUNT = 10;</a:t>
            </a:r>
          </a:p>
          <a:p>
            <a:pPr lvl="1">
              <a:lnSpc>
                <a:spcPct val="150000"/>
              </a:lnSpc>
            </a:pPr>
            <a:r>
              <a:rPr lang="en-US" sz="1500" b="1" dirty="0">
                <a:latin typeface="Consolas" panose="020B0609020204030204" pitchFamily="49" charset="0"/>
              </a:rPr>
              <a:t>final double CAL_SALES_TAX = 0.725;</a:t>
            </a:r>
          </a:p>
          <a:p>
            <a:pPr lvl="1">
              <a:lnSpc>
                <a:spcPct val="150000"/>
              </a:lnSpc>
            </a:pPr>
            <a:endParaRPr lang="en-US" sz="1500" dirty="0">
              <a:latin typeface="Consolas" panose="020B0609020204030204" pitchFamily="49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String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59" y="2812797"/>
            <a:ext cx="3902202" cy="2593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89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String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8" y="1712981"/>
            <a:ext cx="84068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Java has no primitive data type that holds a series of characters.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The 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class from the Java standard library is used for this purpose.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In order to be useful, the a variable must be created to reference a String object.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String number;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Notice the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latin typeface="Consolas" panose="020B0609020204030204" pitchFamily="49" charset="0"/>
              </a:rPr>
              <a:t> in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latin typeface="Consolas" panose="020B0609020204030204" pitchFamily="49" charset="0"/>
              </a:rPr>
              <a:t>tring is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upper case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6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Objects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8" y="1712981"/>
            <a:ext cx="840684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variable can be assigned a String literal.</a:t>
            </a:r>
          </a:p>
          <a:p>
            <a:pPr marL="1114425" lvl="4">
              <a:lnSpc>
                <a:spcPct val="150000"/>
              </a:lnSpc>
            </a:pPr>
            <a:r>
              <a:rPr lang="en-US" sz="1500" b="1" dirty="0">
                <a:solidFill>
                  <a:schemeClr val="accent1"/>
                </a:solidFill>
                <a:latin typeface="Consolas" panose="020B0609020204030204" pitchFamily="49" charset="0"/>
              </a:rPr>
              <a:t>String value = "Hello";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Strings are the only objects that can be created in this way.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variable can be created using the new keyword.</a:t>
            </a:r>
          </a:p>
          <a:p>
            <a:pPr marL="857250" lvl="4">
              <a:lnSpc>
                <a:spcPct val="150000"/>
              </a:lnSpc>
            </a:pPr>
            <a:r>
              <a:rPr lang="en-US" sz="1500" b="1" dirty="0">
                <a:solidFill>
                  <a:schemeClr val="accent1"/>
                </a:solidFill>
                <a:latin typeface="Consolas" panose="020B0609020204030204" pitchFamily="49" charset="0"/>
              </a:rPr>
              <a:t>String value = new String("Hello");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This is the method that all other objects must use when they are created</a:t>
            </a:r>
            <a:r>
              <a:rPr lang="en-US" sz="1500" dirty="0" smtClean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Many useful </a:t>
            </a:r>
            <a:r>
              <a:rPr lang="en-US" sz="1500" dirty="0" err="1">
                <a:latin typeface="Consolas" panose="020B0609020204030204" pitchFamily="49" charset="0"/>
              </a:rPr>
              <a:t>builtin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methods:</a:t>
            </a: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500" dirty="0" smtClean="0">
                <a:latin typeface="Consolas" panose="020B0609020204030204" pitchFamily="49" charset="0"/>
              </a:rPr>
              <a:t>contains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startsWith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endsWith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 smtClean="0">
                <a:latin typeface="Consolas" panose="020B0609020204030204" pitchFamily="49" charset="0"/>
              </a:rPr>
              <a:t>indexOf,substring</a:t>
            </a:r>
            <a:r>
              <a:rPr lang="en-US" sz="1500" dirty="0">
                <a:latin typeface="Consolas" panose="020B0609020204030204" pitchFamily="49" charset="0"/>
              </a:rPr>
              <a:t>, split, replace, </a:t>
            </a:r>
            <a:r>
              <a:rPr lang="en-US" sz="1500" dirty="0" err="1">
                <a:latin typeface="Consolas" panose="020B0609020204030204" pitchFamily="49" charset="0"/>
              </a:rPr>
              <a:t>toUpperCase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toLowerCase</a:t>
            </a:r>
            <a:r>
              <a:rPr lang="en-US" sz="1500" dirty="0">
                <a:latin typeface="Consolas" panose="020B0609020204030204" pitchFamily="49" charset="0"/>
              </a:rPr>
              <a:t>, equals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Use equals (not ==) to compare strings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 = "Ali";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15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.equals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("Ali");  // --&gt; true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564" y="1255899"/>
            <a:ext cx="840684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String Length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610514" y="1677423"/>
            <a:ext cx="8076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"Be yourself; everyone else is already taken."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length of the txt string is: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txt</a:t>
            </a:r>
            <a:r>
              <a:rPr lang="en-US" sz="18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.length</a:t>
            </a:r>
            <a:r>
              <a:rPr lang="en-US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338099" y="2708886"/>
            <a:ext cx="840684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Uppercase and Lowercase:</a:t>
            </a:r>
          </a:p>
        </p:txBody>
      </p:sp>
      <p:sp>
        <p:nvSpPr>
          <p:cNvPr id="6" name="Rectangle 5"/>
          <p:cNvSpPr/>
          <p:nvPr/>
        </p:nvSpPr>
        <p:spPr>
          <a:xfrm>
            <a:off x="610514" y="3197177"/>
            <a:ext cx="8457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txt</a:t>
            </a:r>
            <a:r>
              <a:rPr lang="en-US" sz="18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.toUpperCase</a:t>
            </a:r>
            <a:r>
              <a:rPr lang="en-US" sz="1800" b="1" i="1" dirty="0">
                <a:latin typeface="Consolas" panose="020B0609020204030204" pitchFamily="49" charset="0"/>
              </a:rPr>
              <a:t>()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Outputs "HELLO WORLD"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txt</a:t>
            </a:r>
            <a:r>
              <a:rPr lang="en-US" sz="18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.toLowerCase</a:t>
            </a:r>
            <a:r>
              <a:rPr lang="en-US" sz="1800" b="1" i="1" dirty="0">
                <a:latin typeface="Consolas" panose="020B0609020204030204" pitchFamily="49" charset="0"/>
              </a:rPr>
              <a:t>()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Outputs "hello world"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52400" y="4337818"/>
            <a:ext cx="8763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Finding a Character in a String: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indexOf</a:t>
            </a:r>
            <a:r>
              <a:rPr lang="en-US" sz="1400" b="1" dirty="0">
                <a:latin typeface="Consolas" panose="020B0609020204030204" pitchFamily="49" charset="0"/>
              </a:rPr>
              <a:t>()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method returns the index (the position) of the first occurrence of a specified text in a string (including whitespace):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3564" y="5095526"/>
            <a:ext cx="7231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"Please locate where 'locate' occurs!"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txt</a:t>
            </a:r>
            <a:r>
              <a:rPr lang="en-US" sz="18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.indexOf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"locate"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Outputs 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584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8" y="1712981"/>
            <a:ext cx="840684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Because strings must be written within quotes, Java will misunderstand this string, and generate an error: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nsolas" panose="020B0609020204030204" pitchFamily="49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solution to avoid this problem, is to use the backslash escape character.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backslash (\) escape character turns special characters into string characters: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41" y="2437651"/>
            <a:ext cx="5779294" cy="364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75" y="4309803"/>
            <a:ext cx="7549427" cy="15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603563"/>
            <a:ext cx="883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viking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 are the so-called \"Vikings\" from the north."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"It\'s alright."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"this is one line \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nThis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is the next line\n"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viking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//We are the so-called "Vikings" from the north.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  <a:r>
              <a:rPr 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//It's alright.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lines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//this is one line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					</a:t>
            </a:r>
            <a:r>
              <a:rPr lang="en-US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This is the next line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9077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System.out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/>
              <a:t>for Screen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5791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Commonly used methods: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C00000"/>
                </a:solidFill>
              </a:rPr>
              <a:t>print</a:t>
            </a:r>
            <a:r>
              <a:rPr lang="en-US" b="1" dirty="0">
                <a:solidFill>
                  <a:schemeClr val="accent3"/>
                </a:solidFill>
              </a:rPr>
              <a:t>(String </a:t>
            </a:r>
            <a:r>
              <a:rPr lang="en-US" b="1" i="1" dirty="0">
                <a:solidFill>
                  <a:schemeClr val="accent3"/>
                </a:solidFill>
              </a:rPr>
              <a:t>line</a:t>
            </a:r>
            <a:r>
              <a:rPr lang="en-US" b="1" dirty="0">
                <a:solidFill>
                  <a:schemeClr val="accent3"/>
                </a:solidFill>
              </a:rPr>
              <a:t>) </a:t>
            </a:r>
            <a:r>
              <a:rPr lang="en-US" dirty="0"/>
              <a:t>will send </a:t>
            </a:r>
            <a:r>
              <a:rPr lang="en-US" i="1" dirty="0"/>
              <a:t>line</a:t>
            </a:r>
            <a:r>
              <a:rPr lang="en-US" dirty="0"/>
              <a:t> to output</a:t>
            </a:r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rgbClr val="C00000"/>
                </a:solidFill>
              </a:rPr>
              <a:t>println</a:t>
            </a:r>
            <a:r>
              <a:rPr lang="en-US" b="1" dirty="0">
                <a:solidFill>
                  <a:schemeClr val="accent3"/>
                </a:solidFill>
              </a:rPr>
              <a:t>(String line) </a:t>
            </a:r>
            <a:r>
              <a:rPr lang="en-US" dirty="0"/>
              <a:t>will send line to output, followed by a line break </a:t>
            </a:r>
            <a:r>
              <a:rPr lang="en-US" b="1" dirty="0" err="1">
                <a:solidFill>
                  <a:schemeClr val="accent3"/>
                </a:solidFill>
              </a:rPr>
              <a:t>println</a:t>
            </a:r>
            <a:r>
              <a:rPr lang="en-US" b="1" dirty="0">
                <a:solidFill>
                  <a:schemeClr val="accent3"/>
                </a:solidFill>
              </a:rPr>
              <a:t>() </a:t>
            </a:r>
            <a:r>
              <a:rPr lang="en-US" dirty="0"/>
              <a:t>will send just the line break to output</a:t>
            </a:r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/>
              <a:t>formatString</a:t>
            </a:r>
            <a:r>
              <a:rPr lang="en-US" dirty="0"/>
              <a:t>, </a:t>
            </a:r>
            <a:r>
              <a:rPr lang="en-US" dirty="0" err="1"/>
              <a:t>argumentList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034CA1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endParaRPr lang="en-US" b="1" dirty="0">
              <a:solidFill>
                <a:srgbClr val="034CA1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300" b="1" dirty="0">
                <a:solidFill>
                  <a:srgbClr val="034CA1"/>
                </a:solidFill>
                <a:latin typeface="Consolas" panose="020B0609020204030204" pitchFamily="49" charset="0"/>
              </a:rPr>
              <a:t>double price = 19.8;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300" b="1" dirty="0">
                <a:solidFill>
                  <a:srgbClr val="034CA1"/>
                </a:solidFill>
                <a:latin typeface="Consolas" panose="020B0609020204030204" pitchFamily="49" charset="0"/>
              </a:rPr>
              <a:t>String name = "magic apple";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300" b="1" dirty="0" err="1">
                <a:solidFill>
                  <a:srgbClr val="034CA1"/>
                </a:solidFill>
                <a:latin typeface="Consolas" panose="020B0609020204030204" pitchFamily="49" charset="0"/>
              </a:rPr>
              <a:t>System.out.printf</a:t>
            </a:r>
            <a:r>
              <a:rPr lang="en-US" sz="2300" b="1" dirty="0">
                <a:solidFill>
                  <a:srgbClr val="034CA1"/>
                </a:solidFill>
                <a:latin typeface="Consolas" panose="020B0609020204030204" pitchFamily="49" charset="0"/>
              </a:rPr>
              <a:t>("$</a:t>
            </a:r>
            <a:r>
              <a:rPr lang="en-US" sz="2600" b="1" dirty="0">
                <a:solidFill>
                  <a:srgbClr val="C00000"/>
                </a:solidFill>
                <a:latin typeface="Consolas" panose="020B0609020204030204" pitchFamily="49" charset="0"/>
              </a:rPr>
              <a:t>%.2f</a:t>
            </a:r>
            <a:r>
              <a:rPr lang="en-US" sz="2300" b="1" dirty="0">
                <a:solidFill>
                  <a:srgbClr val="034CA1"/>
                </a:solidFill>
                <a:latin typeface="Consolas" panose="020B0609020204030204" pitchFamily="49" charset="0"/>
              </a:rPr>
              <a:t> for each </a:t>
            </a:r>
            <a:r>
              <a:rPr lang="en-US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%s</a:t>
            </a:r>
            <a:r>
              <a:rPr lang="en-US" sz="2300" b="1" dirty="0">
                <a:solidFill>
                  <a:srgbClr val="034CA1"/>
                </a:solidFill>
                <a:latin typeface="Consolas" panose="020B0609020204030204" pitchFamily="49" charset="0"/>
              </a:rPr>
              <a:t>.", price, name);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will output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$19.80 for each magic apple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The </a:t>
            </a:r>
            <a:r>
              <a:rPr lang="en-US" sz="2600" dirty="0" err="1"/>
              <a:t>formatString</a:t>
            </a:r>
            <a:r>
              <a:rPr lang="en-US" sz="2600" dirty="0"/>
              <a:t> contains 2 format specifiers (</a:t>
            </a:r>
            <a:r>
              <a:rPr lang="en-US" sz="2600" b="1" dirty="0">
                <a:solidFill>
                  <a:srgbClr val="034CA1"/>
                </a:solidFill>
                <a:latin typeface="Courier New" pitchFamily="49" charset="0"/>
              </a:rPr>
              <a:t>%.2f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034CA1"/>
                </a:solidFill>
                <a:latin typeface="Courier New" pitchFamily="49" charset="0"/>
              </a:rPr>
              <a:t>%s</a:t>
            </a:r>
            <a:r>
              <a:rPr lang="en-US" sz="2600" dirty="0"/>
              <a:t>)  that match the two arguments (</a:t>
            </a:r>
            <a:r>
              <a:rPr lang="en-US" sz="2600" b="1" dirty="0">
                <a:solidFill>
                  <a:srgbClr val="034CA1"/>
                </a:solidFill>
                <a:latin typeface="Courier New" pitchFamily="49" charset="0"/>
              </a:rPr>
              <a:t>price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600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The format specifier </a:t>
            </a:r>
            <a:r>
              <a:rPr lang="en-US" sz="2600" b="1" dirty="0">
                <a:solidFill>
                  <a:srgbClr val="034CA1"/>
                </a:solidFill>
                <a:latin typeface="Courier New" pitchFamily="49" charset="0"/>
              </a:rPr>
              <a:t>"%.2f"</a:t>
            </a:r>
            <a:r>
              <a:rPr lang="en-US" sz="2600" dirty="0"/>
              <a:t> indicates displaying 2 digits after the decimal point</a:t>
            </a:r>
            <a:endParaRPr lang="en-US" sz="2600" b="1" dirty="0">
              <a:solidFill>
                <a:srgbClr val="034CA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2E65D-2317-483D-945B-082BCB2F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59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Program in Java: Printing a Line of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538" y="1712980"/>
            <a:ext cx="8511998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onsolas" panose="020B0609020204030204" pitchFamily="49" charset="0"/>
              </a:rPr>
              <a:t>Using Blank Lines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Blank lines, space characters and tabs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Make programs easier to read.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Together, they’re known as white space (or whitespace).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White space is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ignored</a:t>
            </a:r>
            <a:r>
              <a:rPr lang="en-US" sz="1500" b="1" dirty="0">
                <a:latin typeface="Consolas" panose="020B0609020204030204" pitchFamily="49" charset="0"/>
              </a:rPr>
              <a:t> by the compiler.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Used to document programs and improve their readability. </a:t>
            </a:r>
          </a:p>
        </p:txBody>
      </p:sp>
    </p:spTree>
    <p:extLst>
      <p:ext uri="{BB962C8B-B14F-4D97-AF65-F5344CB8AC3E}">
        <p14:creationId xmlns:p14="http://schemas.microsoft.com/office/powerpoint/2010/main" val="25232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0578" y="0"/>
            <a:ext cx="8229600" cy="715962"/>
          </a:xfrm>
        </p:spPr>
        <p:txBody>
          <a:bodyPr/>
          <a:lstStyle/>
          <a:p>
            <a:r>
              <a:rPr lang="en-US" sz="3600" dirty="0"/>
              <a:t>Display formatted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04027"/>
            <a:ext cx="891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FormattedData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"%s\</a:t>
            </a:r>
            <a:r>
              <a:rPr lang="en-US" sz="2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n%s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</a:t>
            </a:r>
            <a:r>
              <a:rPr lang="en-US" sz="2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world"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"Welcome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to java"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263900" y="2514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3300"/>
                </a:solidFill>
              </a:rPr>
              <a:t>Format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3456598" y="1801202"/>
            <a:ext cx="533400" cy="893396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3385037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format </a:t>
            </a:r>
            <a:r>
              <a:rPr lang="en-US" sz="2400" b="1" dirty="0">
                <a:solidFill>
                  <a:srgbClr val="FF0000"/>
                </a:solidFill>
              </a:rPr>
              <a:t>%s</a:t>
            </a:r>
            <a:r>
              <a:rPr lang="en-US" sz="2400" dirty="0"/>
              <a:t> is a placeholder for a string</a:t>
            </a:r>
          </a:p>
          <a:p>
            <a:r>
              <a:rPr lang="en-US" sz="2400" b="1" dirty="0">
                <a:solidFill>
                  <a:srgbClr val="CC3300"/>
                </a:solidFill>
              </a:rPr>
              <a:t>\n </a:t>
            </a:r>
            <a:r>
              <a:rPr lang="en-US" sz="2400" dirty="0"/>
              <a:t>inserts a line break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618159"/>
            <a:ext cx="6858000" cy="17945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8EE82-7FF3-4414-9943-7B0DBB61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60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Text with </a:t>
            </a:r>
            <a:r>
              <a:rPr lang="en-US" b="1" dirty="0"/>
              <a:t>printf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8579" y="1371600"/>
            <a:ext cx="8406842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System.out.printf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method : f means “formatted”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Displays formatted data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Multiple method arguments are placed in a comma-separated list.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Method </a:t>
            </a:r>
            <a:r>
              <a:rPr lang="en-US" sz="1500" b="1" dirty="0" err="1">
                <a:latin typeface="Consolas" panose="020B0609020204030204" pitchFamily="49" charset="0"/>
              </a:rPr>
              <a:t>printf’s</a:t>
            </a:r>
            <a:r>
              <a:rPr lang="en-US" sz="1500" dirty="0">
                <a:latin typeface="Consolas" panose="020B0609020204030204" pitchFamily="49" charset="0"/>
              </a:rPr>
              <a:t> first argument is a format string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May consist of </a:t>
            </a:r>
            <a:r>
              <a:rPr lang="en-US" sz="1500" b="1" dirty="0">
                <a:latin typeface="Consolas" panose="020B0609020204030204" pitchFamily="49" charset="0"/>
              </a:rPr>
              <a:t>fixed text </a:t>
            </a:r>
            <a:r>
              <a:rPr lang="en-US" sz="1500" dirty="0">
                <a:latin typeface="Consolas" panose="020B0609020204030204" pitchFamily="49" charset="0"/>
              </a:rPr>
              <a:t>and format </a:t>
            </a:r>
            <a:r>
              <a:rPr lang="en-US" sz="1500" b="1" dirty="0">
                <a:latin typeface="Consolas" panose="020B0609020204030204" pitchFamily="49" charset="0"/>
              </a:rPr>
              <a:t>specifiers</a:t>
            </a:r>
            <a:r>
              <a:rPr lang="en-US" sz="1500" dirty="0">
                <a:latin typeface="Consolas" panose="020B0609020204030204" pitchFamily="49" charset="0"/>
              </a:rPr>
              <a:t>.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Fixed text is output as it would be by print or </a:t>
            </a:r>
            <a:r>
              <a:rPr lang="en-US" sz="1500" dirty="0" err="1">
                <a:latin typeface="Consolas" panose="020B0609020204030204" pitchFamily="49" charset="0"/>
              </a:rPr>
              <a:t>println</a:t>
            </a:r>
            <a:r>
              <a:rPr lang="en-US" sz="1500" dirty="0">
                <a:latin typeface="Consolas" panose="020B0609020204030204" pitchFamily="49" charset="0"/>
              </a:rPr>
              <a:t>.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Each format specifier is a </a:t>
            </a:r>
            <a:r>
              <a:rPr lang="en-US" sz="1500" b="1" dirty="0">
                <a:latin typeface="Consolas" panose="020B0609020204030204" pitchFamily="49" charset="0"/>
              </a:rPr>
              <a:t>placeholder</a:t>
            </a:r>
            <a:r>
              <a:rPr lang="en-US" sz="1500" dirty="0">
                <a:latin typeface="Consolas" panose="020B0609020204030204" pitchFamily="49" charset="0"/>
              </a:rPr>
              <a:t> for a value and specifies the type of data to output.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Format specifiers begin with a percent sign (%) and are followed by a character that represents the data type.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Format specifier </a:t>
            </a:r>
            <a:r>
              <a:rPr lang="en-US" sz="1500" b="1" dirty="0">
                <a:latin typeface="Consolas" panose="020B0609020204030204" pitchFamily="49" charset="0"/>
              </a:rPr>
              <a:t>%s </a:t>
            </a:r>
            <a:r>
              <a:rPr lang="en-US" sz="1500" dirty="0">
                <a:latin typeface="Consolas" panose="020B0609020204030204" pitchFamily="49" charset="0"/>
              </a:rPr>
              <a:t>is a placeholder for a string. </a:t>
            </a:r>
          </a:p>
        </p:txBody>
      </p:sp>
    </p:spTree>
    <p:extLst>
      <p:ext uri="{BB962C8B-B14F-4D97-AF65-F5344CB8AC3E}">
        <p14:creationId xmlns:p14="http://schemas.microsoft.com/office/powerpoint/2010/main" val="273916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Displaying Text with </a:t>
            </a:r>
            <a:r>
              <a:rPr lang="en-US" b="1" dirty="0" smtClean="0"/>
              <a:t>printf - examples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1772" y="1771521"/>
            <a:ext cx="50932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//Number Formatting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"Formatted output is: %d %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d%n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2.28f;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Upto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4 decimal places %.4f\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3.147293165f;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"Upto 2 decimal places %.2f\n"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//Width Specifier, Aligning, Fill With Zeros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"'%5.2f'%n"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2.28);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"'%05.2f'%n"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2.28);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"'%010.2f'%n"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2.28);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//Aligning By default, it is a + which means right aligned.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"'%10.2f'%n"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2.28);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"'%-10.2f'%n"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2.28</a:t>
            </a:r>
            <a:r>
              <a:rPr lang="en-US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//Align left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04" y="1981183"/>
            <a:ext cx="2850356" cy="15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Format Specifiers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145"/>
          <a:stretch/>
        </p:blipFill>
        <p:spPr>
          <a:xfrm>
            <a:off x="1742361" y="1725787"/>
            <a:ext cx="5952316" cy="409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Java User Input (Scanner)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57" y="2812797"/>
            <a:ext cx="3890007" cy="2593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36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Scanner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8579" y="1213909"/>
            <a:ext cx="8406842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To read input from the keyboard we can use the Scanner class.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Scanner class is defined in </a:t>
            </a:r>
            <a:r>
              <a:rPr lang="en-US" sz="1500" b="1" dirty="0" err="1">
                <a:latin typeface="Consolas" panose="020B0609020204030204" pitchFamily="49" charset="0"/>
              </a:rPr>
              <a:t>java.util</a:t>
            </a:r>
            <a:r>
              <a:rPr lang="en-US" sz="1500" dirty="0">
                <a:latin typeface="Consolas" panose="020B0609020204030204" pitchFamily="49" charset="0"/>
              </a:rPr>
              <a:t>, so we will use the following statement at the top of our programs:</a:t>
            </a:r>
          </a:p>
          <a:p>
            <a:pPr lvl="2">
              <a:lnSpc>
                <a:spcPct val="150000"/>
              </a:lnSpc>
            </a:pPr>
            <a:r>
              <a:rPr lang="en-US" sz="1500" b="1" dirty="0">
                <a:solidFill>
                  <a:schemeClr val="accent1"/>
                </a:solidFill>
                <a:latin typeface="Consolas" panose="020B0609020204030204" pitchFamily="49" charset="0"/>
              </a:rPr>
              <a:t>import </a:t>
            </a:r>
            <a:r>
              <a:rPr lang="en-US" sz="15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500" b="1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Consolas" panose="020B0609020204030204" pitchFamily="49" charset="0"/>
              </a:rPr>
              <a:t>Scanner objects work with </a:t>
            </a:r>
            <a:r>
              <a:rPr lang="en-US" alt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System.in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Consolas" panose="020B0609020204030204" pitchFamily="49" charset="0"/>
              </a:rPr>
              <a:t>To create a Scanner object:</a:t>
            </a:r>
          </a:p>
          <a:p>
            <a:pPr lvl="2"/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5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Scanner keyboard = new Scanner (System.in);</a:t>
            </a:r>
          </a:p>
          <a:p>
            <a:pPr lvl="2">
              <a:lnSpc>
                <a:spcPct val="150000"/>
              </a:lnSpc>
            </a:pPr>
            <a:endParaRPr lang="en-US" sz="15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3857179"/>
            <a:ext cx="861059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myObj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Create a Scanner object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username"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myObj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Read user input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 is: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Output user input</a:t>
            </a:r>
          </a:p>
        </p:txBody>
      </p:sp>
    </p:spTree>
    <p:extLst>
      <p:ext uri="{BB962C8B-B14F-4D97-AF65-F5344CB8AC3E}">
        <p14:creationId xmlns:p14="http://schemas.microsoft.com/office/powerpoint/2010/main" val="12763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Scanner Class : Input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41" y="1809750"/>
            <a:ext cx="8298918" cy="377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Scanner Class : Input Types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295400"/>
            <a:ext cx="74523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//Always needed with input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TextScanner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myObj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name, age and salary:"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String input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myObj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Numerical input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myObj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// integer input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myObj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//double input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Output input by user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"Age: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"Salary: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myObj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Example-1: Area of a Circle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CircleArea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final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3.14159265359;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area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Scanner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the radius: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radius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area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"Area 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area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5341918"/>
            <a:ext cx="2143125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Example-2: BMI Calculator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0034" y="1068404"/>
            <a:ext cx="82929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BMICalc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BMI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Scanner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de-DE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de-DE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weight in KGs: "</a:t>
            </a:r>
            <a:r>
              <a:rPr lang="de-DE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weight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height in meters: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BMI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"Your BMI =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BMI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5324347"/>
            <a:ext cx="2864644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Program in Java: Printing a Line of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538" y="1712980"/>
            <a:ext cx="8511998" cy="307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onsolas" panose="020B0609020204030204" pitchFamily="49" charset="0"/>
              </a:rPr>
              <a:t>Declaring a class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Class declaration</a:t>
            </a:r>
          </a:p>
          <a:p>
            <a:pPr algn="ctr">
              <a:lnSpc>
                <a:spcPct val="150000"/>
              </a:lnSpc>
            </a:pPr>
            <a:r>
              <a:rPr lang="en-US" sz="1500" dirty="0">
                <a:latin typeface="Consolas" panose="020B0609020204030204" pitchFamily="49" charset="0"/>
              </a:rPr>
              <a:t>	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Welcome1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Every Java program consists of at least one class that you define.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class keyword introduces a class declaration and is immediately followed by the class name.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Keywords</a:t>
            </a:r>
            <a:r>
              <a:rPr lang="en-US" sz="1500" dirty="0">
                <a:latin typeface="Consolas" panose="020B0609020204030204" pitchFamily="49" charset="0"/>
              </a:rPr>
              <a:t> are reserved for use by Java and are always spelled with all lowercase letters.  </a:t>
            </a:r>
          </a:p>
        </p:txBody>
      </p:sp>
    </p:spTree>
    <p:extLst>
      <p:ext uri="{BB962C8B-B14F-4D97-AF65-F5344CB8AC3E}">
        <p14:creationId xmlns:p14="http://schemas.microsoft.com/office/powerpoint/2010/main" val="126088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Example-3: Adding 3 Integers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5323582"/>
            <a:ext cx="2428875" cy="1050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8428" y="1295400"/>
            <a:ext cx="79897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AddIntegers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Scanner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3 integers x, y, z: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sum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671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Example-4: Input /Output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956" y="5682814"/>
            <a:ext cx="4347833" cy="6422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612" y="1219201"/>
            <a:ext cx="790498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Needed for the Scanner class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InputOutput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To hold the user's name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To hold the user's age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income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To hold the user's income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Create a Scanner object to read input.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Scanner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Get the user's name.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name?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Get the user's age.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age?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2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extInt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Get the user's income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annual income?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income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Display the information back to the user.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"Hello,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". Your age is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 and your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income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is QR"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income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24404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Example-5: Payroll Calculation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19200"/>
            <a:ext cx="80010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simple;</a:t>
            </a: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050" b="1" dirty="0">
                <a:solidFill>
                  <a:srgbClr val="3F7F5F"/>
                </a:solidFill>
                <a:latin typeface="Consolas" panose="020B0609020204030204" pitchFamily="49" charset="0"/>
              </a:rPr>
              <a:t>// Needed for the Scanner class</a:t>
            </a: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PayrollCalc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	String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// To hold a name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hours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  <a:r>
              <a:rPr lang="en-US" sz="1050" b="1" dirty="0">
                <a:solidFill>
                  <a:srgbClr val="3F7F5F"/>
                </a:solidFill>
                <a:latin typeface="Consolas" panose="020B0609020204030204" pitchFamily="49" charset="0"/>
              </a:rPr>
              <a:t>// Hours worked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payRate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050" b="1" dirty="0">
                <a:solidFill>
                  <a:srgbClr val="3F7F5F"/>
                </a:solidFill>
                <a:latin typeface="Consolas" panose="020B0609020204030204" pitchFamily="49" charset="0"/>
              </a:rPr>
              <a:t>// Hourly pay rate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pay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1050" b="1" dirty="0">
                <a:solidFill>
                  <a:srgbClr val="3F7F5F"/>
                </a:solidFill>
                <a:latin typeface="Consolas" panose="020B0609020204030204" pitchFamily="49" charset="0"/>
              </a:rPr>
              <a:t>// Gross pay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// Create a Scanner object to read input.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Scanner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05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// Get the user's name.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name? "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nextLine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// Get the number of hours worked this week.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"How many hours did you work this week? "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hours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// Get the user's hourly pay rate.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hourly pay rate? "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payRate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// Calculate the pay.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pay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hours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payRate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// Display the resulting information.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"Hello, "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5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"Your pay is QR"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5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pay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5257800"/>
            <a:ext cx="3512639" cy="9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3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Dialog Boxes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57" y="3203637"/>
            <a:ext cx="3890007" cy="1811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Dialog </a:t>
            </a:r>
            <a:r>
              <a:rPr lang="en-US" dirty="0" smtClean="0"/>
              <a:t>Boxes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8" y="1712981"/>
            <a:ext cx="840684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dialog box is a small graphical window that displays a message to the user or requests input.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variety of dialog boxes can be displayed using the </a:t>
            </a:r>
            <a:r>
              <a:rPr lang="en-US" sz="1500" b="1" dirty="0">
                <a:latin typeface="Consolas" panose="020B0609020204030204" pitchFamily="49" charset="0"/>
              </a:rPr>
              <a:t>JOptionPane</a:t>
            </a:r>
            <a:r>
              <a:rPr lang="en-US" sz="1500" dirty="0">
                <a:latin typeface="Consolas" panose="020B0609020204030204" pitchFamily="49" charset="0"/>
              </a:rPr>
              <a:t> class.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Two of the dialog boxes are: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Message Dialog </a:t>
            </a:r>
            <a:r>
              <a:rPr lang="en-US" sz="1500" dirty="0">
                <a:latin typeface="Consolas" panose="020B0609020204030204" pitchFamily="49" charset="0"/>
              </a:rPr>
              <a:t>- a dialog box that displays a message.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Input Dialog </a:t>
            </a:r>
            <a:r>
              <a:rPr lang="en-US" sz="1500" dirty="0">
                <a:latin typeface="Consolas" panose="020B0609020204030204" pitchFamily="49" charset="0"/>
              </a:rPr>
              <a:t>- a dialog box that prompts the user for input.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4" y="4020406"/>
            <a:ext cx="2923748" cy="1450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08" y="3969141"/>
            <a:ext cx="3253298" cy="15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3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JOptionPane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8" y="1712981"/>
            <a:ext cx="8406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</a:t>
            </a:r>
            <a:r>
              <a:rPr lang="en-US" sz="1500" b="1" dirty="0">
                <a:latin typeface="Consolas" panose="020B0609020204030204" pitchFamily="49" charset="0"/>
              </a:rPr>
              <a:t>JOptionPane</a:t>
            </a:r>
            <a:r>
              <a:rPr lang="en-US" sz="1500" dirty="0">
                <a:latin typeface="Consolas" panose="020B0609020204030204" pitchFamily="49" charset="0"/>
              </a:rPr>
              <a:t> class is not automatically available to your Java programs.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following statement must be before the program’s class header:</a:t>
            </a:r>
          </a:p>
          <a:p>
            <a:pPr lvl="4">
              <a:lnSpc>
                <a:spcPct val="150000"/>
              </a:lnSpc>
            </a:pP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sz="15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javax.swing.JOptionPane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This statement tells the compiler where to find the JOptionPane class. 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74" y="3369565"/>
            <a:ext cx="4000500" cy="222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7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</a:t>
            </a:r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8" y="1712981"/>
            <a:ext cx="8406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latin typeface="Consolas" panose="020B0609020204030204" pitchFamily="49" charset="0"/>
              </a:rPr>
              <a:t>JOptionPane.showMessageDialog</a:t>
            </a:r>
            <a:r>
              <a:rPr lang="en-US" sz="1500" dirty="0">
                <a:latin typeface="Consolas" panose="020B0609020204030204" pitchFamily="49" charset="0"/>
              </a:rPr>
              <a:t> method is used to display a message dialog.</a:t>
            </a:r>
          </a:p>
          <a:p>
            <a:pPr lvl="3">
              <a:lnSpc>
                <a:spcPct val="150000"/>
              </a:lnSpc>
            </a:pPr>
            <a:r>
              <a:rPr lang="en-US" sz="1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JOptionPane.showMessageDialog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(null, "Hello World");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first argument will be discussed later.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second argument is the message that is to be  displayed.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95" y="3495294"/>
            <a:ext cx="2861072" cy="12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9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</a:t>
            </a:r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8579" y="1371600"/>
            <a:ext cx="8406842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An input dialog is a quick and simple way to ask the user to enter data.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dialog displays a text field, an Ok button and a Cancel button.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If Ok is pressed, the dialog returns the user’s input.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If Cancel is pressed, the dialog returns null</a:t>
            </a:r>
          </a:p>
          <a:p>
            <a:pPr lvl="2">
              <a:lnSpc>
                <a:spcPct val="150000"/>
              </a:lnSpc>
            </a:pPr>
            <a:endParaRPr lang="en-US" sz="15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endParaRPr lang="en-US" sz="15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endParaRPr lang="en-US" sz="15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endParaRPr lang="en-US" sz="15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sz="15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name;</a:t>
            </a:r>
          </a:p>
          <a:p>
            <a:pPr lvl="2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name = JOptionPane.showInputDialog("Enter your name.");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argument passed to the method is the message to display.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If the user clicks on the OK button, name references the string entered by the user. If the user clicks on the Cancel button, name references null.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66830"/>
            <a:ext cx="3057915" cy="12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0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accent2"/>
                </a:solidFill>
              </a:rPr>
              <a:t>System.exit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8" y="1712981"/>
            <a:ext cx="8406842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program that uses JOptionPane does not automatically stop executing when the end of the main method is reached.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Java generates a thread, which is a process running in the computer, when a JOptionPane is created.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If the </a:t>
            </a:r>
            <a:r>
              <a:rPr lang="en-US" sz="1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System.exit</a:t>
            </a:r>
            <a:r>
              <a:rPr lang="en-US" sz="1500" dirty="0">
                <a:latin typeface="Consolas" panose="020B0609020204030204" pitchFamily="49" charset="0"/>
              </a:rPr>
              <a:t> method is not called, this thread continues to execute.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</a:t>
            </a:r>
            <a:r>
              <a:rPr lang="en-US" sz="1500" dirty="0" err="1">
                <a:latin typeface="Consolas" panose="020B0609020204030204" pitchFamily="49" charset="0"/>
              </a:rPr>
              <a:t>System.exit</a:t>
            </a:r>
            <a:r>
              <a:rPr lang="en-US" sz="1500" dirty="0">
                <a:latin typeface="Consolas" panose="020B0609020204030204" pitchFamily="49" charset="0"/>
              </a:rPr>
              <a:t> method requires an integer argument: </a:t>
            </a:r>
            <a:r>
              <a:rPr lang="en-US" sz="15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System.exit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</a:rPr>
              <a:t>(0);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This argument is an exit code that is passed back to the operating system.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This code is usually ignored, however, it can be used outside the program to indicate whether the program ended successfully or as the result of a failure.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</a:t>
            </a:r>
            <a:r>
              <a:rPr lang="en-US" sz="1500" b="1" dirty="0">
                <a:latin typeface="Consolas" panose="020B0609020204030204" pitchFamily="49" charset="0"/>
              </a:rPr>
              <a:t>value 0 </a:t>
            </a:r>
            <a:r>
              <a:rPr lang="en-US" sz="1500" dirty="0">
                <a:latin typeface="Consolas" panose="020B0609020204030204" pitchFamily="49" charset="0"/>
              </a:rPr>
              <a:t>traditionally indicates that the program ended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6723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Converting a String to a 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8" y="1712981"/>
            <a:ext cx="840684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</a:t>
            </a:r>
            <a:r>
              <a:rPr lang="en-US" sz="1500" dirty="0" err="1">
                <a:latin typeface="Consolas" panose="020B0609020204030204" pitchFamily="49" charset="0"/>
              </a:rPr>
              <a:t>JOptionPane’s</a:t>
            </a:r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</a:rPr>
              <a:t>showInputDialog</a:t>
            </a:r>
            <a:r>
              <a:rPr lang="en-US" sz="1500" dirty="0">
                <a:latin typeface="Consolas" panose="020B0609020204030204" pitchFamily="49" charset="0"/>
              </a:rPr>
              <a:t> method always </a:t>
            </a:r>
            <a:r>
              <a:rPr lang="en-US" sz="1500" b="1" dirty="0">
                <a:latin typeface="Consolas" panose="020B0609020204030204" pitchFamily="49" charset="0"/>
              </a:rPr>
              <a:t>returns the user's input as a String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String containing a number, such as “</a:t>
            </a:r>
            <a:r>
              <a:rPr lang="en-US" sz="1500" dirty="0" smtClean="0">
                <a:latin typeface="Consolas" panose="020B0609020204030204" pitchFamily="49" charset="0"/>
              </a:rPr>
              <a:t>127.89” </a:t>
            </a:r>
            <a:r>
              <a:rPr lang="en-US" sz="1500" dirty="0">
                <a:latin typeface="Consolas" panose="020B0609020204030204" pitchFamily="49" charset="0"/>
              </a:rPr>
              <a:t>can be converted to a numeric data type.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Each of the numeric wrapper classes, (covered in Chapter 10) has a method that converts a string to a number.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</a:t>
            </a:r>
            <a:r>
              <a:rPr lang="en-US" sz="1500" b="1" dirty="0">
                <a:latin typeface="Consolas" panose="020B0609020204030204" pitchFamily="49" charset="0"/>
              </a:rPr>
              <a:t>Integer</a:t>
            </a:r>
            <a:r>
              <a:rPr lang="en-US" sz="1500" dirty="0">
                <a:latin typeface="Consolas" panose="020B0609020204030204" pitchFamily="49" charset="0"/>
              </a:rPr>
              <a:t> class has a method that converts a string to an </a:t>
            </a:r>
            <a:r>
              <a:rPr lang="en-US" sz="1500" b="1" dirty="0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,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</a:t>
            </a:r>
            <a:r>
              <a:rPr lang="en-US" sz="1500" b="1" dirty="0">
                <a:latin typeface="Consolas" panose="020B0609020204030204" pitchFamily="49" charset="0"/>
              </a:rPr>
              <a:t>Double</a:t>
            </a:r>
            <a:r>
              <a:rPr lang="en-US" sz="1500" dirty="0">
                <a:latin typeface="Consolas" panose="020B0609020204030204" pitchFamily="49" charset="0"/>
              </a:rPr>
              <a:t> class has a method that converts a string to a </a:t>
            </a:r>
            <a:r>
              <a:rPr lang="en-US" sz="1500" b="1" dirty="0">
                <a:latin typeface="Consolas" panose="020B0609020204030204" pitchFamily="49" charset="0"/>
              </a:rPr>
              <a:t>double</a:t>
            </a:r>
            <a:r>
              <a:rPr lang="en-US" sz="1500" dirty="0">
                <a:latin typeface="Consolas" panose="020B0609020204030204" pitchFamily="49" charset="0"/>
              </a:rPr>
              <a:t>, and etc.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These methods are known as </a:t>
            </a:r>
            <a:r>
              <a:rPr lang="en-US" sz="1500" b="1" dirty="0">
                <a:latin typeface="Consolas" panose="020B0609020204030204" pitchFamily="49" charset="0"/>
              </a:rPr>
              <a:t>parse</a:t>
            </a:r>
            <a:r>
              <a:rPr lang="en-US" sz="1500" dirty="0">
                <a:latin typeface="Consolas" panose="020B0609020204030204" pitchFamily="49" charset="0"/>
              </a:rPr>
              <a:t> methods because their names begin with the word “parse.”</a:t>
            </a:r>
          </a:p>
        </p:txBody>
      </p:sp>
    </p:spTree>
    <p:extLst>
      <p:ext uri="{BB962C8B-B14F-4D97-AF65-F5344CB8AC3E}">
        <p14:creationId xmlns:p14="http://schemas.microsoft.com/office/powerpoint/2010/main" val="295202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Program in Java: Printing a Line of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538" y="1712981"/>
            <a:ext cx="85119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onsolas" panose="020B0609020204030204" pitchFamily="49" charset="0"/>
              </a:rPr>
              <a:t>Java Reserved Keywords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911096" y="2200820"/>
            <a:ext cx="54864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23573" y="2275830"/>
            <a:ext cx="981359" cy="339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abstract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assert</a:t>
            </a:r>
          </a:p>
          <a:p>
            <a:pPr eaLnBrk="1" hangingPunct="1"/>
            <a:r>
              <a:rPr lang="en-US" altLang="en-US" sz="1650" dirty="0" err="1">
                <a:latin typeface="Arial" panose="020B0604020202020204" pitchFamily="34" charset="0"/>
              </a:rPr>
              <a:t>boolean</a:t>
            </a:r>
            <a:endParaRPr lang="en-US" altLang="en-US" sz="165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break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byte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case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catch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char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class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const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continue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default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do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23761" y="2275830"/>
            <a:ext cx="1263487" cy="339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double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else</a:t>
            </a:r>
          </a:p>
          <a:p>
            <a:pPr eaLnBrk="1" hangingPunct="1"/>
            <a:r>
              <a:rPr lang="en-US" altLang="en-US" sz="1650" dirty="0" err="1">
                <a:latin typeface="Arial" panose="020B0604020202020204" pitchFamily="34" charset="0"/>
              </a:rPr>
              <a:t>enum</a:t>
            </a:r>
            <a:endParaRPr lang="en-US" altLang="en-US" sz="165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extends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false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for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final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finally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float</a:t>
            </a:r>
          </a:p>
          <a:p>
            <a:pPr eaLnBrk="1" hangingPunct="1"/>
            <a:r>
              <a:rPr lang="en-US" altLang="en-US" sz="1650" dirty="0" err="1">
                <a:latin typeface="Arial" panose="020B0604020202020204" pitchFamily="34" charset="0"/>
              </a:rPr>
              <a:t>goto</a:t>
            </a:r>
            <a:endParaRPr lang="en-US" altLang="en-US" sz="165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if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implements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import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06399" y="2275830"/>
            <a:ext cx="1146468" cy="339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50" dirty="0" err="1">
                <a:latin typeface="Arial" panose="020B0604020202020204" pitchFamily="34" charset="0"/>
              </a:rPr>
              <a:t>instanceof</a:t>
            </a:r>
            <a:endParaRPr lang="en-US" altLang="en-US" sz="165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int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interface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long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native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new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null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package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private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protected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public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return</a:t>
            </a:r>
          </a:p>
          <a:p>
            <a:pPr eaLnBrk="1" hangingPunct="1"/>
            <a:r>
              <a:rPr lang="en-US" altLang="en-US" sz="1650" dirty="0">
                <a:latin typeface="Arial" panose="020B0604020202020204" pitchFamily="34" charset="0"/>
              </a:rPr>
              <a:t>short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413421" y="2265114"/>
            <a:ext cx="1426994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static</a:t>
            </a:r>
          </a:p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strictfp</a:t>
            </a:r>
          </a:p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super</a:t>
            </a:r>
          </a:p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switch</a:t>
            </a:r>
          </a:p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synchronized</a:t>
            </a:r>
          </a:p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this</a:t>
            </a:r>
          </a:p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throw</a:t>
            </a:r>
          </a:p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throws</a:t>
            </a:r>
          </a:p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transient</a:t>
            </a:r>
          </a:p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true</a:t>
            </a:r>
          </a:p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try</a:t>
            </a:r>
          </a:p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void</a:t>
            </a:r>
          </a:p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volatile</a:t>
            </a:r>
          </a:p>
          <a:p>
            <a:pPr eaLnBrk="1" hangingPunct="1"/>
            <a:r>
              <a:rPr lang="en-US" altLang="en-US" sz="1650">
                <a:latin typeface="Arial" panose="020B0604020202020204" pitchFamily="34" charset="0"/>
              </a:rPr>
              <a:t>while</a:t>
            </a:r>
            <a:endParaRPr lang="en-US" altLang="en-US" sz="1650"/>
          </a:p>
        </p:txBody>
      </p:sp>
    </p:spTree>
    <p:extLst>
      <p:ext uri="{BB962C8B-B14F-4D97-AF65-F5344CB8AC3E}">
        <p14:creationId xmlns:p14="http://schemas.microsoft.com/office/powerpoint/2010/main" val="17837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Parse </a:t>
            </a:r>
            <a:r>
              <a:rPr lang="en-US" altLang="en-US" dirty="0" smtClean="0"/>
              <a:t>Methods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614577"/>
            <a:ext cx="7239000" cy="4481423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// Store 1 in </a:t>
            </a:r>
            <a:r>
              <a:rPr lang="en-US" altLang="en-US" sz="2000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bVar</a:t>
            </a:r>
            <a:r>
              <a:rPr lang="en-US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byte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bVar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Byte.parseByte</a:t>
            </a:r>
            <a:r>
              <a:rPr lang="en-US" altLang="en-US" sz="2000" b="1" dirty="0">
                <a:latin typeface="Courier New" panose="02070309020205020404" pitchFamily="49" charset="0"/>
              </a:rPr>
              <a:t>("1");</a:t>
            </a:r>
          </a:p>
          <a:p>
            <a:pPr lvl="1">
              <a:buNone/>
            </a:pPr>
            <a:r>
              <a:rPr lang="en-US" alt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Store 2599 in </a:t>
            </a:r>
            <a:r>
              <a:rPr lang="en-US" altLang="en-US" sz="2000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iVar</a:t>
            </a:r>
            <a:r>
              <a:rPr lang="en-US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iVar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Integer.parseInt</a:t>
            </a:r>
            <a:r>
              <a:rPr lang="en-US" altLang="en-US" sz="2000" b="1" dirty="0">
                <a:latin typeface="Courier New" panose="02070309020205020404" pitchFamily="49" charset="0"/>
              </a:rPr>
              <a:t>("2599");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Store 10 in </a:t>
            </a:r>
            <a:r>
              <a:rPr lang="en-US" altLang="en-US" sz="2000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sVar</a:t>
            </a:r>
            <a:r>
              <a:rPr lang="en-US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short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sVar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Short.parseShort</a:t>
            </a:r>
            <a:r>
              <a:rPr lang="en-US" altLang="en-US" sz="2000" b="1" dirty="0">
                <a:latin typeface="Courier New" panose="02070309020205020404" pitchFamily="49" charset="0"/>
              </a:rPr>
              <a:t>("10");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Store 15908 in </a:t>
            </a:r>
            <a:r>
              <a:rPr lang="en-US" altLang="en-US" sz="2000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lVar</a:t>
            </a:r>
            <a:r>
              <a:rPr lang="en-US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long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lVar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Long.parseLong</a:t>
            </a:r>
            <a:r>
              <a:rPr lang="en-US" altLang="en-US" sz="2000" b="1" dirty="0">
                <a:latin typeface="Courier New" panose="02070309020205020404" pitchFamily="49" charset="0"/>
              </a:rPr>
              <a:t>("15908");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Store 12.3 in </a:t>
            </a:r>
            <a:r>
              <a:rPr lang="en-US" altLang="en-US" sz="2000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fVar</a:t>
            </a:r>
            <a:r>
              <a:rPr lang="en-US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float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fVar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Float.parseFloat</a:t>
            </a:r>
            <a:r>
              <a:rPr lang="en-US" altLang="en-US" sz="2000" b="1" dirty="0">
                <a:latin typeface="Courier New" panose="02070309020205020404" pitchFamily="49" charset="0"/>
              </a:rPr>
              <a:t>("12.3");</a:t>
            </a:r>
          </a:p>
          <a:p>
            <a:pPr lvl="1">
              <a:lnSpc>
                <a:spcPct val="130000"/>
              </a:lnSpc>
              <a:buNone/>
            </a:pPr>
            <a:r>
              <a:rPr lang="en-US" alt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Store 7945.6 in </a:t>
            </a:r>
            <a:r>
              <a:rPr lang="en-US" altLang="en-US" sz="2000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dVar</a:t>
            </a:r>
            <a:r>
              <a:rPr lang="en-US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dVar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Double.parseDouble</a:t>
            </a:r>
            <a:r>
              <a:rPr lang="en-US" altLang="en-US" sz="2000" b="1" dirty="0">
                <a:latin typeface="Courier New" panose="02070309020205020404" pitchFamily="49" charset="0"/>
              </a:rPr>
              <a:t>("7945.6");</a:t>
            </a:r>
          </a:p>
        </p:txBody>
      </p:sp>
    </p:spTree>
    <p:extLst>
      <p:ext uri="{BB962C8B-B14F-4D97-AF65-F5344CB8AC3E}">
        <p14:creationId xmlns:p14="http://schemas.microsoft.com/office/powerpoint/2010/main" val="27114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Reading </a:t>
            </a:r>
            <a:r>
              <a:rPr lang="en-US" altLang="en-US" dirty="0" smtClean="0"/>
              <a:t>Numeric Values from </a:t>
            </a:r>
            <a:r>
              <a:rPr lang="en-US" altLang="en-US" dirty="0"/>
              <a:t>an Input </a:t>
            </a:r>
            <a:r>
              <a:rPr lang="en-US" altLang="en-US" dirty="0" smtClean="0"/>
              <a:t>Dialog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2080260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int number;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String </a:t>
            </a:r>
            <a:r>
              <a:rPr lang="en-US" altLang="en-US" sz="1800" dirty="0" err="1">
                <a:latin typeface="Courier New" panose="02070309020205020404" pitchFamily="49" charset="0"/>
              </a:rPr>
              <a:t>str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800" dirty="0" err="1">
                <a:latin typeface="Courier New" panose="02070309020205020404" pitchFamily="49" charset="0"/>
              </a:rPr>
              <a:t>str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</a:rPr>
              <a:t>JOptionPane.showInputDialog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</a:t>
            </a:r>
            <a:r>
              <a:rPr lang="en-US" altLang="en-US" sz="1800" dirty="0">
                <a:latin typeface="Courier New" panose="02070309020205020404" pitchFamily="49" charset="0"/>
              </a:rPr>
              <a:t>Enter a number.");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number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Integer.parseInt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str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4011202"/>
            <a:ext cx="8534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double price;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String </a:t>
            </a:r>
            <a:r>
              <a:rPr lang="en-US" altLang="en-US" sz="1800" dirty="0" err="1">
                <a:latin typeface="Courier New" panose="02070309020205020404" pitchFamily="49" charset="0"/>
              </a:rPr>
              <a:t>str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800" dirty="0" err="1">
                <a:latin typeface="Courier New" panose="02070309020205020404" pitchFamily="49" charset="0"/>
              </a:rPr>
              <a:t>str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</a:rPr>
              <a:t>JOptionPane.showInputDialog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</a:t>
            </a:r>
            <a:r>
              <a:rPr lang="en-US" altLang="en-US" sz="1800" dirty="0">
                <a:latin typeface="Courier New" panose="02070309020205020404" pitchFamily="49" charset="0"/>
              </a:rPr>
              <a:t>Enter the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retail price</a:t>
            </a:r>
            <a:r>
              <a:rPr lang="en-US" altLang="en-US" sz="1800" dirty="0">
                <a:latin typeface="Courier New" panose="02070309020205020404" pitchFamily="49" charset="0"/>
              </a:rPr>
              <a:t>.");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price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Double.parseDouble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str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538" y="1712980"/>
            <a:ext cx="285414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latin typeface="Consolas" panose="020B0609020204030204" pitchFamily="49" charset="0"/>
              </a:rPr>
              <a:t>Reading integers: </a:t>
            </a:r>
          </a:p>
        </p:txBody>
      </p:sp>
      <p:sp>
        <p:nvSpPr>
          <p:cNvPr id="8" name="Rectangle 7"/>
          <p:cNvSpPr/>
          <p:nvPr/>
        </p:nvSpPr>
        <p:spPr>
          <a:xfrm>
            <a:off x="348538" y="3632780"/>
            <a:ext cx="285414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latin typeface="Consolas" panose="020B0609020204030204" pitchFamily="49" charset="0"/>
              </a:rPr>
              <a:t>Reading doubles: </a:t>
            </a:r>
          </a:p>
        </p:txBody>
      </p:sp>
    </p:spTree>
    <p:extLst>
      <p:ext uri="{BB962C8B-B14F-4D97-AF65-F5344CB8AC3E}">
        <p14:creationId xmlns:p14="http://schemas.microsoft.com/office/powerpoint/2010/main" val="28120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Example-6: Payroll Calculation Using Dialogs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2618" y="1715786"/>
            <a:ext cx="65851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javax.swing.JOptionPane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InputOutputDialog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For reading input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String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The user's name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hours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 </a:t>
            </a:r>
            <a:r>
              <a:rPr lang="en-US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 The number of hours worked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payRate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 The user's hourly pay rate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pay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 The user's gross pay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Get the user's name.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name? "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Get the hours worked.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"How many hours did you work this week? "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Convert the input to an </a:t>
            </a:r>
            <a:r>
              <a:rPr lang="en-US" sz="900" u="sng" dirty="0">
                <a:solidFill>
                  <a:srgbClr val="3F7F5F"/>
                </a:solidFill>
                <a:latin typeface="Consolas" panose="020B0609020204030204" pitchFamily="49" charset="0"/>
              </a:rPr>
              <a:t>int.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hours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inputString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Get the hourly pay rate.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hourly pay rate? "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Convert the input to a double.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payRate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inputString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Calculate the pay.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pay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hours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payRate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Display the results.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 String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"Hello %s. Your pay is QR%.2f"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i="1" dirty="0">
                <a:solidFill>
                  <a:srgbClr val="6A3E3E"/>
                </a:solidFill>
                <a:latin typeface="Consolas" panose="020B0609020204030204" pitchFamily="49" charset="0"/>
              </a:rPr>
              <a:t>pay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showMessageDialog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the program.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509" y="1715787"/>
            <a:ext cx="2222669" cy="934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508" y="2770777"/>
            <a:ext cx="2191681" cy="920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509" y="3812050"/>
            <a:ext cx="2222669" cy="1052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508" y="4985194"/>
            <a:ext cx="2191681" cy="91582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3140964" y="2183131"/>
            <a:ext cx="3578544" cy="101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 flipV="1">
            <a:off x="3058668" y="3231262"/>
            <a:ext cx="3660840" cy="28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3854196" y="4272534"/>
            <a:ext cx="2865312" cy="6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3140964" y="5207225"/>
            <a:ext cx="3578544" cy="2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Java Type Casting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8" y="1712981"/>
            <a:ext cx="8406842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Type casting is when you assign a value of one primitive data type to another type.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In Java, there are two types of casting:</a:t>
            </a:r>
          </a:p>
          <a:p>
            <a:pPr marL="7143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Widening/Promotion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</a:rPr>
              <a:t>Casting (automatically) </a:t>
            </a:r>
            <a:r>
              <a:rPr lang="en-US" sz="1500" dirty="0">
                <a:latin typeface="Consolas" panose="020B0609020204030204" pitchFamily="49" charset="0"/>
              </a:rPr>
              <a:t>- converting a smaller type to a larger type </a:t>
            </a:r>
            <a:r>
              <a:rPr lang="en-US" sz="1500" dirty="0" smtClean="0">
                <a:latin typeface="Consolas" panose="020B0609020204030204" pitchFamily="49" charset="0"/>
              </a:rPr>
              <a:t>size</a:t>
            </a:r>
          </a:p>
          <a:p>
            <a:pPr lvl="1">
              <a:lnSpc>
                <a:spcPct val="150000"/>
              </a:lnSpc>
            </a:pPr>
            <a:r>
              <a:rPr lang="en-US" sz="1500" dirty="0" smtClean="0">
                <a:latin typeface="Consolas" panose="020B0609020204030204" pitchFamily="49" charset="0"/>
              </a:rPr>
              <a:t>	byte </a:t>
            </a:r>
            <a:r>
              <a:rPr lang="en-US" sz="1500" dirty="0">
                <a:latin typeface="Consolas" panose="020B0609020204030204" pitchFamily="49" charset="0"/>
              </a:rPr>
              <a:t>-&gt; short -&gt; char -&gt; int -&gt; long -&gt; float -&gt; </a:t>
            </a:r>
            <a:r>
              <a:rPr lang="en-US" sz="1500" dirty="0" smtClean="0">
                <a:latin typeface="Consolas" panose="020B0609020204030204" pitchFamily="49" charset="0"/>
              </a:rPr>
              <a:t>double</a:t>
            </a:r>
          </a:p>
          <a:p>
            <a:pPr marL="7143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Narrowing/Demotion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</a:rPr>
              <a:t>Casting (manually) </a:t>
            </a:r>
            <a:r>
              <a:rPr lang="en-US" sz="1500" dirty="0">
                <a:latin typeface="Consolas" panose="020B0609020204030204" pitchFamily="49" charset="0"/>
              </a:rPr>
              <a:t>- converting a larger type to a smaller size </a:t>
            </a:r>
            <a:r>
              <a:rPr lang="en-US" sz="1500" dirty="0" smtClean="0">
                <a:latin typeface="Consolas" panose="020B0609020204030204" pitchFamily="49" charset="0"/>
              </a:rPr>
              <a:t>type</a:t>
            </a:r>
          </a:p>
          <a:p>
            <a:pPr lvl="1">
              <a:lnSpc>
                <a:spcPct val="150000"/>
              </a:lnSpc>
            </a:pPr>
            <a:r>
              <a:rPr lang="en-US" sz="1500" dirty="0" smtClean="0">
                <a:latin typeface="Consolas" panose="020B0609020204030204" pitchFamily="49" charset="0"/>
              </a:rPr>
              <a:t>	double </a:t>
            </a:r>
            <a:r>
              <a:rPr lang="en-US" sz="1500" dirty="0">
                <a:latin typeface="Consolas" panose="020B0609020204030204" pitchFamily="49" charset="0"/>
              </a:rPr>
              <a:t>-&gt; float -&gt; long -&gt; int -&gt; char -&gt; short -&gt; byte </a:t>
            </a:r>
          </a:p>
        </p:txBody>
      </p:sp>
    </p:spTree>
    <p:extLst>
      <p:ext uri="{BB962C8B-B14F-4D97-AF65-F5344CB8AC3E}">
        <p14:creationId xmlns:p14="http://schemas.microsoft.com/office/powerpoint/2010/main" val="169464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Widening </a:t>
            </a:r>
            <a:r>
              <a:rPr lang="en-US" altLang="en-US" dirty="0" smtClean="0"/>
              <a:t>Casting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8" y="1712980"/>
            <a:ext cx="84068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</a:rPr>
              <a:t>Widening casting is done automatically</a:t>
            </a:r>
            <a:r>
              <a:rPr lang="en-US" sz="1500" dirty="0">
                <a:latin typeface="Consolas" panose="020B0609020204030204" pitchFamily="49" charset="0"/>
              </a:rPr>
              <a:t> when passing a smaller size type to a larger size type: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1842" y="2621256"/>
            <a:ext cx="6902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Automatic casting: </a:t>
            </a:r>
            <a:r>
              <a:rPr lang="en-US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int to double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  <a:r>
              <a:rPr 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Outputs 3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Outputs 3.0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28"/>
          <a:stretch/>
        </p:blipFill>
        <p:spPr>
          <a:xfrm>
            <a:off x="1393603" y="4341400"/>
            <a:ext cx="6575393" cy="7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Narrowing  </a:t>
            </a:r>
            <a:r>
              <a:rPr lang="en-US" altLang="en-US" dirty="0" smtClean="0"/>
              <a:t>Casting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38" y="1712980"/>
            <a:ext cx="84068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Narrowing casting must be done manually </a:t>
            </a:r>
            <a:r>
              <a:rPr lang="en-US" sz="1500" dirty="0">
                <a:latin typeface="Consolas" panose="020B0609020204030204" pitchFamily="49" charset="0"/>
              </a:rPr>
              <a:t>b</a:t>
            </a:r>
            <a:r>
              <a:rPr lang="en-US" sz="1500" u="sng" dirty="0">
                <a:latin typeface="Consolas" panose="020B0609020204030204" pitchFamily="49" charset="0"/>
              </a:rPr>
              <a:t>y placing the type in parentheses in front of the value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667253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double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myDouble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5.67;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myInt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myDouble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Manual casting: double to </a:t>
            </a:r>
            <a:r>
              <a:rPr lang="en-US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myDouble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Outputs 5.67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myInt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  <a:r>
              <a:rPr 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Outputs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00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Packages and the import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 Package:</a:t>
            </a:r>
          </a:p>
          <a:p>
            <a:pPr lvl="1"/>
            <a:r>
              <a:rPr lang="en-US" dirty="0"/>
              <a:t>A method to categorize classes and interfaces</a:t>
            </a:r>
          </a:p>
          <a:p>
            <a:pPr lvl="1"/>
            <a:r>
              <a:rPr lang="en-US" dirty="0"/>
              <a:t>Package name comes first in your java file</a:t>
            </a:r>
          </a:p>
          <a:p>
            <a:r>
              <a:rPr lang="en-US" b="1" dirty="0" smtClean="0"/>
              <a:t>Import </a:t>
            </a:r>
            <a:r>
              <a:rPr lang="en-US" b="1" dirty="0"/>
              <a:t>statements:</a:t>
            </a:r>
          </a:p>
          <a:p>
            <a:pPr lvl="1"/>
            <a:r>
              <a:rPr lang="en-US" dirty="0" smtClean="0"/>
              <a:t>Import </a:t>
            </a:r>
            <a:r>
              <a:rPr lang="en-US" dirty="0"/>
              <a:t>statement is a way of giving the proper location for the compiler to find that particular class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In java if a fully qualified name, which includes the package and the class name, is given then the compiler can easily locate the classes.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CABA-F7C6-423B-9992-47436EBD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FC1F-F927-4FCB-B873-2F9237618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1106507"/>
            <a:ext cx="6096000" cy="4038600"/>
          </a:xfrm>
        </p:spPr>
        <p:txBody>
          <a:bodyPr>
            <a:normAutofit/>
          </a:bodyPr>
          <a:lstStyle/>
          <a:p>
            <a:r>
              <a:rPr lang="en-US" dirty="0"/>
              <a:t>Java fundamental classes are in </a:t>
            </a:r>
            <a:r>
              <a:rPr lang="en-US" i="1" dirty="0" err="1">
                <a:solidFill>
                  <a:srgbClr val="0070C0"/>
                </a:solidFill>
              </a:rPr>
              <a:t>java.lang</a:t>
            </a:r>
            <a:r>
              <a:rPr lang="en-US" dirty="0"/>
              <a:t>, classes for reading and writing (input and output) are in </a:t>
            </a:r>
            <a:r>
              <a:rPr lang="en-US" i="1" dirty="0">
                <a:solidFill>
                  <a:srgbClr val="0070C0"/>
                </a:solidFill>
              </a:rPr>
              <a:t>java.io</a:t>
            </a:r>
            <a:r>
              <a:rPr lang="en-US" dirty="0"/>
              <a:t>, lists and collections in </a:t>
            </a:r>
            <a:r>
              <a:rPr lang="en-US" i="1" dirty="0" err="1">
                <a:solidFill>
                  <a:srgbClr val="0070C0"/>
                </a:solidFill>
              </a:rPr>
              <a:t>java.util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and so on.</a:t>
            </a:r>
          </a:p>
          <a:p>
            <a:r>
              <a:rPr lang="en-US" dirty="0"/>
              <a:t>To use a class from a package, first </a:t>
            </a:r>
            <a:r>
              <a:rPr lang="en-US" b="1" dirty="0"/>
              <a:t>import</a:t>
            </a:r>
            <a:r>
              <a:rPr lang="en-US" dirty="0"/>
              <a:t> it. E.g.,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A228-431A-416D-B048-B7BD996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/>
          <a:p>
            <a:fld id="{C639BC09-3ED2-4FD8-B588-374BED164CBC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EDEEB-FAEA-470A-BEA1-9093B6EC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25" y="743155"/>
            <a:ext cx="2000176" cy="55814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3628B2-DA2D-4127-8DCE-8BC5DBF2CF8C}"/>
              </a:ext>
            </a:extLst>
          </p:cNvPr>
          <p:cNvSpPr/>
          <p:nvPr/>
        </p:nvSpPr>
        <p:spPr>
          <a:xfrm>
            <a:off x="2971800" y="48768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r>
              <a:rPr lang="en-US" dirty="0" smtClean="0"/>
              <a:t>More </a:t>
            </a:r>
            <a:r>
              <a:rPr lang="en-US" dirty="0"/>
              <a:t>info </a:t>
            </a:r>
            <a:r>
              <a:rPr lang="en-US" dirty="0" smtClean="0"/>
              <a:t>and exercises @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www.w3schools.com/java/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://www.javatpoint.com/java-tutorial</a:t>
            </a:r>
            <a:endParaRPr lang="en-US" sz="2400" dirty="0" smtClean="0">
              <a:hlinkClick r:id="rId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://www.w3resource.com/java-exercises/basic/index.php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Program in Java: Printing a Line of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538" y="1712981"/>
            <a:ext cx="8511998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onsolas" panose="020B0609020204030204" pitchFamily="49" charset="0"/>
              </a:rPr>
              <a:t>Filename for a public Class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public class must be placed in a file that has a </a:t>
            </a:r>
            <a:r>
              <a:rPr lang="en-US" sz="1500" dirty="0" smtClean="0">
                <a:latin typeface="Consolas" panose="020B0609020204030204" pitchFamily="49" charset="0"/>
              </a:rPr>
              <a:t>name </a:t>
            </a:r>
            <a:r>
              <a:rPr lang="en-US" sz="1500" dirty="0">
                <a:latin typeface="Consolas" panose="020B0609020204030204" pitchFamily="49" charset="0"/>
              </a:rPr>
              <a:t>of the form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ClassName.java</a:t>
            </a:r>
            <a:r>
              <a:rPr lang="en-US" sz="1500" dirty="0">
                <a:latin typeface="Consolas" panose="020B0609020204030204" pitchFamily="49" charset="0"/>
              </a:rPr>
              <a:t>, so class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Welcome1</a:t>
            </a:r>
            <a:r>
              <a:rPr lang="en-US" sz="1500" dirty="0">
                <a:latin typeface="Consolas" panose="020B0609020204030204" pitchFamily="49" charset="0"/>
              </a:rPr>
              <a:t> is stored in the file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Welcome1.java</a:t>
            </a:r>
            <a:r>
              <a:rPr lang="en-US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onsolas" panose="020B0609020204030204" pitchFamily="49" charset="0"/>
              </a:rPr>
              <a:t> Class Body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left brace,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>
                <a:latin typeface="Consolas" panose="020B0609020204030204" pitchFamily="49" charset="0"/>
              </a:rPr>
              <a:t>, begins the body of every class declaration.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corresponding right brace,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sz="1500" dirty="0">
                <a:latin typeface="Consolas" panose="020B0609020204030204" pitchFamily="49" charset="0"/>
              </a:rPr>
              <a:t>, must end each class declaration. </a:t>
            </a:r>
          </a:p>
          <a:p>
            <a:pPr>
              <a:lnSpc>
                <a:spcPct val="150000"/>
              </a:lnSpc>
            </a:pPr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7.0&quot;&gt;&lt;object type=&quot;1&quot; unique_id=&quot;10001&quot;&gt;&lt;object type=&quot;8&quot; unique_id=&quot;12226&quot;&gt;&lt;/object&gt;&lt;object type=&quot;2&quot; unique_id=&quot;12227&quot;&gt;&lt;object type=&quot;3&quot; unique_id=&quot;12228&quot;&gt;&lt;property id=&quot;20148&quot; value=&quot;5&quot;/&gt;&lt;property id=&quot;20300&quot; value=&quot;Slide 1 - &amp;quot;Course Material Usage Rules&amp;quot;&quot;/&gt;&lt;property id=&quot;20307&quot; value=&quot;483&quot;/&gt;&lt;/object&gt;&lt;object type=&quot;3&quot; unique_id=&quot;12229&quot;&gt;&lt;property id=&quot;20148&quot; value=&quot;5&quot;/&gt;&lt;property id=&quot;20300&quot; value=&quot;Slide 2 - &amp;quot;Basic Java Syntax&amp;quot;&quot;/&gt;&lt;property id=&quot;20307&quot; value=&quot;256&quot;/&gt;&lt;/object&gt;&lt;object type=&quot;3&quot; unique_id=&quot;12230&quot;&gt;&lt;property id=&quot;20148&quot; value=&quot;5&quot;/&gt;&lt;property id=&quot;20300&quot; value=&quot;Slide 3 - &amp;quot;For live Java-related training, &amp;#x0D;&amp;#x0A;see http://courses.coreservlets.com/ &amp;#x0D;&amp;#x0A;or email hall@coreservlets.com.&amp;quot;&quot;/&gt;&lt;property id=&quot;20307&quot; value=&quot;482&quot;/&gt;&lt;/object&gt;&lt;object type=&quot;3&quot; unique_id=&quot;12231&quot;&gt;&lt;property id=&quot;20148&quot; value=&quot;5&quot;/&gt;&lt;property id=&quot;20300&quot; value=&quot;Slide 4 - &amp;quot;Topics in This Section&amp;quot;&quot;/&gt;&lt;property id=&quot;20307&quot; value=&quot;408&quot;/&gt;&lt;/object&gt;&lt;object type=&quot;3&quot; unique_id=&quot;12232&quot;&gt;&lt;property id=&quot;20148&quot; value=&quot;5&quot;/&gt;&lt;property id=&quot;20300&quot; value=&quot;Slide 5 - &amp;quot;Basics&amp;quot;&quot;/&gt;&lt;property id=&quot;20307&quot; value=&quot;467&quot;/&gt;&lt;/object&gt;&lt;object type=&quot;3&quot; unique_id=&quot;12233&quot;&gt;&lt;property id=&quot;20148&quot; value=&quot;5&quot;/&gt;&lt;property id=&quot;20300&quot; value=&quot;Slide 6 - &amp;quot;Eclipse: Making Projects&amp;quot;&quot;/&gt;&lt;property id=&quot;20307&quot; value=&quot;484&quot;/&gt;&lt;/object&gt;&lt;object type=&quot;3&quot; unique_id=&quot;12234&quot;&gt;&lt;property id=&quot;20148&quot; value=&quot;5&quot;/&gt;&lt;property id=&quot;20300&quot; value=&quot;Slide 7 - &amp;quot;Getting Started: Syntax&amp;quot;&quot;/&gt;&lt;property id=&quot;20307&quot; value=&quot;409&quot;/&gt;&lt;/object&gt;&lt;object type=&quot;3&quot; unique_id=&quot;12235&quot;&gt;&lt;property id=&quot;20148&quot; value=&quot;5&quot;/&gt;&lt;property id=&quot;20300&quot; value=&quot;Slide 8 - &amp;quot;Getting Started: Execution&amp;quot;&quot;/&gt;&lt;property id=&quot;20307&quot; value=&quot;411&quot;/&gt;&lt;/object&gt;&lt;object type=&quot;3&quot; unique_id=&quot;12236&quot;&gt;&lt;property id=&quot;20148&quot; value=&quot;5&quot;/&gt;&lt;property id=&quot;20300&quot; value=&quot;Slide 9 - &amp;quot;Packages&amp;quot;&quot;/&gt;&lt;property id=&quot;20307&quot; value=&quot;485&quot;/&gt;&lt;/object&gt;&lt;object type=&quot;3&quot; unique_id=&quot;12237&quot;&gt;&lt;property id=&quot;20148&quot; value=&quot;5&quot;/&gt;&lt;property id=&quot;20300&quot; value=&quot;Slide 10 - &amp;quot;HelloWorld with Packages&amp;#x0D;&amp;#x0A;(in src/mypackage folder)&amp;quot;&quot;/&gt;&lt;property id=&quot;20307&quot; value=&quot;486&quot;/&gt;&lt;/object&gt;&lt;object type=&quot;3&quot; unique_id=&quot;12238&quot;&gt;&lt;property id=&quot;20148&quot; value=&quot;5&quot;/&gt;&lt;property id=&quot;20300&quot; value=&quot;Slide 11 - &amp;quot;More Basics&amp;quot;&quot;/&gt;&lt;property id=&quot;20307&quot; value=&quot;412&quot;/&gt;&lt;/object&gt;&lt;object type=&quot;3&quot; unique_id=&quot;12239&quot;&gt;&lt;property id=&quot;20148&quot; value=&quot;5&quot;/&gt;&lt;property id=&quot;20300&quot; value=&quot;Slide 12 - &amp;quot;Command-line Arguments&amp;quot;&quot;/&gt;&lt;property id=&quot;20307&quot; value=&quot;474&quot;/&gt;&lt;/object&gt;&lt;object type=&quot;3&quot; unique_id=&quot;12240&quot;&gt;&lt;property id=&quot;20148&quot; value=&quot;5&quot;/&gt;&lt;property id=&quot;20300&quot; value=&quot;Slide 13 - &amp;quot;Example: Command Line Args and the length Field&amp;quot;&quot;/&gt;&lt;property id=&quot;20307&quot; value=&quot;413&quot;/&gt;&lt;/object&gt;&lt;object type=&quot;3&quot; unique_id=&quot;12241&quot;&gt;&lt;property id=&quot;20148&quot; value=&quot;5&quot;/&gt;&lt;property id=&quot;20300&quot; value=&quot;Slide 14 - &amp;quot;Example (Continued)&amp;quot;&quot;/&gt;&lt;property id=&quot;20307&quot; value=&quot;414&quot;/&gt;&lt;/object&gt;&lt;object type=&quot;3&quot; unique_id=&quot;12242&quot;&gt;&lt;property id=&quot;20148&quot; value=&quot;5&quot;/&gt;&lt;property id=&quot;20300&quot; value=&quot;Slide 15 - &amp;quot;Loops&amp;quot;&quot;/&gt;&lt;property id=&quot;20307&quot; value=&quot;468&quot;/&gt;&lt;/object&gt;&lt;object type=&quot;3&quot; unique_id=&quot;12243&quot;&gt;&lt;property id=&quot;20148&quot; value=&quot;5&quot;/&gt;&lt;property id=&quot;20300&quot; value=&quot;Slide 16 - &amp;quot;Looping Constructs&amp;quot;&quot;/&gt;&lt;property id=&quot;20307&quot; value=&quot;416&quot;/&gt;&lt;/object&gt;&lt;object type=&quot;3&quot; unique_id=&quot;12244&quot;&gt;&lt;property id=&quot;20148&quot; value=&quot;5&quot;/&gt;&lt;property id=&quot;20300&quot; value=&quot;Slide 17 - &amp;quot;For/Each Loops&amp;quot;&quot;/&gt;&lt;property id=&quot;20307&quot; value=&quot;445&quot;/&gt;&lt;/object&gt;&lt;object type=&quot;3&quot; unique_id=&quot;12245&quot;&gt;&lt;property id=&quot;20148&quot; value=&quot;5&quot;/&gt;&lt;property id=&quot;20300&quot; value=&quot;Slide 18 - &amp;quot;For Loops&amp;quot;&quot;/&gt;&lt;property id=&quot;20307&quot; value=&quot;419&quot;/&gt;&lt;/object&gt;&lt;object type=&quot;3&quot; unique_id=&quot;12246&quot;&gt;&lt;property id=&quot;20148&quot; value=&quot;5&quot;/&gt;&lt;property id=&quot;20300&quot; value=&quot;Slide 19 - &amp;quot;While Loops&amp;quot;&quot;/&gt;&lt;property id=&quot;20307&quot; value=&quot;417&quot;/&gt;&lt;/object&gt;&lt;object type=&quot;3&quot; unique_id=&quot;12247&quot;&gt;&lt;property id=&quot;20148&quot; value=&quot;5&quot;/&gt;&lt;property id=&quot;20300&quot; value=&quot;Slide 20 - &amp;quot;Do Loops&amp;quot;&quot;/&gt;&lt;property id=&quot;20307&quot; value=&quot;418&quot;/&gt;&lt;/object&gt;&lt;object type=&quot;3&quot; unique_id=&quot;12248&quot;&gt;&lt;property id=&quot;20148&quot; value=&quot;5&quot;/&gt;&lt;property id=&quot;20300&quot; value=&quot;Slide 21 - &amp;quot;Class Structure and Formatting&amp;quot;&quot;/&gt;&lt;property id=&quot;20307&quot; value=&quot;469&quot;/&gt;&lt;/object&gt;&lt;object type=&quot;3&quot; unique_id=&quot;12249&quot;&gt;&lt;property id=&quot;20148&quot; value=&quot;5&quot;/&gt;&lt;property id=&quot;20300&quot; value=&quot;Slide 22 - &amp;quot;Defining Multiple Methods in Single Class&amp;quot;&quot;/&gt;&lt;property id=&quot;20307&quot; value=&quot;422&quot;/&gt;&lt;/object&gt;&lt;object type=&quot;3&quot; unique_id=&quot;12250&quot;&gt;&lt;property id=&quot;20148&quot; value=&quot;5&quot;/&gt;&lt;property id=&quot;20300&quot; value=&quot;Slide 23 - &amp;quot;Indentation: blocks that are nested more should be indented more&amp;quot;&quot;/&gt;&lt;property id=&quot;20307&quot; value=&quot;447&quot;/&gt;&lt;/object&gt;&lt;object type=&quot;3&quot; unique_id=&quot;12251&quot;&gt;&lt;property id=&quot;20148&quot; value=&quot;5&quot;/&gt;&lt;property id=&quot;20300&quot; value=&quot;Slide 24 - &amp;quot;Indentation: blocks that are nested the same should be indented the same&amp;quot;&quot;/&gt;&lt;property id=&quot;20307&quot; value=&quot;448&quot;/&gt;&lt;/object&gt;&lt;object type=&quot;3&quot; unique_id=&quot;12252&quot;&gt;&lt;property id=&quot;20148&quot; value=&quot;5&quot;/&gt;&lt;property id=&quot;20300&quot; value=&quot;Slide 25 - &amp;quot;Indentation: number of spaces and placement of braces is a matter of taste&amp;quot;&quot;/&gt;&lt;property id=&quot;20307&quot; value=&quot;449&quot;/&gt;&lt;/object&gt;&lt;object type=&quot;3&quot; unique_id=&quot;12253&quot;&gt;&lt;property id=&quot;20148&quot; value=&quot;5&quot;/&gt;&lt;property id=&quot;20300&quot; value=&quot;Slide 26 - &amp;quot;Conditionals and Strings&amp;quot;&quot;/&gt;&lt;property id=&quot;20307&quot; value=&quot;470&quot;/&gt;&lt;/object&gt;&lt;object type=&quot;3&quot; unique_id=&quot;12254&quot;&gt;&lt;property id=&quot;20148&quot; value=&quot;5&quot;/&gt;&lt;property id=&quot;20300&quot; value=&quot;Slide 27 - &amp;quot;If Statements&amp;quot;&quot;/&gt;&lt;property id=&quot;20307&quot; value=&quot;420&quot;/&gt;&lt;/object&gt;&lt;object type=&quot;3&quot; unique_id=&quot;12255&quot;&gt;&lt;property id=&quot;20148&quot; value=&quot;5&quot;/&gt;&lt;property id=&quot;20300&quot; value=&quot;Slide 28 - &amp;quot;Switch Statements&amp;quot;&quot;/&gt;&lt;property id=&quot;20307&quot; value=&quot;479&quot;/&gt;&lt;/object&gt;&lt;object type=&quot;3&quot; unique_id=&quot;12256&quot;&gt;&lt;property id=&quot;20148&quot; value=&quot;5&quot;/&gt;&lt;property id=&quot;20300&quot; value=&quot;Slide 29 - &amp;quot;Boolean Operators&amp;quot;&quot;/&gt;&lt;property id=&quot;20307&quot; value=&quot;421&quot;/&gt;&lt;/object&gt;&lt;object type=&quot;3&quot; unique_id=&quot;12257&quot;&gt;&lt;property id=&quot;20148&quot; value=&quot;5&quot;/&gt;&lt;property id=&quot;20300&quot; value=&quot;Slide 30 - &amp;quot;Example: If Statements&amp;quot;&quot;/&gt;&lt;property id=&quot;20307&quot; value=&quot;423&quot;/&gt;&lt;/object&gt;&lt;object type=&quot;3&quot; unique_id=&quot;12258&quot;&gt;&lt;property id=&quot;20148&quot; value=&quot;5&quot;/&gt;&lt;property id=&quot;20300&quot; value=&quot;Slide 31 - &amp;quot;Strings&amp;quot;&quot;/&gt;&lt;property id=&quot;20307&quot; value=&quot;424&quot;/&gt;&lt;/object&gt;&lt;object type=&quot;3&quot; unique_id=&quot;12259&quot;&gt;&lt;property id=&quot;20148&quot; value=&quot;5&quot;/&gt;&lt;property id=&quot;20300&quot; value=&quot;Slide 32 - &amp;quot;Common String Error: &amp;#x0D;&amp;#x0A;Comparing with ==&amp;quot;&quot;/&gt;&lt;property id=&quot;20307&quot; value=&quot;425&quot;/&gt;&lt;/object&gt;&lt;object type=&quot;3&quot; unique_id=&quot;12260&quot;&gt;&lt;property id=&quot;20148&quot; value=&quot;5&quot;/&gt;&lt;property id=&quot;20300&quot; value=&quot;Slide 33 - &amp;quot;Arrays&amp;quot;&quot;/&gt;&lt;property id=&quot;20307&quot; value=&quot;471&quot;/&gt;&lt;/object&gt;&lt;object type=&quot;3&quot; unique_id=&quot;12261&quot;&gt;&lt;property id=&quot;20148&quot; value=&quot;5&quot;/&gt;&lt;property id=&quot;20300&quot; value=&quot;Slide 34 - &amp;quot;Building Arrays: &amp;#x0D;&amp;#x0A;One-Step Process&amp;quot;&quot;/&gt;&lt;property id=&quot;20307&quot; value=&quot;391&quot;/&gt;&lt;/object&gt;&lt;object type=&quot;3&quot; unique_id=&quot;12262&quot;&gt;&lt;property id=&quot;20148&quot; value=&quot;5&quot;/&gt;&lt;property id=&quot;20300&quot; value=&quot;Slide 35 - &amp;quot;Building Arrays: &amp;#x0D;&amp;#x0A;Two-Step Process&amp;quot;&quot;/&gt;&lt;property id=&quot;20307&quot; value=&quot;392&quot;/&gt;&lt;/object&gt;&lt;object type=&quot;3&quot; unique_id=&quot;12263&quot;&gt;&lt;property id=&quot;20148&quot; value=&quot;5&quot;/&gt;&lt;property id=&quot;20300&quot; value=&quot;Slide 36 - &amp;quot;Two-Step Process: Examples&amp;quot;&quot;/&gt;&lt;property id=&quot;20307&quot; value=&quot;480&quot;/&gt;&lt;/object&gt;&lt;object type=&quot;3&quot; unique_id=&quot;12264&quot;&gt;&lt;property id=&quot;20148&quot; value=&quot;5&quot;/&gt;&lt;property id=&quot;20300&quot; value=&quot;Slide 37 - &amp;quot;Array Performance Problems&amp;quot;&quot;/&gt;&lt;property id=&quot;20307&quot; value=&quot;450&quot;/&gt;&lt;/object&gt;&lt;object type=&quot;3&quot; unique_id=&quot;12265&quot;&gt;&lt;property id=&quot;20148&quot; value=&quot;5&quot;/&gt;&lt;property id=&quot;20300&quot; value=&quot;Slide 38 - &amp;quot;Multidimensional Arrays&amp;quot;&quot;/&gt;&lt;property id=&quot;20307&quot; value=&quot;393&quot;/&gt;&lt;/object&gt;&lt;object type=&quot;3&quot; unique_id=&quot;12266&quot;&gt;&lt;property id=&quot;20148&quot; value=&quot;5&quot;/&gt;&lt;property id=&quot;20300&quot; value=&quot;Slide 39 - &amp;quot;TriangleArray: Example&amp;quot;&quot;/&gt;&lt;property id=&quot;20307&quot; value=&quot;394&quot;/&gt;&lt;/object&gt;&lt;object type=&quot;3&quot; unique_id=&quot;12267&quot;&gt;&lt;property id=&quot;20148&quot; value=&quot;5&quot;/&gt;&lt;property id=&quot;20300&quot; value=&quot;Slide 40 - &amp;quot;TriangleArray: Result&amp;quot;&quot;/&gt;&lt;property id=&quot;20307&quot; value=&quot;395&quot;/&gt;&lt;/object&gt;&lt;object type=&quot;3&quot; unique_id=&quot;12268&quot;&gt;&lt;property id=&quot;20148&quot; value=&quot;5&quot;/&gt;&lt;property id=&quot;20300&quot; value=&quot;Slide 41 - &amp;quot;Math and Input&amp;quot;&quot;/&gt;&lt;property id=&quot;20307&quot; value=&quot;472&quot;/&gt;&lt;/object&gt;&lt;object type=&quot;3&quot; unique_id=&quot;12269&quot;&gt;&lt;property id=&quot;20148&quot; value=&quot;5&quot;/&gt;&lt;property id=&quot;20300&quot; value=&quot;Slide 42 - &amp;quot;Basic Mathematical Routines&amp;quot;&quot;/&gt;&lt;property id=&quot;20307&quot; value=&quot;461&quot;/&gt;&lt;/object&gt;&lt;object type=&quot;3&quot; unique_id=&quot;12270&quot;&gt;&lt;property id=&quot;20148&quot; value=&quot;5&quot;/&gt;&lt;property id=&quot;20300&quot; value=&quot;Slide 43 - &amp;quot;More Mathematical Routines&amp;quot;&quot;/&gt;&lt;property id=&quot;20307&quot; value=&quot;460&quot;/&gt;&lt;/object&gt;&lt;object type=&quot;3&quot; unique_id=&quot;12271&quot;&gt;&lt;property id=&quot;20148&quot; value=&quot;5&quot;/&gt;&lt;property id=&quot;20300&quot; value=&quot;Slide 44 - &amp;quot;Reading Simple Input&amp;quot;&quot;/&gt;&lt;property id=&quot;20307&quot; value=&quot;451&quot;/&gt;&lt;/object&gt;&lt;object type=&quot;3&quot; unique_id=&quot;12272&quot;&gt;&lt;property id=&quot;20148&quot; value=&quot;5&quot;/&gt;&lt;property id=&quot;20300&quot; value=&quot;Slide 45 - &amp;quot;Example: Printing Random Numbers&amp;quot;&quot;/&gt;&lt;property id=&quot;20307&quot; value=&quot;452&quot;/&gt;&lt;/object&gt;&lt;object type=&quot;3&quot; unique_id=&quot;12273&quot;&gt;&lt;property id=&quot;20148&quot; value=&quot;5&quot;/&gt;&lt;property id=&quot;20300&quot; value=&quot;Slide 46 - &amp;quot;Wrap-Up&amp;quot;&quot;/&gt;&lt;property id=&quot;20307&quot; value=&quot;473&quot;/&gt;&lt;/object&gt;&lt;object type=&quot;3&quot; unique_id=&quot;12274&quot;&gt;&lt;property id=&quot;20148&quot; value=&quot;5&quot;/&gt;&lt;property id=&quot;20300&quot; value=&quot;Slide 47 - &amp;quot;Summary&amp;quot;&quot;/&gt;&lt;property id=&quot;20307&quot; value=&quot;443&quot;/&gt;&lt;/object&gt;&lt;object type=&quot;3&quot; unique_id=&quot;12275&quot;&gt;&lt;property id=&quot;20148&quot; value=&quot;5&quot;/&gt;&lt;property id=&quot;20300&quot; value=&quot;Slide 48 - &amp;quot;Questions?&amp;quot;&quot;/&gt;&lt;property id=&quot;20307&quot; value=&quot;3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uilding Rich Internet Apps">
  <a:themeElements>
    <a:clrScheme name="Custom 11">
      <a:dk1>
        <a:srgbClr val="000000"/>
      </a:dk1>
      <a:lt1>
        <a:srgbClr val="FFFFFF"/>
      </a:lt1>
      <a:dk2>
        <a:srgbClr val="4D4D4D"/>
      </a:dk2>
      <a:lt2>
        <a:srgbClr val="CCCCCC"/>
      </a:lt2>
      <a:accent1>
        <a:srgbClr val="0099FF"/>
      </a:accent1>
      <a:accent2>
        <a:srgbClr val="FF3300"/>
      </a:accent2>
      <a:accent3>
        <a:srgbClr val="000000"/>
      </a:accent3>
      <a:accent4>
        <a:srgbClr val="6EE094"/>
      </a:accent4>
      <a:accent5>
        <a:srgbClr val="F09D42"/>
      </a:accent5>
      <a:accent6>
        <a:srgbClr val="B092E6"/>
      </a:accent6>
      <a:hlink>
        <a:srgbClr val="0072BF"/>
      </a:hlink>
      <a:folHlink>
        <a:srgbClr val="0072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01. Object Oriented Fundamentals</Template>
  <TotalTime>12942</TotalTime>
  <Words>6076</Words>
  <Application>Microsoft Office PowerPoint</Application>
  <PresentationFormat>On-screen Show (4:3)</PresentationFormat>
  <Paragraphs>1040</Paragraphs>
  <Slides>88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Arial</vt:lpstr>
      <vt:lpstr>Calibri</vt:lpstr>
      <vt:lpstr>Consolas</vt:lpstr>
      <vt:lpstr>Courier New</vt:lpstr>
      <vt:lpstr>Forte</vt:lpstr>
      <vt:lpstr>Monotype Sorts</vt:lpstr>
      <vt:lpstr>Times</vt:lpstr>
      <vt:lpstr>Times New Roman</vt:lpstr>
      <vt:lpstr>Universal-GreekwithMathPi</vt:lpstr>
      <vt:lpstr>Wingdings</vt:lpstr>
      <vt:lpstr>Building Rich Internet Apps</vt:lpstr>
      <vt:lpstr>Java Fundamentals Writing Simple Programs</vt:lpstr>
      <vt:lpstr>Outline</vt:lpstr>
      <vt:lpstr>First Java Program</vt:lpstr>
      <vt:lpstr>First Program in Java: Printing a Line of Text</vt:lpstr>
      <vt:lpstr>First Program in Java: Printing a Line of Text</vt:lpstr>
      <vt:lpstr>First Program in Java: Printing a Line of Text</vt:lpstr>
      <vt:lpstr>First Program in Java: Printing a Line of Text</vt:lpstr>
      <vt:lpstr>First Program in Java: Printing a Line of Text</vt:lpstr>
      <vt:lpstr>First Program in Java: Printing a Line of Text</vt:lpstr>
      <vt:lpstr>First Program in Java: Printing a Line of Text</vt:lpstr>
      <vt:lpstr>First Program in Java: Printing a Line of Text</vt:lpstr>
      <vt:lpstr>First Program in Java: Printing a Line of Text</vt:lpstr>
      <vt:lpstr>First Program in Java: Printing a Line of Text</vt:lpstr>
      <vt:lpstr>Modifying Your First Java Program</vt:lpstr>
      <vt:lpstr>Modifying Your First Java Program</vt:lpstr>
      <vt:lpstr>Modifying Your First Java Program</vt:lpstr>
      <vt:lpstr>Escape Sequences </vt:lpstr>
      <vt:lpstr>Variables and Literals</vt:lpstr>
      <vt:lpstr>Variables and Literals</vt:lpstr>
      <vt:lpstr>The + Operator</vt:lpstr>
      <vt:lpstr>String Concatenation</vt:lpstr>
      <vt:lpstr>String Concatenation</vt:lpstr>
      <vt:lpstr>Identifiers</vt:lpstr>
      <vt:lpstr>Variables</vt:lpstr>
      <vt:lpstr>Variable Names</vt:lpstr>
      <vt:lpstr>Java Naming Conventions</vt:lpstr>
      <vt:lpstr>Primitive Data Types</vt:lpstr>
      <vt:lpstr>Primitive Data Types</vt:lpstr>
      <vt:lpstr>Variable Declarations</vt:lpstr>
      <vt:lpstr>Integer Data Types</vt:lpstr>
      <vt:lpstr>Floating Point Data Types</vt:lpstr>
      <vt:lpstr>Floating Point Literals</vt:lpstr>
      <vt:lpstr>Scientific and E Notation</vt:lpstr>
      <vt:lpstr>The boolean Data</vt:lpstr>
      <vt:lpstr>The char Data Type</vt:lpstr>
      <vt:lpstr>Unicode</vt:lpstr>
      <vt:lpstr>Variable Assignment and Initialization</vt:lpstr>
      <vt:lpstr>Implicit type using var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Arithmetic Operations</vt:lpstr>
      <vt:lpstr>Arithmetic Operators</vt:lpstr>
      <vt:lpstr>Arithmetic Operators</vt:lpstr>
      <vt:lpstr>Operator Precedence</vt:lpstr>
      <vt:lpstr>Grouping with Parenthesis</vt:lpstr>
      <vt:lpstr>Combined Assignment Operators</vt:lpstr>
      <vt:lpstr>Combined Assignment Operators</vt:lpstr>
      <vt:lpstr>Constants</vt:lpstr>
      <vt:lpstr>Creating Constants</vt:lpstr>
      <vt:lpstr>The String Class</vt:lpstr>
      <vt:lpstr>The String Class</vt:lpstr>
      <vt:lpstr>String Objects</vt:lpstr>
      <vt:lpstr>String Methods</vt:lpstr>
      <vt:lpstr>Special Characters</vt:lpstr>
      <vt:lpstr>Special Characters</vt:lpstr>
      <vt:lpstr>Using System.out for Screen Output</vt:lpstr>
      <vt:lpstr>Display formatted Data</vt:lpstr>
      <vt:lpstr>Displaying Text with printf </vt:lpstr>
      <vt:lpstr>Displaying Text with printf - examples </vt:lpstr>
      <vt:lpstr>Common Format Specifiers</vt:lpstr>
      <vt:lpstr>Java User Input (Scanner)</vt:lpstr>
      <vt:lpstr>The Scanner Class</vt:lpstr>
      <vt:lpstr>The Scanner Class : Input Types</vt:lpstr>
      <vt:lpstr>The Scanner Class : Input Types Example</vt:lpstr>
      <vt:lpstr>Example-1: Area of a Circle</vt:lpstr>
      <vt:lpstr>Example-2: BMI Calculator</vt:lpstr>
      <vt:lpstr>Example-3: Adding 3 Integers</vt:lpstr>
      <vt:lpstr>Example-4: Input /Output</vt:lpstr>
      <vt:lpstr>Example-5: Payroll Calculation</vt:lpstr>
      <vt:lpstr>Dialog Boxes</vt:lpstr>
      <vt:lpstr>Dialog Boxes</vt:lpstr>
      <vt:lpstr>The JOptionPane Class</vt:lpstr>
      <vt:lpstr>Message Dialogs</vt:lpstr>
      <vt:lpstr>Input Dialogs</vt:lpstr>
      <vt:lpstr>The System.exit Method</vt:lpstr>
      <vt:lpstr>Converting a String to a Number</vt:lpstr>
      <vt:lpstr>The Parse Methods</vt:lpstr>
      <vt:lpstr>Reading Numeric Values from an Input Dialog</vt:lpstr>
      <vt:lpstr>Example-6: Payroll Calculation Using Dialogs</vt:lpstr>
      <vt:lpstr>Java Type Casting</vt:lpstr>
      <vt:lpstr>Widening Casting</vt:lpstr>
      <vt:lpstr>Narrowing  Casting</vt:lpstr>
      <vt:lpstr>Packages and the import statement </vt:lpstr>
      <vt:lpstr>Built-in Packages</vt:lpstr>
      <vt:lpstr>Resources</vt:lpstr>
    </vt:vector>
  </TitlesOfParts>
  <Company>www.corewebprogramming.com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</dc:title>
  <dc:creator>ae</dc:creator>
  <cp:lastModifiedBy>Mohammad Saleh Mustafa Saleh</cp:lastModifiedBy>
  <cp:revision>393</cp:revision>
  <cp:lastPrinted>2013-01-01T22:34:04Z</cp:lastPrinted>
  <dcterms:created xsi:type="dcterms:W3CDTF">2000-05-05T21:02:18Z</dcterms:created>
  <dcterms:modified xsi:type="dcterms:W3CDTF">2023-09-04T11:46:54Z</dcterms:modified>
</cp:coreProperties>
</file>