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8" r:id="rId3"/>
    <p:sldId id="550" r:id="rId4"/>
    <p:sldId id="551" r:id="rId5"/>
    <p:sldId id="552" r:id="rId6"/>
    <p:sldId id="553" r:id="rId7"/>
    <p:sldId id="554" r:id="rId8"/>
    <p:sldId id="570" r:id="rId9"/>
    <p:sldId id="555" r:id="rId10"/>
    <p:sldId id="556" r:id="rId11"/>
    <p:sldId id="571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72" r:id="rId20"/>
    <p:sldId id="564" r:id="rId21"/>
    <p:sldId id="565" r:id="rId22"/>
    <p:sldId id="566" r:id="rId23"/>
    <p:sldId id="567" r:id="rId24"/>
    <p:sldId id="568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452EBC-F588-475A-B238-DD72479FC45A}">
          <p14:sldIdLst>
            <p14:sldId id="256"/>
            <p14:sldId id="408"/>
          </p14:sldIdLst>
        </p14:section>
        <p14:section name="Conditional Statements" id="{A5691812-6B62-4165-BE01-8D1DFC13BC23}">
          <p14:sldIdLst>
            <p14:sldId id="550"/>
            <p14:sldId id="551"/>
            <p14:sldId id="552"/>
            <p14:sldId id="553"/>
            <p14:sldId id="554"/>
            <p14:sldId id="570"/>
            <p14:sldId id="555"/>
            <p14:sldId id="556"/>
            <p14:sldId id="571"/>
            <p14:sldId id="557"/>
            <p14:sldId id="558"/>
            <p14:sldId id="559"/>
            <p14:sldId id="560"/>
            <p14:sldId id="561"/>
            <p14:sldId id="562"/>
            <p14:sldId id="563"/>
            <p14:sldId id="572"/>
            <p14:sldId id="564"/>
            <p14:sldId id="565"/>
            <p14:sldId id="566"/>
            <p14:sldId id="567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FF0000"/>
    <a:srgbClr val="8488BC"/>
    <a:srgbClr val="6B70AF"/>
    <a:srgbClr val="6065AA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3537" autoAdjust="0"/>
  </p:normalViewPr>
  <p:slideViewPr>
    <p:cSldViewPr>
      <p:cViewPr varScale="1">
        <p:scale>
          <a:sx n="67" d="100"/>
          <a:sy n="67" d="100"/>
        </p:scale>
        <p:origin x="5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-2442" y="-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defTabSz="973138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400"/>
            </a:lvl1pPr>
          </a:lstStyle>
          <a:p>
            <a:pPr>
              <a:defRPr/>
            </a:pPr>
            <a:fld id="{2FB09946-27B7-4B2B-9D7F-A025FA9F9BB1}" type="datetime1">
              <a:rPr lang="en-US" altLang="en-US"/>
              <a:pPr>
                <a:defRPr/>
              </a:pPr>
              <a:t>9/4/2023</a:t>
            </a:fld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defTabSz="973138">
              <a:defRPr sz="1400"/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400"/>
            </a:lvl1pPr>
          </a:lstStyle>
          <a:p>
            <a:pPr>
              <a:defRPr/>
            </a:pPr>
            <a:fld id="{8BBD4BBA-3535-40A5-AA7C-14FCD02FD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09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fld id="{71A00943-D2AC-4799-AF0E-3982B7036C59}" type="datetime1">
              <a:rPr lang="en-US"/>
              <a:pPr>
                <a:defRPr/>
              </a:pPr>
              <a:t>9/4/2023</a:t>
            </a:fld>
            <a:endParaRPr lang="en-US" altLang="en-US"/>
          </a:p>
        </p:txBody>
      </p:sp>
      <p:sp>
        <p:nvSpPr>
          <p:cNvPr id="399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3563" y="568325"/>
            <a:ext cx="6184900" cy="4638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6738" y="5292725"/>
            <a:ext cx="6181725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fld id="{BCD77715-7B69-4F6B-A6B3-D89022AAB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0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63513" indent="-163513" algn="l" rtl="0" eaLnBrk="0" fontAlgn="base" hangingPunct="0">
      <a:spcBef>
        <a:spcPct val="30000"/>
      </a:spcBef>
      <a:spcAft>
        <a:spcPct val="0"/>
      </a:spcAft>
      <a:buChar char="•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B7E4C-139B-46D4-8947-F54B1225ECA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defTabSz="1009650">
              <a:spcBef>
                <a:spcPct val="0"/>
              </a:spcBef>
              <a:buFontTx/>
              <a:buNone/>
            </a:pPr>
            <a:endParaRPr lang="en-US" altLang="en-US" sz="2600" b="0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5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5AC68-B293-4427-B53D-BF09256A2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2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4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8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1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77715-7B69-4F6B-A6B3-D89022AABCE1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831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4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2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1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6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+mn-lt"/>
              </a:rPr>
              <a:t>The value inside the parenthesis must strictly be </a:t>
            </a:r>
            <a:r>
              <a:rPr lang="en-US" sz="1200" dirty="0" err="1">
                <a:solidFill>
                  <a:srgbClr val="0000FF"/>
                </a:solidFill>
                <a:latin typeface="+mn-lt"/>
              </a:rPr>
              <a:t>boolean</a:t>
            </a:r>
            <a:endParaRPr lang="en-US" sz="1200" dirty="0">
              <a:solidFill>
                <a:srgbClr val="0000FF"/>
              </a:solidFill>
              <a:latin typeface="+mn-lt"/>
            </a:endParaRPr>
          </a:p>
          <a:p>
            <a:pPr marL="163513" marR="0" lvl="0" indent="-16351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1200" dirty="0">
              <a:solidFill>
                <a:srgbClr val="0000FF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77715-7B69-4F6B-A6B3-D89022AABCE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37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AB28-3E4E-4987-88A9-20AF8EDF39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5" name="Picture 2" descr="G:\img\BackStep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1" y="6251768"/>
            <a:ext cx="1229299" cy="4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17713"/>
            <a:ext cx="41719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81550" y="2017713"/>
            <a:ext cx="4173538" cy="4114800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B7430D8C-F84C-4D80-A906-4BB0135A05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9648"/>
            <a:ext cx="7543800" cy="227703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6DFF08F-DC6B-4601-B491-B0F83F6DD2DA}" type="datetimeFigureOut">
              <a:rPr lang="en-US" sz="675" smtClean="0">
                <a:solidFill>
                  <a:srgbClr val="FFFFFF"/>
                </a:solidFill>
                <a:latin typeface="Calibri" panose="020F0502020204030204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9/4/2023</a:t>
            </a:fld>
            <a:endParaRPr lang="en-US" sz="675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 cap="all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FAB73BC-B049-4115-A692-8D63A059BFB8}" type="slidenum">
              <a:rPr lang="en-US" sz="788" smtClean="0">
                <a:solidFill>
                  <a:srgbClr val="FFFFFF"/>
                </a:solidFill>
                <a:latin typeface="Calibri" panose="020F0502020204030204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88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44288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532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2" r:id="rId5"/>
    <p:sldLayoutId id="2147483803" r:id="rId6"/>
    <p:sldLayoutId id="2147483804" r:id="rId7"/>
    <p:sldLayoutId id="2147483805" r:id="rId8"/>
  </p:sldLayoutIdLst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46635" y="2416939"/>
            <a:ext cx="7924800" cy="198120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Fundamentals</a:t>
            </a:r>
            <a:br>
              <a:rPr lang="en-US" dirty="0" smtClean="0"/>
            </a:br>
            <a:r>
              <a:rPr lang="en-US" sz="4000" dirty="0" smtClean="0"/>
              <a:t>Decision Structures</a:t>
            </a:r>
            <a:endParaRPr lang="en-US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40BC1-28C8-4740-B086-326F43190F9F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pic>
        <p:nvPicPr>
          <p:cNvPr id="7" name="Picture 6" descr="alert.png"/>
          <p:cNvPicPr>
            <a:picLocks noChangeAspect="1"/>
          </p:cNvPicPr>
          <p:nvPr/>
        </p:nvPicPr>
        <p:blipFill rotWithShape="1">
          <a:blip r:embed="rId3" cstate="print"/>
          <a:srcRect l="30477" t="10630" r="25681" b="23318"/>
          <a:stretch/>
        </p:blipFill>
        <p:spPr>
          <a:xfrm>
            <a:off x="8482649" y="33415"/>
            <a:ext cx="609600" cy="693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714549">
            <a:off x="7461151" y="483591"/>
            <a:ext cx="1742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j-lt"/>
              </a:rPr>
              <a:t>Read Chapters 2, 4 and 5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152400"/>
            <a:ext cx="77724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4000" b="1" u="sng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sz="4000" b="1" u="sng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GB" sz="4000" b="1" kern="0" dirty="0">
                <a:latin typeface="+mj-lt"/>
                <a:ea typeface="+mj-ea"/>
                <a:cs typeface="+mj-cs"/>
              </a:rPr>
              <a:t>CMPS 251</a:t>
            </a:r>
          </a:p>
        </p:txBody>
      </p:sp>
      <p:pic>
        <p:nvPicPr>
          <p:cNvPr id="10" name="Picture 9" descr="Java_clr.bmp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01187" cy="15390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1596" y="1896771"/>
            <a:ext cx="2249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Unit </a:t>
            </a:r>
            <a:r>
              <a:rPr lang="en-US" sz="4000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1_03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if…else Double-Selection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45" y="1769364"/>
            <a:ext cx="4684600" cy="1810513"/>
          </a:xfrm>
          <a:prstGeom prst="rect">
            <a:avLst/>
          </a:prstGeom>
        </p:spPr>
      </p:pic>
      <p:pic>
        <p:nvPicPr>
          <p:cNvPr id="7" name="Picture 6" descr="jhtp_04_CS1_Page_13">
            <a:extLst>
              <a:ext uri="{FF2B5EF4-FFF2-40B4-BE49-F238E27FC236}">
                <a16:creationId xmlns:a16="http://schemas.microsoft.com/office/drawing/2014/main" id="{7E8D4FAE-A3DA-444F-BB1E-96131F26B17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9818" r="8275" b="25976"/>
          <a:stretch/>
        </p:blipFill>
        <p:spPr>
          <a:xfrm>
            <a:off x="1255014" y="3745679"/>
            <a:ext cx="6439662" cy="20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43000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OddEven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 System.</a:t>
            </a:r>
            <a:r>
              <a:rPr lang="en-US" sz="2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1"/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an integer: 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%2==0)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%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s"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"is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even number"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%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s"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"is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odd number"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2797874" y="152400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Using if…else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31F6D-ED39-491D-9427-36D28196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11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b="1" dirty="0"/>
              <a:t>if…else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38" y="1712981"/>
            <a:ext cx="85119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Nested if…else Statements: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 program can test multiple cases by placing if…else statements inside other if…else statements to create </a:t>
            </a:r>
            <a:r>
              <a:rPr lang="en-US" sz="1500" b="1" i="1" dirty="0">
                <a:latin typeface="Consolas" panose="020B0609020204030204" pitchFamily="49" charset="0"/>
              </a:rPr>
              <a:t>nested if…else </a:t>
            </a:r>
            <a:r>
              <a:rPr lang="en-US" sz="1500" i="1" dirty="0">
                <a:latin typeface="Consolas" panose="020B0609020204030204" pitchFamily="49" charset="0"/>
              </a:rPr>
              <a:t>statements</a:t>
            </a:r>
            <a:r>
              <a:rPr lang="en-US" sz="15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92074" y="2999285"/>
            <a:ext cx="4990338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an </a:t>
            </a:r>
            <a:r>
              <a:rPr lang="en-US" sz="105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ineger</a:t>
            </a:r>
            <a:r>
              <a:rPr 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10)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First if statement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15)</a:t>
            </a: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5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05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is smaller than 15"</a:t>
            </a:r>
            <a:r>
              <a:rPr lang="en-US" sz="105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Nested - if statement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Will only be executed if statement above  it is true 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if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12)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5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05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is smaller than 12 too"</a:t>
            </a:r>
            <a:r>
              <a:rPr lang="en-US" sz="105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5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05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is greater than 15"</a:t>
            </a:r>
            <a:r>
              <a:rPr lang="en-US" sz="105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00" y="2999284"/>
            <a:ext cx="2478881" cy="614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99" y="4037933"/>
            <a:ext cx="1835944" cy="414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7964" y="4599558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 output? Why?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7259571" y="4316691"/>
            <a:ext cx="297945" cy="282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Conditional operator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38" y="1712981"/>
            <a:ext cx="851199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Conditional operator (?:) : </a:t>
            </a:r>
            <a:r>
              <a:rPr lang="en-US" sz="1500" dirty="0">
                <a:latin typeface="Consolas" panose="020B0609020204030204" pitchFamily="49" charset="0"/>
              </a:rPr>
              <a:t>shorthand if…else. Ternary operator (takes three operands)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Operands and ?: form a conditional expression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Operand to the left of the ? is a </a:t>
            </a:r>
            <a:r>
              <a:rPr lang="en-US" sz="1500" b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 expression—evaluates to a boolean value (true or false)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Second operand (between the ? and :) is the value if the boolean expression is true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Third operand (to the right of the :) is the value if the boolean expression evaluates to false. </a:t>
            </a:r>
          </a:p>
        </p:txBody>
      </p:sp>
    </p:spTree>
    <p:extLst>
      <p:ext uri="{BB962C8B-B14F-4D97-AF65-F5344CB8AC3E}">
        <p14:creationId xmlns:p14="http://schemas.microsoft.com/office/powerpoint/2010/main" val="2198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</a:t>
            </a:r>
            <a:r>
              <a:rPr lang="en-US" dirty="0" smtClean="0"/>
              <a:t>operator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7" y="1889665"/>
            <a:ext cx="6572250" cy="2214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99" y="4740088"/>
            <a:ext cx="2319944" cy="7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86" y="2283715"/>
            <a:ext cx="5154930" cy="34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if…else ..if Statement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0"/>
            <a:ext cx="5446472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Nested if </a:t>
            </a:r>
            <a:r>
              <a:rPr lang="en-US" sz="1500" dirty="0">
                <a:latin typeface="Consolas" panose="020B0609020204030204" pitchFamily="49" charset="0"/>
              </a:rPr>
              <a:t>statements can become very complex.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</a:rPr>
              <a:t>if-else-if </a:t>
            </a:r>
            <a:r>
              <a:rPr lang="en-US" sz="1500" dirty="0">
                <a:latin typeface="Consolas" panose="020B0609020204030204" pitchFamily="49" charset="0"/>
              </a:rPr>
              <a:t>statement makes certain types of nested decision logic simpler to write.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Care must be used since else statements match up with the immediately preceding unmatched if statement.</a:t>
            </a:r>
          </a:p>
        </p:txBody>
      </p:sp>
    </p:spTree>
    <p:extLst>
      <p:ext uri="{BB962C8B-B14F-4D97-AF65-F5344CB8AC3E}">
        <p14:creationId xmlns:p14="http://schemas.microsoft.com/office/powerpoint/2010/main" val="359640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if…else if </a:t>
            </a:r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2" y="1836229"/>
            <a:ext cx="4992173" cy="346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65" y="1915240"/>
            <a:ext cx="3264694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3423" y="1615064"/>
            <a:ext cx="8470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Java provides </a:t>
            </a:r>
            <a:r>
              <a:rPr lang="en-US" sz="1500" b="1" dirty="0">
                <a:latin typeface="Consolas" panose="020B0609020204030204" pitchFamily="49" charset="0"/>
              </a:rPr>
              <a:t>two binary </a:t>
            </a:r>
            <a:r>
              <a:rPr lang="en-US" sz="1500" dirty="0">
                <a:latin typeface="Consolas" panose="020B0609020204030204" pitchFamily="49" charset="0"/>
              </a:rPr>
              <a:t>logical operators </a:t>
            </a:r>
            <a:r>
              <a:rPr lang="en-US" sz="1500" b="1" dirty="0">
                <a:latin typeface="Consolas" panose="020B0609020204030204" pitchFamily="49" charset="0"/>
              </a:rPr>
              <a:t>(&amp;&amp; and ||) </a:t>
            </a:r>
            <a:r>
              <a:rPr lang="en-US" sz="1500" dirty="0">
                <a:latin typeface="Consolas" panose="020B0609020204030204" pitchFamily="49" charset="0"/>
              </a:rPr>
              <a:t>that are used to combine boolean expressions.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Java also provides one </a:t>
            </a:r>
            <a:r>
              <a:rPr lang="en-US" sz="1500" b="1" dirty="0">
                <a:latin typeface="Consolas" panose="020B0609020204030204" pitchFamily="49" charset="0"/>
              </a:rPr>
              <a:t>unary (!) </a:t>
            </a:r>
            <a:r>
              <a:rPr lang="en-US" sz="1500" dirty="0">
                <a:latin typeface="Consolas" panose="020B0609020204030204" pitchFamily="49" charset="0"/>
              </a:rPr>
              <a:t>logical operator to reverse the truth of a boolean expression.</a:t>
            </a:r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25828"/>
              </p:ext>
            </p:extLst>
          </p:nvPr>
        </p:nvGraphicFramePr>
        <p:xfrm>
          <a:off x="4713732" y="3505200"/>
          <a:ext cx="4030218" cy="1531385"/>
        </p:xfrm>
        <a:graphic>
          <a:graphicData uri="http://schemas.openxmlformats.org/drawingml/2006/table">
            <a:tbl>
              <a:tblPr/>
              <a:tblGrid>
                <a:gridCol w="100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Expression 1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Expression 2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Expression1 &amp;&amp; Expression2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09562"/>
              </p:ext>
            </p:extLst>
          </p:nvPr>
        </p:nvGraphicFramePr>
        <p:xfrm>
          <a:off x="553746" y="3497815"/>
          <a:ext cx="3945103" cy="1531385"/>
        </p:xfrm>
        <a:graphic>
          <a:graphicData uri="http://schemas.openxmlformats.org/drawingml/2006/table">
            <a:tbl>
              <a:tblPr/>
              <a:tblGrid>
                <a:gridCol w="98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Expression 1</a:t>
                      </a: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Expression 2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Expression1 || Expression2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0799"/>
              </p:ext>
            </p:extLst>
          </p:nvPr>
        </p:nvGraphicFramePr>
        <p:xfrm>
          <a:off x="2971228" y="5265486"/>
          <a:ext cx="3201543" cy="891780"/>
        </p:xfrm>
        <a:graphic>
          <a:graphicData uri="http://schemas.openxmlformats.org/drawingml/2006/table">
            <a:tbl>
              <a:tblPr/>
              <a:tblGrid>
                <a:gridCol w="102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Expression 1</a:t>
                      </a:r>
                    </a:p>
                  </a:txBody>
                  <a:tcPr marL="68580" marR="68580" marT="34299" marB="342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!Expression1</a:t>
                      </a:r>
                    </a:p>
                  </a:txBody>
                  <a:tcPr marL="68580" marR="68580" marT="34299" marB="342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5797" y="3080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Logical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66106" y="3102272"/>
            <a:ext cx="14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Logical 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52671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Logical NOT</a:t>
            </a:r>
          </a:p>
        </p:txBody>
      </p:sp>
    </p:spTree>
    <p:extLst>
      <p:ext uri="{BB962C8B-B14F-4D97-AF65-F5344CB8AC3E}">
        <p14:creationId xmlns:p14="http://schemas.microsoft.com/office/powerpoint/2010/main" val="2593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1" y="1927098"/>
            <a:ext cx="5091299" cy="36146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270" y="1927097"/>
            <a:ext cx="3100102" cy="11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Check Using if Statement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27583"/>
            <a:ext cx="82513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If statement with relational operator can be used to check if a value is within a valid range.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4" y="2455160"/>
            <a:ext cx="4354830" cy="3480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556" y="2960222"/>
            <a:ext cx="2593181" cy="464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55" y="3910060"/>
            <a:ext cx="2693194" cy="46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34741" y="1371600"/>
            <a:ext cx="8541544" cy="3352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Relational Operators</a:t>
            </a:r>
          </a:p>
          <a:p>
            <a:r>
              <a:rPr lang="en-US" sz="3600" dirty="0" smtClean="0"/>
              <a:t>if statement </a:t>
            </a:r>
          </a:p>
          <a:p>
            <a:r>
              <a:rPr lang="en-US" sz="3600" dirty="0" smtClean="0"/>
              <a:t>Conditional Operator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witch statement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66108-BE2B-4AD0-B209-92B3B8E003DB}" type="slidenum">
              <a:rPr lang="en-US" altLang="en-US"/>
              <a:pPr>
                <a:defRPr/>
              </a:pPr>
              <a:t>2</a:t>
            </a:fld>
            <a:endParaRPr lang="en-US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38" y="1712980"/>
            <a:ext cx="4342334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if-else statement allows you to make true / false branches.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b="1" dirty="0">
                <a:latin typeface="Consolas" panose="020B0609020204030204" pitchFamily="49" charset="0"/>
              </a:rPr>
              <a:t>switch</a:t>
            </a:r>
            <a:r>
              <a:rPr lang="en-US" sz="1500" dirty="0">
                <a:latin typeface="Consolas" panose="020B0609020204030204" pitchFamily="49" charset="0"/>
              </a:rPr>
              <a:t> statement allows you to use an ordinal value to determine how a program will branch.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switch statement can evaluate an </a:t>
            </a:r>
            <a:r>
              <a:rPr lang="en-US" sz="1500" b="1" dirty="0">
                <a:latin typeface="Consolas" panose="020B0609020204030204" pitchFamily="49" charset="0"/>
              </a:rPr>
              <a:t>integer</a:t>
            </a:r>
            <a:r>
              <a:rPr lang="en-US" sz="1500" dirty="0">
                <a:latin typeface="Consolas" panose="020B0609020204030204" pitchFamily="49" charset="0"/>
              </a:rPr>
              <a:t> type or </a:t>
            </a:r>
            <a:r>
              <a:rPr lang="en-US" sz="1500" b="1" dirty="0">
                <a:latin typeface="Consolas" panose="020B0609020204030204" pitchFamily="49" charset="0"/>
              </a:rPr>
              <a:t>character</a:t>
            </a:r>
            <a:r>
              <a:rPr lang="en-US" sz="1500" dirty="0">
                <a:latin typeface="Consolas" panose="020B0609020204030204" pitchFamily="49" charset="0"/>
              </a:rPr>
              <a:t> type variable and make decisions based on the value.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</a:t>
            </a:r>
            <a:r>
              <a:rPr lang="en-US" sz="1500" b="1" dirty="0">
                <a:latin typeface="Consolas" panose="020B0609020204030204" pitchFamily="49" charset="0"/>
              </a:rPr>
              <a:t>break</a:t>
            </a:r>
            <a:r>
              <a:rPr lang="en-US" sz="1500" dirty="0">
                <a:latin typeface="Consolas" panose="020B0609020204030204" pitchFamily="49" charset="0"/>
              </a:rPr>
              <a:t> and </a:t>
            </a:r>
            <a:r>
              <a:rPr lang="en-US" sz="1500" b="1" dirty="0">
                <a:latin typeface="Consolas" panose="020B0609020204030204" pitchFamily="49" charset="0"/>
              </a:rPr>
              <a:t>default</a:t>
            </a:r>
            <a:r>
              <a:rPr lang="en-US" sz="1500" dirty="0">
                <a:latin typeface="Consolas" panose="020B0609020204030204" pitchFamily="49" charset="0"/>
              </a:rPr>
              <a:t> keywords are optional.</a:t>
            </a:r>
          </a:p>
        </p:txBody>
      </p:sp>
      <p:pic>
        <p:nvPicPr>
          <p:cNvPr id="4" name="Picture 3" descr="jhtp_05_CS2_Page_43">
            <a:extLst>
              <a:ext uri="{FF2B5EF4-FFF2-40B4-BE49-F238E27FC236}">
                <a16:creationId xmlns:a16="http://schemas.microsoft.com/office/drawing/2014/main" id="{92C84B1F-556D-493D-AA26-D4E71BC9757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8" t="7734" r="8352" b="12267"/>
          <a:stretch/>
        </p:blipFill>
        <p:spPr>
          <a:xfrm>
            <a:off x="5296113" y="1856999"/>
            <a:ext cx="3550707" cy="25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switch </a:t>
            </a:r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33" y="1952815"/>
            <a:ext cx="2014538" cy="471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34" y="2711768"/>
            <a:ext cx="2150269" cy="4214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67" y="1952816"/>
            <a:ext cx="4832728" cy="35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switch </a:t>
            </a:r>
            <a:r>
              <a:rPr lang="en-US" dirty="0" smtClean="0"/>
              <a:t>Statement – </a:t>
            </a:r>
            <a:r>
              <a:rPr lang="en-US" b="1" dirty="0" smtClean="0">
                <a:solidFill>
                  <a:srgbClr val="FF0000"/>
                </a:solidFill>
              </a:rPr>
              <a:t>Fall Through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538" y="1712980"/>
            <a:ext cx="82513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The Java switch statement is </a:t>
            </a:r>
            <a:r>
              <a:rPr lang="en-US" sz="1500" b="1" dirty="0">
                <a:latin typeface="Consolas" panose="020B0609020204030204" pitchFamily="49" charset="0"/>
              </a:rPr>
              <a:t>fall-through</a:t>
            </a:r>
            <a:r>
              <a:rPr lang="en-US" sz="1500" dirty="0">
                <a:latin typeface="Consolas" panose="020B0609020204030204" pitchFamily="49" charset="0"/>
              </a:rPr>
              <a:t>. It means it executes all statements after the first match if a </a:t>
            </a:r>
            <a:r>
              <a:rPr lang="en-US" sz="1500" b="1" dirty="0">
                <a:latin typeface="Consolas" panose="020B0609020204030204" pitchFamily="49" charset="0"/>
              </a:rPr>
              <a:t>break</a:t>
            </a:r>
            <a:r>
              <a:rPr lang="en-US" sz="1500" dirty="0">
                <a:latin typeface="Consolas" panose="020B0609020204030204" pitchFamily="49" charset="0"/>
              </a:rPr>
              <a:t> statement is not present.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96"/>
          <a:stretch/>
        </p:blipFill>
        <p:spPr>
          <a:xfrm>
            <a:off x="454629" y="2982373"/>
            <a:ext cx="5552980" cy="2443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59" y="2982373"/>
            <a:ext cx="2375273" cy="8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Switch Statement with </a:t>
            </a:r>
            <a:r>
              <a:rPr lang="en-US" b="1" dirty="0" smtClean="0"/>
              <a:t>String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538" y="1712980"/>
            <a:ext cx="82513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Java allows us to use strings in switch expression since </a:t>
            </a:r>
            <a:r>
              <a:rPr lang="en-US" sz="1500" b="1" dirty="0">
                <a:latin typeface="Consolas" panose="020B0609020204030204" pitchFamily="49" charset="0"/>
              </a:rPr>
              <a:t>Java SE 7</a:t>
            </a:r>
            <a:r>
              <a:rPr lang="en-US" sz="1500" dirty="0">
                <a:latin typeface="Consolas" panose="020B0609020204030204" pitchFamily="49" charset="0"/>
              </a:rPr>
              <a:t>. The case statement should be string literal.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" y="2654619"/>
            <a:ext cx="3652171" cy="288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88" y="2654620"/>
            <a:ext cx="1585913" cy="2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Switch </a:t>
            </a:r>
            <a:r>
              <a:rPr lang="en-US" dirty="0" smtClean="0"/>
              <a:t>Statement: Empty Case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538" y="1712980"/>
            <a:ext cx="825139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Empty case means OR!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4" y="2365412"/>
            <a:ext cx="4656011" cy="2438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22" y="2365413"/>
            <a:ext cx="3629025" cy="464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079" y="3103767"/>
            <a:ext cx="3636169" cy="450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215" y="3771592"/>
            <a:ext cx="3721894" cy="407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55135" y="4258055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 output? Why?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8301987" y="3975188"/>
            <a:ext cx="297945" cy="282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 Decision Structures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08" y="3101531"/>
            <a:ext cx="3977640" cy="2121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21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Making: Equality and Relational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0"/>
            <a:ext cx="8511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Condition :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An expression that can be true or false.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if selection statement :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Allows a program to make a decision based on a condition’s value.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Equality operators :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(== and !=)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onsolas" panose="020B0609020204030204" pitchFamily="49" charset="0"/>
              </a:rPr>
              <a:t>Relational operators : </a:t>
            </a:r>
          </a:p>
          <a:p>
            <a:pPr marL="6000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(&gt;, &lt;, &gt;= and &lt;=) </a:t>
            </a:r>
          </a:p>
        </p:txBody>
      </p:sp>
    </p:spTree>
    <p:extLst>
      <p:ext uri="{BB962C8B-B14F-4D97-AF65-F5344CB8AC3E}">
        <p14:creationId xmlns:p14="http://schemas.microsoft.com/office/powerpoint/2010/main" val="1788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Making: Equality and Relational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Picture 3" descr="jhtp_02_IntroToApplications_Page_42">
            <a:extLst>
              <a:ext uri="{FF2B5EF4-FFF2-40B4-BE49-F238E27FC236}">
                <a16:creationId xmlns:a16="http://schemas.microsoft.com/office/drawing/2014/main" id="{455B110B-C776-4DFA-991C-7C06965F988B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t="6800" r="3409" b="13734"/>
          <a:stretch/>
        </p:blipFill>
        <p:spPr>
          <a:xfrm>
            <a:off x="426339" y="1687068"/>
            <a:ext cx="8291323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Making: Equality and Relational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6888" y="1668651"/>
            <a:ext cx="53109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200" u="sng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2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prompt for input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two integer values a and b: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12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read first number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read second number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and %d are </a:t>
            </a:r>
            <a:r>
              <a:rPr 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equal.%n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and %d are NOT equal. %n"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&gt; %d %n"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7" y="2391013"/>
            <a:ext cx="3586163" cy="635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8" y="3508058"/>
            <a:ext cx="3143107" cy="716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38" y="4705705"/>
            <a:ext cx="3252978" cy="6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538" y="1712980"/>
            <a:ext cx="851199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if statement: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Performs an action, if a condition is true; skips it, if false.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Single-selection statement—selects or ignores a single action (or group of actions).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if…else statement: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Performs an action if a condition is true and performs a different action (or groups of actions) if the condition is false.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latin typeface="Consolas" panose="020B0609020204030204" pitchFamily="49" charset="0"/>
              </a:rPr>
              <a:t>switch statement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onsolas" panose="020B0609020204030204" pitchFamily="49" charset="0"/>
              </a:rPr>
              <a:t>Performs one of several actions (or groups of actions), </a:t>
            </a:r>
            <a:r>
              <a:rPr lang="en-US" sz="1500" u="sng" dirty="0">
                <a:latin typeface="Consolas" panose="020B0609020204030204" pitchFamily="49" charset="0"/>
              </a:rPr>
              <a:t>based on the value of an expression</a:t>
            </a:r>
            <a:r>
              <a:rPr lang="en-US" sz="15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0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20"/>
            <a:ext cx="8229600" cy="9144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Statement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/>
              <a:t>Single option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solidFill>
                  <a:srgbClr val="CC3300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(boolean-expression) {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latin typeface="Consolas" panose="020B0609020204030204" pitchFamily="49" charset="0"/>
              </a:rPr>
              <a:t>statement1</a:t>
            </a:r>
            <a:r>
              <a:rPr lang="en-US" sz="2400" b="1" dirty="0"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  ...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statement</a:t>
            </a:r>
            <a:r>
              <a:rPr lang="en-US" sz="2400" b="1" i="1" dirty="0" err="1"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Two options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solidFill>
                  <a:srgbClr val="CC3300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(boolean-expression) {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...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CC3300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...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Multiple options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solidFill>
                  <a:srgbClr val="CC3300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(boolean-expression) {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...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CC3300"/>
                </a:solidFill>
                <a:latin typeface="Consolas" panose="020B0609020204030204" pitchFamily="49" charset="0"/>
              </a:rPr>
              <a:t>else if </a:t>
            </a:r>
            <a:r>
              <a:rPr lang="en-US" sz="2400" b="1" dirty="0">
                <a:latin typeface="Consolas" panose="020B0609020204030204" pitchFamily="49" charset="0"/>
              </a:rPr>
              <a:t>(boolean-expression) {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...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CC3300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dirty="0">
                <a:latin typeface="Consolas" panose="020B0609020204030204" pitchFamily="49" charset="0"/>
              </a:rPr>
              <a:t> (boolean-expression) {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...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CC3300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  ...</a:t>
            </a:r>
          </a:p>
          <a:p>
            <a:pPr lvl="1">
              <a:lnSpc>
                <a:spcPct val="102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78F8C-9D47-439D-9092-EDA524D92CF7}" type="slidenum">
              <a:rPr lang="en-US" altLang="en-US"/>
              <a:pPr>
                <a:defRPr/>
              </a:pPr>
              <a:t>8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Single-Selection </a:t>
            </a:r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53" y="1916524"/>
            <a:ext cx="4466309" cy="1587914"/>
          </a:xfrm>
          <a:prstGeom prst="rect">
            <a:avLst/>
          </a:prstGeom>
        </p:spPr>
      </p:pic>
      <p:pic>
        <p:nvPicPr>
          <p:cNvPr id="6" name="Picture 5" descr="jhtp_04_CS1_Page_10">
            <a:extLst>
              <a:ext uri="{FF2B5EF4-FFF2-40B4-BE49-F238E27FC236}">
                <a16:creationId xmlns:a16="http://schemas.microsoft.com/office/drawing/2014/main" id="{7974AC36-7963-40E6-8131-9222C160ACA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6" t="10702" r="18925" b="22214"/>
          <a:stretch/>
        </p:blipFill>
        <p:spPr>
          <a:xfrm>
            <a:off x="1623060" y="3608518"/>
            <a:ext cx="5870448" cy="2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7.0&quot;&gt;&lt;object type=&quot;1&quot; unique_id=&quot;10001&quot;&gt;&lt;object type=&quot;8&quot; unique_id=&quot;12226&quot;&gt;&lt;/object&gt;&lt;object type=&quot;2&quot; unique_id=&quot;12227&quot;&gt;&lt;object type=&quot;3&quot; unique_id=&quot;12228&quot;&gt;&lt;property id=&quot;20148&quot; value=&quot;5&quot;/&gt;&lt;property id=&quot;20300&quot; value=&quot;Slide 1 - &amp;quot;Course Material Usage Rules&amp;quot;&quot;/&gt;&lt;property id=&quot;20307&quot; value=&quot;483&quot;/&gt;&lt;/object&gt;&lt;object type=&quot;3&quot; unique_id=&quot;12229&quot;&gt;&lt;property id=&quot;20148&quot; value=&quot;5&quot;/&gt;&lt;property id=&quot;20300&quot; value=&quot;Slide 2 - &amp;quot;Basic Java Syntax&amp;quot;&quot;/&gt;&lt;property id=&quot;20307&quot; value=&quot;256&quot;/&gt;&lt;/object&gt;&lt;object type=&quot;3&quot; unique_id=&quot;12230&quot;&gt;&lt;property id=&quot;20148&quot; value=&quot;5&quot;/&gt;&lt;property id=&quot;20300&quot; value=&quot;Slide 3 - &amp;quot;For live Java-related training, &amp;#x0D;&amp;#x0A;see http://courses.coreservlets.com/ &amp;#x0D;&amp;#x0A;or email hall@coreservlets.com.&amp;quot;&quot;/&gt;&lt;property id=&quot;20307&quot; value=&quot;482&quot;/&gt;&lt;/object&gt;&lt;object type=&quot;3&quot; unique_id=&quot;12231&quot;&gt;&lt;property id=&quot;20148&quot; value=&quot;5&quot;/&gt;&lt;property id=&quot;20300&quot; value=&quot;Slide 4 - &amp;quot;Topics in This Section&amp;quot;&quot;/&gt;&lt;property id=&quot;20307&quot; value=&quot;408&quot;/&gt;&lt;/object&gt;&lt;object type=&quot;3&quot; unique_id=&quot;12232&quot;&gt;&lt;property id=&quot;20148&quot; value=&quot;5&quot;/&gt;&lt;property id=&quot;20300&quot; value=&quot;Slide 5 - &amp;quot;Basics&amp;quot;&quot;/&gt;&lt;property id=&quot;20307&quot; value=&quot;467&quot;/&gt;&lt;/object&gt;&lt;object type=&quot;3&quot; unique_id=&quot;12233&quot;&gt;&lt;property id=&quot;20148&quot; value=&quot;5&quot;/&gt;&lt;property id=&quot;20300&quot; value=&quot;Slide 6 - &amp;quot;Eclipse: Making Projects&amp;quot;&quot;/&gt;&lt;property id=&quot;20307&quot; value=&quot;484&quot;/&gt;&lt;/object&gt;&lt;object type=&quot;3&quot; unique_id=&quot;12234&quot;&gt;&lt;property id=&quot;20148&quot; value=&quot;5&quot;/&gt;&lt;property id=&quot;20300&quot; value=&quot;Slide 7 - &amp;quot;Getting Started: Syntax&amp;quot;&quot;/&gt;&lt;property id=&quot;20307&quot; value=&quot;409&quot;/&gt;&lt;/object&gt;&lt;object type=&quot;3&quot; unique_id=&quot;12235&quot;&gt;&lt;property id=&quot;20148&quot; value=&quot;5&quot;/&gt;&lt;property id=&quot;20300&quot; value=&quot;Slide 8 - &amp;quot;Getting Started: Execution&amp;quot;&quot;/&gt;&lt;property id=&quot;20307&quot; value=&quot;411&quot;/&gt;&lt;/object&gt;&lt;object type=&quot;3&quot; unique_id=&quot;12236&quot;&gt;&lt;property id=&quot;20148&quot; value=&quot;5&quot;/&gt;&lt;property id=&quot;20300&quot; value=&quot;Slide 9 - &amp;quot;Packages&amp;quot;&quot;/&gt;&lt;property id=&quot;20307&quot; value=&quot;485&quot;/&gt;&lt;/object&gt;&lt;object type=&quot;3&quot; unique_id=&quot;12237&quot;&gt;&lt;property id=&quot;20148&quot; value=&quot;5&quot;/&gt;&lt;property id=&quot;20300&quot; value=&quot;Slide 10 - &amp;quot;HelloWorld with Packages&amp;#x0D;&amp;#x0A;(in src/mypackage folder)&amp;quot;&quot;/&gt;&lt;property id=&quot;20307&quot; value=&quot;486&quot;/&gt;&lt;/object&gt;&lt;object type=&quot;3&quot; unique_id=&quot;12238&quot;&gt;&lt;property id=&quot;20148&quot; value=&quot;5&quot;/&gt;&lt;property id=&quot;20300&quot; value=&quot;Slide 11 - &amp;quot;More Basics&amp;quot;&quot;/&gt;&lt;property id=&quot;20307&quot; value=&quot;412&quot;/&gt;&lt;/object&gt;&lt;object type=&quot;3&quot; unique_id=&quot;12239&quot;&gt;&lt;property id=&quot;20148&quot; value=&quot;5&quot;/&gt;&lt;property id=&quot;20300&quot; value=&quot;Slide 12 - &amp;quot;Command-line Arguments&amp;quot;&quot;/&gt;&lt;property id=&quot;20307&quot; value=&quot;474&quot;/&gt;&lt;/object&gt;&lt;object type=&quot;3&quot; unique_id=&quot;12240&quot;&gt;&lt;property id=&quot;20148&quot; value=&quot;5&quot;/&gt;&lt;property id=&quot;20300&quot; value=&quot;Slide 13 - &amp;quot;Example: Command Line Args and the length Field&amp;quot;&quot;/&gt;&lt;property id=&quot;20307&quot; value=&quot;413&quot;/&gt;&lt;/object&gt;&lt;object type=&quot;3&quot; unique_id=&quot;12241&quot;&gt;&lt;property id=&quot;20148&quot; value=&quot;5&quot;/&gt;&lt;property id=&quot;20300&quot; value=&quot;Slide 14 - &amp;quot;Example (Continued)&amp;quot;&quot;/&gt;&lt;property id=&quot;20307&quot; value=&quot;414&quot;/&gt;&lt;/object&gt;&lt;object type=&quot;3&quot; unique_id=&quot;12242&quot;&gt;&lt;property id=&quot;20148&quot; value=&quot;5&quot;/&gt;&lt;property id=&quot;20300&quot; value=&quot;Slide 15 - &amp;quot;Loops&amp;quot;&quot;/&gt;&lt;property id=&quot;20307&quot; value=&quot;468&quot;/&gt;&lt;/object&gt;&lt;object type=&quot;3&quot; unique_id=&quot;12243&quot;&gt;&lt;property id=&quot;20148&quot; value=&quot;5&quot;/&gt;&lt;property id=&quot;20300&quot; value=&quot;Slide 16 - &amp;quot;Looping Constructs&amp;quot;&quot;/&gt;&lt;property id=&quot;20307&quot; value=&quot;416&quot;/&gt;&lt;/object&gt;&lt;object type=&quot;3&quot; unique_id=&quot;12244&quot;&gt;&lt;property id=&quot;20148&quot; value=&quot;5&quot;/&gt;&lt;property id=&quot;20300&quot; value=&quot;Slide 17 - &amp;quot;For/Each Loops&amp;quot;&quot;/&gt;&lt;property id=&quot;20307&quot; value=&quot;445&quot;/&gt;&lt;/object&gt;&lt;object type=&quot;3&quot; unique_id=&quot;12245&quot;&gt;&lt;property id=&quot;20148&quot; value=&quot;5&quot;/&gt;&lt;property id=&quot;20300&quot; value=&quot;Slide 18 - &amp;quot;For Loops&amp;quot;&quot;/&gt;&lt;property id=&quot;20307&quot; value=&quot;419&quot;/&gt;&lt;/object&gt;&lt;object type=&quot;3&quot; unique_id=&quot;12246&quot;&gt;&lt;property id=&quot;20148&quot; value=&quot;5&quot;/&gt;&lt;property id=&quot;20300&quot; value=&quot;Slide 19 - &amp;quot;While Loops&amp;quot;&quot;/&gt;&lt;property id=&quot;20307&quot; value=&quot;417&quot;/&gt;&lt;/object&gt;&lt;object type=&quot;3&quot; unique_id=&quot;12247&quot;&gt;&lt;property id=&quot;20148&quot; value=&quot;5&quot;/&gt;&lt;property id=&quot;20300&quot; value=&quot;Slide 20 - &amp;quot;Do Loops&amp;quot;&quot;/&gt;&lt;property id=&quot;20307&quot; value=&quot;418&quot;/&gt;&lt;/object&gt;&lt;object type=&quot;3&quot; unique_id=&quot;12248&quot;&gt;&lt;property id=&quot;20148&quot; value=&quot;5&quot;/&gt;&lt;property id=&quot;20300&quot; value=&quot;Slide 21 - &amp;quot;Class Structure and Formatting&amp;quot;&quot;/&gt;&lt;property id=&quot;20307&quot; value=&quot;469&quot;/&gt;&lt;/object&gt;&lt;object type=&quot;3&quot; unique_id=&quot;12249&quot;&gt;&lt;property id=&quot;20148&quot; value=&quot;5&quot;/&gt;&lt;property id=&quot;20300&quot; value=&quot;Slide 22 - &amp;quot;Defining Multiple Methods in Single Class&amp;quot;&quot;/&gt;&lt;property id=&quot;20307&quot; value=&quot;422&quot;/&gt;&lt;/object&gt;&lt;object type=&quot;3&quot; unique_id=&quot;12250&quot;&gt;&lt;property id=&quot;20148&quot; value=&quot;5&quot;/&gt;&lt;property id=&quot;20300&quot; value=&quot;Slide 23 - &amp;quot;Indentation: blocks that are nested more should be indented more&amp;quot;&quot;/&gt;&lt;property id=&quot;20307&quot; value=&quot;447&quot;/&gt;&lt;/object&gt;&lt;object type=&quot;3&quot; unique_id=&quot;12251&quot;&gt;&lt;property id=&quot;20148&quot; value=&quot;5&quot;/&gt;&lt;property id=&quot;20300&quot; value=&quot;Slide 24 - &amp;quot;Indentation: blocks that are nested the same should be indented the same&amp;quot;&quot;/&gt;&lt;property id=&quot;20307&quot; value=&quot;448&quot;/&gt;&lt;/object&gt;&lt;object type=&quot;3&quot; unique_id=&quot;12252&quot;&gt;&lt;property id=&quot;20148&quot; value=&quot;5&quot;/&gt;&lt;property id=&quot;20300&quot; value=&quot;Slide 25 - &amp;quot;Indentation: number of spaces and placement of braces is a matter of taste&amp;quot;&quot;/&gt;&lt;property id=&quot;20307&quot; value=&quot;449&quot;/&gt;&lt;/object&gt;&lt;object type=&quot;3&quot; unique_id=&quot;12253&quot;&gt;&lt;property id=&quot;20148&quot; value=&quot;5&quot;/&gt;&lt;property id=&quot;20300&quot; value=&quot;Slide 26 - &amp;quot;Conditionals and Strings&amp;quot;&quot;/&gt;&lt;property id=&quot;20307&quot; value=&quot;470&quot;/&gt;&lt;/object&gt;&lt;object type=&quot;3&quot; unique_id=&quot;12254&quot;&gt;&lt;property id=&quot;20148&quot; value=&quot;5&quot;/&gt;&lt;property id=&quot;20300&quot; value=&quot;Slide 27 - &amp;quot;If Statements&amp;quot;&quot;/&gt;&lt;property id=&quot;20307&quot; value=&quot;420&quot;/&gt;&lt;/object&gt;&lt;object type=&quot;3&quot; unique_id=&quot;12255&quot;&gt;&lt;property id=&quot;20148&quot; value=&quot;5&quot;/&gt;&lt;property id=&quot;20300&quot; value=&quot;Slide 28 - &amp;quot;Switch Statements&amp;quot;&quot;/&gt;&lt;property id=&quot;20307&quot; value=&quot;479&quot;/&gt;&lt;/object&gt;&lt;object type=&quot;3&quot; unique_id=&quot;12256&quot;&gt;&lt;property id=&quot;20148&quot; value=&quot;5&quot;/&gt;&lt;property id=&quot;20300&quot; value=&quot;Slide 29 - &amp;quot;Boolean Operators&amp;quot;&quot;/&gt;&lt;property id=&quot;20307&quot; value=&quot;421&quot;/&gt;&lt;/object&gt;&lt;object type=&quot;3&quot; unique_id=&quot;12257&quot;&gt;&lt;property id=&quot;20148&quot; value=&quot;5&quot;/&gt;&lt;property id=&quot;20300&quot; value=&quot;Slide 30 - &amp;quot;Example: If Statements&amp;quot;&quot;/&gt;&lt;property id=&quot;20307&quot; value=&quot;423&quot;/&gt;&lt;/object&gt;&lt;object type=&quot;3&quot; unique_id=&quot;12258&quot;&gt;&lt;property id=&quot;20148&quot; value=&quot;5&quot;/&gt;&lt;property id=&quot;20300&quot; value=&quot;Slide 31 - &amp;quot;Strings&amp;quot;&quot;/&gt;&lt;property id=&quot;20307&quot; value=&quot;424&quot;/&gt;&lt;/object&gt;&lt;object type=&quot;3&quot; unique_id=&quot;12259&quot;&gt;&lt;property id=&quot;20148&quot; value=&quot;5&quot;/&gt;&lt;property id=&quot;20300&quot; value=&quot;Slide 32 - &amp;quot;Common String Error: &amp;#x0D;&amp;#x0A;Comparing with ==&amp;quot;&quot;/&gt;&lt;property id=&quot;20307&quot; value=&quot;425&quot;/&gt;&lt;/object&gt;&lt;object type=&quot;3&quot; unique_id=&quot;12260&quot;&gt;&lt;property id=&quot;20148&quot; value=&quot;5&quot;/&gt;&lt;property id=&quot;20300&quot; value=&quot;Slide 33 - &amp;quot;Arrays&amp;quot;&quot;/&gt;&lt;property id=&quot;20307&quot; value=&quot;471&quot;/&gt;&lt;/object&gt;&lt;object type=&quot;3&quot; unique_id=&quot;12261&quot;&gt;&lt;property id=&quot;20148&quot; value=&quot;5&quot;/&gt;&lt;property id=&quot;20300&quot; value=&quot;Slide 34 - &amp;quot;Building Arrays: &amp;#x0D;&amp;#x0A;One-Step Process&amp;quot;&quot;/&gt;&lt;property id=&quot;20307&quot; value=&quot;391&quot;/&gt;&lt;/object&gt;&lt;object type=&quot;3&quot; unique_id=&quot;12262&quot;&gt;&lt;property id=&quot;20148&quot; value=&quot;5&quot;/&gt;&lt;property id=&quot;20300&quot; value=&quot;Slide 35 - &amp;quot;Building Arrays: &amp;#x0D;&amp;#x0A;Two-Step Process&amp;quot;&quot;/&gt;&lt;property id=&quot;20307&quot; value=&quot;392&quot;/&gt;&lt;/object&gt;&lt;object type=&quot;3&quot; unique_id=&quot;12263&quot;&gt;&lt;property id=&quot;20148&quot; value=&quot;5&quot;/&gt;&lt;property id=&quot;20300&quot; value=&quot;Slide 36 - &amp;quot;Two-Step Process: Examples&amp;quot;&quot;/&gt;&lt;property id=&quot;20307&quot; value=&quot;480&quot;/&gt;&lt;/object&gt;&lt;object type=&quot;3&quot; unique_id=&quot;12264&quot;&gt;&lt;property id=&quot;20148&quot; value=&quot;5&quot;/&gt;&lt;property id=&quot;20300&quot; value=&quot;Slide 37 - &amp;quot;Array Performance Problems&amp;quot;&quot;/&gt;&lt;property id=&quot;20307&quot; value=&quot;450&quot;/&gt;&lt;/object&gt;&lt;object type=&quot;3&quot; unique_id=&quot;12265&quot;&gt;&lt;property id=&quot;20148&quot; value=&quot;5&quot;/&gt;&lt;property id=&quot;20300&quot; value=&quot;Slide 38 - &amp;quot;Multidimensional Arrays&amp;quot;&quot;/&gt;&lt;property id=&quot;20307&quot; value=&quot;393&quot;/&gt;&lt;/object&gt;&lt;object type=&quot;3&quot; unique_id=&quot;12266&quot;&gt;&lt;property id=&quot;20148&quot; value=&quot;5&quot;/&gt;&lt;property id=&quot;20300&quot; value=&quot;Slide 39 - &amp;quot;TriangleArray: Example&amp;quot;&quot;/&gt;&lt;property id=&quot;20307&quot; value=&quot;394&quot;/&gt;&lt;/object&gt;&lt;object type=&quot;3&quot; unique_id=&quot;12267&quot;&gt;&lt;property id=&quot;20148&quot; value=&quot;5&quot;/&gt;&lt;property id=&quot;20300&quot; value=&quot;Slide 40 - &amp;quot;TriangleArray: Result&amp;quot;&quot;/&gt;&lt;property id=&quot;20307&quot; value=&quot;395&quot;/&gt;&lt;/object&gt;&lt;object type=&quot;3&quot; unique_id=&quot;12268&quot;&gt;&lt;property id=&quot;20148&quot; value=&quot;5&quot;/&gt;&lt;property id=&quot;20300&quot; value=&quot;Slide 41 - &amp;quot;Math and Input&amp;quot;&quot;/&gt;&lt;property id=&quot;20307&quot; value=&quot;472&quot;/&gt;&lt;/object&gt;&lt;object type=&quot;3&quot; unique_id=&quot;12269&quot;&gt;&lt;property id=&quot;20148&quot; value=&quot;5&quot;/&gt;&lt;property id=&quot;20300&quot; value=&quot;Slide 42 - &amp;quot;Basic Mathematical Routines&amp;quot;&quot;/&gt;&lt;property id=&quot;20307&quot; value=&quot;461&quot;/&gt;&lt;/object&gt;&lt;object type=&quot;3&quot; unique_id=&quot;12270&quot;&gt;&lt;property id=&quot;20148&quot; value=&quot;5&quot;/&gt;&lt;property id=&quot;20300&quot; value=&quot;Slide 43 - &amp;quot;More Mathematical Routines&amp;quot;&quot;/&gt;&lt;property id=&quot;20307&quot; value=&quot;460&quot;/&gt;&lt;/object&gt;&lt;object type=&quot;3&quot; unique_id=&quot;12271&quot;&gt;&lt;property id=&quot;20148&quot; value=&quot;5&quot;/&gt;&lt;property id=&quot;20300&quot; value=&quot;Slide 44 - &amp;quot;Reading Simple Input&amp;quot;&quot;/&gt;&lt;property id=&quot;20307&quot; value=&quot;451&quot;/&gt;&lt;/object&gt;&lt;object type=&quot;3&quot; unique_id=&quot;12272&quot;&gt;&lt;property id=&quot;20148&quot; value=&quot;5&quot;/&gt;&lt;property id=&quot;20300&quot; value=&quot;Slide 45 - &amp;quot;Example: Printing Random Numbers&amp;quot;&quot;/&gt;&lt;property id=&quot;20307&quot; value=&quot;452&quot;/&gt;&lt;/object&gt;&lt;object type=&quot;3&quot; unique_id=&quot;12273&quot;&gt;&lt;property id=&quot;20148&quot; value=&quot;5&quot;/&gt;&lt;property id=&quot;20300&quot; value=&quot;Slide 46 - &amp;quot;Wrap-Up&amp;quot;&quot;/&gt;&lt;property id=&quot;20307&quot; value=&quot;473&quot;/&gt;&lt;/object&gt;&lt;object type=&quot;3&quot; unique_id=&quot;12274&quot;&gt;&lt;property id=&quot;20148&quot; value=&quot;5&quot;/&gt;&lt;property id=&quot;20300&quot; value=&quot;Slide 47 - &amp;quot;Summary&amp;quot;&quot;/&gt;&lt;property id=&quot;20307&quot; value=&quot;443&quot;/&gt;&lt;/object&gt;&lt;object type=&quot;3&quot; unique_id=&quot;12275&quot;&gt;&lt;property id=&quot;20148&quot; value=&quot;5&quot;/&gt;&lt;property id=&quot;20300&quot; value=&quot;Slide 48 - &amp;quot;Questions?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uilding Rich Internet Apps">
  <a:themeElements>
    <a:clrScheme name="Custom 11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000000"/>
      </a:accent3>
      <a:accent4>
        <a:srgbClr val="6EE094"/>
      </a:accent4>
      <a:accent5>
        <a:srgbClr val="F09D42"/>
      </a:accent5>
      <a:accent6>
        <a:srgbClr val="B092E6"/>
      </a:accent6>
      <a:hlink>
        <a:srgbClr val="0072BF"/>
      </a:hlink>
      <a:folHlink>
        <a:srgbClr val="0072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01. Object Oriented Fundamentals</Template>
  <TotalTime>9459</TotalTime>
  <Words>1005</Words>
  <Application>Microsoft Office PowerPoint</Application>
  <PresentationFormat>On-screen Show (4:3)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Times</vt:lpstr>
      <vt:lpstr>Times New Roman</vt:lpstr>
      <vt:lpstr>Building Rich Internet Apps</vt:lpstr>
      <vt:lpstr>Java Fundamentals Decision Structures</vt:lpstr>
      <vt:lpstr>Outline</vt:lpstr>
      <vt:lpstr>Java Decision Structures</vt:lpstr>
      <vt:lpstr>Decision Making: Equality and Relational Operators</vt:lpstr>
      <vt:lpstr>Decision Making: Equality and Relational Operators</vt:lpstr>
      <vt:lpstr>Decision Making: Equality and Relational Operators</vt:lpstr>
      <vt:lpstr>Selection Statements in Java</vt:lpstr>
      <vt:lpstr>if Statement</vt:lpstr>
      <vt:lpstr>if Single-Selection Statement</vt:lpstr>
      <vt:lpstr>if…else Double-Selection Statement</vt:lpstr>
      <vt:lpstr>PowerPoint Presentation</vt:lpstr>
      <vt:lpstr>Nested if…else Statements</vt:lpstr>
      <vt:lpstr>Conditional operator</vt:lpstr>
      <vt:lpstr>Conditional operator (cont.)</vt:lpstr>
      <vt:lpstr>if…else ..if Statement</vt:lpstr>
      <vt:lpstr>if…else if Statement</vt:lpstr>
      <vt:lpstr>Logical Operators</vt:lpstr>
      <vt:lpstr>Logical Operators</vt:lpstr>
      <vt:lpstr>Range Check Using if Statement</vt:lpstr>
      <vt:lpstr>The switch Statement</vt:lpstr>
      <vt:lpstr>The switch Statement</vt:lpstr>
      <vt:lpstr>The switch Statement – Fall Through</vt:lpstr>
      <vt:lpstr>Java Switch Statement with String</vt:lpstr>
      <vt:lpstr>Java Switch Statement: Empty Case</vt:lpstr>
    </vt:vector>
  </TitlesOfParts>
  <Company>www.corewebprogramming.com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ae</dc:creator>
  <cp:lastModifiedBy>Mohammad Saleh Mustafa Saleh</cp:lastModifiedBy>
  <cp:revision>390</cp:revision>
  <cp:lastPrinted>2013-01-01T22:34:04Z</cp:lastPrinted>
  <dcterms:created xsi:type="dcterms:W3CDTF">2000-05-05T21:02:18Z</dcterms:created>
  <dcterms:modified xsi:type="dcterms:W3CDTF">2023-09-04T11:47:06Z</dcterms:modified>
</cp:coreProperties>
</file>