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ppt/theme/themeOverride3.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 id="2147483836" r:id="rId2"/>
  </p:sldMasterIdLst>
  <p:notesMasterIdLst>
    <p:notesMasterId r:id="rId51"/>
  </p:notesMasterIdLst>
  <p:handoutMasterIdLst>
    <p:handoutMasterId r:id="rId52"/>
  </p:handoutMasterIdLst>
  <p:sldIdLst>
    <p:sldId id="414" r:id="rId3"/>
    <p:sldId id="341" r:id="rId4"/>
    <p:sldId id="363" r:id="rId5"/>
    <p:sldId id="391" r:id="rId6"/>
    <p:sldId id="464" r:id="rId7"/>
    <p:sldId id="390" r:id="rId8"/>
    <p:sldId id="389" r:id="rId9"/>
    <p:sldId id="318" r:id="rId10"/>
    <p:sldId id="401" r:id="rId11"/>
    <p:sldId id="441" r:id="rId12"/>
    <p:sldId id="442" r:id="rId13"/>
    <p:sldId id="395" r:id="rId14"/>
    <p:sldId id="393" r:id="rId15"/>
    <p:sldId id="403" r:id="rId16"/>
    <p:sldId id="396" r:id="rId17"/>
    <p:sldId id="404" r:id="rId18"/>
    <p:sldId id="443" r:id="rId19"/>
    <p:sldId id="398" r:id="rId20"/>
    <p:sldId id="364" r:id="rId21"/>
    <p:sldId id="374" r:id="rId22"/>
    <p:sldId id="320" r:id="rId23"/>
    <p:sldId id="333" r:id="rId24"/>
    <p:sldId id="416" r:id="rId25"/>
    <p:sldId id="429" r:id="rId26"/>
    <p:sldId id="444" r:id="rId27"/>
    <p:sldId id="445" r:id="rId28"/>
    <p:sldId id="446" r:id="rId29"/>
    <p:sldId id="449" r:id="rId30"/>
    <p:sldId id="448" r:id="rId31"/>
    <p:sldId id="458" r:id="rId32"/>
    <p:sldId id="439" r:id="rId33"/>
    <p:sldId id="451" r:id="rId34"/>
    <p:sldId id="453" r:id="rId35"/>
    <p:sldId id="452" r:id="rId36"/>
    <p:sldId id="454" r:id="rId37"/>
    <p:sldId id="455" r:id="rId38"/>
    <p:sldId id="456" r:id="rId39"/>
    <p:sldId id="457" r:id="rId40"/>
    <p:sldId id="327" r:id="rId41"/>
    <p:sldId id="431" r:id="rId42"/>
    <p:sldId id="459" r:id="rId43"/>
    <p:sldId id="460" r:id="rId44"/>
    <p:sldId id="465" r:id="rId45"/>
    <p:sldId id="466" r:id="rId46"/>
    <p:sldId id="461" r:id="rId47"/>
    <p:sldId id="462" r:id="rId48"/>
    <p:sldId id="463" r:id="rId49"/>
    <p:sldId id="387" r:id="rId50"/>
  </p:sldIdLst>
  <p:sldSz cx="9144000" cy="6858000" type="screen4x3"/>
  <p:notesSz cx="7315200" cy="9601200"/>
  <p:custDataLst>
    <p:tags r:id="rId53"/>
  </p:custDataLst>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521415D9-36F7-43E2-AB2F-B90AF26B5E84}">
      <p14:sectionLst xmlns:p14="http://schemas.microsoft.com/office/powerpoint/2010/main">
        <p14:section name="Default Section" id="{51B90BEB-44E1-4F4F-A1D0-1B88BC8FBE8A}">
          <p14:sldIdLst>
            <p14:sldId id="414"/>
            <p14:sldId id="341"/>
          </p14:sldIdLst>
        </p14:section>
        <p14:section name="Classes" id="{6F32EF61-EEA4-409F-BC75-100F72FFB05C}">
          <p14:sldIdLst>
            <p14:sldId id="363"/>
            <p14:sldId id="391"/>
            <p14:sldId id="464"/>
            <p14:sldId id="390"/>
            <p14:sldId id="389"/>
            <p14:sldId id="318"/>
            <p14:sldId id="401"/>
            <p14:sldId id="441"/>
            <p14:sldId id="442"/>
          </p14:sldIdLst>
        </p14:section>
        <p14:section name="Attributes" id="{E5AE34CD-9CFF-4960-BA11-E12AA2008C67}">
          <p14:sldIdLst>
            <p14:sldId id="395"/>
            <p14:sldId id="393"/>
            <p14:sldId id="403"/>
            <p14:sldId id="396"/>
            <p14:sldId id="404"/>
            <p14:sldId id="443"/>
            <p14:sldId id="398"/>
          </p14:sldIdLst>
        </p14:section>
        <p14:section name="Methods" id="{FEAECFE8-90D6-4420-8469-0A682B0AB3B9}">
          <p14:sldIdLst>
            <p14:sldId id="364"/>
            <p14:sldId id="374"/>
            <p14:sldId id="320"/>
            <p14:sldId id="333"/>
            <p14:sldId id="416"/>
            <p14:sldId id="429"/>
          </p14:sldIdLst>
        </p14:section>
        <p14:section name="Constructors" id="{E16F4A6F-C438-49F8-AEC2-530495768A21}">
          <p14:sldIdLst>
            <p14:sldId id="444"/>
            <p14:sldId id="445"/>
            <p14:sldId id="446"/>
            <p14:sldId id="449"/>
            <p14:sldId id="448"/>
            <p14:sldId id="458"/>
          </p14:sldIdLst>
        </p14:section>
        <p14:section name="Access Modifiers" id="{EF944314-0A21-40C5-BFB5-2F96CA1DC753}">
          <p14:sldIdLst>
            <p14:sldId id="439"/>
            <p14:sldId id="451"/>
            <p14:sldId id="453"/>
            <p14:sldId id="452"/>
          </p14:sldIdLst>
        </p14:section>
        <p14:section name="Variable Types" id="{4A6383E5-A531-4C41-9328-A333862D2818}">
          <p14:sldIdLst>
            <p14:sldId id="454"/>
            <p14:sldId id="455"/>
            <p14:sldId id="456"/>
            <p14:sldId id="457"/>
            <p14:sldId id="327"/>
            <p14:sldId id="431"/>
          </p14:sldIdLst>
        </p14:section>
        <p14:section name="Enumeration" id="{E1EDDDF7-9BEA-4664-A485-7D5CCB3AB5A8}">
          <p14:sldIdLst>
            <p14:sldId id="459"/>
            <p14:sldId id="460"/>
            <p14:sldId id="465"/>
            <p14:sldId id="466"/>
            <p14:sldId id="461"/>
            <p14:sldId id="462"/>
            <p14:sldId id="463"/>
            <p14:sldId id="3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CC3300"/>
    <a:srgbClr val="8488BC"/>
    <a:srgbClr val="6B70AF"/>
    <a:srgbClr val="6065AA"/>
    <a:srgbClr val="B2B2B2"/>
    <a:srgbClr val="EAEAEA"/>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537" autoAdjust="0"/>
  </p:normalViewPr>
  <p:slideViewPr>
    <p:cSldViewPr>
      <p:cViewPr varScale="1">
        <p:scale>
          <a:sx n="63" d="100"/>
          <a:sy n="63" d="100"/>
        </p:scale>
        <p:origin x="7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2006" y="-67"/>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68650" cy="47783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lvl1pPr defTabSz="971550">
              <a:defRPr sz="1400"/>
            </a:lvl1pPr>
          </a:lstStyle>
          <a:p>
            <a:pPr>
              <a:defRPr/>
            </a:pPr>
            <a:endParaRPr lang="en-US" altLang="en-US"/>
          </a:p>
        </p:txBody>
      </p:sp>
      <p:sp>
        <p:nvSpPr>
          <p:cNvPr id="13315" name="Rectangle 3"/>
          <p:cNvSpPr>
            <a:spLocks noGrp="1" noChangeArrowheads="1"/>
          </p:cNvSpPr>
          <p:nvPr>
            <p:ph type="dt" sz="quarter" idx="1"/>
          </p:nvPr>
        </p:nvSpPr>
        <p:spPr bwMode="auto">
          <a:xfrm>
            <a:off x="4146550" y="0"/>
            <a:ext cx="3168650" cy="47783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lvl1pPr algn="r" defTabSz="971550">
              <a:defRPr sz="1400"/>
            </a:lvl1pPr>
          </a:lstStyle>
          <a:p>
            <a:pPr>
              <a:defRPr/>
            </a:pPr>
            <a:fld id="{46C6A209-9A12-48B2-8EE5-60A758029F5B}" type="datetime1">
              <a:rPr lang="en-US" altLang="en-US" smtClean="0"/>
              <a:t>9/4/2023</a:t>
            </a:fld>
            <a:endParaRPr lang="en-US" altLang="en-US"/>
          </a:p>
        </p:txBody>
      </p:sp>
      <p:sp>
        <p:nvSpPr>
          <p:cNvPr id="13316" name="Rectangle 4"/>
          <p:cNvSpPr>
            <a:spLocks noGrp="1" noChangeArrowheads="1"/>
          </p:cNvSpPr>
          <p:nvPr>
            <p:ph type="ftr" sz="quarter" idx="2"/>
          </p:nvPr>
        </p:nvSpPr>
        <p:spPr bwMode="auto">
          <a:xfrm>
            <a:off x="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defTabSz="971550">
              <a:defRPr sz="1400"/>
            </a:lvl1pPr>
          </a:lstStyle>
          <a:p>
            <a:pPr>
              <a:defRPr/>
            </a:pPr>
            <a:r>
              <a:rPr lang="en-US" altLang="en-US"/>
              <a:t>Session #, Speaker Name</a:t>
            </a:r>
          </a:p>
        </p:txBody>
      </p:sp>
      <p:sp>
        <p:nvSpPr>
          <p:cNvPr id="13317" name="Rectangle 5"/>
          <p:cNvSpPr>
            <a:spLocks noGrp="1" noChangeArrowheads="1"/>
          </p:cNvSpPr>
          <p:nvPr>
            <p:ph type="sldNum" sz="quarter" idx="3"/>
          </p:nvPr>
        </p:nvSpPr>
        <p:spPr bwMode="auto">
          <a:xfrm>
            <a:off x="414655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algn="r" defTabSz="971550">
              <a:defRPr sz="1400"/>
            </a:lvl1pPr>
          </a:lstStyle>
          <a:p>
            <a:pPr>
              <a:defRPr/>
            </a:pPr>
            <a:fld id="{4F366E35-3586-4995-B9CA-A4C4093C2CE4}" type="slidenum">
              <a:rPr lang="en-US" altLang="en-US"/>
              <a:pPr>
                <a:defRPr/>
              </a:pPr>
              <a:t>‹#›</a:t>
            </a:fld>
            <a:endParaRPr lang="en-US" altLang="en-US"/>
          </a:p>
        </p:txBody>
      </p:sp>
    </p:spTree>
    <p:extLst>
      <p:ext uri="{BB962C8B-B14F-4D97-AF65-F5344CB8AC3E}">
        <p14:creationId xmlns:p14="http://schemas.microsoft.com/office/powerpoint/2010/main" val="3454233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dt" idx="1"/>
          </p:nvPr>
        </p:nvSpPr>
        <p:spPr bwMode="auto">
          <a:xfrm>
            <a:off x="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defTabSz="971550">
              <a:defRPr sz="1100">
                <a:latin typeface="Arial" charset="0"/>
              </a:defRPr>
            </a:lvl1pPr>
          </a:lstStyle>
          <a:p>
            <a:pPr>
              <a:defRPr/>
            </a:pPr>
            <a:fld id="{9E7250F6-BF14-41C3-A64F-C5D26B9D6806}" type="datetime1">
              <a:rPr lang="en-US" smtClean="0"/>
              <a:t>9/4/2023</a:t>
            </a:fld>
            <a:endParaRPr lang="en-US" altLang="en-US"/>
          </a:p>
        </p:txBody>
      </p:sp>
      <p:sp>
        <p:nvSpPr>
          <p:cNvPr id="38915" name="Rectangle 4"/>
          <p:cNvSpPr>
            <a:spLocks noGrp="1" noRot="1" noChangeAspect="1" noChangeArrowheads="1" noTextEdit="1"/>
          </p:cNvSpPr>
          <p:nvPr>
            <p:ph type="sldImg" idx="2"/>
          </p:nvPr>
        </p:nvSpPr>
        <p:spPr bwMode="auto">
          <a:xfrm>
            <a:off x="561975" y="568325"/>
            <a:ext cx="6184900" cy="4638675"/>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566738" y="5292725"/>
            <a:ext cx="6181725" cy="406558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p>
            <a:pPr lvl="0"/>
            <a:r>
              <a:rPr lang="en-US" altLang="en-US" noProof="0"/>
              <a:t>Click to edit Master text styles</a:t>
            </a:r>
          </a:p>
          <a:p>
            <a:pPr lvl="0"/>
            <a:r>
              <a:rPr lang="en-US" altLang="en-US" noProof="0"/>
              <a:t>Second level</a:t>
            </a:r>
          </a:p>
          <a:p>
            <a:pPr lvl="0"/>
            <a:r>
              <a:rPr lang="en-US" altLang="en-US" noProof="0"/>
              <a:t>Third level</a:t>
            </a:r>
          </a:p>
          <a:p>
            <a:pPr lvl="0"/>
            <a:r>
              <a:rPr lang="en-US" altLang="en-US" noProof="0"/>
              <a:t>Fourth level</a:t>
            </a:r>
          </a:p>
          <a:p>
            <a:pPr lvl="0"/>
            <a:r>
              <a:rPr lang="en-US" altLang="en-US" noProof="0"/>
              <a:t>Fifth level</a:t>
            </a:r>
          </a:p>
        </p:txBody>
      </p:sp>
      <p:sp>
        <p:nvSpPr>
          <p:cNvPr id="12294" name="Rectangle 6"/>
          <p:cNvSpPr>
            <a:spLocks noGrp="1" noChangeArrowheads="1"/>
          </p:cNvSpPr>
          <p:nvPr>
            <p:ph type="ftr" sz="quarter" idx="4"/>
          </p:nvPr>
        </p:nvSpPr>
        <p:spPr bwMode="auto">
          <a:xfrm>
            <a:off x="0" y="0"/>
            <a:ext cx="3168650" cy="47783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lvl1pPr defTabSz="971550">
              <a:defRPr sz="1100">
                <a:latin typeface="Arial" charset="0"/>
              </a:defRPr>
            </a:lvl1pPr>
          </a:lstStyle>
          <a:p>
            <a:pPr>
              <a:defRPr/>
            </a:pPr>
            <a:r>
              <a:rPr lang="en-US" altLang="en-US"/>
              <a:t>Session #, Speaker Name</a:t>
            </a:r>
          </a:p>
        </p:txBody>
      </p:sp>
      <p:sp>
        <p:nvSpPr>
          <p:cNvPr id="12295" name="Rectangle 7"/>
          <p:cNvSpPr>
            <a:spLocks noGrp="1" noChangeArrowheads="1"/>
          </p:cNvSpPr>
          <p:nvPr>
            <p:ph type="sldNum" sz="quarter" idx="5"/>
          </p:nvPr>
        </p:nvSpPr>
        <p:spPr bwMode="auto">
          <a:xfrm>
            <a:off x="414655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algn="r" defTabSz="971550">
              <a:defRPr sz="1100">
                <a:latin typeface="Arial" charset="0"/>
              </a:defRPr>
            </a:lvl1pPr>
          </a:lstStyle>
          <a:p>
            <a:pPr>
              <a:defRPr/>
            </a:pPr>
            <a:fld id="{D9474923-D43E-4F01-B1A4-20D74BE3B026}" type="slidenum">
              <a:rPr lang="en-US" altLang="en-US"/>
              <a:pPr>
                <a:defRPr/>
              </a:pPr>
              <a:t>‹#›</a:t>
            </a:fld>
            <a:endParaRPr lang="en-US" altLang="en-US"/>
          </a:p>
        </p:txBody>
      </p:sp>
    </p:spTree>
    <p:extLst>
      <p:ext uri="{BB962C8B-B14F-4D97-AF65-F5344CB8AC3E}">
        <p14:creationId xmlns:p14="http://schemas.microsoft.com/office/powerpoint/2010/main" val="403469584"/>
      </p:ext>
    </p:extLst>
  </p:cSld>
  <p:clrMap bg1="lt1" tx1="dk1" bg2="lt2" tx2="dk2" accent1="accent1" accent2="accent2" accent3="accent3" accent4="accent4" accent5="accent5" accent6="accent6" hlink="hlink" folHlink="folHlink"/>
  <p:hf hdr="0" ftr="0"/>
  <p:notesStyle>
    <a:lvl1pPr marL="163513" indent="-163513" algn="l" rtl="0" eaLnBrk="0" fontAlgn="base" hangingPunct="0">
      <a:spcBef>
        <a:spcPct val="30000"/>
      </a:spcBef>
      <a:spcAft>
        <a:spcPct val="0"/>
      </a:spcAft>
      <a:buChar char="•"/>
      <a:defRPr sz="1200" b="1" kern="1200">
        <a:solidFill>
          <a:schemeClr val="tx1"/>
        </a:solidFill>
        <a:latin typeface="Arial"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eugenp/tutorials/tree/master/core-java-modul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urses.coreservlets.com/Course-Materials/java.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geeksforgeeks.org/enum-in-java/"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ocs.oracle.com/javase/tutorial/java/javaOO/enum.html"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6FB7E4C-139B-46D4-8947-F54B1225ECA7}" type="slidenum">
              <a:rPr lang="en-US" altLang="en-US" smtClean="0"/>
              <a:pPr/>
              <a:t>1</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0" indent="0" defTabSz="1009650">
              <a:spcBef>
                <a:spcPct val="0"/>
              </a:spcBef>
              <a:buFontTx/>
              <a:buNone/>
            </a:pPr>
            <a:r>
              <a:rPr lang="en-US" altLang="en-US" sz="2600" b="0" dirty="0">
                <a:latin typeface="Times" pitchFamily="18" charset="0"/>
              </a:rPr>
              <a:t>Must see </a:t>
            </a:r>
            <a:r>
              <a:rPr lang="en-US" sz="2800" dirty="0">
                <a:hlinkClick r:id="rId3"/>
              </a:rPr>
              <a:t>https://github.com/eugenp/tutorials/tree/master/core-java-modules</a:t>
            </a:r>
            <a:endParaRPr lang="en-US" altLang="en-US" sz="2600" b="0" dirty="0">
              <a:latin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65B85-EA2A-4B3E-9089-F22534E3E777}" type="slidenum">
              <a:rPr lang="en-US"/>
              <a:pPr/>
              <a:t>16</a:t>
            </a:fld>
            <a:endParaRPr lang="en-US"/>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a:latin typeface="Lucida Console" pitchFamily="49" charset="0"/>
              </a:rPr>
              <a:t>public</a:t>
            </a:r>
            <a:r>
              <a:rPr lang="en-US" sz="1200" dirty="0"/>
              <a:t> member functions that allow clients of a class to set or get the values of </a:t>
            </a:r>
            <a:r>
              <a:rPr lang="en-US" sz="1200" dirty="0">
                <a:latin typeface="Lucida Console" pitchFamily="49" charset="0"/>
              </a:rPr>
              <a:t>private</a:t>
            </a:r>
            <a:r>
              <a:rPr lang="en-US" sz="1200" dirty="0"/>
              <a:t> data members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i="1"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i="1" dirty="0"/>
              <a:t>set</a:t>
            </a:r>
            <a:r>
              <a:rPr lang="en-US" dirty="0"/>
              <a:t> functions are sometimes called </a:t>
            </a:r>
            <a:r>
              <a:rPr lang="en-US" dirty="0" err="1"/>
              <a:t>mutators</a:t>
            </a:r>
            <a:r>
              <a:rPr lang="en-US" dirty="0"/>
              <a:t> and </a:t>
            </a:r>
            <a:r>
              <a:rPr lang="en-US" i="1" dirty="0"/>
              <a:t>get</a:t>
            </a:r>
            <a:r>
              <a:rPr lang="en-US" dirty="0"/>
              <a:t> functions are sometimes called </a:t>
            </a:r>
            <a:r>
              <a:rPr lang="en-US" dirty="0" err="1"/>
              <a:t>accessors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cs typeface="Times New Roman" pitchFamily="18" charset="0"/>
            </a:endParaRPr>
          </a:p>
          <a:p>
            <a:r>
              <a:rPr lang="en-US" dirty="0"/>
              <a:t>Returning a value from a function</a:t>
            </a:r>
          </a:p>
          <a:p>
            <a:pPr lvl="1"/>
            <a:r>
              <a:rPr lang="en-US" dirty="0"/>
              <a:t>A function that specifies a return type other than </a:t>
            </a:r>
            <a:r>
              <a:rPr lang="en-US" dirty="0">
                <a:latin typeface="Lucida Console" pitchFamily="49" charset="0"/>
              </a:rPr>
              <a:t>void</a:t>
            </a:r>
          </a:p>
          <a:p>
            <a:pPr lvl="2"/>
            <a:r>
              <a:rPr lang="en-US" dirty="0"/>
              <a:t>Must return a value to its calling function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cs typeface="Times New Roman" pitchFamily="18" charset="0"/>
              </a:rPr>
              <a:t>Always try to localize the effects of changes to a class’s data members by accessing and manipulating the data members through their </a:t>
            </a:r>
            <a:r>
              <a:rPr lang="en-US" i="1" dirty="0"/>
              <a:t>get</a:t>
            </a:r>
            <a:r>
              <a:rPr lang="en-US" dirty="0">
                <a:cs typeface="Times New Roman" pitchFamily="18" charset="0"/>
              </a:rPr>
              <a:t> and </a:t>
            </a:r>
            <a:r>
              <a:rPr lang="en-US" i="1" dirty="0"/>
              <a:t>set</a:t>
            </a:r>
            <a:r>
              <a:rPr lang="en-US" dirty="0">
                <a:cs typeface="Times New Roman" pitchFamily="18" charset="0"/>
              </a:rPr>
              <a:t> functions. Changes to the name of a data member or the data type used to store a data member then affect only the corresponding </a:t>
            </a:r>
            <a:r>
              <a:rPr lang="en-US" i="1" dirty="0"/>
              <a:t>get</a:t>
            </a:r>
            <a:r>
              <a:rPr lang="en-US" dirty="0">
                <a:cs typeface="Times New Roman" pitchFamily="18" charset="0"/>
              </a:rPr>
              <a:t> and </a:t>
            </a:r>
            <a:r>
              <a:rPr lang="en-US" i="1" dirty="0"/>
              <a:t>set</a:t>
            </a:r>
            <a:r>
              <a:rPr lang="en-US" dirty="0">
                <a:cs typeface="Times New Roman" pitchFamily="18" charset="0"/>
              </a:rPr>
              <a:t> functions, but not the callers of those functions.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dirty="0">
                <a:solidFill>
                  <a:srgbClr val="0000FF"/>
                </a:solidFill>
                <a:latin typeface="Arial Narrow" pitchFamily="34" charset="0"/>
              </a:rPr>
              <a:t>- If you want code that uses your class to access the method, make it public. If your method is called only by other methods in the same class, make it private.</a:t>
            </a:r>
          </a:p>
          <a:p>
            <a:r>
              <a:rPr lang="en-US" dirty="0"/>
              <a:t>Basic method declaration:</a:t>
            </a:r>
            <a:endParaRPr lang="en-US" sz="1400" dirty="0"/>
          </a:p>
          <a:p>
            <a:pPr>
              <a:lnSpc>
                <a:spcPct val="65000"/>
              </a:lnSpc>
              <a:buFontTx/>
              <a:buNone/>
            </a:pPr>
            <a:r>
              <a:rPr lang="en-US" sz="2000" dirty="0">
                <a:latin typeface="Courier New" pitchFamily="49" charset="0"/>
              </a:rPr>
              <a:t>  </a:t>
            </a:r>
            <a:br>
              <a:rPr lang="en-US" sz="2000" dirty="0">
                <a:latin typeface="Courier New" pitchFamily="49" charset="0"/>
              </a:rPr>
            </a:br>
            <a:r>
              <a:rPr lang="en-US" sz="2000" dirty="0">
                <a:latin typeface="Courier New" pitchFamily="49" charset="0"/>
              </a:rPr>
              <a:t>public </a:t>
            </a:r>
            <a:r>
              <a:rPr lang="en-US" sz="2000" dirty="0" err="1">
                <a:latin typeface="Courier New" pitchFamily="49" charset="0"/>
              </a:rPr>
              <a:t>ReturnType</a:t>
            </a:r>
            <a:r>
              <a:rPr lang="en-US" sz="2000" dirty="0">
                <a:latin typeface="Courier New" pitchFamily="49" charset="0"/>
              </a:rPr>
              <a:t> </a:t>
            </a:r>
            <a:r>
              <a:rPr lang="en-US" sz="2000" dirty="0" err="1">
                <a:latin typeface="Courier New" pitchFamily="49" charset="0"/>
              </a:rPr>
              <a:t>methodName</a:t>
            </a:r>
            <a:r>
              <a:rPr lang="en-US" sz="2000" dirty="0">
                <a:latin typeface="Courier New" pitchFamily="49" charset="0"/>
              </a:rPr>
              <a:t>(Type1 arg1, </a:t>
            </a:r>
            <a:br>
              <a:rPr lang="en-US" sz="2000" dirty="0">
                <a:latin typeface="Courier New" pitchFamily="49" charset="0"/>
              </a:rPr>
            </a:br>
            <a:r>
              <a:rPr lang="en-US" sz="2000" dirty="0">
                <a:latin typeface="Courier New" pitchFamily="49" charset="0"/>
              </a:rPr>
              <a:t>                             Type2 arg2, ...) { </a:t>
            </a:r>
          </a:p>
          <a:p>
            <a:pPr>
              <a:lnSpc>
                <a:spcPct val="65000"/>
              </a:lnSpc>
              <a:buFontTx/>
              <a:buNone/>
            </a:pPr>
            <a:r>
              <a:rPr lang="en-US" sz="2000" dirty="0">
                <a:latin typeface="Courier New" pitchFamily="49" charset="0"/>
              </a:rPr>
              <a:t>    ...</a:t>
            </a:r>
          </a:p>
          <a:p>
            <a:pPr>
              <a:lnSpc>
                <a:spcPct val="65000"/>
              </a:lnSpc>
              <a:buFontTx/>
              <a:buNone/>
            </a:pPr>
            <a:r>
              <a:rPr lang="en-US" sz="2000" dirty="0">
                <a:latin typeface="Courier New" pitchFamily="49" charset="0"/>
              </a:rPr>
              <a:t>    return(</a:t>
            </a:r>
            <a:r>
              <a:rPr lang="en-US" sz="2000" dirty="0" err="1">
                <a:latin typeface="Courier New" pitchFamily="49" charset="0"/>
              </a:rPr>
              <a:t>somethingOfReturnType</a:t>
            </a:r>
            <a:r>
              <a:rPr lang="en-US" sz="2000" dirty="0">
                <a:latin typeface="Courier New" pitchFamily="49" charset="0"/>
              </a:rPr>
              <a:t>);</a:t>
            </a:r>
          </a:p>
          <a:p>
            <a:pPr>
              <a:lnSpc>
                <a:spcPct val="65000"/>
              </a:lnSpc>
              <a:buFontTx/>
              <a:buNone/>
            </a:pPr>
            <a:r>
              <a:rPr lang="en-US" sz="2000" dirty="0">
                <a:latin typeface="Courier New" pitchFamily="49" charset="0"/>
              </a:rPr>
              <a:t>  }</a:t>
            </a:r>
          </a:p>
          <a:p>
            <a:pPr>
              <a:lnSpc>
                <a:spcPct val="65000"/>
              </a:lnSpc>
            </a:pPr>
            <a:endParaRPr lang="en-US" sz="1800" dirty="0">
              <a:latin typeface="Courier New" pitchFamily="49" charset="0"/>
            </a:endParaRPr>
          </a:p>
          <a:p>
            <a:r>
              <a:rPr lang="en-US" dirty="0"/>
              <a:t>Exception to this format: if you declare the return type as </a:t>
            </a:r>
            <a:r>
              <a:rPr lang="en-US" dirty="0">
                <a:latin typeface="Courier New" pitchFamily="49" charset="0"/>
              </a:rPr>
              <a:t>void</a:t>
            </a:r>
            <a:endParaRPr lang="en-US" dirty="0">
              <a:solidFill>
                <a:schemeClr val="folHlink"/>
              </a:solidFill>
              <a:latin typeface="Courier New" pitchFamily="49" charset="0"/>
            </a:endParaRPr>
          </a:p>
          <a:p>
            <a:pPr lvl="1"/>
            <a:r>
              <a:rPr lang="en-US" dirty="0"/>
              <a:t>This special syntax that means “this method isn’t going to return a value – it is just going to do some side effect like printing on the screen” </a:t>
            </a:r>
          </a:p>
          <a:p>
            <a:pPr lvl="1"/>
            <a:r>
              <a:rPr lang="en-US" dirty="0"/>
              <a:t>In such a case you do not need (in fact, are not permitted), a </a:t>
            </a:r>
            <a:r>
              <a:rPr lang="en-US" b="1" dirty="0">
                <a:latin typeface="Courier New" pitchFamily="49" charset="0"/>
              </a:rPr>
              <a:t>return</a:t>
            </a:r>
            <a:r>
              <a:rPr lang="en-US" dirty="0"/>
              <a:t> statement that includes a value to be returned</a:t>
            </a:r>
          </a:p>
          <a:p>
            <a:endParaRPr lang="en-US" dirty="0"/>
          </a:p>
        </p:txBody>
      </p:sp>
      <p:sp>
        <p:nvSpPr>
          <p:cNvPr id="4" name="Date Placeholder 3"/>
          <p:cNvSpPr>
            <a:spLocks noGrp="1"/>
          </p:cNvSpPr>
          <p:nvPr>
            <p:ph type="dt" idx="10"/>
          </p:nvPr>
        </p:nvSpPr>
        <p:spPr/>
        <p:txBody>
          <a:bodyPr/>
          <a:lstStyle/>
          <a:p>
            <a:pPr>
              <a:defRPr/>
            </a:pPr>
            <a:fld id="{AAC6C523-23F7-4935-B480-81777AE0E430}"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20</a:t>
            </a:fld>
            <a:endParaRPr lang="en-US" altLang="en-US"/>
          </a:p>
        </p:txBody>
      </p:sp>
    </p:spTree>
    <p:extLst>
      <p:ext uri="{BB962C8B-B14F-4D97-AF65-F5344CB8AC3E}">
        <p14:creationId xmlns:p14="http://schemas.microsoft.com/office/powerpoint/2010/main" val="342473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Accessing methods in other classes</a:t>
            </a:r>
          </a:p>
          <a:p>
            <a:pPr lvl="1"/>
            <a:r>
              <a:rPr lang="en-US" dirty="0"/>
              <a:t>Get an object that refers to instance of other class</a:t>
            </a:r>
          </a:p>
          <a:p>
            <a:pPr lvl="2"/>
            <a:r>
              <a:rPr lang="en-US" dirty="0"/>
              <a:t>Ship s = new Ship();</a:t>
            </a:r>
          </a:p>
          <a:p>
            <a:pPr lvl="1"/>
            <a:r>
              <a:rPr lang="en-US" dirty="0"/>
              <a:t>Call method on that object</a:t>
            </a:r>
          </a:p>
          <a:p>
            <a:pPr lvl="2"/>
            <a:r>
              <a:rPr lang="en-US" dirty="0" err="1"/>
              <a:t>s.move</a:t>
            </a:r>
            <a:r>
              <a:rPr lang="en-US" dirty="0"/>
              <a:t>();</a:t>
            </a:r>
          </a:p>
          <a:p>
            <a:r>
              <a:rPr lang="en-US" dirty="0"/>
              <a:t>Accessing instance </a:t>
            </a:r>
            <a:r>
              <a:rPr lang="en-US" dirty="0" err="1"/>
              <a:t>vars</a:t>
            </a:r>
            <a:r>
              <a:rPr lang="en-US" dirty="0"/>
              <a:t> in same class</a:t>
            </a:r>
          </a:p>
          <a:p>
            <a:pPr lvl="1"/>
            <a:r>
              <a:rPr lang="en-US" dirty="0"/>
              <a:t>Call method directly (no variable name and dot in front)</a:t>
            </a:r>
          </a:p>
          <a:p>
            <a:pPr lvl="2"/>
            <a:r>
              <a:rPr lang="en-US" dirty="0"/>
              <a:t>move();</a:t>
            </a:r>
          </a:p>
          <a:p>
            <a:pPr lvl="2"/>
            <a:r>
              <a:rPr lang="en-US" dirty="0"/>
              <a:t>double d = </a:t>
            </a:r>
            <a:r>
              <a:rPr lang="en-US" dirty="0" err="1"/>
              <a:t>degreesToRadians</a:t>
            </a:r>
            <a:r>
              <a:rPr lang="en-US" dirty="0"/>
              <a:t>()</a:t>
            </a:r>
          </a:p>
          <a:p>
            <a:pPr lvl="3"/>
            <a:r>
              <a:rPr lang="en-US" dirty="0"/>
              <a:t>For local methods, you can use a variable name if you want, and Java automatically defines one called “this” for that purpose. See constructors section.</a:t>
            </a:r>
          </a:p>
          <a:p>
            <a:r>
              <a:rPr lang="en-US" dirty="0"/>
              <a:t>Accessing static methods</a:t>
            </a:r>
          </a:p>
          <a:p>
            <a:pPr lvl="1"/>
            <a:r>
              <a:rPr lang="en-US" dirty="0"/>
              <a:t>Use </a:t>
            </a:r>
            <a:r>
              <a:rPr lang="en-US" dirty="0" err="1"/>
              <a:t>ClassName.methodName</a:t>
            </a:r>
            <a:r>
              <a:rPr lang="en-US" dirty="0"/>
              <a:t>(</a:t>
            </a:r>
            <a:r>
              <a:rPr lang="en-US" dirty="0" err="1"/>
              <a:t>args</a:t>
            </a:r>
            <a:r>
              <a:rPr lang="en-US" dirty="0"/>
              <a:t>)</a:t>
            </a:r>
          </a:p>
          <a:p>
            <a:pPr lvl="2"/>
            <a:r>
              <a:rPr lang="en-US" dirty="0"/>
              <a:t>double d = </a:t>
            </a:r>
            <a:r>
              <a:rPr lang="en-US" dirty="0" err="1"/>
              <a:t>Math.cos</a:t>
            </a:r>
            <a:r>
              <a:rPr lang="en-US" dirty="0"/>
              <a:t>(</a:t>
            </a:r>
            <a:r>
              <a:rPr lang="en-US" dirty="0" err="1"/>
              <a:t>Math.PI</a:t>
            </a:r>
            <a:r>
              <a:rPr lang="en-US" dirty="0"/>
              <a:t>/2);</a:t>
            </a:r>
          </a:p>
        </p:txBody>
      </p:sp>
      <p:sp>
        <p:nvSpPr>
          <p:cNvPr id="4" name="Date Placeholder 3"/>
          <p:cNvSpPr>
            <a:spLocks noGrp="1"/>
          </p:cNvSpPr>
          <p:nvPr>
            <p:ph type="dt" idx="10"/>
          </p:nvPr>
        </p:nvSpPr>
        <p:spPr/>
        <p:txBody>
          <a:bodyPr/>
          <a:lstStyle/>
          <a:p>
            <a:pPr>
              <a:defRPr/>
            </a:pPr>
            <a:fld id="{68E67E45-031A-4265-9F83-60A2EF23F55B}"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21</a:t>
            </a:fld>
            <a:endParaRPr lang="en-US" altLang="en-US"/>
          </a:p>
        </p:txBody>
      </p:sp>
    </p:spTree>
    <p:extLst>
      <p:ext uri="{BB962C8B-B14F-4D97-AF65-F5344CB8AC3E}">
        <p14:creationId xmlns:p14="http://schemas.microsoft.com/office/powerpoint/2010/main" val="695161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next lecture, we will see that you almost always make instance </a:t>
            </a:r>
            <a:r>
              <a:rPr lang="en-US" sz="1200" dirty="0" err="1"/>
              <a:t>vars</a:t>
            </a:r>
            <a:r>
              <a:rPr lang="en-US" sz="1200" dirty="0"/>
              <a:t> private and use methods to access them</a:t>
            </a:r>
            <a:endParaRPr lang="en-US" dirty="0"/>
          </a:p>
        </p:txBody>
      </p:sp>
      <p:sp>
        <p:nvSpPr>
          <p:cNvPr id="4" name="Date Placeholder 3"/>
          <p:cNvSpPr>
            <a:spLocks noGrp="1"/>
          </p:cNvSpPr>
          <p:nvPr>
            <p:ph type="dt" idx="10"/>
          </p:nvPr>
        </p:nvSpPr>
        <p:spPr/>
        <p:txBody>
          <a:bodyPr/>
          <a:lstStyle/>
          <a:p>
            <a:pPr>
              <a:defRPr/>
            </a:pPr>
            <a:fld id="{7A7850EB-C344-4FD7-A2A1-EA6C9E6529CD}"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22</a:t>
            </a:fld>
            <a:endParaRPr lang="en-US" altLang="en-US"/>
          </a:p>
        </p:txBody>
      </p:sp>
    </p:spTree>
    <p:extLst>
      <p:ext uri="{BB962C8B-B14F-4D97-AF65-F5344CB8AC3E}">
        <p14:creationId xmlns:p14="http://schemas.microsoft.com/office/powerpoint/2010/main" val="178720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Idea</a:t>
            </a:r>
          </a:p>
          <a:p>
            <a:pPr lvl="0">
              <a:lnSpc>
                <a:spcPct val="110000"/>
              </a:lnSpc>
            </a:pPr>
            <a:r>
              <a:rPr lang="en-US" dirty="0"/>
              <a:t>Allows you to define more than one function or constructor with the same name</a:t>
            </a:r>
          </a:p>
          <a:p>
            <a:pPr lvl="1">
              <a:lnSpc>
                <a:spcPct val="110000"/>
              </a:lnSpc>
            </a:pPr>
            <a:r>
              <a:rPr lang="en-US" dirty="0"/>
              <a:t>Overloaded functions or constructors must differ in the number or types of their parameters (or both), so that Java can always tell which one you mean</a:t>
            </a:r>
          </a:p>
          <a:p>
            <a:endParaRPr lang="en-US" dirty="0"/>
          </a:p>
          <a:p>
            <a:pPr>
              <a:lnSpc>
                <a:spcPct val="110000"/>
              </a:lnSpc>
            </a:pPr>
            <a:r>
              <a:rPr lang="en-US" dirty="0"/>
              <a:t>Here are two </a:t>
            </a:r>
            <a:r>
              <a:rPr lang="en-US" dirty="0">
                <a:latin typeface="Courier New" pitchFamily="49" charset="0"/>
              </a:rPr>
              <a:t>square</a:t>
            </a:r>
            <a:r>
              <a:rPr lang="en-US" dirty="0"/>
              <a:t> methods that differ only in the type of the argument; they would both be permitted inside the same class definition</a:t>
            </a:r>
            <a:br>
              <a:rPr lang="en-US" dirty="0"/>
            </a:br>
            <a:endParaRPr lang="en-US" dirty="0"/>
          </a:p>
          <a:p>
            <a:pPr lvl="2">
              <a:lnSpc>
                <a:spcPct val="110000"/>
              </a:lnSpc>
              <a:buFontTx/>
              <a:buNone/>
            </a:pPr>
            <a:r>
              <a:rPr lang="en-US" sz="2000" b="1" dirty="0">
                <a:latin typeface="Consolas" panose="020B0609020204030204" pitchFamily="49" charset="0"/>
              </a:rPr>
              <a:t>// square(4) is 16</a:t>
            </a:r>
          </a:p>
          <a:p>
            <a:pPr lvl="2">
              <a:lnSpc>
                <a:spcPct val="110000"/>
              </a:lnSpc>
              <a:buFontTx/>
              <a:buNone/>
            </a:pPr>
            <a:r>
              <a:rPr lang="en-US" sz="2000" b="1" dirty="0">
                <a:latin typeface="Consolas" panose="020B0609020204030204" pitchFamily="49" charset="0"/>
              </a:rPr>
              <a:t>public int </a:t>
            </a:r>
            <a:r>
              <a:rPr lang="en-US" sz="2000" b="1" dirty="0">
                <a:solidFill>
                  <a:srgbClr val="FF0000"/>
                </a:solidFill>
                <a:latin typeface="Consolas" panose="020B0609020204030204" pitchFamily="49" charset="0"/>
              </a:rPr>
              <a:t>square(int x)</a:t>
            </a:r>
            <a:r>
              <a:rPr lang="en-US" sz="2000" b="1" dirty="0">
                <a:latin typeface="Consolas" panose="020B0609020204030204" pitchFamily="49" charset="0"/>
              </a:rPr>
              <a:t> { return(x*x); }</a:t>
            </a:r>
          </a:p>
          <a:p>
            <a:pPr lvl="2">
              <a:lnSpc>
                <a:spcPct val="110000"/>
              </a:lnSpc>
              <a:buFontTx/>
              <a:buNone/>
            </a:pPr>
            <a:endParaRPr lang="en-US" sz="2000" b="1" dirty="0">
              <a:latin typeface="Consolas" panose="020B0609020204030204" pitchFamily="49" charset="0"/>
            </a:endParaRPr>
          </a:p>
          <a:p>
            <a:pPr lvl="2">
              <a:lnSpc>
                <a:spcPct val="110000"/>
              </a:lnSpc>
              <a:buFontTx/>
              <a:buNone/>
            </a:pPr>
            <a:r>
              <a:rPr lang="en-US" sz="2000" b="1" dirty="0">
                <a:latin typeface="Consolas" panose="020B0609020204030204" pitchFamily="49" charset="0"/>
              </a:rPr>
              <a:t>// square("four") is "four </a:t>
            </a:r>
            <a:r>
              <a:rPr lang="en-US" sz="2000" b="1" dirty="0" err="1">
                <a:latin typeface="Consolas" panose="020B0609020204030204" pitchFamily="49" charset="0"/>
              </a:rPr>
              <a:t>four</a:t>
            </a:r>
            <a:r>
              <a:rPr lang="en-US" sz="2000" b="1" dirty="0">
                <a:latin typeface="Consolas" panose="020B0609020204030204" pitchFamily="49" charset="0"/>
              </a:rPr>
              <a:t>"</a:t>
            </a:r>
          </a:p>
          <a:p>
            <a:pPr lvl="2">
              <a:lnSpc>
                <a:spcPct val="110000"/>
              </a:lnSpc>
              <a:buFontTx/>
              <a:buNone/>
            </a:pPr>
            <a:r>
              <a:rPr lang="en-US" sz="2000" b="1" dirty="0">
                <a:latin typeface="Consolas" panose="020B0609020204030204" pitchFamily="49" charset="0"/>
              </a:rPr>
              <a:t>public String </a:t>
            </a:r>
            <a:r>
              <a:rPr lang="en-US" sz="2000" b="1" dirty="0">
                <a:solidFill>
                  <a:srgbClr val="FF0000"/>
                </a:solidFill>
                <a:latin typeface="Consolas" panose="020B0609020204030204" pitchFamily="49" charset="0"/>
              </a:rPr>
              <a:t>square(String s)</a:t>
            </a:r>
            <a:r>
              <a:rPr lang="en-US" sz="2000" b="1" dirty="0">
                <a:latin typeface="Consolas" panose="020B0609020204030204" pitchFamily="49" charset="0"/>
              </a:rPr>
              <a:t> { </a:t>
            </a:r>
            <a:br>
              <a:rPr lang="en-US" sz="2000" b="1" dirty="0">
                <a:latin typeface="Consolas" panose="020B0609020204030204" pitchFamily="49" charset="0"/>
              </a:rPr>
            </a:br>
            <a:r>
              <a:rPr lang="en-US" sz="2000" b="1" dirty="0">
                <a:latin typeface="Consolas" panose="020B0609020204030204" pitchFamily="49" charset="0"/>
              </a:rPr>
              <a:t>return(s + " " + s); </a:t>
            </a:r>
          </a:p>
          <a:p>
            <a:pPr lvl="2">
              <a:lnSpc>
                <a:spcPct val="110000"/>
              </a:lnSpc>
              <a:buFontTx/>
              <a:buNone/>
            </a:pPr>
            <a:r>
              <a:rPr lang="en-US" sz="2000" b="1" dirty="0">
                <a:latin typeface="Consolas" panose="020B0609020204030204" pitchFamily="49" charset="0"/>
              </a:rPr>
              <a:t>}</a:t>
            </a:r>
          </a:p>
          <a:p>
            <a:endParaRPr lang="en-US" dirty="0"/>
          </a:p>
        </p:txBody>
      </p:sp>
      <p:sp>
        <p:nvSpPr>
          <p:cNvPr id="4" name="Date Placeholder 3"/>
          <p:cNvSpPr>
            <a:spLocks noGrp="1"/>
          </p:cNvSpPr>
          <p:nvPr>
            <p:ph type="dt" idx="10"/>
          </p:nvPr>
        </p:nvSpPr>
        <p:spPr/>
        <p:txBody>
          <a:bodyPr/>
          <a:lstStyle/>
          <a:p>
            <a:pPr>
              <a:defRPr/>
            </a:pPr>
            <a:fld id="{76CDE599-F94E-4775-A02B-4850A805D6E0}"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23</a:t>
            </a:fld>
            <a:endParaRPr lang="en-US" altLang="en-US"/>
          </a:p>
        </p:txBody>
      </p:sp>
    </p:spTree>
    <p:extLst>
      <p:ext uri="{BB962C8B-B14F-4D97-AF65-F5344CB8AC3E}">
        <p14:creationId xmlns:p14="http://schemas.microsoft.com/office/powerpoint/2010/main" val="1153104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Constructor is a special method called when an object is created with </a:t>
            </a:r>
            <a:r>
              <a:rPr lang="en-US" sz="2800" dirty="0">
                <a:solidFill>
                  <a:srgbClr val="FF0000"/>
                </a:solidFill>
                <a:latin typeface="Courier New" pitchFamily="49" charset="0"/>
              </a:rPr>
              <a:t>new</a:t>
            </a:r>
            <a:endParaRPr lang="en-US" sz="2800" dirty="0"/>
          </a:p>
          <a:p>
            <a:pPr lvl="1"/>
            <a:r>
              <a:rPr lang="en-US" sz="2400" dirty="0"/>
              <a:t>Constructors are especially useful for supplying values of attributes</a:t>
            </a:r>
          </a:p>
          <a:p>
            <a:pPr lvl="1"/>
            <a:r>
              <a:rPr lang="en-US" sz="2400" dirty="0"/>
              <a:t>Constructors are declared through:</a:t>
            </a:r>
          </a:p>
          <a:p>
            <a:pPr lvl="1"/>
            <a:endParaRPr lang="en-US" sz="1050" dirty="0"/>
          </a:p>
          <a:p>
            <a:pPr lvl="3">
              <a:buFontTx/>
              <a:buNone/>
            </a:pPr>
            <a:r>
              <a:rPr lang="en-US" sz="1600" b="1" dirty="0">
                <a:latin typeface="Courier New" pitchFamily="49" charset="0"/>
              </a:rPr>
              <a:t>public </a:t>
            </a:r>
            <a:r>
              <a:rPr lang="en-US" sz="1600" b="1" dirty="0" err="1">
                <a:latin typeface="Courier New" pitchFamily="49" charset="0"/>
              </a:rPr>
              <a:t>ClassName</a:t>
            </a:r>
            <a:r>
              <a:rPr lang="en-US" sz="1600" b="1" dirty="0">
                <a:latin typeface="Courier New" pitchFamily="49" charset="0"/>
              </a:rPr>
              <a:t>(</a:t>
            </a:r>
            <a:r>
              <a:rPr lang="en-US" sz="1600" b="1" dirty="0" err="1">
                <a:latin typeface="Courier New" pitchFamily="49" charset="0"/>
              </a:rPr>
              <a:t>args</a:t>
            </a:r>
            <a:r>
              <a:rPr lang="en-US" sz="1600" b="1" dirty="0">
                <a:latin typeface="Courier New" pitchFamily="49" charset="0"/>
              </a:rPr>
              <a:t>) {</a:t>
            </a:r>
          </a:p>
          <a:p>
            <a:pPr lvl="3">
              <a:buFontTx/>
              <a:buNone/>
            </a:pPr>
            <a:r>
              <a:rPr lang="en-US" sz="1600" b="1" dirty="0">
                <a:latin typeface="Courier New" pitchFamily="49" charset="0"/>
              </a:rPr>
              <a:t>  ...</a:t>
            </a:r>
          </a:p>
          <a:p>
            <a:pPr lvl="3">
              <a:buFontTx/>
              <a:buNone/>
            </a:pPr>
            <a:r>
              <a:rPr lang="en-US" sz="1600" b="1" dirty="0">
                <a:latin typeface="Courier New" pitchFamily="49" charset="0"/>
              </a:rPr>
              <a:t>}</a:t>
            </a:r>
          </a:p>
          <a:p>
            <a:pPr lvl="3">
              <a:buFontTx/>
              <a:buNone/>
            </a:pPr>
            <a:endParaRPr lang="en-US" sz="900" b="1" dirty="0">
              <a:latin typeface="Courier New" pitchFamily="49" charset="0"/>
            </a:endParaRPr>
          </a:p>
          <a:p>
            <a:pPr lvl="1"/>
            <a:r>
              <a:rPr lang="en-US" sz="2400" dirty="0"/>
              <a:t>Notice that the</a:t>
            </a:r>
            <a:r>
              <a:rPr lang="en-US" sz="2400" dirty="0">
                <a:solidFill>
                  <a:schemeClr val="folHlink"/>
                </a:solidFill>
              </a:rPr>
              <a:t> </a:t>
            </a:r>
            <a:r>
              <a:rPr lang="en-US" sz="2400" dirty="0">
                <a:solidFill>
                  <a:srgbClr val="FF0000"/>
                </a:solidFill>
              </a:rPr>
              <a:t>constructor name must exactly match the class name</a:t>
            </a:r>
            <a:endParaRPr lang="en-US" sz="2400" dirty="0">
              <a:solidFill>
                <a:schemeClr val="folHlink"/>
              </a:solidFill>
            </a:endParaRPr>
          </a:p>
          <a:p>
            <a:pPr lvl="1"/>
            <a:r>
              <a:rPr lang="en-US" sz="2400" dirty="0"/>
              <a:t>Constructors have </a:t>
            </a:r>
            <a:r>
              <a:rPr lang="en-US" sz="2400" dirty="0">
                <a:solidFill>
                  <a:srgbClr val="FF0000"/>
                </a:solidFill>
              </a:rPr>
              <a:t>no return type</a:t>
            </a:r>
            <a:r>
              <a:rPr lang="en-US" sz="2400" dirty="0"/>
              <a:t> (not even </a:t>
            </a:r>
            <a:r>
              <a:rPr lang="en-US" sz="2400" dirty="0">
                <a:latin typeface="Courier New" pitchFamily="49" charset="0"/>
              </a:rPr>
              <a:t>void</a:t>
            </a:r>
            <a:r>
              <a:rPr lang="en-US" sz="2400" dirty="0"/>
              <a:t>), unlike a regular method</a:t>
            </a:r>
          </a:p>
          <a:p>
            <a:pPr lvl="1"/>
            <a:r>
              <a:rPr lang="en-US" sz="2400" dirty="0"/>
              <a:t>Java automatically provides a zero-argument constructor if and only if the class doesn’t define it’s own constructor </a:t>
            </a:r>
          </a:p>
          <a:p>
            <a:pPr lvl="2"/>
            <a:r>
              <a:rPr lang="en-US" dirty="0"/>
              <a:t>That’s why you could say</a:t>
            </a:r>
          </a:p>
          <a:p>
            <a:pPr lvl="3">
              <a:buFontTx/>
              <a:buNone/>
            </a:pPr>
            <a:r>
              <a:rPr lang="en-US" sz="1900" b="1" dirty="0">
                <a:latin typeface="Courier New" pitchFamily="49" charset="0"/>
              </a:rPr>
              <a:t>     Ship </a:t>
            </a:r>
            <a:r>
              <a:rPr lang="en-US" sz="1900" b="1" dirty="0" err="1">
                <a:latin typeface="Courier New" pitchFamily="49" charset="0"/>
              </a:rPr>
              <a:t>ship</a:t>
            </a:r>
            <a:r>
              <a:rPr lang="en-US" sz="1900" b="1" dirty="0">
                <a:latin typeface="Courier New" pitchFamily="49" charset="0"/>
              </a:rPr>
              <a:t> = new Ship();</a:t>
            </a:r>
          </a:p>
          <a:p>
            <a:pPr lvl="2">
              <a:buFontTx/>
              <a:buNone/>
            </a:pPr>
            <a:r>
              <a:rPr lang="en-US" dirty="0"/>
              <a:t>even though a constructor was never defined</a:t>
            </a:r>
          </a:p>
          <a:p>
            <a:r>
              <a:rPr lang="en-US" sz="2800" dirty="0"/>
              <a:t>Constructor is a special method called when an object is created with </a:t>
            </a:r>
            <a:r>
              <a:rPr lang="en-US" sz="2800" dirty="0">
                <a:solidFill>
                  <a:srgbClr val="FF0000"/>
                </a:solidFill>
                <a:latin typeface="Courier New" pitchFamily="49" charset="0"/>
              </a:rPr>
              <a:t>new</a:t>
            </a:r>
            <a:endParaRPr lang="en-US" sz="2800" dirty="0"/>
          </a:p>
          <a:p>
            <a:pPr lvl="1"/>
            <a:r>
              <a:rPr lang="en-US" sz="2400" dirty="0"/>
              <a:t>Constructors are especially useful for supplying values of attributes</a:t>
            </a:r>
          </a:p>
          <a:p>
            <a:pPr lvl="1"/>
            <a:r>
              <a:rPr lang="en-US" sz="2400" dirty="0"/>
              <a:t>Constructors are declared through:</a:t>
            </a:r>
          </a:p>
          <a:p>
            <a:pPr lvl="1"/>
            <a:endParaRPr lang="en-US" sz="1050" dirty="0"/>
          </a:p>
          <a:p>
            <a:pPr lvl="3">
              <a:buFontTx/>
              <a:buNone/>
            </a:pPr>
            <a:r>
              <a:rPr lang="en-US" sz="1600" b="1" dirty="0">
                <a:latin typeface="Courier New" pitchFamily="49" charset="0"/>
              </a:rPr>
              <a:t>public </a:t>
            </a:r>
            <a:r>
              <a:rPr lang="en-US" sz="1600" b="1" dirty="0" err="1">
                <a:latin typeface="Courier New" pitchFamily="49" charset="0"/>
              </a:rPr>
              <a:t>ClassName</a:t>
            </a:r>
            <a:r>
              <a:rPr lang="en-US" sz="1600" b="1" dirty="0">
                <a:latin typeface="Courier New" pitchFamily="49" charset="0"/>
              </a:rPr>
              <a:t>(</a:t>
            </a:r>
            <a:r>
              <a:rPr lang="en-US" sz="1600" b="1" dirty="0" err="1">
                <a:latin typeface="Courier New" pitchFamily="49" charset="0"/>
              </a:rPr>
              <a:t>args</a:t>
            </a:r>
            <a:r>
              <a:rPr lang="en-US" sz="1600" b="1" dirty="0">
                <a:latin typeface="Courier New" pitchFamily="49" charset="0"/>
              </a:rPr>
              <a:t>) {</a:t>
            </a:r>
          </a:p>
          <a:p>
            <a:pPr lvl="3">
              <a:buFontTx/>
              <a:buNone/>
            </a:pPr>
            <a:r>
              <a:rPr lang="en-US" sz="1600" b="1" dirty="0">
                <a:latin typeface="Courier New" pitchFamily="49" charset="0"/>
              </a:rPr>
              <a:t>  ...</a:t>
            </a:r>
          </a:p>
          <a:p>
            <a:pPr lvl="3">
              <a:buFontTx/>
              <a:buNone/>
            </a:pPr>
            <a:r>
              <a:rPr lang="en-US" sz="1600" b="1" dirty="0">
                <a:latin typeface="Courier New" pitchFamily="49" charset="0"/>
              </a:rPr>
              <a:t>}</a:t>
            </a:r>
          </a:p>
          <a:p>
            <a:pPr lvl="3">
              <a:buFontTx/>
              <a:buNone/>
            </a:pPr>
            <a:endParaRPr lang="en-US" sz="900" b="1" dirty="0">
              <a:latin typeface="Courier New" pitchFamily="49" charset="0"/>
            </a:endParaRPr>
          </a:p>
          <a:p>
            <a:pPr lvl="1"/>
            <a:r>
              <a:rPr lang="en-US" sz="2400" dirty="0"/>
              <a:t>Notice that the</a:t>
            </a:r>
            <a:r>
              <a:rPr lang="en-US" sz="2400" dirty="0">
                <a:solidFill>
                  <a:schemeClr val="folHlink"/>
                </a:solidFill>
              </a:rPr>
              <a:t> </a:t>
            </a:r>
            <a:r>
              <a:rPr lang="en-US" sz="2400" dirty="0">
                <a:solidFill>
                  <a:srgbClr val="FF0000"/>
                </a:solidFill>
              </a:rPr>
              <a:t>constructor name must exactly match the class name</a:t>
            </a:r>
            <a:endParaRPr lang="en-US" sz="2400" dirty="0">
              <a:solidFill>
                <a:schemeClr val="folHlink"/>
              </a:solidFill>
            </a:endParaRPr>
          </a:p>
          <a:p>
            <a:pPr lvl="1"/>
            <a:r>
              <a:rPr lang="en-US" sz="2400" dirty="0"/>
              <a:t>Constructors have </a:t>
            </a:r>
            <a:r>
              <a:rPr lang="en-US" sz="2400" dirty="0">
                <a:solidFill>
                  <a:srgbClr val="FF0000"/>
                </a:solidFill>
              </a:rPr>
              <a:t>no return type</a:t>
            </a:r>
            <a:r>
              <a:rPr lang="en-US" sz="2400" dirty="0"/>
              <a:t> (not even </a:t>
            </a:r>
            <a:r>
              <a:rPr lang="en-US" sz="2400" dirty="0">
                <a:latin typeface="Courier New" pitchFamily="49" charset="0"/>
              </a:rPr>
              <a:t>void</a:t>
            </a:r>
            <a:r>
              <a:rPr lang="en-US" sz="2400" dirty="0"/>
              <a:t>), unlike a regular method</a:t>
            </a:r>
          </a:p>
          <a:p>
            <a:pPr lvl="1"/>
            <a:r>
              <a:rPr lang="en-US" sz="2400" dirty="0"/>
              <a:t>Java automatically provides a zero-argument constructor if and only if the class doesn’t define it’s own constructor </a:t>
            </a:r>
          </a:p>
          <a:p>
            <a:pPr lvl="2"/>
            <a:r>
              <a:rPr lang="en-US" dirty="0"/>
              <a:t>That’s why you could say</a:t>
            </a:r>
          </a:p>
          <a:p>
            <a:pPr lvl="3">
              <a:buFontTx/>
              <a:buNone/>
            </a:pPr>
            <a:r>
              <a:rPr lang="en-US" sz="1900" b="1" dirty="0">
                <a:latin typeface="Courier New" pitchFamily="49" charset="0"/>
              </a:rPr>
              <a:t>     Ship </a:t>
            </a:r>
            <a:r>
              <a:rPr lang="en-US" sz="1900" b="1" dirty="0" err="1">
                <a:latin typeface="Courier New" pitchFamily="49" charset="0"/>
              </a:rPr>
              <a:t>ship</a:t>
            </a:r>
            <a:r>
              <a:rPr lang="en-US" sz="1900" b="1" dirty="0">
                <a:latin typeface="Courier New" pitchFamily="49" charset="0"/>
              </a:rPr>
              <a:t> = new Ship();</a:t>
            </a:r>
          </a:p>
          <a:p>
            <a:pPr lvl="2">
              <a:buFontTx/>
              <a:buNone/>
            </a:pPr>
            <a:r>
              <a:rPr lang="en-US" dirty="0"/>
              <a:t>even though a constructor was never defined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163513" marR="0" lvl="1" indent="-163513" algn="l" defTabSz="914400" rtl="0" eaLnBrk="0" fontAlgn="base" latinLnBrk="0" hangingPunct="0">
              <a:lnSpc>
                <a:spcPct val="100000"/>
              </a:lnSpc>
              <a:spcBef>
                <a:spcPct val="30000"/>
              </a:spcBef>
              <a:spcAft>
                <a:spcPct val="0"/>
              </a:spcAft>
              <a:buClrTx/>
              <a:buSzTx/>
              <a:buFontTx/>
              <a:buChar char="•"/>
              <a:tabLst/>
              <a:defRPr/>
            </a:pPr>
            <a:endParaRPr lang="en-US" dirty="0"/>
          </a:p>
          <a:p>
            <a:pPr marL="163513" marR="0" lvl="1" indent="-163513" algn="l" defTabSz="914400" rtl="0" eaLnBrk="0" fontAlgn="base" latinLnBrk="0" hangingPunct="0">
              <a:lnSpc>
                <a:spcPct val="100000"/>
              </a:lnSpc>
              <a:spcBef>
                <a:spcPct val="30000"/>
              </a:spcBef>
              <a:spcAft>
                <a:spcPct val="0"/>
              </a:spcAft>
              <a:buClrTx/>
              <a:buSzTx/>
              <a:buFontTx/>
              <a:buChar char="•"/>
              <a:tabLst/>
              <a:defRPr/>
            </a:pPr>
            <a:endParaRPr lang="en-US" dirty="0"/>
          </a:p>
          <a:p>
            <a:pPr marL="163513" marR="0" lvl="1" indent="-163513" algn="l" defTabSz="914400" rtl="0" eaLnBrk="0" fontAlgn="base" latinLnBrk="0" hangingPunct="0">
              <a:lnSpc>
                <a:spcPct val="100000"/>
              </a:lnSpc>
              <a:spcBef>
                <a:spcPct val="30000"/>
              </a:spcBef>
              <a:spcAft>
                <a:spcPct val="0"/>
              </a:spcAft>
              <a:buClrTx/>
              <a:buSzTx/>
              <a:buFontTx/>
              <a:buChar char="•"/>
              <a:tabLst/>
              <a:defRPr/>
            </a:pPr>
            <a:r>
              <a:rPr lang="en-US" dirty="0"/>
              <a:t>Lets you run side effects when class is instantiated</a:t>
            </a:r>
          </a:p>
          <a:p>
            <a:endParaRPr lang="en-US" dirty="0"/>
          </a:p>
          <a:p>
            <a:r>
              <a:rPr lang="en-US" dirty="0"/>
              <a:t>Definition</a:t>
            </a:r>
          </a:p>
          <a:p>
            <a:pPr lvl="1"/>
            <a:r>
              <a:rPr lang="en-US" dirty="0"/>
              <a:t>Code that gets executed when “new” is called</a:t>
            </a:r>
          </a:p>
          <a:p>
            <a:r>
              <a:rPr lang="en-US" dirty="0"/>
              <a:t>Syntax</a:t>
            </a:r>
          </a:p>
          <a:p>
            <a:pPr lvl="1"/>
            <a:r>
              <a:rPr lang="en-US" dirty="0"/>
              <a:t>“Method” that exactly matches the class name and has no return type (not even void).</a:t>
            </a:r>
          </a:p>
          <a:p>
            <a:pPr lvl="2">
              <a:buNone/>
            </a:pPr>
            <a:r>
              <a:rPr lang="en-US" dirty="0"/>
              <a:t>public class </a:t>
            </a:r>
            <a:r>
              <a:rPr lang="en-US" dirty="0" err="1"/>
              <a:t>MyClass</a:t>
            </a:r>
            <a:r>
              <a:rPr lang="en-US" dirty="0"/>
              <a:t> {</a:t>
            </a:r>
          </a:p>
          <a:p>
            <a:pPr lvl="2">
              <a:buNone/>
            </a:pPr>
            <a:r>
              <a:rPr lang="en-US" dirty="0"/>
              <a:t>    public </a:t>
            </a:r>
            <a:r>
              <a:rPr lang="en-US" dirty="0" err="1"/>
              <a:t>MyClass</a:t>
            </a:r>
            <a:r>
              <a:rPr lang="en-US" dirty="0"/>
              <a:t>(…) { … }</a:t>
            </a:r>
          </a:p>
          <a:p>
            <a:pPr lvl="2">
              <a:buNone/>
            </a:pPr>
            <a:r>
              <a:rPr lang="en-US" dirty="0"/>
              <a:t>}</a:t>
            </a:r>
          </a:p>
          <a:p>
            <a:r>
              <a:rPr lang="en-US" dirty="0"/>
              <a:t>Motivation</a:t>
            </a:r>
          </a:p>
          <a:p>
            <a:pPr lvl="1"/>
            <a:r>
              <a:rPr lang="en-US" dirty="0"/>
              <a:t>Lets you build an instance of the class, and assign values to instance variables, all in one fell swoop</a:t>
            </a:r>
          </a:p>
          <a:p>
            <a:endParaRPr lang="en-US" dirty="0"/>
          </a:p>
        </p:txBody>
      </p:sp>
      <p:sp>
        <p:nvSpPr>
          <p:cNvPr id="4" name="Date Placeholder 3"/>
          <p:cNvSpPr>
            <a:spLocks noGrp="1"/>
          </p:cNvSpPr>
          <p:nvPr>
            <p:ph type="dt" idx="10"/>
          </p:nvPr>
        </p:nvSpPr>
        <p:spPr/>
        <p:txBody>
          <a:bodyPr/>
          <a:lstStyle/>
          <a:p>
            <a:pPr>
              <a:defRPr/>
            </a:pPr>
            <a:fld id="{DDECB77F-FB5B-4FF6-AA6A-52903F8C220B}"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26</a:t>
            </a:fld>
            <a:endParaRPr lang="en-US" altLang="en-US"/>
          </a:p>
        </p:txBody>
      </p:sp>
    </p:spTree>
    <p:extLst>
      <p:ext uri="{BB962C8B-B14F-4D97-AF65-F5344CB8AC3E}">
        <p14:creationId xmlns:p14="http://schemas.microsoft.com/office/powerpoint/2010/main" val="35208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8D680-9CE9-44BE-BA1E-2F955650DF0D}" type="slidenum">
              <a:rPr lang="en-US"/>
              <a:pPr/>
              <a:t>27</a:t>
            </a:fld>
            <a:endParaRPr 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pPr algn="just" eaLnBrk="1" hangingPunct="1">
              <a:spcAft>
                <a:spcPts val="0"/>
              </a:spcAft>
            </a:pPr>
            <a:r>
              <a:rPr lang="en-US" dirty="0"/>
              <a:t>Some objects we create will require some sort of initialization</a:t>
            </a:r>
          </a:p>
          <a:p>
            <a:pPr lvl="1" algn="just">
              <a:spcAft>
                <a:spcPts val="0"/>
              </a:spcAft>
            </a:pPr>
            <a:r>
              <a:rPr lang="en-AU" dirty="0"/>
              <a:t>e.g., when we create an instance of a Student class the system should automatically set the </a:t>
            </a:r>
            <a:r>
              <a:rPr lang="en-AU" dirty="0" err="1"/>
              <a:t>studentId</a:t>
            </a:r>
            <a:r>
              <a:rPr lang="en-AU" dirty="0"/>
              <a:t> to an auto-generated number</a:t>
            </a:r>
            <a:endParaRPr lang="en-US" dirty="0"/>
          </a:p>
          <a:p>
            <a:pPr algn="just" eaLnBrk="1" hangingPunct="1">
              <a:spcAft>
                <a:spcPts val="0"/>
              </a:spcAft>
            </a:pPr>
            <a:r>
              <a:rPr lang="en-US" dirty="0"/>
              <a:t>A class’s constructor is automatically called by the compiler each time an object of that class is created</a:t>
            </a:r>
          </a:p>
          <a:p>
            <a:pPr algn="just" eaLnBrk="1" hangingPunct="1">
              <a:spcAft>
                <a:spcPts val="0"/>
              </a:spcAft>
            </a:pPr>
            <a:r>
              <a:rPr lang="en-US" dirty="0"/>
              <a:t>A constructor function has the </a:t>
            </a:r>
            <a:r>
              <a:rPr lang="en-US" b="1" i="1" dirty="0"/>
              <a:t>same name </a:t>
            </a:r>
            <a:r>
              <a:rPr lang="en-US" dirty="0"/>
              <a:t>as the class and has </a:t>
            </a:r>
            <a:r>
              <a:rPr lang="en-US" b="1" i="1" dirty="0"/>
              <a:t>no return type</a:t>
            </a:r>
            <a:endParaRPr lang="en-US" dirty="0"/>
          </a:p>
          <a:p>
            <a:pPr marL="0" marR="0" lvl="3"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3"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3" indent="0" algn="l" defTabSz="914400" rtl="0" eaLnBrk="0" fontAlgn="base" latinLnBrk="0" hangingPunct="0">
              <a:lnSpc>
                <a:spcPct val="100000"/>
              </a:lnSpc>
              <a:spcBef>
                <a:spcPct val="30000"/>
              </a:spcBef>
              <a:spcAft>
                <a:spcPct val="0"/>
              </a:spcAft>
              <a:buClrTx/>
              <a:buSzTx/>
              <a:buFontTx/>
              <a:buNone/>
              <a:tabLst/>
              <a:defRPr/>
            </a:pPr>
            <a:r>
              <a:rPr lang="en-US" dirty="0"/>
              <a:t>Compiler’s default constructor only calls constructors of data members that are objects of classes</a:t>
            </a:r>
          </a:p>
          <a:p>
            <a:endParaRPr lang="en-US" dirty="0"/>
          </a:p>
        </p:txBody>
      </p:sp>
    </p:spTree>
    <p:extLst>
      <p:ext uri="{BB962C8B-B14F-4D97-AF65-F5344CB8AC3E}">
        <p14:creationId xmlns:p14="http://schemas.microsoft.com/office/powerpoint/2010/main" val="330707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p:spPr>
        <p:txBody>
          <a:bodyPr/>
          <a:lstStyle/>
          <a:p>
            <a:fld id="{F3CD08F5-6923-4EF8-95CC-748D8910BB9D}" type="datetime1">
              <a:rPr lang="en-US" smtClean="0"/>
              <a:t>9/4/2023</a:t>
            </a:fld>
            <a:endParaRPr lang="en-US" altLang="en-US"/>
          </a:p>
        </p:txBody>
      </p:sp>
      <p:sp>
        <p:nvSpPr>
          <p:cNvPr id="41987" name="Rectangle 7"/>
          <p:cNvSpPr>
            <a:spLocks noGrp="1" noChangeArrowheads="1"/>
          </p:cNvSpPr>
          <p:nvPr>
            <p:ph type="sldNum" sz="quarter" idx="5"/>
          </p:nvPr>
        </p:nvSpPr>
        <p:spPr>
          <a:noFill/>
        </p:spPr>
        <p:txBody>
          <a:bodyPr/>
          <a:lstStyle/>
          <a:p>
            <a:fld id="{212D3435-FE75-436F-8B9C-153EED7912D7}" type="slidenum">
              <a:rPr lang="en-US" altLang="en-US" smtClean="0"/>
              <a:pPr/>
              <a:t>29</a:t>
            </a:fld>
            <a:endParaRPr lang="en-US" alt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marL="876300" lvl="1" indent="-419100">
              <a:spcBef>
                <a:spcPts val="0"/>
              </a:spcBef>
              <a:buFontTx/>
              <a:buAutoNum type="arabicPeriod"/>
            </a:pPr>
            <a:r>
              <a:rPr lang="en-US" b="1" dirty="0">
                <a:solidFill>
                  <a:srgbClr val="C00000"/>
                </a:solidFill>
              </a:rPr>
              <a:t>To pass a reference to the current object as a parameter </a:t>
            </a:r>
            <a:r>
              <a:rPr lang="en-US" dirty="0"/>
              <a:t>to other methods</a:t>
            </a:r>
            <a:endParaRPr lang="en-US" sz="2400" dirty="0"/>
          </a:p>
          <a:p>
            <a:pPr marL="495300" indent="-495300">
              <a:buFontTx/>
              <a:buNone/>
            </a:pPr>
            <a:r>
              <a:rPr lang="en-US" sz="2000" dirty="0">
                <a:latin typeface="Courier New" pitchFamily="49" charset="0"/>
              </a:rPr>
              <a:t>  			</a:t>
            </a:r>
            <a:r>
              <a:rPr lang="en-US" sz="2800" dirty="0" err="1">
                <a:latin typeface="Consolas" panose="020B0609020204030204" pitchFamily="49" charset="0"/>
              </a:rPr>
              <a:t>someMethod</a:t>
            </a:r>
            <a:r>
              <a:rPr lang="en-US" sz="2800" dirty="0">
                <a:latin typeface="Consolas" panose="020B0609020204030204" pitchFamily="49" charset="0"/>
              </a:rPr>
              <a:t>(this);</a:t>
            </a:r>
          </a:p>
          <a:p>
            <a:pPr marL="163513" marR="0" lvl="0" indent="-163513" algn="l" defTabSz="914400" rtl="0" eaLnBrk="0" fontAlgn="base" latinLnBrk="0" hangingPunct="0">
              <a:lnSpc>
                <a:spcPct val="100000"/>
              </a:lnSpc>
              <a:spcBef>
                <a:spcPct val="30000"/>
              </a:spcBef>
              <a:spcAft>
                <a:spcPct val="0"/>
              </a:spcAft>
              <a:buClrTx/>
              <a:buSzTx/>
              <a:buFontTx/>
              <a:buChar char="•"/>
              <a:tabLst/>
              <a:defRPr/>
            </a:pPr>
            <a:endParaRPr lang="en-US" dirty="0"/>
          </a:p>
          <a:p>
            <a:pPr marL="163513" marR="0" lvl="0" indent="-163513" algn="l" defTabSz="914400" rtl="0" eaLnBrk="0" fontAlgn="base" latinLnBrk="0" hangingPunct="0">
              <a:lnSpc>
                <a:spcPct val="100000"/>
              </a:lnSpc>
              <a:spcBef>
                <a:spcPct val="30000"/>
              </a:spcBef>
              <a:spcAft>
                <a:spcPct val="0"/>
              </a:spcAft>
              <a:buClrTx/>
              <a:buSzTx/>
              <a:buFontTx/>
              <a:buChar char="•"/>
              <a:tabLst/>
              <a:defRPr/>
            </a:pPr>
            <a:endParaRPr lang="en-US" dirty="0"/>
          </a:p>
          <a:p>
            <a:pPr marL="163513" marR="0" lvl="0" indent="-163513" algn="l" defTabSz="914400" rtl="0" eaLnBrk="0" fontAlgn="base" latinLnBrk="0" hangingPunct="0">
              <a:lnSpc>
                <a:spcPct val="100000"/>
              </a:lnSpc>
              <a:spcBef>
                <a:spcPct val="30000"/>
              </a:spcBef>
              <a:spcAft>
                <a:spcPct val="0"/>
              </a:spcAft>
              <a:buClrTx/>
              <a:buSzTx/>
              <a:buFontTx/>
              <a:buChar char="•"/>
              <a:tabLst/>
              <a:defRPr/>
            </a:pPr>
            <a:r>
              <a:rPr lang="en-US" dirty="0"/>
              <a:t>- Note that it is only necessary to say </a:t>
            </a:r>
            <a:r>
              <a:rPr lang="en-US" b="1" dirty="0" err="1">
                <a:latin typeface="Courier New" pitchFamily="49" charset="0"/>
              </a:rPr>
              <a:t>this.attributeName</a:t>
            </a:r>
            <a:r>
              <a:rPr lang="en-US" dirty="0"/>
              <a:t> when you have a local variable and a class attribute with the same name; otherwise just use </a:t>
            </a:r>
            <a:r>
              <a:rPr lang="en-US" b="1" dirty="0" err="1">
                <a:latin typeface="Courier New" pitchFamily="49" charset="0"/>
              </a:rPr>
              <a:t>attributeName</a:t>
            </a:r>
            <a:r>
              <a:rPr lang="en-US" dirty="0"/>
              <a:t> with no </a:t>
            </a:r>
            <a:r>
              <a:rPr lang="en-US" b="1" dirty="0">
                <a:latin typeface="Courier New" pitchFamily="49" charset="0"/>
              </a:rPr>
              <a:t>this</a:t>
            </a:r>
            <a:endParaRPr lang="en-US" dirty="0">
              <a:latin typeface="Courier New" pitchFamily="49" charset="0"/>
            </a:endParaRPr>
          </a:p>
          <a:p>
            <a:endParaRPr lang="en-US" dirty="0"/>
          </a:p>
        </p:txBody>
      </p:sp>
    </p:spTree>
    <p:extLst>
      <p:ext uri="{BB962C8B-B14F-4D97-AF65-F5344CB8AC3E}">
        <p14:creationId xmlns:p14="http://schemas.microsoft.com/office/powerpoint/2010/main" val="2916047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A66F7C-39A8-41AC-9021-A572C11D6661}" type="slidenum">
              <a:rPr lang="en-US" altLang="en-US"/>
              <a:pPr/>
              <a:t>30</a:t>
            </a:fld>
            <a:endParaRPr lang="en-US" alt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ltLang="ja-JP" dirty="0"/>
          </a:p>
        </p:txBody>
      </p:sp>
    </p:spTree>
    <p:extLst>
      <p:ext uri="{BB962C8B-B14F-4D97-AF65-F5344CB8AC3E}">
        <p14:creationId xmlns:p14="http://schemas.microsoft.com/office/powerpoint/2010/main" val="339335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b="1" dirty="0"/>
              <a:t>public</a:t>
            </a:r>
          </a:p>
          <a:p>
            <a:pPr lvl="1">
              <a:lnSpc>
                <a:spcPct val="120000"/>
              </a:lnSpc>
            </a:pPr>
            <a:r>
              <a:rPr lang="en-US" dirty="0"/>
              <a:t>This modifier indicates that the attribute or method can be </a:t>
            </a:r>
            <a:r>
              <a:rPr lang="en-US" dirty="0">
                <a:solidFill>
                  <a:srgbClr val="FF0000"/>
                </a:solidFill>
              </a:rPr>
              <a:t>accessed anywhere an instance of the class is accessible</a:t>
            </a:r>
            <a:r>
              <a:rPr lang="en-US" dirty="0"/>
              <a:t> </a:t>
            </a:r>
          </a:p>
          <a:p>
            <a:pPr lvl="1">
              <a:lnSpc>
                <a:spcPct val="120000"/>
              </a:lnSpc>
            </a:pPr>
            <a:r>
              <a:rPr lang="en-US" dirty="0"/>
              <a:t>Subclass methods can refer to public and protected members inherited from the superclass simply by using the member names. </a:t>
            </a:r>
          </a:p>
          <a:p>
            <a:pPr>
              <a:lnSpc>
                <a:spcPct val="120000"/>
              </a:lnSpc>
            </a:pPr>
            <a:r>
              <a:rPr lang="en-US" b="1" dirty="0"/>
              <a:t>private</a:t>
            </a:r>
          </a:p>
          <a:p>
            <a:pPr lvl="1">
              <a:lnSpc>
                <a:spcPct val="120000"/>
              </a:lnSpc>
            </a:pPr>
            <a:r>
              <a:rPr lang="en-US" dirty="0"/>
              <a:t>A </a:t>
            </a:r>
            <a:r>
              <a:rPr lang="en-US" dirty="0">
                <a:latin typeface="Courier New" pitchFamily="49" charset="0"/>
              </a:rPr>
              <a:t>private</a:t>
            </a:r>
            <a:r>
              <a:rPr lang="en-US" dirty="0"/>
              <a:t> variable or method is </a:t>
            </a:r>
            <a:r>
              <a:rPr lang="en-US" dirty="0">
                <a:solidFill>
                  <a:srgbClr val="FF0000"/>
                </a:solidFill>
              </a:rPr>
              <a:t>only accessible from methods within the same class</a:t>
            </a:r>
            <a:r>
              <a:rPr lang="en-US" dirty="0"/>
              <a:t>  </a:t>
            </a:r>
          </a:p>
          <a:p>
            <a:pPr lvl="1">
              <a:lnSpc>
                <a:spcPct val="120000"/>
              </a:lnSpc>
            </a:pPr>
            <a:r>
              <a:rPr lang="en-US" altLang="en-US" dirty="0">
                <a:solidFill>
                  <a:srgbClr val="000000"/>
                </a:solidFill>
                <a:latin typeface="Lucida Console" pitchFamily="49" charset="0"/>
              </a:rPr>
              <a:t>private</a:t>
            </a:r>
            <a:r>
              <a:rPr lang="en-US" altLang="en-US" dirty="0">
                <a:solidFill>
                  <a:srgbClr val="000000"/>
                </a:solidFill>
                <a:latin typeface="Times New Roman" pitchFamily="18" charset="0"/>
              </a:rPr>
              <a:t> members are hidden even in subclasses </a:t>
            </a:r>
            <a:endParaRPr lang="en-US" dirty="0"/>
          </a:p>
          <a:p>
            <a:pPr lvl="1">
              <a:lnSpc>
                <a:spcPct val="120000"/>
              </a:lnSpc>
            </a:pPr>
            <a:r>
              <a:rPr lang="en-US" dirty="0"/>
              <a:t>Declare </a:t>
            </a:r>
            <a:r>
              <a:rPr lang="en-US" i="1" dirty="0"/>
              <a:t>all</a:t>
            </a:r>
            <a:r>
              <a:rPr lang="en-US" dirty="0"/>
              <a:t> attributes private</a:t>
            </a:r>
          </a:p>
          <a:p>
            <a:pPr lvl="1">
              <a:lnSpc>
                <a:spcPct val="120000"/>
              </a:lnSpc>
            </a:pPr>
            <a:r>
              <a:rPr lang="en-US" dirty="0"/>
              <a:t>Declare methods private if they are </a:t>
            </a:r>
            <a:r>
              <a:rPr lang="en-US" b="1" dirty="0">
                <a:solidFill>
                  <a:srgbClr val="CC3300"/>
                </a:solidFill>
              </a:rPr>
              <a:t>not part of class contract</a:t>
            </a:r>
            <a:r>
              <a:rPr lang="en-US" dirty="0"/>
              <a:t> and are just internal implementation helpers</a:t>
            </a:r>
          </a:p>
          <a:p>
            <a:pPr>
              <a:lnSpc>
                <a:spcPct val="120000"/>
              </a:lnSpc>
            </a:pPr>
            <a:r>
              <a:rPr lang="en-US" b="1" dirty="0"/>
              <a:t>protected</a:t>
            </a:r>
            <a:r>
              <a:rPr lang="en-US" dirty="0"/>
              <a:t> – see next slides</a:t>
            </a:r>
          </a:p>
          <a:p>
            <a:endParaRPr lang="en-US" dirty="0"/>
          </a:p>
        </p:txBody>
      </p:sp>
      <p:sp>
        <p:nvSpPr>
          <p:cNvPr id="4" name="Slide Number Placeholder 3"/>
          <p:cNvSpPr>
            <a:spLocks noGrp="1"/>
          </p:cNvSpPr>
          <p:nvPr>
            <p:ph type="sldNum" sz="quarter" idx="5"/>
          </p:nvPr>
        </p:nvSpPr>
        <p:spPr/>
        <p:txBody>
          <a:bodyPr/>
          <a:lstStyle/>
          <a:p>
            <a:fld id="{11B29857-B29B-4C26-B603-980AC378723F}" type="slidenum">
              <a:rPr lang="en-US" smtClean="0"/>
              <a:pPr/>
              <a:t>32</a:t>
            </a:fld>
            <a:endParaRPr lang="en-US" dirty="0"/>
          </a:p>
        </p:txBody>
      </p:sp>
    </p:spTree>
    <p:extLst>
      <p:ext uri="{BB962C8B-B14F-4D97-AF65-F5344CB8AC3E}">
        <p14:creationId xmlns:p14="http://schemas.microsoft.com/office/powerpoint/2010/main" val="265833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dirty="0"/>
              <a:t>Similarities and  differences between Java and C++</a:t>
            </a:r>
          </a:p>
          <a:p>
            <a:pPr algn="l"/>
            <a:r>
              <a:rPr lang="en-US" sz="1200" b="1" dirty="0">
                <a:latin typeface="Arial Narrow" pitchFamily="34" charset="0"/>
              </a:rPr>
              <a:t>Acknowledgment</a:t>
            </a:r>
            <a:r>
              <a:rPr lang="en-US" sz="1200" dirty="0">
                <a:latin typeface="Arial Narrow" pitchFamily="34" charset="0"/>
              </a:rPr>
              <a:t>: Some of the slides are based on the slides by Marty Hall available at </a:t>
            </a:r>
          </a:p>
          <a:p>
            <a:pPr algn="l"/>
            <a:r>
              <a:rPr lang="en-US" sz="1200" dirty="0">
                <a:latin typeface="Arial Narrow" pitchFamily="34" charset="0"/>
                <a:hlinkClick r:id="rId3"/>
              </a:rPr>
              <a:t>http://courses.coreservlets.com/Course-Materials/java.html</a:t>
            </a:r>
            <a:endParaRPr lang="en-US" sz="1200" dirty="0">
              <a:latin typeface="Arial Narrow" pitchFamily="34" charset="0"/>
            </a:endParaRPr>
          </a:p>
          <a:p>
            <a:endParaRPr lang="en-US" dirty="0"/>
          </a:p>
        </p:txBody>
      </p:sp>
      <p:sp>
        <p:nvSpPr>
          <p:cNvPr id="4" name="Date Placeholder 3"/>
          <p:cNvSpPr>
            <a:spLocks noGrp="1"/>
          </p:cNvSpPr>
          <p:nvPr>
            <p:ph type="dt" idx="10"/>
          </p:nvPr>
        </p:nvSpPr>
        <p:spPr/>
        <p:txBody>
          <a:bodyPr/>
          <a:lstStyle/>
          <a:p>
            <a:pPr>
              <a:defRPr/>
            </a:pPr>
            <a:fld id="{863CC84F-B4DF-43BF-9F7A-F9C41BC375D4}"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2</a:t>
            </a:fld>
            <a:endParaRPr lang="en-US" altLang="en-US"/>
          </a:p>
        </p:txBody>
      </p:sp>
    </p:spTree>
    <p:extLst>
      <p:ext uri="{BB962C8B-B14F-4D97-AF65-F5344CB8AC3E}">
        <p14:creationId xmlns:p14="http://schemas.microsoft.com/office/powerpoint/2010/main" val="678830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An attribute or a method has default visibility </a:t>
            </a:r>
            <a:r>
              <a:rPr lang="en-US" b="1" dirty="0"/>
              <a:t>if the access modifier is omitted</a:t>
            </a:r>
            <a:r>
              <a:rPr lang="en-US" dirty="0"/>
              <a:t>. Rarely used! </a:t>
            </a:r>
          </a:p>
          <a:p>
            <a:pPr>
              <a:lnSpc>
                <a:spcPct val="120000"/>
              </a:lnSpc>
            </a:pPr>
            <a:r>
              <a:rPr lang="en-US" dirty="0"/>
              <a:t>Default visibility indicates that the attribute or method can be</a:t>
            </a:r>
            <a:r>
              <a:rPr lang="en-US" b="1" i="1" dirty="0"/>
              <a:t> </a:t>
            </a:r>
            <a:r>
              <a:rPr lang="en-US" b="1" dirty="0"/>
              <a:t>accessed by methods within the class</a:t>
            </a:r>
            <a:r>
              <a:rPr lang="en-US" dirty="0"/>
              <a:t>, and </a:t>
            </a:r>
            <a:r>
              <a:rPr lang="en-US" b="1" dirty="0"/>
              <a:t>within classes in the same package</a:t>
            </a:r>
          </a:p>
          <a:p>
            <a:pPr lvl="1">
              <a:lnSpc>
                <a:spcPct val="120000"/>
              </a:lnSpc>
            </a:pPr>
            <a:r>
              <a:rPr lang="en-US" dirty="0"/>
              <a:t>The </a:t>
            </a:r>
            <a:r>
              <a:rPr lang="en-US" b="1" dirty="0">
                <a:solidFill>
                  <a:srgbClr val="C00000"/>
                </a:solidFill>
              </a:rPr>
              <a:t>default visibility is similar to </a:t>
            </a:r>
            <a:r>
              <a:rPr lang="en-US" b="1" i="1" dirty="0">
                <a:solidFill>
                  <a:srgbClr val="C00000"/>
                </a:solidFill>
              </a:rPr>
              <a:t>protected</a:t>
            </a:r>
            <a:r>
              <a:rPr lang="en-US" b="1" dirty="0">
                <a:solidFill>
                  <a:srgbClr val="C00000"/>
                </a:solidFill>
              </a:rPr>
              <a:t> </a:t>
            </a:r>
            <a:r>
              <a:rPr lang="en-US" dirty="0"/>
              <a:t>except that default methods can only be inherited by subclasses in the same package.</a:t>
            </a:r>
          </a:p>
          <a:p>
            <a:pPr>
              <a:lnSpc>
                <a:spcPct val="120000"/>
              </a:lnSpc>
            </a:pPr>
            <a:r>
              <a:rPr lang="en-US" dirty="0"/>
              <a:t>Common practice:</a:t>
            </a:r>
          </a:p>
          <a:p>
            <a:pPr lvl="1">
              <a:lnSpc>
                <a:spcPct val="120000"/>
              </a:lnSpc>
            </a:pPr>
            <a:r>
              <a:rPr lang="en-US" dirty="0"/>
              <a:t>private: very common. Use this as first choice for attributes.</a:t>
            </a:r>
          </a:p>
          <a:p>
            <a:pPr lvl="1">
              <a:lnSpc>
                <a:spcPct val="120000"/>
              </a:lnSpc>
            </a:pPr>
            <a:r>
              <a:rPr lang="en-US" dirty="0"/>
              <a:t>public: common for methods and constructors. </a:t>
            </a:r>
          </a:p>
          <a:p>
            <a:pPr lvl="1">
              <a:lnSpc>
                <a:spcPct val="120000"/>
              </a:lnSpc>
            </a:pPr>
            <a:r>
              <a:rPr lang="en-US" dirty="0"/>
              <a:t>protected: usually for attributes only. Moderately rare.</a:t>
            </a:r>
          </a:p>
          <a:p>
            <a:pPr lvl="1">
              <a:lnSpc>
                <a:spcPct val="120000"/>
              </a:lnSpc>
            </a:pPr>
            <a:r>
              <a:rPr lang="en-US" dirty="0"/>
              <a:t>default: very rare. Don’t omit modifier without a good reason.</a:t>
            </a:r>
          </a:p>
          <a:p>
            <a:endParaRPr lang="en-US" dirty="0"/>
          </a:p>
        </p:txBody>
      </p:sp>
      <p:sp>
        <p:nvSpPr>
          <p:cNvPr id="4" name="Slide Number Placeholder 3"/>
          <p:cNvSpPr>
            <a:spLocks noGrp="1"/>
          </p:cNvSpPr>
          <p:nvPr>
            <p:ph type="sldNum" sz="quarter" idx="5"/>
          </p:nvPr>
        </p:nvSpPr>
        <p:spPr/>
        <p:txBody>
          <a:bodyPr/>
          <a:lstStyle/>
          <a:p>
            <a:fld id="{11B29857-B29B-4C26-B603-980AC378723F}" type="slidenum">
              <a:rPr lang="en-US" smtClean="0"/>
              <a:pPr/>
              <a:t>34</a:t>
            </a:fld>
            <a:endParaRPr lang="en-US" dirty="0"/>
          </a:p>
        </p:txBody>
      </p:sp>
    </p:spTree>
    <p:extLst>
      <p:ext uri="{BB962C8B-B14F-4D97-AF65-F5344CB8AC3E}">
        <p14:creationId xmlns:p14="http://schemas.microsoft.com/office/powerpoint/2010/main" val="2796950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 </a:t>
            </a:r>
            <a:r>
              <a:rPr lang="en-US" dirty="0"/>
              <a:t>here</a:t>
            </a:r>
          </a:p>
        </p:txBody>
      </p:sp>
      <p:sp>
        <p:nvSpPr>
          <p:cNvPr id="4" name="Slide Number Placeholder 3"/>
          <p:cNvSpPr>
            <a:spLocks noGrp="1"/>
          </p:cNvSpPr>
          <p:nvPr>
            <p:ph type="sldNum" sz="quarter" idx="10"/>
          </p:nvPr>
        </p:nvSpPr>
        <p:spPr/>
        <p:txBody>
          <a:bodyPr/>
          <a:lstStyle/>
          <a:p>
            <a:fld id="{72F92A50-AB00-4C3D-A602-38E586DC73E7}" type="slidenum">
              <a:rPr lang="en-US" smtClean="0"/>
              <a:t>35</a:t>
            </a:fld>
            <a:endParaRPr lang="en-US"/>
          </a:p>
        </p:txBody>
      </p:sp>
    </p:spTree>
    <p:extLst>
      <p:ext uri="{BB962C8B-B14F-4D97-AF65-F5344CB8AC3E}">
        <p14:creationId xmlns:p14="http://schemas.microsoft.com/office/powerpoint/2010/main" val="3330430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None/>
            </a:pPr>
            <a:r>
              <a:rPr lang="en-US" sz="1200" b="1" i="0" kern="1200" dirty="0">
                <a:solidFill>
                  <a:schemeClr val="tx1"/>
                </a:solidFill>
                <a:effectLst/>
                <a:latin typeface="Arial" charset="0"/>
                <a:ea typeface="+mn-ea"/>
                <a:cs typeface="+mn-cs"/>
              </a:rPr>
              <a:t>Exam question:</a:t>
            </a:r>
          </a:p>
          <a:p>
            <a:pPr marL="0" indent="0">
              <a:buNone/>
            </a:pPr>
            <a:r>
              <a:rPr lang="en-US" sz="1200" b="0" i="0" kern="1200" dirty="0">
                <a:solidFill>
                  <a:schemeClr val="tx1"/>
                </a:solidFill>
                <a:effectLst/>
                <a:latin typeface="Arial" charset="0"/>
                <a:ea typeface="+mn-ea"/>
                <a:cs typeface="+mn-cs"/>
              </a:rPr>
              <a:t>The following combinations of the instance, class methods and variables are valid:</a:t>
            </a:r>
          </a:p>
          <a:p>
            <a:r>
              <a:rPr lang="en-US" sz="1200" b="0" i="0" kern="1200" dirty="0">
                <a:solidFill>
                  <a:schemeClr val="tx1"/>
                </a:solidFill>
                <a:effectLst/>
                <a:latin typeface="Arial" charset="0"/>
                <a:ea typeface="+mn-ea"/>
                <a:cs typeface="+mn-cs"/>
              </a:rPr>
              <a:t>Instance methods can directly access both instance methods and instance variables</a:t>
            </a:r>
          </a:p>
          <a:p>
            <a:r>
              <a:rPr lang="en-US" sz="1200" b="0" i="0" kern="1200" dirty="0">
                <a:solidFill>
                  <a:schemeClr val="tx1"/>
                </a:solidFill>
                <a:effectLst/>
                <a:latin typeface="Arial" charset="0"/>
                <a:ea typeface="+mn-ea"/>
                <a:cs typeface="+mn-cs"/>
              </a:rPr>
              <a:t>Instance methods can also access </a:t>
            </a:r>
            <a:r>
              <a:rPr lang="en-US" sz="1200" b="0" i="1" kern="1200" dirty="0">
                <a:solidFill>
                  <a:schemeClr val="tx1"/>
                </a:solidFill>
                <a:effectLst/>
                <a:latin typeface="Arial" charset="0"/>
                <a:ea typeface="+mn-ea"/>
                <a:cs typeface="+mn-cs"/>
              </a:rPr>
              <a:t>static</a:t>
            </a:r>
            <a:r>
              <a:rPr lang="en-US" sz="1200" b="0" i="0" kern="1200" dirty="0">
                <a:solidFill>
                  <a:schemeClr val="tx1"/>
                </a:solidFill>
                <a:effectLst/>
                <a:latin typeface="Arial" charset="0"/>
                <a:ea typeface="+mn-ea"/>
                <a:cs typeface="+mn-cs"/>
              </a:rPr>
              <a:t> variables and </a:t>
            </a:r>
            <a:r>
              <a:rPr lang="en-US" sz="1200" b="0" i="1" kern="1200" dirty="0">
                <a:solidFill>
                  <a:schemeClr val="tx1"/>
                </a:solidFill>
                <a:effectLst/>
                <a:latin typeface="Arial" charset="0"/>
                <a:ea typeface="+mn-ea"/>
                <a:cs typeface="+mn-cs"/>
              </a:rPr>
              <a:t>static</a:t>
            </a:r>
            <a:r>
              <a:rPr lang="en-US" sz="1200" b="0" i="0" kern="1200" dirty="0">
                <a:solidFill>
                  <a:schemeClr val="tx1"/>
                </a:solidFill>
                <a:effectLst/>
                <a:latin typeface="Arial" charset="0"/>
                <a:ea typeface="+mn-ea"/>
                <a:cs typeface="+mn-cs"/>
              </a:rPr>
              <a:t> methods directly</a:t>
            </a:r>
          </a:p>
          <a:p>
            <a:r>
              <a:rPr lang="en-US" sz="1200" b="0" i="1" kern="1200" dirty="0">
                <a:solidFill>
                  <a:schemeClr val="tx1"/>
                </a:solidFill>
                <a:effectLst/>
                <a:latin typeface="Arial" charset="0"/>
                <a:ea typeface="+mn-ea"/>
                <a:cs typeface="+mn-cs"/>
              </a:rPr>
              <a:t>static</a:t>
            </a:r>
            <a:r>
              <a:rPr lang="en-US" sz="1200" b="0" i="0" kern="1200" dirty="0">
                <a:solidFill>
                  <a:schemeClr val="tx1"/>
                </a:solidFill>
                <a:effectLst/>
                <a:latin typeface="Arial" charset="0"/>
                <a:ea typeface="+mn-ea"/>
                <a:cs typeface="+mn-cs"/>
              </a:rPr>
              <a:t> methods can access all </a:t>
            </a:r>
            <a:r>
              <a:rPr lang="en-US" sz="1200" b="0" i="1" kern="1200" dirty="0">
                <a:solidFill>
                  <a:schemeClr val="tx1"/>
                </a:solidFill>
                <a:effectLst/>
                <a:latin typeface="Arial" charset="0"/>
                <a:ea typeface="+mn-ea"/>
                <a:cs typeface="+mn-cs"/>
              </a:rPr>
              <a:t>static</a:t>
            </a:r>
            <a:r>
              <a:rPr lang="en-US" sz="1200" b="0" i="0" kern="1200" dirty="0">
                <a:solidFill>
                  <a:schemeClr val="tx1"/>
                </a:solidFill>
                <a:effectLst/>
                <a:latin typeface="Arial" charset="0"/>
                <a:ea typeface="+mn-ea"/>
                <a:cs typeface="+mn-cs"/>
              </a:rPr>
              <a:t> variables and other </a:t>
            </a:r>
            <a:r>
              <a:rPr lang="en-US" sz="1200" b="0" i="1" kern="1200" dirty="0">
                <a:solidFill>
                  <a:schemeClr val="tx1"/>
                </a:solidFill>
                <a:effectLst/>
                <a:latin typeface="Arial" charset="0"/>
                <a:ea typeface="+mn-ea"/>
                <a:cs typeface="+mn-cs"/>
              </a:rPr>
              <a:t>static</a:t>
            </a:r>
            <a:r>
              <a:rPr lang="en-US" sz="1200" b="0" i="0" kern="1200" dirty="0">
                <a:solidFill>
                  <a:schemeClr val="tx1"/>
                </a:solidFill>
                <a:effectLst/>
                <a:latin typeface="Arial" charset="0"/>
                <a:ea typeface="+mn-ea"/>
                <a:cs typeface="+mn-cs"/>
              </a:rPr>
              <a:t> methods</a:t>
            </a:r>
          </a:p>
          <a:p>
            <a:r>
              <a:rPr lang="en-US" sz="1200" b="1" i="1" kern="1200" dirty="0">
                <a:solidFill>
                  <a:schemeClr val="tx1"/>
                </a:solidFill>
                <a:effectLst/>
                <a:latin typeface="Arial" charset="0"/>
                <a:ea typeface="+mn-ea"/>
                <a:cs typeface="+mn-cs"/>
              </a:rPr>
              <a:t>static</a:t>
            </a:r>
            <a:r>
              <a:rPr lang="en-US" sz="1200" b="1" i="0" kern="1200" dirty="0">
                <a:solidFill>
                  <a:schemeClr val="tx1"/>
                </a:solidFill>
                <a:effectLst/>
                <a:latin typeface="Arial" charset="0"/>
                <a:ea typeface="+mn-ea"/>
                <a:cs typeface="+mn-cs"/>
              </a:rPr>
              <a:t> methods cannot access instance variables and instance methods directly</a:t>
            </a:r>
            <a:r>
              <a:rPr lang="en-US" sz="1200" b="0" i="0" kern="1200" dirty="0">
                <a:solidFill>
                  <a:schemeClr val="tx1"/>
                </a:solidFill>
                <a:effectLst/>
                <a:latin typeface="Arial" charset="0"/>
                <a:ea typeface="+mn-ea"/>
                <a:cs typeface="+mn-cs"/>
              </a:rPr>
              <a:t>; they need some object reference to do so</a:t>
            </a:r>
          </a:p>
          <a:p>
            <a:pPr marL="0" indent="0" rtl="0">
              <a:buNone/>
            </a:pPr>
            <a:endParaRPr lang="en-US" sz="1200" b="0" i="0" kern="1200" dirty="0">
              <a:solidFill>
                <a:schemeClr val="tx1"/>
              </a:solidFill>
              <a:effectLst/>
              <a:latin typeface="Arial" charset="0"/>
              <a:ea typeface="+mn-ea"/>
              <a:cs typeface="+mn-cs"/>
            </a:endParaRPr>
          </a:p>
          <a:p>
            <a:pPr rtl="0"/>
            <a:endParaRPr lang="en-US" sz="1200" b="0" i="0" kern="1200" dirty="0">
              <a:solidFill>
                <a:schemeClr val="tx1"/>
              </a:solidFill>
              <a:effectLst/>
              <a:latin typeface="Arial" charset="0"/>
              <a:ea typeface="+mn-ea"/>
              <a:cs typeface="+mn-cs"/>
            </a:endParaRPr>
          </a:p>
          <a:p>
            <a:pPr rtl="0"/>
            <a:endParaRPr lang="en-US" sz="1200" b="0" i="0" kern="1200" dirty="0">
              <a:solidFill>
                <a:schemeClr val="tx1"/>
              </a:solidFill>
              <a:effectLst/>
              <a:latin typeface="Arial" charset="0"/>
              <a:ea typeface="+mn-ea"/>
              <a:cs typeface="+mn-cs"/>
            </a:endParaRPr>
          </a:p>
          <a:p>
            <a:pPr rtl="0"/>
            <a:r>
              <a:rPr lang="en-US" sz="1200" b="0" i="0" kern="1200" dirty="0">
                <a:solidFill>
                  <a:schemeClr val="tx1"/>
                </a:solidFill>
                <a:effectLst/>
                <a:latin typeface="Arial" charset="0"/>
                <a:ea typeface="+mn-ea"/>
                <a:cs typeface="+mn-cs"/>
              </a:rPr>
              <a:t>A static method belongs to the class rather than the object of a class.</a:t>
            </a:r>
          </a:p>
          <a:p>
            <a:pPr rtl="0"/>
            <a:r>
              <a:rPr lang="en-US" sz="1200" b="0" i="0" kern="1200" dirty="0">
                <a:solidFill>
                  <a:schemeClr val="tx1"/>
                </a:solidFill>
                <a:effectLst/>
                <a:latin typeface="Arial" charset="0"/>
                <a:ea typeface="+mn-ea"/>
                <a:cs typeface="+mn-cs"/>
              </a:rPr>
              <a:t>A static method can be invoked without the need for creating an instance of a class.</a:t>
            </a:r>
          </a:p>
          <a:p>
            <a:pPr rtl="0"/>
            <a:r>
              <a:rPr lang="en-US" sz="1200" b="0" i="0" kern="1200" dirty="0">
                <a:solidFill>
                  <a:schemeClr val="tx1"/>
                </a:solidFill>
                <a:effectLst/>
                <a:latin typeface="Arial" charset="0"/>
                <a:ea typeface="+mn-ea"/>
                <a:cs typeface="+mn-cs"/>
              </a:rPr>
              <a:t>No need to create an object to access the static methods.</a:t>
            </a:r>
          </a:p>
          <a:p>
            <a:pPr rtl="0"/>
            <a:r>
              <a:rPr lang="en-US" sz="1200" b="0" i="0" kern="1200" dirty="0">
                <a:solidFill>
                  <a:schemeClr val="tx1"/>
                </a:solidFill>
                <a:effectLst/>
                <a:latin typeface="Arial" charset="0"/>
                <a:ea typeface="+mn-ea"/>
                <a:cs typeface="+mn-cs"/>
              </a:rPr>
              <a:t>A static method can only access the static data variables.</a:t>
            </a:r>
          </a:p>
          <a:p>
            <a:pPr>
              <a:spcAft>
                <a:spcPts val="600"/>
              </a:spcAft>
            </a:pPr>
            <a:endParaRPr lang="en-US" sz="2800" dirty="0"/>
          </a:p>
          <a:p>
            <a:pPr>
              <a:spcAft>
                <a:spcPts val="600"/>
              </a:spcAft>
            </a:pPr>
            <a:endParaRPr lang="en-US" sz="2800" dirty="0"/>
          </a:p>
          <a:p>
            <a:pPr>
              <a:spcAft>
                <a:spcPts val="600"/>
              </a:spcAft>
            </a:pPr>
            <a:r>
              <a:rPr lang="en-US" sz="2800" dirty="0"/>
              <a:t>There are two exceptions to requiring a variable name for a method call</a:t>
            </a:r>
          </a:p>
          <a:p>
            <a:pPr lvl="1">
              <a:spcAft>
                <a:spcPts val="600"/>
              </a:spcAft>
            </a:pPr>
            <a:r>
              <a:rPr lang="en-US" sz="2400" b="1" dirty="0">
                <a:solidFill>
                  <a:srgbClr val="C00000"/>
                </a:solidFill>
              </a:rPr>
              <a:t>Calling a method defined within the class</a:t>
            </a:r>
          </a:p>
          <a:p>
            <a:pPr lvl="2">
              <a:spcAft>
                <a:spcPts val="600"/>
              </a:spcAft>
            </a:pPr>
            <a:r>
              <a:rPr lang="en-US" sz="1800" dirty="0"/>
              <a:t>Use “</a:t>
            </a:r>
            <a:r>
              <a:rPr lang="en-US" sz="1800" dirty="0" err="1"/>
              <a:t>methodName</a:t>
            </a:r>
            <a:r>
              <a:rPr lang="en-US" sz="1800" dirty="0"/>
              <a:t>(</a:t>
            </a:r>
            <a:r>
              <a:rPr lang="en-US" sz="1800" dirty="0" err="1"/>
              <a:t>args</a:t>
            </a:r>
            <a:r>
              <a:rPr lang="en-US" sz="1800" dirty="0"/>
              <a:t>)” instead of “</a:t>
            </a:r>
            <a:r>
              <a:rPr lang="en-US" sz="1800" dirty="0" err="1"/>
              <a:t>varName.methodName</a:t>
            </a:r>
            <a:r>
              <a:rPr lang="en-US" sz="1800" dirty="0"/>
              <a:t>(</a:t>
            </a:r>
            <a:r>
              <a:rPr lang="en-US" sz="1800" dirty="0" err="1"/>
              <a:t>args</a:t>
            </a:r>
            <a:r>
              <a:rPr lang="en-US" sz="1800" dirty="0"/>
              <a:t>)”</a:t>
            </a:r>
          </a:p>
          <a:p>
            <a:pPr marL="914400" lvl="2" indent="0">
              <a:spcAft>
                <a:spcPts val="600"/>
              </a:spcAft>
              <a:buNone/>
            </a:pPr>
            <a:r>
              <a:rPr lang="en-US" dirty="0"/>
              <a:t>You don’t need the variable name and the dot</a:t>
            </a:r>
          </a:p>
          <a:p>
            <a:pPr lvl="2">
              <a:spcAft>
                <a:spcPts val="600"/>
              </a:spcAft>
            </a:pPr>
            <a:r>
              <a:rPr lang="en-US" sz="2000" dirty="0"/>
              <a:t>For example, a </a:t>
            </a:r>
            <a:r>
              <a:rPr lang="en-US" sz="1400" b="1" dirty="0">
                <a:latin typeface="Courier New" pitchFamily="49" charset="0"/>
              </a:rPr>
              <a:t>Ship</a:t>
            </a:r>
            <a:r>
              <a:rPr lang="en-US" sz="2000" dirty="0"/>
              <a:t> class might define a method called </a:t>
            </a:r>
            <a:r>
              <a:rPr lang="en-US" sz="1400" b="1" dirty="0" err="1">
                <a:latin typeface="Courier New" pitchFamily="49" charset="0"/>
              </a:rPr>
              <a:t>degreeesToRadians</a:t>
            </a:r>
            <a:r>
              <a:rPr lang="en-US" sz="2000" dirty="0"/>
              <a:t>, then, within another method in the same class definition, do this:</a:t>
            </a:r>
            <a:endParaRPr lang="en-US" sz="1400" dirty="0"/>
          </a:p>
          <a:p>
            <a:pPr>
              <a:spcAft>
                <a:spcPts val="600"/>
              </a:spcAft>
              <a:buFontTx/>
              <a:buNone/>
            </a:pPr>
            <a:r>
              <a:rPr lang="en-US" sz="1800" dirty="0">
                <a:latin typeface="Courier New" pitchFamily="49" charset="0"/>
              </a:rPr>
              <a:t> 		  double angle = </a:t>
            </a:r>
            <a:r>
              <a:rPr lang="en-US" sz="1800" dirty="0" err="1">
                <a:latin typeface="Courier New" pitchFamily="49" charset="0"/>
              </a:rPr>
              <a:t>degreesToRadians</a:t>
            </a:r>
            <a:r>
              <a:rPr lang="en-US" sz="1800" dirty="0">
                <a:latin typeface="Courier New" pitchFamily="49" charset="0"/>
              </a:rPr>
              <a:t>(direction);</a:t>
            </a:r>
          </a:p>
          <a:p>
            <a:pPr lvl="3">
              <a:spcAft>
                <a:spcPts val="600"/>
              </a:spcAft>
            </a:pPr>
            <a:r>
              <a:rPr lang="en-US" sz="1800" dirty="0"/>
              <a:t>No variable name and dot is required in front of </a:t>
            </a:r>
            <a:r>
              <a:rPr lang="en-US" sz="1800" b="1" dirty="0" err="1">
                <a:latin typeface="Courier New" pitchFamily="49" charset="0"/>
              </a:rPr>
              <a:t>degreesToRadians</a:t>
            </a:r>
            <a:r>
              <a:rPr lang="en-US" sz="1800" dirty="0"/>
              <a:t> since it is defined in the same class as the method that is calling it </a:t>
            </a:r>
          </a:p>
          <a:p>
            <a:pPr lvl="1">
              <a:spcAft>
                <a:spcPts val="600"/>
              </a:spcAft>
            </a:pPr>
            <a:r>
              <a:rPr lang="en-US" sz="2400" b="1" dirty="0">
                <a:solidFill>
                  <a:srgbClr val="C00000"/>
                </a:solidFill>
              </a:rPr>
              <a:t>Methods that are declared “</a:t>
            </a:r>
            <a:r>
              <a:rPr lang="en-US" sz="2400" b="1" dirty="0">
                <a:solidFill>
                  <a:srgbClr val="C00000"/>
                </a:solidFill>
                <a:latin typeface="Courier New" pitchFamily="49" charset="0"/>
              </a:rPr>
              <a:t>static</a:t>
            </a:r>
            <a:r>
              <a:rPr lang="en-US" sz="2400" b="1" dirty="0">
                <a:solidFill>
                  <a:srgbClr val="C00000"/>
                </a:solidFill>
              </a:rPr>
              <a:t>”</a:t>
            </a:r>
          </a:p>
          <a:p>
            <a:pPr lvl="2">
              <a:spcAft>
                <a:spcPts val="600"/>
              </a:spcAft>
            </a:pPr>
            <a:r>
              <a:rPr lang="en-US" sz="1800" dirty="0"/>
              <a:t>Use “</a:t>
            </a:r>
            <a:r>
              <a:rPr lang="en-US" sz="1800" dirty="0" err="1"/>
              <a:t>ClassName.methodName</a:t>
            </a:r>
            <a:r>
              <a:rPr lang="en-US" sz="1800" dirty="0"/>
              <a:t>(</a:t>
            </a:r>
            <a:r>
              <a:rPr lang="en-US" sz="1800" dirty="0" err="1"/>
              <a:t>args</a:t>
            </a:r>
            <a:r>
              <a:rPr lang="en-US" sz="1800" dirty="0"/>
              <a:t>)”</a:t>
            </a:r>
          </a:p>
          <a:p>
            <a:pPr marL="163513" marR="0" indent="-163513" algn="l" defTabSz="914400" rtl="0" eaLnBrk="0" fontAlgn="base" latinLnBrk="0" hangingPunct="0">
              <a:lnSpc>
                <a:spcPct val="100000"/>
              </a:lnSpc>
              <a:spcBef>
                <a:spcPct val="30000"/>
              </a:spcBef>
              <a:spcAft>
                <a:spcPct val="0"/>
              </a:spcAft>
              <a:buClrTx/>
              <a:buSzTx/>
              <a:buFontTx/>
              <a:buChar char="•"/>
              <a:tabLst/>
              <a:defRPr/>
            </a:pPr>
            <a:endParaRPr lang="en-US" sz="1200" dirty="0"/>
          </a:p>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dirty="0"/>
              <a:t>, </a:t>
            </a:r>
            <a:r>
              <a:rPr lang="en-US" sz="1200" b="1" dirty="0">
                <a:latin typeface="Courier New" pitchFamily="49" charset="0"/>
              </a:rPr>
              <a:t>static</a:t>
            </a:r>
            <a:r>
              <a:rPr lang="en-US" sz="1200" dirty="0">
                <a:solidFill>
                  <a:schemeClr val="folHlink"/>
                </a:solidFill>
              </a:rPr>
              <a:t> </a:t>
            </a:r>
            <a:r>
              <a:rPr lang="en-US" sz="1200" dirty="0"/>
              <a:t>methods are the only type of methods that </a:t>
            </a:r>
            <a:r>
              <a:rPr lang="en-US" sz="1200" b="1" dirty="0">
                <a:latin typeface="Courier New" pitchFamily="49" charset="0"/>
              </a:rPr>
              <a:t>main</a:t>
            </a:r>
            <a:r>
              <a:rPr lang="en-US" sz="1200" dirty="0"/>
              <a:t> can call directly (i.e. without building an object and calling the method of that object) </a:t>
            </a:r>
          </a:p>
          <a:p>
            <a:endParaRPr lang="en-US" sz="1200" dirty="0"/>
          </a:p>
          <a:p>
            <a:r>
              <a:rPr lang="en-US" sz="1200" dirty="0"/>
              <a:t>and are almost like global functions in other languages</a:t>
            </a:r>
            <a:endParaRPr lang="en-US" dirty="0"/>
          </a:p>
        </p:txBody>
      </p:sp>
      <p:sp>
        <p:nvSpPr>
          <p:cNvPr id="4" name="Date Placeholder 3"/>
          <p:cNvSpPr>
            <a:spLocks noGrp="1"/>
          </p:cNvSpPr>
          <p:nvPr>
            <p:ph type="dt" idx="10"/>
          </p:nvPr>
        </p:nvSpPr>
        <p:spPr/>
        <p:txBody>
          <a:bodyPr/>
          <a:lstStyle/>
          <a:p>
            <a:pPr>
              <a:defRPr/>
            </a:pPr>
            <a:fld id="{EB3A5695-8DE8-473C-AE96-2E46B69A325D}"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39</a:t>
            </a:fld>
            <a:endParaRPr lang="en-US" altLang="en-US"/>
          </a:p>
        </p:txBody>
      </p:sp>
    </p:spTree>
    <p:extLst>
      <p:ext uri="{BB962C8B-B14F-4D97-AF65-F5344CB8AC3E}">
        <p14:creationId xmlns:p14="http://schemas.microsoft.com/office/powerpoint/2010/main" val="142114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solidFill>
                  <a:srgbClr val="000000"/>
                </a:solidFill>
                <a:latin typeface="Times New Roman" pitchFamily="18" charset="0"/>
              </a:rPr>
              <a:t>Like classes, all </a:t>
            </a:r>
            <a:r>
              <a:rPr lang="en-US" altLang="en-US" dirty="0">
                <a:solidFill>
                  <a:srgbClr val="000000"/>
                </a:solidFill>
                <a:latin typeface="Lucida Console" pitchFamily="49" charset="0"/>
              </a:rPr>
              <a:t>enum</a:t>
            </a:r>
            <a:r>
              <a:rPr lang="en-US" altLang="en-US" dirty="0">
                <a:solidFill>
                  <a:srgbClr val="000000"/>
                </a:solidFill>
                <a:latin typeface="Times New Roman" pitchFamily="18" charset="0"/>
              </a:rPr>
              <a:t> types are reference types</a:t>
            </a:r>
          </a:p>
          <a:p>
            <a:r>
              <a:rPr lang="en-US" dirty="0"/>
              <a:t>Suppose you have a class with a few instances</a:t>
            </a:r>
          </a:p>
          <a:p>
            <a:r>
              <a:rPr lang="en-US" dirty="0"/>
              <a:t>Example:</a:t>
            </a:r>
          </a:p>
          <a:p>
            <a:pPr lvl="1"/>
            <a:r>
              <a:rPr lang="en-US" dirty="0"/>
              <a:t>Student Type : &lt;BS, MS, PhD&gt;</a:t>
            </a:r>
          </a:p>
          <a:p>
            <a:pPr lvl="1"/>
            <a:r>
              <a:rPr lang="en-US" dirty="0"/>
              <a:t>SMS Status : &lt;Sent, Delivered, Not Delivered, Not Sent&gt;</a:t>
            </a:r>
          </a:p>
          <a:p>
            <a:pPr lvl="1"/>
            <a:r>
              <a:rPr lang="en-US" dirty="0"/>
              <a:t>Color : &lt;Blue, Green, Black, Red&gt;</a:t>
            </a:r>
          </a:p>
          <a:p>
            <a:r>
              <a:rPr lang="en-US" dirty="0"/>
              <a:t>How do you implement it?</a:t>
            </a:r>
          </a:p>
          <a:p>
            <a:pPr lvl="1"/>
            <a:r>
              <a:rPr lang="en-US" dirty="0"/>
              <a:t>The class should not be inherited</a:t>
            </a:r>
          </a:p>
          <a:p>
            <a:pPr lvl="1"/>
            <a:r>
              <a:rPr lang="en-US" dirty="0"/>
              <a:t>The instances are limited: no further instances</a:t>
            </a:r>
          </a:p>
          <a:p>
            <a:pPr eaLnBrk="1" hangingPunct="1">
              <a:spcBef>
                <a:spcPct val="0"/>
              </a:spcBef>
            </a:pPr>
            <a:endParaRPr lang="en-US" altLang="en-US" dirty="0"/>
          </a:p>
          <a:p>
            <a:pPr>
              <a:buNone/>
            </a:pPr>
            <a:r>
              <a:rPr lang="en-US" b="1" dirty="0">
                <a:solidFill>
                  <a:srgbClr val="7F0055"/>
                </a:solidFill>
                <a:latin typeface="Courier New"/>
              </a:rPr>
              <a:t>enum</a:t>
            </a:r>
            <a:r>
              <a:rPr lang="en-US" b="1" dirty="0">
                <a:solidFill>
                  <a:srgbClr val="000000"/>
                </a:solidFill>
                <a:latin typeface="Courier New"/>
              </a:rPr>
              <a:t> Shape {</a:t>
            </a:r>
          </a:p>
          <a:p>
            <a:pPr>
              <a:buNone/>
            </a:pPr>
            <a:r>
              <a:rPr lang="en-US" b="1" i="1" dirty="0">
                <a:solidFill>
                  <a:srgbClr val="0000C0"/>
                </a:solidFill>
                <a:latin typeface="Courier New"/>
              </a:rPr>
              <a:t>  Rectangle</a:t>
            </a:r>
            <a:r>
              <a:rPr lang="en-US" b="1" i="1" dirty="0">
                <a:solidFill>
                  <a:srgbClr val="000000"/>
                </a:solidFill>
                <a:latin typeface="Courier New"/>
              </a:rPr>
              <a:t>, </a:t>
            </a:r>
            <a:r>
              <a:rPr lang="en-US" b="1" i="1" dirty="0">
                <a:solidFill>
                  <a:srgbClr val="0000C0"/>
                </a:solidFill>
                <a:latin typeface="Courier New"/>
              </a:rPr>
              <a:t>Circle</a:t>
            </a:r>
            <a:r>
              <a:rPr lang="en-US" b="1" i="1" dirty="0">
                <a:solidFill>
                  <a:srgbClr val="000000"/>
                </a:solidFill>
                <a:latin typeface="Courier New"/>
              </a:rPr>
              <a:t>, </a:t>
            </a:r>
            <a:r>
              <a:rPr lang="en-US" b="1" i="1" dirty="0">
                <a:solidFill>
                  <a:srgbClr val="0000C0"/>
                </a:solidFill>
                <a:latin typeface="Courier New"/>
              </a:rPr>
              <a:t>Square</a:t>
            </a:r>
          </a:p>
          <a:p>
            <a:pPr>
              <a:buNone/>
            </a:pPr>
            <a:r>
              <a:rPr lang="en-US" b="1" dirty="0">
                <a:solidFill>
                  <a:srgbClr val="000000"/>
                </a:solidFill>
                <a:latin typeface="Courier New"/>
              </a:rPr>
              <a:t>}</a:t>
            </a:r>
          </a:p>
          <a:p>
            <a:pPr>
              <a:buNone/>
            </a:pPr>
            <a:endParaRPr lang="en-US" b="1" dirty="0">
              <a:solidFill>
                <a:srgbClr val="7F0055"/>
              </a:solidFill>
              <a:latin typeface="Courier New"/>
            </a:endParaRPr>
          </a:p>
          <a:p>
            <a:pPr>
              <a:buNone/>
            </a:pPr>
            <a:r>
              <a:rPr lang="en-US" b="1" dirty="0">
                <a:solidFill>
                  <a:srgbClr val="7F0055"/>
                </a:solidFill>
                <a:latin typeface="Courier New"/>
              </a:rPr>
              <a:t>enum</a:t>
            </a:r>
            <a:r>
              <a:rPr lang="en-US" b="1" dirty="0">
                <a:solidFill>
                  <a:srgbClr val="000000"/>
                </a:solidFill>
                <a:latin typeface="Courier New"/>
              </a:rPr>
              <a:t> </a:t>
            </a:r>
            <a:r>
              <a:rPr lang="en-US" b="1" dirty="0" err="1">
                <a:solidFill>
                  <a:srgbClr val="000000"/>
                </a:solidFill>
                <a:latin typeface="Courier New"/>
              </a:rPr>
              <a:t>StudentType</a:t>
            </a:r>
            <a:r>
              <a:rPr lang="en-US" b="1" dirty="0">
                <a:solidFill>
                  <a:srgbClr val="000000"/>
                </a:solidFill>
                <a:latin typeface="Courier New"/>
              </a:rPr>
              <a:t>{</a:t>
            </a:r>
          </a:p>
          <a:p>
            <a:pPr>
              <a:buNone/>
            </a:pPr>
            <a:r>
              <a:rPr lang="en-US" b="1" i="1" dirty="0">
                <a:solidFill>
                  <a:srgbClr val="0000C0"/>
                </a:solidFill>
                <a:latin typeface="Courier New"/>
              </a:rPr>
              <a:t>  BS, MS, PhD</a:t>
            </a:r>
          </a:p>
          <a:p>
            <a:pPr>
              <a:buNone/>
            </a:pPr>
            <a:r>
              <a:rPr lang="en-US" b="1" dirty="0">
                <a:solidFill>
                  <a:srgbClr val="000000"/>
                </a:solidFill>
                <a:latin typeface="Courier New"/>
              </a:rPr>
              <a:t>}</a:t>
            </a:r>
          </a:p>
          <a:p>
            <a:pPr>
              <a:buNone/>
            </a:pPr>
            <a:endParaRPr lang="en-US" b="1" dirty="0">
              <a:solidFill>
                <a:srgbClr val="000000"/>
              </a:solidFill>
              <a:latin typeface="Courier New"/>
            </a:endParaRPr>
          </a:p>
          <a:p>
            <a:pPr>
              <a:buNone/>
            </a:pPr>
            <a:r>
              <a:rPr lang="en-US" b="1" dirty="0">
                <a:solidFill>
                  <a:srgbClr val="7F0055"/>
                </a:solidFill>
                <a:latin typeface="Courier New"/>
              </a:rPr>
              <a:t>enum</a:t>
            </a:r>
            <a:r>
              <a:rPr lang="en-US" b="1" dirty="0">
                <a:solidFill>
                  <a:srgbClr val="000000"/>
                </a:solidFill>
                <a:latin typeface="Courier New"/>
              </a:rPr>
              <a:t> Shape {</a:t>
            </a:r>
          </a:p>
          <a:p>
            <a:pPr>
              <a:buNone/>
            </a:pPr>
            <a:r>
              <a:rPr lang="en-US" b="1" i="1" dirty="0">
                <a:solidFill>
                  <a:srgbClr val="0000C0"/>
                </a:solidFill>
                <a:latin typeface="Courier New"/>
              </a:rPr>
              <a:t>	Rectangle</a:t>
            </a:r>
            <a:r>
              <a:rPr lang="en-US" b="1" i="1" dirty="0">
                <a:solidFill>
                  <a:srgbClr val="000000"/>
                </a:solidFill>
                <a:latin typeface="Courier New"/>
              </a:rPr>
              <a:t>(1), </a:t>
            </a:r>
            <a:r>
              <a:rPr lang="en-US" b="1" i="1" dirty="0">
                <a:solidFill>
                  <a:srgbClr val="0000C0"/>
                </a:solidFill>
                <a:latin typeface="Courier New"/>
              </a:rPr>
              <a:t>Circle</a:t>
            </a:r>
            <a:r>
              <a:rPr lang="en-US" b="1" i="1" dirty="0">
                <a:solidFill>
                  <a:srgbClr val="000000"/>
                </a:solidFill>
                <a:latin typeface="Courier New"/>
              </a:rPr>
              <a:t>(2), </a:t>
            </a:r>
            <a:r>
              <a:rPr lang="en-US" b="1" i="1" dirty="0">
                <a:solidFill>
                  <a:srgbClr val="0000C0"/>
                </a:solidFill>
                <a:latin typeface="Courier New"/>
              </a:rPr>
              <a:t>Square</a:t>
            </a:r>
            <a:r>
              <a:rPr lang="en-US" b="1" i="1" dirty="0">
                <a:solidFill>
                  <a:srgbClr val="000000"/>
                </a:solidFill>
                <a:latin typeface="Courier New"/>
              </a:rPr>
              <a:t>(3);</a:t>
            </a:r>
          </a:p>
          <a:p>
            <a:pPr>
              <a:buNone/>
            </a:pPr>
            <a:endParaRPr lang="en-US" b="1" dirty="0">
              <a:latin typeface="Courier New"/>
            </a:endParaRPr>
          </a:p>
          <a:p>
            <a:pPr>
              <a:buNone/>
            </a:pPr>
            <a:r>
              <a:rPr lang="en-US" b="1" dirty="0">
                <a:solidFill>
                  <a:srgbClr val="7F0055"/>
                </a:solidFill>
                <a:latin typeface="Courier New"/>
              </a:rPr>
              <a:t>	private</a:t>
            </a:r>
            <a:r>
              <a:rPr lang="en-US" b="1" dirty="0">
                <a:solidFill>
                  <a:srgbClr val="000000"/>
                </a:solidFill>
                <a:latin typeface="Courier New"/>
              </a:rPr>
              <a:t> </a:t>
            </a:r>
            <a:r>
              <a:rPr lang="en-US" b="1" dirty="0">
                <a:solidFill>
                  <a:srgbClr val="7F0055"/>
                </a:solidFill>
                <a:latin typeface="Courier New"/>
              </a:rPr>
              <a:t>int</a:t>
            </a:r>
            <a:r>
              <a:rPr lang="en-US" b="1" dirty="0">
                <a:solidFill>
                  <a:srgbClr val="000000"/>
                </a:solidFill>
                <a:latin typeface="Courier New"/>
              </a:rPr>
              <a:t> </a:t>
            </a:r>
            <a:r>
              <a:rPr lang="en-US" b="1" dirty="0">
                <a:solidFill>
                  <a:srgbClr val="0000C0"/>
                </a:solidFill>
                <a:latin typeface="Courier New"/>
              </a:rPr>
              <a:t>number</a:t>
            </a:r>
            <a:r>
              <a:rPr lang="en-US" b="1" dirty="0">
                <a:solidFill>
                  <a:srgbClr val="000000"/>
                </a:solidFill>
                <a:latin typeface="Courier New"/>
              </a:rPr>
              <a:t>;</a:t>
            </a:r>
          </a:p>
          <a:p>
            <a:pPr>
              <a:buNone/>
            </a:pPr>
            <a:r>
              <a:rPr lang="en-US" b="1" dirty="0">
                <a:solidFill>
                  <a:srgbClr val="000000"/>
                </a:solidFill>
                <a:latin typeface="Courier New"/>
              </a:rPr>
              <a:t>	Shape(</a:t>
            </a:r>
            <a:r>
              <a:rPr lang="en-US" b="1" dirty="0">
                <a:solidFill>
                  <a:srgbClr val="7F0055"/>
                </a:solidFill>
                <a:latin typeface="Courier New"/>
              </a:rPr>
              <a:t>int</a:t>
            </a:r>
            <a:r>
              <a:rPr lang="en-US" b="1" dirty="0">
                <a:solidFill>
                  <a:srgbClr val="000000"/>
                </a:solidFill>
                <a:latin typeface="Courier New"/>
              </a:rPr>
              <a:t> i){</a:t>
            </a:r>
          </a:p>
          <a:p>
            <a:pPr>
              <a:buNone/>
            </a:pPr>
            <a:r>
              <a:rPr lang="en-US" b="1" dirty="0">
                <a:solidFill>
                  <a:srgbClr val="0000C0"/>
                </a:solidFill>
                <a:latin typeface="Courier New"/>
              </a:rPr>
              <a:t>	  number</a:t>
            </a:r>
            <a:r>
              <a:rPr lang="en-US" b="1" dirty="0">
                <a:solidFill>
                  <a:srgbClr val="000000"/>
                </a:solidFill>
                <a:latin typeface="Courier New"/>
              </a:rPr>
              <a:t>= i;</a:t>
            </a:r>
          </a:p>
          <a:p>
            <a:pPr>
              <a:buNone/>
            </a:pPr>
            <a:r>
              <a:rPr lang="en-US" b="1" dirty="0">
                <a:solidFill>
                  <a:srgbClr val="000000"/>
                </a:solidFill>
                <a:latin typeface="Courier New"/>
              </a:rPr>
              <a:t>	}</a:t>
            </a:r>
          </a:p>
          <a:p>
            <a:pPr>
              <a:buNone/>
            </a:pPr>
            <a:r>
              <a:rPr lang="en-US" sz="1400" b="1" dirty="0">
                <a:solidFill>
                  <a:srgbClr val="7F0055"/>
                </a:solidFill>
                <a:latin typeface="Courier New"/>
              </a:rPr>
              <a:t>	public</a:t>
            </a:r>
            <a:r>
              <a:rPr lang="en-US" sz="1400" b="1" dirty="0">
                <a:solidFill>
                  <a:srgbClr val="000000"/>
                </a:solidFill>
                <a:latin typeface="Courier New"/>
              </a:rPr>
              <a:t> </a:t>
            </a:r>
            <a:r>
              <a:rPr lang="en-US" sz="1400" b="1" dirty="0">
                <a:solidFill>
                  <a:srgbClr val="7F0055"/>
                </a:solidFill>
                <a:latin typeface="Courier New"/>
              </a:rPr>
              <a:t>int</a:t>
            </a:r>
            <a:r>
              <a:rPr lang="en-US" sz="1400" b="1" dirty="0">
                <a:solidFill>
                  <a:srgbClr val="000000"/>
                </a:solidFill>
                <a:latin typeface="Courier New"/>
              </a:rPr>
              <a:t> </a:t>
            </a:r>
            <a:r>
              <a:rPr lang="en-US" sz="1400" b="1" dirty="0" err="1">
                <a:solidFill>
                  <a:srgbClr val="000000"/>
                </a:solidFill>
                <a:latin typeface="Courier New"/>
              </a:rPr>
              <a:t>getNumber</a:t>
            </a:r>
            <a:r>
              <a:rPr lang="en-US" sz="1400" b="1" dirty="0">
                <a:solidFill>
                  <a:srgbClr val="000000"/>
                </a:solidFill>
                <a:latin typeface="Courier New"/>
              </a:rPr>
              <a:t>(){</a:t>
            </a:r>
          </a:p>
          <a:p>
            <a:pPr>
              <a:buNone/>
            </a:pPr>
            <a:r>
              <a:rPr lang="en-US" b="1" dirty="0">
                <a:solidFill>
                  <a:srgbClr val="7F0055"/>
                </a:solidFill>
                <a:latin typeface="Courier New"/>
              </a:rPr>
              <a:t>	  return</a:t>
            </a:r>
            <a:r>
              <a:rPr lang="en-US" b="1" dirty="0">
                <a:solidFill>
                  <a:srgbClr val="000000"/>
                </a:solidFill>
                <a:latin typeface="Courier New"/>
              </a:rPr>
              <a:t> </a:t>
            </a:r>
            <a:r>
              <a:rPr lang="en-US" b="1" dirty="0">
                <a:solidFill>
                  <a:srgbClr val="0000C0"/>
                </a:solidFill>
                <a:latin typeface="Courier New"/>
              </a:rPr>
              <a:t>number</a:t>
            </a:r>
            <a:r>
              <a:rPr lang="en-US" b="1" dirty="0">
                <a:solidFill>
                  <a:srgbClr val="000000"/>
                </a:solidFill>
                <a:latin typeface="Courier New"/>
              </a:rPr>
              <a:t>;</a:t>
            </a:r>
          </a:p>
          <a:p>
            <a:pPr>
              <a:buNone/>
            </a:pPr>
            <a:r>
              <a:rPr lang="en-US" b="1" dirty="0">
                <a:solidFill>
                  <a:srgbClr val="000000"/>
                </a:solidFill>
                <a:latin typeface="Courier New"/>
              </a:rPr>
              <a:t>	}</a:t>
            </a:r>
          </a:p>
          <a:p>
            <a:pPr>
              <a:buNone/>
            </a:pPr>
            <a:r>
              <a:rPr lang="en-US" b="1" dirty="0">
                <a:solidFill>
                  <a:srgbClr val="000000"/>
                </a:solidFill>
                <a:latin typeface="Courier New"/>
              </a:rPr>
              <a:t>}</a:t>
            </a:r>
          </a:p>
          <a:p>
            <a:pPr>
              <a:buNone/>
            </a:pPr>
            <a:endParaRPr lang="en-US" b="1" dirty="0">
              <a:solidFill>
                <a:srgbClr val="000000"/>
              </a:solidFill>
              <a:latin typeface="Courier New"/>
            </a:endParaRPr>
          </a:p>
          <a:p>
            <a:pPr>
              <a:buNone/>
            </a:pPr>
            <a:r>
              <a:rPr lang="en-US" b="1" dirty="0">
                <a:solidFill>
                  <a:srgbClr val="000000"/>
                </a:solidFill>
                <a:latin typeface="Courier New"/>
              </a:rPr>
              <a:t>Shape </a:t>
            </a:r>
            <a:r>
              <a:rPr lang="en-US" b="1" dirty="0" err="1">
                <a:solidFill>
                  <a:srgbClr val="000000"/>
                </a:solidFill>
                <a:latin typeface="Courier New"/>
              </a:rPr>
              <a:t>shape</a:t>
            </a:r>
            <a:r>
              <a:rPr lang="en-US" b="1" dirty="0">
                <a:solidFill>
                  <a:srgbClr val="000000"/>
                </a:solidFill>
                <a:latin typeface="Courier New"/>
              </a:rPr>
              <a:t> = </a:t>
            </a:r>
            <a:r>
              <a:rPr lang="en-US" b="1" dirty="0" err="1">
                <a:solidFill>
                  <a:srgbClr val="000000"/>
                </a:solidFill>
                <a:latin typeface="Courier New"/>
              </a:rPr>
              <a:t>Shape.</a:t>
            </a:r>
            <a:r>
              <a:rPr lang="en-US" b="1" i="1" dirty="0" err="1">
                <a:solidFill>
                  <a:srgbClr val="0000C0"/>
                </a:solidFill>
                <a:latin typeface="Courier New"/>
              </a:rPr>
              <a:t>Circle</a:t>
            </a:r>
            <a:r>
              <a:rPr lang="en-US" b="1" i="1" dirty="0">
                <a:solidFill>
                  <a:srgbClr val="000000"/>
                </a:solidFill>
                <a:latin typeface="Courier New"/>
              </a:rPr>
              <a:t>;</a:t>
            </a:r>
          </a:p>
          <a:p>
            <a:pPr>
              <a:buNone/>
            </a:pPr>
            <a:r>
              <a:rPr lang="en-US" b="1" dirty="0">
                <a:solidFill>
                  <a:srgbClr val="000000"/>
                </a:solidFill>
                <a:latin typeface="Courier New"/>
              </a:rPr>
              <a:t>print</a:t>
            </a:r>
            <a:r>
              <a:rPr lang="en-US" b="1" i="1" dirty="0">
                <a:solidFill>
                  <a:srgbClr val="000000"/>
                </a:solidFill>
                <a:latin typeface="Courier New"/>
              </a:rPr>
              <a:t> (</a:t>
            </a:r>
            <a:r>
              <a:rPr lang="en-US" b="1" i="1" dirty="0" err="1">
                <a:solidFill>
                  <a:srgbClr val="000000"/>
                </a:solidFill>
                <a:latin typeface="Courier New"/>
              </a:rPr>
              <a:t>shape.getNumber</a:t>
            </a:r>
            <a:r>
              <a:rPr lang="en-US" b="1" i="1" dirty="0">
                <a:solidFill>
                  <a:srgbClr val="000000"/>
                </a:solidFill>
                <a:latin typeface="Courier New"/>
              </a:rPr>
              <a:t>());</a:t>
            </a:r>
          </a:p>
          <a:p>
            <a:pPr>
              <a:buNone/>
            </a:pPr>
            <a:endParaRPr lang="en-US" b="1" dirty="0">
              <a:solidFill>
                <a:srgbClr val="000000"/>
              </a:solidFill>
              <a:latin typeface="Courier New"/>
            </a:endParaRPr>
          </a:p>
          <a:p>
            <a:pPr>
              <a:buNone/>
            </a:pPr>
            <a:r>
              <a:rPr lang="en-US" b="1" dirty="0">
                <a:solidFill>
                  <a:srgbClr val="000000"/>
                </a:solidFill>
                <a:latin typeface="Courier New"/>
              </a:rPr>
              <a:t>shape = </a:t>
            </a:r>
            <a:r>
              <a:rPr lang="en-US" b="1" dirty="0" err="1">
                <a:solidFill>
                  <a:srgbClr val="000000"/>
                </a:solidFill>
                <a:latin typeface="Courier New"/>
              </a:rPr>
              <a:t>Shape.</a:t>
            </a:r>
            <a:r>
              <a:rPr lang="en-US" b="1" i="1" dirty="0" err="1">
                <a:solidFill>
                  <a:srgbClr val="000000"/>
                </a:solidFill>
                <a:latin typeface="Courier New"/>
              </a:rPr>
              <a:t>valueOf</a:t>
            </a:r>
            <a:r>
              <a:rPr lang="en-US" b="1" i="1" dirty="0">
                <a:solidFill>
                  <a:srgbClr val="000000"/>
                </a:solidFill>
                <a:latin typeface="Courier New"/>
              </a:rPr>
              <a:t>(</a:t>
            </a:r>
            <a:r>
              <a:rPr lang="en-US" b="1" i="1" dirty="0">
                <a:solidFill>
                  <a:srgbClr val="2A00FF"/>
                </a:solidFill>
                <a:latin typeface="Courier New"/>
              </a:rPr>
              <a:t>"Rectangle"</a:t>
            </a:r>
            <a:r>
              <a:rPr lang="en-US" b="1" i="1" dirty="0">
                <a:solidFill>
                  <a:srgbClr val="000000"/>
                </a:solidFill>
                <a:latin typeface="Courier New"/>
              </a:rPr>
              <a:t>);</a:t>
            </a:r>
          </a:p>
          <a:p>
            <a:pPr>
              <a:buNone/>
            </a:pPr>
            <a:r>
              <a:rPr lang="en-US" b="1" dirty="0">
                <a:solidFill>
                  <a:srgbClr val="000000"/>
                </a:solidFill>
                <a:latin typeface="Courier New"/>
              </a:rPr>
              <a:t>print</a:t>
            </a:r>
            <a:r>
              <a:rPr lang="en-US" b="1" i="1" dirty="0">
                <a:solidFill>
                  <a:srgbClr val="000000"/>
                </a:solidFill>
                <a:latin typeface="Courier New"/>
              </a:rPr>
              <a:t>(</a:t>
            </a:r>
            <a:r>
              <a:rPr lang="en-US" b="1" i="1" dirty="0" err="1">
                <a:solidFill>
                  <a:srgbClr val="000000"/>
                </a:solidFill>
                <a:latin typeface="Courier New"/>
              </a:rPr>
              <a:t>shape.getNumber</a:t>
            </a:r>
            <a:r>
              <a:rPr lang="en-US" b="1" i="1" dirty="0">
                <a:solidFill>
                  <a:srgbClr val="000000"/>
                </a:solidFill>
                <a:latin typeface="Courier New"/>
              </a:rPr>
              <a:t>());</a:t>
            </a:r>
          </a:p>
          <a:p>
            <a:pPr>
              <a:buNone/>
            </a:pPr>
            <a:endParaRPr lang="en-US" b="1" dirty="0">
              <a:solidFill>
                <a:srgbClr val="000000"/>
              </a:solidFill>
              <a:latin typeface="Courier New"/>
            </a:endParaRPr>
          </a:p>
          <a:p>
            <a:pPr>
              <a:buNone/>
            </a:pPr>
            <a:r>
              <a:rPr lang="en-US" b="1" dirty="0">
                <a:solidFill>
                  <a:srgbClr val="000000"/>
                </a:solidFill>
                <a:latin typeface="Courier New"/>
              </a:rPr>
              <a:t>Shape[] </a:t>
            </a:r>
            <a:r>
              <a:rPr lang="en-US" b="1" dirty="0" err="1">
                <a:solidFill>
                  <a:srgbClr val="000000"/>
                </a:solidFill>
                <a:latin typeface="Courier New"/>
              </a:rPr>
              <a:t>shapesArray</a:t>
            </a:r>
            <a:r>
              <a:rPr lang="en-US" b="1" dirty="0">
                <a:solidFill>
                  <a:srgbClr val="000000"/>
                </a:solidFill>
                <a:latin typeface="Courier New"/>
              </a:rPr>
              <a:t> = </a:t>
            </a:r>
            <a:r>
              <a:rPr lang="en-US" b="1" dirty="0" err="1">
                <a:solidFill>
                  <a:srgbClr val="000000"/>
                </a:solidFill>
                <a:latin typeface="Courier New"/>
              </a:rPr>
              <a:t>Shape.</a:t>
            </a:r>
            <a:r>
              <a:rPr lang="en-US" b="1" i="1" dirty="0" err="1">
                <a:solidFill>
                  <a:srgbClr val="000000"/>
                </a:solidFill>
                <a:latin typeface="Courier New"/>
              </a:rPr>
              <a:t>values</a:t>
            </a:r>
            <a:r>
              <a:rPr lang="en-US" b="1" i="1" dirty="0">
                <a:solidFill>
                  <a:srgbClr val="000000"/>
                </a:solidFill>
                <a:latin typeface="Courier New"/>
              </a:rPr>
              <a:t>();</a:t>
            </a:r>
          </a:p>
          <a:p>
            <a:pPr>
              <a:buNone/>
            </a:pPr>
            <a:r>
              <a:rPr lang="en-US" b="1" dirty="0">
                <a:solidFill>
                  <a:srgbClr val="7F0055"/>
                </a:solidFill>
                <a:latin typeface="Courier New"/>
              </a:rPr>
              <a:t>for</a:t>
            </a:r>
            <a:r>
              <a:rPr lang="en-US" b="1" dirty="0">
                <a:solidFill>
                  <a:srgbClr val="000000"/>
                </a:solidFill>
                <a:latin typeface="Courier New"/>
              </a:rPr>
              <a:t> (Shape s : </a:t>
            </a:r>
            <a:r>
              <a:rPr lang="en-US" b="1" dirty="0" err="1">
                <a:solidFill>
                  <a:srgbClr val="000000"/>
                </a:solidFill>
                <a:latin typeface="Courier New"/>
              </a:rPr>
              <a:t>shapesArray</a:t>
            </a:r>
            <a:r>
              <a:rPr lang="en-US" b="1" dirty="0">
                <a:solidFill>
                  <a:srgbClr val="000000"/>
                </a:solidFill>
                <a:latin typeface="Courier New"/>
              </a:rPr>
              <a:t>) {</a:t>
            </a:r>
          </a:p>
          <a:p>
            <a:pPr>
              <a:buNone/>
            </a:pPr>
            <a:r>
              <a:rPr lang="en-US" b="1" dirty="0">
                <a:solidFill>
                  <a:srgbClr val="000000"/>
                </a:solidFill>
                <a:latin typeface="Courier New"/>
              </a:rPr>
              <a:t>	print</a:t>
            </a:r>
            <a:r>
              <a:rPr lang="en-US" b="1" i="1" dirty="0">
                <a:solidFill>
                  <a:srgbClr val="000000"/>
                </a:solidFill>
                <a:latin typeface="Courier New"/>
              </a:rPr>
              <a:t>(s.name());</a:t>
            </a:r>
          </a:p>
          <a:p>
            <a:pPr>
              <a:buNone/>
            </a:pPr>
            <a:r>
              <a:rPr lang="en-US" b="1" dirty="0">
                <a:solidFill>
                  <a:srgbClr val="000000"/>
                </a:solidFill>
                <a:latin typeface="Courier New"/>
              </a:rPr>
              <a:t>}</a:t>
            </a:r>
          </a:p>
          <a:p>
            <a:pPr>
              <a:buNone/>
            </a:pPr>
            <a:endParaRPr lang="en-US" b="1" dirty="0">
              <a:solidFill>
                <a:srgbClr val="7F0055"/>
              </a:solidFill>
              <a:latin typeface="Courier New"/>
            </a:endParaRPr>
          </a:p>
          <a:p>
            <a:pPr>
              <a:buNone/>
            </a:pPr>
            <a:r>
              <a:rPr lang="en-US" b="1" dirty="0">
                <a:solidFill>
                  <a:srgbClr val="7F0055"/>
                </a:solidFill>
                <a:latin typeface="Courier New"/>
              </a:rPr>
              <a:t>try</a:t>
            </a:r>
            <a:r>
              <a:rPr lang="en-US" b="1" dirty="0">
                <a:solidFill>
                  <a:srgbClr val="000000"/>
                </a:solidFill>
                <a:latin typeface="Courier New"/>
              </a:rPr>
              <a:t>{</a:t>
            </a:r>
          </a:p>
          <a:p>
            <a:pPr>
              <a:buNone/>
            </a:pPr>
            <a:r>
              <a:rPr lang="en-US" b="1" dirty="0">
                <a:solidFill>
                  <a:srgbClr val="000000"/>
                </a:solidFill>
                <a:latin typeface="Courier New"/>
              </a:rPr>
              <a:t>	shape = </a:t>
            </a:r>
            <a:r>
              <a:rPr lang="en-US" b="1" dirty="0" err="1">
                <a:solidFill>
                  <a:srgbClr val="000000"/>
                </a:solidFill>
                <a:latin typeface="Courier New"/>
              </a:rPr>
              <a:t>Shape.</a:t>
            </a:r>
            <a:r>
              <a:rPr lang="en-US" b="1" i="1" dirty="0" err="1">
                <a:solidFill>
                  <a:srgbClr val="000000"/>
                </a:solidFill>
                <a:latin typeface="Courier New"/>
              </a:rPr>
              <a:t>valueOf</a:t>
            </a:r>
            <a:r>
              <a:rPr lang="en-US" b="1" i="1" dirty="0">
                <a:solidFill>
                  <a:srgbClr val="000000"/>
                </a:solidFill>
                <a:latin typeface="Courier New"/>
              </a:rPr>
              <a:t>(</a:t>
            </a:r>
            <a:r>
              <a:rPr lang="en-US" b="1" i="1" dirty="0">
                <a:solidFill>
                  <a:srgbClr val="2A00FF"/>
                </a:solidFill>
                <a:latin typeface="Courier New"/>
              </a:rPr>
              <a:t>"Pyramid"</a:t>
            </a:r>
            <a:r>
              <a:rPr lang="en-US" b="1" i="1" dirty="0">
                <a:solidFill>
                  <a:srgbClr val="000000"/>
                </a:solidFill>
                <a:latin typeface="Courier New"/>
              </a:rPr>
              <a:t>);</a:t>
            </a:r>
          </a:p>
          <a:p>
            <a:pPr>
              <a:buNone/>
            </a:pPr>
            <a:r>
              <a:rPr lang="en-US" b="1" dirty="0">
                <a:solidFill>
                  <a:srgbClr val="000000"/>
                </a:solidFill>
                <a:latin typeface="Courier New"/>
              </a:rPr>
              <a:t>}</a:t>
            </a:r>
            <a:r>
              <a:rPr lang="en-US" b="1" dirty="0">
                <a:solidFill>
                  <a:srgbClr val="7F0055"/>
                </a:solidFill>
                <a:latin typeface="Courier New"/>
              </a:rPr>
              <a:t>catch</a:t>
            </a:r>
            <a:r>
              <a:rPr lang="en-US" b="1" dirty="0">
                <a:solidFill>
                  <a:srgbClr val="000000"/>
                </a:solidFill>
                <a:latin typeface="Courier New"/>
              </a:rPr>
              <a:t>(Exception exp){</a:t>
            </a:r>
          </a:p>
          <a:p>
            <a:pPr>
              <a:buNone/>
            </a:pPr>
            <a:r>
              <a:rPr lang="en-US" b="1" dirty="0">
                <a:solidFill>
                  <a:srgbClr val="000000"/>
                </a:solidFill>
                <a:latin typeface="Courier New"/>
              </a:rPr>
              <a:t>	print</a:t>
            </a:r>
            <a:r>
              <a:rPr lang="en-US" b="1" i="1" dirty="0">
                <a:solidFill>
                  <a:srgbClr val="000000"/>
                </a:solidFill>
                <a:latin typeface="Courier New"/>
              </a:rPr>
              <a:t>(</a:t>
            </a:r>
            <a:r>
              <a:rPr lang="en-US" b="1" i="1" dirty="0">
                <a:solidFill>
                  <a:srgbClr val="2A00FF"/>
                </a:solidFill>
                <a:latin typeface="Courier New"/>
              </a:rPr>
              <a:t>"Pyramid is not included in Shape"</a:t>
            </a:r>
            <a:r>
              <a:rPr lang="en-US" b="1" i="1" dirty="0">
                <a:solidFill>
                  <a:srgbClr val="000000"/>
                </a:solidFill>
                <a:latin typeface="Courier New"/>
              </a:rPr>
              <a:t>);</a:t>
            </a:r>
          </a:p>
          <a:p>
            <a:pPr>
              <a:buNone/>
            </a:pPr>
            <a:r>
              <a:rPr lang="en-US" b="1" dirty="0">
                <a:solidFill>
                  <a:srgbClr val="000000"/>
                </a:solidFill>
                <a:latin typeface="Courier New"/>
              </a:rPr>
              <a:t>}</a:t>
            </a:r>
          </a:p>
          <a:p>
            <a:pPr>
              <a:buNone/>
            </a:pPr>
            <a:endParaRPr lang="en-US" b="1" dirty="0">
              <a:solidFill>
                <a:srgbClr val="000000"/>
              </a:solidFill>
              <a:latin typeface="Courier New"/>
            </a:endParaRPr>
          </a:p>
          <a:p>
            <a:pPr>
              <a:buNone/>
            </a:pPr>
            <a:endParaRPr lang="en-US" b="1" dirty="0">
              <a:solidFill>
                <a:srgbClr val="000000"/>
              </a:solidFill>
              <a:latin typeface="Courier New"/>
            </a:endParaRPr>
          </a:p>
          <a:p>
            <a:pPr eaLnBrk="1" hangingPunct="1">
              <a:spcBef>
                <a:spcPct val="0"/>
              </a:spcBef>
            </a:pPr>
            <a:endParaRPr lang="en-US" altLang="en-US" dirty="0"/>
          </a:p>
        </p:txBody>
      </p:sp>
      <p:sp>
        <p:nvSpPr>
          <p:cNvPr id="214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EDE8A8-D40E-45FB-89AF-5ED62C056F13}" type="slidenum">
              <a:rPr lang="en-US" smtClean="0"/>
              <a:pPr fontAlgn="base">
                <a:spcBef>
                  <a:spcPct val="0"/>
                </a:spcBef>
                <a:spcAft>
                  <a:spcPct val="0"/>
                </a:spcAft>
                <a:defRPr/>
              </a:pPr>
              <a:t>41</a:t>
            </a:fld>
            <a:endParaRPr lang="en-US"/>
          </a:p>
        </p:txBody>
      </p:sp>
    </p:spTree>
    <p:extLst>
      <p:ext uri="{BB962C8B-B14F-4D97-AF65-F5344CB8AC3E}">
        <p14:creationId xmlns:p14="http://schemas.microsoft.com/office/powerpoint/2010/main" val="3155780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dirty="0">
                <a:solidFill>
                  <a:srgbClr val="000000"/>
                </a:solidFill>
                <a:latin typeface="Lucida Console" pitchFamily="49" charset="0"/>
              </a:rPr>
              <a:t>enum</a:t>
            </a:r>
            <a:r>
              <a:rPr lang="en-US" altLang="en-US" sz="1200" dirty="0">
                <a:solidFill>
                  <a:srgbClr val="000000"/>
                </a:solidFill>
                <a:latin typeface="Times New Roman" pitchFamily="18" charset="0"/>
              </a:rPr>
              <a:t> declarations contain two parts—the </a:t>
            </a:r>
            <a:r>
              <a:rPr lang="en-US" altLang="en-US" sz="1200" dirty="0">
                <a:solidFill>
                  <a:srgbClr val="000000"/>
                </a:solidFill>
                <a:latin typeface="Lucida Console" pitchFamily="49" charset="0"/>
              </a:rPr>
              <a:t>enum</a:t>
            </a:r>
            <a:r>
              <a:rPr lang="en-US" altLang="en-US" sz="1200" dirty="0">
                <a:solidFill>
                  <a:srgbClr val="000000"/>
                </a:solidFill>
                <a:latin typeface="Times New Roman" pitchFamily="18" charset="0"/>
              </a:rPr>
              <a:t> constants and the other members of the </a:t>
            </a:r>
            <a:r>
              <a:rPr lang="en-US" altLang="en-US" sz="1200" dirty="0">
                <a:solidFill>
                  <a:srgbClr val="000000"/>
                </a:solidFill>
                <a:latin typeface="Lucida Console" pitchFamily="49" charset="0"/>
              </a:rPr>
              <a:t>enum</a:t>
            </a:r>
            <a:r>
              <a:rPr lang="en-US" altLang="en-US" sz="1200" dirty="0">
                <a:solidFill>
                  <a:srgbClr val="000000"/>
                </a:solidFill>
                <a:latin typeface="Times New Roman" pitchFamily="18" charset="0"/>
              </a:rPr>
              <a:t> type.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dirty="0">
                <a:solidFill>
                  <a:srgbClr val="000000"/>
                </a:solidFill>
                <a:latin typeface="Times New Roman" pitchFamily="18" charset="0"/>
              </a:rPr>
              <a:t>An </a:t>
            </a:r>
            <a:r>
              <a:rPr lang="en-US" altLang="en-US" sz="1200" dirty="0">
                <a:solidFill>
                  <a:srgbClr val="000000"/>
                </a:solidFill>
                <a:latin typeface="Lucida Console" pitchFamily="49" charset="0"/>
              </a:rPr>
              <a:t>enum</a:t>
            </a:r>
            <a:r>
              <a:rPr lang="en-US" altLang="en-US" sz="1200" dirty="0">
                <a:solidFill>
                  <a:srgbClr val="000000"/>
                </a:solidFill>
                <a:latin typeface="Times New Roman" pitchFamily="18" charset="0"/>
              </a:rPr>
              <a:t> constructor can specify any number of parameters and can be overloaded.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sz="1200" dirty="0">
              <a:solidFill>
                <a:srgbClr val="000000"/>
              </a:solidFill>
              <a:latin typeface="Times New Roman"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b="0" i="0" kern="1200" dirty="0">
                <a:solidFill>
                  <a:schemeClr val="tx1"/>
                </a:solidFill>
                <a:effectLst/>
                <a:latin typeface="+mn-lt"/>
                <a:ea typeface="+mn-ea"/>
                <a:cs typeface="+mn-cs"/>
              </a:rPr>
              <a:t>Every enum internally implemented by using Class.</a:t>
            </a:r>
            <a:r>
              <a:rPr lang="en-US" dirty="0"/>
              <a:t>/* internally above enum Color is converted to class Color { public static final Color RED = new Color(); public static final Color BLUE = new Color(); public static final Color GREEN = new Color(); }*/</a:t>
            </a:r>
            <a:endParaRPr lang="en-US" altLang="en-US" sz="1200" dirty="0">
              <a:solidFill>
                <a:srgbClr val="000000"/>
              </a:solidFill>
              <a:latin typeface="Times New Roman"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sz="1200" dirty="0">
              <a:solidFill>
                <a:srgbClr val="000000"/>
              </a:solidFill>
              <a:latin typeface="Times New Roman" pitchFamily="18" charset="0"/>
            </a:endParaRPr>
          </a:p>
          <a:p>
            <a:pPr eaLnBrk="1" hangingPunct="1">
              <a:spcBef>
                <a:spcPct val="0"/>
              </a:spcBef>
            </a:pPr>
            <a:endParaRPr lang="en-US" altLang="en-US" dirty="0"/>
          </a:p>
        </p:txBody>
      </p:sp>
      <p:sp>
        <p:nvSpPr>
          <p:cNvPr id="215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7B2832-0B65-4A19-B304-850B5C03A657}"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1129950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https://www.geeksforgeeks.org/enum-in-java/</a:t>
            </a:r>
            <a:endParaRPr lang="en-US" dirty="0"/>
          </a:p>
          <a:p>
            <a:r>
              <a:rPr lang="en-US" dirty="0">
                <a:hlinkClick r:id="rId4"/>
              </a:rPr>
              <a:t>https://docs.oracle.com/javase/tutorial/java/javaOO/enum.html</a:t>
            </a:r>
            <a:endParaRPr lang="en-US" dirty="0"/>
          </a:p>
        </p:txBody>
      </p:sp>
      <p:sp>
        <p:nvSpPr>
          <p:cNvPr id="4" name="Slide Number Placeholder 3"/>
          <p:cNvSpPr>
            <a:spLocks noGrp="1"/>
          </p:cNvSpPr>
          <p:nvPr>
            <p:ph type="sldNum" sz="quarter" idx="10"/>
          </p:nvPr>
        </p:nvSpPr>
        <p:spPr/>
        <p:txBody>
          <a:bodyPr/>
          <a:lstStyle/>
          <a:p>
            <a:fld id="{D5547630-7860-40E4-83EF-77CDB4BF5CE3}" type="slidenum">
              <a:rPr lang="en-US" smtClean="0"/>
              <a:pPr/>
              <a:t>45</a:t>
            </a:fld>
            <a:endParaRPr lang="en-US" dirty="0"/>
          </a:p>
        </p:txBody>
      </p:sp>
    </p:spTree>
    <p:extLst>
      <p:ext uri="{BB962C8B-B14F-4D97-AF65-F5344CB8AC3E}">
        <p14:creationId xmlns:p14="http://schemas.microsoft.com/office/powerpoint/2010/main" val="4103008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baseline="0" dirty="0">
                <a:solidFill>
                  <a:schemeClr val="tx1"/>
                </a:solidFill>
                <a:latin typeface="+mn-lt"/>
                <a:ea typeface="+mn-ea"/>
                <a:cs typeface="+mn-cs"/>
              </a:rPr>
              <a:t>The first pan (lines 7—12) declares six constants. Each is optionally followed by arguments that are passed to the </a:t>
            </a:r>
            <a:r>
              <a:rPr lang="en-US" sz="1200" b="1" i="0" u="none" strike="noStrike" kern="1200" baseline="0" dirty="0">
                <a:solidFill>
                  <a:schemeClr val="tx1"/>
                </a:solidFill>
                <a:latin typeface="+mn-lt"/>
                <a:ea typeface="+mn-ea"/>
                <a:cs typeface="+mn-cs"/>
              </a:rPr>
              <a:t>enum </a:t>
            </a:r>
            <a:r>
              <a:rPr lang="en-US" sz="1200" b="0" i="0" u="none" strike="noStrike" kern="1200" baseline="0" dirty="0">
                <a:solidFill>
                  <a:schemeClr val="tx1"/>
                </a:solidFill>
                <a:latin typeface="+mn-lt"/>
                <a:ea typeface="+mn-ea"/>
                <a:cs typeface="+mn-cs"/>
              </a:rPr>
              <a:t>constructor (lines 19-22). Like the constructors in classes» an </a:t>
            </a:r>
            <a:r>
              <a:rPr lang="en-US" sz="1200" b="1" i="0" u="none" strike="noStrike" kern="1200" baseline="0" dirty="0">
                <a:solidFill>
                  <a:schemeClr val="tx1"/>
                </a:solidFill>
                <a:latin typeface="+mn-lt"/>
                <a:ea typeface="+mn-ea"/>
                <a:cs typeface="+mn-cs"/>
              </a:rPr>
              <a:t>enum </a:t>
            </a:r>
            <a:r>
              <a:rPr lang="en-US" sz="1200" b="0" i="0" u="none" strike="noStrike" kern="1200" baseline="0" dirty="0">
                <a:solidFill>
                  <a:schemeClr val="tx1"/>
                </a:solidFill>
                <a:latin typeface="+mn-lt"/>
                <a:ea typeface="+mn-ea"/>
                <a:cs typeface="+mn-cs"/>
              </a:rPr>
              <a:t>constructor can specify any number of parameters and can be overloaded. In this example» the </a:t>
            </a:r>
            <a:r>
              <a:rPr lang="en-US" sz="1200" b="1" i="0" u="none" strike="noStrike" kern="1200" baseline="0" dirty="0">
                <a:solidFill>
                  <a:schemeClr val="tx1"/>
                </a:solidFill>
                <a:latin typeface="+mn-lt"/>
                <a:ea typeface="+mn-ea"/>
                <a:cs typeface="+mn-cs"/>
              </a:rPr>
              <a:t>enum </a:t>
            </a:r>
            <a:r>
              <a:rPr lang="en-US" sz="1200" b="0" i="0" u="none" strike="noStrike" kern="1200" baseline="0" dirty="0">
                <a:solidFill>
                  <a:schemeClr val="tx1"/>
                </a:solidFill>
                <a:latin typeface="+mn-lt"/>
                <a:ea typeface="+mn-ea"/>
                <a:cs typeface="+mn-cs"/>
              </a:rPr>
              <a:t>constructor requires two </a:t>
            </a:r>
            <a:r>
              <a:rPr lang="en-US" sz="1200" b="1" i="0"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parameters—one that specifies the book's title and one that specifies its copyright year. To properly initialize each </a:t>
            </a:r>
            <a:r>
              <a:rPr lang="en-US" sz="1200" b="1" i="0" u="none" strike="noStrike" kern="1200" baseline="0" dirty="0">
                <a:solidFill>
                  <a:schemeClr val="tx1"/>
                </a:solidFill>
                <a:latin typeface="+mn-lt"/>
                <a:ea typeface="+mn-ea"/>
                <a:cs typeface="+mn-cs"/>
              </a:rPr>
              <a:t>enum </a:t>
            </a:r>
            <a:r>
              <a:rPr lang="en-US" sz="1200" b="0" i="0" u="none" strike="noStrike" kern="1200" baseline="0" dirty="0">
                <a:solidFill>
                  <a:schemeClr val="tx1"/>
                </a:solidFill>
                <a:latin typeface="+mn-lt"/>
                <a:ea typeface="+mn-ea"/>
                <a:cs typeface="+mn-cs"/>
              </a:rPr>
              <a:t>constant» we follow it with parentheses containing two </a:t>
            </a:r>
            <a:r>
              <a:rPr lang="en-US" sz="1200" b="1" i="0" u="none" strike="noStrike" kern="1200" baseline="0" dirty="0" err="1">
                <a:solidFill>
                  <a:schemeClr val="tx1"/>
                </a:solidFill>
                <a:latin typeface="+mn-lt"/>
                <a:ea typeface="+mn-ea"/>
                <a:cs typeface="+mn-cs"/>
              </a:rPr>
              <a:t>Stri</a:t>
            </a:r>
            <a:r>
              <a:rPr lang="en-US" sz="1200" b="1" i="0" u="none" strike="noStrike" kern="1200" baseline="0" dirty="0">
                <a:solidFill>
                  <a:schemeClr val="tx1"/>
                </a:solidFill>
                <a:latin typeface="+mn-lt"/>
                <a:ea typeface="+mn-ea"/>
                <a:cs typeface="+mn-cs"/>
              </a:rPr>
              <a:t> ng </a:t>
            </a:r>
            <a:r>
              <a:rPr lang="en-US" sz="1200" b="0" i="0" u="none" strike="noStrike" kern="1200" baseline="0" dirty="0">
                <a:solidFill>
                  <a:schemeClr val="tx1"/>
                </a:solidFill>
                <a:latin typeface="+mn-lt"/>
                <a:ea typeface="+mn-ea"/>
                <a:cs typeface="+mn-cs"/>
              </a:rPr>
              <a:t>arguments.</a:t>
            </a:r>
          </a:p>
          <a:p>
            <a:pPr rtl="0"/>
            <a:r>
              <a:rPr lang="en-US" sz="1200" b="0" i="0" u="none" strike="noStrike" kern="1200" baseline="0" dirty="0">
                <a:solidFill>
                  <a:schemeClr val="tx1"/>
                </a:solidFill>
                <a:latin typeface="+mn-lt"/>
                <a:ea typeface="+mn-ea"/>
                <a:cs typeface="+mn-cs"/>
              </a:rPr>
              <a:t>The second pan (lines </a:t>
            </a:r>
            <a:r>
              <a:rPr lang="en-US" sz="1200" b="1" i="0" u="none" strike="noStrike" kern="1200" baseline="0" dirty="0">
                <a:solidFill>
                  <a:schemeClr val="tx1"/>
                </a:solidFill>
                <a:latin typeface="+mn-lt"/>
                <a:ea typeface="+mn-ea"/>
                <a:cs typeface="+mn-cs"/>
              </a:rPr>
              <a:t>1</a:t>
            </a:r>
            <a:r>
              <a:rPr lang="en-US" sz="1200" b="0" i="0" u="none" strike="noStrike" kern="1200" baseline="0" dirty="0">
                <a:solidFill>
                  <a:schemeClr val="tx1"/>
                </a:solidFill>
                <a:latin typeface="+mn-lt"/>
                <a:ea typeface="+mn-ea"/>
                <a:cs typeface="+mn-cs"/>
              </a:rPr>
              <a:t>5-32) declares the </a:t>
            </a:r>
            <a:r>
              <a:rPr lang="en-US" sz="1200" b="1" i="0" u="none" strike="noStrike" kern="1200" baseline="0" dirty="0">
                <a:solidFill>
                  <a:schemeClr val="tx1"/>
                </a:solidFill>
                <a:latin typeface="+mn-lt"/>
                <a:ea typeface="+mn-ea"/>
                <a:cs typeface="+mn-cs"/>
              </a:rPr>
              <a:t>enum </a:t>
            </a:r>
            <a:r>
              <a:rPr lang="en-US" sz="1200" b="0" i="0" u="none" strike="noStrike" kern="1200" baseline="0" dirty="0">
                <a:solidFill>
                  <a:schemeClr val="tx1"/>
                </a:solidFill>
                <a:latin typeface="+mn-lt"/>
                <a:ea typeface="+mn-ea"/>
                <a:cs typeface="+mn-cs"/>
              </a:rPr>
              <a:t>type’s other members—instance variables </a:t>
            </a:r>
            <a:r>
              <a:rPr lang="en-US" sz="1200" b="1" i="0" u="none" strike="noStrike" kern="1200" baseline="0" dirty="0">
                <a:solidFill>
                  <a:schemeClr val="tx1"/>
                </a:solidFill>
                <a:latin typeface="+mn-lt"/>
                <a:ea typeface="+mn-ea"/>
                <a:cs typeface="+mn-cs"/>
              </a:rPr>
              <a:t>title </a:t>
            </a:r>
            <a:r>
              <a:rPr lang="en-US" sz="1200" b="0" i="0" u="none" strike="noStrike" kern="1200" baseline="0" dirty="0">
                <a:solidFill>
                  <a:schemeClr val="tx1"/>
                </a:solidFill>
                <a:latin typeface="+mn-lt"/>
                <a:ea typeface="+mn-ea"/>
                <a:cs typeface="+mn-cs"/>
              </a:rPr>
              <a:t>and </a:t>
            </a:r>
            <a:r>
              <a:rPr lang="en-US" sz="1200" b="1" i="0" u="none" strike="noStrike" kern="1200" baseline="0" dirty="0" err="1">
                <a:solidFill>
                  <a:schemeClr val="tx1"/>
                </a:solidFill>
                <a:latin typeface="+mn-lt"/>
                <a:ea typeface="+mn-ea"/>
                <a:cs typeface="+mn-cs"/>
              </a:rPr>
              <a:t>copyrightYear</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(lines 15-16), a constructor (lines 19-22) and two methods (lines 25-27 and 30-32) that return the book title and copyright year» respectively. </a:t>
            </a:r>
          </a:p>
          <a:p>
            <a:pPr rtl="0"/>
            <a:endParaRPr lang="en-US" sz="1200" b="0" i="0" u="none" strike="noStrike" kern="1200" baseline="0" dirty="0">
              <a:solidFill>
                <a:schemeClr val="tx1"/>
              </a:solidFill>
              <a:latin typeface="+mn-lt"/>
              <a:ea typeface="+mn-ea"/>
              <a:cs typeface="+mn-cs"/>
            </a:endParaRPr>
          </a:p>
          <a:p>
            <a:pPr rtl="0"/>
            <a:r>
              <a:rPr lang="en-US" sz="1200" b="0" i="0" u="sng" strike="noStrike" kern="1200" baseline="0" dirty="0">
                <a:solidFill>
                  <a:schemeClr val="tx1"/>
                </a:solidFill>
                <a:latin typeface="+mn-lt"/>
                <a:ea typeface="+mn-ea"/>
                <a:cs typeface="+mn-cs"/>
              </a:rPr>
              <a:t>Each </a:t>
            </a:r>
            <a:r>
              <a:rPr lang="en-US" sz="1200" b="1" i="0" u="sng" strike="noStrike" kern="1200" baseline="0" dirty="0">
                <a:solidFill>
                  <a:schemeClr val="tx1"/>
                </a:solidFill>
                <a:latin typeface="+mn-lt"/>
                <a:ea typeface="+mn-ea"/>
                <a:cs typeface="+mn-cs"/>
              </a:rPr>
              <a:t>enum </a:t>
            </a:r>
            <a:r>
              <a:rPr lang="en-US" sz="1200" b="0" i="0" u="sng" strike="noStrike" kern="1200" baseline="0" dirty="0">
                <a:solidFill>
                  <a:schemeClr val="tx1"/>
                </a:solidFill>
                <a:latin typeface="+mn-lt"/>
                <a:ea typeface="+mn-ea"/>
                <a:cs typeface="+mn-cs"/>
              </a:rPr>
              <a:t>constant in </a:t>
            </a:r>
            <a:r>
              <a:rPr lang="en-US" sz="1200" b="1" i="0" u="sng" strike="noStrike" kern="1200" baseline="0" dirty="0">
                <a:solidFill>
                  <a:schemeClr val="tx1"/>
                </a:solidFill>
                <a:latin typeface="+mn-lt"/>
                <a:ea typeface="+mn-ea"/>
                <a:cs typeface="+mn-cs"/>
              </a:rPr>
              <a:t>enum </a:t>
            </a:r>
            <a:r>
              <a:rPr lang="en-US" sz="1200" b="0" i="0" u="sng" strike="noStrike" kern="1200" baseline="0" dirty="0">
                <a:solidFill>
                  <a:schemeClr val="tx1"/>
                </a:solidFill>
                <a:latin typeface="+mn-lt"/>
                <a:ea typeface="+mn-ea"/>
                <a:cs typeface="+mn-cs"/>
              </a:rPr>
              <a:t>type </a:t>
            </a:r>
            <a:r>
              <a:rPr lang="en-US" sz="1200" b="1" i="0" u="sng" strike="noStrike" kern="1200" baseline="0" dirty="0">
                <a:solidFill>
                  <a:schemeClr val="tx1"/>
                </a:solidFill>
                <a:latin typeface="+mn-lt"/>
                <a:ea typeface="+mn-ea"/>
                <a:cs typeface="+mn-cs"/>
              </a:rPr>
              <a:t>Book </a:t>
            </a:r>
            <a:r>
              <a:rPr lang="en-US" sz="1200" b="0" i="0" u="sng" strike="noStrike" kern="1200" baseline="0" dirty="0">
                <a:solidFill>
                  <a:schemeClr val="tx1"/>
                </a:solidFill>
                <a:latin typeface="+mn-lt"/>
                <a:ea typeface="+mn-ea"/>
                <a:cs typeface="+mn-cs"/>
              </a:rPr>
              <a:t>is an object of </a:t>
            </a:r>
            <a:r>
              <a:rPr lang="en-US" sz="1200" b="1" i="0" u="sng" strike="noStrike" kern="1200" baseline="0" dirty="0">
                <a:solidFill>
                  <a:schemeClr val="tx1"/>
                </a:solidFill>
                <a:latin typeface="+mn-lt"/>
                <a:ea typeface="+mn-ea"/>
                <a:cs typeface="+mn-cs"/>
              </a:rPr>
              <a:t>enum </a:t>
            </a:r>
            <a:r>
              <a:rPr lang="en-US" sz="1200" b="0" i="0" u="sng" strike="noStrike" kern="1200" baseline="0" dirty="0">
                <a:solidFill>
                  <a:schemeClr val="tx1"/>
                </a:solidFill>
                <a:latin typeface="+mn-lt"/>
                <a:ea typeface="+mn-ea"/>
                <a:cs typeface="+mn-cs"/>
              </a:rPr>
              <a:t>type </a:t>
            </a:r>
            <a:r>
              <a:rPr lang="en-US" sz="1200" b="1" i="0" u="sng" strike="noStrike" kern="1200" baseline="0" dirty="0">
                <a:solidFill>
                  <a:schemeClr val="tx1"/>
                </a:solidFill>
                <a:latin typeface="+mn-lt"/>
                <a:ea typeface="+mn-ea"/>
                <a:cs typeface="+mn-cs"/>
              </a:rPr>
              <a:t>Book </a:t>
            </a:r>
            <a:r>
              <a:rPr lang="en-US" sz="1200" b="0" i="0" u="sng" strike="noStrike" kern="1200" baseline="0" dirty="0">
                <a:solidFill>
                  <a:schemeClr val="tx1"/>
                </a:solidFill>
                <a:latin typeface="+mn-lt"/>
                <a:ea typeface="+mn-ea"/>
                <a:cs typeface="+mn-cs"/>
              </a:rPr>
              <a:t>that has its own copy of instance variables.</a:t>
            </a:r>
          </a:p>
          <a:p>
            <a:endParaRPr lang="en-US" dirty="0"/>
          </a:p>
          <a:p>
            <a:r>
              <a:rPr lang="fr-FR" sz="1200" b="0" i="0" u="none" strike="noStrike" kern="1200" baseline="0" dirty="0">
                <a:solidFill>
                  <a:schemeClr val="tx1"/>
                </a:solidFill>
                <a:latin typeface="+mn-lt"/>
                <a:ea typeface="+mn-ea"/>
                <a:cs typeface="+mn-cs"/>
              </a:rPr>
              <a:t>Figure 8.11 tests </a:t>
            </a:r>
            <a:r>
              <a:rPr lang="en-US" sz="1200" b="0" i="0" u="none" strike="noStrike" kern="1200" baseline="0" dirty="0">
                <a:solidFill>
                  <a:schemeClr val="tx1"/>
                </a:solidFill>
                <a:latin typeface="+mn-lt"/>
                <a:ea typeface="+mn-ea"/>
                <a:cs typeface="+mn-cs"/>
              </a:rPr>
              <a:t>the Book </a:t>
            </a:r>
            <a:r>
              <a:rPr lang="fr-FR" sz="1200" b="0" i="0" u="none" strike="noStrike" kern="1200" baseline="0" dirty="0" err="1">
                <a:solidFill>
                  <a:schemeClr val="tx1"/>
                </a:solidFill>
                <a:latin typeface="+mn-lt"/>
                <a:ea typeface="+mn-ea"/>
                <a:cs typeface="+mn-cs"/>
              </a:rPr>
              <a:t>enum</a:t>
            </a:r>
            <a:r>
              <a:rPr lang="fr-F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illustrates how to iterate through a range of its constants. For every enum* the compiler generates the static method values (called in line 10), which returns an array of the </a:t>
            </a:r>
            <a:r>
              <a:rPr lang="en-US" sz="1200" b="0" i="0" u="none" strike="noStrike" kern="1200" baseline="0" dirty="0" err="1">
                <a:solidFill>
                  <a:schemeClr val="tx1"/>
                </a:solidFill>
                <a:latin typeface="+mn-lt"/>
                <a:ea typeface="+mn-ea"/>
                <a:cs typeface="+mn-cs"/>
              </a:rPr>
              <a:t>enum's</a:t>
            </a:r>
            <a:r>
              <a:rPr lang="en-US" sz="1200" b="0" i="0" u="none" strike="noStrike" kern="1200" baseline="0" dirty="0">
                <a:solidFill>
                  <a:schemeClr val="tx1"/>
                </a:solidFill>
                <a:latin typeface="+mn-lt"/>
                <a:ea typeface="+mn-ea"/>
                <a:cs typeface="+mn-cs"/>
              </a:rPr>
              <a:t> constants in the order they were declared. Lines 10—13 display the constants. Line 12 invokes the enum Book's </a:t>
            </a:r>
            <a:r>
              <a:rPr lang="en-US" sz="1200" b="0" i="0" u="none" strike="noStrike" kern="1200" baseline="0" dirty="0" err="1">
                <a:solidFill>
                  <a:schemeClr val="tx1"/>
                </a:solidFill>
                <a:latin typeface="+mn-lt"/>
                <a:ea typeface="+mn-ea"/>
                <a:cs typeface="+mn-cs"/>
              </a:rPr>
              <a:t>getTitle</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getCopy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rightYear</a:t>
            </a:r>
            <a:r>
              <a:rPr lang="en-US" sz="1200" b="0" i="0" u="none" strike="noStrike" kern="1200" baseline="0" dirty="0">
                <a:solidFill>
                  <a:schemeClr val="tx1"/>
                </a:solidFill>
                <a:latin typeface="+mn-lt"/>
                <a:ea typeface="+mn-ea"/>
                <a:cs typeface="+mn-cs"/>
              </a:rPr>
              <a:t> methods to get the title and copyright year associated with the constant. When an enum constant is converted to a String (e.g., book in line 11), the constant’s identifier is used as the String representation (e.g., JHTP for the first enum constant).</a:t>
            </a:r>
            <a:endParaRPr lang="en-US" dirty="0"/>
          </a:p>
        </p:txBody>
      </p:sp>
      <p:sp>
        <p:nvSpPr>
          <p:cNvPr id="4" name="Slide Number Placeholder 3"/>
          <p:cNvSpPr>
            <a:spLocks noGrp="1"/>
          </p:cNvSpPr>
          <p:nvPr>
            <p:ph type="sldNum" sz="quarter" idx="10"/>
          </p:nvPr>
        </p:nvSpPr>
        <p:spPr/>
        <p:txBody>
          <a:bodyPr/>
          <a:lstStyle/>
          <a:p>
            <a:fld id="{D5547630-7860-40E4-83EF-77CDB4BF5CE3}" type="slidenum">
              <a:rPr lang="en-US" smtClean="0"/>
              <a:pPr/>
              <a:t>46</a:t>
            </a:fld>
            <a:endParaRPr lang="en-US" dirty="0"/>
          </a:p>
        </p:txBody>
      </p:sp>
    </p:spTree>
    <p:extLst>
      <p:ext uri="{BB962C8B-B14F-4D97-AF65-F5344CB8AC3E}">
        <p14:creationId xmlns:p14="http://schemas.microsoft.com/office/powerpoint/2010/main" val="1378421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a:solidFill>
                  <a:srgbClr val="000000"/>
                </a:solidFill>
                <a:latin typeface="Courier New"/>
              </a:rPr>
              <a:t>print</a:t>
            </a:r>
            <a:r>
              <a:rPr lang="en-US" b="1" i="1" dirty="0">
                <a:solidFill>
                  <a:srgbClr val="000000"/>
                </a:solidFill>
                <a:latin typeface="Courier New"/>
              </a:rPr>
              <a:t>(</a:t>
            </a:r>
            <a:r>
              <a:rPr lang="en-US" b="1" i="1" dirty="0" err="1">
                <a:solidFill>
                  <a:srgbClr val="000000"/>
                </a:solidFill>
                <a:latin typeface="Courier New"/>
              </a:rPr>
              <a:t>shape.getNumber</a:t>
            </a:r>
            <a:r>
              <a:rPr lang="en-US" b="1" i="1" dirty="0">
                <a:solidFill>
                  <a:srgbClr val="000000"/>
                </a:solidFill>
                <a:latin typeface="Courier New"/>
              </a:rPr>
              <a:t>());</a:t>
            </a:r>
          </a:p>
          <a:p>
            <a:endParaRPr lang="en-US" dirty="0"/>
          </a:p>
        </p:txBody>
      </p:sp>
      <p:sp>
        <p:nvSpPr>
          <p:cNvPr id="4" name="Slide Number Placeholder 3"/>
          <p:cNvSpPr>
            <a:spLocks noGrp="1"/>
          </p:cNvSpPr>
          <p:nvPr>
            <p:ph type="sldNum" sz="quarter" idx="10"/>
          </p:nvPr>
        </p:nvSpPr>
        <p:spPr/>
        <p:txBody>
          <a:bodyPr/>
          <a:lstStyle/>
          <a:p>
            <a:fld id="{D5547630-7860-40E4-83EF-77CDB4BF5CE3}" type="slidenum">
              <a:rPr lang="en-US" smtClean="0"/>
              <a:pPr/>
              <a:t>47</a:t>
            </a:fld>
            <a:endParaRPr lang="en-US" dirty="0"/>
          </a:p>
        </p:txBody>
      </p:sp>
    </p:spTree>
    <p:extLst>
      <p:ext uri="{BB962C8B-B14F-4D97-AF65-F5344CB8AC3E}">
        <p14:creationId xmlns:p14="http://schemas.microsoft.com/office/powerpoint/2010/main" val="3452799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accessor</a:t>
            </a:r>
            <a:r>
              <a:rPr lang="en-US" dirty="0"/>
              <a:t> methods</a:t>
            </a:r>
          </a:p>
          <a:p>
            <a:pPr lvl="1"/>
            <a:r>
              <a:rPr lang="en-US" dirty="0"/>
              <a:t>Make instance variables private and use </a:t>
            </a:r>
            <a:r>
              <a:rPr lang="en-US" dirty="0" err="1"/>
              <a:t>getFirstName</a:t>
            </a:r>
            <a:r>
              <a:rPr lang="en-US" dirty="0"/>
              <a:t>, </a:t>
            </a:r>
            <a:r>
              <a:rPr lang="en-US" dirty="0" err="1"/>
              <a:t>setFirstName</a:t>
            </a:r>
            <a:r>
              <a:rPr lang="en-US" dirty="0"/>
              <a:t>, </a:t>
            </a:r>
            <a:r>
              <a:rPr lang="en-US" dirty="0" err="1"/>
              <a:t>getLastName</a:t>
            </a:r>
            <a:r>
              <a:rPr lang="en-US" dirty="0"/>
              <a:t>, </a:t>
            </a:r>
            <a:r>
              <a:rPr lang="en-US" dirty="0" err="1"/>
              <a:t>setLastName</a:t>
            </a:r>
            <a:endParaRPr lang="en-US" dirty="0"/>
          </a:p>
          <a:p>
            <a:r>
              <a:rPr lang="en-US" dirty="0"/>
              <a:t>Document code with JavaDoc</a:t>
            </a:r>
          </a:p>
          <a:p>
            <a:pPr lvl="1"/>
            <a:r>
              <a:rPr lang="en-US" dirty="0"/>
              <a:t>Add </a:t>
            </a:r>
            <a:r>
              <a:rPr lang="en-US" dirty="0" err="1"/>
              <a:t>JavaDoc</a:t>
            </a:r>
            <a:r>
              <a:rPr lang="en-US" dirty="0"/>
              <a:t>-style comments so that online API for Person class will be useful</a:t>
            </a:r>
          </a:p>
          <a:p>
            <a:r>
              <a:rPr lang="en-US" dirty="0"/>
              <a:t>Use inheritance</a:t>
            </a:r>
          </a:p>
          <a:p>
            <a:pPr lvl="1"/>
            <a:r>
              <a:rPr lang="en-US" dirty="0"/>
              <a:t>Make a class (Employee) based on the Person class. Don’t repeat the code from the Person class.</a:t>
            </a:r>
          </a:p>
          <a:p>
            <a:endParaRPr lang="en-US" dirty="0"/>
          </a:p>
          <a:p>
            <a:r>
              <a:rPr lang="en-US" dirty="0"/>
              <a:t>Next lecture</a:t>
            </a:r>
          </a:p>
          <a:p>
            <a:pPr lvl="1"/>
            <a:r>
              <a:rPr lang="en-US" dirty="0"/>
              <a:t>Covers all of these ideas, then shows updated code</a:t>
            </a:r>
          </a:p>
          <a:p>
            <a:endParaRPr lang="en-US" dirty="0"/>
          </a:p>
        </p:txBody>
      </p:sp>
      <p:sp>
        <p:nvSpPr>
          <p:cNvPr id="4" name="Date Placeholder 3"/>
          <p:cNvSpPr>
            <a:spLocks noGrp="1"/>
          </p:cNvSpPr>
          <p:nvPr>
            <p:ph type="dt" idx="10"/>
          </p:nvPr>
        </p:nvSpPr>
        <p:spPr/>
        <p:txBody>
          <a:bodyPr/>
          <a:lstStyle/>
          <a:p>
            <a:pPr>
              <a:defRPr/>
            </a:pPr>
            <a:fld id="{A5F8F6AA-4275-40F0-B668-A15C65208BC3}"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48</a:t>
            </a:fld>
            <a:endParaRPr lang="en-US" altLang="en-US"/>
          </a:p>
        </p:txBody>
      </p:sp>
    </p:spTree>
    <p:extLst>
      <p:ext uri="{BB962C8B-B14F-4D97-AF65-F5344CB8AC3E}">
        <p14:creationId xmlns:p14="http://schemas.microsoft.com/office/powerpoint/2010/main" val="1884869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39DB7-3B45-4A8C-AF56-8FA3F453B661}" type="slidenum">
              <a:rPr lang="en-US"/>
              <a:pPr/>
              <a:t>4</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pPr>
              <a:lnSpc>
                <a:spcPct val="99000"/>
              </a:lnSpc>
            </a:pPr>
            <a:r>
              <a:rPr lang="en-US" dirty="0"/>
              <a:t>“Class” means a category of things</a:t>
            </a:r>
          </a:p>
          <a:p>
            <a:pPr lvl="1">
              <a:lnSpc>
                <a:spcPct val="99000"/>
              </a:lnSpc>
            </a:pPr>
            <a:r>
              <a:rPr lang="en-US" dirty="0"/>
              <a:t>A class name can be used in Java as the type of an attribute or local variable or as the return type of a function (method)</a:t>
            </a:r>
          </a:p>
          <a:p>
            <a:pPr>
              <a:lnSpc>
                <a:spcPct val="99000"/>
              </a:lnSpc>
            </a:pPr>
            <a:r>
              <a:rPr lang="en-US" dirty="0"/>
              <a:t>“Object” means a particular item that belongs to a class</a:t>
            </a:r>
          </a:p>
          <a:p>
            <a:pPr lvl="1">
              <a:lnSpc>
                <a:spcPct val="99000"/>
              </a:lnSpc>
            </a:pPr>
            <a:r>
              <a:rPr lang="en-US" dirty="0"/>
              <a:t>Also called an “instance”</a:t>
            </a:r>
          </a:p>
          <a:p>
            <a:pPr>
              <a:lnSpc>
                <a:spcPct val="99000"/>
              </a:lnSpc>
            </a:pPr>
            <a:r>
              <a:rPr lang="en-US" dirty="0"/>
              <a:t>Example</a:t>
            </a:r>
          </a:p>
          <a:p>
            <a:pPr lvl="1">
              <a:lnSpc>
                <a:spcPct val="99000"/>
              </a:lnSpc>
              <a:buFontTx/>
              <a:buNone/>
            </a:pPr>
            <a:r>
              <a:rPr lang="en-US" dirty="0"/>
              <a:t>		</a:t>
            </a:r>
            <a:r>
              <a:rPr lang="en-US" b="1" dirty="0">
                <a:latin typeface="Courier New" pitchFamily="49" charset="0"/>
              </a:rPr>
              <a:t>String s1 = "Hello";</a:t>
            </a:r>
            <a:endParaRPr lang="en-US" dirty="0"/>
          </a:p>
          <a:p>
            <a:pPr lvl="1">
              <a:lnSpc>
                <a:spcPct val="99000"/>
              </a:lnSpc>
            </a:pPr>
            <a:r>
              <a:rPr lang="en-US" dirty="0"/>
              <a:t>Here, String is the class, and the variable s1 and the value "Hello" are objects (or “instances of the String class”) </a:t>
            </a:r>
          </a:p>
          <a:p>
            <a:pPr marL="0" marR="0" lvl="1" indent="0" algn="just" defTabSz="914319" rtl="0" eaLnBrk="0" fontAlgn="base" latinLnBrk="0" hangingPunct="0">
              <a:lnSpc>
                <a:spcPct val="100000"/>
              </a:lnSpc>
              <a:spcBef>
                <a:spcPct val="30000"/>
              </a:spcBef>
              <a:spcAft>
                <a:spcPts val="1200"/>
              </a:spcAft>
              <a:buClrTx/>
              <a:buSzTx/>
              <a:buFont typeface="Wingdings" pitchFamily="2" charset="2"/>
              <a:buChar char="§"/>
              <a:tabLst/>
              <a:defRPr/>
            </a:pPr>
            <a:endParaRPr lang="en-US" altLang="zh-TW" dirty="0">
              <a:cs typeface="Times" pitchFamily="1" charset="0"/>
            </a:endParaRPr>
          </a:p>
          <a:p>
            <a:pPr marL="0" marR="0" lvl="1" indent="0" algn="just" defTabSz="914319" rtl="0" eaLnBrk="0" fontAlgn="base" latinLnBrk="0" hangingPunct="0">
              <a:lnSpc>
                <a:spcPct val="100000"/>
              </a:lnSpc>
              <a:spcBef>
                <a:spcPct val="30000"/>
              </a:spcBef>
              <a:spcAft>
                <a:spcPts val="1200"/>
              </a:spcAft>
              <a:buClrTx/>
              <a:buSzTx/>
              <a:buFont typeface="Wingdings" pitchFamily="2" charset="2"/>
              <a:buChar char="§"/>
              <a:tabLst/>
              <a:defRPr/>
            </a:pPr>
            <a:r>
              <a:rPr lang="en-US" altLang="zh-TW" dirty="0">
                <a:cs typeface="Times" pitchFamily="1" charset="0"/>
              </a:rPr>
              <a:t>A class generally contains private attributes (i.e., private variables) and public methods (also called member functions)   </a:t>
            </a:r>
          </a:p>
          <a:p>
            <a:pPr marL="0" lvl="1" algn="just" defTabSz="914319">
              <a:spcAft>
                <a:spcPts val="1200"/>
              </a:spcAft>
              <a:buFont typeface="Wingdings" pitchFamily="2" charset="2"/>
              <a:buChar char="§"/>
              <a:defRPr/>
            </a:pPr>
            <a:endParaRPr lang="en-US" dirty="0"/>
          </a:p>
          <a:p>
            <a:pPr marL="0" lvl="1" algn="just" defTabSz="914319">
              <a:spcAft>
                <a:spcPts val="1200"/>
              </a:spcAft>
              <a:buFont typeface="Wingdings" pitchFamily="2" charset="2"/>
              <a:buChar char="§"/>
              <a:defRPr/>
            </a:pPr>
            <a:endParaRPr lang="en-US" dirty="0"/>
          </a:p>
          <a:p>
            <a:pPr marL="0" lvl="1" algn="just" defTabSz="914319">
              <a:spcAft>
                <a:spcPts val="1200"/>
              </a:spcAft>
              <a:buFont typeface="Wingdings" pitchFamily="2" charset="2"/>
              <a:buChar char="§"/>
              <a:defRPr/>
            </a:pPr>
            <a:r>
              <a:rPr lang="en-US" dirty="0"/>
              <a:t>Contain data members and member functions (</a:t>
            </a:r>
            <a:r>
              <a:rPr lang="en-US" altLang="en-AU" dirty="0">
                <a:cs typeface="Times" pitchFamily="1" charset="0"/>
              </a:rPr>
              <a:t>actions to be performed on that data</a:t>
            </a:r>
            <a:r>
              <a:rPr lang="en-US" dirty="0"/>
              <a:t>)</a:t>
            </a:r>
          </a:p>
          <a:p>
            <a:pPr algn="just">
              <a:spcAft>
                <a:spcPts val="1200"/>
              </a:spcAft>
              <a:buFont typeface="Wingdings" pitchFamily="2" charset="2"/>
              <a:buChar char="§"/>
            </a:pPr>
            <a:r>
              <a:rPr lang="en-US" sz="2700" dirty="0"/>
              <a:t>and </a:t>
            </a:r>
            <a:r>
              <a:rPr lang="en-US" sz="2700" b="1" dirty="0"/>
              <a:t>common relationships </a:t>
            </a:r>
            <a:r>
              <a:rPr lang="en-US" sz="2700" dirty="0"/>
              <a:t>to other objects</a:t>
            </a:r>
            <a:endParaRPr lang="en-US" sz="2700" dirty="0">
              <a:latin typeface="Arial" pitchFamily="34" charset="0"/>
              <a:cs typeface="Raavi" pitchFamily="2"/>
            </a:endParaRPr>
          </a:p>
          <a:p>
            <a:pPr algn="just">
              <a:spcAft>
                <a:spcPts val="1200"/>
              </a:spcAft>
              <a:buFont typeface="Wingdings" pitchFamily="2" charset="2"/>
              <a:buChar char="§"/>
            </a:pPr>
            <a:endParaRPr lang="en-AU" sz="2700" dirty="0">
              <a:latin typeface="Arial" pitchFamily="34" charset="0"/>
              <a:cs typeface="Raavi" pitchFamily="2"/>
            </a:endParaRPr>
          </a:p>
          <a:p>
            <a:r>
              <a:rPr lang="en-GB" dirty="0">
                <a:cs typeface="Times" pitchFamily="1" charset="0"/>
              </a:rPr>
              <a:t>A class </a:t>
            </a:r>
            <a:r>
              <a:rPr lang="en-US" dirty="0">
                <a:cs typeface="Times" pitchFamily="1" charset="0"/>
              </a:rPr>
              <a:t>is template for objects</a:t>
            </a:r>
            <a:r>
              <a:rPr lang="en-GB" dirty="0">
                <a:cs typeface="Times" pitchFamily="1" charset="0"/>
              </a:rPr>
              <a:t>:</a:t>
            </a:r>
          </a:p>
          <a:p>
            <a:pPr lvl="1"/>
            <a:r>
              <a:rPr lang="en-US" dirty="0"/>
              <a:t>Represents similar objects that have </a:t>
            </a:r>
            <a:r>
              <a:rPr lang="en-US" b="1" dirty="0"/>
              <a:t>common properties </a:t>
            </a:r>
            <a:r>
              <a:rPr lang="en-US" dirty="0"/>
              <a:t>and </a:t>
            </a:r>
            <a:r>
              <a:rPr lang="en-US" b="1" dirty="0"/>
              <a:t>common methods</a:t>
            </a:r>
          </a:p>
          <a:p>
            <a:pPr algn="just">
              <a:spcAft>
                <a:spcPts val="1200"/>
              </a:spcAft>
            </a:pPr>
            <a:endParaRPr lang="en-US" sz="2700" dirty="0">
              <a:latin typeface="Arial" pitchFamily="34" charset="0"/>
              <a:cs typeface="Raavi" pitchFamily="2"/>
            </a:endParaRPr>
          </a:p>
          <a:p>
            <a:pPr algn="just">
              <a:spcAft>
                <a:spcPts val="1200"/>
              </a:spcAft>
              <a:buFont typeface="Wingdings" pitchFamily="2" charset="2"/>
              <a:buChar char="§"/>
            </a:pPr>
            <a:r>
              <a:rPr lang="en-US" sz="2700" dirty="0">
                <a:latin typeface="Arial" pitchFamily="34" charset="0"/>
                <a:cs typeface="Raavi" pitchFamily="2"/>
              </a:rPr>
              <a:t>Class is template or plan for objects.</a:t>
            </a:r>
          </a:p>
          <a:p>
            <a:pPr algn="just">
              <a:spcAft>
                <a:spcPts val="1200"/>
              </a:spcAft>
              <a:buFont typeface="Wingdings" pitchFamily="2" charset="2"/>
              <a:buChar char="§"/>
            </a:pPr>
            <a:r>
              <a:rPr lang="en-US" sz="2700" dirty="0">
                <a:latin typeface="Arial" pitchFamily="34" charset="0"/>
                <a:cs typeface="Raavi" pitchFamily="2"/>
              </a:rPr>
              <a:t>Class contains all the common features of the objects.</a:t>
            </a:r>
          </a:p>
          <a:p>
            <a:pPr algn="just">
              <a:spcAft>
                <a:spcPts val="1200"/>
              </a:spcAft>
              <a:buFont typeface="Wingdings" pitchFamily="2" charset="2"/>
              <a:buChar char="§"/>
            </a:pPr>
            <a:r>
              <a:rPr lang="en-US" sz="2700" dirty="0">
                <a:latin typeface="Arial" pitchFamily="34" charset="0"/>
                <a:cs typeface="Raavi" pitchFamily="2"/>
              </a:rPr>
              <a:t>We can consider Class like </a:t>
            </a:r>
            <a:r>
              <a:rPr lang="en-US" sz="2700" dirty="0" err="1">
                <a:latin typeface="Arial" pitchFamily="34" charset="0"/>
                <a:cs typeface="Raavi" pitchFamily="2"/>
              </a:rPr>
              <a:t>Datatype</a:t>
            </a:r>
            <a:r>
              <a:rPr lang="en-US" sz="2700" dirty="0">
                <a:latin typeface="Arial" pitchFamily="34" charset="0"/>
                <a:cs typeface="Raavi" pitchFamily="2"/>
              </a:rPr>
              <a:t> (</a:t>
            </a:r>
            <a:r>
              <a:rPr lang="en-US" sz="2700" dirty="0" err="1">
                <a:latin typeface="Arial" pitchFamily="34" charset="0"/>
                <a:cs typeface="Raavi" pitchFamily="2"/>
              </a:rPr>
              <a:t>Int</a:t>
            </a:r>
            <a:r>
              <a:rPr lang="en-US" sz="2700" dirty="0">
                <a:latin typeface="Arial" pitchFamily="34" charset="0"/>
                <a:cs typeface="Raavi" pitchFamily="2"/>
              </a:rPr>
              <a:t>, Char, Float, etc…).</a:t>
            </a:r>
          </a:p>
          <a:p>
            <a:pPr>
              <a:spcAft>
                <a:spcPts val="1200"/>
              </a:spcAft>
              <a:buFont typeface="Wingdings" pitchFamily="2" charset="2"/>
              <a:buChar char="§"/>
            </a:pPr>
            <a:r>
              <a:rPr lang="en-US" sz="2700" dirty="0">
                <a:latin typeface="Arial" pitchFamily="34" charset="0"/>
              </a:rPr>
              <a:t>You can declare as many variables of  any </a:t>
            </a:r>
            <a:r>
              <a:rPr lang="en-US" sz="2700" dirty="0" err="1">
                <a:latin typeface="Arial" pitchFamily="34" charset="0"/>
              </a:rPr>
              <a:t>Datatype</a:t>
            </a:r>
            <a:r>
              <a:rPr lang="en-US" sz="2700" dirty="0">
                <a:latin typeface="Arial" pitchFamily="34" charset="0"/>
              </a:rPr>
              <a:t> in your program for Example : </a:t>
            </a:r>
          </a:p>
          <a:p>
            <a:pPr algn="ctr"/>
            <a:r>
              <a:rPr lang="en-US" sz="2700" dirty="0" err="1">
                <a:solidFill>
                  <a:srgbClr val="FF0000"/>
                </a:solidFill>
                <a:latin typeface="Arial" pitchFamily="34" charset="0"/>
              </a:rPr>
              <a:t>int</a:t>
            </a:r>
            <a:r>
              <a:rPr lang="en-US" sz="2700" dirty="0">
                <a:latin typeface="Arial" pitchFamily="34" charset="0"/>
              </a:rPr>
              <a:t> day; </a:t>
            </a:r>
            <a:r>
              <a:rPr lang="en-US" sz="2700" dirty="0" err="1">
                <a:solidFill>
                  <a:srgbClr val="FF0000"/>
                </a:solidFill>
                <a:latin typeface="Arial" pitchFamily="34" charset="0"/>
              </a:rPr>
              <a:t>int</a:t>
            </a:r>
            <a:r>
              <a:rPr lang="en-US" sz="2700" dirty="0">
                <a:latin typeface="Arial" pitchFamily="34" charset="0"/>
              </a:rPr>
              <a:t> count; </a:t>
            </a:r>
            <a:r>
              <a:rPr lang="en-US" sz="2700" dirty="0" err="1">
                <a:solidFill>
                  <a:srgbClr val="FF0000"/>
                </a:solidFill>
                <a:latin typeface="Arial" pitchFamily="34" charset="0"/>
              </a:rPr>
              <a:t>int</a:t>
            </a:r>
            <a:r>
              <a:rPr lang="en-US" sz="2700" dirty="0">
                <a:latin typeface="Arial" pitchFamily="34" charset="0"/>
              </a:rPr>
              <a:t> divisor; </a:t>
            </a:r>
            <a:r>
              <a:rPr lang="en-US" sz="2700" dirty="0" err="1">
                <a:solidFill>
                  <a:srgbClr val="FF0000"/>
                </a:solidFill>
                <a:latin typeface="Arial" pitchFamily="34" charset="0"/>
              </a:rPr>
              <a:t>int</a:t>
            </a:r>
            <a:r>
              <a:rPr lang="en-US" sz="2700" dirty="0">
                <a:latin typeface="Arial" pitchFamily="34" charset="0"/>
              </a:rPr>
              <a:t> answer; </a:t>
            </a:r>
          </a:p>
          <a:p>
            <a:endParaRPr lang="en-US" sz="2700" dirty="0">
              <a:latin typeface="Arial" pitchFamily="34" charset="0"/>
            </a:endParaRPr>
          </a:p>
          <a:p>
            <a:pPr>
              <a:spcAft>
                <a:spcPts val="600"/>
              </a:spcAft>
              <a:buFont typeface="Wingdings" pitchFamily="2" charset="2"/>
              <a:buChar char="§"/>
            </a:pPr>
            <a:r>
              <a:rPr lang="en-US" sz="2700" dirty="0">
                <a:latin typeface="Arial" pitchFamily="34" charset="0"/>
              </a:rPr>
              <a:t>In a similar way, you can define many objects of the same class.</a:t>
            </a:r>
          </a:p>
          <a:p>
            <a:pPr algn="just">
              <a:spcAft>
                <a:spcPts val="600"/>
              </a:spcAft>
              <a:buFont typeface="Wingdings" pitchFamily="2" charset="2"/>
              <a:buChar char="§"/>
            </a:pPr>
            <a:r>
              <a:rPr lang="en-US" sz="2700" dirty="0">
                <a:latin typeface="Arial" pitchFamily="34" charset="0"/>
                <a:cs typeface="Raavi" pitchFamily="2"/>
              </a:rPr>
              <a:t>Each variable has it’s own value, also each object has it’s own attributes values.</a:t>
            </a:r>
          </a:p>
          <a:p>
            <a:pPr marL="0" lvl="2" defTabSz="914319">
              <a:defRPr/>
            </a:pPr>
            <a:endParaRPr lang="en-GB" dirty="0">
              <a:cs typeface="Times" pitchFamily="1" charset="0"/>
            </a:endParaRPr>
          </a:p>
          <a:p>
            <a:pPr marL="0" lvl="2" defTabSz="914319">
              <a:defRPr/>
            </a:pPr>
            <a:endParaRPr lang="en-GB" dirty="0">
              <a:cs typeface="Times" pitchFamily="1" charset="0"/>
            </a:endParaRPr>
          </a:p>
          <a:p>
            <a:pPr marL="0" lvl="2" defTabSz="914319">
              <a:defRPr/>
            </a:pPr>
            <a:r>
              <a:rPr lang="en-GB" dirty="0">
                <a:cs typeface="Times" pitchFamily="1" charset="0"/>
              </a:rPr>
              <a:t>A unit of abstraction in an object oriented (OO) program</a:t>
            </a:r>
            <a:r>
              <a:rPr lang="en-US" dirty="0"/>
              <a:t> </a:t>
            </a:r>
          </a:p>
          <a:p>
            <a:pPr marL="0" lvl="2" defTabSz="914319">
              <a:defRPr/>
            </a:pPr>
            <a:endParaRPr lang="en-AU" dirty="0"/>
          </a:p>
          <a:p>
            <a:pPr>
              <a:spcAft>
                <a:spcPts val="600"/>
              </a:spcAft>
            </a:pPr>
            <a:r>
              <a:rPr lang="en-US" sz="2700" dirty="0"/>
              <a:t>A </a:t>
            </a:r>
            <a:r>
              <a:rPr lang="en-US" sz="2700" b="1" dirty="0"/>
              <a:t>class is an abstraction </a:t>
            </a:r>
            <a:r>
              <a:rPr lang="en-US" sz="2700" dirty="0"/>
              <a:t>in that it:</a:t>
            </a:r>
          </a:p>
          <a:p>
            <a:pPr lvl="1">
              <a:spcAft>
                <a:spcPts val="600"/>
              </a:spcAft>
            </a:pPr>
            <a:r>
              <a:rPr lang="en-US" sz="2400" dirty="0"/>
              <a:t>Emphasizes relevant characteristics</a:t>
            </a:r>
          </a:p>
          <a:p>
            <a:pPr lvl="1">
              <a:spcAft>
                <a:spcPts val="600"/>
              </a:spcAft>
            </a:pPr>
            <a:r>
              <a:rPr lang="en-US" sz="2400" dirty="0"/>
              <a:t>Suppresses other characteristics</a:t>
            </a:r>
          </a:p>
          <a:p>
            <a:pPr>
              <a:spcAft>
                <a:spcPts val="600"/>
              </a:spcAft>
            </a:pPr>
            <a:r>
              <a:rPr lang="en-US" sz="2700" dirty="0"/>
              <a:t>Abstraction helps us deal with complexity</a:t>
            </a:r>
          </a:p>
          <a:p>
            <a:pPr marL="0" lvl="2" defTabSz="914319">
              <a:defRPr/>
            </a:pPr>
            <a:endParaRPr lang="en-AU" dirty="0"/>
          </a:p>
          <a:p>
            <a:pPr marL="0" lvl="2" defTabSz="914319">
              <a:defRPr/>
            </a:pPr>
            <a:endParaRPr lang="en-US" dirty="0"/>
          </a:p>
          <a:p>
            <a:pPr marL="0" lvl="2" defTabSz="914319">
              <a:defRPr/>
            </a:pPr>
            <a:r>
              <a:rPr lang="en-US" dirty="0"/>
              <a:t>Its </a:t>
            </a:r>
            <a:r>
              <a:rPr lang="en-US" i="1" dirty="0"/>
              <a:t>instances</a:t>
            </a:r>
            <a:endParaRPr lang="en-US" dirty="0"/>
          </a:p>
          <a:p>
            <a:pPr lvl="1"/>
            <a:r>
              <a:rPr lang="en-US" dirty="0"/>
              <a:t>A kind of software module</a:t>
            </a:r>
          </a:p>
          <a:p>
            <a:pPr lvl="2"/>
            <a:r>
              <a:rPr lang="en-US" dirty="0"/>
              <a:t>Describes its instances’ structure (properties)</a:t>
            </a:r>
          </a:p>
          <a:p>
            <a:pPr lvl="2"/>
            <a:r>
              <a:rPr lang="en-US" dirty="0"/>
              <a:t>Contains </a:t>
            </a:r>
            <a:r>
              <a:rPr lang="en-US" i="1" dirty="0"/>
              <a:t>methods (i.e., functions)</a:t>
            </a:r>
            <a:r>
              <a:rPr lang="en-US" dirty="0"/>
              <a:t> to implement their behavior</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99367B4-D429-48AF-94CA-87CFB3158B89}" type="slidenum">
              <a:rPr lang="zh-TW" altLang="en-US"/>
              <a:pPr/>
              <a:t>6</a:t>
            </a:fld>
            <a:endParaRPr lang="en-US" altLang="zh-TW"/>
          </a:p>
        </p:txBody>
      </p:sp>
      <p:sp>
        <p:nvSpPr>
          <p:cNvPr id="301058" name="Rectangle 2"/>
          <p:cNvSpPr>
            <a:spLocks noGrp="1" noRot="1" noChangeAspect="1" noChangeArrowheads="1" noTextEdit="1"/>
          </p:cNvSpPr>
          <p:nvPr>
            <p:ph type="sldImg"/>
          </p:nvPr>
        </p:nvSpPr>
        <p:spPr>
          <a:xfrm>
            <a:off x="1266825" y="727075"/>
            <a:ext cx="4781550" cy="3586163"/>
          </a:xfrm>
          <a:ln/>
        </p:spPr>
      </p:sp>
      <p:sp>
        <p:nvSpPr>
          <p:cNvPr id="301059" name="Rectangle 3"/>
          <p:cNvSpPr>
            <a:spLocks noGrp="1" noChangeArrowheads="1"/>
          </p:cNvSpPr>
          <p:nvPr>
            <p:ph type="body" idx="1"/>
          </p:nvPr>
        </p:nvSpPr>
        <p:spPr/>
        <p:txBody>
          <a:bodyPr/>
          <a:lstStyle/>
          <a:p>
            <a:r>
              <a:rPr lang="en-US" altLang="zh-TW" sz="1200" b="1" dirty="0" err="1">
                <a:latin typeface="Times New Roman" pitchFamily="18" charset="0"/>
                <a:ea typeface="新細明體" pitchFamily="18" charset="-120"/>
              </a:rPr>
              <a:t>openAccount</a:t>
            </a:r>
            <a:r>
              <a:rPr lang="en-US" altLang="zh-TW" sz="1200" b="1" dirty="0">
                <a:latin typeface="Times New Roman" pitchFamily="18" charset="0"/>
                <a:ea typeface="新細明體" pitchFamily="18" charset="-120"/>
              </a:rPr>
              <a:t> , </a:t>
            </a:r>
            <a:r>
              <a:rPr lang="en-US" altLang="zh-TW" sz="1200" b="1" dirty="0" err="1">
                <a:latin typeface="Times New Roman" pitchFamily="18" charset="0"/>
                <a:ea typeface="新細明體" pitchFamily="18" charset="-120"/>
              </a:rPr>
              <a:t>closeAccount</a:t>
            </a:r>
            <a:r>
              <a:rPr lang="en-US" altLang="zh-TW" sz="1200" b="1" dirty="0">
                <a:latin typeface="Times New Roman" pitchFamily="18" charset="0"/>
                <a:ea typeface="新細明體" pitchFamily="18" charset="-120"/>
              </a:rPr>
              <a:t> (belong to the Bank class).</a:t>
            </a:r>
            <a:endParaRPr lang="zh-TW"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key feature</a:t>
            </a:r>
            <a:r>
              <a:rPr lang="en-US" baseline="0" dirty="0"/>
              <a:t> that give interfaces their power is that </a:t>
            </a:r>
            <a:r>
              <a:rPr lang="en-US" u="sng" baseline="0" dirty="0"/>
              <a:t>you can declare a variable with an interface as its type</a:t>
            </a:r>
            <a:r>
              <a:rPr lang="en-US" baseline="0" dirty="0"/>
              <a:t>. This means that an instance of any class that implements the interface can be put in the variable. With the variable, you can then call any of the operations defined in the interface then dynamic binding is used to resolve which concrete method will be called.</a:t>
            </a:r>
          </a:p>
          <a:p>
            <a:endParaRPr lang="en-US" dirty="0"/>
          </a:p>
        </p:txBody>
      </p:sp>
      <p:sp>
        <p:nvSpPr>
          <p:cNvPr id="4" name="Slide Number Placeholder 3"/>
          <p:cNvSpPr>
            <a:spLocks noGrp="1"/>
          </p:cNvSpPr>
          <p:nvPr>
            <p:ph type="sldNum" sz="quarter" idx="10"/>
          </p:nvPr>
        </p:nvSpPr>
        <p:spPr/>
        <p:txBody>
          <a:bodyPr/>
          <a:lstStyle/>
          <a:p>
            <a:fld id="{996DC21E-529F-4BD0-AABF-4EDBE9E3AB08}"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02AC4-9B17-4E03-BC31-0C6D943D3A89}" type="slidenum">
              <a:rPr lang="en-US"/>
              <a:pPr/>
              <a:t>9</a:t>
            </a:fld>
            <a:endParaRPr 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pPr eaLnBrk="1" hangingPunct="1"/>
            <a:r>
              <a:rPr lang="en-US" altLang="en-US" dirty="0">
                <a:solidFill>
                  <a:srgbClr val="000000"/>
                </a:solidFill>
                <a:latin typeface="Times New Roman" pitchFamily="18" charset="0"/>
              </a:rPr>
              <a:t>Car analogy </a:t>
            </a:r>
          </a:p>
          <a:p>
            <a:pPr lvl="1" eaLnBrk="1" hangingPunct="1"/>
            <a:r>
              <a:rPr lang="en-US" altLang="en-US" dirty="0">
                <a:solidFill>
                  <a:srgbClr val="000000"/>
                </a:solidFill>
                <a:latin typeface="Times New Roman" pitchFamily="18" charset="0"/>
              </a:rPr>
              <a:t>Pressing a car’s gas pedal sends a message to the car to perform a task—make the car go faster. </a:t>
            </a:r>
          </a:p>
          <a:p>
            <a:pPr lvl="1" eaLnBrk="1" hangingPunct="1"/>
            <a:r>
              <a:rPr lang="en-US" altLang="en-US" dirty="0">
                <a:solidFill>
                  <a:srgbClr val="000000"/>
                </a:solidFill>
                <a:latin typeface="Times New Roman" pitchFamily="18" charset="0"/>
              </a:rPr>
              <a:t>The farther down you press the pedal, the faster the car accelerates. </a:t>
            </a:r>
          </a:p>
          <a:p>
            <a:pPr lvl="1" eaLnBrk="1" hangingPunct="1"/>
            <a:r>
              <a:rPr lang="en-US" altLang="en-US" dirty="0">
                <a:solidFill>
                  <a:srgbClr val="000000"/>
                </a:solidFill>
                <a:latin typeface="Times New Roman" pitchFamily="18" charset="0"/>
              </a:rPr>
              <a:t>Message to the car includes the task to perform and additional information that helps the car perform the task. </a:t>
            </a:r>
          </a:p>
          <a:p>
            <a:pPr eaLnBrk="1" hangingPunct="1"/>
            <a:r>
              <a:rPr lang="en-US" altLang="en-US" dirty="0">
                <a:solidFill>
                  <a:srgbClr val="0000FF"/>
                </a:solidFill>
                <a:latin typeface="Times New Roman" pitchFamily="18" charset="0"/>
              </a:rPr>
              <a:t>Parameter</a:t>
            </a:r>
            <a:r>
              <a:rPr lang="en-US" altLang="en-US" dirty="0">
                <a:solidFill>
                  <a:srgbClr val="000000"/>
                </a:solidFill>
                <a:latin typeface="Times New Roman" pitchFamily="18" charset="0"/>
              </a:rPr>
              <a:t>: Additional information a method needs to perform its task.</a:t>
            </a:r>
          </a:p>
          <a:p>
            <a:pPr>
              <a:buFont typeface="Arial" pitchFamily="34" charset="0"/>
              <a:buChar char="•"/>
            </a:pPr>
            <a:endParaRPr lang="en-US" dirty="0"/>
          </a:p>
          <a:p>
            <a:pPr>
              <a:buFont typeface="Arial" pitchFamily="34" charset="0"/>
              <a:buChar char="•"/>
            </a:pPr>
            <a:r>
              <a:rPr lang="en-US" dirty="0"/>
              <a:t>Creating objects</a:t>
            </a:r>
          </a:p>
          <a:p>
            <a:pPr lvl="1">
              <a:buFont typeface="Arial" pitchFamily="34" charset="0"/>
              <a:buChar char="•"/>
            </a:pPr>
            <a:r>
              <a:rPr lang="en-US" dirty="0"/>
              <a:t>Compiler must know size of object</a:t>
            </a:r>
          </a:p>
          <a:p>
            <a:pPr lvl="2">
              <a:buFont typeface="Arial" pitchFamily="34" charset="0"/>
              <a:buChar char="•"/>
            </a:pPr>
            <a:r>
              <a:rPr lang="en-US" dirty="0"/>
              <a:t>C++ objects typically contain only data members</a:t>
            </a:r>
          </a:p>
          <a:p>
            <a:pPr lvl="2">
              <a:buFont typeface="Arial" pitchFamily="34" charset="0"/>
              <a:buChar char="•"/>
            </a:pPr>
            <a:r>
              <a:rPr lang="en-US" dirty="0"/>
              <a:t>Compiler creates one copy of class’s member functions</a:t>
            </a:r>
          </a:p>
          <a:p>
            <a:pPr marL="1371600" marR="0" lvl="3"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This copy is shared among all the class’s objects</a:t>
            </a:r>
          </a:p>
          <a:p>
            <a:pPr marL="1371600" marR="0" lvl="3"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a:t>C++ is an extensible language = you can create new data types</a:t>
            </a:r>
          </a:p>
          <a:p>
            <a:pPr lvl="3">
              <a:buFont typeface="Arial" pitchFamily="34" charset="0"/>
              <a:buChar char="•"/>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dirty="0">
                <a:solidFill>
                  <a:srgbClr val="0000FF"/>
                </a:solidFill>
                <a:latin typeface="Arial Narrow" pitchFamily="34" charset="0"/>
              </a:rPr>
              <a:t>In any class that also has methods, it is almost always better to declare instance variables private. We will show how and why in the next tutorial section.</a:t>
            </a:r>
          </a:p>
          <a:p>
            <a:pPr>
              <a:lnSpc>
                <a:spcPct val="80000"/>
              </a:lnSpc>
            </a:pPr>
            <a:r>
              <a:rPr lang="en-US" dirty="0"/>
              <a:t>Can access attributes of current object without </a:t>
            </a:r>
            <a:r>
              <a:rPr lang="en-US" dirty="0" err="1"/>
              <a:t>varName</a:t>
            </a:r>
            <a:endParaRPr lang="en-US" dirty="0"/>
          </a:p>
          <a:p>
            <a:pPr>
              <a:lnSpc>
                <a:spcPct val="80000"/>
              </a:lnSpc>
            </a:pPr>
            <a:r>
              <a:rPr lang="en-US" dirty="0"/>
              <a:t>It is conventional to make all instance variables private</a:t>
            </a:r>
          </a:p>
          <a:p>
            <a:pPr lvl="1">
              <a:lnSpc>
                <a:spcPct val="80000"/>
              </a:lnSpc>
            </a:pPr>
            <a:r>
              <a:rPr lang="en-US" dirty="0"/>
              <a:t>In which case outside code can’t access them directly. We will show later how to hook them to outside with methods.</a:t>
            </a:r>
          </a:p>
          <a:p>
            <a:endParaRPr lang="en-US" dirty="0"/>
          </a:p>
        </p:txBody>
      </p:sp>
      <p:sp>
        <p:nvSpPr>
          <p:cNvPr id="4" name="Date Placeholder 3"/>
          <p:cNvSpPr>
            <a:spLocks noGrp="1"/>
          </p:cNvSpPr>
          <p:nvPr>
            <p:ph type="dt" idx="10"/>
          </p:nvPr>
        </p:nvSpPr>
        <p:spPr/>
        <p:txBody>
          <a:bodyPr/>
          <a:lstStyle/>
          <a:p>
            <a:pPr>
              <a:defRPr/>
            </a:pPr>
            <a:fld id="{0ED0D618-F16A-4621-A84E-96DD54DE4659}" type="datetime1">
              <a:rPr lang="en-US" smtClean="0"/>
              <a:t>9/4/2023</a:t>
            </a:fld>
            <a:endParaRPr lang="en-US" altLang="en-US"/>
          </a:p>
        </p:txBody>
      </p:sp>
      <p:sp>
        <p:nvSpPr>
          <p:cNvPr id="5" name="Slide Number Placeholder 4"/>
          <p:cNvSpPr>
            <a:spLocks noGrp="1"/>
          </p:cNvSpPr>
          <p:nvPr>
            <p:ph type="sldNum" sz="quarter" idx="11"/>
          </p:nvPr>
        </p:nvSpPr>
        <p:spPr/>
        <p:txBody>
          <a:bodyPr/>
          <a:lstStyle/>
          <a:p>
            <a:pPr>
              <a:defRPr/>
            </a:pPr>
            <a:fld id="{D9474923-D43E-4F01-B1A4-20D74BE3B026}" type="slidenum">
              <a:rPr lang="en-US" altLang="en-US" smtClean="0"/>
              <a:pPr>
                <a:defRPr/>
              </a:pPr>
              <a:t>13</a:t>
            </a:fld>
            <a:endParaRPr lang="en-US" altLang="en-US"/>
          </a:p>
        </p:txBody>
      </p:sp>
    </p:spTree>
    <p:extLst>
      <p:ext uri="{BB962C8B-B14F-4D97-AF65-F5344CB8AC3E}">
        <p14:creationId xmlns:p14="http://schemas.microsoft.com/office/powerpoint/2010/main" val="396194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ADF78-44E5-4B61-A66C-0966A49382D8}" type="slidenum">
              <a:rPr lang="en-US"/>
              <a:pPr/>
              <a:t>14</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pPr marL="163513" marR="0" lvl="0" indent="-16351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latin typeface="Lucida Console" pitchFamily="49" charset="0"/>
              </a:rPr>
              <a:t>private</a:t>
            </a:r>
            <a:r>
              <a:rPr lang="en-US" dirty="0"/>
              <a:t> is the default access for class members</a:t>
            </a:r>
          </a:p>
          <a:p>
            <a:pPr marL="163513" marR="0" lvl="0" indent="-16351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Also called </a:t>
            </a:r>
            <a:r>
              <a:rPr lang="en-US" i="1" dirty="0"/>
              <a:t>Attributes</a:t>
            </a:r>
            <a:r>
              <a:rPr lang="en-US" dirty="0"/>
              <a:t> or </a:t>
            </a:r>
            <a:r>
              <a:rPr lang="en-US" i="1" dirty="0"/>
              <a:t>Properties</a:t>
            </a:r>
          </a:p>
          <a:p>
            <a:pPr lvl="0">
              <a:buFont typeface="Arial" pitchFamily="34" charset="0"/>
              <a:buChar char="•"/>
            </a:pPr>
            <a:r>
              <a:rPr lang="en-US" dirty="0"/>
              <a:t>Variables declared in a function definition’s body</a:t>
            </a:r>
          </a:p>
          <a:p>
            <a:pPr lvl="1">
              <a:buFont typeface="Arial" pitchFamily="34" charset="0"/>
              <a:buChar char="•"/>
            </a:pPr>
            <a:r>
              <a:rPr lang="en-US" dirty="0"/>
              <a:t>Cannot be used outside of that function body</a:t>
            </a:r>
          </a:p>
          <a:p>
            <a:pPr lvl="0">
              <a:buFont typeface="Arial" pitchFamily="34" charset="0"/>
              <a:buChar char="•"/>
            </a:pPr>
            <a:r>
              <a:rPr lang="en-US" dirty="0"/>
              <a:t>When a function terminates</a:t>
            </a:r>
          </a:p>
          <a:p>
            <a:pPr lvl="1">
              <a:buFont typeface="Arial" pitchFamily="34" charset="0"/>
              <a:buChar char="•"/>
            </a:pPr>
            <a:r>
              <a:rPr lang="en-US" dirty="0"/>
              <a:t>The values of its local variables are lost</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Lets you change internal representation and data structures </a:t>
            </a:r>
            <a:r>
              <a:rPr lang="en-US" i="1" dirty="0"/>
              <a:t>without affecting the users of your class</a:t>
            </a:r>
          </a:p>
          <a:p>
            <a:pPr lvl="1">
              <a:lnSpc>
                <a:spcPct val="110000"/>
              </a:lnSpc>
            </a:pPr>
            <a:r>
              <a:rPr lang="en-US" dirty="0"/>
              <a:t>Makes code more maintainable. </a:t>
            </a:r>
          </a:p>
          <a:p>
            <a:pPr>
              <a:lnSpc>
                <a:spcPct val="110000"/>
              </a:lnSpc>
            </a:pPr>
            <a:r>
              <a:rPr lang="en-US" dirty="0"/>
              <a:t>Lets you put constraints on values </a:t>
            </a:r>
            <a:r>
              <a:rPr lang="en-US" i="1" dirty="0"/>
              <a:t>to be assigned to attributes (i.e., data validation).</a:t>
            </a:r>
          </a:p>
          <a:p>
            <a:pPr>
              <a:lnSpc>
                <a:spcPct val="110000"/>
              </a:lnSpc>
            </a:pPr>
            <a:r>
              <a:rPr lang="en-US" dirty="0"/>
              <a:t>Lets you perform extra behavior (e.g., log old values) in the setters</a:t>
            </a:r>
          </a:p>
        </p:txBody>
      </p:sp>
      <p:sp>
        <p:nvSpPr>
          <p:cNvPr id="4" name="Date Placeholder 3"/>
          <p:cNvSpPr>
            <a:spLocks noGrp="1"/>
          </p:cNvSpPr>
          <p:nvPr>
            <p:ph type="dt" idx="1"/>
          </p:nvPr>
        </p:nvSpPr>
        <p:spPr/>
        <p:txBody>
          <a:bodyPr/>
          <a:lstStyle/>
          <a:p>
            <a:pPr>
              <a:defRPr/>
            </a:pPr>
            <a:fld id="{954FE8C7-78FC-431D-B3E1-D71ED4EF3622}" type="datetime1">
              <a:rPr lang="en-US" smtClean="0"/>
              <a:t>9/4/2023</a:t>
            </a:fld>
            <a:endParaRPr lang="en-US" altLang="en-US"/>
          </a:p>
        </p:txBody>
      </p:sp>
      <p:sp>
        <p:nvSpPr>
          <p:cNvPr id="5" name="Slide Number Placeholder 4"/>
          <p:cNvSpPr>
            <a:spLocks noGrp="1"/>
          </p:cNvSpPr>
          <p:nvPr>
            <p:ph type="sldNum" sz="quarter" idx="5"/>
          </p:nvPr>
        </p:nvSpPr>
        <p:spPr/>
        <p:txBody>
          <a:bodyPr/>
          <a:lstStyle/>
          <a:p>
            <a:pPr>
              <a:defRPr/>
            </a:pPr>
            <a:fld id="{D9474923-D43E-4F01-B1A4-20D74BE3B026}" type="slidenum">
              <a:rPr lang="en-US" altLang="en-US" smtClean="0"/>
              <a:pPr>
                <a:defRPr/>
              </a:pPr>
              <a:t>15</a:t>
            </a:fld>
            <a:endParaRPr lang="en-US" altLang="en-US"/>
          </a:p>
        </p:txBody>
      </p:sp>
    </p:spTree>
    <p:extLst>
      <p:ext uri="{BB962C8B-B14F-4D97-AF65-F5344CB8AC3E}">
        <p14:creationId xmlns:p14="http://schemas.microsoft.com/office/powerpoint/2010/main" val="2708334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pic>
        <p:nvPicPr>
          <p:cNvPr id="5" name="Picture 2" descr="G:\img\BackStep.gif">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567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632112B6-4591-4366-A7F8-E24B1877AEAA}"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A1AA0FB9-F0EA-42AF-BCA9-0877EF59C2A2}"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99530255-A5C9-4E95-894E-90C427566047}"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E958E90A-A09D-464C-B938-5C25C2B7BECF}"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457200" y="2017713"/>
            <a:ext cx="41719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81550" y="2017713"/>
            <a:ext cx="4173538" cy="4114800"/>
          </a:xfrm>
        </p:spPr>
        <p:txBody>
          <a:bodyPr/>
          <a:lstStyle/>
          <a:p>
            <a:r>
              <a:rPr lang="en-US"/>
              <a:t>Click icon to add clip art</a:t>
            </a:r>
          </a:p>
        </p:txBody>
      </p:sp>
      <p:sp>
        <p:nvSpPr>
          <p:cNvPr id="5" name="Slide Number Placeholder 4"/>
          <p:cNvSpPr>
            <a:spLocks noGrp="1"/>
          </p:cNvSpPr>
          <p:nvPr>
            <p:ph type="sldNum" sz="quarter" idx="10"/>
          </p:nvPr>
        </p:nvSpPr>
        <p:spPr>
          <a:xfrm>
            <a:off x="7042150" y="6243638"/>
            <a:ext cx="1905000" cy="457200"/>
          </a:xfrm>
        </p:spPr>
        <p:txBody>
          <a:bodyPr/>
          <a:lstStyle>
            <a:lvl1pPr>
              <a:defRPr/>
            </a:lvl1pPr>
          </a:lstStyle>
          <a:p>
            <a:pPr>
              <a:defRPr/>
            </a:pPr>
            <a:fld id="{CF3997E9-8BAE-43A7-A3C5-7205DB6B0473}" type="slidenum">
              <a:rPr lang="en-US" altLang="en-US" smtClean="0"/>
              <a:pPr>
                <a:defRPr/>
              </a:pPr>
              <a:t>‹#›</a:t>
            </a:fld>
            <a:endParaRPr lang="en-US" altLang="en-US">
              <a:solidFill>
                <a:schemeClr val="accent2"/>
              </a:solidFill>
            </a:endParaRPr>
          </a:p>
        </p:txBody>
      </p:sp>
    </p:spTree>
    <p:extLst>
      <p:ext uri="{BB962C8B-B14F-4D97-AF65-F5344CB8AC3E}">
        <p14:creationId xmlns:p14="http://schemas.microsoft.com/office/powerpoint/2010/main" val="46910850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pPr>
              <a:defRPr/>
            </a:pPr>
            <a:fld id="{CF3997E9-8BAE-43A7-A3C5-7205DB6B0473}" type="slidenum">
              <a:rPr lang="en-US" altLang="en-US" smtClean="0"/>
              <a:pPr>
                <a:defRPr/>
              </a:pPr>
              <a:t>‹#›</a:t>
            </a:fld>
            <a:endParaRPr lang="en-US" altLang="en-US">
              <a:solidFill>
                <a:schemeClr val="accent2"/>
              </a:solidFill>
            </a:endParaRPr>
          </a:p>
        </p:txBody>
      </p:sp>
      <p:pic>
        <p:nvPicPr>
          <p:cNvPr id="4" name="Picture 2" descr="G:\img\BackStep.gif">
            <a:hlinkClick r:id="rId2" action="ppaction://hlinksldjump"/>
            <a:extLst>
              <a:ext uri="{FF2B5EF4-FFF2-40B4-BE49-F238E27FC236}">
                <a16:creationId xmlns:a16="http://schemas.microsoft.com/office/drawing/2014/main" id="{BE5057B2-1490-4B07-BD02-5BA1C7E04A7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extLst>
      <p:ext uri="{BB962C8B-B14F-4D97-AF65-F5344CB8AC3E}">
        <p14:creationId xmlns:p14="http://schemas.microsoft.com/office/powerpoint/2010/main" val="289696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defRPr>
            </a:lvl1pPr>
          </a:lstStyle>
          <a:p>
            <a:r>
              <a:rPr lang="en-US" dirty="0"/>
              <a:t>Click to edit Master title style</a:t>
            </a:r>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a:xfrm>
            <a:off x="7010400" y="6477301"/>
            <a:ext cx="2133600" cy="365125"/>
          </a:xfrm>
        </p:spPr>
        <p:txBody>
          <a:bodyPr/>
          <a:lstStyle>
            <a:lvl1pPr>
              <a:defRPr/>
            </a:lvl1pPr>
          </a:lstStyle>
          <a:p>
            <a:pPr>
              <a:defRPr/>
            </a:pPr>
            <a:fld id="{FD3C3EDF-A74B-4F4D-A483-ABB803054254}" type="slidenum">
              <a:rPr lang="en-US"/>
              <a:pPr>
                <a:defRPr/>
              </a:pPr>
              <a:t>‹#›</a:t>
            </a:fld>
            <a:endParaRPr lang="en-US"/>
          </a:p>
        </p:txBody>
      </p:sp>
    </p:spTree>
    <p:extLst>
      <p:ext uri="{BB962C8B-B14F-4D97-AF65-F5344CB8AC3E}">
        <p14:creationId xmlns:p14="http://schemas.microsoft.com/office/powerpoint/2010/main" val="206581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58D54586-1A7D-4316-AB51-13B04B493FFD}"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517691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14241755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39644003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128282054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89631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solidFill>
                <a:srgbClr val="000000"/>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96918892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457200" y="2017713"/>
            <a:ext cx="41719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81550" y="2017713"/>
            <a:ext cx="4173538" cy="4114800"/>
          </a:xfrm>
        </p:spPr>
        <p:txBody>
          <a:bodyPr/>
          <a:lstStyle/>
          <a:p>
            <a:r>
              <a:rPr lang="en-US"/>
              <a:t>Click icon to add clip art</a:t>
            </a:r>
          </a:p>
        </p:txBody>
      </p:sp>
      <p:sp>
        <p:nvSpPr>
          <p:cNvPr id="5" name="Slide Number Placeholder 4"/>
          <p:cNvSpPr>
            <a:spLocks noGrp="1"/>
          </p:cNvSpPr>
          <p:nvPr>
            <p:ph type="sldNum" sz="quarter" idx="10"/>
          </p:nvPr>
        </p:nvSpPr>
        <p:spPr>
          <a:xfrm>
            <a:off x="7042150" y="6243638"/>
            <a:ext cx="1905000" cy="457200"/>
          </a:xfrm>
        </p:spPr>
        <p:txBody>
          <a:bodyPr/>
          <a:lstStyle>
            <a:lvl1pPr>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371245638"/>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CF3997E9-8BAE-43A7-A3C5-7205DB6B0473}" type="slidenum">
              <a:rPr lang="en-US" altLang="en-US" smtClean="0"/>
              <a:pPr>
                <a:defRPr/>
              </a:pPr>
              <a:t>‹#›</a:t>
            </a:fld>
            <a:endParaRPr lang="en-US" altLang="en-US">
              <a:solidFill>
                <a:schemeClr val="accent2"/>
              </a:solidFill>
            </a:endParaRPr>
          </a:p>
        </p:txBody>
      </p:sp>
      <p:pic>
        <p:nvPicPr>
          <p:cNvPr id="5" name="Picture 2" descr="G:\img\BackStep.gif">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418703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F3997E9-8BAE-43A7-A3C5-7205DB6B0473}" type="slidenum">
              <a:rPr lang="en-US" altLang="en-US" smtClean="0"/>
              <a:pPr>
                <a:defRPr/>
              </a:pPr>
              <a:t>‹#›</a:t>
            </a:fld>
            <a:endParaRPr lang="en-US" altLang="en-US">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4" r:id="rId6"/>
    <p:sldLayoutId id="2147483845" r:id="rId7"/>
    <p:sldLayoutId id="2147483846" r:id="rId8"/>
    <p:sldLayoutId id="2147483847" r:id="rId9"/>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36.xml"/><Relationship Id="rId5" Type="http://schemas.openxmlformats.org/officeDocument/2006/relationships/slide" Target="slide19.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1"/>
          <p:cNvSpPr>
            <a:spLocks noGrp="1" noChangeArrowheads="1"/>
          </p:cNvSpPr>
          <p:nvPr>
            <p:ph type="ctrTitle"/>
          </p:nvPr>
        </p:nvSpPr>
        <p:spPr>
          <a:xfrm>
            <a:off x="746635" y="2416939"/>
            <a:ext cx="7924800" cy="1981200"/>
          </a:xfrm>
        </p:spPr>
        <p:txBody>
          <a:bodyPr/>
          <a:lstStyle/>
          <a:p>
            <a:r>
              <a:rPr lang="en-US" dirty="0"/>
              <a:t>Basic Object-Oriented Programming in Java</a:t>
            </a:r>
            <a:endParaRPr lang="en-US" altLang="en-US" dirty="0"/>
          </a:p>
        </p:txBody>
      </p:sp>
      <p:sp>
        <p:nvSpPr>
          <p:cNvPr id="4" name="Rectangle 4"/>
          <p:cNvSpPr>
            <a:spLocks noGrp="1" noChangeArrowheads="1"/>
          </p:cNvSpPr>
          <p:nvPr>
            <p:ph type="sldNum" sz="quarter" idx="10"/>
          </p:nvPr>
        </p:nvSpPr>
        <p:spPr/>
        <p:txBody>
          <a:bodyPr/>
          <a:lstStyle/>
          <a:p>
            <a:pPr>
              <a:defRPr/>
            </a:pPr>
            <a:fld id="{3BF40BC1-28C8-4740-B086-326F43190F9F}" type="slidenum">
              <a:rPr lang="en-US" altLang="en-US"/>
              <a:pPr>
                <a:defRPr/>
              </a:pPr>
              <a:t>1</a:t>
            </a:fld>
            <a:endParaRPr lang="en-US" altLang="en-US"/>
          </a:p>
        </p:txBody>
      </p:sp>
      <p:pic>
        <p:nvPicPr>
          <p:cNvPr id="7" name="Picture 6" descr="alert.png"/>
          <p:cNvPicPr>
            <a:picLocks noChangeAspect="1"/>
          </p:cNvPicPr>
          <p:nvPr/>
        </p:nvPicPr>
        <p:blipFill>
          <a:blip r:embed="rId3" cstate="print"/>
          <a:stretch>
            <a:fillRect/>
          </a:stretch>
        </p:blipFill>
        <p:spPr>
          <a:xfrm>
            <a:off x="6637847" y="337361"/>
            <a:ext cx="2033588" cy="1535447"/>
          </a:xfrm>
          <a:prstGeom prst="rect">
            <a:avLst/>
          </a:prstGeom>
        </p:spPr>
      </p:pic>
      <p:sp>
        <p:nvSpPr>
          <p:cNvPr id="8" name="TextBox 7"/>
          <p:cNvSpPr txBox="1"/>
          <p:nvPr/>
        </p:nvSpPr>
        <p:spPr>
          <a:xfrm rot="532060">
            <a:off x="6088465" y="1270509"/>
            <a:ext cx="2990023" cy="461665"/>
          </a:xfrm>
          <a:prstGeom prst="rect">
            <a:avLst/>
          </a:prstGeom>
          <a:noFill/>
        </p:spPr>
        <p:txBody>
          <a:bodyPr wrap="square" rtlCol="0">
            <a:spAutoFit/>
          </a:bodyPr>
          <a:lstStyle/>
          <a:p>
            <a:pPr algn="ctr"/>
            <a:r>
              <a:rPr lang="en-US" b="1" dirty="0">
                <a:solidFill>
                  <a:srgbClr val="FF0000"/>
                </a:solidFill>
                <a:latin typeface="+mj-lt"/>
              </a:rPr>
              <a:t>Read Chapters 3 &amp; 6</a:t>
            </a:r>
          </a:p>
        </p:txBody>
      </p:sp>
      <p:sp>
        <p:nvSpPr>
          <p:cNvPr id="9" name="Rectangle 2"/>
          <p:cNvSpPr txBox="1">
            <a:spLocks noChangeArrowheads="1"/>
          </p:cNvSpPr>
          <p:nvPr/>
        </p:nvSpPr>
        <p:spPr bwMode="auto">
          <a:xfrm>
            <a:off x="500063" y="152400"/>
            <a:ext cx="7772400" cy="46037"/>
          </a:xfrm>
          <a:prstGeom prst="rect">
            <a:avLst/>
          </a:prstGeom>
          <a:noFill/>
          <a:ln w="9525">
            <a:noFill/>
            <a:miter lim="800000"/>
            <a:headEnd/>
            <a:tailEnd/>
          </a:ln>
          <a:effectLst/>
        </p:spPr>
        <p:txBody>
          <a:bodyPr anchor="ctr"/>
          <a:lstStyle/>
          <a:p>
            <a:pPr algn="ctr">
              <a:defRPr/>
            </a:pPr>
            <a:r>
              <a:rPr lang="en-GB" sz="4000" b="1" u="sng" kern="0" dirty="0">
                <a:solidFill>
                  <a:schemeClr val="accent2"/>
                </a:solidFill>
                <a:latin typeface="+mj-lt"/>
                <a:ea typeface="+mj-ea"/>
                <a:cs typeface="+mj-cs"/>
              </a:rPr>
              <a:t/>
            </a:r>
            <a:br>
              <a:rPr lang="en-GB" sz="4000" b="1" u="sng" kern="0" dirty="0">
                <a:solidFill>
                  <a:schemeClr val="accent2"/>
                </a:solidFill>
                <a:latin typeface="+mj-lt"/>
                <a:ea typeface="+mj-ea"/>
                <a:cs typeface="+mj-cs"/>
              </a:rPr>
            </a:br>
            <a:r>
              <a:rPr lang="en-GB" sz="4000" b="1" kern="0" dirty="0">
                <a:latin typeface="+mj-lt"/>
                <a:ea typeface="+mj-ea"/>
                <a:cs typeface="+mj-cs"/>
              </a:rPr>
              <a:t>CMPS 251</a:t>
            </a:r>
          </a:p>
        </p:txBody>
      </p:sp>
      <p:sp>
        <p:nvSpPr>
          <p:cNvPr id="2" name="TextBox 1">
            <a:extLst>
              <a:ext uri="{FF2B5EF4-FFF2-40B4-BE49-F238E27FC236}">
                <a16:creationId xmlns:a16="http://schemas.microsoft.com/office/drawing/2014/main" id="{96E5224C-E180-4E90-8F26-3DC92AE85D0A}"/>
              </a:ext>
            </a:extLst>
          </p:cNvPr>
          <p:cNvSpPr txBox="1"/>
          <p:nvPr/>
        </p:nvSpPr>
        <p:spPr>
          <a:xfrm>
            <a:off x="228600" y="6096000"/>
            <a:ext cx="1219200" cy="685800"/>
          </a:xfrm>
          <a:prstGeom prst="rect">
            <a:avLst/>
          </a:prstGeom>
          <a:solidFill>
            <a:schemeClr val="bg1"/>
          </a:solidFill>
        </p:spPr>
        <p:txBody>
          <a:bodyPr wrap="square" rtlCol="0">
            <a:spAutoFit/>
          </a:bodyPr>
          <a:lstStyle/>
          <a:p>
            <a:endParaRPr lang="en-US" dirty="0"/>
          </a:p>
        </p:txBody>
      </p:sp>
      <p:sp>
        <p:nvSpPr>
          <p:cNvPr id="3" name="Rectangle 2"/>
          <p:cNvSpPr/>
          <p:nvPr/>
        </p:nvSpPr>
        <p:spPr>
          <a:xfrm>
            <a:off x="3409978" y="1872808"/>
            <a:ext cx="2095445" cy="646331"/>
          </a:xfrm>
          <a:prstGeom prst="rect">
            <a:avLst/>
          </a:prstGeom>
        </p:spPr>
        <p:txBody>
          <a:bodyPr wrap="none">
            <a:spAutoFit/>
          </a:bodyPr>
          <a:lstStyle/>
          <a:p>
            <a:pPr algn="ctr"/>
            <a:r>
              <a:rPr lang="en-US" sz="3600" b="1">
                <a:solidFill>
                  <a:schemeClr val="accent1">
                    <a:lumMod val="50000"/>
                  </a:schemeClr>
                </a:solidFill>
              </a:rPr>
              <a:t>Unit </a:t>
            </a:r>
            <a:r>
              <a:rPr lang="en-US" sz="3600" b="1" smtClean="0">
                <a:solidFill>
                  <a:schemeClr val="accent1">
                    <a:lumMod val="50000"/>
                  </a:schemeClr>
                </a:solidFill>
              </a:rPr>
              <a:t>2_01</a:t>
            </a:r>
          </a:p>
        </p:txBody>
      </p:sp>
    </p:spTree>
    <p:extLst>
      <p:ext uri="{BB962C8B-B14F-4D97-AF65-F5344CB8AC3E}">
        <p14:creationId xmlns:p14="http://schemas.microsoft.com/office/powerpoint/2010/main" val="26866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Oriented Example</a:t>
            </a:r>
            <a:endParaRPr lang="en-US" dirty="0"/>
          </a:p>
        </p:txBody>
      </p:sp>
      <p:sp>
        <p:nvSpPr>
          <p:cNvPr id="3" name="Slide Number Placeholder 2"/>
          <p:cNvSpPr>
            <a:spLocks noGrp="1"/>
          </p:cNvSpPr>
          <p:nvPr>
            <p:ph type="sldNum" sz="quarter" idx="12"/>
          </p:nvPr>
        </p:nvSpPr>
        <p:spPr/>
        <p:txBody>
          <a:bodyPr/>
          <a:lstStyle/>
          <a:p>
            <a:fld id="{9786C84E-AF04-4DB5-9ACA-03857C0917E0}" type="slidenum">
              <a:rPr lang="en-US" smtClean="0"/>
              <a:t>10</a:t>
            </a:fld>
            <a:endParaRPr lang="en-US"/>
          </a:p>
        </p:txBody>
      </p:sp>
      <p:sp>
        <p:nvSpPr>
          <p:cNvPr id="4" name="Content Placeholder 3"/>
          <p:cNvSpPr>
            <a:spLocks noGrp="1"/>
          </p:cNvSpPr>
          <p:nvPr>
            <p:ph sz="quarter" idx="1"/>
          </p:nvPr>
        </p:nvSpPr>
        <p:spPr/>
        <p:txBody>
          <a:bodyPr/>
          <a:lstStyle/>
          <a:p>
            <a:r>
              <a:rPr lang="en-US" dirty="0" smtClean="0"/>
              <a:t>Describe </a:t>
            </a:r>
            <a:r>
              <a:rPr lang="en-US" dirty="0"/>
              <a:t>a rectangle</a:t>
            </a:r>
          </a:p>
          <a:p>
            <a:pPr lvl="1"/>
            <a:r>
              <a:rPr lang="en-US" dirty="0"/>
              <a:t>What properties does it have? (Attributes)</a:t>
            </a:r>
          </a:p>
          <a:p>
            <a:pPr lvl="1"/>
            <a:r>
              <a:rPr lang="en-US" dirty="0"/>
              <a:t>What operations do we want to perform with it? (Methods)</a:t>
            </a:r>
          </a:p>
          <a:p>
            <a:endParaRPr lang="en-US" dirty="0"/>
          </a:p>
          <a:p>
            <a:r>
              <a:rPr lang="en-US" dirty="0"/>
              <a:t>Objects have two general capabilities:</a:t>
            </a:r>
          </a:p>
          <a:p>
            <a:pPr lvl="1"/>
            <a:r>
              <a:rPr lang="en-US" dirty="0"/>
              <a:t>Store data in </a:t>
            </a:r>
            <a:r>
              <a:rPr lang="en-US" b="1" dirty="0" smtClean="0"/>
              <a:t>attributes</a:t>
            </a:r>
            <a:endParaRPr lang="en-US" b="1" dirty="0"/>
          </a:p>
          <a:p>
            <a:pPr lvl="1"/>
            <a:r>
              <a:rPr lang="en-US" dirty="0"/>
              <a:t>Perform operations using </a:t>
            </a:r>
            <a:r>
              <a:rPr lang="en-US" b="1" dirty="0"/>
              <a:t>methods</a:t>
            </a:r>
          </a:p>
        </p:txBody>
      </p:sp>
    </p:spTree>
    <p:extLst>
      <p:ext uri="{BB962C8B-B14F-4D97-AF65-F5344CB8AC3E}">
        <p14:creationId xmlns:p14="http://schemas.microsoft.com/office/powerpoint/2010/main" val="2730188917"/>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Solution</a:t>
            </a:r>
          </a:p>
        </p:txBody>
      </p:sp>
      <p:sp>
        <p:nvSpPr>
          <p:cNvPr id="3" name="Slide Number Placeholder 2"/>
          <p:cNvSpPr>
            <a:spLocks noGrp="1"/>
          </p:cNvSpPr>
          <p:nvPr>
            <p:ph type="sldNum" sz="quarter" idx="12"/>
          </p:nvPr>
        </p:nvSpPr>
        <p:spPr/>
        <p:txBody>
          <a:bodyPr/>
          <a:lstStyle/>
          <a:p>
            <a:fld id="{9786C84E-AF04-4DB5-9ACA-03857C0917E0}" type="slidenum">
              <a:rPr lang="en-US" smtClean="0"/>
              <a:t>11</a:t>
            </a:fld>
            <a:endParaRPr lang="en-US"/>
          </a:p>
        </p:txBody>
      </p:sp>
      <p:sp>
        <p:nvSpPr>
          <p:cNvPr id="4" name="Content Placeholder 3"/>
          <p:cNvSpPr>
            <a:spLocks noGrp="1"/>
          </p:cNvSpPr>
          <p:nvPr>
            <p:ph sz="quarter" idx="1"/>
          </p:nvPr>
        </p:nvSpPr>
        <p:spPr>
          <a:xfrm>
            <a:off x="457200" y="1066800"/>
            <a:ext cx="8229600" cy="5257800"/>
          </a:xfrm>
        </p:spPr>
        <p:txBody>
          <a:bodyPr>
            <a:normAutofit/>
          </a:bodyPr>
          <a:lstStyle/>
          <a:p>
            <a:r>
              <a:rPr lang="en-US" sz="2000" dirty="0"/>
              <a:t>First, define what a rectangle looks like</a:t>
            </a:r>
            <a:r>
              <a:rPr lang="en-US" sz="2000" dirty="0" smtClean="0"/>
              <a:t>:</a:t>
            </a:r>
            <a:endParaRPr lang="en-US" sz="2000" dirty="0"/>
          </a:p>
          <a:p>
            <a:pPr marL="0" marR="0">
              <a:lnSpc>
                <a:spcPct val="115000"/>
              </a:lnSpc>
              <a:spcBef>
                <a:spcPts val="0"/>
              </a:spcBef>
              <a:spcAft>
                <a:spcPts val="1000"/>
              </a:spcAft>
            </a:pPr>
            <a:endParaRPr lang="en-US" sz="2000" dirty="0"/>
          </a:p>
          <a:p>
            <a:pPr marL="0" marR="0">
              <a:lnSpc>
                <a:spcPct val="115000"/>
              </a:lnSpc>
              <a:spcBef>
                <a:spcPts val="0"/>
              </a:spcBef>
              <a:spcAft>
                <a:spcPts val="1000"/>
              </a:spcAft>
            </a:pPr>
            <a:endParaRPr lang="en-US" sz="2000" dirty="0"/>
          </a:p>
          <a:p>
            <a:pPr marL="0" marR="0">
              <a:lnSpc>
                <a:spcPct val="115000"/>
              </a:lnSpc>
              <a:spcBef>
                <a:spcPts val="0"/>
              </a:spcBef>
              <a:spcAft>
                <a:spcPts val="1000"/>
              </a:spcAft>
            </a:pPr>
            <a:endParaRPr lang="en-US" sz="2000" dirty="0"/>
          </a:p>
          <a:p>
            <a:pPr marL="0" marR="0">
              <a:lnSpc>
                <a:spcPct val="115000"/>
              </a:lnSpc>
              <a:spcBef>
                <a:spcPts val="0"/>
              </a:spcBef>
              <a:spcAft>
                <a:spcPts val="1000"/>
              </a:spcAft>
            </a:pPr>
            <a:endParaRPr lang="en-US" sz="2000" dirty="0"/>
          </a:p>
          <a:p>
            <a:pPr marL="0" marR="0">
              <a:lnSpc>
                <a:spcPct val="115000"/>
              </a:lnSpc>
              <a:spcBef>
                <a:spcPts val="0"/>
              </a:spcBef>
              <a:spcAft>
                <a:spcPts val="1000"/>
              </a:spcAft>
            </a:pPr>
            <a:endParaRPr lang="en-US" sz="2000" dirty="0"/>
          </a:p>
          <a:p>
            <a:pPr marL="0" marR="0">
              <a:lnSpc>
                <a:spcPct val="115000"/>
              </a:lnSpc>
              <a:spcBef>
                <a:spcPts val="0"/>
              </a:spcBef>
              <a:spcAft>
                <a:spcPts val="1000"/>
              </a:spcAft>
            </a:pPr>
            <a:r>
              <a:rPr lang="en-US" sz="2000" dirty="0" smtClean="0"/>
              <a:t>Next</a:t>
            </a:r>
            <a:r>
              <a:rPr lang="en-US" sz="2000" dirty="0"/>
              <a:t>, use it to solve the problem:</a:t>
            </a:r>
          </a:p>
          <a:p>
            <a:pPr marL="0" marR="0">
              <a:lnSpc>
                <a:spcPct val="115000"/>
              </a:lnSpc>
              <a:spcBef>
                <a:spcPts val="0"/>
              </a:spcBef>
              <a:spcAft>
                <a:spcPts val="1000"/>
              </a:spcAft>
            </a:pPr>
            <a:endParaRPr lang="en-US" dirty="0"/>
          </a:p>
          <a:p>
            <a:pPr marL="0" marR="0">
              <a:lnSpc>
                <a:spcPct val="115000"/>
              </a:lnSpc>
              <a:spcBef>
                <a:spcPts val="0"/>
              </a:spcBef>
              <a:spcAft>
                <a:spcPts val="1000"/>
              </a:spcAft>
            </a:pPr>
            <a:endParaRPr lang="en-US" dirty="0"/>
          </a:p>
          <a:p>
            <a:endParaRPr lang="en-US" dirty="0"/>
          </a:p>
        </p:txBody>
      </p:sp>
      <p:sp>
        <p:nvSpPr>
          <p:cNvPr id="5" name="Rectangle 4"/>
          <p:cNvSpPr/>
          <p:nvPr/>
        </p:nvSpPr>
        <p:spPr>
          <a:xfrm>
            <a:off x="838200" y="1452432"/>
            <a:ext cx="7239000" cy="2058640"/>
          </a:xfrm>
          <a:prstGeom prst="rect">
            <a:avLst/>
          </a:prstGeom>
          <a:ln>
            <a:solidFill>
              <a:schemeClr val="accent1"/>
            </a:solidFill>
          </a:ln>
        </p:spPr>
        <p:txBody>
          <a:bodyPr wrap="square">
            <a:spAutoFit/>
          </a:bodyPr>
          <a:lstStyle/>
          <a:p>
            <a:pPr marL="548640" lvl="2" indent="0">
              <a:lnSpc>
                <a:spcPct val="115000"/>
              </a:lnSpc>
              <a:spcBef>
                <a:spcPts val="0"/>
              </a:spcBef>
              <a:buNone/>
            </a:pPr>
            <a:r>
              <a:rPr lang="en-US" sz="1400" b="1" dirty="0">
                <a:solidFill>
                  <a:srgbClr val="7F0055"/>
                </a:solidFill>
                <a:latin typeface="Consolas" panose="020B0609020204030204" pitchFamily="49" charset="0"/>
                <a:ea typeface="Calibri"/>
                <a:cs typeface="Consolas" panose="020B0609020204030204" pitchFamily="49" charset="0"/>
              </a:rPr>
              <a:t>public</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class</a:t>
            </a:r>
            <a:r>
              <a:rPr lang="en-US" sz="1400" dirty="0">
                <a:solidFill>
                  <a:srgbClr val="000000"/>
                </a:solidFill>
                <a:latin typeface="Consolas" panose="020B0609020204030204" pitchFamily="49" charset="0"/>
                <a:ea typeface="Calibri"/>
                <a:cs typeface="Consolas" panose="020B0609020204030204" pitchFamily="49" charset="0"/>
              </a:rPr>
              <a:t> Rectangle {</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smtClean="0">
                <a:solidFill>
                  <a:srgbClr val="7F0055"/>
                </a:solidFill>
                <a:latin typeface="Consolas" panose="020B0609020204030204" pitchFamily="49" charset="0"/>
                <a:ea typeface="Calibri"/>
                <a:cs typeface="Consolas" panose="020B0609020204030204" pitchFamily="49" charset="0"/>
              </a:rPr>
              <a:t>public</a:t>
            </a:r>
            <a:r>
              <a:rPr lang="en-US" sz="1400" dirty="0" smtClean="0">
                <a:solidFill>
                  <a:srgbClr val="000000"/>
                </a:solidFill>
                <a:latin typeface="Consolas" panose="020B0609020204030204" pitchFamily="49" charset="0"/>
                <a:ea typeface="Calibri"/>
                <a:cs typeface="Consolas" panose="020B0609020204030204" pitchFamily="49" charset="0"/>
              </a:rPr>
              <a:t> </a:t>
            </a:r>
            <a:r>
              <a:rPr lang="en-US" sz="1400" b="1" dirty="0" err="1">
                <a:solidFill>
                  <a:srgbClr val="7F0055"/>
                </a:solidFill>
                <a:latin typeface="Consolas" panose="020B0609020204030204" pitchFamily="49" charset="0"/>
                <a:ea typeface="Calibri"/>
                <a:cs typeface="Consolas" panose="020B0609020204030204" pitchFamily="49" charset="0"/>
              </a:rPr>
              <a:t>int</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a:solidFill>
                  <a:srgbClr val="0000C0"/>
                </a:solidFill>
                <a:latin typeface="Consolas" panose="020B0609020204030204" pitchFamily="49" charset="0"/>
                <a:ea typeface="Calibri"/>
                <a:cs typeface="Consolas" panose="020B0609020204030204" pitchFamily="49" charset="0"/>
              </a:rPr>
              <a:t>width</a:t>
            </a:r>
            <a:r>
              <a:rPr lang="en-US" sz="1400" dirty="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smtClean="0">
                <a:solidFill>
                  <a:srgbClr val="7F0055"/>
                </a:solidFill>
                <a:latin typeface="Consolas" panose="020B0609020204030204" pitchFamily="49" charset="0"/>
                <a:ea typeface="Calibri"/>
                <a:cs typeface="Consolas" panose="020B0609020204030204" pitchFamily="49" charset="0"/>
              </a:rPr>
              <a:t>public</a:t>
            </a:r>
            <a:r>
              <a:rPr lang="en-US" sz="1400" dirty="0" smtClean="0">
                <a:solidFill>
                  <a:srgbClr val="000000"/>
                </a:solidFill>
                <a:latin typeface="Consolas" panose="020B0609020204030204" pitchFamily="49" charset="0"/>
                <a:ea typeface="Calibri"/>
                <a:cs typeface="Consolas" panose="020B0609020204030204" pitchFamily="49" charset="0"/>
              </a:rPr>
              <a:t> </a:t>
            </a:r>
            <a:r>
              <a:rPr lang="en-US" sz="1400" b="1" dirty="0" err="1">
                <a:solidFill>
                  <a:srgbClr val="7F0055"/>
                </a:solidFill>
                <a:latin typeface="Consolas" panose="020B0609020204030204" pitchFamily="49" charset="0"/>
                <a:ea typeface="Calibri"/>
                <a:cs typeface="Consolas" panose="020B0609020204030204" pitchFamily="49" charset="0"/>
              </a:rPr>
              <a:t>int</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a:solidFill>
                  <a:srgbClr val="0000C0"/>
                </a:solidFill>
                <a:latin typeface="Consolas" panose="020B0609020204030204" pitchFamily="49" charset="0"/>
                <a:ea typeface="Calibri"/>
                <a:cs typeface="Consolas" panose="020B0609020204030204" pitchFamily="49" charset="0"/>
              </a:rPr>
              <a:t>height</a:t>
            </a:r>
            <a:r>
              <a:rPr lang="en-US" sz="1400" dirty="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public</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err="1">
                <a:solidFill>
                  <a:srgbClr val="7F0055"/>
                </a:solidFill>
                <a:latin typeface="Consolas" panose="020B0609020204030204" pitchFamily="49" charset="0"/>
                <a:ea typeface="Calibri"/>
                <a:cs typeface="Consolas" panose="020B0609020204030204" pitchFamily="49" charset="0"/>
              </a:rPr>
              <a:t>int</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err="1" smtClean="0">
                <a:solidFill>
                  <a:srgbClr val="000000"/>
                </a:solidFill>
                <a:latin typeface="Consolas" panose="020B0609020204030204" pitchFamily="49" charset="0"/>
                <a:ea typeface="Calibri"/>
                <a:cs typeface="Consolas" panose="020B0609020204030204" pitchFamily="49" charset="0"/>
              </a:rPr>
              <a:t>computeArea</a:t>
            </a:r>
            <a:r>
              <a:rPr lang="en-US" sz="1400" dirty="0" smtClean="0">
                <a:solidFill>
                  <a:srgbClr val="000000"/>
                </a:solidFill>
                <a:latin typeface="Consolas" panose="020B0609020204030204" pitchFamily="49" charset="0"/>
                <a:ea typeface="Calibri"/>
                <a:cs typeface="Consolas" panose="020B0609020204030204" pitchFamily="49" charset="0"/>
              </a:rPr>
              <a:t>() </a:t>
            </a:r>
            <a:r>
              <a:rPr lang="en-US" sz="1400" dirty="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return</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a:solidFill>
                  <a:srgbClr val="0000C0"/>
                </a:solidFill>
                <a:latin typeface="Consolas" panose="020B0609020204030204" pitchFamily="49" charset="0"/>
                <a:ea typeface="Calibri"/>
                <a:cs typeface="Consolas" panose="020B0609020204030204" pitchFamily="49" charset="0"/>
              </a:rPr>
              <a:t>width</a:t>
            </a:r>
            <a:r>
              <a:rPr lang="en-US" sz="1400" dirty="0">
                <a:solidFill>
                  <a:srgbClr val="000000"/>
                </a:solidFill>
                <a:latin typeface="Consolas" panose="020B0609020204030204" pitchFamily="49" charset="0"/>
                <a:ea typeface="Calibri"/>
                <a:cs typeface="Consolas" panose="020B0609020204030204" pitchFamily="49" charset="0"/>
              </a:rPr>
              <a:t>*</a:t>
            </a:r>
            <a:r>
              <a:rPr lang="en-US" sz="1400" dirty="0">
                <a:solidFill>
                  <a:srgbClr val="0000C0"/>
                </a:solidFill>
                <a:latin typeface="Consolas" panose="020B0609020204030204" pitchFamily="49" charset="0"/>
                <a:ea typeface="Calibri"/>
                <a:cs typeface="Consolas" panose="020B0609020204030204" pitchFamily="49" charset="0"/>
              </a:rPr>
              <a:t>height</a:t>
            </a:r>
            <a:r>
              <a:rPr lang="en-US" sz="1400" dirty="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p:txBody>
      </p:sp>
      <p:sp>
        <p:nvSpPr>
          <p:cNvPr id="6" name="Rectangle 5"/>
          <p:cNvSpPr/>
          <p:nvPr/>
        </p:nvSpPr>
        <p:spPr>
          <a:xfrm>
            <a:off x="838200" y="4195632"/>
            <a:ext cx="7239000" cy="2306401"/>
          </a:xfrm>
          <a:prstGeom prst="rect">
            <a:avLst/>
          </a:prstGeom>
          <a:ln>
            <a:solidFill>
              <a:schemeClr val="accent1"/>
            </a:solidFill>
          </a:ln>
        </p:spPr>
        <p:txBody>
          <a:bodyPr wrap="square">
            <a:spAutoFit/>
          </a:bodyPr>
          <a:lstStyle/>
          <a:p>
            <a:pPr marL="548640" lvl="2" indent="0">
              <a:lnSpc>
                <a:spcPct val="115000"/>
              </a:lnSpc>
              <a:spcBef>
                <a:spcPts val="0"/>
              </a:spcBef>
              <a:buNone/>
            </a:pPr>
            <a:r>
              <a:rPr lang="en-US" sz="1400" b="1" dirty="0">
                <a:solidFill>
                  <a:srgbClr val="7F0055"/>
                </a:solidFill>
                <a:latin typeface="Consolas" panose="020B0609020204030204" pitchFamily="49" charset="0"/>
                <a:ea typeface="Calibri"/>
                <a:cs typeface="Consolas" panose="020B0609020204030204" pitchFamily="49" charset="0"/>
              </a:rPr>
              <a:t>public</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class</a:t>
            </a:r>
            <a:r>
              <a:rPr lang="en-US" sz="1400" dirty="0">
                <a:solidFill>
                  <a:srgbClr val="000000"/>
                </a:solidFill>
                <a:latin typeface="Consolas" panose="020B0609020204030204" pitchFamily="49" charset="0"/>
                <a:ea typeface="Calibri"/>
                <a:cs typeface="Consolas" panose="020B0609020204030204" pitchFamily="49" charset="0"/>
              </a:rPr>
              <a:t> App {</a:t>
            </a:r>
            <a:r>
              <a:rPr lang="en-US" sz="1400" dirty="0">
                <a:latin typeface="Consolas" panose="020B0609020204030204" pitchFamily="49" charset="0"/>
                <a:ea typeface="Calibri"/>
                <a:cs typeface="Consolas" panose="020B0609020204030204" pitchFamily="49" charset="0"/>
              </a:rPr>
              <a:t> </a:t>
            </a: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public</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static</a:t>
            </a:r>
            <a:r>
              <a:rPr lang="en-US" sz="1400" dirty="0">
                <a:solidFill>
                  <a:srgbClr val="000000"/>
                </a:solidFill>
                <a:latin typeface="Consolas" panose="020B0609020204030204" pitchFamily="49" charset="0"/>
                <a:ea typeface="Calibri"/>
                <a:cs typeface="Consolas" panose="020B0609020204030204" pitchFamily="49" charset="0"/>
              </a:rPr>
              <a:t> </a:t>
            </a:r>
            <a:r>
              <a:rPr lang="en-US" sz="1400" b="1" dirty="0">
                <a:solidFill>
                  <a:srgbClr val="7F0055"/>
                </a:solidFill>
                <a:latin typeface="Consolas" panose="020B0609020204030204" pitchFamily="49" charset="0"/>
                <a:ea typeface="Calibri"/>
                <a:cs typeface="Consolas" panose="020B0609020204030204" pitchFamily="49" charset="0"/>
              </a:rPr>
              <a:t>void</a:t>
            </a:r>
            <a:r>
              <a:rPr lang="en-US" sz="1400" dirty="0">
                <a:solidFill>
                  <a:srgbClr val="000000"/>
                </a:solidFill>
                <a:latin typeface="Consolas" panose="020B0609020204030204" pitchFamily="49" charset="0"/>
                <a:ea typeface="Calibri"/>
                <a:cs typeface="Consolas" panose="020B0609020204030204" pitchFamily="49" charset="0"/>
              </a:rPr>
              <a:t> main(String[] </a:t>
            </a:r>
            <a:r>
              <a:rPr lang="en-US" sz="1400" dirty="0" err="1">
                <a:solidFill>
                  <a:srgbClr val="6A3E3E"/>
                </a:solidFill>
                <a:latin typeface="Consolas" panose="020B0609020204030204" pitchFamily="49" charset="0"/>
                <a:ea typeface="Calibri"/>
                <a:cs typeface="Consolas" panose="020B0609020204030204" pitchFamily="49" charset="0"/>
              </a:rPr>
              <a:t>args</a:t>
            </a:r>
            <a:r>
              <a:rPr lang="en-US" sz="1400" dirty="0">
                <a:solidFill>
                  <a:srgbClr val="000000"/>
                </a:solidFill>
                <a:latin typeface="Consolas" panose="020B0609020204030204" pitchFamily="49" charset="0"/>
                <a:ea typeface="Calibri"/>
                <a:cs typeface="Consolas" panose="020B0609020204030204" pitchFamily="49" charset="0"/>
              </a:rPr>
              <a:t>) {</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Rectangle </a:t>
            </a:r>
            <a:r>
              <a:rPr lang="en-US" sz="1400" dirty="0">
                <a:solidFill>
                  <a:srgbClr val="6A3E3E"/>
                </a:solidFill>
                <a:latin typeface="Consolas" panose="020B0609020204030204" pitchFamily="49" charset="0"/>
                <a:ea typeface="Calibri"/>
                <a:cs typeface="Consolas" panose="020B0609020204030204" pitchFamily="49" charset="0"/>
              </a:rPr>
              <a:t>r</a:t>
            </a:r>
            <a:r>
              <a:rPr lang="en-US" sz="1400" dirty="0">
                <a:solidFill>
                  <a:srgbClr val="000000"/>
                </a:solidFill>
                <a:latin typeface="Consolas" panose="020B0609020204030204" pitchFamily="49" charset="0"/>
                <a:ea typeface="Calibri"/>
                <a:cs typeface="Consolas" panose="020B0609020204030204" pitchFamily="49" charset="0"/>
              </a:rPr>
              <a:t> = </a:t>
            </a:r>
            <a:r>
              <a:rPr lang="en-US" sz="1400" b="1" dirty="0">
                <a:solidFill>
                  <a:srgbClr val="7F0055"/>
                </a:solidFill>
                <a:latin typeface="Consolas" panose="020B0609020204030204" pitchFamily="49" charset="0"/>
                <a:ea typeface="Calibri"/>
                <a:cs typeface="Consolas" panose="020B0609020204030204" pitchFamily="49" charset="0"/>
              </a:rPr>
              <a:t>new</a:t>
            </a:r>
            <a:r>
              <a:rPr lang="en-US" sz="1400" dirty="0">
                <a:solidFill>
                  <a:srgbClr val="000000"/>
                </a:solidFill>
                <a:latin typeface="Consolas" panose="020B0609020204030204" pitchFamily="49" charset="0"/>
                <a:ea typeface="Calibri"/>
                <a:cs typeface="Consolas" panose="020B0609020204030204" pitchFamily="49" charset="0"/>
              </a:rPr>
              <a:t> Rectangle</a:t>
            </a:r>
            <a:r>
              <a:rPr lang="en-US" sz="1400" dirty="0" smtClean="0">
                <a:solidFill>
                  <a:srgbClr val="000000"/>
                </a:solidFill>
                <a:latin typeface="Consolas" panose="020B0609020204030204" pitchFamily="49" charset="0"/>
                <a:ea typeface="Calibri"/>
                <a:cs typeface="Consolas" panose="020B0609020204030204" pitchFamily="49" charset="0"/>
              </a:rPr>
              <a:t>();</a:t>
            </a: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smtClean="0">
                <a:solidFill>
                  <a:srgbClr val="000000"/>
                </a:solidFill>
                <a:latin typeface="Consolas" panose="020B0609020204030204" pitchFamily="49" charset="0"/>
                <a:ea typeface="Calibri"/>
                <a:cs typeface="Consolas" panose="020B0609020204030204" pitchFamily="49" charset="0"/>
              </a:rPr>
              <a:t>	</a:t>
            </a:r>
            <a:r>
              <a:rPr lang="en-US" sz="1400" dirty="0" err="1" smtClean="0">
                <a:solidFill>
                  <a:srgbClr val="000000"/>
                </a:solidFill>
                <a:latin typeface="Consolas" panose="020B0609020204030204" pitchFamily="49" charset="0"/>
                <a:ea typeface="Calibri"/>
                <a:cs typeface="Consolas" panose="020B0609020204030204" pitchFamily="49" charset="0"/>
              </a:rPr>
              <a:t>r.width</a:t>
            </a:r>
            <a:r>
              <a:rPr lang="en-US" sz="1400" dirty="0" smtClean="0">
                <a:solidFill>
                  <a:srgbClr val="000000"/>
                </a:solidFill>
                <a:latin typeface="Consolas" panose="020B0609020204030204" pitchFamily="49" charset="0"/>
                <a:ea typeface="Calibri"/>
                <a:cs typeface="Consolas" panose="020B0609020204030204" pitchFamily="49" charset="0"/>
              </a:rPr>
              <a:t> = 5;</a:t>
            </a: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smtClean="0">
                <a:solidFill>
                  <a:srgbClr val="000000"/>
                </a:solidFill>
                <a:latin typeface="Consolas" panose="020B0609020204030204" pitchFamily="49" charset="0"/>
                <a:ea typeface="Calibri"/>
                <a:cs typeface="Consolas" panose="020B0609020204030204" pitchFamily="49" charset="0"/>
              </a:rPr>
              <a:t>	</a:t>
            </a:r>
            <a:r>
              <a:rPr lang="en-US" sz="1400" dirty="0" err="1" smtClean="0">
                <a:solidFill>
                  <a:srgbClr val="000000"/>
                </a:solidFill>
                <a:latin typeface="Consolas" panose="020B0609020204030204" pitchFamily="49" charset="0"/>
                <a:ea typeface="Calibri"/>
                <a:cs typeface="Consolas" panose="020B0609020204030204" pitchFamily="49" charset="0"/>
              </a:rPr>
              <a:t>r.height</a:t>
            </a:r>
            <a:r>
              <a:rPr lang="en-US" sz="1400" dirty="0" smtClean="0">
                <a:solidFill>
                  <a:srgbClr val="000000"/>
                </a:solidFill>
                <a:latin typeface="Consolas" panose="020B0609020204030204" pitchFamily="49" charset="0"/>
                <a:ea typeface="Calibri"/>
                <a:cs typeface="Consolas" panose="020B0609020204030204" pitchFamily="49" charset="0"/>
              </a:rPr>
              <a:t> = 7;</a:t>
            </a:r>
            <a:endParaRPr lang="en-US" sz="1400" dirty="0">
              <a:latin typeface="Consolas" panose="020B0609020204030204" pitchFamily="49" charset="0"/>
              <a:ea typeface="Calibri"/>
              <a:cs typeface="Consolas" panose="020B0609020204030204" pitchFamily="49" charset="0"/>
            </a:endParaRPr>
          </a:p>
          <a:p>
            <a:pPr marL="548640" lvl="2">
              <a:lnSpc>
                <a:spcPct val="115000"/>
              </a:lnSpc>
              <a:spcBef>
                <a:spcPts val="0"/>
              </a:spcBef>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err="1" smtClean="0">
                <a:solidFill>
                  <a:srgbClr val="000000"/>
                </a:solidFill>
                <a:latin typeface="Consolas" panose="020B0609020204030204" pitchFamily="49" charset="0"/>
                <a:ea typeface="Calibri"/>
                <a:cs typeface="Consolas" panose="020B0609020204030204" pitchFamily="49" charset="0"/>
              </a:rPr>
              <a:t>int</a:t>
            </a:r>
            <a:r>
              <a:rPr lang="en-US" sz="1400" dirty="0" smtClean="0">
                <a:solidFill>
                  <a:srgbClr val="000000"/>
                </a:solidFill>
                <a:latin typeface="Consolas" panose="020B0609020204030204" pitchFamily="49" charset="0"/>
                <a:ea typeface="Calibri"/>
                <a:cs typeface="Consolas" panose="020B0609020204030204" pitchFamily="49" charset="0"/>
              </a:rPr>
              <a:t> area = </a:t>
            </a:r>
            <a:r>
              <a:rPr lang="en-US" sz="1400" dirty="0" err="1" smtClean="0">
                <a:solidFill>
                  <a:srgbClr val="6A3E3E"/>
                </a:solidFill>
                <a:latin typeface="Consolas" panose="020B0609020204030204" pitchFamily="49" charset="0"/>
                <a:ea typeface="Calibri"/>
                <a:cs typeface="Consolas" panose="020B0609020204030204" pitchFamily="49" charset="0"/>
              </a:rPr>
              <a:t>r</a:t>
            </a:r>
            <a:r>
              <a:rPr lang="en-US" sz="1400" dirty="0" err="1" smtClean="0">
                <a:solidFill>
                  <a:srgbClr val="000000"/>
                </a:solidFill>
                <a:latin typeface="Consolas" panose="020B0609020204030204" pitchFamily="49" charset="0"/>
                <a:ea typeface="Calibri"/>
                <a:cs typeface="Consolas" panose="020B0609020204030204" pitchFamily="49" charset="0"/>
              </a:rPr>
              <a:t>.computeArea</a:t>
            </a:r>
            <a:r>
              <a:rPr lang="en-US" sz="1400" dirty="0" smtClean="0">
                <a:solidFill>
                  <a:srgbClr val="000000"/>
                </a:solidFill>
                <a:latin typeface="Consolas" panose="020B0609020204030204" pitchFamily="49" charset="0"/>
                <a:ea typeface="Calibri"/>
                <a:cs typeface="Consolas" panose="020B0609020204030204" pitchFamily="49" charset="0"/>
              </a:rPr>
              <a:t>();</a:t>
            </a: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r>
              <a:rPr lang="en-US" sz="1400" dirty="0" smtClean="0">
                <a:solidFill>
                  <a:srgbClr val="000000"/>
                </a:solidFill>
                <a:latin typeface="Consolas" panose="020B0609020204030204" pitchFamily="49" charset="0"/>
                <a:ea typeface="Calibri"/>
                <a:cs typeface="Consolas" panose="020B0609020204030204" pitchFamily="49" charset="0"/>
              </a:rPr>
              <a:t>	</a:t>
            </a:r>
            <a:r>
              <a:rPr lang="en-US" sz="1400" dirty="0" err="1" smtClean="0">
                <a:solidFill>
                  <a:srgbClr val="000000"/>
                </a:solidFill>
                <a:latin typeface="Consolas" panose="020B0609020204030204" pitchFamily="49" charset="0"/>
                <a:ea typeface="Calibri"/>
                <a:cs typeface="Consolas" panose="020B0609020204030204" pitchFamily="49" charset="0"/>
              </a:rPr>
              <a:t>System.</a:t>
            </a:r>
            <a:r>
              <a:rPr lang="en-US" sz="1400" b="1" i="1" dirty="0" err="1" smtClean="0">
                <a:solidFill>
                  <a:srgbClr val="0000C0"/>
                </a:solidFill>
                <a:latin typeface="Consolas" panose="020B0609020204030204" pitchFamily="49" charset="0"/>
                <a:ea typeface="Calibri"/>
                <a:cs typeface="Consolas" panose="020B0609020204030204" pitchFamily="49" charset="0"/>
              </a:rPr>
              <a:t>out</a:t>
            </a:r>
            <a:r>
              <a:rPr lang="en-US" sz="1400" dirty="0" err="1" smtClean="0">
                <a:solidFill>
                  <a:srgbClr val="000000"/>
                </a:solidFill>
                <a:latin typeface="Consolas" panose="020B0609020204030204" pitchFamily="49" charset="0"/>
                <a:ea typeface="Calibri"/>
                <a:cs typeface="Consolas" panose="020B0609020204030204" pitchFamily="49" charset="0"/>
              </a:rPr>
              <a:t>.printf</a:t>
            </a:r>
            <a:r>
              <a:rPr lang="en-US" sz="1400" dirty="0">
                <a:solidFill>
                  <a:srgbClr val="000000"/>
                </a:solidFill>
                <a:latin typeface="Consolas" panose="020B0609020204030204" pitchFamily="49" charset="0"/>
                <a:ea typeface="Calibri"/>
                <a:cs typeface="Consolas" panose="020B0609020204030204" pitchFamily="49" charset="0"/>
              </a:rPr>
              <a:t>(</a:t>
            </a:r>
            <a:r>
              <a:rPr lang="en-US" sz="1400" dirty="0">
                <a:solidFill>
                  <a:srgbClr val="2A00FF"/>
                </a:solidFill>
                <a:latin typeface="Consolas" panose="020B0609020204030204" pitchFamily="49" charset="0"/>
                <a:ea typeface="Calibri"/>
                <a:cs typeface="Consolas" panose="020B0609020204030204" pitchFamily="49" charset="0"/>
              </a:rPr>
              <a:t>"Area is %d\</a:t>
            </a:r>
            <a:r>
              <a:rPr lang="en-US" sz="1400" dirty="0" err="1">
                <a:solidFill>
                  <a:srgbClr val="2A00FF"/>
                </a:solidFill>
                <a:latin typeface="Consolas" panose="020B0609020204030204" pitchFamily="49" charset="0"/>
                <a:ea typeface="Calibri"/>
                <a:cs typeface="Consolas" panose="020B0609020204030204" pitchFamily="49" charset="0"/>
              </a:rPr>
              <a:t>n</a:t>
            </a:r>
            <a:r>
              <a:rPr lang="en-US" sz="1400" dirty="0" err="1" smtClean="0">
                <a:solidFill>
                  <a:srgbClr val="2A00FF"/>
                </a:solidFill>
                <a:latin typeface="Consolas" panose="020B0609020204030204" pitchFamily="49" charset="0"/>
                <a:ea typeface="Calibri"/>
                <a:cs typeface="Consolas" panose="020B0609020204030204" pitchFamily="49" charset="0"/>
              </a:rPr>
              <a:t>"</a:t>
            </a:r>
            <a:r>
              <a:rPr lang="en-US" sz="1400" dirty="0" err="1" smtClean="0">
                <a:solidFill>
                  <a:srgbClr val="000000"/>
                </a:solidFill>
                <a:latin typeface="Consolas" panose="020B0609020204030204" pitchFamily="49" charset="0"/>
                <a:ea typeface="Calibri"/>
                <a:cs typeface="Consolas" panose="020B0609020204030204" pitchFamily="49" charset="0"/>
              </a:rPr>
              <a:t>,area</a:t>
            </a:r>
            <a:r>
              <a:rPr lang="en-US" sz="1400" dirty="0" smtClean="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	}</a:t>
            </a:r>
            <a:endParaRPr lang="en-US" sz="1400" dirty="0">
              <a:latin typeface="Consolas" panose="020B0609020204030204" pitchFamily="49" charset="0"/>
              <a:ea typeface="Calibri"/>
              <a:cs typeface="Consolas" panose="020B0609020204030204" pitchFamily="49" charset="0"/>
            </a:endParaRPr>
          </a:p>
          <a:p>
            <a:pPr marL="548640" lvl="2" indent="0">
              <a:lnSpc>
                <a:spcPct val="115000"/>
              </a:lnSpc>
              <a:spcBef>
                <a:spcPts val="0"/>
              </a:spcBef>
              <a:buNone/>
            </a:pPr>
            <a:r>
              <a:rPr lang="en-US" sz="1400" dirty="0">
                <a:solidFill>
                  <a:srgbClr val="000000"/>
                </a:solidFill>
                <a:latin typeface="Consolas" panose="020B0609020204030204" pitchFamily="49" charset="0"/>
                <a:ea typeface="Calibri"/>
                <a:cs typeface="Consolas" panose="020B0609020204030204" pitchFamily="49" charset="0"/>
              </a:rPr>
              <a:t>}</a:t>
            </a:r>
            <a:endParaRPr lang="en-US" sz="1400" dirty="0">
              <a:latin typeface="Consolas" panose="020B0609020204030204" pitchFamily="49" charset="0"/>
              <a:ea typeface="Calibri"/>
              <a:cs typeface="Consolas" panose="020B0609020204030204" pitchFamily="49" charset="0"/>
            </a:endParaRPr>
          </a:p>
        </p:txBody>
      </p:sp>
    </p:spTree>
    <p:extLst>
      <p:ext uri="{BB962C8B-B14F-4D97-AF65-F5344CB8AC3E}">
        <p14:creationId xmlns:p14="http://schemas.microsoft.com/office/powerpoint/2010/main" val="73548466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57400"/>
            <a:ext cx="8077200" cy="1905000"/>
          </a:xfrm>
        </p:spPr>
        <p:txBody>
          <a:bodyPr/>
          <a:lstStyle/>
          <a:p>
            <a:r>
              <a:rPr lang="en-US" dirty="0"/>
              <a:t>Attributes</a:t>
            </a:r>
          </a:p>
        </p:txBody>
      </p:sp>
      <p:sp>
        <p:nvSpPr>
          <p:cNvPr id="4" name="Slide Number Placeholder 3"/>
          <p:cNvSpPr>
            <a:spLocks noGrp="1"/>
          </p:cNvSpPr>
          <p:nvPr>
            <p:ph type="sldNum" sz="quarter" idx="10"/>
          </p:nvPr>
        </p:nvSpPr>
        <p:spPr/>
        <p:txBody>
          <a:bodyPr/>
          <a:lstStyle/>
          <a:p>
            <a:pPr>
              <a:defRPr/>
            </a:pPr>
            <a:fld id="{632112B6-4591-4366-A7F8-E24B1877AEAA}" type="slidenum">
              <a:rPr lang="en-US" altLang="en-US" smtClean="0"/>
              <a:pPr>
                <a:defRPr/>
              </a:pPr>
              <a:t>12</a:t>
            </a:fld>
            <a:endParaRPr lang="en-US" altLang="en-US">
              <a:solidFill>
                <a:schemeClr val="accent2"/>
              </a:solidFill>
            </a:endParaRPr>
          </a:p>
        </p:txBody>
      </p:sp>
    </p:spTree>
    <p:extLst>
      <p:ext uri="{BB962C8B-B14F-4D97-AF65-F5344CB8AC3E}">
        <p14:creationId xmlns:p14="http://schemas.microsoft.com/office/powerpoint/2010/main" val="3665352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a:xfrm>
            <a:off x="304800" y="1066800"/>
            <a:ext cx="8839200" cy="5784273"/>
          </a:xfrm>
        </p:spPr>
        <p:txBody>
          <a:bodyPr>
            <a:normAutofit/>
          </a:bodyPr>
          <a:lstStyle/>
          <a:p>
            <a:r>
              <a:rPr lang="en-US" b="1" dirty="0"/>
              <a:t>Attributes</a:t>
            </a:r>
            <a:r>
              <a:rPr lang="en-US" dirty="0"/>
              <a:t> = data that is stored inside an object. Also called ‘Instance variables</a:t>
            </a:r>
            <a:r>
              <a:rPr lang="en-US" dirty="0" smtClean="0"/>
              <a:t>’ or ‘data </a:t>
            </a:r>
            <a:r>
              <a:rPr lang="en-US" dirty="0"/>
              <a:t>members’ </a:t>
            </a:r>
          </a:p>
          <a:p>
            <a:r>
              <a:rPr lang="en-US" dirty="0"/>
              <a:t>Syntax</a:t>
            </a:r>
          </a:p>
          <a:p>
            <a:pPr lvl="2">
              <a:buNone/>
            </a:pPr>
            <a:r>
              <a:rPr lang="en-US" dirty="0"/>
              <a:t>public class </a:t>
            </a:r>
            <a:r>
              <a:rPr lang="en-US" dirty="0" err="1"/>
              <a:t>MyClass</a:t>
            </a:r>
            <a:r>
              <a:rPr lang="en-US" dirty="0"/>
              <a:t> {</a:t>
            </a:r>
          </a:p>
          <a:p>
            <a:pPr lvl="2">
              <a:buNone/>
            </a:pPr>
            <a:r>
              <a:rPr lang="en-US" dirty="0"/>
              <a:t>    </a:t>
            </a:r>
            <a:r>
              <a:rPr lang="en-US" b="1" dirty="0" smtClean="0">
                <a:solidFill>
                  <a:srgbClr val="C00000"/>
                </a:solidFill>
              </a:rPr>
              <a:t>private </a:t>
            </a:r>
            <a:r>
              <a:rPr lang="en-US" b="1" dirty="0" err="1">
                <a:solidFill>
                  <a:srgbClr val="C00000"/>
                </a:solidFill>
              </a:rPr>
              <a:t>SomeType</a:t>
            </a:r>
            <a:r>
              <a:rPr lang="en-US" b="1" dirty="0">
                <a:solidFill>
                  <a:srgbClr val="C00000"/>
                </a:solidFill>
              </a:rPr>
              <a:t> </a:t>
            </a:r>
            <a:r>
              <a:rPr lang="en-US" dirty="0"/>
              <a:t>attribute1;</a:t>
            </a:r>
          </a:p>
          <a:p>
            <a:pPr lvl="2">
              <a:buNone/>
            </a:pPr>
            <a:r>
              <a:rPr lang="en-US" dirty="0"/>
              <a:t>	 </a:t>
            </a:r>
            <a:r>
              <a:rPr lang="en-US" b="1" dirty="0">
                <a:solidFill>
                  <a:srgbClr val="C00000"/>
                </a:solidFill>
              </a:rPr>
              <a:t>private </a:t>
            </a:r>
            <a:r>
              <a:rPr lang="en-US" b="1" dirty="0" err="1">
                <a:solidFill>
                  <a:srgbClr val="C00000"/>
                </a:solidFill>
              </a:rPr>
              <a:t>SomeType</a:t>
            </a:r>
            <a:r>
              <a:rPr lang="en-US" b="1" dirty="0">
                <a:solidFill>
                  <a:srgbClr val="C00000"/>
                </a:solidFill>
              </a:rPr>
              <a:t> </a:t>
            </a:r>
            <a:r>
              <a:rPr lang="en-US" dirty="0"/>
              <a:t>attribute2; </a:t>
            </a:r>
          </a:p>
          <a:p>
            <a:pPr lvl="2">
              <a:buNone/>
            </a:pPr>
            <a:r>
              <a:rPr lang="en-US" dirty="0"/>
              <a:t>    </a:t>
            </a:r>
            <a:r>
              <a:rPr lang="en-US" dirty="0" smtClean="0"/>
              <a:t>}</a:t>
            </a:r>
          </a:p>
          <a:p>
            <a:pPr>
              <a:spcAft>
                <a:spcPts val="600"/>
              </a:spcAft>
            </a:pPr>
            <a:r>
              <a:rPr lang="en-US" sz="3000" dirty="0"/>
              <a:t>Attributes = Local variables in a class </a:t>
            </a:r>
            <a:r>
              <a:rPr lang="en-US" sz="3000" dirty="0" smtClean="0"/>
              <a:t>definition</a:t>
            </a:r>
          </a:p>
          <a:p>
            <a:pPr>
              <a:spcAft>
                <a:spcPts val="600"/>
              </a:spcAft>
            </a:pPr>
            <a:r>
              <a:rPr lang="en-US" dirty="0" smtClean="0"/>
              <a:t>Exist </a:t>
            </a:r>
            <a:r>
              <a:rPr lang="en-US" dirty="0"/>
              <a:t>throughout the life of the </a:t>
            </a:r>
            <a:r>
              <a:rPr lang="en-US" dirty="0" smtClean="0"/>
              <a:t>object</a:t>
            </a:r>
            <a:endParaRPr lang="en-US" dirty="0"/>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13</a:t>
            </a:fld>
            <a:endParaRPr lang="en-US" altLang="en-US">
              <a:solidFill>
                <a:schemeClr val="accent2"/>
              </a:solidFill>
            </a:endParaRPr>
          </a:p>
        </p:txBody>
      </p:sp>
      <p:sp>
        <p:nvSpPr>
          <p:cNvPr id="5" name="Rounded Rectangular Callout 4"/>
          <p:cNvSpPr/>
          <p:nvPr/>
        </p:nvSpPr>
        <p:spPr>
          <a:xfrm>
            <a:off x="5791200" y="2286000"/>
            <a:ext cx="3200400" cy="1295400"/>
          </a:xfrm>
          <a:prstGeom prst="wedgeRoundRectCallout">
            <a:avLst>
              <a:gd name="adj1" fmla="val -81439"/>
              <a:gd name="adj2" fmla="val 3457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It is conventional to make all attributes </a:t>
            </a:r>
            <a:r>
              <a:rPr lang="en-US" b="1" dirty="0" smtClean="0"/>
              <a:t>private for data hiding</a:t>
            </a:r>
            <a:endParaRPr lang="en-US" b="1" dirty="0"/>
          </a:p>
        </p:txBody>
      </p:sp>
    </p:spTree>
    <p:extLst>
      <p:ext uri="{BB962C8B-B14F-4D97-AF65-F5344CB8AC3E}">
        <p14:creationId xmlns:p14="http://schemas.microsoft.com/office/powerpoint/2010/main" val="397925330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10600" y="6400800"/>
            <a:ext cx="533400" cy="304800"/>
          </a:xfrm>
          <a:prstGeom prst="rect">
            <a:avLst/>
          </a:prstGeom>
        </p:spPr>
        <p:txBody>
          <a:bodyPr/>
          <a:lstStyle/>
          <a:p>
            <a:fld id="{B4F65E06-F1B7-4120-8039-628BAC4A6A21}" type="slidenum">
              <a:rPr lang="en-US" sz="1200"/>
              <a:pPr/>
              <a:t>14</a:t>
            </a:fld>
            <a:endParaRPr lang="en-US" sz="1200" dirty="0"/>
          </a:p>
        </p:txBody>
      </p:sp>
      <p:sp>
        <p:nvSpPr>
          <p:cNvPr id="340994" name="Rectangle 2"/>
          <p:cNvSpPr>
            <a:spLocks noGrp="1" noChangeArrowheads="1"/>
          </p:cNvSpPr>
          <p:nvPr>
            <p:ph type="title"/>
          </p:nvPr>
        </p:nvSpPr>
        <p:spPr>
          <a:xfrm>
            <a:off x="457200" y="152400"/>
            <a:ext cx="8229600" cy="762000"/>
          </a:xfrm>
          <a:noFill/>
          <a:ln/>
        </p:spPr>
        <p:txBody>
          <a:bodyPr/>
          <a:lstStyle/>
          <a:p>
            <a:r>
              <a:rPr lang="en-US" dirty="0"/>
              <a:t>Attributes</a:t>
            </a:r>
          </a:p>
        </p:txBody>
      </p:sp>
      <p:sp>
        <p:nvSpPr>
          <p:cNvPr id="340995" name="Rectangle 3"/>
          <p:cNvSpPr>
            <a:spLocks noGrp="1" noChangeArrowheads="1"/>
          </p:cNvSpPr>
          <p:nvPr>
            <p:ph type="body" idx="1"/>
          </p:nvPr>
        </p:nvSpPr>
        <p:spPr>
          <a:xfrm>
            <a:off x="304800" y="1066800"/>
            <a:ext cx="8610600" cy="5486400"/>
          </a:xfrm>
        </p:spPr>
        <p:txBody>
          <a:bodyPr>
            <a:normAutofit/>
          </a:bodyPr>
          <a:lstStyle/>
          <a:p>
            <a:pPr>
              <a:spcAft>
                <a:spcPts val="600"/>
              </a:spcAft>
            </a:pPr>
            <a:r>
              <a:rPr lang="en-US" sz="2800" b="1" dirty="0"/>
              <a:t>Each object of a class maintains its own copy of attributes</a:t>
            </a:r>
          </a:p>
          <a:p>
            <a:pPr lvl="2">
              <a:spcAft>
                <a:spcPts val="600"/>
              </a:spcAft>
            </a:pPr>
            <a:r>
              <a:rPr lang="en-US" sz="2300" dirty="0"/>
              <a:t>e.g., different accounts can have different </a:t>
            </a:r>
            <a:r>
              <a:rPr lang="en-US" sz="2300" dirty="0" smtClean="0"/>
              <a:t>balances</a:t>
            </a:r>
            <a:endParaRPr lang="en-US" dirty="0" smtClean="0"/>
          </a:p>
          <a:p>
            <a:pPr marL="342900" lvl="1" indent="-342900">
              <a:spcAft>
                <a:spcPts val="600"/>
              </a:spcAft>
              <a:buFont typeface="Arial" pitchFamily="34" charset="0"/>
              <a:buChar char="•"/>
            </a:pPr>
            <a:r>
              <a:rPr lang="en-US" dirty="0" smtClean="0"/>
              <a:t>Access-specifier </a:t>
            </a:r>
            <a:r>
              <a:rPr lang="en-US" b="1" dirty="0">
                <a:solidFill>
                  <a:srgbClr val="FF0000"/>
                </a:solidFill>
                <a:latin typeface="Lucida Console" pitchFamily="49" charset="0"/>
              </a:rPr>
              <a:t>private</a:t>
            </a:r>
            <a:r>
              <a:rPr lang="en-US" dirty="0">
                <a:latin typeface="Lucida Console" pitchFamily="49" charset="0"/>
              </a:rPr>
              <a:t> </a:t>
            </a:r>
            <a:r>
              <a:rPr lang="en-US" dirty="0"/>
              <a:t>used for Data hiding </a:t>
            </a:r>
          </a:p>
          <a:p>
            <a:pPr lvl="1">
              <a:spcAft>
                <a:spcPts val="600"/>
              </a:spcAft>
            </a:pPr>
            <a:r>
              <a:rPr lang="en-US" dirty="0"/>
              <a:t>Makes an attribute or a method accessible only to methods of the class</a:t>
            </a:r>
          </a:p>
          <a:p>
            <a:pPr lvl="0" fontAlgn="base">
              <a:spcAft>
                <a:spcPct val="0"/>
              </a:spcAft>
              <a:defRPr/>
            </a:pPr>
            <a:r>
              <a:rPr lang="en-US" dirty="0">
                <a:cs typeface="Times New Roman" pitchFamily="18" charset="0"/>
              </a:rPr>
              <a:t>An attempt to access a </a:t>
            </a:r>
            <a:r>
              <a:rPr lang="en-US" dirty="0">
                <a:latin typeface="Lucida Console" pitchFamily="49" charset="0"/>
                <a:cs typeface="Times New Roman" pitchFamily="18" charset="0"/>
              </a:rPr>
              <a:t>private</a:t>
            </a:r>
            <a:r>
              <a:rPr lang="en-US" dirty="0">
                <a:cs typeface="Times New Roman" pitchFamily="18" charset="0"/>
              </a:rPr>
              <a:t> attribute outside a class is a compilation error</a:t>
            </a:r>
          </a:p>
          <a:p>
            <a:pPr>
              <a:spcAft>
                <a:spcPts val="600"/>
              </a:spcAft>
            </a:pPr>
            <a:endParaRPr lang="en-US" dirty="0"/>
          </a:p>
          <a:p>
            <a:pPr>
              <a:spcAft>
                <a:spcPts val="1200"/>
              </a:spcAft>
            </a:pPr>
            <a:endParaRPr lang="en-US" dirty="0"/>
          </a:p>
        </p:txBody>
      </p:sp>
    </p:spTree>
    <p:extLst>
      <p:ext uri="{BB962C8B-B14F-4D97-AF65-F5344CB8AC3E}">
        <p14:creationId xmlns:p14="http://schemas.microsoft.com/office/powerpoint/2010/main" val="2901534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05"/>
            <a:ext cx="8229600" cy="914400"/>
          </a:xfrm>
        </p:spPr>
        <p:txBody>
          <a:bodyPr/>
          <a:lstStyle/>
          <a:p>
            <a:r>
              <a:rPr lang="en-US" dirty="0" err="1"/>
              <a:t>Accessor</a:t>
            </a:r>
            <a:r>
              <a:rPr lang="en-US" dirty="0"/>
              <a:t> methods</a:t>
            </a:r>
          </a:p>
        </p:txBody>
      </p:sp>
      <p:sp>
        <p:nvSpPr>
          <p:cNvPr id="3" name="Content Placeholder 2"/>
          <p:cNvSpPr>
            <a:spLocks noGrp="1"/>
          </p:cNvSpPr>
          <p:nvPr>
            <p:ph idx="1"/>
          </p:nvPr>
        </p:nvSpPr>
        <p:spPr>
          <a:xfrm>
            <a:off x="152400" y="555949"/>
            <a:ext cx="8763000" cy="6393058"/>
          </a:xfrm>
        </p:spPr>
        <p:txBody>
          <a:bodyPr>
            <a:normAutofit fontScale="77500" lnSpcReduction="20000"/>
          </a:bodyPr>
          <a:lstStyle/>
          <a:p>
            <a:r>
              <a:rPr lang="en-US" dirty="0"/>
              <a:t>Ideas</a:t>
            </a:r>
          </a:p>
          <a:p>
            <a:pPr lvl="1"/>
            <a:r>
              <a:rPr lang="en-US" dirty="0"/>
              <a:t>Attributes should always be private</a:t>
            </a:r>
          </a:p>
          <a:p>
            <a:pPr lvl="2"/>
            <a:r>
              <a:rPr lang="en-US" dirty="0"/>
              <a:t>And made accessible to outside world with </a:t>
            </a:r>
            <a:r>
              <a:rPr lang="en-US" b="1" dirty="0">
                <a:solidFill>
                  <a:srgbClr val="FF0000"/>
                </a:solidFill>
              </a:rPr>
              <a:t>get</a:t>
            </a:r>
            <a:r>
              <a:rPr lang="en-US" dirty="0"/>
              <a:t> and </a:t>
            </a:r>
            <a:r>
              <a:rPr lang="en-US" b="1" dirty="0">
                <a:solidFill>
                  <a:srgbClr val="FF0000"/>
                </a:solidFill>
              </a:rPr>
              <a:t>set</a:t>
            </a:r>
            <a:r>
              <a:rPr lang="en-US" dirty="0"/>
              <a:t> methods (also know as Accessor methods)</a:t>
            </a:r>
          </a:p>
          <a:p>
            <a:r>
              <a:rPr lang="en-US" dirty="0"/>
              <a:t>Syntax</a:t>
            </a:r>
          </a:p>
          <a:p>
            <a:pPr lvl="2">
              <a:lnSpc>
                <a:spcPct val="120000"/>
              </a:lnSpc>
              <a:buNone/>
            </a:pPr>
            <a:r>
              <a:rPr lang="en-US" dirty="0">
                <a:latin typeface="Consolas" panose="020B0609020204030204" pitchFamily="49" charset="0"/>
              </a:rPr>
              <a:t>public class </a:t>
            </a:r>
            <a:r>
              <a:rPr lang="en-US" dirty="0" err="1">
                <a:latin typeface="Consolas" panose="020B0609020204030204" pitchFamily="49" charset="0"/>
              </a:rPr>
              <a:t>MyClass</a:t>
            </a:r>
            <a:r>
              <a:rPr lang="en-US" dirty="0">
                <a:latin typeface="Consolas" panose="020B0609020204030204" pitchFamily="49" charset="0"/>
              </a:rPr>
              <a:t> {</a:t>
            </a:r>
          </a:p>
          <a:p>
            <a:pPr lvl="2">
              <a:lnSpc>
                <a:spcPct val="120000"/>
              </a:lnSpc>
              <a:buNone/>
            </a:pPr>
            <a:r>
              <a:rPr lang="en-US" dirty="0">
                <a:latin typeface="Consolas" panose="020B0609020204030204" pitchFamily="49" charset="0"/>
              </a:rPr>
              <a:t>	</a:t>
            </a:r>
            <a:r>
              <a:rPr lang="en-US" dirty="0" smtClean="0">
                <a:latin typeface="Consolas" panose="020B0609020204030204" pitchFamily="49" charset="0"/>
              </a:rPr>
              <a:t>private </a:t>
            </a:r>
            <a:r>
              <a:rPr lang="en-US" dirty="0">
                <a:latin typeface="Consolas" panose="020B0609020204030204" pitchFamily="49" charset="0"/>
              </a:rPr>
              <a:t>String </a:t>
            </a:r>
            <a:r>
              <a:rPr lang="en-US" dirty="0" err="1">
                <a:latin typeface="Consolas" panose="020B0609020204030204" pitchFamily="49" charset="0"/>
              </a:rPr>
              <a:t>firstName</a:t>
            </a:r>
            <a:r>
              <a:rPr lang="en-US" dirty="0">
                <a:latin typeface="Consolas" panose="020B0609020204030204" pitchFamily="49" charset="0"/>
              </a:rPr>
              <a:t>;</a:t>
            </a:r>
          </a:p>
          <a:p>
            <a:pPr lvl="2">
              <a:lnSpc>
                <a:spcPct val="120000"/>
              </a:lnSpc>
              <a:buNone/>
            </a:pPr>
            <a:endParaRPr lang="en-US" dirty="0" smtClean="0">
              <a:latin typeface="Consolas" panose="020B0609020204030204" pitchFamily="49" charset="0"/>
            </a:endParaRPr>
          </a:p>
          <a:p>
            <a:pPr lvl="2">
              <a:lnSpc>
                <a:spcPct val="120000"/>
              </a:lnSpc>
              <a:buNone/>
            </a:pPr>
            <a:r>
              <a:rPr lang="en-US" dirty="0" smtClean="0">
                <a:latin typeface="Consolas" panose="020B0609020204030204" pitchFamily="49" charset="0"/>
              </a:rPr>
              <a:t>	public </a:t>
            </a:r>
            <a:r>
              <a:rPr lang="en-US" dirty="0">
                <a:latin typeface="Consolas" panose="020B0609020204030204" pitchFamily="49" charset="0"/>
              </a:rPr>
              <a:t>void </a:t>
            </a:r>
            <a:r>
              <a:rPr lang="en-US" dirty="0" err="1">
                <a:latin typeface="Consolas" panose="020B0609020204030204" pitchFamily="49" charset="0"/>
              </a:rPr>
              <a:t>setFirstName</a:t>
            </a:r>
            <a:r>
              <a:rPr lang="en-US" dirty="0">
                <a:latin typeface="Consolas" panose="020B0609020204030204" pitchFamily="49" charset="0"/>
              </a:rPr>
              <a:t>(String </a:t>
            </a:r>
            <a:r>
              <a:rPr lang="en-US" dirty="0" err="1" smtClean="0">
                <a:latin typeface="Consolas" panose="020B0609020204030204" pitchFamily="49" charset="0"/>
              </a:rPr>
              <a:t>fName</a:t>
            </a:r>
            <a:r>
              <a:rPr lang="en-US" dirty="0">
                <a:latin typeface="Consolas" panose="020B0609020204030204" pitchFamily="49" charset="0"/>
              </a:rPr>
              <a:t>) </a:t>
            </a:r>
          </a:p>
          <a:p>
            <a:pPr lvl="2">
              <a:lnSpc>
                <a:spcPct val="120000"/>
              </a:lnSpc>
              <a:buNone/>
            </a:pPr>
            <a:r>
              <a:rPr lang="en-US" dirty="0">
                <a:latin typeface="Consolas" panose="020B0609020204030204" pitchFamily="49" charset="0"/>
              </a:rPr>
              <a:t>		{ </a:t>
            </a:r>
            <a:r>
              <a:rPr lang="en-US" dirty="0" err="1" smtClean="0">
                <a:latin typeface="Consolas" panose="020B0609020204030204" pitchFamily="49" charset="0"/>
              </a:rPr>
              <a:t>firstName</a:t>
            </a:r>
            <a:r>
              <a:rPr lang="en-US" dirty="0" smtClean="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f</a:t>
            </a:r>
            <a:r>
              <a:rPr lang="en-US" dirty="0" err="1" smtClean="0">
                <a:latin typeface="Consolas" panose="020B0609020204030204" pitchFamily="49" charset="0"/>
              </a:rPr>
              <a:t>Name</a:t>
            </a:r>
            <a:r>
              <a:rPr lang="en-US" dirty="0">
                <a:latin typeface="Consolas" panose="020B0609020204030204" pitchFamily="49" charset="0"/>
              </a:rPr>
              <a:t>; }</a:t>
            </a:r>
          </a:p>
          <a:p>
            <a:pPr lvl="2">
              <a:lnSpc>
                <a:spcPct val="120000"/>
              </a:lnSpc>
              <a:buNone/>
            </a:pPr>
            <a:endParaRPr lang="en-US" dirty="0" smtClean="0">
              <a:latin typeface="Consolas" panose="020B0609020204030204" pitchFamily="49" charset="0"/>
            </a:endParaRPr>
          </a:p>
          <a:p>
            <a:pPr lvl="2">
              <a:lnSpc>
                <a:spcPct val="120000"/>
              </a:lnSpc>
              <a:buNone/>
            </a:pPr>
            <a:r>
              <a:rPr lang="en-US" dirty="0" smtClean="0">
                <a:latin typeface="Consolas" panose="020B0609020204030204" pitchFamily="49" charset="0"/>
              </a:rPr>
              <a:t>	public </a:t>
            </a:r>
            <a:r>
              <a:rPr lang="en-US" dirty="0">
                <a:latin typeface="Consolas" panose="020B0609020204030204" pitchFamily="49" charset="0"/>
              </a:rPr>
              <a:t>String </a:t>
            </a:r>
            <a:r>
              <a:rPr lang="en-US" dirty="0" err="1">
                <a:latin typeface="Consolas" panose="020B0609020204030204" pitchFamily="49" charset="0"/>
              </a:rPr>
              <a:t>getFirstName</a:t>
            </a:r>
            <a:r>
              <a:rPr lang="en-US" dirty="0">
                <a:latin typeface="Consolas" panose="020B0609020204030204" pitchFamily="49" charset="0"/>
              </a:rPr>
              <a:t>()</a:t>
            </a:r>
          </a:p>
          <a:p>
            <a:pPr lvl="2">
              <a:lnSpc>
                <a:spcPct val="120000"/>
              </a:lnSpc>
              <a:buNone/>
            </a:pPr>
            <a:r>
              <a:rPr lang="en-US" dirty="0">
                <a:latin typeface="Consolas" panose="020B0609020204030204" pitchFamily="49" charset="0"/>
              </a:rPr>
              <a:t>		{  </a:t>
            </a:r>
            <a:r>
              <a:rPr lang="en-US" dirty="0" smtClean="0">
                <a:latin typeface="Consolas" panose="020B0609020204030204" pitchFamily="49" charset="0"/>
              </a:rPr>
              <a:t>return </a:t>
            </a:r>
            <a:r>
              <a:rPr lang="en-US" dirty="0" err="1" smtClean="0">
                <a:latin typeface="Consolas" panose="020B0609020204030204" pitchFamily="49" charset="0"/>
              </a:rPr>
              <a:t>firstName</a:t>
            </a:r>
            <a:r>
              <a:rPr lang="en-US" dirty="0" smtClean="0">
                <a:latin typeface="Consolas" panose="020B0609020204030204" pitchFamily="49" charset="0"/>
              </a:rPr>
              <a:t>; }</a:t>
            </a:r>
          </a:p>
          <a:p>
            <a:pPr lvl="2">
              <a:lnSpc>
                <a:spcPct val="120000"/>
              </a:lnSpc>
              <a:buNone/>
            </a:pPr>
            <a:r>
              <a:rPr lang="en-US" dirty="0" smtClean="0">
                <a:latin typeface="Consolas" panose="020B0609020204030204" pitchFamily="49" charset="0"/>
              </a:rPr>
              <a:t>}</a:t>
            </a:r>
            <a:endParaRPr lang="en-US" dirty="0">
              <a:latin typeface="Consolas" panose="020B0609020204030204" pitchFamily="49" charset="0"/>
            </a:endParaRPr>
          </a:p>
          <a:p>
            <a:r>
              <a:rPr lang="en-US" dirty="0"/>
              <a:t>Motivation</a:t>
            </a:r>
          </a:p>
          <a:p>
            <a:pPr lvl="1"/>
            <a:r>
              <a:rPr lang="en-US" dirty="0"/>
              <a:t>Allow data validation before assigning values to the object attributes</a:t>
            </a:r>
          </a:p>
          <a:p>
            <a:pPr lvl="1"/>
            <a:r>
              <a:rPr lang="en-US" dirty="0"/>
              <a:t>Limits accidental changes</a:t>
            </a:r>
          </a:p>
          <a:p>
            <a:pPr lvl="1"/>
            <a:endParaRPr lang="en-US" dirty="0"/>
          </a:p>
        </p:txBody>
      </p:sp>
      <p:sp>
        <p:nvSpPr>
          <p:cNvPr id="4" name="Slide Number Placeholder 3"/>
          <p:cNvSpPr>
            <a:spLocks noGrp="1"/>
          </p:cNvSpPr>
          <p:nvPr>
            <p:ph type="sldNum" sz="quarter" idx="4294967295"/>
          </p:nvPr>
        </p:nvSpPr>
        <p:spPr>
          <a:xfrm>
            <a:off x="8305800" y="6477000"/>
            <a:ext cx="838200" cy="228600"/>
          </a:xfrm>
          <a:prstGeom prst="rect">
            <a:avLst/>
          </a:prstGeom>
        </p:spPr>
        <p:txBody>
          <a:bodyPr/>
          <a:lstStyle/>
          <a:p>
            <a:pPr>
              <a:defRPr/>
            </a:pPr>
            <a:fld id="{632112B6-4591-4366-A7F8-E24B1877AEAA}" type="slidenum">
              <a:rPr lang="en-US" altLang="en-US" sz="1200" smtClean="0"/>
              <a:pPr>
                <a:defRPr/>
              </a:pPr>
              <a:t>15</a:t>
            </a:fld>
            <a:endParaRPr lang="en-US" altLang="en-US" sz="1200" dirty="0">
              <a:solidFill>
                <a:schemeClr val="accent2"/>
              </a:solidFill>
            </a:endParaRPr>
          </a:p>
        </p:txBody>
      </p:sp>
    </p:spTree>
    <p:extLst>
      <p:ext uri="{BB962C8B-B14F-4D97-AF65-F5344CB8AC3E}">
        <p14:creationId xmlns:p14="http://schemas.microsoft.com/office/powerpoint/2010/main" val="66410559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4400" y="6400800"/>
            <a:ext cx="609600" cy="304800"/>
          </a:xfrm>
          <a:prstGeom prst="rect">
            <a:avLst/>
          </a:prstGeom>
        </p:spPr>
        <p:txBody>
          <a:bodyPr/>
          <a:lstStyle/>
          <a:p>
            <a:fld id="{05AF5098-F7B1-4E57-86A2-7F144E85236E}" type="slidenum">
              <a:rPr lang="en-US" sz="1200"/>
              <a:pPr/>
              <a:t>16</a:t>
            </a:fld>
            <a:endParaRPr lang="en-US" sz="1200" dirty="0"/>
          </a:p>
        </p:txBody>
      </p:sp>
      <p:sp>
        <p:nvSpPr>
          <p:cNvPr id="360450" name="Rectangle 2"/>
          <p:cNvSpPr>
            <a:spLocks noGrp="1" noChangeArrowheads="1"/>
          </p:cNvSpPr>
          <p:nvPr>
            <p:ph type="title"/>
          </p:nvPr>
        </p:nvSpPr>
        <p:spPr>
          <a:noFill/>
          <a:ln/>
        </p:spPr>
        <p:txBody>
          <a:bodyPr>
            <a:normAutofit fontScale="90000"/>
          </a:bodyPr>
          <a:lstStyle/>
          <a:p>
            <a:r>
              <a:rPr lang="en-US" sz="3200" dirty="0" err="1"/>
              <a:t>Accessor</a:t>
            </a:r>
            <a:r>
              <a:rPr lang="en-US" sz="3200" dirty="0"/>
              <a:t> methods</a:t>
            </a:r>
            <a:br>
              <a:rPr lang="en-US" sz="3200" dirty="0"/>
            </a:br>
            <a:r>
              <a:rPr lang="en-US" sz="3600" i="1" dirty="0">
                <a:solidFill>
                  <a:srgbClr val="C00000"/>
                </a:solidFill>
              </a:rPr>
              <a:t>get</a:t>
            </a:r>
            <a:r>
              <a:rPr lang="en-US" sz="3600" dirty="0"/>
              <a:t> Methods and </a:t>
            </a:r>
            <a:r>
              <a:rPr lang="en-US" sz="3600" i="1" dirty="0">
                <a:solidFill>
                  <a:srgbClr val="C00000"/>
                </a:solidFill>
              </a:rPr>
              <a:t>set</a:t>
            </a:r>
            <a:r>
              <a:rPr lang="en-US" sz="3600" dirty="0"/>
              <a:t> Methods</a:t>
            </a:r>
          </a:p>
        </p:txBody>
      </p:sp>
      <p:sp>
        <p:nvSpPr>
          <p:cNvPr id="360451" name="Rectangle 3"/>
          <p:cNvSpPr>
            <a:spLocks noGrp="1" noChangeArrowheads="1"/>
          </p:cNvSpPr>
          <p:nvPr>
            <p:ph type="body" idx="1"/>
          </p:nvPr>
        </p:nvSpPr>
        <p:spPr>
          <a:xfrm>
            <a:off x="228600" y="1295400"/>
            <a:ext cx="8686800" cy="5410200"/>
          </a:xfrm>
        </p:spPr>
        <p:txBody>
          <a:bodyPr>
            <a:normAutofit/>
          </a:bodyPr>
          <a:lstStyle/>
          <a:p>
            <a:pPr>
              <a:spcAft>
                <a:spcPts val="200"/>
              </a:spcAft>
            </a:pPr>
            <a:r>
              <a:rPr lang="en-AU" sz="3000" dirty="0"/>
              <a:t>Best practice is to provide a </a:t>
            </a:r>
            <a:r>
              <a:rPr lang="en-AU" sz="3000" b="1" dirty="0">
                <a:solidFill>
                  <a:srgbClr val="C00000"/>
                </a:solidFill>
              </a:rPr>
              <a:t>get</a:t>
            </a:r>
            <a:r>
              <a:rPr lang="en-AU" sz="3000" dirty="0"/>
              <a:t> method to </a:t>
            </a:r>
            <a:r>
              <a:rPr lang="en-AU" sz="3000" b="1" dirty="0">
                <a:solidFill>
                  <a:srgbClr val="C00000"/>
                </a:solidFill>
              </a:rPr>
              <a:t>read</a:t>
            </a:r>
            <a:r>
              <a:rPr lang="en-AU" sz="3000" dirty="0"/>
              <a:t> an attribute and a </a:t>
            </a:r>
            <a:r>
              <a:rPr lang="en-AU" sz="3000" b="1" dirty="0">
                <a:solidFill>
                  <a:srgbClr val="002060"/>
                </a:solidFill>
              </a:rPr>
              <a:t>set</a:t>
            </a:r>
            <a:r>
              <a:rPr lang="en-AU" sz="3000" dirty="0"/>
              <a:t> method to </a:t>
            </a:r>
            <a:r>
              <a:rPr lang="en-AU" sz="3000" b="1" dirty="0">
                <a:solidFill>
                  <a:srgbClr val="002060"/>
                </a:solidFill>
              </a:rPr>
              <a:t>write</a:t>
            </a:r>
            <a:r>
              <a:rPr lang="en-AU" sz="3000" dirty="0"/>
              <a:t> to an attribute</a:t>
            </a:r>
            <a:endParaRPr lang="en-US" sz="3000" dirty="0"/>
          </a:p>
          <a:p>
            <a:pPr lvl="1">
              <a:spcAft>
                <a:spcPts val="1200"/>
              </a:spcAft>
            </a:pPr>
            <a:r>
              <a:rPr lang="en-US" sz="2600" dirty="0"/>
              <a:t>Data is protected from the client. Get and set methods are used rather than directly accessing the attributes</a:t>
            </a:r>
          </a:p>
          <a:p>
            <a:pPr lvl="1">
              <a:spcAft>
                <a:spcPts val="1200"/>
              </a:spcAft>
            </a:pPr>
            <a:r>
              <a:rPr lang="en-US" sz="2600" dirty="0"/>
              <a:t>Using </a:t>
            </a:r>
            <a:r>
              <a:rPr lang="en-US" sz="2600" i="1" dirty="0"/>
              <a:t>set</a:t>
            </a:r>
            <a:r>
              <a:rPr lang="en-US" sz="2600" dirty="0"/>
              <a:t> and </a:t>
            </a:r>
            <a:r>
              <a:rPr lang="en-US" sz="2600" i="1" dirty="0"/>
              <a:t>get</a:t>
            </a:r>
            <a:r>
              <a:rPr lang="en-US" sz="2600" dirty="0"/>
              <a:t> functions allows the programmer to control how clients access </a:t>
            </a:r>
            <a:r>
              <a:rPr lang="en-US" sz="2600" dirty="0">
                <a:latin typeface="Lucida Console" pitchFamily="49" charset="0"/>
              </a:rPr>
              <a:t>private</a:t>
            </a:r>
            <a:r>
              <a:rPr lang="en-US" sz="2600" dirty="0"/>
              <a:t> data + </a:t>
            </a:r>
            <a:r>
              <a:rPr lang="en-US" b="1" u="sng" dirty="0">
                <a:solidFill>
                  <a:srgbClr val="C00000"/>
                </a:solidFill>
              </a:rPr>
              <a:t>allow data validation:</a:t>
            </a:r>
          </a:p>
          <a:p>
            <a:pPr lvl="2">
              <a:spcBef>
                <a:spcPts val="0"/>
              </a:spcBef>
            </a:pPr>
            <a:r>
              <a:rPr lang="en-US" dirty="0"/>
              <a:t>Can return errors indicating that attempts were made to assign invalid data</a:t>
            </a:r>
          </a:p>
          <a:p>
            <a:pPr lvl="1">
              <a:spcAft>
                <a:spcPts val="1200"/>
              </a:spcAft>
            </a:pPr>
            <a:r>
              <a:rPr lang="en-US" sz="2600" i="1" dirty="0"/>
              <a:t>set</a:t>
            </a:r>
            <a:r>
              <a:rPr lang="en-US" sz="2600" dirty="0"/>
              <a:t> and </a:t>
            </a:r>
            <a:r>
              <a:rPr lang="en-US" sz="2600" i="1" dirty="0"/>
              <a:t>get</a:t>
            </a:r>
            <a:r>
              <a:rPr lang="en-US" sz="2600" dirty="0"/>
              <a:t> methods should also be used even inside the class</a:t>
            </a:r>
          </a:p>
        </p:txBody>
      </p:sp>
    </p:spTree>
    <p:extLst>
      <p:ext uri="{BB962C8B-B14F-4D97-AF65-F5344CB8AC3E}">
        <p14:creationId xmlns:p14="http://schemas.microsoft.com/office/powerpoint/2010/main" val="152625609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457200" y="274638"/>
            <a:ext cx="7848600" cy="868362"/>
          </a:xfrm>
        </p:spPr>
        <p:txBody>
          <a:bodyPr/>
          <a:lstStyle/>
          <a:p>
            <a:pPr eaLnBrk="1" hangingPunct="1"/>
            <a:r>
              <a:rPr lang="en-US" altLang="en-US" sz="2800" dirty="0" smtClean="0"/>
              <a:t>UML Diagram and Java Code</a:t>
            </a:r>
          </a:p>
        </p:txBody>
      </p:sp>
      <p:sp>
        <p:nvSpPr>
          <p:cNvPr id="37892" name="Text Box 3"/>
          <p:cNvSpPr txBox="1">
            <a:spLocks noChangeArrowheads="1"/>
          </p:cNvSpPr>
          <p:nvPr/>
        </p:nvSpPr>
        <p:spPr bwMode="auto">
          <a:xfrm>
            <a:off x="3733800" y="1235075"/>
            <a:ext cx="480060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38138" algn="l"/>
              </a:tabLst>
              <a:defRPr sz="2400" i="1">
                <a:solidFill>
                  <a:schemeClr val="tx1"/>
                </a:solidFill>
                <a:latin typeface="Times New Roman" pitchFamily="18" charset="0"/>
                <a:cs typeface="Arial" pitchFamily="34" charset="0"/>
              </a:defRPr>
            </a:lvl1pPr>
            <a:lvl2pPr marL="742950" indent="-285750" eaLnBrk="0" hangingPunct="0">
              <a:tabLst>
                <a:tab pos="338138" algn="l"/>
              </a:tabLst>
              <a:defRPr sz="2400" i="1">
                <a:solidFill>
                  <a:schemeClr val="tx1"/>
                </a:solidFill>
                <a:latin typeface="Times New Roman" pitchFamily="18" charset="0"/>
                <a:cs typeface="Arial" pitchFamily="34" charset="0"/>
              </a:defRPr>
            </a:lvl2pPr>
            <a:lvl3pPr marL="1143000" indent="-228600" eaLnBrk="0" hangingPunct="0">
              <a:tabLst>
                <a:tab pos="338138" algn="l"/>
              </a:tabLst>
              <a:defRPr sz="2400" i="1">
                <a:solidFill>
                  <a:schemeClr val="tx1"/>
                </a:solidFill>
                <a:latin typeface="Times New Roman" pitchFamily="18" charset="0"/>
                <a:cs typeface="Arial" pitchFamily="34" charset="0"/>
              </a:defRPr>
            </a:lvl3pPr>
            <a:lvl4pPr marL="1600200" indent="-228600" eaLnBrk="0" hangingPunct="0">
              <a:tabLst>
                <a:tab pos="338138" algn="l"/>
              </a:tabLst>
              <a:defRPr sz="2400" i="1">
                <a:solidFill>
                  <a:schemeClr val="tx1"/>
                </a:solidFill>
                <a:latin typeface="Times New Roman" pitchFamily="18" charset="0"/>
                <a:cs typeface="Arial" pitchFamily="34" charset="0"/>
              </a:defRPr>
            </a:lvl4pPr>
            <a:lvl5pPr marL="2057400" indent="-228600" eaLnBrk="0" hangingPunct="0">
              <a:tabLst>
                <a:tab pos="338138" algn="l"/>
              </a:tabLst>
              <a:defRPr sz="2400" i="1">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9pPr>
          </a:lstStyle>
          <a:p>
            <a:pPr algn="l" eaLnBrk="1" hangingPunct="1"/>
            <a:r>
              <a:rPr lang="en-US" altLang="en-US" sz="1600" i="0" dirty="0">
                <a:latin typeface="Courier New" pitchFamily="49" charset="0"/>
              </a:rPr>
              <a:t>public class Rectangle</a:t>
            </a:r>
          </a:p>
          <a:p>
            <a:pPr algn="l" eaLnBrk="1" hangingPunct="1"/>
            <a:r>
              <a:rPr lang="en-US" altLang="en-US" sz="1600" i="0" dirty="0">
                <a:latin typeface="Courier New" pitchFamily="49" charset="0"/>
              </a:rPr>
              <a:t>{</a:t>
            </a:r>
          </a:p>
          <a:p>
            <a:pPr algn="l" eaLnBrk="1" hangingPunct="1"/>
            <a:r>
              <a:rPr lang="en-US" altLang="en-US" sz="1600" i="0" dirty="0">
                <a:latin typeface="Courier New" pitchFamily="49" charset="0"/>
              </a:rPr>
              <a:t>	private double width;</a:t>
            </a:r>
          </a:p>
          <a:p>
            <a:pPr algn="l" eaLnBrk="1" hangingPunct="1"/>
            <a:r>
              <a:rPr lang="en-US" altLang="en-US" sz="1600" i="0" dirty="0">
                <a:latin typeface="Courier New" pitchFamily="49" charset="0"/>
              </a:rPr>
              <a:t>	private double length;</a:t>
            </a:r>
          </a:p>
          <a:p>
            <a:pPr algn="l" eaLnBrk="1" hangingPunct="1"/>
            <a:endParaRPr lang="en-US" altLang="en-US" sz="1600" i="0" dirty="0">
              <a:latin typeface="Courier New" pitchFamily="49" charset="0"/>
            </a:endParaRPr>
          </a:p>
          <a:p>
            <a:pPr algn="l" eaLnBrk="1" hangingPunct="1"/>
            <a:r>
              <a:rPr lang="en-US" altLang="en-US" sz="1600" i="0" dirty="0">
                <a:latin typeface="Courier New" pitchFamily="49" charset="0"/>
              </a:rPr>
              <a:t>	public void </a:t>
            </a:r>
            <a:r>
              <a:rPr lang="en-US" altLang="en-US" sz="1600" i="0" dirty="0" err="1">
                <a:latin typeface="Courier New" pitchFamily="49" charset="0"/>
              </a:rPr>
              <a:t>setWidth</a:t>
            </a:r>
            <a:r>
              <a:rPr lang="en-US" altLang="en-US" sz="1600" i="0" dirty="0">
                <a:latin typeface="Courier New" pitchFamily="49" charset="0"/>
              </a:rPr>
              <a:t>(double w)</a:t>
            </a:r>
          </a:p>
          <a:p>
            <a:pPr algn="l" eaLnBrk="1" hangingPunct="1"/>
            <a:r>
              <a:rPr lang="en-US" altLang="en-US" sz="1600" i="0" dirty="0">
                <a:latin typeface="Courier New" pitchFamily="49" charset="0"/>
              </a:rPr>
              <a:t>	{</a:t>
            </a:r>
            <a:r>
              <a:rPr lang="en-US" altLang="en-US" sz="1600" i="0" dirty="0">
                <a:solidFill>
                  <a:srgbClr val="FF3300"/>
                </a:solidFill>
                <a:latin typeface="Courier New" pitchFamily="49" charset="0"/>
              </a:rPr>
              <a:t>	width = w;</a:t>
            </a:r>
          </a:p>
          <a:p>
            <a:pPr algn="l" eaLnBrk="1" hangingPunct="1"/>
            <a:r>
              <a:rPr lang="en-US" altLang="en-US" sz="1600" i="0" dirty="0">
                <a:latin typeface="Courier New" pitchFamily="49" charset="0"/>
              </a:rPr>
              <a:t>	}</a:t>
            </a:r>
          </a:p>
          <a:p>
            <a:pPr algn="l" eaLnBrk="1" hangingPunct="1"/>
            <a:r>
              <a:rPr lang="en-US" altLang="en-US" sz="1600" i="0" dirty="0">
                <a:latin typeface="Courier New" pitchFamily="49" charset="0"/>
              </a:rPr>
              <a:t>	public void </a:t>
            </a:r>
            <a:r>
              <a:rPr lang="en-US" altLang="en-US" sz="1600" i="0" dirty="0" err="1">
                <a:latin typeface="Courier New" pitchFamily="49" charset="0"/>
              </a:rPr>
              <a:t>setLength</a:t>
            </a:r>
            <a:r>
              <a:rPr lang="en-US" altLang="en-US" sz="1600" i="0" dirty="0">
                <a:latin typeface="Courier New" pitchFamily="49" charset="0"/>
              </a:rPr>
              <a:t>(double </a:t>
            </a:r>
            <a:r>
              <a:rPr lang="en-US" altLang="en-US" sz="1600" i="0" dirty="0" smtClean="0">
                <a:latin typeface="Courier New" pitchFamily="49" charset="0"/>
              </a:rPr>
              <a:t>l)</a:t>
            </a:r>
            <a:endParaRPr lang="en-US" altLang="en-US" sz="1600" i="0" dirty="0">
              <a:latin typeface="Courier New" pitchFamily="49" charset="0"/>
            </a:endParaRPr>
          </a:p>
          <a:p>
            <a:pPr algn="l" eaLnBrk="1" hangingPunct="1"/>
            <a:r>
              <a:rPr lang="en-US" altLang="en-US" sz="1600" i="0" dirty="0">
                <a:latin typeface="Courier New" pitchFamily="49" charset="0"/>
              </a:rPr>
              <a:t>	{</a:t>
            </a:r>
            <a:r>
              <a:rPr lang="en-US" altLang="en-US" sz="1600" i="0" dirty="0">
                <a:solidFill>
                  <a:srgbClr val="FF3300"/>
                </a:solidFill>
                <a:latin typeface="Courier New" pitchFamily="49" charset="0"/>
              </a:rPr>
              <a:t>	length = </a:t>
            </a:r>
            <a:r>
              <a:rPr lang="en-US" altLang="en-US" sz="1600" i="0" dirty="0" smtClean="0">
                <a:solidFill>
                  <a:srgbClr val="FF3300"/>
                </a:solidFill>
                <a:latin typeface="Courier New" pitchFamily="49" charset="0"/>
              </a:rPr>
              <a:t>l;</a:t>
            </a:r>
            <a:endParaRPr lang="en-US" altLang="en-US" sz="1600" i="0" dirty="0">
              <a:solidFill>
                <a:srgbClr val="FF3300"/>
              </a:solidFill>
              <a:latin typeface="Courier New" pitchFamily="49" charset="0"/>
            </a:endParaRPr>
          </a:p>
          <a:p>
            <a:pPr algn="l" eaLnBrk="1" hangingPunct="1"/>
            <a:r>
              <a:rPr lang="en-US" altLang="en-US" sz="1600" i="0" dirty="0">
                <a:latin typeface="Courier New" pitchFamily="49" charset="0"/>
              </a:rPr>
              <a:t>	}</a:t>
            </a:r>
          </a:p>
          <a:p>
            <a:pPr algn="l" eaLnBrk="1" hangingPunct="1"/>
            <a:r>
              <a:rPr lang="en-US" altLang="en-US" sz="1600" i="0" dirty="0">
                <a:latin typeface="Courier New" pitchFamily="49" charset="0"/>
              </a:rPr>
              <a:t>	public double </a:t>
            </a:r>
            <a:r>
              <a:rPr lang="en-US" altLang="en-US" sz="1600" i="0" dirty="0" err="1">
                <a:latin typeface="Courier New" pitchFamily="49" charset="0"/>
              </a:rPr>
              <a:t>getWidth</a:t>
            </a:r>
            <a:r>
              <a:rPr lang="en-US" altLang="en-US" sz="1600" i="0" dirty="0">
                <a:latin typeface="Courier New" pitchFamily="49" charset="0"/>
              </a:rPr>
              <a:t>()</a:t>
            </a:r>
          </a:p>
          <a:p>
            <a:pPr algn="l" eaLnBrk="1" hangingPunct="1"/>
            <a:r>
              <a:rPr lang="en-US" altLang="en-US" sz="1600" i="0" dirty="0">
                <a:latin typeface="Courier New" pitchFamily="49" charset="0"/>
              </a:rPr>
              <a:t>	{</a:t>
            </a:r>
            <a:r>
              <a:rPr lang="en-US" altLang="en-US" sz="1600" i="0" dirty="0">
                <a:solidFill>
                  <a:srgbClr val="FF3300"/>
                </a:solidFill>
                <a:latin typeface="Courier New" pitchFamily="49" charset="0"/>
              </a:rPr>
              <a:t>	return width;</a:t>
            </a:r>
            <a:endParaRPr lang="en-US" altLang="en-US" sz="1600" i="0" dirty="0">
              <a:solidFill>
                <a:srgbClr val="FFFF00"/>
              </a:solidFill>
              <a:latin typeface="Courier New" pitchFamily="49" charset="0"/>
            </a:endParaRPr>
          </a:p>
          <a:p>
            <a:pPr algn="l" eaLnBrk="1" hangingPunct="1"/>
            <a:r>
              <a:rPr lang="en-US" altLang="en-US" sz="1600" i="0" dirty="0">
                <a:latin typeface="Courier New" pitchFamily="49" charset="0"/>
              </a:rPr>
              <a:t>	}</a:t>
            </a:r>
          </a:p>
          <a:p>
            <a:pPr algn="l" eaLnBrk="1" hangingPunct="1"/>
            <a:r>
              <a:rPr lang="en-US" altLang="en-US" sz="1600" i="0" dirty="0">
                <a:latin typeface="Courier New" pitchFamily="49" charset="0"/>
              </a:rPr>
              <a:t>	public double </a:t>
            </a:r>
            <a:r>
              <a:rPr lang="en-US" altLang="en-US" sz="1600" i="0" dirty="0" err="1">
                <a:latin typeface="Courier New" pitchFamily="49" charset="0"/>
              </a:rPr>
              <a:t>getLength</a:t>
            </a:r>
            <a:r>
              <a:rPr lang="en-US" altLang="en-US" sz="1600" i="0" dirty="0">
                <a:latin typeface="Courier New" pitchFamily="49" charset="0"/>
              </a:rPr>
              <a:t>()</a:t>
            </a:r>
          </a:p>
          <a:p>
            <a:pPr algn="l" eaLnBrk="1" hangingPunct="1"/>
            <a:r>
              <a:rPr lang="en-US" altLang="en-US" sz="1600" i="0" dirty="0">
                <a:latin typeface="Courier New" pitchFamily="49" charset="0"/>
              </a:rPr>
              <a:t>	{</a:t>
            </a:r>
            <a:r>
              <a:rPr lang="en-US" altLang="en-US" sz="1600" i="0" dirty="0">
                <a:solidFill>
                  <a:srgbClr val="FF3300"/>
                </a:solidFill>
                <a:latin typeface="Courier New" pitchFamily="49" charset="0"/>
              </a:rPr>
              <a:t>	return length;</a:t>
            </a:r>
          </a:p>
          <a:p>
            <a:pPr algn="l" eaLnBrk="1" hangingPunct="1"/>
            <a:r>
              <a:rPr lang="en-US" altLang="en-US" sz="1600" i="0" dirty="0">
                <a:latin typeface="Courier New" pitchFamily="49" charset="0"/>
              </a:rPr>
              <a:t>	}</a:t>
            </a:r>
          </a:p>
          <a:p>
            <a:pPr algn="l" eaLnBrk="1" hangingPunct="1"/>
            <a:r>
              <a:rPr lang="en-US" altLang="en-US" sz="1600" i="0" dirty="0">
                <a:latin typeface="Courier New" pitchFamily="49" charset="0"/>
              </a:rPr>
              <a:t>	public double </a:t>
            </a:r>
            <a:r>
              <a:rPr lang="en-US" altLang="en-US" sz="1600" i="0" dirty="0" err="1">
                <a:latin typeface="Courier New" pitchFamily="49" charset="0"/>
              </a:rPr>
              <a:t>getArea</a:t>
            </a:r>
            <a:r>
              <a:rPr lang="en-US" altLang="en-US" sz="1600" i="0" dirty="0">
                <a:latin typeface="Courier New" pitchFamily="49" charset="0"/>
              </a:rPr>
              <a:t>()</a:t>
            </a:r>
          </a:p>
          <a:p>
            <a:pPr algn="l" eaLnBrk="1" hangingPunct="1"/>
            <a:r>
              <a:rPr lang="en-US" altLang="en-US" sz="1600" i="0" dirty="0">
                <a:latin typeface="Courier New" pitchFamily="49" charset="0"/>
              </a:rPr>
              <a:t>	{	</a:t>
            </a:r>
            <a:r>
              <a:rPr lang="en-US" altLang="en-US" sz="1600" i="0" dirty="0">
                <a:solidFill>
                  <a:srgbClr val="FF3300"/>
                </a:solidFill>
                <a:latin typeface="Courier New" pitchFamily="49" charset="0"/>
              </a:rPr>
              <a:t>return length * width;</a:t>
            </a:r>
            <a:endParaRPr lang="en-US" altLang="en-US" sz="1600" i="0" dirty="0">
              <a:solidFill>
                <a:srgbClr val="FFFF00"/>
              </a:solidFill>
              <a:latin typeface="Courier New" pitchFamily="49" charset="0"/>
            </a:endParaRPr>
          </a:p>
          <a:p>
            <a:pPr algn="l" eaLnBrk="1" hangingPunct="1"/>
            <a:r>
              <a:rPr lang="en-US" altLang="en-US" sz="1600" i="0" dirty="0">
                <a:latin typeface="Courier New" pitchFamily="49" charset="0"/>
              </a:rPr>
              <a:t>	}</a:t>
            </a:r>
          </a:p>
          <a:p>
            <a:pPr algn="l" eaLnBrk="1" hangingPunct="1"/>
            <a:r>
              <a:rPr lang="en-US" altLang="en-US" sz="1600" i="0" dirty="0">
                <a:latin typeface="Courier New" pitchFamily="49" charset="0"/>
              </a:rPr>
              <a:t>}</a:t>
            </a:r>
          </a:p>
          <a:p>
            <a:pPr algn="l" eaLnBrk="1" hangingPunct="1"/>
            <a:endParaRPr lang="en-US" altLang="en-US" sz="1600" i="0" dirty="0">
              <a:latin typeface="Courier New" pitchFamily="49" charset="0"/>
            </a:endParaRPr>
          </a:p>
        </p:txBody>
      </p:sp>
      <p:grpSp>
        <p:nvGrpSpPr>
          <p:cNvPr id="37893" name="Group 4"/>
          <p:cNvGrpSpPr>
            <a:grpSpLocks/>
          </p:cNvGrpSpPr>
          <p:nvPr/>
        </p:nvGrpSpPr>
        <p:grpSpPr bwMode="auto">
          <a:xfrm>
            <a:off x="304800" y="2019300"/>
            <a:ext cx="3352800" cy="3276600"/>
            <a:chOff x="96" y="864"/>
            <a:chExt cx="2112" cy="2064"/>
          </a:xfrm>
        </p:grpSpPr>
        <p:sp>
          <p:nvSpPr>
            <p:cNvPr id="37895" name="Rectangle 5"/>
            <p:cNvSpPr>
              <a:spLocks noChangeArrowheads="1"/>
            </p:cNvSpPr>
            <p:nvPr/>
          </p:nvSpPr>
          <p:spPr bwMode="auto">
            <a:xfrm>
              <a:off x="96" y="864"/>
              <a:ext cx="2112" cy="384"/>
            </a:xfrm>
            <a:prstGeom prst="rect">
              <a:avLst/>
            </a:prstGeom>
            <a:solidFill>
              <a:schemeClr val="accent1"/>
            </a:solidFill>
            <a:ln w="9525">
              <a:solidFill>
                <a:schemeClr val="tx1"/>
              </a:solidFill>
              <a:miter lim="800000"/>
              <a:headEnd/>
              <a:tailEnd/>
            </a:ln>
          </p:spPr>
          <p:txBody>
            <a:bodyPr wrap="none" anchor="ct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ltLang="en-US" sz="2000" i="0"/>
                <a:t>Rectangle</a:t>
              </a:r>
            </a:p>
          </p:txBody>
        </p:sp>
        <p:sp>
          <p:nvSpPr>
            <p:cNvPr id="37896" name="Rectangle 6"/>
            <p:cNvSpPr>
              <a:spLocks noChangeArrowheads="1"/>
            </p:cNvSpPr>
            <p:nvPr/>
          </p:nvSpPr>
          <p:spPr bwMode="auto">
            <a:xfrm>
              <a:off x="96" y="1248"/>
              <a:ext cx="2112" cy="496"/>
            </a:xfrm>
            <a:prstGeom prst="rect">
              <a:avLst/>
            </a:prstGeom>
            <a:solidFill>
              <a:schemeClr val="accent1"/>
            </a:solidFill>
            <a:ln w="9525">
              <a:solidFill>
                <a:schemeClr val="tx1"/>
              </a:solidFill>
              <a:miter lim="800000"/>
              <a:headEnd/>
              <a:tailEnd/>
            </a:ln>
          </p:spPr>
          <p:txBody>
            <a:bodyPr wrap="none" anchor="ct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algn="l" eaLnBrk="1" hangingPunct="1">
                <a:buFontTx/>
                <a:buChar char="-"/>
              </a:pPr>
              <a:r>
                <a:rPr lang="en-US" altLang="en-US" sz="2000" i="0"/>
                <a:t> width : double</a:t>
              </a:r>
            </a:p>
            <a:p>
              <a:pPr algn="l" eaLnBrk="1" hangingPunct="1">
                <a:buFontTx/>
                <a:buChar char="-"/>
              </a:pPr>
              <a:r>
                <a:rPr lang="en-US" altLang="en-US" sz="2000" i="0"/>
                <a:t> length : double</a:t>
              </a:r>
            </a:p>
          </p:txBody>
        </p:sp>
        <p:sp>
          <p:nvSpPr>
            <p:cNvPr id="37897" name="Rectangle 7"/>
            <p:cNvSpPr>
              <a:spLocks noChangeArrowheads="1"/>
            </p:cNvSpPr>
            <p:nvPr/>
          </p:nvSpPr>
          <p:spPr bwMode="auto">
            <a:xfrm>
              <a:off x="96" y="1728"/>
              <a:ext cx="2112" cy="1200"/>
            </a:xfrm>
            <a:prstGeom prst="rect">
              <a:avLst/>
            </a:prstGeom>
            <a:solidFill>
              <a:schemeClr val="accent1"/>
            </a:solidFill>
            <a:ln w="9525">
              <a:solidFill>
                <a:schemeClr val="tx1"/>
              </a:solidFill>
              <a:miter lim="800000"/>
              <a:headEnd/>
              <a:tailEnd/>
            </a:ln>
          </p:spPr>
          <p:txBody>
            <a:bodyPr wrap="none" anchor="ct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algn="l" eaLnBrk="1" hangingPunct="1"/>
              <a:r>
                <a:rPr lang="en-US" altLang="en-US" sz="2000" i="0" dirty="0"/>
                <a:t>+ </a:t>
              </a:r>
              <a:r>
                <a:rPr lang="en-US" altLang="en-US" sz="2000" i="0" dirty="0" err="1"/>
                <a:t>setWidth</a:t>
              </a:r>
              <a:r>
                <a:rPr lang="en-US" altLang="en-US" sz="2000" i="0" dirty="0"/>
                <a:t>(w : double) : void</a:t>
              </a:r>
            </a:p>
            <a:p>
              <a:pPr algn="l" eaLnBrk="1" hangingPunct="1"/>
              <a:r>
                <a:rPr lang="en-US" altLang="en-US" sz="2000" i="0" dirty="0"/>
                <a:t>+ </a:t>
              </a:r>
              <a:r>
                <a:rPr lang="en-US" altLang="en-US" sz="2000" i="0" dirty="0" err="1" smtClean="0"/>
                <a:t>setLength</a:t>
              </a:r>
              <a:r>
                <a:rPr lang="en-US" altLang="en-US" sz="2000" i="0" dirty="0" smtClean="0"/>
                <a:t>(l </a:t>
              </a:r>
              <a:r>
                <a:rPr lang="en-US" altLang="en-US" sz="2000" i="0" dirty="0"/>
                <a:t>: double): void</a:t>
              </a:r>
            </a:p>
            <a:p>
              <a:pPr algn="l" eaLnBrk="1" hangingPunct="1"/>
              <a:r>
                <a:rPr lang="en-US" altLang="en-US" sz="2000" i="0" dirty="0"/>
                <a:t>+ </a:t>
              </a:r>
              <a:r>
                <a:rPr lang="en-US" altLang="en-US" sz="2000" i="0" dirty="0" err="1"/>
                <a:t>getWidth</a:t>
              </a:r>
              <a:r>
                <a:rPr lang="en-US" altLang="en-US" sz="2000" i="0" dirty="0"/>
                <a:t>() : double</a:t>
              </a:r>
            </a:p>
            <a:p>
              <a:pPr algn="l" eaLnBrk="1" hangingPunct="1"/>
              <a:r>
                <a:rPr lang="en-US" altLang="en-US" sz="2000" i="0" dirty="0"/>
                <a:t>+ </a:t>
              </a:r>
              <a:r>
                <a:rPr lang="en-US" altLang="en-US" sz="2000" i="0" dirty="0" err="1"/>
                <a:t>getLength</a:t>
              </a:r>
              <a:r>
                <a:rPr lang="en-US" altLang="en-US" sz="2000" i="0" dirty="0"/>
                <a:t>() : double</a:t>
              </a:r>
            </a:p>
            <a:p>
              <a:pPr algn="l" eaLnBrk="1" hangingPunct="1"/>
              <a:r>
                <a:rPr lang="en-US" altLang="en-US" sz="2000" i="0" dirty="0"/>
                <a:t>+ </a:t>
              </a:r>
              <a:r>
                <a:rPr lang="en-US" altLang="en-US" sz="2000" i="0" dirty="0" err="1"/>
                <a:t>getArea</a:t>
              </a:r>
              <a:r>
                <a:rPr lang="en-US" altLang="en-US" sz="2000" i="0" dirty="0"/>
                <a:t>() : double</a:t>
              </a:r>
            </a:p>
          </p:txBody>
        </p:sp>
      </p:grpSp>
      <p:sp>
        <p:nvSpPr>
          <p:cNvPr id="10" name="Footer Placeholder 3"/>
          <p:cNvSpPr>
            <a:spLocks noGrp="1"/>
          </p:cNvSpPr>
          <p:nvPr/>
        </p:nvSpPr>
        <p:spPr>
          <a:xfrm rot="16200000">
            <a:off x="5783262" y="2979738"/>
            <a:ext cx="6019800" cy="365125"/>
          </a:xfrm>
          <a:prstGeom prst="rect">
            <a:avLst/>
          </a:prstGeom>
        </p:spPr>
        <p:txBody>
          <a:bodyPr vert="horz" rtlCol="0" anchor="ctr"/>
          <a:lstStyle>
            <a:lvl1pPr marL="0" algn="l" rtl="0" latinLnBrk="0">
              <a:defRPr sz="12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r>
              <a:rPr lang="en-US" dirty="0" smtClean="0"/>
              <a:t>CMPS 251 (Object-Oriented Programming), Mohammad Saleh, Spring 2015, CSE-CENG-QU</a:t>
            </a:r>
            <a:endParaRPr lang="en-US" dirty="0"/>
          </a:p>
        </p:txBody>
      </p:sp>
      <p:sp>
        <p:nvSpPr>
          <p:cNvPr id="3" name="Slide Number Placeholder 2"/>
          <p:cNvSpPr>
            <a:spLocks noGrp="1"/>
          </p:cNvSpPr>
          <p:nvPr>
            <p:ph type="sldNum" sz="quarter" idx="12"/>
          </p:nvPr>
        </p:nvSpPr>
        <p:spPr/>
        <p:txBody>
          <a:bodyPr/>
          <a:lstStyle/>
          <a:p>
            <a:fld id="{8A4431D5-1B33-458B-8AFD-CECCB0FA18CB}" type="slidenum">
              <a:rPr lang="en-US" smtClean="0"/>
              <a:pPr/>
              <a:t>17</a:t>
            </a:fld>
            <a:endParaRPr lang="en-US" dirty="0"/>
          </a:p>
        </p:txBody>
      </p:sp>
    </p:spTree>
    <p:extLst>
      <p:ext uri="{BB962C8B-B14F-4D97-AF65-F5344CB8AC3E}">
        <p14:creationId xmlns:p14="http://schemas.microsoft.com/office/powerpoint/2010/main" val="1396943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Getters and Setters</a:t>
            </a:r>
          </a:p>
        </p:txBody>
      </p:sp>
      <p:sp>
        <p:nvSpPr>
          <p:cNvPr id="3" name="Content Placeholder 2"/>
          <p:cNvSpPr>
            <a:spLocks noGrp="1"/>
          </p:cNvSpPr>
          <p:nvPr>
            <p:ph idx="1"/>
          </p:nvPr>
        </p:nvSpPr>
        <p:spPr/>
        <p:txBody>
          <a:bodyPr>
            <a:normAutofit/>
          </a:bodyPr>
          <a:lstStyle/>
          <a:p>
            <a:r>
              <a:rPr lang="en-US" sz="3600" dirty="0"/>
              <a:t>Eclipse will automatically generate getters/setters from instance variables</a:t>
            </a:r>
          </a:p>
          <a:p>
            <a:pPr lvl="1"/>
            <a:r>
              <a:rPr lang="en-US" sz="3200" dirty="0"/>
              <a:t>R-click anywhere in code</a:t>
            </a:r>
          </a:p>
          <a:p>
            <a:pPr lvl="1"/>
            <a:r>
              <a:rPr lang="en-US" sz="3200" dirty="0"/>
              <a:t>Choose Source </a:t>
            </a:r>
            <a:r>
              <a:rPr lang="en-US" sz="3200" dirty="0">
                <a:sym typeface="Wingdings" pitchFamily="2" charset="2"/>
              </a:rPr>
              <a:t> Generate Getters and </a:t>
            </a:r>
            <a:r>
              <a:rPr lang="en-US" sz="3200" dirty="0" smtClean="0">
                <a:sym typeface="Wingdings" pitchFamily="2" charset="2"/>
              </a:rPr>
              <a:t>Setters</a:t>
            </a:r>
            <a:endParaRPr lang="en-US" sz="3200" dirty="0">
              <a:sym typeface="Wingdings" pitchFamily="2" charset="2"/>
            </a:endParaRPr>
          </a:p>
        </p:txBody>
      </p:sp>
      <p:sp>
        <p:nvSpPr>
          <p:cNvPr id="4" name="Slide Number Placeholder 3"/>
          <p:cNvSpPr>
            <a:spLocks noGrp="1"/>
          </p:cNvSpPr>
          <p:nvPr>
            <p:ph type="sldNum" sz="quarter" idx="4294967295"/>
          </p:nvPr>
        </p:nvSpPr>
        <p:spPr>
          <a:xfrm>
            <a:off x="8153400" y="6477000"/>
            <a:ext cx="838200" cy="228600"/>
          </a:xfrm>
          <a:prstGeom prst="rect">
            <a:avLst/>
          </a:prstGeom>
        </p:spPr>
        <p:txBody>
          <a:bodyPr/>
          <a:lstStyle/>
          <a:p>
            <a:pPr>
              <a:defRPr/>
            </a:pPr>
            <a:fld id="{74DBDEEE-7A2C-48F2-8681-0ED878574F5B}" type="slidenum">
              <a:rPr lang="en-US" altLang="en-US" sz="1200" smtClean="0"/>
              <a:pPr>
                <a:defRPr/>
              </a:pPr>
              <a:t>18</a:t>
            </a:fld>
            <a:endParaRPr lang="en-US" altLang="en-US" sz="1200" dirty="0">
              <a:solidFill>
                <a:schemeClr val="accent2"/>
              </a:solidFill>
            </a:endParaRPr>
          </a:p>
        </p:txBody>
      </p:sp>
    </p:spTree>
    <p:extLst>
      <p:ext uri="{BB962C8B-B14F-4D97-AF65-F5344CB8AC3E}">
        <p14:creationId xmlns:p14="http://schemas.microsoft.com/office/powerpoint/2010/main" val="366598221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286000"/>
            <a:ext cx="8077200" cy="1905000"/>
          </a:xfrm>
        </p:spPr>
        <p:txBody>
          <a:bodyPr/>
          <a:lstStyle/>
          <a:p>
            <a:r>
              <a:rPr lang="en-US" dirty="0"/>
              <a:t>Methods</a:t>
            </a:r>
          </a:p>
        </p:txBody>
      </p:sp>
      <p:sp>
        <p:nvSpPr>
          <p:cNvPr id="4" name="Slide Number Placeholder 3"/>
          <p:cNvSpPr>
            <a:spLocks noGrp="1"/>
          </p:cNvSpPr>
          <p:nvPr>
            <p:ph type="sldNum" sz="quarter" idx="10"/>
          </p:nvPr>
        </p:nvSpPr>
        <p:spPr/>
        <p:txBody>
          <a:bodyPr/>
          <a:lstStyle/>
          <a:p>
            <a:pPr>
              <a:defRPr/>
            </a:pPr>
            <a:fld id="{632112B6-4591-4366-A7F8-E24B1877AEAA}" type="slidenum">
              <a:rPr lang="en-US" altLang="en-US" smtClean="0"/>
              <a:pPr>
                <a:defRPr/>
              </a:pPr>
              <a:t>19</a:t>
            </a:fld>
            <a:endParaRPr lang="en-US" altLang="en-US">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title"/>
          </p:nvPr>
        </p:nvSpPr>
        <p:spPr/>
        <p:txBody>
          <a:bodyPr/>
          <a:lstStyle/>
          <a:p>
            <a:r>
              <a:rPr lang="en-US" dirty="0"/>
              <a:t>Outline</a:t>
            </a:r>
          </a:p>
        </p:txBody>
      </p:sp>
      <p:sp>
        <p:nvSpPr>
          <p:cNvPr id="6147" name="Rectangle 2051"/>
          <p:cNvSpPr>
            <a:spLocks noGrp="1" noChangeArrowheads="1"/>
          </p:cNvSpPr>
          <p:nvPr>
            <p:ph idx="1"/>
          </p:nvPr>
        </p:nvSpPr>
        <p:spPr/>
        <p:txBody>
          <a:bodyPr>
            <a:normAutofit/>
          </a:bodyPr>
          <a:lstStyle/>
          <a:p>
            <a:r>
              <a:rPr lang="en-US" sz="4000" dirty="0">
                <a:hlinkClick r:id="rId3" action="ppaction://hlinksldjump"/>
              </a:rPr>
              <a:t>Classes and Objects</a:t>
            </a:r>
            <a:endParaRPr lang="en-US" sz="4000" dirty="0"/>
          </a:p>
          <a:p>
            <a:r>
              <a:rPr lang="en-US" sz="4000" dirty="0">
                <a:hlinkClick r:id="rId4" action="ppaction://hlinksldjump"/>
              </a:rPr>
              <a:t>Attributes with Getters and Setters</a:t>
            </a:r>
            <a:endParaRPr lang="en-US" sz="4000" dirty="0"/>
          </a:p>
          <a:p>
            <a:r>
              <a:rPr lang="en-US" sz="4000" dirty="0">
                <a:hlinkClick r:id="rId5" action="ppaction://hlinksldjump"/>
              </a:rPr>
              <a:t>Methods</a:t>
            </a:r>
            <a:endParaRPr lang="en-US" sz="4000" dirty="0"/>
          </a:p>
          <a:p>
            <a:r>
              <a:rPr lang="en-US" sz="4000" dirty="0" smtClean="0">
                <a:hlinkClick r:id="rId6" action="ppaction://hlinksldjump"/>
              </a:rPr>
              <a:t>Constructors</a:t>
            </a:r>
            <a:endParaRPr lang="en-US" sz="4000" dirty="0" smtClean="0"/>
          </a:p>
          <a:p>
            <a:r>
              <a:rPr lang="en-US" sz="4000" dirty="0" smtClean="0">
                <a:hlinkClick r:id="rId7" action="ppaction://hlinksldjump"/>
              </a:rPr>
              <a:t>Access Modifiers </a:t>
            </a:r>
          </a:p>
          <a:p>
            <a:r>
              <a:rPr lang="en-US" sz="4000" dirty="0" smtClean="0">
                <a:hlinkClick r:id="rId7" action="ppaction://hlinksldjump"/>
              </a:rPr>
              <a:t>Variable Types </a:t>
            </a:r>
          </a:p>
          <a:p>
            <a:r>
              <a:rPr lang="en-US" sz="4000" dirty="0" smtClean="0">
                <a:hlinkClick r:id="rId7" action="ppaction://hlinksldjump"/>
              </a:rPr>
              <a:t>Enumeration </a:t>
            </a:r>
          </a:p>
          <a:p>
            <a:pPr marL="0" inden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F07D587-EDBF-4B38-84F3-8B22D4629890}" type="slidenum">
              <a:rPr lang="en-US" altLang="en-US"/>
              <a:pPr>
                <a:defRPr/>
              </a:pPr>
              <a:t>2</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152400" y="838200"/>
            <a:ext cx="8534400" cy="6096000"/>
          </a:xfrm>
        </p:spPr>
        <p:txBody>
          <a:bodyPr>
            <a:normAutofit/>
          </a:bodyPr>
          <a:lstStyle/>
          <a:p>
            <a:r>
              <a:rPr lang="en-US" dirty="0"/>
              <a:t>Definition</a:t>
            </a:r>
          </a:p>
          <a:p>
            <a:pPr lvl="1"/>
            <a:r>
              <a:rPr lang="en-US" dirty="0"/>
              <a:t>Functions that are defined inside a class. Also called “member functions”.</a:t>
            </a:r>
          </a:p>
          <a:p>
            <a:r>
              <a:rPr lang="en-US" dirty="0"/>
              <a:t>Syntax</a:t>
            </a:r>
          </a:p>
          <a:p>
            <a:pPr>
              <a:lnSpc>
                <a:spcPct val="110000"/>
              </a:lnSpc>
              <a:spcBef>
                <a:spcPts val="1200"/>
              </a:spcBef>
              <a:buFontTx/>
              <a:buNone/>
            </a:pPr>
            <a:r>
              <a:rPr lang="en-US" sz="2000" dirty="0">
                <a:solidFill>
                  <a:schemeClr val="accent1">
                    <a:lumMod val="50000"/>
                  </a:schemeClr>
                </a:solidFill>
                <a:latin typeface="Consolas" panose="020B0609020204030204" pitchFamily="49" charset="0"/>
              </a:rPr>
              <a:t>public </a:t>
            </a:r>
            <a:r>
              <a:rPr lang="en-US" sz="2000" b="1" dirty="0" err="1">
                <a:solidFill>
                  <a:schemeClr val="accent1">
                    <a:lumMod val="50000"/>
                  </a:schemeClr>
                </a:solidFill>
                <a:latin typeface="Consolas" panose="020B0609020204030204" pitchFamily="49" charset="0"/>
              </a:rPr>
              <a:t>ReturnType</a:t>
            </a:r>
            <a:r>
              <a:rPr lang="en-US" sz="2000" dirty="0">
                <a:solidFill>
                  <a:schemeClr val="accent1">
                    <a:lumMod val="50000"/>
                  </a:schemeClr>
                </a:solidFill>
                <a:latin typeface="Consolas" panose="020B0609020204030204" pitchFamily="49" charset="0"/>
              </a:rPr>
              <a:t> </a:t>
            </a:r>
            <a:r>
              <a:rPr lang="en-US" sz="2000" dirty="0" err="1">
                <a:solidFill>
                  <a:schemeClr val="accent1">
                    <a:lumMod val="50000"/>
                  </a:schemeClr>
                </a:solidFill>
                <a:latin typeface="Consolas" panose="020B0609020204030204" pitchFamily="49" charset="0"/>
              </a:rPr>
              <a:t>methodName</a:t>
            </a:r>
            <a:r>
              <a:rPr lang="en-US" sz="1800" dirty="0">
                <a:solidFill>
                  <a:schemeClr val="accent1">
                    <a:lumMod val="50000"/>
                  </a:schemeClr>
                </a:solidFill>
                <a:latin typeface="Consolas" panose="020B0609020204030204" pitchFamily="49" charset="0"/>
              </a:rPr>
              <a:t>(Type1 param1, Type2 param2, ...) { </a:t>
            </a:r>
            <a:endParaRPr lang="en-US" sz="2000" dirty="0">
              <a:solidFill>
                <a:schemeClr val="accent1">
                  <a:lumMod val="50000"/>
                </a:schemeClr>
              </a:solidFill>
              <a:latin typeface="Consolas" panose="020B0609020204030204" pitchFamily="49" charset="0"/>
            </a:endParaRPr>
          </a:p>
          <a:p>
            <a:pPr>
              <a:lnSpc>
                <a:spcPct val="65000"/>
              </a:lnSpc>
              <a:buFontTx/>
              <a:buNone/>
            </a:pPr>
            <a:r>
              <a:rPr lang="en-US" sz="2000" dirty="0">
                <a:solidFill>
                  <a:schemeClr val="accent1">
                    <a:lumMod val="50000"/>
                  </a:schemeClr>
                </a:solidFill>
                <a:latin typeface="Consolas" panose="020B0609020204030204" pitchFamily="49" charset="0"/>
              </a:rPr>
              <a:t>    ...</a:t>
            </a:r>
          </a:p>
          <a:p>
            <a:pPr>
              <a:lnSpc>
                <a:spcPct val="65000"/>
              </a:lnSpc>
              <a:buFontTx/>
              <a:buNone/>
            </a:pPr>
            <a:r>
              <a:rPr lang="en-US" sz="2000" dirty="0">
                <a:solidFill>
                  <a:schemeClr val="accent1">
                    <a:lumMod val="50000"/>
                  </a:schemeClr>
                </a:solidFill>
                <a:latin typeface="Consolas" panose="020B0609020204030204" pitchFamily="49" charset="0"/>
              </a:rPr>
              <a:t>    return </a:t>
            </a:r>
            <a:r>
              <a:rPr lang="en-US" sz="2000" dirty="0" err="1">
                <a:solidFill>
                  <a:schemeClr val="accent1">
                    <a:lumMod val="50000"/>
                  </a:schemeClr>
                </a:solidFill>
                <a:latin typeface="Consolas" panose="020B0609020204030204" pitchFamily="49" charset="0"/>
              </a:rPr>
              <a:t>somethingOfReturnType</a:t>
            </a:r>
            <a:r>
              <a:rPr lang="en-US" sz="2000" dirty="0">
                <a:solidFill>
                  <a:schemeClr val="accent1">
                    <a:lumMod val="50000"/>
                  </a:schemeClr>
                </a:solidFill>
                <a:latin typeface="Consolas" panose="020B0609020204030204" pitchFamily="49" charset="0"/>
              </a:rPr>
              <a:t>;</a:t>
            </a:r>
          </a:p>
          <a:p>
            <a:pPr>
              <a:lnSpc>
                <a:spcPct val="65000"/>
              </a:lnSpc>
              <a:buFontTx/>
              <a:buNone/>
            </a:pPr>
            <a:r>
              <a:rPr lang="en-US" sz="2000" dirty="0">
                <a:solidFill>
                  <a:schemeClr val="accent1">
                    <a:lumMod val="50000"/>
                  </a:schemeClr>
                </a:solidFill>
                <a:latin typeface="Consolas" panose="020B0609020204030204" pitchFamily="49" charset="0"/>
              </a:rPr>
              <a:t>  }</a:t>
            </a:r>
          </a:p>
          <a:p>
            <a:pPr>
              <a:spcBef>
                <a:spcPts val="1200"/>
              </a:spcBef>
            </a:pPr>
            <a:r>
              <a:rPr lang="en-US" dirty="0"/>
              <a:t>Motivation</a:t>
            </a:r>
          </a:p>
          <a:p>
            <a:pPr lvl="1"/>
            <a:r>
              <a:rPr lang="en-US" dirty="0"/>
              <a:t>Lets an object calculate values or do computations, usually based on its current state (i.e.  attributes)</a:t>
            </a:r>
          </a:p>
          <a:p>
            <a:pPr lvl="2"/>
            <a:r>
              <a:rPr lang="en-US" dirty="0"/>
              <a:t>In OOP, objects have </a:t>
            </a:r>
            <a:r>
              <a:rPr lang="en-US" b="1" dirty="0"/>
              <a:t>state </a:t>
            </a:r>
            <a:r>
              <a:rPr lang="en-US" dirty="0"/>
              <a:t>and </a:t>
            </a:r>
            <a:r>
              <a:rPr lang="en-US" b="1" dirty="0"/>
              <a:t>behavior</a:t>
            </a:r>
            <a:r>
              <a:rPr lang="en-US" dirty="0"/>
              <a:t>. The </a:t>
            </a:r>
            <a:r>
              <a:rPr lang="en-US" b="1" dirty="0">
                <a:solidFill>
                  <a:srgbClr val="C00000"/>
                </a:solidFill>
              </a:rPr>
              <a:t>methods provide the behavior</a:t>
            </a:r>
            <a:endParaRPr lang="en-US" dirty="0"/>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20</a:t>
            </a:fld>
            <a:endParaRPr lang="en-US" altLang="en-US">
              <a:solidFill>
                <a:schemeClr val="accent2"/>
              </a:solidFill>
            </a:endParaRPr>
          </a:p>
        </p:txBody>
      </p:sp>
      <p:sp>
        <p:nvSpPr>
          <p:cNvPr id="5" name="Text Box 6"/>
          <p:cNvSpPr txBox="1">
            <a:spLocks noChangeArrowheads="1"/>
          </p:cNvSpPr>
          <p:nvPr/>
        </p:nvSpPr>
        <p:spPr bwMode="ltGray">
          <a:xfrm>
            <a:off x="4495800" y="2590800"/>
            <a:ext cx="4572000" cy="338554"/>
          </a:xfrm>
          <a:prstGeom prst="rect">
            <a:avLst/>
          </a:prstGeom>
          <a:noFill/>
          <a:ln w="9525">
            <a:noFill/>
            <a:miter lim="800000"/>
            <a:headEnd/>
            <a:tailEnd/>
          </a:ln>
          <a:effectLst/>
        </p:spPr>
        <p:txBody>
          <a:bodyPr wrap="square">
            <a:spAutoFit/>
          </a:bodyPr>
          <a:lstStyle/>
          <a:p>
            <a:r>
              <a:rPr lang="en-US" sz="1600" dirty="0">
                <a:solidFill>
                  <a:srgbClr val="0000FF"/>
                </a:solidFill>
                <a:latin typeface="Consolas" panose="020B0609020204030204" pitchFamily="49" charset="0"/>
              </a:rPr>
              <a:t>Use void if the method returns nothing.</a:t>
            </a:r>
          </a:p>
        </p:txBody>
      </p:sp>
      <p:sp>
        <p:nvSpPr>
          <p:cNvPr id="6" name="Rectangle 5"/>
          <p:cNvSpPr/>
          <p:nvPr/>
        </p:nvSpPr>
        <p:spPr>
          <a:xfrm>
            <a:off x="4038600" y="3977669"/>
            <a:ext cx="5051502" cy="584775"/>
          </a:xfrm>
          <a:prstGeom prst="rect">
            <a:avLst/>
          </a:prstGeom>
        </p:spPr>
        <p:txBody>
          <a:bodyPr wrap="square">
            <a:spAutoFit/>
          </a:bodyPr>
          <a:lstStyle/>
          <a:p>
            <a:r>
              <a:rPr lang="en-US" sz="1600" dirty="0">
                <a:solidFill>
                  <a:srgbClr val="0000FF"/>
                </a:solidFill>
                <a:latin typeface="Consolas" panose="020B0609020204030204" pitchFamily="49" charset="0"/>
              </a:rPr>
              <a:t>If the method is called only by other methods in the same class, make it private.</a:t>
            </a: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Calling Methods</a:t>
            </a:r>
          </a:p>
        </p:txBody>
      </p:sp>
      <p:sp>
        <p:nvSpPr>
          <p:cNvPr id="23555" name="Rectangle 3"/>
          <p:cNvSpPr>
            <a:spLocks noGrp="1" noChangeArrowheads="1"/>
          </p:cNvSpPr>
          <p:nvPr>
            <p:ph idx="1"/>
          </p:nvPr>
        </p:nvSpPr>
        <p:spPr>
          <a:xfrm>
            <a:off x="228600" y="1295400"/>
            <a:ext cx="8458200" cy="5257800"/>
          </a:xfrm>
        </p:spPr>
        <p:txBody>
          <a:bodyPr>
            <a:normAutofit fontScale="92500"/>
          </a:bodyPr>
          <a:lstStyle/>
          <a:p>
            <a:r>
              <a:rPr lang="en-US" sz="2600" dirty="0"/>
              <a:t>The usual way that you call a method is by doing the following:</a:t>
            </a:r>
          </a:p>
          <a:p>
            <a:pPr>
              <a:buFontTx/>
              <a:buNone/>
            </a:pPr>
            <a:r>
              <a:rPr lang="en-US" sz="1800" dirty="0">
                <a:latin typeface="Courier New" pitchFamily="49" charset="0"/>
              </a:rPr>
              <a:t>        </a:t>
            </a:r>
            <a:endParaRPr lang="en-US" sz="2600" dirty="0">
              <a:latin typeface="Consolas" panose="020B0609020204030204" pitchFamily="49" charset="0"/>
            </a:endParaRPr>
          </a:p>
          <a:p>
            <a:pPr>
              <a:buFontTx/>
              <a:buNone/>
            </a:pPr>
            <a:r>
              <a:rPr lang="en-US" sz="2600" dirty="0" smtClean="0">
                <a:latin typeface="Consolas" panose="020B0609020204030204" pitchFamily="49" charset="0"/>
              </a:rPr>
              <a:t>		</a:t>
            </a:r>
            <a:r>
              <a:rPr lang="en-US" sz="2600" dirty="0" err="1" smtClean="0">
                <a:latin typeface="Consolas" panose="020B0609020204030204" pitchFamily="49" charset="0"/>
              </a:rPr>
              <a:t>objectName.methodName</a:t>
            </a:r>
            <a:r>
              <a:rPr lang="en-US" sz="2600" dirty="0" smtClean="0">
                <a:latin typeface="Consolas" panose="020B0609020204030204" pitchFamily="49" charset="0"/>
              </a:rPr>
              <a:t>(</a:t>
            </a:r>
            <a:r>
              <a:rPr lang="en-US" sz="2600" dirty="0" err="1" smtClean="0">
                <a:latin typeface="Consolas" panose="020B0609020204030204" pitchFamily="49" charset="0"/>
              </a:rPr>
              <a:t>argumentsToMethod</a:t>
            </a:r>
            <a:r>
              <a:rPr lang="en-US" sz="2600" dirty="0">
                <a:latin typeface="Consolas" panose="020B0609020204030204" pitchFamily="49" charset="0"/>
              </a:rPr>
              <a:t>);</a:t>
            </a:r>
          </a:p>
          <a:p>
            <a:pPr marL="0" indent="0">
              <a:buNone/>
            </a:pPr>
            <a:endParaRPr lang="en-US" sz="1800" dirty="0">
              <a:latin typeface="Courier New" pitchFamily="49" charset="0"/>
            </a:endParaRPr>
          </a:p>
          <a:p>
            <a:r>
              <a:rPr lang="en-US" sz="2600" dirty="0"/>
              <a:t>For example, </a:t>
            </a:r>
            <a:endParaRPr lang="en-US" sz="2600" dirty="0" smtClean="0"/>
          </a:p>
          <a:p>
            <a:pPr marL="0" indent="0">
              <a:buNone/>
            </a:pPr>
            <a:r>
              <a:rPr lang="en-US" altLang="en-US" sz="2000" dirty="0" smtClean="0">
                <a:latin typeface="Courier New" pitchFamily="49" charset="0"/>
              </a:rPr>
              <a:t>		Rectangle </a:t>
            </a:r>
            <a:r>
              <a:rPr lang="en-US" altLang="en-US" sz="2000" dirty="0">
                <a:latin typeface="Courier New" pitchFamily="49" charset="0"/>
              </a:rPr>
              <a:t>r1 = new Rectangle();</a:t>
            </a:r>
          </a:p>
          <a:p>
            <a:pPr marL="0" indent="0">
              <a:buNone/>
            </a:pPr>
            <a:r>
              <a:rPr lang="en-US" altLang="en-US" sz="2000" dirty="0">
                <a:latin typeface="Courier New" pitchFamily="49" charset="0"/>
              </a:rPr>
              <a:t>		r1.setWidth(3.0);</a:t>
            </a:r>
          </a:p>
          <a:p>
            <a:pPr marL="0" indent="0">
              <a:buNone/>
            </a:pPr>
            <a:r>
              <a:rPr lang="en-US" altLang="en-US" sz="2000" dirty="0">
                <a:latin typeface="Courier New" pitchFamily="49" charset="0"/>
              </a:rPr>
              <a:t>		r1.setLength(4.0</a:t>
            </a:r>
            <a:r>
              <a:rPr lang="en-US" altLang="en-US" sz="2000" dirty="0" smtClean="0">
                <a:latin typeface="Courier New" pitchFamily="49" charset="0"/>
              </a:rPr>
              <a:t>);</a:t>
            </a:r>
          </a:p>
          <a:p>
            <a:pPr marL="0" indent="0">
              <a:buNone/>
            </a:pPr>
            <a:r>
              <a:rPr lang="en-US" altLang="en-US" sz="2100" dirty="0">
                <a:latin typeface="Courier New" pitchFamily="49" charset="0"/>
              </a:rPr>
              <a:t>		</a:t>
            </a:r>
            <a:r>
              <a:rPr lang="en-US" altLang="en-US" sz="2100" dirty="0" err="1" smtClean="0">
                <a:latin typeface="Courier New" pitchFamily="49" charset="0"/>
              </a:rPr>
              <a:t>System.out.println</a:t>
            </a:r>
            <a:r>
              <a:rPr lang="en-US" altLang="en-US" sz="2100" dirty="0" smtClean="0">
                <a:latin typeface="Courier New" pitchFamily="49" charset="0"/>
              </a:rPr>
              <a:t>(r1.getArea());</a:t>
            </a:r>
            <a:endParaRPr lang="en-US" altLang="en-US" sz="2100" dirty="0">
              <a:latin typeface="Courier New" pitchFamily="49" charset="0"/>
            </a:endParaRPr>
          </a:p>
          <a:p>
            <a:pPr marL="0" indent="0">
              <a:buNone/>
            </a:pPr>
            <a:endParaRPr lang="en-US" altLang="en-US" sz="3500" dirty="0" smtClean="0">
              <a:latin typeface="Consolas" panose="020B0609020204030204" pitchFamily="49" charset="0"/>
            </a:endParaRPr>
          </a:p>
          <a:p>
            <a:pPr marL="0" indent="0">
              <a:buNone/>
            </a:pPr>
            <a:r>
              <a:rPr lang="en-US" altLang="en-US" sz="3500" dirty="0" smtClean="0">
                <a:latin typeface="Consolas" panose="020B0609020204030204" pitchFamily="49" charset="0"/>
              </a:rPr>
              <a:t>		</a:t>
            </a:r>
            <a:endParaRPr lang="en-US" altLang="en-US" sz="2000" dirty="0">
              <a:latin typeface="Courier New" pitchFamily="49" charset="0"/>
            </a:endParaRPr>
          </a:p>
        </p:txBody>
      </p:sp>
      <p:sp>
        <p:nvSpPr>
          <p:cNvPr id="4" name="Slide Number Placeholder 3"/>
          <p:cNvSpPr>
            <a:spLocks noGrp="1"/>
          </p:cNvSpPr>
          <p:nvPr>
            <p:ph type="sldNum" sz="quarter" idx="12"/>
          </p:nvPr>
        </p:nvSpPr>
        <p:spPr/>
        <p:txBody>
          <a:bodyPr/>
          <a:lstStyle/>
          <a:p>
            <a:pPr>
              <a:defRPr/>
            </a:pPr>
            <a:fld id="{391D1A76-C744-400C-9188-D81CFF8060B8}" type="slidenum">
              <a:rPr lang="en-US" altLang="en-US"/>
              <a:pPr>
                <a:defRPr/>
              </a:pPr>
              <a:t>21</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a:t>Method Visibility</a:t>
            </a:r>
          </a:p>
        </p:txBody>
      </p:sp>
      <p:sp>
        <p:nvSpPr>
          <p:cNvPr id="26627" name="Rectangle 1027"/>
          <p:cNvSpPr>
            <a:spLocks noGrp="1" noChangeArrowheads="1"/>
          </p:cNvSpPr>
          <p:nvPr>
            <p:ph idx="1"/>
          </p:nvPr>
        </p:nvSpPr>
        <p:spPr>
          <a:xfrm>
            <a:off x="457200" y="1066800"/>
            <a:ext cx="8229600" cy="5257800"/>
          </a:xfrm>
        </p:spPr>
        <p:txBody>
          <a:bodyPr>
            <a:noAutofit/>
          </a:bodyPr>
          <a:lstStyle/>
          <a:p>
            <a:r>
              <a:rPr lang="en-US" dirty="0"/>
              <a:t>public/private distinction</a:t>
            </a:r>
          </a:p>
          <a:p>
            <a:pPr lvl="1"/>
            <a:r>
              <a:rPr lang="en-US" dirty="0"/>
              <a:t>A declaration of </a:t>
            </a:r>
            <a:r>
              <a:rPr lang="en-US" dirty="0">
                <a:solidFill>
                  <a:srgbClr val="FF0000"/>
                </a:solidFill>
              </a:rPr>
              <a:t>private</a:t>
            </a:r>
            <a:r>
              <a:rPr lang="en-US" dirty="0"/>
              <a:t> means that “outside” methods cannot call it – only methods within the same class can</a:t>
            </a:r>
          </a:p>
          <a:p>
            <a:pPr lvl="2"/>
            <a:r>
              <a:rPr lang="en-US" dirty="0"/>
              <a:t>Attempting to call a private method outside the class would result in an error at compile time </a:t>
            </a:r>
          </a:p>
          <a:p>
            <a:pPr lvl="1"/>
            <a:r>
              <a:rPr lang="en-US" dirty="0"/>
              <a:t>Only use </a:t>
            </a:r>
            <a:r>
              <a:rPr lang="en-US" dirty="0">
                <a:solidFill>
                  <a:srgbClr val="FF0000"/>
                </a:solidFill>
              </a:rPr>
              <a:t>public</a:t>
            </a:r>
            <a:r>
              <a:rPr lang="en-US" dirty="0"/>
              <a:t> for methods that </a:t>
            </a:r>
            <a:r>
              <a:rPr lang="en-US" i="1" dirty="0"/>
              <a:t>your class will make available to users</a:t>
            </a:r>
            <a:r>
              <a:rPr lang="en-US" dirty="0"/>
              <a:t> </a:t>
            </a:r>
          </a:p>
        </p:txBody>
      </p:sp>
      <p:sp>
        <p:nvSpPr>
          <p:cNvPr id="4" name="Slide Number Placeholder 3"/>
          <p:cNvSpPr>
            <a:spLocks noGrp="1"/>
          </p:cNvSpPr>
          <p:nvPr>
            <p:ph type="sldNum" sz="quarter" idx="12"/>
          </p:nvPr>
        </p:nvSpPr>
        <p:spPr/>
        <p:txBody>
          <a:bodyPr/>
          <a:lstStyle/>
          <a:p>
            <a:pPr>
              <a:defRPr/>
            </a:pPr>
            <a:fld id="{D72E6B0C-0FF5-441E-B000-525686474C61}" type="slidenum">
              <a:rPr lang="en-US" altLang="en-US"/>
              <a:pPr>
                <a:defRPr/>
              </a:pPr>
              <a:t>22</a:t>
            </a:fld>
            <a:endParaRPr lang="en-US" altLang="en-US">
              <a:solidFill>
                <a:schemeClr val="accent2"/>
              </a:solidFill>
            </a:endParaRPr>
          </a:p>
        </p:txBody>
      </p:sp>
    </p:spTree>
    <p:extLst>
      <p:ext uri="{BB962C8B-B14F-4D97-AF65-F5344CB8AC3E}">
        <p14:creationId xmlns:p14="http://schemas.microsoft.com/office/powerpoint/2010/main" val="264543214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48" y="-16525"/>
            <a:ext cx="8458200" cy="930925"/>
          </a:xfrm>
        </p:spPr>
        <p:txBody>
          <a:bodyPr/>
          <a:lstStyle/>
          <a:p>
            <a:r>
              <a:rPr lang="en-US" dirty="0"/>
              <a:t>Methods Overloading</a:t>
            </a:r>
          </a:p>
        </p:txBody>
      </p:sp>
      <p:sp>
        <p:nvSpPr>
          <p:cNvPr id="3" name="Content Placeholder 2"/>
          <p:cNvSpPr>
            <a:spLocks noGrp="1"/>
          </p:cNvSpPr>
          <p:nvPr>
            <p:ph idx="1"/>
          </p:nvPr>
        </p:nvSpPr>
        <p:spPr>
          <a:xfrm>
            <a:off x="228600" y="685800"/>
            <a:ext cx="8610600" cy="6172200"/>
          </a:xfrm>
        </p:spPr>
        <p:txBody>
          <a:bodyPr>
            <a:normAutofit fontScale="85000" lnSpcReduction="20000"/>
          </a:bodyPr>
          <a:lstStyle/>
          <a:p>
            <a:pPr>
              <a:lnSpc>
                <a:spcPct val="110000"/>
              </a:lnSpc>
            </a:pPr>
            <a:r>
              <a:rPr lang="en-US" dirty="0"/>
              <a:t>Idea</a:t>
            </a:r>
          </a:p>
          <a:p>
            <a:pPr lvl="1">
              <a:lnSpc>
                <a:spcPct val="110000"/>
              </a:lnSpc>
            </a:pPr>
            <a:r>
              <a:rPr lang="en-US" dirty="0"/>
              <a:t>Classes can have more than one </a:t>
            </a:r>
            <a:r>
              <a:rPr lang="en-US" dirty="0" smtClean="0"/>
              <a:t>method with </a:t>
            </a:r>
            <a:r>
              <a:rPr lang="en-US" b="1" dirty="0">
                <a:solidFill>
                  <a:srgbClr val="0070C0"/>
                </a:solidFill>
              </a:rPr>
              <a:t>the same name</a:t>
            </a:r>
          </a:p>
          <a:p>
            <a:pPr lvl="1">
              <a:lnSpc>
                <a:spcPct val="110000"/>
              </a:lnSpc>
            </a:pPr>
            <a:r>
              <a:rPr lang="en-US" dirty="0"/>
              <a:t>The </a:t>
            </a:r>
            <a:r>
              <a:rPr lang="en-US" dirty="0" smtClean="0"/>
              <a:t>methods have </a:t>
            </a:r>
            <a:r>
              <a:rPr lang="en-US" dirty="0"/>
              <a:t>to differ from each other by </a:t>
            </a:r>
            <a:r>
              <a:rPr lang="en-US" b="1" dirty="0"/>
              <a:t>having different number or types of parameters </a:t>
            </a:r>
            <a:r>
              <a:rPr lang="en-US" dirty="0"/>
              <a:t>(or both), so that Java can always tell which one you mean</a:t>
            </a:r>
          </a:p>
          <a:p>
            <a:pPr lvl="2">
              <a:lnSpc>
                <a:spcPct val="110000"/>
              </a:lnSpc>
            </a:pPr>
            <a:r>
              <a:rPr lang="en-US" altLang="en-US" dirty="0"/>
              <a:t>A method's name and number and type of parameters is called the </a:t>
            </a:r>
            <a:r>
              <a:rPr lang="en-US" altLang="en-US" sz="2600" b="1" i="1" dirty="0">
                <a:solidFill>
                  <a:srgbClr val="C00000"/>
                </a:solidFill>
              </a:rPr>
              <a:t>signature</a:t>
            </a:r>
            <a:endParaRPr lang="en-US" b="1" dirty="0">
              <a:solidFill>
                <a:srgbClr val="C00000"/>
              </a:solidFill>
            </a:endParaRPr>
          </a:p>
          <a:p>
            <a:pPr>
              <a:lnSpc>
                <a:spcPct val="110000"/>
              </a:lnSpc>
            </a:pPr>
            <a:r>
              <a:rPr lang="en-US" dirty="0"/>
              <a:t>Syntax</a:t>
            </a:r>
          </a:p>
          <a:p>
            <a:pPr lvl="2">
              <a:lnSpc>
                <a:spcPct val="110000"/>
              </a:lnSpc>
              <a:buNone/>
            </a:pPr>
            <a:r>
              <a:rPr lang="en-US" sz="2600" dirty="0">
                <a:latin typeface="Consolas" panose="020B0609020204030204" pitchFamily="49" charset="0"/>
              </a:rPr>
              <a:t>public class </a:t>
            </a:r>
            <a:r>
              <a:rPr lang="en-US" sz="2600" dirty="0" err="1">
                <a:latin typeface="Consolas" panose="020B0609020204030204" pitchFamily="49" charset="0"/>
              </a:rPr>
              <a:t>MyClass</a:t>
            </a:r>
            <a:r>
              <a:rPr lang="en-US" sz="2600" dirty="0">
                <a:latin typeface="Consolas" panose="020B0609020204030204" pitchFamily="49" charset="0"/>
              </a:rPr>
              <a:t> {</a:t>
            </a:r>
          </a:p>
          <a:p>
            <a:pPr lvl="2">
              <a:lnSpc>
                <a:spcPct val="110000"/>
              </a:lnSpc>
              <a:buNone/>
            </a:pPr>
            <a:r>
              <a:rPr lang="en-US" sz="2600" dirty="0">
                <a:latin typeface="Consolas" panose="020B0609020204030204" pitchFamily="49" charset="0"/>
              </a:rPr>
              <a:t>   public double </a:t>
            </a:r>
            <a:r>
              <a:rPr lang="en-US" sz="2600" dirty="0" err="1">
                <a:latin typeface="Consolas" panose="020B0609020204030204" pitchFamily="49" charset="0"/>
              </a:rPr>
              <a:t>getRandomNum</a:t>
            </a:r>
            <a:r>
              <a:rPr lang="en-US" sz="2600" dirty="0">
                <a:latin typeface="Consolas" panose="020B0609020204030204" pitchFamily="49" charset="0"/>
              </a:rPr>
              <a:t>() { …};   </a:t>
            </a:r>
          </a:p>
          <a:p>
            <a:pPr lvl="2">
              <a:lnSpc>
                <a:spcPct val="110000"/>
              </a:lnSpc>
              <a:buNone/>
            </a:pPr>
            <a:r>
              <a:rPr lang="en-US" sz="2600" dirty="0">
                <a:latin typeface="Consolas" panose="020B0609020204030204" pitchFamily="49" charset="0"/>
              </a:rPr>
              <a:t>   public double </a:t>
            </a:r>
            <a:r>
              <a:rPr lang="en-US" sz="2600" dirty="0" err="1">
                <a:latin typeface="Consolas" panose="020B0609020204030204" pitchFamily="49" charset="0"/>
              </a:rPr>
              <a:t>getRandomNum</a:t>
            </a:r>
            <a:r>
              <a:rPr lang="en-US" sz="2600" dirty="0">
                <a:latin typeface="Consolas" panose="020B0609020204030204" pitchFamily="49" charset="0"/>
              </a:rPr>
              <a:t>(double range) { … }</a:t>
            </a:r>
          </a:p>
          <a:p>
            <a:pPr lvl="2">
              <a:lnSpc>
                <a:spcPct val="110000"/>
              </a:lnSpc>
              <a:buNone/>
            </a:pPr>
            <a:r>
              <a:rPr lang="en-US" sz="2600" dirty="0">
                <a:latin typeface="Consolas" panose="020B0609020204030204" pitchFamily="49" charset="0"/>
              </a:rPr>
              <a:t>}</a:t>
            </a:r>
          </a:p>
          <a:p>
            <a:pPr>
              <a:lnSpc>
                <a:spcPct val="110000"/>
              </a:lnSpc>
            </a:pPr>
            <a:r>
              <a:rPr lang="en-US" dirty="0"/>
              <a:t>Motivation</a:t>
            </a:r>
          </a:p>
          <a:p>
            <a:pPr lvl="1">
              <a:lnSpc>
                <a:spcPct val="110000"/>
              </a:lnSpc>
            </a:pPr>
            <a:r>
              <a:rPr lang="en-US" dirty="0"/>
              <a:t>Lets you have the same name for methods doing similar operations </a:t>
            </a:r>
            <a:r>
              <a:rPr lang="en-US" sz="2400" dirty="0"/>
              <a:t>(</a:t>
            </a:r>
            <a:r>
              <a:rPr lang="en-US" b="1" dirty="0">
                <a:solidFill>
                  <a:srgbClr val="C00000"/>
                </a:solidFill>
              </a:rPr>
              <a:t>ease learning and understanding your program</a:t>
            </a:r>
            <a:r>
              <a:rPr lang="en-US" sz="2400" dirty="0" smtClean="0"/>
              <a:t>)</a:t>
            </a:r>
            <a:endParaRPr lang="en-US" sz="2400" dirty="0"/>
          </a:p>
        </p:txBody>
      </p:sp>
      <p:sp>
        <p:nvSpPr>
          <p:cNvPr id="5" name="Slide Number Placeholder 3"/>
          <p:cNvSpPr>
            <a:spLocks noGrp="1"/>
          </p:cNvSpPr>
          <p:nvPr>
            <p:ph type="sldNum" sz="quarter" idx="12"/>
          </p:nvPr>
        </p:nvSpPr>
        <p:spPr>
          <a:xfrm>
            <a:off x="8077200" y="6553200"/>
            <a:ext cx="990600" cy="304800"/>
          </a:xfrm>
        </p:spPr>
        <p:txBody>
          <a:bodyPr/>
          <a:lstStyle/>
          <a:p>
            <a:pPr>
              <a:defRPr/>
            </a:pPr>
            <a:fld id="{8FC89736-73FA-45F6-9F24-84E23BFC2AF6}" type="slidenum">
              <a:rPr lang="en-US" altLang="en-US"/>
              <a:pPr>
                <a:defRPr/>
              </a:pPr>
              <a:t>23</a:t>
            </a:fld>
            <a:endParaRPr lang="en-US" altLang="en-US">
              <a:solidFill>
                <a:schemeClr val="accent2"/>
              </a:solidFill>
            </a:endParaRPr>
          </a:p>
        </p:txBody>
      </p:sp>
    </p:spTree>
    <p:extLst>
      <p:ext uri="{BB962C8B-B14F-4D97-AF65-F5344CB8AC3E}">
        <p14:creationId xmlns:p14="http://schemas.microsoft.com/office/powerpoint/2010/main" val="300211073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Overloading and Return Type</a:t>
            </a:r>
          </a:p>
        </p:txBody>
      </p:sp>
      <p:sp>
        <p:nvSpPr>
          <p:cNvPr id="54275" name="Content Placeholder 2"/>
          <p:cNvSpPr>
            <a:spLocks noGrp="1"/>
          </p:cNvSpPr>
          <p:nvPr>
            <p:ph idx="1"/>
          </p:nvPr>
        </p:nvSpPr>
        <p:spPr/>
        <p:txBody>
          <a:bodyPr/>
          <a:lstStyle/>
          <a:p>
            <a:pPr eaLnBrk="1" hangingPunct="1"/>
            <a:r>
              <a:rPr lang="en-US" altLang="en-US"/>
              <a:t>You must not overload a method where the only difference is the type of value returned</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04578"/>
            <a:ext cx="6004441" cy="3036888"/>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12700" algn="ctr">
                <a:solidFill>
                  <a:srgbClr val="000000"/>
                </a:solidFill>
                <a:miter lim="800000"/>
                <a:headEnd/>
                <a:tailEnd/>
              </a14:hiddenLine>
            </a:ext>
          </a:extLst>
        </p:spPr>
      </p:pic>
      <p:sp>
        <p:nvSpPr>
          <p:cNvPr id="5" name="&quot;No&quot; Symbol 4"/>
          <p:cNvSpPr/>
          <p:nvPr/>
        </p:nvSpPr>
        <p:spPr>
          <a:xfrm>
            <a:off x="6400800" y="3181350"/>
            <a:ext cx="2008187" cy="2008188"/>
          </a:xfrm>
          <a:prstGeom prst="noSmoking">
            <a:avLst/>
          </a:prstGeom>
          <a:solidFill>
            <a:srgbClr val="FF0000">
              <a:alpha val="37000"/>
            </a:srgbClr>
          </a:solidFill>
          <a:ln w="12700" algn="ctr">
            <a:noFill/>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 name="Slide Number Placeholder 1">
            <a:extLst>
              <a:ext uri="{FF2B5EF4-FFF2-40B4-BE49-F238E27FC236}">
                <a16:creationId xmlns:a16="http://schemas.microsoft.com/office/drawing/2014/main" id="{42B153EB-D805-4F49-B890-FAA86C78C1FC}"/>
              </a:ext>
            </a:extLst>
          </p:cNvPr>
          <p:cNvSpPr>
            <a:spLocks noGrp="1"/>
          </p:cNvSpPr>
          <p:nvPr>
            <p:ph type="sldNum" sz="quarter" idx="12"/>
          </p:nvPr>
        </p:nvSpPr>
        <p:spPr/>
        <p:txBody>
          <a:bodyPr/>
          <a:lstStyle/>
          <a:p>
            <a:pPr>
              <a:defRPr/>
            </a:pPr>
            <a:fld id="{632112B6-4591-4366-A7F8-E24B1877AEAA}" type="slidenum">
              <a:rPr lang="en-US" altLang="en-US" smtClean="0"/>
              <a:pPr>
                <a:defRPr/>
              </a:pPr>
              <a:t>24</a:t>
            </a:fld>
            <a:endParaRPr lang="en-US" altLang="en-US">
              <a:solidFill>
                <a:schemeClr val="accent2"/>
              </a:solidFill>
            </a:endParaRPr>
          </a:p>
        </p:txBody>
      </p:sp>
    </p:spTree>
    <p:extLst>
      <p:ext uri="{BB962C8B-B14F-4D97-AF65-F5344CB8AC3E}">
        <p14:creationId xmlns:p14="http://schemas.microsoft.com/office/powerpoint/2010/main" val="2585575498"/>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2133600"/>
            <a:ext cx="8077200" cy="1905000"/>
          </a:xfrm>
        </p:spPr>
        <p:txBody>
          <a:bodyPr/>
          <a:lstStyle/>
          <a:p>
            <a:r>
              <a:rPr lang="en-US" dirty="0"/>
              <a:t>Constructors</a:t>
            </a:r>
          </a:p>
        </p:txBody>
      </p:sp>
      <p:sp>
        <p:nvSpPr>
          <p:cNvPr id="4" name="Slide Number Placeholder 3"/>
          <p:cNvSpPr>
            <a:spLocks noGrp="1"/>
          </p:cNvSpPr>
          <p:nvPr>
            <p:ph type="sldNum" sz="quarter" idx="10"/>
          </p:nvPr>
        </p:nvSpPr>
        <p:spPr/>
        <p:txBody>
          <a:bodyPr/>
          <a:lstStyle/>
          <a:p>
            <a:pPr>
              <a:defRPr/>
            </a:pPr>
            <a:fld id="{632112B6-4591-4366-A7F8-E24B1877AEAA}" type="slidenum">
              <a:rPr lang="en-US" altLang="en-US" smtClean="0"/>
              <a:pPr>
                <a:defRPr/>
              </a:pPr>
              <a:t>25</a:t>
            </a:fld>
            <a:endParaRPr lang="en-US" altLang="en-US">
              <a:solidFill>
                <a:schemeClr val="accent2"/>
              </a:solidFill>
            </a:endParaRPr>
          </a:p>
        </p:txBody>
      </p:sp>
    </p:spTree>
    <p:extLst>
      <p:ext uri="{BB962C8B-B14F-4D97-AF65-F5344CB8AC3E}">
        <p14:creationId xmlns:p14="http://schemas.microsoft.com/office/powerpoint/2010/main" val="1739505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22"/>
            <a:ext cx="8229600" cy="914400"/>
          </a:xfrm>
        </p:spPr>
        <p:txBody>
          <a:bodyPr/>
          <a:lstStyle/>
          <a:p>
            <a:r>
              <a:rPr lang="en-US" dirty="0"/>
              <a:t>Overview</a:t>
            </a:r>
          </a:p>
        </p:txBody>
      </p:sp>
      <p:sp>
        <p:nvSpPr>
          <p:cNvPr id="3" name="Content Placeholder 2"/>
          <p:cNvSpPr>
            <a:spLocks noGrp="1"/>
          </p:cNvSpPr>
          <p:nvPr>
            <p:ph idx="1"/>
          </p:nvPr>
        </p:nvSpPr>
        <p:spPr>
          <a:xfrm>
            <a:off x="304800" y="609600"/>
            <a:ext cx="8382000" cy="6096000"/>
          </a:xfrm>
        </p:spPr>
        <p:txBody>
          <a:bodyPr>
            <a:normAutofit lnSpcReduction="10000"/>
          </a:bodyPr>
          <a:lstStyle/>
          <a:p>
            <a:pPr>
              <a:lnSpc>
                <a:spcPct val="110000"/>
              </a:lnSpc>
            </a:pPr>
            <a:r>
              <a:rPr lang="en-US" dirty="0"/>
              <a:t>Definition</a:t>
            </a:r>
          </a:p>
          <a:p>
            <a:pPr lvl="1">
              <a:lnSpc>
                <a:spcPct val="110000"/>
              </a:lnSpc>
            </a:pPr>
            <a:r>
              <a:rPr lang="en-US" b="1" dirty="0"/>
              <a:t>Constructors = ‘</a:t>
            </a:r>
            <a:r>
              <a:rPr lang="en-US" dirty="0">
                <a:solidFill>
                  <a:srgbClr val="C00000"/>
                </a:solidFill>
              </a:rPr>
              <a:t>Methods</a:t>
            </a:r>
            <a:r>
              <a:rPr lang="en-US" dirty="0"/>
              <a:t>’</a:t>
            </a:r>
            <a:r>
              <a:rPr lang="en-US" dirty="0">
                <a:solidFill>
                  <a:srgbClr val="C00000"/>
                </a:solidFill>
              </a:rPr>
              <a:t> used to initialize an object’s attributes when it is </a:t>
            </a:r>
            <a:r>
              <a:rPr lang="en-US" dirty="0" smtClean="0">
                <a:solidFill>
                  <a:srgbClr val="C00000"/>
                </a:solidFill>
              </a:rPr>
              <a:t>created</a:t>
            </a:r>
            <a:endParaRPr lang="en-US" dirty="0" smtClean="0"/>
          </a:p>
          <a:p>
            <a:pPr lvl="1">
              <a:lnSpc>
                <a:spcPct val="110000"/>
              </a:lnSpc>
            </a:pPr>
            <a:r>
              <a:rPr lang="en-US" dirty="0" smtClean="0"/>
              <a:t>Constructor </a:t>
            </a:r>
            <a:r>
              <a:rPr lang="en-US" dirty="0"/>
              <a:t>is a special initialization method called when an object is created with </a:t>
            </a:r>
            <a:r>
              <a:rPr lang="en-US" dirty="0">
                <a:solidFill>
                  <a:srgbClr val="FF0000"/>
                </a:solidFill>
                <a:latin typeface="Courier New" pitchFamily="49" charset="0"/>
              </a:rPr>
              <a:t>new</a:t>
            </a:r>
            <a:r>
              <a:rPr lang="en-US" dirty="0"/>
              <a:t>.</a:t>
            </a:r>
            <a:r>
              <a:rPr lang="en-US" dirty="0">
                <a:solidFill>
                  <a:srgbClr val="FF0000"/>
                </a:solidFill>
                <a:latin typeface="Courier New" pitchFamily="49" charset="0"/>
              </a:rPr>
              <a:t> </a:t>
            </a:r>
            <a:endParaRPr lang="en-US" dirty="0"/>
          </a:p>
          <a:p>
            <a:pPr>
              <a:lnSpc>
                <a:spcPct val="110000"/>
              </a:lnSpc>
            </a:pPr>
            <a:r>
              <a:rPr lang="en-US" dirty="0"/>
              <a:t>Syntax</a:t>
            </a:r>
          </a:p>
          <a:p>
            <a:pPr lvl="1">
              <a:lnSpc>
                <a:spcPct val="110000"/>
              </a:lnSpc>
            </a:pPr>
            <a:r>
              <a:rPr lang="en-US" dirty="0"/>
              <a:t>Constructor has the same name as the class and has no return type (not even void).</a:t>
            </a:r>
          </a:p>
          <a:p>
            <a:pPr lvl="2">
              <a:lnSpc>
                <a:spcPct val="110000"/>
              </a:lnSpc>
              <a:buNone/>
            </a:pPr>
            <a:r>
              <a:rPr lang="en-US" dirty="0">
                <a:latin typeface="Consolas" panose="020B0609020204030204" pitchFamily="49" charset="0"/>
              </a:rPr>
              <a:t>public class </a:t>
            </a:r>
            <a:r>
              <a:rPr lang="en-US" b="1" dirty="0" err="1">
                <a:latin typeface="Consolas" panose="020B0609020204030204" pitchFamily="49" charset="0"/>
              </a:rPr>
              <a:t>MyClass</a:t>
            </a:r>
            <a:r>
              <a:rPr lang="en-US" dirty="0">
                <a:latin typeface="Consolas" panose="020B0609020204030204" pitchFamily="49" charset="0"/>
              </a:rPr>
              <a:t> {</a:t>
            </a:r>
          </a:p>
          <a:p>
            <a:pPr lvl="2">
              <a:lnSpc>
                <a:spcPct val="110000"/>
              </a:lnSpc>
              <a:buNone/>
            </a:pPr>
            <a:r>
              <a:rPr lang="en-US" dirty="0">
                <a:latin typeface="Consolas" panose="020B0609020204030204" pitchFamily="49" charset="0"/>
              </a:rPr>
              <a:t>    public </a:t>
            </a:r>
            <a:r>
              <a:rPr lang="en-US" b="1" dirty="0" err="1">
                <a:latin typeface="Consolas" panose="020B0609020204030204" pitchFamily="49" charset="0"/>
              </a:rPr>
              <a:t>MyClass</a:t>
            </a:r>
            <a:r>
              <a:rPr lang="en-US" dirty="0">
                <a:latin typeface="Consolas" panose="020B0609020204030204" pitchFamily="49" charset="0"/>
              </a:rPr>
              <a:t>(Type </a:t>
            </a:r>
            <a:r>
              <a:rPr lang="en-US" dirty="0" err="1">
                <a:latin typeface="Consolas" panose="020B0609020204030204" pitchFamily="49" charset="0"/>
              </a:rPr>
              <a:t>paramName</a:t>
            </a:r>
            <a:r>
              <a:rPr lang="en-US" dirty="0">
                <a:latin typeface="Consolas" panose="020B0609020204030204" pitchFamily="49" charset="0"/>
              </a:rPr>
              <a:t>, … ) { … }</a:t>
            </a:r>
          </a:p>
          <a:p>
            <a:pPr lvl="2">
              <a:lnSpc>
                <a:spcPct val="110000"/>
              </a:lnSpc>
              <a:buNone/>
            </a:pPr>
            <a:r>
              <a:rPr lang="en-US" dirty="0" smtClean="0">
                <a:latin typeface="Consolas" panose="020B0609020204030204" pitchFamily="49" charset="0"/>
              </a:rPr>
              <a:t>}</a:t>
            </a: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26</a:t>
            </a:fld>
            <a:endParaRPr lang="en-US" altLang="en-US">
              <a:solidFill>
                <a:schemeClr val="accent2"/>
              </a:solidFill>
            </a:endParaRPr>
          </a:p>
        </p:txBody>
      </p:sp>
    </p:spTree>
    <p:extLst>
      <p:ext uri="{BB962C8B-B14F-4D97-AF65-F5344CB8AC3E}">
        <p14:creationId xmlns:p14="http://schemas.microsoft.com/office/powerpoint/2010/main" val="673849287"/>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077200" y="6553200"/>
            <a:ext cx="990600" cy="304800"/>
          </a:xfrm>
          <a:prstGeom prst="rect">
            <a:avLst/>
          </a:prstGeom>
        </p:spPr>
        <p:txBody>
          <a:bodyPr/>
          <a:lstStyle/>
          <a:p>
            <a:fld id="{83DA1B0F-EBBF-401B-B51B-53140E9E3547}" type="slidenum">
              <a:rPr lang="en-US"/>
              <a:pPr/>
              <a:t>27</a:t>
            </a:fld>
            <a:endParaRPr lang="en-US"/>
          </a:p>
        </p:txBody>
      </p:sp>
      <p:sp>
        <p:nvSpPr>
          <p:cNvPr id="362498" name="Rectangle 2"/>
          <p:cNvSpPr>
            <a:spLocks noGrp="1" noChangeArrowheads="1"/>
          </p:cNvSpPr>
          <p:nvPr>
            <p:ph type="title"/>
          </p:nvPr>
        </p:nvSpPr>
        <p:spPr>
          <a:xfrm>
            <a:off x="457200" y="152400"/>
            <a:ext cx="8229600" cy="838200"/>
          </a:xfrm>
          <a:noFill/>
          <a:ln/>
        </p:spPr>
        <p:txBody>
          <a:bodyPr/>
          <a:lstStyle/>
          <a:p>
            <a:r>
              <a:rPr lang="en-US" sz="3200" dirty="0"/>
              <a:t>Initializing Objects with Constructors</a:t>
            </a:r>
          </a:p>
        </p:txBody>
      </p:sp>
      <p:sp>
        <p:nvSpPr>
          <p:cNvPr id="362499" name="Rectangle 3"/>
          <p:cNvSpPr>
            <a:spLocks noGrp="1" noChangeArrowheads="1"/>
          </p:cNvSpPr>
          <p:nvPr>
            <p:ph type="body" idx="1"/>
          </p:nvPr>
        </p:nvSpPr>
        <p:spPr>
          <a:xfrm>
            <a:off x="304800" y="914400"/>
            <a:ext cx="8382000" cy="6096000"/>
          </a:xfrm>
        </p:spPr>
        <p:txBody>
          <a:bodyPr>
            <a:normAutofit/>
          </a:bodyPr>
          <a:lstStyle/>
          <a:p>
            <a:pPr lvl="1"/>
            <a:r>
              <a:rPr lang="en-US" sz="3200" dirty="0" smtClean="0"/>
              <a:t>A </a:t>
            </a:r>
            <a:r>
              <a:rPr lang="en-US" sz="3200" dirty="0"/>
              <a:t>class can have </a:t>
            </a:r>
            <a:r>
              <a:rPr lang="en-US" sz="3200" dirty="0" smtClean="0"/>
              <a:t>one </a:t>
            </a:r>
            <a:r>
              <a:rPr lang="en-US" sz="3200" dirty="0"/>
              <a:t>or more different constructors</a:t>
            </a:r>
          </a:p>
          <a:p>
            <a:pPr lvl="2"/>
            <a:r>
              <a:rPr lang="en-US" dirty="0"/>
              <a:t>We distinguish between constructors using different number and types of parameters</a:t>
            </a:r>
          </a:p>
          <a:p>
            <a:pPr lvl="1"/>
            <a:r>
              <a:rPr lang="en-US" sz="3200" dirty="0" smtClean="0"/>
              <a:t>Default </a:t>
            </a:r>
            <a:r>
              <a:rPr lang="en-US" sz="3200" dirty="0"/>
              <a:t>constructor has no parameters </a:t>
            </a:r>
            <a:r>
              <a:rPr lang="en-US" sz="3200" dirty="0" smtClean="0"/>
              <a:t>and has an empty body</a:t>
            </a:r>
            <a:endParaRPr lang="en-US" sz="3200" dirty="0"/>
          </a:p>
          <a:p>
            <a:pPr lvl="2"/>
            <a:r>
              <a:rPr lang="en-US" altLang="en-US" sz="2800" dirty="0"/>
              <a:t>Java will define this automatically if the class does not have any constructors</a:t>
            </a:r>
          </a:p>
          <a:p>
            <a:pPr lvl="2"/>
            <a:r>
              <a:rPr lang="en-US" altLang="en-US" dirty="0"/>
              <a:t>If you </a:t>
            </a:r>
            <a:r>
              <a:rPr lang="en-US" altLang="en-US" u="sng" dirty="0"/>
              <a:t>do</a:t>
            </a:r>
            <a:r>
              <a:rPr lang="en-US" altLang="en-US" dirty="0"/>
              <a:t> define a constructor, Java will </a:t>
            </a:r>
            <a:r>
              <a:rPr lang="en-US" altLang="en-US" u="sng" dirty="0"/>
              <a:t>not</a:t>
            </a:r>
            <a:r>
              <a:rPr lang="en-US" altLang="en-US" dirty="0"/>
              <a:t> automatically define a default </a:t>
            </a:r>
            <a:r>
              <a:rPr lang="en-US" altLang="en-US" dirty="0" smtClean="0"/>
              <a:t>constructor</a:t>
            </a:r>
          </a:p>
          <a:p>
            <a:pPr lvl="2"/>
            <a:endParaRPr lang="en-US" altLang="en-US" dirty="0"/>
          </a:p>
          <a:p>
            <a:pPr lvl="2"/>
            <a:endParaRPr lang="en-US" dirty="0"/>
          </a:p>
        </p:txBody>
      </p:sp>
    </p:spTree>
    <p:extLst>
      <p:ext uri="{BB962C8B-B14F-4D97-AF65-F5344CB8AC3E}">
        <p14:creationId xmlns:p14="http://schemas.microsoft.com/office/powerpoint/2010/main" val="428967964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533400" y="46038"/>
            <a:ext cx="7848600" cy="868362"/>
          </a:xfrm>
        </p:spPr>
        <p:txBody>
          <a:bodyPr>
            <a:normAutofit/>
          </a:bodyPr>
          <a:lstStyle/>
          <a:p>
            <a:pPr eaLnBrk="1" hangingPunct="1"/>
            <a:r>
              <a:rPr lang="en-US" altLang="en-US" sz="3200" dirty="0"/>
              <a:t>Adding constructors to the Rectangle class</a:t>
            </a:r>
          </a:p>
        </p:txBody>
      </p:sp>
      <p:sp>
        <p:nvSpPr>
          <p:cNvPr id="37892" name="Text Box 3"/>
          <p:cNvSpPr txBox="1">
            <a:spLocks noChangeArrowheads="1"/>
          </p:cNvSpPr>
          <p:nvPr/>
        </p:nvSpPr>
        <p:spPr bwMode="auto">
          <a:xfrm>
            <a:off x="2133600" y="914400"/>
            <a:ext cx="48006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38138" algn="l"/>
              </a:tabLst>
              <a:defRPr sz="2400" i="1">
                <a:solidFill>
                  <a:schemeClr val="tx1"/>
                </a:solidFill>
                <a:latin typeface="Times New Roman" pitchFamily="18" charset="0"/>
                <a:cs typeface="Arial" pitchFamily="34" charset="0"/>
              </a:defRPr>
            </a:lvl1pPr>
            <a:lvl2pPr marL="742950" indent="-285750" eaLnBrk="0" hangingPunct="0">
              <a:tabLst>
                <a:tab pos="338138" algn="l"/>
              </a:tabLst>
              <a:defRPr sz="2400" i="1">
                <a:solidFill>
                  <a:schemeClr val="tx1"/>
                </a:solidFill>
                <a:latin typeface="Times New Roman" pitchFamily="18" charset="0"/>
                <a:cs typeface="Arial" pitchFamily="34" charset="0"/>
              </a:defRPr>
            </a:lvl2pPr>
            <a:lvl3pPr marL="1143000" indent="-228600" eaLnBrk="0" hangingPunct="0">
              <a:tabLst>
                <a:tab pos="338138" algn="l"/>
              </a:tabLst>
              <a:defRPr sz="2400" i="1">
                <a:solidFill>
                  <a:schemeClr val="tx1"/>
                </a:solidFill>
                <a:latin typeface="Times New Roman" pitchFamily="18" charset="0"/>
                <a:cs typeface="Arial" pitchFamily="34" charset="0"/>
              </a:defRPr>
            </a:lvl3pPr>
            <a:lvl4pPr marL="1600200" indent="-228600" eaLnBrk="0" hangingPunct="0">
              <a:tabLst>
                <a:tab pos="338138" algn="l"/>
              </a:tabLst>
              <a:defRPr sz="2400" i="1">
                <a:solidFill>
                  <a:schemeClr val="tx1"/>
                </a:solidFill>
                <a:latin typeface="Times New Roman" pitchFamily="18" charset="0"/>
                <a:cs typeface="Arial" pitchFamily="34" charset="0"/>
              </a:defRPr>
            </a:lvl4pPr>
            <a:lvl5pPr marL="2057400" indent="-228600" eaLnBrk="0" hangingPunct="0">
              <a:tabLst>
                <a:tab pos="338138" algn="l"/>
              </a:tabLst>
              <a:defRPr sz="2400" i="1">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tabLst>
                <a:tab pos="338138" algn="l"/>
              </a:tabLst>
              <a:defRPr sz="2400" i="1">
                <a:solidFill>
                  <a:schemeClr val="tx1"/>
                </a:solidFill>
                <a:latin typeface="Times New Roman" pitchFamily="18" charset="0"/>
                <a:cs typeface="Arial" pitchFamily="34" charset="0"/>
              </a:defRPr>
            </a:lvl9pPr>
          </a:lstStyle>
          <a:p>
            <a:pPr algn="l" eaLnBrk="1" hangingPunct="1"/>
            <a:r>
              <a:rPr lang="en-US" altLang="en-US" sz="1400" b="1" i="0" dirty="0">
                <a:latin typeface="Consolas" panose="020B0609020204030204" pitchFamily="49" charset="0"/>
              </a:rPr>
              <a:t>public class </a:t>
            </a:r>
            <a:r>
              <a:rPr lang="en-US" altLang="en-US" sz="1400" b="1" i="0" dirty="0" smtClean="0">
                <a:latin typeface="Consolas" panose="020B0609020204030204" pitchFamily="49" charset="0"/>
              </a:rPr>
              <a:t>Rectangle{</a:t>
            </a:r>
            <a:endParaRPr lang="en-US" altLang="en-US" sz="1400" b="1" i="0" dirty="0">
              <a:latin typeface="Consolas" panose="020B0609020204030204" pitchFamily="49" charset="0"/>
            </a:endParaRPr>
          </a:p>
          <a:p>
            <a:pPr algn="l" eaLnBrk="1" hangingPunct="1"/>
            <a:r>
              <a:rPr lang="en-US" altLang="en-US" sz="1400" b="1" i="0" dirty="0">
                <a:latin typeface="Consolas" panose="020B0609020204030204" pitchFamily="49" charset="0"/>
              </a:rPr>
              <a:t>	private double width;</a:t>
            </a:r>
          </a:p>
          <a:p>
            <a:pPr algn="l" eaLnBrk="1" hangingPunct="1"/>
            <a:r>
              <a:rPr lang="en-US" altLang="en-US" sz="1400" b="1" i="0" dirty="0">
                <a:latin typeface="Consolas" panose="020B0609020204030204" pitchFamily="49" charset="0"/>
              </a:rPr>
              <a:t>	private double length;</a:t>
            </a:r>
          </a:p>
          <a:p>
            <a:pPr algn="l" eaLnBrk="1" hangingPunct="1"/>
            <a:endParaRPr lang="en-US" altLang="en-US" sz="1400" b="1" i="0" dirty="0" smtClean="0">
              <a:latin typeface="Consolas" panose="020B0609020204030204" pitchFamily="49" charset="0"/>
            </a:endParaRP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public Rectangle(){</a:t>
            </a: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a:t>
            </a: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public Rectangle(double w, double l){</a:t>
            </a: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	</a:t>
            </a:r>
            <a:r>
              <a:rPr lang="en-US" altLang="en-US" sz="1400" b="1" i="0" dirty="0" smtClean="0">
                <a:solidFill>
                  <a:srgbClr val="FF0000"/>
                </a:solidFill>
                <a:latin typeface="Consolas" panose="020B0609020204030204" pitchFamily="49" charset="0"/>
              </a:rPr>
              <a:t>width = w;</a:t>
            </a:r>
          </a:p>
          <a:p>
            <a:pPr algn="l" eaLnBrk="1" hangingPunct="1"/>
            <a:r>
              <a:rPr lang="en-US" altLang="en-US" sz="1400" b="1" i="0" dirty="0">
                <a:solidFill>
                  <a:srgbClr val="FF0000"/>
                </a:solidFill>
                <a:latin typeface="Consolas" panose="020B0609020204030204" pitchFamily="49" charset="0"/>
              </a:rPr>
              <a:t>	</a:t>
            </a:r>
            <a:r>
              <a:rPr lang="en-US" altLang="en-US" sz="1400" b="1" i="0" dirty="0" smtClean="0">
                <a:solidFill>
                  <a:srgbClr val="FF0000"/>
                </a:solidFill>
                <a:latin typeface="Consolas" panose="020B0609020204030204" pitchFamily="49" charset="0"/>
              </a:rPr>
              <a:t>	length = l;</a:t>
            </a: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a:t>
            </a:r>
            <a:endParaRPr lang="en-US" altLang="en-US" sz="1400" b="1" i="0" dirty="0">
              <a:latin typeface="Consolas" panose="020B0609020204030204" pitchFamily="49" charset="0"/>
            </a:endParaRP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public </a:t>
            </a:r>
            <a:r>
              <a:rPr lang="en-US" altLang="en-US" sz="1400" b="1" i="0" dirty="0">
                <a:latin typeface="Consolas" panose="020B0609020204030204" pitchFamily="49" charset="0"/>
              </a:rPr>
              <a:t>void </a:t>
            </a:r>
            <a:r>
              <a:rPr lang="en-US" altLang="en-US" sz="1400" b="1" i="0" dirty="0" err="1">
                <a:latin typeface="Consolas" panose="020B0609020204030204" pitchFamily="49" charset="0"/>
              </a:rPr>
              <a:t>setWidth</a:t>
            </a:r>
            <a:r>
              <a:rPr lang="en-US" altLang="en-US" sz="1400" b="1" i="0" dirty="0">
                <a:latin typeface="Consolas" panose="020B0609020204030204" pitchFamily="49" charset="0"/>
              </a:rPr>
              <a:t>(double w</a:t>
            </a:r>
            <a:r>
              <a:rPr lang="en-US" altLang="en-US" sz="1400" b="1" i="0" dirty="0" smtClean="0">
                <a:latin typeface="Consolas" panose="020B0609020204030204" pitchFamily="49" charset="0"/>
              </a:rPr>
              <a:t>){</a:t>
            </a:r>
            <a:r>
              <a:rPr lang="en-US" altLang="en-US" sz="1400" b="1" i="0" dirty="0">
                <a:solidFill>
                  <a:srgbClr val="FF3300"/>
                </a:solidFill>
                <a:latin typeface="Consolas" panose="020B0609020204030204" pitchFamily="49" charset="0"/>
              </a:rPr>
              <a:t>	</a:t>
            </a:r>
            <a:endParaRPr lang="en-US" altLang="en-US" sz="1400" b="1" i="0" dirty="0" smtClean="0">
              <a:solidFill>
                <a:srgbClr val="FF3300"/>
              </a:solidFill>
              <a:latin typeface="Consolas" panose="020B0609020204030204" pitchFamily="49" charset="0"/>
            </a:endParaRPr>
          </a:p>
          <a:p>
            <a:pPr algn="l" eaLnBrk="1" hangingPunct="1"/>
            <a:r>
              <a:rPr lang="en-US" altLang="en-US" sz="1400" b="1" i="0" dirty="0">
                <a:solidFill>
                  <a:srgbClr val="FF3300"/>
                </a:solidFill>
                <a:latin typeface="Consolas" panose="020B0609020204030204" pitchFamily="49" charset="0"/>
              </a:rPr>
              <a:t>	</a:t>
            </a:r>
            <a:r>
              <a:rPr lang="en-US" altLang="en-US" sz="1400" b="1" i="0" dirty="0" smtClean="0">
                <a:solidFill>
                  <a:srgbClr val="FF3300"/>
                </a:solidFill>
                <a:latin typeface="Consolas" panose="020B0609020204030204" pitchFamily="49" charset="0"/>
              </a:rPr>
              <a:t>	width </a:t>
            </a:r>
            <a:r>
              <a:rPr lang="en-US" altLang="en-US" sz="1400" b="1" i="0" dirty="0">
                <a:solidFill>
                  <a:srgbClr val="FF3300"/>
                </a:solidFill>
                <a:latin typeface="Consolas" panose="020B0609020204030204" pitchFamily="49" charset="0"/>
              </a:rPr>
              <a:t>= w;</a:t>
            </a: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a:t>
            </a:r>
            <a:endParaRPr lang="en-US" altLang="en-US" sz="1400" b="1" i="0" dirty="0">
              <a:latin typeface="Consolas" panose="020B0609020204030204" pitchFamily="49" charset="0"/>
            </a:endParaRPr>
          </a:p>
          <a:p>
            <a:pPr algn="l" eaLnBrk="1" hangingPunct="1"/>
            <a:r>
              <a:rPr lang="en-US" altLang="en-US" sz="1400" b="1" i="0" dirty="0">
                <a:latin typeface="Consolas" panose="020B0609020204030204" pitchFamily="49" charset="0"/>
              </a:rPr>
              <a:t>	public void </a:t>
            </a:r>
            <a:r>
              <a:rPr lang="en-US" altLang="en-US" sz="1400" b="1" i="0" dirty="0" err="1">
                <a:latin typeface="Consolas" panose="020B0609020204030204" pitchFamily="49" charset="0"/>
              </a:rPr>
              <a:t>setLength</a:t>
            </a:r>
            <a:r>
              <a:rPr lang="en-US" altLang="en-US" sz="1400" b="1" i="0" dirty="0">
                <a:latin typeface="Consolas" panose="020B0609020204030204" pitchFamily="49" charset="0"/>
              </a:rPr>
              <a:t>(double </a:t>
            </a:r>
            <a:r>
              <a:rPr lang="en-US" altLang="en-US" sz="1400" b="1" i="0" dirty="0" smtClean="0">
                <a:latin typeface="Consolas" panose="020B0609020204030204" pitchFamily="49" charset="0"/>
              </a:rPr>
              <a:t>l){</a:t>
            </a:r>
            <a:endParaRPr lang="en-US" altLang="en-US" sz="1400" b="1" i="0" dirty="0">
              <a:solidFill>
                <a:srgbClr val="FF3300"/>
              </a:solidFill>
              <a:latin typeface="Consolas" panose="020B0609020204030204" pitchFamily="49" charset="0"/>
            </a:endParaRPr>
          </a:p>
          <a:p>
            <a:pPr algn="l" eaLnBrk="1" hangingPunct="1"/>
            <a:r>
              <a:rPr lang="en-US" altLang="en-US" sz="1400" b="1" i="0" dirty="0">
                <a:solidFill>
                  <a:srgbClr val="FF3300"/>
                </a:solidFill>
                <a:latin typeface="Consolas" panose="020B0609020204030204" pitchFamily="49" charset="0"/>
              </a:rPr>
              <a:t>	</a:t>
            </a:r>
            <a:r>
              <a:rPr lang="en-US" altLang="en-US" sz="1400" b="1" i="0" dirty="0" smtClean="0">
                <a:solidFill>
                  <a:srgbClr val="FF3300"/>
                </a:solidFill>
                <a:latin typeface="Consolas" panose="020B0609020204030204" pitchFamily="49" charset="0"/>
              </a:rPr>
              <a:t>	length </a:t>
            </a:r>
            <a:r>
              <a:rPr lang="en-US" altLang="en-US" sz="1400" b="1" i="0" dirty="0">
                <a:solidFill>
                  <a:srgbClr val="FF3300"/>
                </a:solidFill>
                <a:latin typeface="Consolas" panose="020B0609020204030204" pitchFamily="49" charset="0"/>
              </a:rPr>
              <a:t>= </a:t>
            </a:r>
            <a:r>
              <a:rPr lang="en-US" altLang="en-US" sz="1400" b="1" i="0" dirty="0" smtClean="0">
                <a:solidFill>
                  <a:srgbClr val="FF3300"/>
                </a:solidFill>
                <a:latin typeface="Consolas" panose="020B0609020204030204" pitchFamily="49" charset="0"/>
              </a:rPr>
              <a:t>l;</a:t>
            </a:r>
            <a:endParaRPr lang="en-US" altLang="en-US" sz="1400" b="1" i="0" dirty="0">
              <a:solidFill>
                <a:srgbClr val="FF3300"/>
              </a:solidFill>
              <a:latin typeface="Consolas" panose="020B0609020204030204" pitchFamily="49" charset="0"/>
            </a:endParaRP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a:t>
            </a:r>
            <a:endParaRPr lang="en-US" altLang="en-US" sz="1400" b="1" i="0" dirty="0">
              <a:latin typeface="Consolas" panose="020B0609020204030204" pitchFamily="49" charset="0"/>
            </a:endParaRPr>
          </a:p>
          <a:p>
            <a:pPr algn="l" eaLnBrk="1" hangingPunct="1"/>
            <a:r>
              <a:rPr lang="en-US" altLang="en-US" sz="1400" b="1" i="0" dirty="0">
                <a:latin typeface="Consolas" panose="020B0609020204030204" pitchFamily="49" charset="0"/>
              </a:rPr>
              <a:t>	public double </a:t>
            </a:r>
            <a:r>
              <a:rPr lang="en-US" altLang="en-US" sz="1400" b="1" i="0" dirty="0" err="1">
                <a:latin typeface="Consolas" panose="020B0609020204030204" pitchFamily="49" charset="0"/>
              </a:rPr>
              <a:t>getWidth</a:t>
            </a:r>
            <a:r>
              <a:rPr lang="en-US" altLang="en-US" sz="1400" b="1" i="0" dirty="0" smtClean="0">
                <a:latin typeface="Consolas" panose="020B0609020204030204" pitchFamily="49" charset="0"/>
              </a:rPr>
              <a:t>(){</a:t>
            </a:r>
            <a:r>
              <a:rPr lang="en-US" altLang="en-US" sz="1400" b="1" i="0" dirty="0">
                <a:solidFill>
                  <a:srgbClr val="FF3300"/>
                </a:solidFill>
                <a:latin typeface="Consolas" panose="020B0609020204030204" pitchFamily="49" charset="0"/>
              </a:rPr>
              <a:t>	</a:t>
            </a:r>
            <a:endParaRPr lang="en-US" altLang="en-US" sz="1400" b="1" i="0" dirty="0" smtClean="0">
              <a:solidFill>
                <a:srgbClr val="FF3300"/>
              </a:solidFill>
              <a:latin typeface="Consolas" panose="020B0609020204030204" pitchFamily="49" charset="0"/>
            </a:endParaRPr>
          </a:p>
          <a:p>
            <a:pPr algn="l" eaLnBrk="1" hangingPunct="1"/>
            <a:r>
              <a:rPr lang="en-US" altLang="en-US" sz="1400" b="1" i="0" dirty="0">
                <a:solidFill>
                  <a:srgbClr val="FF3300"/>
                </a:solidFill>
                <a:latin typeface="Consolas" panose="020B0609020204030204" pitchFamily="49" charset="0"/>
              </a:rPr>
              <a:t>	</a:t>
            </a:r>
            <a:r>
              <a:rPr lang="en-US" altLang="en-US" sz="1400" b="1" i="0" dirty="0" smtClean="0">
                <a:solidFill>
                  <a:srgbClr val="FF3300"/>
                </a:solidFill>
                <a:latin typeface="Consolas" panose="020B0609020204030204" pitchFamily="49" charset="0"/>
              </a:rPr>
              <a:t>	return </a:t>
            </a:r>
            <a:r>
              <a:rPr lang="en-US" altLang="en-US" sz="1400" b="1" i="0" dirty="0">
                <a:solidFill>
                  <a:srgbClr val="FF3300"/>
                </a:solidFill>
                <a:latin typeface="Consolas" panose="020B0609020204030204" pitchFamily="49" charset="0"/>
              </a:rPr>
              <a:t>width;</a:t>
            </a:r>
            <a:endParaRPr lang="en-US" altLang="en-US" sz="1400" b="1" i="0" dirty="0">
              <a:solidFill>
                <a:srgbClr val="FFFF00"/>
              </a:solidFill>
              <a:latin typeface="Consolas" panose="020B0609020204030204" pitchFamily="49" charset="0"/>
            </a:endParaRP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a:t>
            </a:r>
            <a:endParaRPr lang="en-US" altLang="en-US" sz="1400" b="1" i="0" dirty="0">
              <a:latin typeface="Consolas" panose="020B0609020204030204" pitchFamily="49" charset="0"/>
            </a:endParaRPr>
          </a:p>
          <a:p>
            <a:pPr algn="l" eaLnBrk="1" hangingPunct="1"/>
            <a:r>
              <a:rPr lang="en-US" altLang="en-US" sz="1400" b="1" i="0" dirty="0">
                <a:latin typeface="Consolas" panose="020B0609020204030204" pitchFamily="49" charset="0"/>
              </a:rPr>
              <a:t>	public double </a:t>
            </a:r>
            <a:r>
              <a:rPr lang="en-US" altLang="en-US" sz="1400" b="1" i="0" dirty="0" err="1">
                <a:latin typeface="Consolas" panose="020B0609020204030204" pitchFamily="49" charset="0"/>
              </a:rPr>
              <a:t>getLength</a:t>
            </a:r>
            <a:r>
              <a:rPr lang="en-US" altLang="en-US" sz="1400" b="1" i="0" dirty="0" smtClean="0">
                <a:latin typeface="Consolas" panose="020B0609020204030204" pitchFamily="49" charset="0"/>
              </a:rPr>
              <a:t>(){</a:t>
            </a:r>
            <a:r>
              <a:rPr lang="en-US" altLang="en-US" sz="1400" b="1" i="0" dirty="0">
                <a:solidFill>
                  <a:srgbClr val="FF3300"/>
                </a:solidFill>
                <a:latin typeface="Consolas" panose="020B0609020204030204" pitchFamily="49" charset="0"/>
              </a:rPr>
              <a:t>	</a:t>
            </a:r>
            <a:endParaRPr lang="en-US" altLang="en-US" sz="1400" b="1" i="0" dirty="0" smtClean="0">
              <a:solidFill>
                <a:srgbClr val="FF3300"/>
              </a:solidFill>
              <a:latin typeface="Consolas" panose="020B0609020204030204" pitchFamily="49" charset="0"/>
            </a:endParaRPr>
          </a:p>
          <a:p>
            <a:pPr algn="l" eaLnBrk="1" hangingPunct="1"/>
            <a:r>
              <a:rPr lang="en-US" altLang="en-US" sz="1400" b="1" i="0" dirty="0">
                <a:solidFill>
                  <a:srgbClr val="FF3300"/>
                </a:solidFill>
                <a:latin typeface="Consolas" panose="020B0609020204030204" pitchFamily="49" charset="0"/>
              </a:rPr>
              <a:t>	</a:t>
            </a:r>
            <a:r>
              <a:rPr lang="en-US" altLang="en-US" sz="1400" b="1" i="0" dirty="0" smtClean="0">
                <a:solidFill>
                  <a:srgbClr val="FF3300"/>
                </a:solidFill>
                <a:latin typeface="Consolas" panose="020B0609020204030204" pitchFamily="49" charset="0"/>
              </a:rPr>
              <a:t>	return </a:t>
            </a:r>
            <a:r>
              <a:rPr lang="en-US" altLang="en-US" sz="1400" b="1" i="0" dirty="0">
                <a:solidFill>
                  <a:srgbClr val="FF3300"/>
                </a:solidFill>
                <a:latin typeface="Consolas" panose="020B0609020204030204" pitchFamily="49" charset="0"/>
              </a:rPr>
              <a:t>length;</a:t>
            </a:r>
          </a:p>
          <a:p>
            <a:pPr algn="l" eaLnBrk="1" hangingPunct="1"/>
            <a:r>
              <a:rPr lang="en-US" altLang="en-US" sz="1400" b="1" i="0" dirty="0">
                <a:latin typeface="Consolas" panose="020B0609020204030204" pitchFamily="49" charset="0"/>
              </a:rPr>
              <a:t>	</a:t>
            </a:r>
            <a:r>
              <a:rPr lang="en-US" altLang="en-US" sz="1400" b="1" i="0" dirty="0" smtClean="0">
                <a:latin typeface="Consolas" panose="020B0609020204030204" pitchFamily="49" charset="0"/>
              </a:rPr>
              <a:t>}</a:t>
            </a:r>
            <a:endParaRPr lang="en-US" altLang="en-US" sz="1400" b="1" i="0" dirty="0">
              <a:latin typeface="Consolas" panose="020B0609020204030204" pitchFamily="49" charset="0"/>
            </a:endParaRPr>
          </a:p>
          <a:p>
            <a:pPr algn="l" eaLnBrk="1" hangingPunct="1"/>
            <a:r>
              <a:rPr lang="en-US" altLang="en-US" sz="1400" b="1" i="0" dirty="0">
                <a:latin typeface="Consolas" panose="020B0609020204030204" pitchFamily="49" charset="0"/>
              </a:rPr>
              <a:t>	public double </a:t>
            </a:r>
            <a:r>
              <a:rPr lang="en-US" altLang="en-US" sz="1400" b="1" i="0" dirty="0" err="1">
                <a:latin typeface="Consolas" panose="020B0609020204030204" pitchFamily="49" charset="0"/>
              </a:rPr>
              <a:t>getArea</a:t>
            </a:r>
            <a:r>
              <a:rPr lang="en-US" altLang="en-US" sz="1400" b="1" i="0" dirty="0" smtClean="0">
                <a:latin typeface="Consolas" panose="020B0609020204030204" pitchFamily="49" charset="0"/>
              </a:rPr>
              <a:t>(){</a:t>
            </a:r>
            <a:r>
              <a:rPr lang="en-US" altLang="en-US" sz="1400" b="1" i="0" dirty="0">
                <a:latin typeface="Consolas" panose="020B0609020204030204" pitchFamily="49" charset="0"/>
              </a:rPr>
              <a:t>	</a:t>
            </a:r>
            <a:endParaRPr lang="en-US" altLang="en-US" sz="1400" b="1" i="0" dirty="0" smtClean="0">
              <a:latin typeface="Consolas" panose="020B0609020204030204" pitchFamily="49" charset="0"/>
            </a:endParaRPr>
          </a:p>
          <a:p>
            <a:pPr algn="l" eaLnBrk="1" hangingPunct="1"/>
            <a:r>
              <a:rPr lang="en-US" altLang="en-US" sz="1400" b="1" i="0" dirty="0">
                <a:solidFill>
                  <a:srgbClr val="FF3300"/>
                </a:solidFill>
                <a:latin typeface="Consolas" panose="020B0609020204030204" pitchFamily="49" charset="0"/>
              </a:rPr>
              <a:t>	</a:t>
            </a:r>
            <a:r>
              <a:rPr lang="en-US" altLang="en-US" sz="1400" b="1" i="0" dirty="0" smtClean="0">
                <a:solidFill>
                  <a:srgbClr val="FF3300"/>
                </a:solidFill>
                <a:latin typeface="Consolas" panose="020B0609020204030204" pitchFamily="49" charset="0"/>
              </a:rPr>
              <a:t>	return </a:t>
            </a:r>
            <a:r>
              <a:rPr lang="en-US" altLang="en-US" sz="1400" b="1" i="0" dirty="0">
                <a:solidFill>
                  <a:srgbClr val="FF3300"/>
                </a:solidFill>
                <a:latin typeface="Consolas" panose="020B0609020204030204" pitchFamily="49" charset="0"/>
              </a:rPr>
              <a:t>length * width;</a:t>
            </a:r>
            <a:endParaRPr lang="en-US" altLang="en-US" sz="1400" b="1" i="0" dirty="0">
              <a:solidFill>
                <a:srgbClr val="FFFF00"/>
              </a:solidFill>
              <a:latin typeface="Consolas" panose="020B0609020204030204" pitchFamily="49" charset="0"/>
            </a:endParaRPr>
          </a:p>
          <a:p>
            <a:pPr algn="l" eaLnBrk="1" hangingPunct="1"/>
            <a:r>
              <a:rPr lang="en-US" altLang="en-US" sz="1400" b="1" i="0" dirty="0">
                <a:latin typeface="Consolas" panose="020B0609020204030204" pitchFamily="49" charset="0"/>
              </a:rPr>
              <a:t>	}</a:t>
            </a:r>
          </a:p>
          <a:p>
            <a:pPr algn="l" eaLnBrk="1" hangingPunct="1"/>
            <a:r>
              <a:rPr lang="en-US" altLang="en-US" sz="1400" b="1" i="0" dirty="0" smtClean="0">
                <a:latin typeface="Consolas" panose="020B0609020204030204" pitchFamily="49" charset="0"/>
              </a:rPr>
              <a:t>}</a:t>
            </a:r>
            <a:endParaRPr lang="en-US" altLang="en-US" sz="1400" b="1" i="0" dirty="0">
              <a:latin typeface="Consolas" panose="020B0609020204030204" pitchFamily="49" charset="0"/>
            </a:endParaRPr>
          </a:p>
        </p:txBody>
      </p:sp>
      <p:sp>
        <p:nvSpPr>
          <p:cNvPr id="5" name="Footer Placeholder 3"/>
          <p:cNvSpPr>
            <a:spLocks noGrp="1"/>
          </p:cNvSpPr>
          <p:nvPr/>
        </p:nvSpPr>
        <p:spPr>
          <a:xfrm rot="16200000">
            <a:off x="5783263" y="2979738"/>
            <a:ext cx="6019800" cy="365125"/>
          </a:xfrm>
          <a:prstGeom prst="rect">
            <a:avLst/>
          </a:prstGeom>
        </p:spPr>
        <p:txBody>
          <a:bodyPr vert="horz" rtlCol="0" anchor="ctr"/>
          <a:lstStyle>
            <a:lvl1pPr marL="0" algn="l" rtl="0" latinLnBrk="0">
              <a:defRPr sz="12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r>
              <a:rPr lang="en-US" dirty="0" smtClean="0"/>
              <a:t>CMPS 251 (Object-Oriented Programming), Mohammad Saleh, Spring 2015, CSE-CENG-QU</a:t>
            </a:r>
            <a:endParaRPr lang="en-US" dirty="0"/>
          </a:p>
        </p:txBody>
      </p:sp>
      <p:sp>
        <p:nvSpPr>
          <p:cNvPr id="2" name="Slide Number Placeholder 1"/>
          <p:cNvSpPr>
            <a:spLocks noGrp="1"/>
          </p:cNvSpPr>
          <p:nvPr>
            <p:ph type="sldNum" sz="quarter" idx="12"/>
          </p:nvPr>
        </p:nvSpPr>
        <p:spPr/>
        <p:txBody>
          <a:bodyPr/>
          <a:lstStyle/>
          <a:p>
            <a:fld id="{8A4431D5-1B33-458B-8AFD-CECCB0FA18CB}" type="slidenum">
              <a:rPr lang="en-US" smtClean="0"/>
              <a:pPr/>
              <a:t>28</a:t>
            </a:fld>
            <a:endParaRPr lang="en-US" dirty="0"/>
          </a:p>
        </p:txBody>
      </p:sp>
    </p:spTree>
    <p:extLst>
      <p:ext uri="{BB962C8B-B14F-4D97-AF65-F5344CB8AC3E}">
        <p14:creationId xmlns:p14="http://schemas.microsoft.com/office/powerpoint/2010/main" val="3789102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140"/>
            <a:ext cx="8229600" cy="914400"/>
          </a:xfrm>
        </p:spPr>
        <p:txBody>
          <a:bodyPr/>
          <a:lstStyle/>
          <a:p>
            <a:r>
              <a:rPr lang="en-US" dirty="0"/>
              <a:t>The </a:t>
            </a:r>
            <a:r>
              <a:rPr lang="en-US" dirty="0">
                <a:latin typeface="Courier New" pitchFamily="49" charset="0"/>
              </a:rPr>
              <a:t>this</a:t>
            </a:r>
            <a:r>
              <a:rPr lang="en-US" dirty="0"/>
              <a:t> Variable</a:t>
            </a:r>
          </a:p>
        </p:txBody>
      </p:sp>
      <p:sp>
        <p:nvSpPr>
          <p:cNvPr id="34819" name="Rectangle 3"/>
          <p:cNvSpPr>
            <a:spLocks noGrp="1" noChangeArrowheads="1"/>
          </p:cNvSpPr>
          <p:nvPr>
            <p:ph idx="1"/>
          </p:nvPr>
        </p:nvSpPr>
        <p:spPr>
          <a:xfrm>
            <a:off x="152400" y="838200"/>
            <a:ext cx="8686800" cy="5867400"/>
          </a:xfrm>
        </p:spPr>
        <p:txBody>
          <a:bodyPr>
            <a:noAutofit/>
          </a:bodyPr>
          <a:lstStyle/>
          <a:p>
            <a:pPr marL="495300" indent="-495300"/>
            <a:r>
              <a:rPr lang="en-US" sz="2800" dirty="0"/>
              <a:t>The </a:t>
            </a:r>
            <a:r>
              <a:rPr lang="en-US" sz="2800" dirty="0">
                <a:solidFill>
                  <a:srgbClr val="FF0000"/>
                </a:solidFill>
                <a:latin typeface="Courier New" pitchFamily="49" charset="0"/>
              </a:rPr>
              <a:t>this</a:t>
            </a:r>
            <a:r>
              <a:rPr lang="en-US" sz="2800" dirty="0"/>
              <a:t> object reference can be used inside any non-static method to </a:t>
            </a:r>
            <a:r>
              <a:rPr lang="en-US" sz="2800" b="1" dirty="0"/>
              <a:t>refer to the current object</a:t>
            </a:r>
          </a:p>
          <a:p>
            <a:pPr marL="895350" lvl="1" indent="-495300"/>
            <a:r>
              <a:rPr lang="en-US" sz="2200" dirty="0">
                <a:solidFill>
                  <a:srgbClr val="FF0000"/>
                </a:solidFill>
                <a:latin typeface="Courier New" pitchFamily="49" charset="0"/>
              </a:rPr>
              <a:t>this</a:t>
            </a:r>
            <a:r>
              <a:rPr lang="en-US" sz="2200" dirty="0"/>
              <a:t> is used to </a:t>
            </a:r>
            <a:r>
              <a:rPr lang="en-US" sz="2200" b="1" dirty="0"/>
              <a:t>refer to the object </a:t>
            </a:r>
            <a:r>
              <a:rPr lang="en-US" sz="2200" dirty="0"/>
              <a:t>from i</a:t>
            </a:r>
            <a:r>
              <a:rPr lang="en-US" altLang="en-US" sz="2200" dirty="0"/>
              <a:t>nside its class definition</a:t>
            </a:r>
          </a:p>
          <a:p>
            <a:pPr marL="895350" lvl="1" indent="-495300"/>
            <a:r>
              <a:rPr lang="en-US" sz="2200" dirty="0"/>
              <a:t>The keyword </a:t>
            </a:r>
            <a:r>
              <a:rPr lang="en-US" sz="2200" dirty="0">
                <a:solidFill>
                  <a:srgbClr val="FF0000"/>
                </a:solidFill>
                <a:latin typeface="Courier New" pitchFamily="49" charset="0"/>
              </a:rPr>
              <a:t>this</a:t>
            </a:r>
            <a:r>
              <a:rPr lang="en-US" sz="2200" dirty="0"/>
              <a:t> stands for the receiving object</a:t>
            </a:r>
          </a:p>
          <a:p>
            <a:pPr marL="495300" indent="-495300"/>
            <a:r>
              <a:rPr lang="en-US" sz="2800" dirty="0">
                <a:latin typeface="Courier New" pitchFamily="49" charset="0"/>
              </a:rPr>
              <a:t>this</a:t>
            </a:r>
            <a:r>
              <a:rPr lang="en-US" sz="2800" dirty="0"/>
              <a:t> is commonly used to </a:t>
            </a:r>
            <a:r>
              <a:rPr lang="en-US" b="1" dirty="0">
                <a:solidFill>
                  <a:srgbClr val="C00000"/>
                </a:solidFill>
              </a:rPr>
              <a:t>resolve name conflicts</a:t>
            </a:r>
          </a:p>
          <a:p>
            <a:pPr marL="895350" lvl="1" indent="-495300"/>
            <a:r>
              <a:rPr lang="en-US" dirty="0"/>
              <a:t>Using </a:t>
            </a:r>
            <a:r>
              <a:rPr lang="en-US" b="1" dirty="0">
                <a:latin typeface="Courier New" pitchFamily="49" charset="0"/>
              </a:rPr>
              <a:t>this</a:t>
            </a:r>
            <a:r>
              <a:rPr lang="en-US" dirty="0"/>
              <a:t> permits the use of attributes in methods that have local variables / parameters with the same name</a:t>
            </a:r>
            <a:endParaRPr lang="en-US" b="1" dirty="0">
              <a:solidFill>
                <a:srgbClr val="C00000"/>
              </a:solidFill>
            </a:endParaRPr>
          </a:p>
          <a:p>
            <a:pPr marL="876300" lvl="1" indent="-419100">
              <a:buFontTx/>
              <a:buAutoNum type="arabicPeriod"/>
            </a:pPr>
            <a:endParaRPr lang="en-US" b="1" dirty="0">
              <a:solidFill>
                <a:srgbClr val="C00000"/>
              </a:solidFill>
            </a:endParaRPr>
          </a:p>
          <a:p>
            <a:pPr marL="114300" indent="0">
              <a:buNone/>
            </a:pPr>
            <a:endParaRPr lang="en-US" dirty="0"/>
          </a:p>
        </p:txBody>
      </p:sp>
      <p:sp>
        <p:nvSpPr>
          <p:cNvPr id="4" name="Slide Number Placeholder 3"/>
          <p:cNvSpPr>
            <a:spLocks noGrp="1"/>
          </p:cNvSpPr>
          <p:nvPr>
            <p:ph type="sldNum" sz="quarter" idx="12"/>
          </p:nvPr>
        </p:nvSpPr>
        <p:spPr/>
        <p:txBody>
          <a:bodyPr/>
          <a:lstStyle/>
          <a:p>
            <a:pPr>
              <a:defRPr/>
            </a:pPr>
            <a:fld id="{5ED22910-37C8-4532-9057-0B7FAC8AD582}" type="slidenum">
              <a:rPr lang="en-US" altLang="en-US"/>
              <a:pPr>
                <a:defRPr/>
              </a:pPr>
              <a:t>29</a:t>
            </a:fld>
            <a:endParaRPr lang="en-US" altLang="en-US">
              <a:solidFill>
                <a:schemeClr val="accent2"/>
              </a:solidFill>
            </a:endParaRPr>
          </a:p>
        </p:txBody>
      </p:sp>
      <p:sp>
        <p:nvSpPr>
          <p:cNvPr id="2" name="Rectangle 1">
            <a:extLst>
              <a:ext uri="{FF2B5EF4-FFF2-40B4-BE49-F238E27FC236}">
                <a16:creationId xmlns:a16="http://schemas.microsoft.com/office/drawing/2014/main" id="{EA5D0D5C-85D6-45D5-8EB0-A6506684F6D2}"/>
              </a:ext>
            </a:extLst>
          </p:cNvPr>
          <p:cNvSpPr/>
          <p:nvPr/>
        </p:nvSpPr>
        <p:spPr>
          <a:xfrm>
            <a:off x="990600" y="4580986"/>
            <a:ext cx="7772400" cy="1261884"/>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setName</a:t>
            </a:r>
            <a:r>
              <a:rPr lang="en-US" b="1" dirty="0">
                <a:solidFill>
                  <a:srgbClr val="000000"/>
                </a:solidFill>
                <a:latin typeface="Consolas" panose="020B0609020204030204" pitchFamily="49" charset="0"/>
              </a:rPr>
              <a:t>(String </a:t>
            </a:r>
            <a:r>
              <a:rPr lang="en-US" b="1" dirty="0">
                <a:solidFill>
                  <a:srgbClr val="6A3E3E"/>
                </a:solidFill>
                <a:highlight>
                  <a:srgbClr val="00FF00"/>
                </a:highlight>
                <a:latin typeface="Consolas" panose="020B0609020204030204" pitchFamily="49" charset="0"/>
              </a:rPr>
              <a:t>name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a:t>
            </a:r>
            <a:r>
              <a:rPr lang="en-US" sz="2800" b="1" dirty="0">
                <a:solidFill>
                  <a:srgbClr val="7F0055"/>
                </a:solidFill>
                <a:highlight>
                  <a:srgbClr val="FFFF00"/>
                </a:highlight>
                <a:latin typeface="Consolas" panose="020B0609020204030204" pitchFamily="49" charset="0"/>
              </a:rPr>
              <a:t>this</a:t>
            </a:r>
            <a:r>
              <a:rPr lang="en-US" sz="2800" b="1" dirty="0">
                <a:solidFill>
                  <a:srgbClr val="000000"/>
                </a:solidFill>
                <a:highlight>
                  <a:srgbClr val="FFFF00"/>
                </a:highlight>
                <a:latin typeface="Consolas" panose="020B0609020204030204" pitchFamily="49" charset="0"/>
              </a:rPr>
              <a:t>.</a:t>
            </a:r>
            <a:r>
              <a:rPr lang="en-US" sz="2800" b="1" dirty="0">
                <a:solidFill>
                  <a:srgbClr val="0000C0"/>
                </a:solidFill>
                <a:highlight>
                  <a:srgbClr val="FFFF00"/>
                </a:highlight>
                <a:latin typeface="Consolas" panose="020B0609020204030204" pitchFamily="49" charset="0"/>
              </a:rPr>
              <a:t>name</a:t>
            </a:r>
            <a:r>
              <a:rPr lang="en-US" sz="2800" b="1" dirty="0">
                <a:solidFill>
                  <a:srgbClr val="000000"/>
                </a:solidFill>
                <a:highlight>
                  <a:srgbClr val="FFFF00"/>
                </a:highlight>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cxnSp>
        <p:nvCxnSpPr>
          <p:cNvPr id="6" name="Straight Arrow Connector 5">
            <a:extLst>
              <a:ext uri="{FF2B5EF4-FFF2-40B4-BE49-F238E27FC236}">
                <a16:creationId xmlns:a16="http://schemas.microsoft.com/office/drawing/2014/main" id="{B89C3C17-5FE7-45B8-9333-725B2F5278B1}"/>
              </a:ext>
            </a:extLst>
          </p:cNvPr>
          <p:cNvCxnSpPr>
            <a:cxnSpLocks/>
          </p:cNvCxnSpPr>
          <p:nvPr/>
        </p:nvCxnSpPr>
        <p:spPr>
          <a:xfrm flipV="1">
            <a:off x="2438400" y="5334000"/>
            <a:ext cx="762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B58CB2-1690-4F1D-817C-5652897A849D}"/>
              </a:ext>
            </a:extLst>
          </p:cNvPr>
          <p:cNvSpPr txBox="1"/>
          <p:nvPr/>
        </p:nvSpPr>
        <p:spPr>
          <a:xfrm>
            <a:off x="76200" y="5939135"/>
            <a:ext cx="4790820" cy="615553"/>
          </a:xfrm>
          <a:prstGeom prst="rect">
            <a:avLst/>
          </a:prstGeom>
          <a:noFill/>
        </p:spPr>
        <p:txBody>
          <a:bodyPr wrap="square" rtlCol="0">
            <a:spAutoFit/>
          </a:bodyPr>
          <a:lstStyle/>
          <a:p>
            <a:r>
              <a:rPr lang="en-US" sz="1700" dirty="0">
                <a:latin typeface="Consolas" panose="020B0609020204030204" pitchFamily="49" charset="0"/>
              </a:rPr>
              <a:t>This is an attribute. To avoid confusion we add </a:t>
            </a:r>
            <a:r>
              <a:rPr lang="en-US" sz="1700" b="1" dirty="0">
                <a:solidFill>
                  <a:srgbClr val="CC3300"/>
                </a:solidFill>
                <a:latin typeface="Consolas" panose="020B0609020204030204" pitchFamily="49" charset="0"/>
              </a:rPr>
              <a:t>this.</a:t>
            </a:r>
            <a:r>
              <a:rPr lang="en-US" sz="1700" dirty="0">
                <a:latin typeface="Consolas" panose="020B0609020204030204" pitchFamily="49" charset="0"/>
              </a:rPr>
              <a:t> in-front of it</a:t>
            </a:r>
          </a:p>
        </p:txBody>
      </p:sp>
      <p:cxnSp>
        <p:nvCxnSpPr>
          <p:cNvPr id="12" name="Straight Arrow Connector 11">
            <a:extLst>
              <a:ext uri="{FF2B5EF4-FFF2-40B4-BE49-F238E27FC236}">
                <a16:creationId xmlns:a16="http://schemas.microsoft.com/office/drawing/2014/main" id="{BDBA2D5F-4FD6-4C24-954D-C1792D30C1D8}"/>
              </a:ext>
            </a:extLst>
          </p:cNvPr>
          <p:cNvCxnSpPr>
            <a:cxnSpLocks/>
          </p:cNvCxnSpPr>
          <p:nvPr/>
        </p:nvCxnSpPr>
        <p:spPr>
          <a:xfrm flipH="1" flipV="1">
            <a:off x="4948110" y="5410200"/>
            <a:ext cx="1524000" cy="56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A3EF8BA-0C99-49BB-A776-366B28321126}"/>
              </a:ext>
            </a:extLst>
          </p:cNvPr>
          <p:cNvSpPr txBox="1"/>
          <p:nvPr/>
        </p:nvSpPr>
        <p:spPr>
          <a:xfrm>
            <a:off x="5257800" y="5916838"/>
            <a:ext cx="3810000" cy="400110"/>
          </a:xfrm>
          <a:prstGeom prst="rect">
            <a:avLst/>
          </a:prstGeom>
          <a:noFill/>
        </p:spPr>
        <p:txBody>
          <a:bodyPr wrap="square" rtlCol="0">
            <a:spAutoFit/>
          </a:bodyPr>
          <a:lstStyle/>
          <a:p>
            <a:r>
              <a:rPr lang="en-US" sz="2000" dirty="0">
                <a:latin typeface="Consolas" panose="020B0609020204030204" pitchFamily="49" charset="0"/>
              </a:rPr>
              <a:t>This is a parameter</a:t>
            </a:r>
          </a:p>
        </p:txBody>
      </p:sp>
    </p:spTree>
    <p:extLst>
      <p:ext uri="{BB962C8B-B14F-4D97-AF65-F5344CB8AC3E}">
        <p14:creationId xmlns:p14="http://schemas.microsoft.com/office/powerpoint/2010/main" val="329674525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57400"/>
            <a:ext cx="8077200" cy="1905000"/>
          </a:xfrm>
        </p:spPr>
        <p:txBody>
          <a:bodyPr/>
          <a:lstStyle/>
          <a:p>
            <a:r>
              <a:rPr lang="en-US" dirty="0"/>
              <a:t>Classes and Objects</a:t>
            </a:r>
          </a:p>
        </p:txBody>
      </p:sp>
      <p:sp>
        <p:nvSpPr>
          <p:cNvPr id="4" name="Slide Number Placeholder 3"/>
          <p:cNvSpPr>
            <a:spLocks noGrp="1"/>
          </p:cNvSpPr>
          <p:nvPr>
            <p:ph type="sldNum" sz="quarter" idx="10"/>
          </p:nvPr>
        </p:nvSpPr>
        <p:spPr/>
        <p:txBody>
          <a:bodyPr/>
          <a:lstStyle/>
          <a:p>
            <a:pPr>
              <a:defRPr/>
            </a:pPr>
            <a:fld id="{632112B6-4591-4366-A7F8-E24B1877AEAA}" type="slidenum">
              <a:rPr lang="en-US" altLang="en-US" smtClean="0"/>
              <a:pPr>
                <a:defRPr/>
              </a:pPr>
              <a:t>3</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E830B8-A0BC-421E-8465-ABEC33C4EA63}"/>
              </a:ext>
            </a:extLst>
          </p:cNvPr>
          <p:cNvSpPr/>
          <p:nvPr/>
        </p:nvSpPr>
        <p:spPr>
          <a:xfrm>
            <a:off x="4339734" y="1962286"/>
            <a:ext cx="4737508" cy="3539430"/>
          </a:xfrm>
          <a:prstGeom prst="rect">
            <a:avLst/>
          </a:prstGeom>
          <a:solidFill>
            <a:srgbClr val="FFFFE5"/>
          </a:solidFill>
          <a:ln w="3175">
            <a:solidFill>
              <a:schemeClr val="tx1"/>
            </a:solidFill>
          </a:ln>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Account {</a:t>
            </a:r>
          </a:p>
          <a:p>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id</a:t>
            </a:r>
            <a:r>
              <a:rPr lang="en-US" sz="1400" b="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a:solidFill>
                  <a:srgbClr val="0000C0"/>
                </a:solidFill>
                <a:latin typeface="Consolas" panose="020B0609020204030204" pitchFamily="49" charset="0"/>
              </a:rPr>
              <a:t>name</a:t>
            </a:r>
            <a:r>
              <a:rPr lang="en-US" sz="1400" b="1" dirty="0">
                <a:solidFill>
                  <a:srgbClr val="000000"/>
                </a:solidFill>
                <a:latin typeface="Consolas" panose="020B0609020204030204" pitchFamily="49" charset="0"/>
              </a:rPr>
              <a:t>;</a:t>
            </a:r>
          </a:p>
          <a:p>
            <a:r>
              <a:rPr lang="en-US" sz="1400" b="1" dirty="0" smtClean="0">
                <a:solidFill>
                  <a:srgbClr val="7F0055"/>
                </a:solidFill>
                <a:latin typeface="Consolas" panose="020B0609020204030204" pitchFamily="49" charset="0"/>
              </a:rPr>
              <a:t>private</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balance</a:t>
            </a:r>
            <a:r>
              <a:rPr lang="en-US" sz="1400" b="1" dirty="0">
                <a:solidFill>
                  <a:srgbClr val="000000"/>
                </a:solidFill>
                <a:latin typeface="Consolas" panose="020B0609020204030204" pitchFamily="49" charset="0"/>
              </a:rPr>
              <a:t>;</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public </a:t>
            </a:r>
            <a:r>
              <a:rPr lang="en-US" sz="1400" b="1" dirty="0">
                <a:solidFill>
                  <a:srgbClr val="000000"/>
                </a:solidFill>
                <a:latin typeface="Consolas" panose="020B0609020204030204" pitchFamily="49" charset="0"/>
              </a:rPr>
              <a:t>Account </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id</a:t>
            </a:r>
            <a:r>
              <a:rPr lang="en-US" sz="1400" b="1" dirty="0">
                <a:solidFill>
                  <a:srgbClr val="000000"/>
                </a:solidFill>
                <a:latin typeface="Consolas" panose="020B0609020204030204" pitchFamily="49" charset="0"/>
              </a:rPr>
              <a:t>, 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 </a:t>
            </a:r>
            <a:r>
              <a:rPr lang="en-US" sz="1400" b="1" dirty="0" smtClean="0">
                <a:solidFill>
                  <a:srgbClr val="000000"/>
                </a:solidFill>
                <a:latin typeface="Consolas" panose="020B0609020204030204" pitchFamily="49" charset="0"/>
              </a:rPr>
              <a:t>double </a:t>
            </a:r>
            <a:r>
              <a:rPr lang="en-US" sz="1400" b="1" dirty="0" smtClean="0">
                <a:solidFill>
                  <a:srgbClr val="6A3E3E"/>
                </a:solidFill>
                <a:latin typeface="Consolas" panose="020B0609020204030204" pitchFamily="49" charset="0"/>
              </a:rPr>
              <a:t>balance</a:t>
            </a:r>
            <a:r>
              <a:rPr lang="en-US" sz="1400" b="1" dirty="0" smtClean="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this</a:t>
            </a:r>
            <a:r>
              <a:rPr lang="en-US" sz="1400" b="1" dirty="0">
                <a:solidFill>
                  <a:srgbClr val="000000"/>
                </a:solidFill>
                <a:latin typeface="Consolas" panose="020B0609020204030204" pitchFamily="49" charset="0"/>
              </a:rPr>
              <a:t>.</a:t>
            </a:r>
            <a:r>
              <a:rPr lang="en-US" sz="1400" b="1" dirty="0">
                <a:solidFill>
                  <a:srgbClr val="0000C0"/>
                </a:solidFill>
                <a:latin typeface="Consolas" panose="020B0609020204030204" pitchFamily="49" charset="0"/>
              </a:rPr>
              <a:t>id</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id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this</a:t>
            </a:r>
            <a:r>
              <a:rPr lang="en-US" sz="1400" b="1" dirty="0">
                <a:solidFill>
                  <a:srgbClr val="000000"/>
                </a:solidFill>
                <a:latin typeface="Consolas" panose="020B0609020204030204" pitchFamily="49" charset="0"/>
              </a:rPr>
              <a:t>.</a:t>
            </a:r>
            <a:r>
              <a:rPr lang="en-US" sz="1400" b="1" dirty="0">
                <a:solidFill>
                  <a:srgbClr val="0000C0"/>
                </a:solidFill>
                <a:latin typeface="Consolas" panose="020B0609020204030204" pitchFamily="49" charset="0"/>
              </a:rPr>
              <a:t>name</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a:t>
            </a:r>
          </a:p>
          <a:p>
            <a:pPr lvl="1"/>
            <a:r>
              <a:rPr lang="en-US" sz="1400" b="1" dirty="0" err="1" smtClean="0">
                <a:solidFill>
                  <a:srgbClr val="7F0055"/>
                </a:solidFill>
                <a:latin typeface="Consolas" panose="020B0609020204030204" pitchFamily="49" charset="0"/>
              </a:rPr>
              <a:t>this</a:t>
            </a:r>
            <a:r>
              <a:rPr lang="en-US" sz="1400" b="1" dirty="0" err="1" smtClean="0">
                <a:solidFill>
                  <a:srgbClr val="000000"/>
                </a:solidFill>
                <a:latin typeface="Consolas" panose="020B0609020204030204" pitchFamily="49" charset="0"/>
              </a:rPr>
              <a:t>.</a:t>
            </a:r>
            <a:r>
              <a:rPr lang="en-US" sz="1400" b="1" dirty="0" err="1" smtClean="0">
                <a:solidFill>
                  <a:srgbClr val="0000C0"/>
                </a:solidFill>
                <a:latin typeface="Consolas" panose="020B0609020204030204" pitchFamily="49" charset="0"/>
              </a:rPr>
              <a:t>balance</a:t>
            </a:r>
            <a:r>
              <a:rPr lang="en-US" sz="1400" b="1" dirty="0" smtClean="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 </a:t>
            </a:r>
            <a:r>
              <a:rPr lang="en-US" sz="1400" b="1" dirty="0" smtClean="0">
                <a:solidFill>
                  <a:srgbClr val="6A3E3E"/>
                </a:solidFill>
                <a:latin typeface="Consolas" panose="020B0609020204030204" pitchFamily="49" charset="0"/>
              </a:rPr>
              <a:t>balance</a:t>
            </a:r>
            <a:r>
              <a:rPr lang="en-US" sz="1400" b="1" dirty="0" smtClean="0">
                <a:solidFill>
                  <a:srgbClr val="000000"/>
                </a:solidFill>
                <a:latin typeface="Consolas" panose="020B0609020204030204" pitchFamily="49" charset="0"/>
              </a:rPr>
              <a:t>;</a:t>
            </a:r>
            <a:endParaRPr lang="en-US" sz="1400" b="1"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
        <p:nvSpPr>
          <p:cNvPr id="12" name="Slide Number Placeholder 2"/>
          <p:cNvSpPr>
            <a:spLocks noGrp="1"/>
          </p:cNvSpPr>
          <p:nvPr>
            <p:ph type="sldNum" sz="quarter" idx="10"/>
          </p:nvPr>
        </p:nvSpPr>
        <p:spPr/>
        <p:txBody>
          <a:bodyPr/>
          <a:lstStyle/>
          <a:p>
            <a:fld id="{59287A1D-C051-4897-AA12-96D90C9F4BFB}" type="slidenum">
              <a:rPr lang="en-US" smtClean="0"/>
              <a:pPr/>
              <a:t>30</a:t>
            </a:fld>
            <a:endParaRPr lang="en-US" dirty="0"/>
          </a:p>
        </p:txBody>
      </p:sp>
      <p:sp>
        <p:nvSpPr>
          <p:cNvPr id="571394" name="Rectangle 2"/>
          <p:cNvSpPr>
            <a:spLocks noGrp="1" noChangeArrowheads="1"/>
          </p:cNvSpPr>
          <p:nvPr>
            <p:ph type="title"/>
          </p:nvPr>
        </p:nvSpPr>
        <p:spPr/>
        <p:txBody>
          <a:bodyPr/>
          <a:lstStyle/>
          <a:p>
            <a:r>
              <a:rPr lang="en-US" altLang="ja-JP" dirty="0">
                <a:ea typeface="ＭＳ Ｐゴシック" pitchFamily="34" charset="-128"/>
              </a:rPr>
              <a:t>Constructor Example</a:t>
            </a:r>
          </a:p>
        </p:txBody>
      </p:sp>
      <p:sp>
        <p:nvSpPr>
          <p:cNvPr id="571395" name="Rectangle 3"/>
          <p:cNvSpPr>
            <a:spLocks noChangeArrowheads="1"/>
          </p:cNvSpPr>
          <p:nvPr/>
        </p:nvSpPr>
        <p:spPr bwMode="auto">
          <a:xfrm>
            <a:off x="228600" y="2368550"/>
            <a:ext cx="4343400" cy="37274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endParaRPr lang="en-GB"/>
          </a:p>
        </p:txBody>
      </p:sp>
      <p:sp>
        <p:nvSpPr>
          <p:cNvPr id="571399" name="Rectangle 7"/>
          <p:cNvSpPr>
            <a:spLocks noChangeArrowheads="1"/>
          </p:cNvSpPr>
          <p:nvPr/>
        </p:nvSpPr>
        <p:spPr bwMode="auto">
          <a:xfrm>
            <a:off x="179161" y="1371600"/>
            <a:ext cx="4121384" cy="541020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lang="en-US" sz="2400" dirty="0">
                <a:latin typeface="+mn-lt"/>
              </a:rPr>
              <a:t>Constructor =  special method that handles the object initialization</a:t>
            </a:r>
          </a:p>
          <a:p>
            <a:pPr marL="342900" indent="-342900" eaLnBrk="1" hangingPunct="1">
              <a:spcBef>
                <a:spcPct val="20000"/>
              </a:spcBef>
              <a:buClr>
                <a:schemeClr val="folHlink"/>
              </a:buClr>
              <a:buSzPct val="60000"/>
              <a:buFont typeface="Wingdings" pitchFamily="2" charset="2"/>
              <a:buChar char="n"/>
            </a:pPr>
            <a:endParaRPr lang="en-US" sz="2400" dirty="0">
              <a:latin typeface="+mn-lt"/>
            </a:endParaRPr>
          </a:p>
          <a:p>
            <a:pPr marL="342900" indent="-342900" eaLnBrk="1" hangingPunct="1">
              <a:spcBef>
                <a:spcPct val="20000"/>
              </a:spcBef>
              <a:buClr>
                <a:schemeClr val="folHlink"/>
              </a:buClr>
              <a:buSzPct val="60000"/>
              <a:buFont typeface="Wingdings" pitchFamily="2" charset="2"/>
              <a:buChar char="n"/>
            </a:pPr>
            <a:r>
              <a:rPr lang="en-US" sz="2400" dirty="0">
                <a:latin typeface="+mn-lt"/>
              </a:rPr>
              <a:t>A constructor </a:t>
            </a:r>
            <a:r>
              <a:rPr lang="en-US" sz="2400" b="1" dirty="0">
                <a:solidFill>
                  <a:srgbClr val="C00000"/>
                </a:solidFill>
                <a:latin typeface="+mn-lt"/>
              </a:rPr>
              <a:t>is used to initialize the objects during object construction. </a:t>
            </a:r>
          </a:p>
          <a:p>
            <a:pPr marL="342900" indent="-342900" eaLnBrk="1" hangingPunct="1">
              <a:spcBef>
                <a:spcPct val="20000"/>
              </a:spcBef>
              <a:buClr>
                <a:schemeClr val="folHlink"/>
              </a:buClr>
              <a:buSzPct val="60000"/>
              <a:buFont typeface="Wingdings" pitchFamily="2" charset="2"/>
              <a:buChar char="n"/>
            </a:pPr>
            <a:endParaRPr lang="en-US" dirty="0">
              <a:latin typeface="+mn-lt"/>
            </a:endParaRPr>
          </a:p>
          <a:p>
            <a:pPr marL="342900" indent="-342900" eaLnBrk="1" hangingPunct="1">
              <a:spcBef>
                <a:spcPct val="20000"/>
              </a:spcBef>
              <a:buClr>
                <a:schemeClr val="folHlink"/>
              </a:buClr>
              <a:buSzPct val="60000"/>
              <a:buFont typeface="Wingdings" pitchFamily="2" charset="2"/>
              <a:buChar char="n"/>
            </a:pPr>
            <a:r>
              <a:rPr lang="en-US" dirty="0">
                <a:latin typeface="+mn-lt"/>
              </a:rPr>
              <a:t>Example:</a:t>
            </a:r>
          </a:p>
          <a:p>
            <a:pPr eaLnBrk="1" hangingPunct="1">
              <a:spcBef>
                <a:spcPct val="20000"/>
              </a:spcBef>
              <a:buClr>
                <a:schemeClr val="folHlink"/>
              </a:buClr>
              <a:buSzPct val="60000"/>
            </a:pPr>
            <a:r>
              <a:rPr lang="en-US" sz="2000" dirty="0">
                <a:latin typeface="Consolas" panose="020B0609020204030204" pitchFamily="49" charset="0"/>
              </a:rPr>
              <a:t>Account </a:t>
            </a:r>
            <a:r>
              <a:rPr lang="en-US" sz="2000" dirty="0" err="1">
                <a:latin typeface="Consolas" panose="020B0609020204030204" pitchFamily="49" charset="0"/>
              </a:rPr>
              <a:t>saraAcct</a:t>
            </a:r>
            <a:r>
              <a:rPr lang="en-US" sz="2000" dirty="0">
                <a:latin typeface="Consolas" panose="020B0609020204030204" pitchFamily="49" charset="0"/>
              </a:rPr>
              <a:t> = </a:t>
            </a:r>
            <a:r>
              <a:rPr lang="en-US" sz="2000" b="1" dirty="0">
                <a:solidFill>
                  <a:srgbClr val="0070C0"/>
                </a:solidFill>
                <a:latin typeface="Consolas" panose="020B0609020204030204" pitchFamily="49" charset="0"/>
              </a:rPr>
              <a:t>new</a:t>
            </a:r>
            <a:r>
              <a:rPr lang="en-US" sz="2000" b="1" dirty="0">
                <a:latin typeface="Consolas" panose="020B0609020204030204" pitchFamily="49" charset="0"/>
              </a:rPr>
              <a:t> </a:t>
            </a:r>
            <a:r>
              <a:rPr lang="en-US" sz="2000" b="1" dirty="0">
                <a:solidFill>
                  <a:srgbClr val="C00000"/>
                </a:solidFill>
                <a:latin typeface="Consolas" panose="020B0609020204030204" pitchFamily="49" charset="0"/>
              </a:rPr>
              <a:t>Account</a:t>
            </a:r>
            <a:r>
              <a:rPr lang="en-US" sz="2000" b="1" dirty="0">
                <a:latin typeface="Consolas" panose="020B0609020204030204" pitchFamily="49" charset="0"/>
              </a:rPr>
              <a:t>(123, "Sara", </a:t>
            </a:r>
            <a:r>
              <a:rPr lang="en-US" sz="2000" b="1" dirty="0" smtClean="0">
                <a:latin typeface="Consolas" panose="020B0609020204030204" pitchFamily="49" charset="0"/>
              </a:rPr>
              <a:t>100.0);</a:t>
            </a:r>
            <a:endParaRPr lang="en-US" sz="2000" dirty="0">
              <a:latin typeface="Consolas" panose="020B0609020204030204" pitchFamily="49" charset="0"/>
            </a:endParaRPr>
          </a:p>
          <a:p>
            <a:pPr marL="342900" indent="-342900" eaLnBrk="1" hangingPunct="1">
              <a:spcBef>
                <a:spcPct val="20000"/>
              </a:spcBef>
              <a:buClr>
                <a:schemeClr val="folHlink"/>
              </a:buClr>
              <a:buSzPct val="60000"/>
            </a:pPr>
            <a:endParaRPr lang="en-US" sz="2400" dirty="0">
              <a:solidFill>
                <a:schemeClr val="tx2"/>
              </a:solidFill>
              <a:latin typeface="+mn-lt"/>
            </a:endParaRPr>
          </a:p>
          <a:p>
            <a:pPr marL="342900" indent="-342900" eaLnBrk="1" hangingPunct="1">
              <a:spcBef>
                <a:spcPct val="20000"/>
              </a:spcBef>
              <a:buClr>
                <a:schemeClr val="folHlink"/>
              </a:buClr>
              <a:buSzPct val="60000"/>
            </a:pPr>
            <a:endParaRPr lang="en-US" sz="2000" dirty="0">
              <a:solidFill>
                <a:schemeClr val="tx2"/>
              </a:solidFill>
              <a:latin typeface="Consolas" panose="020B0609020204030204" pitchFamily="49" charset="0"/>
            </a:endParaRPr>
          </a:p>
        </p:txBody>
      </p:sp>
      <p:sp>
        <p:nvSpPr>
          <p:cNvPr id="13" name="Oval Callout 12"/>
          <p:cNvSpPr/>
          <p:nvPr/>
        </p:nvSpPr>
        <p:spPr>
          <a:xfrm>
            <a:off x="6807389" y="2514600"/>
            <a:ext cx="2230664" cy="533400"/>
          </a:xfrm>
          <a:prstGeom prst="wedgeEllipseCallout">
            <a:avLst>
              <a:gd name="adj1" fmla="val -46563"/>
              <a:gd name="adj2" fmla="val 8266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AU" sz="2200" b="1" dirty="0"/>
              <a:t>Constructor</a:t>
            </a:r>
            <a:endParaRPr lang="en-US" sz="2200" b="1" dirty="0"/>
          </a:p>
        </p:txBody>
      </p:sp>
    </p:spTree>
    <p:extLst>
      <p:ext uri="{BB962C8B-B14F-4D97-AF65-F5344CB8AC3E}">
        <p14:creationId xmlns:p14="http://schemas.microsoft.com/office/powerpoint/2010/main" val="1189486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286000"/>
            <a:ext cx="8077200" cy="1905000"/>
          </a:xfrm>
        </p:spPr>
        <p:txBody>
          <a:bodyPr/>
          <a:lstStyle/>
          <a:p>
            <a:r>
              <a:rPr lang="en-US" dirty="0" smtClean="0"/>
              <a:t>Access Modifiers</a:t>
            </a:r>
            <a:endParaRPr lang="en-US" dirty="0"/>
          </a:p>
        </p:txBody>
      </p:sp>
      <p:sp>
        <p:nvSpPr>
          <p:cNvPr id="4" name="Slide Number Placeholder 3"/>
          <p:cNvSpPr>
            <a:spLocks noGrp="1"/>
          </p:cNvSpPr>
          <p:nvPr>
            <p:ph type="sldNum" sz="quarter" idx="10"/>
          </p:nvPr>
        </p:nvSpPr>
        <p:spPr/>
        <p:txBody>
          <a:bodyPr/>
          <a:lstStyle/>
          <a:p>
            <a:pPr>
              <a:defRPr/>
            </a:pPr>
            <a:fld id="{632112B6-4591-4366-A7F8-E24B1877AEAA}" type="slidenum">
              <a:rPr lang="en-US" altLang="en-US" smtClean="0"/>
              <a:pPr>
                <a:defRPr/>
              </a:pPr>
              <a:t>31</a:t>
            </a:fld>
            <a:endParaRPr lang="en-US" altLang="en-US">
              <a:solidFill>
                <a:schemeClr val="accent2"/>
              </a:solidFill>
            </a:endParaRPr>
          </a:p>
        </p:txBody>
      </p:sp>
    </p:spTree>
    <p:extLst>
      <p:ext uri="{BB962C8B-B14F-4D97-AF65-F5344CB8AC3E}">
        <p14:creationId xmlns:p14="http://schemas.microsoft.com/office/powerpoint/2010/main" val="34254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D67-416F-4466-9E4E-344BCACED073}"/>
              </a:ext>
            </a:extLst>
          </p:cNvPr>
          <p:cNvSpPr>
            <a:spLocks noGrp="1"/>
          </p:cNvSpPr>
          <p:nvPr>
            <p:ph type="title"/>
          </p:nvPr>
        </p:nvSpPr>
        <p:spPr>
          <a:xfrm>
            <a:off x="228600" y="0"/>
            <a:ext cx="8686800" cy="762000"/>
          </a:xfrm>
        </p:spPr>
        <p:txBody>
          <a:bodyPr/>
          <a:lstStyle/>
          <a:p>
            <a:r>
              <a:rPr lang="en-US" dirty="0"/>
              <a:t>Access Modifiers</a:t>
            </a:r>
            <a:endParaRPr lang="en-US" b="1" dirty="0">
              <a:solidFill>
                <a:srgbClr val="0070C0"/>
              </a:solidFill>
            </a:endParaRPr>
          </a:p>
        </p:txBody>
      </p:sp>
      <p:sp>
        <p:nvSpPr>
          <p:cNvPr id="4" name="Content Placeholder 3">
            <a:extLst>
              <a:ext uri="{FF2B5EF4-FFF2-40B4-BE49-F238E27FC236}">
                <a16:creationId xmlns:a16="http://schemas.microsoft.com/office/drawing/2014/main" id="{86716E20-C48B-49BB-B72B-B885E5849E91}"/>
              </a:ext>
            </a:extLst>
          </p:cNvPr>
          <p:cNvSpPr>
            <a:spLocks noGrp="1"/>
          </p:cNvSpPr>
          <p:nvPr>
            <p:ph idx="1"/>
          </p:nvPr>
        </p:nvSpPr>
        <p:spPr>
          <a:xfrm>
            <a:off x="0" y="762000"/>
            <a:ext cx="8991600" cy="6026750"/>
          </a:xfrm>
        </p:spPr>
        <p:txBody>
          <a:bodyPr/>
          <a:lstStyle/>
          <a:p>
            <a:r>
              <a:rPr lang="en-US" sz="2800" dirty="0"/>
              <a:t>Java language has four access modifier to control access to classes, attributes, methods and constructors.</a:t>
            </a:r>
          </a:p>
          <a:p>
            <a:pPr lvl="1"/>
            <a:r>
              <a:rPr lang="en-US" sz="2200" b="1" dirty="0"/>
              <a:t>Private</a:t>
            </a:r>
            <a:r>
              <a:rPr lang="en-US" sz="2200" dirty="0"/>
              <a:t>: visible only within the class</a:t>
            </a:r>
          </a:p>
          <a:p>
            <a:pPr lvl="1"/>
            <a:r>
              <a:rPr lang="en-US" sz="2200" b="1" dirty="0"/>
              <a:t>Default (no modifier)</a:t>
            </a:r>
            <a:r>
              <a:rPr lang="en-US" sz="2200" dirty="0"/>
              <a:t>: visible only within the same package. </a:t>
            </a:r>
          </a:p>
          <a:p>
            <a:pPr marL="457200" lvl="1" indent="0">
              <a:buNone/>
            </a:pPr>
            <a:r>
              <a:rPr lang="en-US" sz="2200" dirty="0"/>
              <a:t>     </a:t>
            </a:r>
            <a:r>
              <a:rPr lang="en-US" sz="2100" dirty="0"/>
              <a:t>Very rarely used. Don’t omit modifier without a good reason.</a:t>
            </a:r>
          </a:p>
          <a:p>
            <a:pPr lvl="1"/>
            <a:r>
              <a:rPr lang="en-US" sz="2200" b="1" dirty="0"/>
              <a:t>Protected</a:t>
            </a:r>
            <a:r>
              <a:rPr lang="en-US" sz="2200" dirty="0"/>
              <a:t>: visible within the same package and to </a:t>
            </a:r>
            <a:r>
              <a:rPr lang="en-US" sz="2200" dirty="0">
                <a:solidFill>
                  <a:srgbClr val="0070C0"/>
                </a:solidFill>
              </a:rPr>
              <a:t>sub classes outside the package</a:t>
            </a:r>
            <a:r>
              <a:rPr lang="en-US" sz="2200" dirty="0"/>
              <a:t>.</a:t>
            </a:r>
          </a:p>
          <a:p>
            <a:pPr lvl="1"/>
            <a:r>
              <a:rPr lang="en-US" sz="2200" b="1" dirty="0"/>
              <a:t>Public</a:t>
            </a:r>
            <a:r>
              <a:rPr lang="en-US" sz="2200" dirty="0"/>
              <a:t>: visible everywhere</a:t>
            </a:r>
          </a:p>
        </p:txBody>
      </p:sp>
      <p:sp>
        <p:nvSpPr>
          <p:cNvPr id="3" name="Slide Number Placeholder 2">
            <a:extLst>
              <a:ext uri="{FF2B5EF4-FFF2-40B4-BE49-F238E27FC236}">
                <a16:creationId xmlns:a16="http://schemas.microsoft.com/office/drawing/2014/main" id="{8E893E0C-22F7-4895-9849-803B284BB5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39BC09-3ED2-4FD8-B588-374BED164CBC}" type="slidenum">
              <a:rPr kumimoji="0" lang="en-US" sz="11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7573A82A-004B-4C64-A202-C1C49AA54E65}"/>
              </a:ext>
            </a:extLst>
          </p:cNvPr>
          <p:cNvPicPr>
            <a:picLocks noChangeAspect="1"/>
          </p:cNvPicPr>
          <p:nvPr/>
        </p:nvPicPr>
        <p:blipFill>
          <a:blip r:embed="rId3"/>
          <a:stretch>
            <a:fillRect/>
          </a:stretch>
        </p:blipFill>
        <p:spPr>
          <a:xfrm>
            <a:off x="1663166" y="4148348"/>
            <a:ext cx="4343400" cy="2640402"/>
          </a:xfrm>
          <a:prstGeom prst="rect">
            <a:avLst/>
          </a:prstGeom>
        </p:spPr>
      </p:pic>
      <p:sp>
        <p:nvSpPr>
          <p:cNvPr id="8" name="Rectangle 7">
            <a:extLst>
              <a:ext uri="{FF2B5EF4-FFF2-40B4-BE49-F238E27FC236}">
                <a16:creationId xmlns:a16="http://schemas.microsoft.com/office/drawing/2014/main" id="{E20274EA-6409-4439-ACBD-140F350A6AA9}"/>
              </a:ext>
            </a:extLst>
          </p:cNvPr>
          <p:cNvSpPr/>
          <p:nvPr/>
        </p:nvSpPr>
        <p:spPr>
          <a:xfrm>
            <a:off x="3048000" y="6477000"/>
            <a:ext cx="1981200" cy="31175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298140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Slide Number Placeholder 2"/>
          <p:cNvSpPr>
            <a:spLocks noGrp="1"/>
          </p:cNvSpPr>
          <p:nvPr>
            <p:ph type="sldNum" sz="quarter" idx="12"/>
          </p:nvPr>
        </p:nvSpPr>
        <p:spPr/>
        <p:txBody>
          <a:bodyPr/>
          <a:lstStyle/>
          <a:p>
            <a:fld id="{9786C84E-AF04-4DB5-9ACA-03857C0917E0}" type="slidenum">
              <a:rPr lang="en-US" smtClean="0"/>
              <a:t>33</a:t>
            </a:fld>
            <a:endParaRPr lang="en-US"/>
          </a:p>
        </p:txBody>
      </p:sp>
      <p:sp>
        <p:nvSpPr>
          <p:cNvPr id="4" name="Content Placeholder 3"/>
          <p:cNvSpPr>
            <a:spLocks noGrp="1"/>
          </p:cNvSpPr>
          <p:nvPr>
            <p:ph sz="quarter" idx="1"/>
          </p:nvPr>
        </p:nvSpPr>
        <p:spPr/>
        <p:txBody>
          <a:bodyPr>
            <a:normAutofit/>
          </a:bodyPr>
          <a:lstStyle/>
          <a:p>
            <a:r>
              <a:rPr lang="en-US" dirty="0"/>
              <a:t>To use a modifier, you include its keyword </a:t>
            </a:r>
            <a:r>
              <a:rPr lang="en-US" dirty="0" smtClean="0"/>
              <a:t>(</a:t>
            </a:r>
            <a:r>
              <a:rPr lang="en-US" dirty="0" smtClean="0">
                <a:solidFill>
                  <a:srgbClr val="C00000"/>
                </a:solidFill>
              </a:rPr>
              <a:t>public, private, protected</a:t>
            </a:r>
            <a:r>
              <a:rPr lang="en-US" dirty="0" smtClean="0"/>
              <a:t>) in </a:t>
            </a:r>
            <a:r>
              <a:rPr lang="en-US" dirty="0"/>
              <a:t>the definition of a class, method, or </a:t>
            </a:r>
            <a:r>
              <a:rPr lang="en-US" dirty="0" smtClean="0"/>
              <a:t>variable.</a:t>
            </a:r>
          </a:p>
          <a:p>
            <a:pPr marL="0" indent="0">
              <a:buNone/>
            </a:pPr>
            <a:endParaRPr lang="en-US" dirty="0" smtClean="0"/>
          </a:p>
          <a:p>
            <a:r>
              <a:rPr lang="en-US" dirty="0" smtClean="0"/>
              <a:t>The </a:t>
            </a:r>
            <a:r>
              <a:rPr lang="en-US" dirty="0"/>
              <a:t>modifier precedes the rest of the statement.</a:t>
            </a:r>
          </a:p>
          <a:p>
            <a:endParaRPr lang="en-US" dirty="0"/>
          </a:p>
          <a:p>
            <a:endParaRPr lang="en-US" dirty="0"/>
          </a:p>
        </p:txBody>
      </p:sp>
    </p:spTree>
    <p:extLst>
      <p:ext uri="{BB962C8B-B14F-4D97-AF65-F5344CB8AC3E}">
        <p14:creationId xmlns:p14="http://schemas.microsoft.com/office/powerpoint/2010/main" val="99838751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0E59-6650-46B1-B304-A028F2D29210}"/>
              </a:ext>
            </a:extLst>
          </p:cNvPr>
          <p:cNvSpPr>
            <a:spLocks noGrp="1"/>
          </p:cNvSpPr>
          <p:nvPr>
            <p:ph type="title"/>
          </p:nvPr>
        </p:nvSpPr>
        <p:spPr/>
        <p:txBody>
          <a:bodyPr/>
          <a:lstStyle/>
          <a:p>
            <a:r>
              <a:rPr lang="en-US" dirty="0"/>
              <a:t>Access Modifiers Summary</a:t>
            </a:r>
          </a:p>
        </p:txBody>
      </p:sp>
      <p:sp>
        <p:nvSpPr>
          <p:cNvPr id="4" name="Slide Number Placeholder 3">
            <a:extLst>
              <a:ext uri="{FF2B5EF4-FFF2-40B4-BE49-F238E27FC236}">
                <a16:creationId xmlns:a16="http://schemas.microsoft.com/office/drawing/2014/main" id="{CCCDC83D-957B-4AB0-907A-B60016C61116}"/>
              </a:ext>
            </a:extLst>
          </p:cNvPr>
          <p:cNvSpPr>
            <a:spLocks noGrp="1"/>
          </p:cNvSpPr>
          <p:nvPr>
            <p:ph type="sldNum" sz="quarter" idx="12"/>
          </p:nvPr>
        </p:nvSpPr>
        <p:spPr/>
        <p:txBody>
          <a:bodyPr/>
          <a:lstStyle/>
          <a:p>
            <a:fld id="{C639BC09-3ED2-4FD8-B588-374BED164CBC}" type="slidenum">
              <a:rPr lang="en-US" smtClean="0"/>
              <a:pPr/>
              <a:t>34</a:t>
            </a:fld>
            <a:endParaRPr lang="en-US" dirty="0"/>
          </a:p>
        </p:txBody>
      </p:sp>
      <p:pic>
        <p:nvPicPr>
          <p:cNvPr id="5" name="Picture 4">
            <a:extLst>
              <a:ext uri="{FF2B5EF4-FFF2-40B4-BE49-F238E27FC236}">
                <a16:creationId xmlns:a16="http://schemas.microsoft.com/office/drawing/2014/main" id="{6E372B22-7C7C-4AD9-B3C9-806C6304750E}"/>
              </a:ext>
            </a:extLst>
          </p:cNvPr>
          <p:cNvPicPr>
            <a:picLocks noChangeAspect="1"/>
          </p:cNvPicPr>
          <p:nvPr/>
        </p:nvPicPr>
        <p:blipFill>
          <a:blip r:embed="rId3"/>
          <a:stretch>
            <a:fillRect/>
          </a:stretch>
        </p:blipFill>
        <p:spPr>
          <a:xfrm>
            <a:off x="304800" y="1828800"/>
            <a:ext cx="8690446" cy="3490854"/>
          </a:xfrm>
          <a:prstGeom prst="rect">
            <a:avLst/>
          </a:prstGeom>
        </p:spPr>
      </p:pic>
    </p:spTree>
    <p:extLst>
      <p:ext uri="{BB962C8B-B14F-4D97-AF65-F5344CB8AC3E}">
        <p14:creationId xmlns:p14="http://schemas.microsoft.com/office/powerpoint/2010/main" val="252170904"/>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Slide Number Placeholder 2"/>
          <p:cNvSpPr>
            <a:spLocks noGrp="1"/>
          </p:cNvSpPr>
          <p:nvPr>
            <p:ph type="sldNum" sz="quarter" idx="12"/>
          </p:nvPr>
        </p:nvSpPr>
        <p:spPr/>
        <p:txBody>
          <a:bodyPr/>
          <a:lstStyle/>
          <a:p>
            <a:fld id="{9786C84E-AF04-4DB5-9ACA-03857C0917E0}" type="slidenum">
              <a:rPr lang="en-US" smtClean="0"/>
              <a:t>35</a:t>
            </a:fld>
            <a:endParaRPr lang="en-US"/>
          </a:p>
        </p:txBody>
      </p:sp>
      <p:sp>
        <p:nvSpPr>
          <p:cNvPr id="4" name="Content Placeholder 3"/>
          <p:cNvSpPr>
            <a:spLocks noGrp="1"/>
          </p:cNvSpPr>
          <p:nvPr>
            <p:ph sz="quarter" idx="1"/>
          </p:nvPr>
        </p:nvSpPr>
        <p:spPr/>
        <p:txBody>
          <a:bodyPr>
            <a:normAutofit fontScale="77500" lnSpcReduction="20000"/>
          </a:bodyPr>
          <a:lstStyle/>
          <a:p>
            <a:r>
              <a:rPr lang="en-US" b="1" dirty="0"/>
              <a:t>Local variables: </a:t>
            </a:r>
            <a:r>
              <a:rPr lang="en-US" dirty="0"/>
              <a:t>variables defined </a:t>
            </a:r>
            <a:r>
              <a:rPr lang="en-US" u="sng" dirty="0"/>
              <a:t>inside methods</a:t>
            </a:r>
            <a:r>
              <a:rPr lang="en-US" dirty="0"/>
              <a:t>, constructors or blocks are called local variables. The variable will be declared and initialized within the method and the variable will be destroyed when the method </a:t>
            </a:r>
            <a:r>
              <a:rPr lang="en-US" dirty="0" smtClean="0"/>
              <a:t>is </a:t>
            </a:r>
            <a:r>
              <a:rPr lang="en-US" dirty="0"/>
              <a:t>completed.</a:t>
            </a:r>
          </a:p>
          <a:p>
            <a:pPr lvl="0"/>
            <a:endParaRPr lang="en-US" dirty="0"/>
          </a:p>
          <a:p>
            <a:pPr lvl="0"/>
            <a:r>
              <a:rPr lang="en-US" b="1" dirty="0"/>
              <a:t>Instance variables: </a:t>
            </a:r>
            <a:r>
              <a:rPr lang="en-US" dirty="0"/>
              <a:t>Instance variables are variables defined </a:t>
            </a:r>
            <a:r>
              <a:rPr lang="en-US" u="sng" dirty="0"/>
              <a:t>inside a class but outside any method</a:t>
            </a:r>
            <a:r>
              <a:rPr lang="en-US" dirty="0"/>
              <a:t>. These variables are instantiated when objects are created. Instance variables can be accessed from inside any method, constructor or blocks of that particular class.</a:t>
            </a:r>
          </a:p>
          <a:p>
            <a:pPr lvl="0"/>
            <a:endParaRPr lang="en-US" dirty="0"/>
          </a:p>
          <a:p>
            <a:pPr lvl="0"/>
            <a:r>
              <a:rPr lang="en-US" b="1" dirty="0"/>
              <a:t>Static (or, Class) variables: </a:t>
            </a:r>
            <a:r>
              <a:rPr lang="en-US" dirty="0"/>
              <a:t>Class variables are variables declared within a class, outside any method, </a:t>
            </a:r>
            <a:r>
              <a:rPr lang="en-US" u="sng" dirty="0"/>
              <a:t>with the static keyword</a:t>
            </a:r>
            <a:r>
              <a:rPr lang="en-US" dirty="0"/>
              <a:t>.</a:t>
            </a:r>
          </a:p>
          <a:p>
            <a:endParaRPr lang="en-US" dirty="0"/>
          </a:p>
        </p:txBody>
      </p:sp>
    </p:spTree>
    <p:extLst>
      <p:ext uri="{BB962C8B-B14F-4D97-AF65-F5344CB8AC3E}">
        <p14:creationId xmlns:p14="http://schemas.microsoft.com/office/powerpoint/2010/main" val="343151369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Local variables</a:t>
            </a:r>
            <a:endParaRPr lang="en-US" dirty="0"/>
          </a:p>
        </p:txBody>
      </p:sp>
      <p:sp>
        <p:nvSpPr>
          <p:cNvPr id="3" name="Content Placeholder 2"/>
          <p:cNvSpPr>
            <a:spLocks noGrp="1"/>
          </p:cNvSpPr>
          <p:nvPr>
            <p:ph idx="1"/>
          </p:nvPr>
        </p:nvSpPr>
        <p:spPr/>
        <p:txBody>
          <a:bodyPr>
            <a:normAutofit/>
          </a:bodyPr>
          <a:lstStyle/>
          <a:p>
            <a:pPr lvl="1"/>
            <a:r>
              <a:rPr lang="en-US" dirty="0"/>
              <a:t>Local variables are </a:t>
            </a:r>
            <a:r>
              <a:rPr lang="en-US" u="sng" dirty="0"/>
              <a:t>declared in </a:t>
            </a:r>
            <a:r>
              <a:rPr lang="en-US" dirty="0"/>
              <a:t>methods, constructors, or blocks.</a:t>
            </a:r>
          </a:p>
          <a:p>
            <a:pPr lvl="1"/>
            <a:r>
              <a:rPr lang="en-US" u="sng" dirty="0" smtClean="0"/>
              <a:t>Access </a:t>
            </a:r>
            <a:r>
              <a:rPr lang="en-US" u="sng" dirty="0"/>
              <a:t>modifiers </a:t>
            </a:r>
            <a:r>
              <a:rPr lang="en-US" b="1" u="sng" dirty="0"/>
              <a:t>cannot </a:t>
            </a:r>
            <a:r>
              <a:rPr lang="en-US" u="sng" dirty="0"/>
              <a:t>be used for local variables</a:t>
            </a:r>
            <a:r>
              <a:rPr lang="en-US" dirty="0"/>
              <a:t>.</a:t>
            </a:r>
          </a:p>
          <a:p>
            <a:pPr lvl="1"/>
            <a:r>
              <a:rPr lang="en-US" dirty="0"/>
              <a:t>Local variables are </a:t>
            </a:r>
            <a:r>
              <a:rPr lang="en-US" u="sng" dirty="0"/>
              <a:t>visible only within the declared </a:t>
            </a:r>
            <a:r>
              <a:rPr lang="en-US" dirty="0"/>
              <a:t>method, constructor or block.</a:t>
            </a:r>
            <a:endParaRPr lang="en-US" sz="4400" dirty="0"/>
          </a:p>
          <a:p>
            <a:pPr lvl="1"/>
            <a:r>
              <a:rPr lang="en-US" dirty="0" smtClean="0"/>
              <a:t>There </a:t>
            </a:r>
            <a:r>
              <a:rPr lang="en-US" dirty="0"/>
              <a:t>is </a:t>
            </a:r>
            <a:r>
              <a:rPr lang="en-US" b="1" u="sng" dirty="0"/>
              <a:t>no default value for local variables</a:t>
            </a:r>
            <a:r>
              <a:rPr lang="en-US" dirty="0"/>
              <a:t> so local variables should be declared and an initial value should be assigned before the first use.</a:t>
            </a:r>
          </a:p>
          <a:p>
            <a:endParaRPr lang="en-US" dirty="0"/>
          </a:p>
        </p:txBody>
      </p:sp>
      <p:sp>
        <p:nvSpPr>
          <p:cNvPr id="4" name="Footer Placeholder 3"/>
          <p:cNvSpPr>
            <a:spLocks noGrp="1"/>
          </p:cNvSpPr>
          <p:nvPr/>
        </p:nvSpPr>
        <p:spPr>
          <a:xfrm rot="16200000">
            <a:off x="5783262" y="2979738"/>
            <a:ext cx="6019800" cy="365125"/>
          </a:xfrm>
          <a:prstGeom prst="rect">
            <a:avLst/>
          </a:prstGeom>
        </p:spPr>
        <p:txBody>
          <a:bodyPr vert="horz" rtlCol="0" anchor="ctr"/>
          <a:lstStyle>
            <a:lvl1pPr marL="0" algn="l" rtl="0" latinLnBrk="0">
              <a:defRPr sz="12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r>
              <a:rPr lang="en-US" dirty="0"/>
              <a:t>CMPS 251 (Object-Oriented Programming), Mohammad Saleh, Spring 2015, CSE-CENG-QU</a:t>
            </a:r>
          </a:p>
        </p:txBody>
      </p:sp>
      <p:sp>
        <p:nvSpPr>
          <p:cNvPr id="5" name="Slide Number Placeholder 4"/>
          <p:cNvSpPr>
            <a:spLocks noGrp="1"/>
          </p:cNvSpPr>
          <p:nvPr>
            <p:ph type="sldNum" sz="quarter" idx="12"/>
          </p:nvPr>
        </p:nvSpPr>
        <p:spPr/>
        <p:txBody>
          <a:bodyPr/>
          <a:lstStyle/>
          <a:p>
            <a:fld id="{8A4431D5-1B33-458B-8AFD-CECCB0FA18CB}" type="slidenum">
              <a:rPr lang="en-US" smtClean="0"/>
              <a:pPr/>
              <a:t>36</a:t>
            </a:fld>
            <a:endParaRPr lang="en-US" dirty="0"/>
          </a:p>
        </p:txBody>
      </p:sp>
    </p:spTree>
    <p:extLst>
      <p:ext uri="{BB962C8B-B14F-4D97-AF65-F5344CB8AC3E}">
        <p14:creationId xmlns:p14="http://schemas.microsoft.com/office/powerpoint/2010/main" val="190985579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848600" cy="838200"/>
          </a:xfrm>
        </p:spPr>
        <p:txBody>
          <a:bodyPr>
            <a:normAutofit/>
          </a:bodyPr>
          <a:lstStyle/>
          <a:p>
            <a:r>
              <a:rPr lang="en-US" b="1" dirty="0"/>
              <a:t>Instance variables </a:t>
            </a:r>
            <a:endParaRPr lang="en-US" dirty="0"/>
          </a:p>
        </p:txBody>
      </p:sp>
      <p:sp>
        <p:nvSpPr>
          <p:cNvPr id="3" name="Content Placeholder 2"/>
          <p:cNvSpPr>
            <a:spLocks noGrp="1"/>
          </p:cNvSpPr>
          <p:nvPr>
            <p:ph idx="1"/>
          </p:nvPr>
        </p:nvSpPr>
        <p:spPr>
          <a:xfrm>
            <a:off x="457200" y="1066800"/>
            <a:ext cx="7848600" cy="5714999"/>
          </a:xfrm>
        </p:spPr>
        <p:txBody>
          <a:bodyPr>
            <a:noAutofit/>
          </a:bodyPr>
          <a:lstStyle/>
          <a:p>
            <a:pPr lvl="0"/>
            <a:r>
              <a:rPr lang="en-US" sz="2000" dirty="0" smtClean="0"/>
              <a:t>Instance </a:t>
            </a:r>
            <a:r>
              <a:rPr lang="en-US" sz="2000" dirty="0"/>
              <a:t>variables are </a:t>
            </a:r>
            <a:r>
              <a:rPr lang="en-US" sz="2000" u="sng" dirty="0"/>
              <a:t>declared in a class, but outside </a:t>
            </a:r>
            <a:r>
              <a:rPr lang="en-US" sz="2000" dirty="0"/>
              <a:t>a method, constructor or any block.</a:t>
            </a:r>
          </a:p>
          <a:p>
            <a:pPr lvl="0"/>
            <a:r>
              <a:rPr lang="en-US" sz="2000" dirty="0" smtClean="0"/>
              <a:t>When </a:t>
            </a:r>
            <a:r>
              <a:rPr lang="en-US" sz="2000" dirty="0"/>
              <a:t>a space is allocated for an object </a:t>
            </a:r>
            <a:r>
              <a:rPr lang="en-US" sz="2000" u="sng" dirty="0"/>
              <a:t>in the heap </a:t>
            </a:r>
            <a:r>
              <a:rPr lang="en-US" sz="2000" dirty="0"/>
              <a:t>a slot for each instance variable value is created.</a:t>
            </a:r>
          </a:p>
          <a:p>
            <a:pPr lvl="0"/>
            <a:r>
              <a:rPr lang="en-US" sz="2000" dirty="0"/>
              <a:t>Instance variables are </a:t>
            </a:r>
            <a:r>
              <a:rPr lang="en-US" sz="2000" u="sng" dirty="0"/>
              <a:t>created when an object is created </a:t>
            </a:r>
            <a:r>
              <a:rPr lang="en-US" sz="2000" dirty="0"/>
              <a:t>with the use of the key word 'new' and </a:t>
            </a:r>
            <a:r>
              <a:rPr lang="en-US" sz="2000" u="sng" dirty="0"/>
              <a:t>destroyed when the object is destroyed</a:t>
            </a:r>
            <a:r>
              <a:rPr lang="en-US" sz="2000" dirty="0"/>
              <a:t>.</a:t>
            </a:r>
          </a:p>
          <a:p>
            <a:pPr lvl="0"/>
            <a:r>
              <a:rPr lang="en-US" sz="2000" u="sng" dirty="0" smtClean="0"/>
              <a:t>Access </a:t>
            </a:r>
            <a:r>
              <a:rPr lang="en-US" sz="2000" u="sng" dirty="0"/>
              <a:t>modifiers can be given</a:t>
            </a:r>
            <a:r>
              <a:rPr lang="en-US" sz="2000" dirty="0"/>
              <a:t> for instance variables.</a:t>
            </a:r>
          </a:p>
          <a:p>
            <a:pPr lvl="0"/>
            <a:r>
              <a:rPr lang="en-US" sz="2000" dirty="0"/>
              <a:t>The instance </a:t>
            </a:r>
            <a:r>
              <a:rPr lang="en-US" sz="2000" u="sng" dirty="0"/>
              <a:t>variables are visible for all </a:t>
            </a:r>
            <a:r>
              <a:rPr lang="en-US" sz="2000" dirty="0"/>
              <a:t>methods, constructors and block </a:t>
            </a:r>
            <a:r>
              <a:rPr lang="en-US" sz="2000" u="sng" dirty="0"/>
              <a:t>in the class</a:t>
            </a:r>
            <a:r>
              <a:rPr lang="en-US" sz="2000" dirty="0"/>
              <a:t>. Normally it is </a:t>
            </a:r>
            <a:r>
              <a:rPr lang="en-US" sz="2000" u="sng" dirty="0"/>
              <a:t>recommended to make these variables private </a:t>
            </a:r>
            <a:r>
              <a:rPr lang="en-US" sz="2000" dirty="0"/>
              <a:t>(access level</a:t>
            </a:r>
            <a:r>
              <a:rPr lang="en-US" sz="2000" dirty="0" smtClean="0"/>
              <a:t>).</a:t>
            </a:r>
          </a:p>
          <a:p>
            <a:pPr lvl="0"/>
            <a:r>
              <a:rPr lang="en-US" sz="2000" u="sng" dirty="0" smtClean="0"/>
              <a:t>Instance </a:t>
            </a:r>
            <a:r>
              <a:rPr lang="en-US" sz="2000" u="sng" dirty="0"/>
              <a:t>variables have default values</a:t>
            </a:r>
            <a:r>
              <a:rPr lang="en-US" sz="2000" dirty="0"/>
              <a:t>. For numbers the default value is 0, for Booleans it is false and for object references it is null. Values can be assigned during the declaration or within the constructor.</a:t>
            </a:r>
          </a:p>
          <a:p>
            <a:pPr lvl="0"/>
            <a:r>
              <a:rPr lang="en-US" sz="2000" u="sng" dirty="0"/>
              <a:t>Instance variables can be accessed directly by calling the variable name inside the class</a:t>
            </a:r>
            <a:r>
              <a:rPr lang="en-US" sz="2000" dirty="0"/>
              <a:t>. </a:t>
            </a:r>
          </a:p>
        </p:txBody>
      </p:sp>
      <p:sp>
        <p:nvSpPr>
          <p:cNvPr id="4" name="Footer Placeholder 3"/>
          <p:cNvSpPr>
            <a:spLocks noGrp="1"/>
          </p:cNvSpPr>
          <p:nvPr/>
        </p:nvSpPr>
        <p:spPr>
          <a:xfrm rot="16200000">
            <a:off x="5783262" y="2979738"/>
            <a:ext cx="6019800" cy="365125"/>
          </a:xfrm>
          <a:prstGeom prst="rect">
            <a:avLst/>
          </a:prstGeom>
        </p:spPr>
        <p:txBody>
          <a:bodyPr vert="horz" rtlCol="0" anchor="ctr"/>
          <a:lstStyle>
            <a:lvl1pPr marL="0" algn="l" rtl="0" latinLnBrk="0">
              <a:defRPr sz="12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r>
              <a:rPr lang="en-US" dirty="0" smtClean="0"/>
              <a:t>CMPS 251 (Object-Oriented Programming), Mohammad Saleh, Spring 2015, CSE-CENG-QU</a:t>
            </a:r>
            <a:endParaRPr lang="en-US" dirty="0"/>
          </a:p>
        </p:txBody>
      </p:sp>
      <p:sp>
        <p:nvSpPr>
          <p:cNvPr id="5" name="Slide Number Placeholder 4"/>
          <p:cNvSpPr>
            <a:spLocks noGrp="1"/>
          </p:cNvSpPr>
          <p:nvPr>
            <p:ph type="sldNum" sz="quarter" idx="12"/>
          </p:nvPr>
        </p:nvSpPr>
        <p:spPr/>
        <p:txBody>
          <a:bodyPr/>
          <a:lstStyle/>
          <a:p>
            <a:fld id="{8A4431D5-1B33-458B-8AFD-CECCB0FA18CB}" type="slidenum">
              <a:rPr lang="en-US" smtClean="0"/>
              <a:pPr/>
              <a:t>37</a:t>
            </a:fld>
            <a:endParaRPr lang="en-US" dirty="0"/>
          </a:p>
        </p:txBody>
      </p:sp>
    </p:spTree>
    <p:extLst>
      <p:ext uri="{BB962C8B-B14F-4D97-AF65-F5344CB8AC3E}">
        <p14:creationId xmlns:p14="http://schemas.microsoft.com/office/powerpoint/2010/main" val="19272339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639762"/>
          </a:xfrm>
        </p:spPr>
        <p:txBody>
          <a:bodyPr>
            <a:normAutofit fontScale="90000"/>
          </a:bodyPr>
          <a:lstStyle/>
          <a:p>
            <a:r>
              <a:rPr lang="en-US" b="1" dirty="0"/>
              <a:t>Class/static </a:t>
            </a:r>
            <a:r>
              <a:rPr lang="en-US" b="1" dirty="0" smtClean="0"/>
              <a:t>variables</a:t>
            </a:r>
            <a:endParaRPr lang="en-US" dirty="0"/>
          </a:p>
        </p:txBody>
      </p:sp>
      <p:sp>
        <p:nvSpPr>
          <p:cNvPr id="3" name="Content Placeholder 2"/>
          <p:cNvSpPr>
            <a:spLocks noGrp="1"/>
          </p:cNvSpPr>
          <p:nvPr>
            <p:ph idx="1"/>
          </p:nvPr>
        </p:nvSpPr>
        <p:spPr>
          <a:xfrm>
            <a:off x="457200" y="1143000"/>
            <a:ext cx="7848600" cy="5486399"/>
          </a:xfrm>
        </p:spPr>
        <p:txBody>
          <a:bodyPr>
            <a:noAutofit/>
          </a:bodyPr>
          <a:lstStyle/>
          <a:p>
            <a:pPr lvl="0"/>
            <a:r>
              <a:rPr lang="en-US" sz="2000" dirty="0" smtClean="0"/>
              <a:t>Class </a:t>
            </a:r>
            <a:r>
              <a:rPr lang="en-US" sz="2000" dirty="0"/>
              <a:t>variables also known as static variables are </a:t>
            </a:r>
            <a:r>
              <a:rPr lang="en-US" sz="2000" u="sng" dirty="0"/>
              <a:t>declared with the </a:t>
            </a:r>
            <a:r>
              <a:rPr lang="en-US" sz="2000" i="1" u="sng" dirty="0">
                <a:solidFill>
                  <a:srgbClr val="C00000"/>
                </a:solidFill>
              </a:rPr>
              <a:t>static</a:t>
            </a:r>
            <a:r>
              <a:rPr lang="en-US" sz="2000" u="sng" dirty="0">
                <a:solidFill>
                  <a:srgbClr val="C00000"/>
                </a:solidFill>
              </a:rPr>
              <a:t> keyword </a:t>
            </a:r>
            <a:r>
              <a:rPr lang="en-US" sz="2000" u="sng" dirty="0"/>
              <a:t>in a class, but outside </a:t>
            </a:r>
            <a:r>
              <a:rPr lang="en-US" sz="2000" dirty="0"/>
              <a:t>a method, constructor or a block. </a:t>
            </a:r>
          </a:p>
          <a:p>
            <a:pPr lvl="0"/>
            <a:r>
              <a:rPr lang="en-US" sz="2000" dirty="0"/>
              <a:t>There would only be </a:t>
            </a:r>
            <a:r>
              <a:rPr lang="en-US" sz="2000" u="sng" dirty="0"/>
              <a:t>one copy </a:t>
            </a:r>
            <a:r>
              <a:rPr lang="en-US" sz="2000" dirty="0"/>
              <a:t>of each class variable per class, regardless of how many objects are created from it</a:t>
            </a:r>
            <a:r>
              <a:rPr lang="en-US" sz="2000" dirty="0" smtClean="0"/>
              <a:t>.</a:t>
            </a:r>
          </a:p>
          <a:p>
            <a:pPr lvl="1"/>
            <a:r>
              <a:rPr lang="en-US" sz="2000" dirty="0"/>
              <a:t>All objects of that class </a:t>
            </a:r>
            <a:r>
              <a:rPr lang="en-US" sz="2000" dirty="0">
                <a:solidFill>
                  <a:srgbClr val="C00000"/>
                </a:solidFill>
              </a:rPr>
              <a:t>share</a:t>
            </a:r>
            <a:r>
              <a:rPr lang="en-US" sz="2000" dirty="0"/>
              <a:t> that same one copy</a:t>
            </a:r>
          </a:p>
          <a:p>
            <a:pPr lvl="1"/>
            <a:r>
              <a:rPr lang="en-US" sz="2000" dirty="0"/>
              <a:t>Any change in the static variable can be seen by all </a:t>
            </a:r>
            <a:r>
              <a:rPr lang="en-US" sz="2000" dirty="0" smtClean="0"/>
              <a:t>objects</a:t>
            </a:r>
            <a:endParaRPr lang="en-US" sz="2000" dirty="0"/>
          </a:p>
          <a:p>
            <a:pPr lvl="0"/>
            <a:r>
              <a:rPr lang="en-US" sz="2000" dirty="0"/>
              <a:t>When declaring class variables as </a:t>
            </a:r>
            <a:r>
              <a:rPr lang="en-US" sz="2000" u="sng" dirty="0"/>
              <a:t>public </a:t>
            </a:r>
            <a:r>
              <a:rPr lang="en-US" sz="2000" u="sng" dirty="0">
                <a:solidFill>
                  <a:srgbClr val="C00000"/>
                </a:solidFill>
              </a:rPr>
              <a:t>static final</a:t>
            </a:r>
            <a:r>
              <a:rPr lang="en-US" sz="2000" dirty="0"/>
              <a:t>, then variables names (</a:t>
            </a:r>
            <a:r>
              <a:rPr lang="en-US" sz="2000" dirty="0">
                <a:solidFill>
                  <a:srgbClr val="C00000"/>
                </a:solidFill>
              </a:rPr>
              <a:t>constants</a:t>
            </a:r>
            <a:r>
              <a:rPr lang="en-US" sz="2000" dirty="0"/>
              <a:t>) are all in </a:t>
            </a:r>
            <a:r>
              <a:rPr lang="en-US" sz="2000" u="sng" dirty="0"/>
              <a:t>upper </a:t>
            </a:r>
            <a:r>
              <a:rPr lang="en-US" sz="2000" u="sng" dirty="0" smtClean="0"/>
              <a:t>case</a:t>
            </a:r>
            <a:r>
              <a:rPr lang="en-US" sz="2000" dirty="0" smtClean="0"/>
              <a:t>. </a:t>
            </a:r>
            <a:r>
              <a:rPr lang="en-US" sz="2000" dirty="0"/>
              <a:t>Constant variables never change from their initial value.</a:t>
            </a:r>
          </a:p>
          <a:p>
            <a:pPr lvl="0"/>
            <a:r>
              <a:rPr lang="en-US" sz="2000" dirty="0" smtClean="0"/>
              <a:t>Static </a:t>
            </a:r>
            <a:r>
              <a:rPr lang="en-US" sz="2000" dirty="0"/>
              <a:t>variables are </a:t>
            </a:r>
            <a:r>
              <a:rPr lang="en-US" sz="2000" u="sng" dirty="0"/>
              <a:t>created when the program starts and destroyed when the program </a:t>
            </a:r>
            <a:r>
              <a:rPr lang="en-US" sz="2000" u="sng" dirty="0" smtClean="0"/>
              <a:t>stops.</a:t>
            </a:r>
          </a:p>
          <a:p>
            <a:r>
              <a:rPr lang="en-US" sz="2000" dirty="0"/>
              <a:t>Visibility is </a:t>
            </a:r>
            <a:r>
              <a:rPr lang="en-US" sz="2000" u="sng" dirty="0"/>
              <a:t>similar to instance variables</a:t>
            </a:r>
            <a:r>
              <a:rPr lang="en-US" sz="2000" dirty="0"/>
              <a:t>. However, </a:t>
            </a:r>
            <a:r>
              <a:rPr lang="en-US" sz="2000" u="sng" dirty="0"/>
              <a:t>most static variables are declared public since they must be available for users of the class</a:t>
            </a:r>
            <a:r>
              <a:rPr lang="en-US" sz="2000" dirty="0" smtClean="0"/>
              <a:t>.</a:t>
            </a:r>
          </a:p>
          <a:p>
            <a:r>
              <a:rPr lang="en-US" sz="2000" u="sng" dirty="0"/>
              <a:t>Default values are same as instance variables</a:t>
            </a:r>
            <a:r>
              <a:rPr lang="en-US" sz="2000" dirty="0" smtClean="0"/>
              <a:t>.</a:t>
            </a:r>
          </a:p>
          <a:p>
            <a:r>
              <a:rPr lang="en-US" sz="2000" dirty="0"/>
              <a:t>Static variables </a:t>
            </a:r>
            <a:r>
              <a:rPr lang="en-US" sz="2000" u="sng" dirty="0"/>
              <a:t>can be accessed by calling with the class name </a:t>
            </a:r>
            <a:r>
              <a:rPr lang="en-US" sz="2000" dirty="0"/>
              <a:t>. </a:t>
            </a:r>
            <a:r>
              <a:rPr lang="en-US" sz="2000" i="1" dirty="0" err="1">
                <a:solidFill>
                  <a:srgbClr val="C00000"/>
                </a:solidFill>
              </a:rPr>
              <a:t>ClassName.VariableName</a:t>
            </a:r>
            <a:r>
              <a:rPr lang="en-US" sz="2000" dirty="0"/>
              <a:t>.</a:t>
            </a:r>
          </a:p>
          <a:p>
            <a:endParaRPr lang="en-US" sz="2000" dirty="0" smtClean="0"/>
          </a:p>
          <a:p>
            <a:endParaRPr lang="en-US" sz="2000" dirty="0"/>
          </a:p>
          <a:p>
            <a:pPr lvl="0"/>
            <a:endParaRPr lang="en-US" sz="2000" u="sng" dirty="0"/>
          </a:p>
        </p:txBody>
      </p:sp>
      <p:sp>
        <p:nvSpPr>
          <p:cNvPr id="4" name="Footer Placeholder 3"/>
          <p:cNvSpPr>
            <a:spLocks noGrp="1"/>
          </p:cNvSpPr>
          <p:nvPr/>
        </p:nvSpPr>
        <p:spPr>
          <a:xfrm rot="16200000">
            <a:off x="5783262" y="2979738"/>
            <a:ext cx="6019800" cy="365125"/>
          </a:xfrm>
          <a:prstGeom prst="rect">
            <a:avLst/>
          </a:prstGeom>
        </p:spPr>
        <p:txBody>
          <a:bodyPr vert="horz" rtlCol="0" anchor="ctr"/>
          <a:lstStyle>
            <a:lvl1pPr marL="0" algn="l" rtl="0" latinLnBrk="0">
              <a:defRPr sz="12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r>
              <a:rPr lang="en-US" dirty="0" smtClean="0"/>
              <a:t>CMPS 251 (Object-Oriented Programming), Mohammad Saleh, Spring 2015, CSE-CENG-QU</a:t>
            </a:r>
            <a:endParaRPr lang="en-US" dirty="0"/>
          </a:p>
        </p:txBody>
      </p:sp>
      <p:sp>
        <p:nvSpPr>
          <p:cNvPr id="5" name="Slide Number Placeholder 4"/>
          <p:cNvSpPr>
            <a:spLocks noGrp="1"/>
          </p:cNvSpPr>
          <p:nvPr>
            <p:ph type="sldNum" sz="quarter" idx="12"/>
          </p:nvPr>
        </p:nvSpPr>
        <p:spPr/>
        <p:txBody>
          <a:bodyPr/>
          <a:lstStyle/>
          <a:p>
            <a:fld id="{8A4431D5-1B33-458B-8AFD-CECCB0FA18CB}" type="slidenum">
              <a:rPr lang="en-US" smtClean="0"/>
              <a:pPr/>
              <a:t>38</a:t>
            </a:fld>
            <a:endParaRPr lang="en-US" dirty="0"/>
          </a:p>
        </p:txBody>
      </p:sp>
    </p:spTree>
    <p:extLst>
      <p:ext uri="{BB962C8B-B14F-4D97-AF65-F5344CB8AC3E}">
        <p14:creationId xmlns:p14="http://schemas.microsoft.com/office/powerpoint/2010/main" val="184820263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Static Methods</a:t>
            </a:r>
          </a:p>
        </p:txBody>
      </p:sp>
      <p:sp>
        <p:nvSpPr>
          <p:cNvPr id="25603" name="Rectangle 3"/>
          <p:cNvSpPr>
            <a:spLocks noGrp="1" noChangeArrowheads="1"/>
          </p:cNvSpPr>
          <p:nvPr>
            <p:ph idx="1"/>
          </p:nvPr>
        </p:nvSpPr>
        <p:spPr>
          <a:xfrm>
            <a:off x="457200" y="990600"/>
            <a:ext cx="8229600" cy="5791200"/>
          </a:xfrm>
        </p:spPr>
        <p:txBody>
          <a:bodyPr>
            <a:normAutofit/>
          </a:bodyPr>
          <a:lstStyle/>
          <a:p>
            <a:r>
              <a:rPr lang="en-US" sz="2600" dirty="0"/>
              <a:t>A static method belongs to the class rather than the object of the class.</a:t>
            </a:r>
          </a:p>
          <a:p>
            <a:pPr lvl="1"/>
            <a:r>
              <a:rPr lang="en-US" sz="2400" dirty="0"/>
              <a:t>Also known as “class methods” (vs. “instance methods”) </a:t>
            </a:r>
          </a:p>
          <a:p>
            <a:r>
              <a:rPr lang="en-US" sz="2600" dirty="0"/>
              <a:t>A static method can only access the static attributes.</a:t>
            </a:r>
          </a:p>
          <a:p>
            <a:r>
              <a:rPr lang="en-US" sz="2600" dirty="0"/>
              <a:t>A static method can be called without the need for creating an instance of the class.</a:t>
            </a:r>
          </a:p>
          <a:p>
            <a:pPr lvl="1"/>
            <a:r>
              <a:rPr lang="en-US" sz="2200" dirty="0"/>
              <a:t>You call a static method through the class name</a:t>
            </a:r>
            <a:endParaRPr lang="en-US" sz="2200" dirty="0">
              <a:solidFill>
                <a:schemeClr val="folHlink"/>
              </a:solidFill>
            </a:endParaRPr>
          </a:p>
          <a:p>
            <a:pPr>
              <a:spcBef>
                <a:spcPts val="1800"/>
              </a:spcBef>
              <a:buFontTx/>
              <a:buNone/>
            </a:pPr>
            <a:r>
              <a:rPr lang="en-US" sz="2800" b="1" dirty="0">
                <a:solidFill>
                  <a:srgbClr val="C00000"/>
                </a:solidFill>
                <a:latin typeface="Consolas" panose="020B0609020204030204" pitchFamily="49" charset="0"/>
              </a:rPr>
              <a:t>     </a:t>
            </a:r>
            <a:r>
              <a:rPr lang="en-US" sz="2800" b="1" dirty="0" err="1">
                <a:solidFill>
                  <a:srgbClr val="C00000"/>
                </a:solidFill>
                <a:latin typeface="Consolas" panose="020B0609020204030204" pitchFamily="49" charset="0"/>
              </a:rPr>
              <a:t>ClassName.functionName</a:t>
            </a:r>
            <a:r>
              <a:rPr lang="en-US" sz="2800" b="1" dirty="0">
                <a:solidFill>
                  <a:srgbClr val="C00000"/>
                </a:solidFill>
                <a:latin typeface="Consolas" panose="020B0609020204030204" pitchFamily="49" charset="0"/>
              </a:rPr>
              <a:t>(arguments);</a:t>
            </a:r>
          </a:p>
          <a:p>
            <a:pPr lvl="1">
              <a:spcBef>
                <a:spcPts val="1200"/>
              </a:spcBef>
            </a:pPr>
            <a:r>
              <a:rPr lang="en-US" sz="2200" dirty="0"/>
              <a:t>For example, the </a:t>
            </a:r>
            <a:r>
              <a:rPr lang="en-US" sz="2200" b="1" dirty="0">
                <a:latin typeface="Courier New" pitchFamily="49" charset="0"/>
              </a:rPr>
              <a:t>Math</a:t>
            </a:r>
            <a:r>
              <a:rPr lang="en-US" sz="2200" dirty="0"/>
              <a:t> class has a static method called </a:t>
            </a:r>
            <a:r>
              <a:rPr lang="en-US" sz="2200" b="1" dirty="0">
                <a:latin typeface="Courier New" pitchFamily="49" charset="0"/>
              </a:rPr>
              <a:t>cos</a:t>
            </a:r>
            <a:endParaRPr lang="en-US" sz="2200" dirty="0"/>
          </a:p>
          <a:p>
            <a:pPr lvl="2"/>
            <a:r>
              <a:rPr lang="en-US" sz="2000" dirty="0"/>
              <a:t>You can call </a:t>
            </a:r>
            <a:r>
              <a:rPr lang="en-US" sz="2000" b="1" dirty="0">
                <a:latin typeface="Courier New" pitchFamily="49" charset="0"/>
              </a:rPr>
              <a:t>Math.cos(3.5)</a:t>
            </a:r>
            <a:r>
              <a:rPr lang="en-US" sz="2000" dirty="0"/>
              <a:t> without creating an object of the </a:t>
            </a:r>
            <a:r>
              <a:rPr lang="en-US" sz="2000" b="1" dirty="0">
                <a:latin typeface="Courier New" pitchFamily="49" charset="0"/>
              </a:rPr>
              <a:t>Math</a:t>
            </a:r>
            <a:r>
              <a:rPr lang="en-US" sz="2000" dirty="0"/>
              <a:t> class</a:t>
            </a:r>
            <a:endParaRPr lang="en-US" sz="2600" dirty="0"/>
          </a:p>
          <a:p>
            <a:r>
              <a:rPr lang="en-US" sz="2400" dirty="0"/>
              <a:t>E.g., the </a:t>
            </a:r>
            <a:r>
              <a:rPr lang="en-US" sz="2400" dirty="0">
                <a:latin typeface="Courier New" pitchFamily="49" charset="0"/>
              </a:rPr>
              <a:t>main</a:t>
            </a:r>
            <a:r>
              <a:rPr lang="en-US" sz="2400" dirty="0"/>
              <a:t> method is a static method so the system can call it without first creating an object</a:t>
            </a:r>
          </a:p>
        </p:txBody>
      </p:sp>
      <p:sp>
        <p:nvSpPr>
          <p:cNvPr id="4" name="Slide Number Placeholder 3"/>
          <p:cNvSpPr>
            <a:spLocks noGrp="1"/>
          </p:cNvSpPr>
          <p:nvPr>
            <p:ph type="sldNum" sz="quarter" idx="12"/>
          </p:nvPr>
        </p:nvSpPr>
        <p:spPr/>
        <p:txBody>
          <a:bodyPr/>
          <a:lstStyle/>
          <a:p>
            <a:pPr>
              <a:defRPr/>
            </a:pPr>
            <a:fld id="{84AC2680-E953-4956-98E7-B23614F386D4}" type="slidenum">
              <a:rPr lang="en-US" altLang="en-US"/>
              <a:pPr>
                <a:defRPr/>
              </a:pPr>
              <a:t>39</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52400"/>
            <a:ext cx="8229600" cy="609600"/>
          </a:xfrm>
        </p:spPr>
        <p:txBody>
          <a:bodyPr>
            <a:noAutofit/>
          </a:bodyPr>
          <a:lstStyle/>
          <a:p>
            <a:r>
              <a:rPr lang="en-US" dirty="0" smtClean="0"/>
              <a:t>Class</a:t>
            </a:r>
            <a:endParaRPr lang="en-US" dirty="0"/>
          </a:p>
        </p:txBody>
      </p:sp>
      <p:sp>
        <p:nvSpPr>
          <p:cNvPr id="63491" name="Rectangle 3"/>
          <p:cNvSpPr>
            <a:spLocks noGrp="1" noChangeArrowheads="1"/>
          </p:cNvSpPr>
          <p:nvPr>
            <p:ph idx="1"/>
          </p:nvPr>
        </p:nvSpPr>
        <p:spPr>
          <a:xfrm>
            <a:off x="304800" y="838200"/>
            <a:ext cx="8534400" cy="6019800"/>
          </a:xfrm>
        </p:spPr>
        <p:txBody>
          <a:bodyPr>
            <a:normAutofit/>
          </a:bodyPr>
          <a:lstStyle/>
          <a:p>
            <a:pPr>
              <a:buClr>
                <a:srgbClr val="A50021"/>
              </a:buClr>
            </a:pPr>
            <a:r>
              <a:rPr lang="en-US" altLang="zh-TW" dirty="0">
                <a:cs typeface="Times" pitchFamily="1" charset="0"/>
              </a:rPr>
              <a:t>Object-Oriented Programming (OOP) = Designing the application based on the objects discovered when analyzing the problem</a:t>
            </a:r>
          </a:p>
          <a:p>
            <a:pPr>
              <a:buClr>
                <a:srgbClr val="A50021"/>
              </a:buClr>
            </a:pPr>
            <a:r>
              <a:rPr lang="en-US" altLang="en-US" dirty="0"/>
              <a:t>A </a:t>
            </a:r>
            <a:r>
              <a:rPr lang="en-US" altLang="en-US" i="1" dirty="0"/>
              <a:t>class</a:t>
            </a:r>
            <a:r>
              <a:rPr lang="en-US" altLang="en-US" dirty="0"/>
              <a:t> is code that describes a particular type of object. It specifies the data that an object can hold </a:t>
            </a:r>
            <a:r>
              <a:rPr lang="en-US" altLang="en-US" dirty="0" smtClean="0"/>
              <a:t>(</a:t>
            </a:r>
            <a:r>
              <a:rPr lang="en-US" altLang="en-US" b="1" dirty="0" smtClean="0"/>
              <a:t>attributes</a:t>
            </a:r>
            <a:r>
              <a:rPr lang="en-US" altLang="en-US" dirty="0" smtClean="0"/>
              <a:t>), </a:t>
            </a:r>
            <a:r>
              <a:rPr lang="en-US" altLang="en-US" dirty="0"/>
              <a:t>and the actions that an object can perform </a:t>
            </a:r>
            <a:r>
              <a:rPr lang="en-US" altLang="en-US" dirty="0" smtClean="0"/>
              <a:t>(</a:t>
            </a:r>
            <a:r>
              <a:rPr lang="en-US" altLang="en-US" b="1" dirty="0" smtClean="0"/>
              <a:t>methods</a:t>
            </a:r>
            <a:r>
              <a:rPr lang="en-US" altLang="en-US" dirty="0"/>
              <a:t>).</a:t>
            </a:r>
            <a:endParaRPr lang="en-US" altLang="zh-TW" dirty="0" smtClean="0">
              <a:cs typeface="Times" pitchFamily="1" charset="0"/>
            </a:endParaRPr>
          </a:p>
          <a:p>
            <a:pPr>
              <a:buClr>
                <a:srgbClr val="A50021"/>
              </a:buClr>
            </a:pPr>
            <a:r>
              <a:rPr lang="en-US" altLang="zh-TW" dirty="0" smtClean="0">
                <a:cs typeface="Times" pitchFamily="1" charset="0"/>
              </a:rPr>
              <a:t>A </a:t>
            </a:r>
            <a:r>
              <a:rPr lang="en-US" altLang="zh-TW" dirty="0">
                <a:cs typeface="Times" pitchFamily="1" charset="0"/>
              </a:rPr>
              <a:t>class is a </a:t>
            </a:r>
            <a:r>
              <a:rPr lang="en-US" altLang="zh-TW" b="1" dirty="0">
                <a:solidFill>
                  <a:schemeClr val="accent2">
                    <a:lumMod val="50000"/>
                  </a:schemeClr>
                </a:solidFill>
                <a:cs typeface="Times" pitchFamily="1" charset="0"/>
              </a:rPr>
              <a:t>programmer-defined data type </a:t>
            </a:r>
            <a:r>
              <a:rPr lang="en-US" altLang="zh-TW" dirty="0">
                <a:cs typeface="Times" pitchFamily="1" charset="0"/>
              </a:rPr>
              <a:t>and </a:t>
            </a:r>
            <a:r>
              <a:rPr lang="en-US" altLang="zh-TW" b="1" dirty="0">
                <a:solidFill>
                  <a:srgbClr val="0070C0"/>
                </a:solidFill>
                <a:cs typeface="Times" pitchFamily="1" charset="0"/>
              </a:rPr>
              <a:t>objects are variables of that type </a:t>
            </a:r>
          </a:p>
          <a:p>
            <a:pPr lvl="1"/>
            <a:r>
              <a:rPr lang="en-US" altLang="zh-TW" dirty="0" smtClean="0">
                <a:cs typeface="Times" pitchFamily="1" charset="0"/>
              </a:rPr>
              <a:t>A </a:t>
            </a:r>
            <a:r>
              <a:rPr lang="en-US" altLang="zh-TW" dirty="0">
                <a:cs typeface="Times" pitchFamily="1" charset="0"/>
              </a:rPr>
              <a:t>class contains </a:t>
            </a:r>
            <a:r>
              <a:rPr lang="en-US" altLang="zh-TW" b="1" dirty="0" smtClean="0">
                <a:solidFill>
                  <a:srgbClr val="C00000"/>
                </a:solidFill>
                <a:cs typeface="Times" pitchFamily="1" charset="0"/>
              </a:rPr>
              <a:t>attributes</a:t>
            </a:r>
            <a:r>
              <a:rPr lang="en-US" altLang="zh-TW" dirty="0" smtClean="0">
                <a:solidFill>
                  <a:srgbClr val="C00000"/>
                </a:solidFill>
                <a:cs typeface="Times" pitchFamily="1" charset="0"/>
              </a:rPr>
              <a:t> </a:t>
            </a:r>
            <a:r>
              <a:rPr lang="en-US" altLang="zh-TW" dirty="0">
                <a:cs typeface="Times" pitchFamily="1" charset="0"/>
              </a:rPr>
              <a:t>and </a:t>
            </a:r>
            <a:r>
              <a:rPr lang="en-US" altLang="zh-TW" b="1" dirty="0">
                <a:solidFill>
                  <a:srgbClr val="C00000"/>
                </a:solidFill>
                <a:cs typeface="Times" pitchFamily="1" charset="0"/>
              </a:rPr>
              <a:t>methods</a:t>
            </a:r>
            <a:endParaRPr lang="en-US" altLang="zh-TW" dirty="0">
              <a:solidFill>
                <a:srgbClr val="C00000"/>
              </a:solidFill>
              <a:cs typeface="Times" pitchFamily="1" charset="0"/>
            </a:endParaRPr>
          </a:p>
          <a:p>
            <a:pPr lvl="1" fontAlgn="auto">
              <a:spcAft>
                <a:spcPts val="0"/>
              </a:spcAft>
              <a:buNone/>
            </a:pPr>
            <a:endParaRPr lang="en-US" dirty="0"/>
          </a:p>
          <a:p>
            <a:pPr lvl="1" fontAlgn="auto">
              <a:spcAft>
                <a:spcPts val="0"/>
              </a:spcAft>
            </a:pPr>
            <a:endParaRPr lang="en-US" altLang="en-AU" dirty="0">
              <a:cs typeface="Times" pitchFamily="1" charset="0"/>
            </a:endParaRPr>
          </a:p>
          <a:p>
            <a:pPr>
              <a:buNone/>
            </a:pPr>
            <a:endParaRPr lang="en-GB" dirty="0">
              <a:cs typeface="Times" pitchFamily="1" charset="0"/>
            </a:endParaRPr>
          </a:p>
          <a:p>
            <a:pPr lvl="1"/>
            <a:endParaRPr lang="en-US" dirty="0"/>
          </a:p>
        </p:txBody>
      </p:sp>
      <p:sp>
        <p:nvSpPr>
          <p:cNvPr id="6" name="Slide Number Placeholder 5"/>
          <p:cNvSpPr>
            <a:spLocks noGrp="1"/>
          </p:cNvSpPr>
          <p:nvPr>
            <p:ph type="sldNum" sz="quarter" idx="4294967295"/>
          </p:nvPr>
        </p:nvSpPr>
        <p:spPr>
          <a:xfrm>
            <a:off x="8077200" y="6553200"/>
            <a:ext cx="990600" cy="304800"/>
          </a:xfrm>
          <a:prstGeom prst="rect">
            <a:avLst/>
          </a:prstGeom>
        </p:spPr>
        <p:txBody>
          <a:bodyPr/>
          <a:lstStyle/>
          <a:p>
            <a:fld id="{7A6FBC3D-15F1-4D57-B571-D615547C297D}" type="slidenum">
              <a:rPr lang="en-US"/>
              <a:pPr/>
              <a:t>4</a:t>
            </a:fld>
            <a:endParaRPr lang="en-US"/>
          </a:p>
        </p:txBody>
      </p:sp>
    </p:spTree>
    <p:extLst>
      <p:ext uri="{BB962C8B-B14F-4D97-AF65-F5344CB8AC3E}">
        <p14:creationId xmlns:p14="http://schemas.microsoft.com/office/powerpoint/2010/main" val="642773178"/>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8600" y="0"/>
            <a:ext cx="9559636" cy="1143000"/>
          </a:xfrm>
        </p:spPr>
        <p:txBody>
          <a:bodyPr>
            <a:noAutofit/>
          </a:bodyPr>
          <a:lstStyle/>
          <a:p>
            <a:r>
              <a:rPr lang="en-US" altLang="en-US" sz="2700" dirty="0"/>
              <a:t>Wrapper Class Example: Static methods in </a:t>
            </a:r>
            <a:r>
              <a:rPr lang="en-US" altLang="en-US" sz="2700" dirty="0">
                <a:solidFill>
                  <a:schemeClr val="accent2"/>
                </a:solidFill>
                <a:latin typeface="Courier New" pitchFamily="49" charset="0"/>
              </a:rPr>
              <a:t>Character </a:t>
            </a:r>
            <a:r>
              <a:rPr lang="en-US" altLang="en-US" sz="2700" dirty="0"/>
              <a:t>class</a:t>
            </a:r>
            <a:endParaRPr lang="en-US" altLang="en-US" sz="2700" b="1" dirty="0">
              <a:solidFill>
                <a:schemeClr val="accent2"/>
              </a:solidFill>
              <a:latin typeface="Courier New" pitchFamily="49" charset="0"/>
            </a:endParaRPr>
          </a:p>
        </p:txBody>
      </p:sp>
      <p:pic>
        <p:nvPicPr>
          <p:cNvPr id="399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896790"/>
            <a:ext cx="8096250" cy="2646882"/>
          </a:xfrm>
          <a:prstGeom prst="rect">
            <a:avLst/>
          </a:prstGeom>
          <a:solidFill>
            <a:schemeClr val="accent1"/>
          </a:solidFill>
          <a:ln w="12700" algn="ctr">
            <a:solidFill>
              <a:schemeClr val="bg2"/>
            </a:solidFill>
            <a:miter lim="800000"/>
            <a:headEnd/>
            <a:tailEnd/>
          </a:ln>
          <a:effectLst>
            <a:outerShdw dist="107763" dir="2700000" algn="ctr" rotWithShape="0">
              <a:schemeClr val="bg2">
                <a:alpha val="50000"/>
              </a:schemeClr>
            </a:outerShdw>
          </a:effec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t="46822"/>
          <a:stretch>
            <a:fillRect/>
          </a:stretch>
        </p:blipFill>
        <p:spPr bwMode="auto">
          <a:xfrm>
            <a:off x="438150" y="3559175"/>
            <a:ext cx="8096250" cy="3070225"/>
          </a:xfrm>
          <a:prstGeom prst="rect">
            <a:avLst/>
          </a:prstGeom>
          <a:solidFill>
            <a:schemeClr val="accent1"/>
          </a:solidFill>
          <a:ln w="12700" algn="ctr">
            <a:solidFill>
              <a:schemeClr val="bg2"/>
            </a:solidFill>
            <a:miter lim="800000"/>
            <a:headEnd/>
            <a:tailEnd/>
          </a:ln>
          <a:effectLst>
            <a:outerShdw dist="107763" dir="2700000" algn="ctr" rotWithShape="0">
              <a:schemeClr val="bg2">
                <a:alpha val="50000"/>
              </a:schemeClr>
            </a:outerShdw>
          </a:effectLst>
        </p:spPr>
      </p:pic>
      <p:sp>
        <p:nvSpPr>
          <p:cNvPr id="2" name="Slide Number Placeholder 1">
            <a:extLst>
              <a:ext uri="{FF2B5EF4-FFF2-40B4-BE49-F238E27FC236}">
                <a16:creationId xmlns:a16="http://schemas.microsoft.com/office/drawing/2014/main" id="{6CE47BD8-AF96-418B-81A8-2C010BF95D3F}"/>
              </a:ext>
            </a:extLst>
          </p:cNvPr>
          <p:cNvSpPr>
            <a:spLocks noGrp="1"/>
          </p:cNvSpPr>
          <p:nvPr>
            <p:ph type="sldNum" sz="quarter" idx="12"/>
          </p:nvPr>
        </p:nvSpPr>
        <p:spPr/>
        <p:txBody>
          <a:bodyPr/>
          <a:lstStyle/>
          <a:p>
            <a:pPr>
              <a:defRPr/>
            </a:pPr>
            <a:fld id="{632112B6-4591-4366-A7F8-E24B1877AEAA}" type="slidenum">
              <a:rPr lang="en-US" altLang="en-US" smtClean="0"/>
              <a:pPr>
                <a:defRPr/>
              </a:pPr>
              <a:t>40</a:t>
            </a:fld>
            <a:endParaRPr lang="en-US" altLang="en-US">
              <a:solidFill>
                <a:schemeClr val="accent2"/>
              </a:solidFill>
            </a:endParaRPr>
          </a:p>
        </p:txBody>
      </p:sp>
    </p:spTree>
    <p:extLst>
      <p:ext uri="{BB962C8B-B14F-4D97-AF65-F5344CB8AC3E}">
        <p14:creationId xmlns:p14="http://schemas.microsoft.com/office/powerpoint/2010/main" val="404787197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4400" dirty="0">
                <a:solidFill>
                  <a:schemeClr val="accent1">
                    <a:lumMod val="50000"/>
                  </a:schemeClr>
                </a:solidFill>
              </a:rPr>
              <a:t>Enumerations</a:t>
            </a:r>
          </a:p>
        </p:txBody>
      </p:sp>
      <p:sp>
        <p:nvSpPr>
          <p:cNvPr id="74755" name="Text Placeholder 2"/>
          <p:cNvSpPr>
            <a:spLocks noGrp="1"/>
          </p:cNvSpPr>
          <p:nvPr>
            <p:ph type="body" idx="1"/>
          </p:nvPr>
        </p:nvSpPr>
        <p:spPr>
          <a:xfrm>
            <a:off x="457200" y="990600"/>
            <a:ext cx="8229600" cy="5715000"/>
          </a:xfrm>
        </p:spPr>
        <p:txBody>
          <a:bodyPr>
            <a:normAutofit fontScale="92500"/>
          </a:bodyPr>
          <a:lstStyle/>
          <a:p>
            <a:r>
              <a:rPr lang="en-US" dirty="0"/>
              <a:t>You can group a set of </a:t>
            </a:r>
            <a:r>
              <a:rPr lang="en-US" b="1" dirty="0"/>
              <a:t>related constant values </a:t>
            </a:r>
            <a:r>
              <a:rPr lang="en-US" dirty="0"/>
              <a:t>in an </a:t>
            </a:r>
            <a:r>
              <a:rPr lang="en-US" b="1" dirty="0">
                <a:solidFill>
                  <a:srgbClr val="0070C0"/>
                </a:solidFill>
                <a:latin typeface="Consolas" panose="020B0609020204030204" pitchFamily="49" charset="0"/>
              </a:rPr>
              <a:t>enum</a:t>
            </a:r>
            <a:r>
              <a:rPr lang="en-US" dirty="0"/>
              <a:t> type (short for enumeration). </a:t>
            </a:r>
          </a:p>
          <a:p>
            <a:pPr lvl="1"/>
            <a:r>
              <a:rPr lang="en-US" sz="2600" dirty="0"/>
              <a:t>For example, gender enum values could be Male, Female. The direction could be North, South, East, and West.</a:t>
            </a:r>
          </a:p>
          <a:p>
            <a:pPr eaLnBrk="1" hangingPunct="1">
              <a:spcAft>
                <a:spcPts val="1200"/>
              </a:spcAft>
            </a:pPr>
            <a:r>
              <a:rPr lang="en-US" altLang="en-US" dirty="0">
                <a:solidFill>
                  <a:srgbClr val="000000"/>
                </a:solidFill>
                <a:latin typeface="+mj-lt"/>
              </a:rPr>
              <a:t>It makes sense to create an </a:t>
            </a:r>
            <a:r>
              <a:rPr lang="en-US" altLang="en-US" b="1" dirty="0">
                <a:solidFill>
                  <a:srgbClr val="0070C0"/>
                </a:solidFill>
                <a:latin typeface="Consolas" panose="020B0609020204030204" pitchFamily="49" charset="0"/>
              </a:rPr>
              <a:t>enum</a:t>
            </a:r>
            <a:r>
              <a:rPr lang="en-US" altLang="en-US" dirty="0">
                <a:solidFill>
                  <a:srgbClr val="000000"/>
                </a:solidFill>
                <a:latin typeface="+mj-lt"/>
              </a:rPr>
              <a:t> type when the possible values of a variable can be enumerated </a:t>
            </a:r>
            <a:r>
              <a:rPr lang="en-US" altLang="en-US" sz="3000" dirty="0">
                <a:solidFill>
                  <a:srgbClr val="000000"/>
                </a:solidFill>
                <a:latin typeface="+mj-lt"/>
              </a:rPr>
              <a:t>(e.g., Gender, Direction, Days of week, Month of yea)</a:t>
            </a:r>
          </a:p>
          <a:p>
            <a:pPr eaLnBrk="1" hangingPunct="1"/>
            <a:r>
              <a:rPr lang="en-US" altLang="en-US" dirty="0">
                <a:solidFill>
                  <a:srgbClr val="000000"/>
                </a:solidFill>
                <a:latin typeface="+mj-lt"/>
              </a:rPr>
              <a:t>An </a:t>
            </a:r>
            <a:r>
              <a:rPr lang="en-US" altLang="en-US" dirty="0">
                <a:solidFill>
                  <a:srgbClr val="000000"/>
                </a:solidFill>
                <a:latin typeface="Consolas" panose="020B0609020204030204" pitchFamily="49" charset="0"/>
              </a:rPr>
              <a:t>enum</a:t>
            </a:r>
            <a:r>
              <a:rPr lang="en-US" altLang="en-US" dirty="0">
                <a:solidFill>
                  <a:srgbClr val="000000"/>
                </a:solidFill>
                <a:latin typeface="+mj-lt"/>
              </a:rPr>
              <a:t> type is declared with: </a:t>
            </a:r>
            <a:r>
              <a:rPr lang="en-US" altLang="en-US" b="1" dirty="0">
                <a:solidFill>
                  <a:srgbClr val="0070C0"/>
                </a:solidFill>
                <a:latin typeface="Consolas" panose="020B0609020204030204" pitchFamily="49" charset="0"/>
              </a:rPr>
              <a:t>enum </a:t>
            </a:r>
            <a:r>
              <a:rPr lang="en-US" altLang="en-US" b="1" dirty="0" err="1">
                <a:solidFill>
                  <a:srgbClr val="0070C0"/>
                </a:solidFill>
                <a:latin typeface="Consolas" panose="020B0609020204030204" pitchFamily="49" charset="0"/>
              </a:rPr>
              <a:t>EnumName</a:t>
            </a:r>
            <a:endParaRPr lang="en-US" altLang="en-US" b="1" dirty="0">
              <a:solidFill>
                <a:srgbClr val="0070C0"/>
              </a:solidFill>
              <a:latin typeface="Consolas" panose="020B0609020204030204" pitchFamily="49" charset="0"/>
            </a:endParaRPr>
          </a:p>
          <a:p>
            <a:pPr marL="0" indent="0" eaLnBrk="1" hangingPunct="1">
              <a:spcBef>
                <a:spcPts val="0"/>
              </a:spcBef>
              <a:spcAft>
                <a:spcPts val="1200"/>
              </a:spcAft>
              <a:buNone/>
            </a:pPr>
            <a:r>
              <a:rPr lang="en-US" altLang="en-US" dirty="0">
                <a:solidFill>
                  <a:srgbClr val="000000"/>
                </a:solidFill>
                <a:latin typeface="+mj-lt"/>
              </a:rPr>
              <a:t>Then a comma-separated list of enum constants</a:t>
            </a:r>
          </a:p>
          <a:p>
            <a:pPr eaLnBrk="1" hangingPunct="1">
              <a:spcAft>
                <a:spcPts val="1200"/>
              </a:spcAft>
            </a:pPr>
            <a:r>
              <a:rPr lang="en-US" altLang="en-US" dirty="0">
                <a:solidFill>
                  <a:srgbClr val="000000"/>
                </a:solidFill>
                <a:latin typeface="+mj-lt"/>
              </a:rPr>
              <a:t>The enum type may optionally include constructors, attributes and methods</a:t>
            </a:r>
          </a:p>
        </p:txBody>
      </p:sp>
      <p:sp>
        <p:nvSpPr>
          <p:cNvPr id="3" name="Slide Number Placeholder 2">
            <a:extLst>
              <a:ext uri="{FF2B5EF4-FFF2-40B4-BE49-F238E27FC236}">
                <a16:creationId xmlns:a16="http://schemas.microsoft.com/office/drawing/2014/main" id="{BB882561-FE36-4904-93E8-78F3957D709F}"/>
              </a:ext>
            </a:extLst>
          </p:cNvPr>
          <p:cNvSpPr>
            <a:spLocks noGrp="1"/>
          </p:cNvSpPr>
          <p:nvPr>
            <p:ph type="sldNum" sz="quarter" idx="12"/>
          </p:nvPr>
        </p:nvSpPr>
        <p:spPr/>
        <p:txBody>
          <a:bodyPr/>
          <a:lstStyle/>
          <a:p>
            <a:pPr>
              <a:defRPr/>
            </a:pPr>
            <a:fld id="{FD3C3EDF-A74B-4F4D-A483-ABB803054254}" type="slidenum">
              <a:rPr lang="en-US" smtClean="0"/>
              <a:pPr>
                <a:defRPr/>
              </a:pPr>
              <a:t>41</a:t>
            </a:fld>
            <a:endParaRPr lang="en-US"/>
          </a:p>
        </p:txBody>
      </p:sp>
    </p:spTree>
    <p:extLst>
      <p:ext uri="{BB962C8B-B14F-4D97-AF65-F5344CB8AC3E}">
        <p14:creationId xmlns:p14="http://schemas.microsoft.com/office/powerpoint/2010/main" val="529696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4400" dirty="0">
                <a:solidFill>
                  <a:schemeClr val="accent1">
                    <a:lumMod val="50000"/>
                  </a:schemeClr>
                </a:solidFill>
              </a:rPr>
              <a:t>Enumerations (Cont.)</a:t>
            </a:r>
          </a:p>
        </p:txBody>
      </p:sp>
      <p:sp>
        <p:nvSpPr>
          <p:cNvPr id="75779" name="Text Placeholder 2"/>
          <p:cNvSpPr>
            <a:spLocks noGrp="1"/>
          </p:cNvSpPr>
          <p:nvPr>
            <p:ph type="body" idx="1"/>
          </p:nvPr>
        </p:nvSpPr>
        <p:spPr>
          <a:xfrm>
            <a:off x="457200" y="990600"/>
            <a:ext cx="8229600" cy="5029200"/>
          </a:xfrm>
        </p:spPr>
        <p:txBody>
          <a:bodyPr>
            <a:normAutofit/>
          </a:bodyPr>
          <a:lstStyle/>
          <a:p>
            <a:pPr>
              <a:spcAft>
                <a:spcPts val="600"/>
              </a:spcAft>
            </a:pPr>
            <a:r>
              <a:rPr lang="en-US" altLang="en-US" sz="2400" dirty="0">
                <a:solidFill>
                  <a:srgbClr val="000000"/>
                </a:solidFill>
                <a:latin typeface="+mj-lt"/>
              </a:rPr>
              <a:t>Each</a:t>
            </a:r>
            <a:r>
              <a:rPr lang="en-US" altLang="en-US" sz="2400" dirty="0">
                <a:solidFill>
                  <a:srgbClr val="000000"/>
                </a:solidFill>
                <a:latin typeface="Times New Roman" pitchFamily="18" charset="0"/>
              </a:rPr>
              <a:t> </a:t>
            </a:r>
            <a:r>
              <a:rPr lang="en-US" altLang="en-US" sz="2400" dirty="0">
                <a:solidFill>
                  <a:srgbClr val="000000"/>
                </a:solidFill>
                <a:latin typeface="Lucida Console" pitchFamily="49" charset="0"/>
              </a:rPr>
              <a:t>enum</a:t>
            </a:r>
            <a:r>
              <a:rPr lang="en-US" altLang="en-US" sz="2400" dirty="0">
                <a:solidFill>
                  <a:srgbClr val="000000"/>
                </a:solidFill>
                <a:latin typeface="Times New Roman" pitchFamily="18" charset="0"/>
              </a:rPr>
              <a:t> </a:t>
            </a:r>
            <a:r>
              <a:rPr lang="en-US" sz="2400" dirty="0">
                <a:latin typeface="+mj-lt"/>
              </a:rPr>
              <a:t>internally implemented by using Class </a:t>
            </a:r>
            <a:r>
              <a:rPr lang="en-US" altLang="en-US" sz="2400" dirty="0">
                <a:solidFill>
                  <a:srgbClr val="000000"/>
                </a:solidFill>
                <a:latin typeface="+mj-lt"/>
              </a:rPr>
              <a:t>with the following restrictions:</a:t>
            </a:r>
          </a:p>
          <a:p>
            <a:pPr lvl="1" eaLnBrk="1" hangingPunct="1">
              <a:spcAft>
                <a:spcPts val="600"/>
              </a:spcAft>
            </a:pPr>
            <a:r>
              <a:rPr lang="en-US" altLang="en-US" sz="2000" dirty="0">
                <a:solidFill>
                  <a:srgbClr val="000000"/>
                </a:solidFill>
                <a:latin typeface="Lucida Console" pitchFamily="49" charset="0"/>
              </a:rPr>
              <a:t>enum</a:t>
            </a:r>
            <a:r>
              <a:rPr lang="en-US" altLang="en-US" sz="2000" dirty="0">
                <a:solidFill>
                  <a:srgbClr val="000000"/>
                </a:solidFill>
                <a:latin typeface="Times New Roman" pitchFamily="18" charset="0"/>
              </a:rPr>
              <a:t> constants are implicitly </a:t>
            </a:r>
            <a:r>
              <a:rPr lang="en-US" altLang="en-US" sz="2000" dirty="0">
                <a:solidFill>
                  <a:srgbClr val="000000"/>
                </a:solidFill>
                <a:latin typeface="Lucida Console" pitchFamily="49" charset="0"/>
              </a:rPr>
              <a:t>final</a:t>
            </a:r>
            <a:r>
              <a:rPr lang="en-US" altLang="en-US" sz="2000" dirty="0">
                <a:solidFill>
                  <a:srgbClr val="000000"/>
                </a:solidFill>
                <a:latin typeface="Times New Roman" pitchFamily="18" charset="0"/>
              </a:rPr>
              <a:t>, because they declare constants that shouldn’t be modified.</a:t>
            </a:r>
          </a:p>
          <a:p>
            <a:pPr lvl="1" eaLnBrk="1" hangingPunct="1">
              <a:spcAft>
                <a:spcPts val="600"/>
              </a:spcAft>
            </a:pPr>
            <a:r>
              <a:rPr lang="en-US" altLang="en-US" sz="2000" dirty="0">
                <a:solidFill>
                  <a:srgbClr val="000000"/>
                </a:solidFill>
                <a:latin typeface="Lucida Console" pitchFamily="49" charset="0"/>
              </a:rPr>
              <a:t>enum</a:t>
            </a:r>
            <a:r>
              <a:rPr lang="en-US" altLang="en-US" sz="2000" dirty="0">
                <a:solidFill>
                  <a:srgbClr val="000000"/>
                </a:solidFill>
                <a:latin typeface="Times New Roman" pitchFamily="18" charset="0"/>
              </a:rPr>
              <a:t> constants are implicitly </a:t>
            </a:r>
            <a:r>
              <a:rPr lang="en-US" altLang="en-US" sz="2000" dirty="0">
                <a:solidFill>
                  <a:srgbClr val="000000"/>
                </a:solidFill>
                <a:latin typeface="Lucida Console" pitchFamily="49" charset="0"/>
              </a:rPr>
              <a:t>static</a:t>
            </a:r>
            <a:r>
              <a:rPr lang="en-US" altLang="en-US" sz="2000" dirty="0">
                <a:solidFill>
                  <a:srgbClr val="000000"/>
                </a:solidFill>
                <a:latin typeface="Times New Roman" pitchFamily="18" charset="0"/>
              </a:rPr>
              <a:t>.</a:t>
            </a:r>
          </a:p>
          <a:p>
            <a:pPr lvl="1" eaLnBrk="1" hangingPunct="1">
              <a:spcAft>
                <a:spcPts val="600"/>
              </a:spcAft>
            </a:pPr>
            <a:r>
              <a:rPr lang="en-US" altLang="en-US" sz="2000" dirty="0">
                <a:solidFill>
                  <a:srgbClr val="000000"/>
                </a:solidFill>
                <a:latin typeface="Times New Roman" pitchFamily="18" charset="0"/>
              </a:rPr>
              <a:t>Any attempt to create an object of an enum type with operator </a:t>
            </a:r>
            <a:r>
              <a:rPr lang="en-US" altLang="en-US" sz="2000" dirty="0">
                <a:solidFill>
                  <a:srgbClr val="000000"/>
                </a:solidFill>
                <a:latin typeface="Lucida Console" pitchFamily="49" charset="0"/>
              </a:rPr>
              <a:t>new</a:t>
            </a:r>
            <a:r>
              <a:rPr lang="en-US" altLang="en-US" sz="2000" dirty="0">
                <a:solidFill>
                  <a:srgbClr val="000000"/>
                </a:solidFill>
                <a:latin typeface="Times New Roman" pitchFamily="18" charset="0"/>
              </a:rPr>
              <a:t> results in a compilation error. </a:t>
            </a:r>
          </a:p>
          <a:p>
            <a:pPr lvl="1" eaLnBrk="1" hangingPunct="1">
              <a:spcAft>
                <a:spcPts val="600"/>
              </a:spcAft>
            </a:pPr>
            <a:r>
              <a:rPr lang="en-US" altLang="en-US" sz="2000" dirty="0">
                <a:solidFill>
                  <a:srgbClr val="000000"/>
                </a:solidFill>
                <a:latin typeface="Lucida Console" pitchFamily="49" charset="0"/>
              </a:rPr>
              <a:t>enum</a:t>
            </a:r>
            <a:r>
              <a:rPr lang="en-US" altLang="en-US" sz="2000" dirty="0">
                <a:solidFill>
                  <a:srgbClr val="000000"/>
                </a:solidFill>
                <a:latin typeface="Times New Roman" pitchFamily="18" charset="0"/>
              </a:rPr>
              <a:t> constants can be used anywhere constants can be </a:t>
            </a:r>
            <a:r>
              <a:rPr lang="en-US" altLang="en-US" sz="2000" dirty="0" smtClean="0">
                <a:solidFill>
                  <a:srgbClr val="000000"/>
                </a:solidFill>
                <a:latin typeface="Times New Roman" pitchFamily="18" charset="0"/>
              </a:rPr>
              <a:t>used. </a:t>
            </a:r>
          </a:p>
          <a:p>
            <a:pPr eaLnBrk="1" hangingPunct="1">
              <a:spcAft>
                <a:spcPts val="600"/>
              </a:spcAft>
            </a:pPr>
            <a:r>
              <a:rPr lang="en-US" altLang="en-US" sz="2400" dirty="0" smtClean="0">
                <a:solidFill>
                  <a:srgbClr val="000000"/>
                </a:solidFill>
                <a:latin typeface="Times New Roman" pitchFamily="18" charset="0"/>
              </a:rPr>
              <a:t>For every </a:t>
            </a:r>
            <a:r>
              <a:rPr lang="en-US" altLang="en-US" sz="2400" dirty="0" err="1" smtClean="0">
                <a:solidFill>
                  <a:srgbClr val="000000"/>
                </a:solidFill>
                <a:latin typeface="Lucida Console" pitchFamily="49" charset="0"/>
              </a:rPr>
              <a:t>enum</a:t>
            </a:r>
            <a:r>
              <a:rPr lang="en-US" altLang="en-US" sz="2400" dirty="0" smtClean="0">
                <a:solidFill>
                  <a:srgbClr val="000000"/>
                </a:solidFill>
                <a:latin typeface="Times New Roman" pitchFamily="18" charset="0"/>
              </a:rPr>
              <a:t>, the compiler generates the </a:t>
            </a:r>
            <a:r>
              <a:rPr lang="en-US" altLang="en-US" sz="2400" dirty="0" smtClean="0">
                <a:solidFill>
                  <a:srgbClr val="000000"/>
                </a:solidFill>
                <a:latin typeface="Lucida Console" pitchFamily="49" charset="0"/>
              </a:rPr>
              <a:t>static</a:t>
            </a:r>
            <a:r>
              <a:rPr lang="en-US" altLang="en-US" sz="2400" dirty="0" smtClean="0">
                <a:solidFill>
                  <a:srgbClr val="000000"/>
                </a:solidFill>
                <a:latin typeface="Times New Roman" pitchFamily="18" charset="0"/>
              </a:rPr>
              <a:t> method </a:t>
            </a:r>
            <a:r>
              <a:rPr lang="en-US" altLang="en-US" sz="2400" b="1" dirty="0" smtClean="0">
                <a:solidFill>
                  <a:srgbClr val="0070C0"/>
                </a:solidFill>
                <a:latin typeface="Consolas" panose="020B0609020204030204" pitchFamily="49" charset="0"/>
              </a:rPr>
              <a:t>values()</a:t>
            </a:r>
            <a:r>
              <a:rPr lang="en-US" altLang="en-US" sz="2400" dirty="0" smtClean="0">
                <a:solidFill>
                  <a:srgbClr val="000000"/>
                </a:solidFill>
                <a:latin typeface="Times New Roman" pitchFamily="18" charset="0"/>
              </a:rPr>
              <a:t> that returns an array of the </a:t>
            </a:r>
            <a:r>
              <a:rPr lang="en-US" altLang="en-US" sz="2400" dirty="0" err="1" smtClean="0">
                <a:solidFill>
                  <a:srgbClr val="000000"/>
                </a:solidFill>
                <a:latin typeface="Lucida Console" pitchFamily="49" charset="0"/>
              </a:rPr>
              <a:t>enum</a:t>
            </a:r>
            <a:r>
              <a:rPr lang="en-US" altLang="en-US" sz="2400" dirty="0" err="1" smtClean="0">
                <a:solidFill>
                  <a:srgbClr val="000000"/>
                </a:solidFill>
                <a:latin typeface="Times New Roman" pitchFamily="18" charset="0"/>
              </a:rPr>
              <a:t>’s</a:t>
            </a:r>
            <a:r>
              <a:rPr lang="en-US" altLang="en-US" sz="2400" dirty="0" smtClean="0">
                <a:solidFill>
                  <a:srgbClr val="000000"/>
                </a:solidFill>
                <a:latin typeface="Times New Roman" pitchFamily="18" charset="0"/>
              </a:rPr>
              <a:t> constants.</a:t>
            </a:r>
          </a:p>
          <a:p>
            <a:pPr eaLnBrk="1" hangingPunct="1">
              <a:spcAft>
                <a:spcPts val="600"/>
              </a:spcAft>
            </a:pPr>
            <a:r>
              <a:rPr lang="en-US" altLang="en-US" sz="2400" dirty="0" smtClean="0">
                <a:solidFill>
                  <a:srgbClr val="000000"/>
                </a:solidFill>
                <a:latin typeface="Times New Roman" pitchFamily="18" charset="0"/>
              </a:rPr>
              <a:t>When </a:t>
            </a:r>
            <a:r>
              <a:rPr lang="en-US" altLang="en-US" sz="2400" dirty="0">
                <a:solidFill>
                  <a:srgbClr val="000000"/>
                </a:solidFill>
                <a:latin typeface="Times New Roman" pitchFamily="18" charset="0"/>
              </a:rPr>
              <a:t>an </a:t>
            </a:r>
            <a:r>
              <a:rPr lang="en-US" altLang="en-US" sz="2400" dirty="0">
                <a:solidFill>
                  <a:srgbClr val="000000"/>
                </a:solidFill>
                <a:latin typeface="Lucida Console" pitchFamily="49" charset="0"/>
              </a:rPr>
              <a:t>enum</a:t>
            </a:r>
            <a:r>
              <a:rPr lang="en-US" altLang="en-US" sz="2400" dirty="0">
                <a:solidFill>
                  <a:srgbClr val="000000"/>
                </a:solidFill>
                <a:latin typeface="Times New Roman" pitchFamily="18" charset="0"/>
              </a:rPr>
              <a:t> constant is converted to a </a:t>
            </a:r>
            <a:r>
              <a:rPr lang="en-US" altLang="en-US" sz="2400" dirty="0">
                <a:solidFill>
                  <a:srgbClr val="000000"/>
                </a:solidFill>
                <a:latin typeface="Lucida Console" pitchFamily="49" charset="0"/>
              </a:rPr>
              <a:t>String</a:t>
            </a:r>
            <a:r>
              <a:rPr lang="en-US" altLang="en-US" sz="2400" dirty="0">
                <a:solidFill>
                  <a:srgbClr val="000000"/>
                </a:solidFill>
                <a:latin typeface="Times New Roman" pitchFamily="18" charset="0"/>
              </a:rPr>
              <a:t>, the constant’s identifier is used as the </a:t>
            </a:r>
            <a:r>
              <a:rPr lang="en-US" altLang="en-US" sz="2400" dirty="0">
                <a:solidFill>
                  <a:srgbClr val="000000"/>
                </a:solidFill>
                <a:latin typeface="Lucida Console" pitchFamily="49" charset="0"/>
              </a:rPr>
              <a:t>String</a:t>
            </a:r>
            <a:r>
              <a:rPr lang="en-US" altLang="en-US" sz="2400" dirty="0">
                <a:solidFill>
                  <a:srgbClr val="000000"/>
                </a:solidFill>
                <a:latin typeface="Times New Roman" pitchFamily="18" charset="0"/>
              </a:rPr>
              <a:t> representation. </a:t>
            </a:r>
          </a:p>
        </p:txBody>
      </p:sp>
      <p:sp>
        <p:nvSpPr>
          <p:cNvPr id="3" name="Slide Number Placeholder 2">
            <a:extLst>
              <a:ext uri="{FF2B5EF4-FFF2-40B4-BE49-F238E27FC236}">
                <a16:creationId xmlns:a16="http://schemas.microsoft.com/office/drawing/2014/main" id="{002FAF78-81CA-4D3D-A168-FF1AC044AEEE}"/>
              </a:ext>
            </a:extLst>
          </p:cNvPr>
          <p:cNvSpPr>
            <a:spLocks noGrp="1"/>
          </p:cNvSpPr>
          <p:nvPr>
            <p:ph type="sldNum" sz="quarter" idx="12"/>
          </p:nvPr>
        </p:nvSpPr>
        <p:spPr/>
        <p:txBody>
          <a:bodyPr/>
          <a:lstStyle/>
          <a:p>
            <a:pPr>
              <a:defRPr/>
            </a:pPr>
            <a:fld id="{FD3C3EDF-A74B-4F4D-A483-ABB803054254}" type="slidenum">
              <a:rPr lang="en-US" smtClean="0"/>
              <a:pPr>
                <a:defRPr/>
              </a:pPr>
              <a:t>42</a:t>
            </a:fld>
            <a:endParaRPr lang="en-US"/>
          </a:p>
        </p:txBody>
      </p:sp>
    </p:spTree>
    <p:extLst>
      <p:ext uri="{BB962C8B-B14F-4D97-AF65-F5344CB8AC3E}">
        <p14:creationId xmlns:p14="http://schemas.microsoft.com/office/powerpoint/2010/main" val="18419005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normAutofit/>
          </a:bodyPr>
          <a:lstStyle/>
          <a:p>
            <a:r>
              <a:rPr lang="en-US" dirty="0">
                <a:solidFill>
                  <a:schemeClr val="accent1">
                    <a:lumMod val="50000"/>
                  </a:schemeClr>
                </a:solidFill>
              </a:rPr>
              <a:t>Example 1</a:t>
            </a:r>
          </a:p>
        </p:txBody>
      </p:sp>
      <p:sp>
        <p:nvSpPr>
          <p:cNvPr id="3" name="Text Placeholder 2"/>
          <p:cNvSpPr>
            <a:spLocks noGrp="1"/>
          </p:cNvSpPr>
          <p:nvPr>
            <p:ph type="body" idx="1"/>
          </p:nvPr>
        </p:nvSpPr>
        <p:spPr>
          <a:xfrm>
            <a:off x="1143000" y="914400"/>
            <a:ext cx="6934200" cy="3657600"/>
          </a:xfrm>
          <a:ln>
            <a:solidFill>
              <a:srgbClr val="5B9BD5"/>
            </a:solidFill>
          </a:ln>
        </p:spPr>
        <p:txBody>
          <a:bodyPr>
            <a:normAutofit/>
          </a:bodyPr>
          <a:lstStyle/>
          <a:p>
            <a:pPr marL="0" indent="0">
              <a:buNone/>
            </a:pPr>
            <a:r>
              <a:rPr lang="en-US" sz="1600" dirty="0">
                <a:solidFill>
                  <a:srgbClr val="0077AA"/>
                </a:solidFill>
                <a:latin typeface="Consolas"/>
                <a:ea typeface="Consolas"/>
                <a:cs typeface="Consolas"/>
              </a:rPr>
              <a:t>public</a:t>
            </a:r>
            <a:r>
              <a:rPr lang="en-US" sz="1600" dirty="0">
                <a:solidFill>
                  <a:srgbClr val="000000"/>
                </a:solidFill>
                <a:latin typeface="Consolas"/>
                <a:ea typeface="Consolas"/>
                <a:cs typeface="Consolas"/>
              </a:rPr>
              <a:t> </a:t>
            </a:r>
            <a:r>
              <a:rPr lang="en-US" sz="1600" dirty="0">
                <a:solidFill>
                  <a:srgbClr val="0077AA"/>
                </a:solidFill>
                <a:latin typeface="Consolas"/>
                <a:ea typeface="Consolas"/>
                <a:cs typeface="Consolas"/>
              </a:rPr>
              <a:t>class</a:t>
            </a:r>
            <a:r>
              <a:rPr lang="en-US" sz="1600" dirty="0">
                <a:solidFill>
                  <a:srgbClr val="000000"/>
                </a:solidFill>
                <a:latin typeface="Consolas"/>
                <a:ea typeface="Consolas"/>
                <a:cs typeface="Consolas"/>
              </a:rPr>
              <a:t> </a:t>
            </a:r>
            <a:r>
              <a:rPr lang="en-US" sz="1600" dirty="0">
                <a:solidFill>
                  <a:srgbClr val="DD4A68"/>
                </a:solidFill>
                <a:latin typeface="Consolas"/>
                <a:ea typeface="Consolas"/>
                <a:cs typeface="Consolas"/>
              </a:rPr>
              <a:t>Main</a:t>
            </a: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a:t>
            </a:r>
            <a:r>
              <a:rPr lang="en-US" sz="1600" dirty="0" err="1">
                <a:solidFill>
                  <a:srgbClr val="0077AA"/>
                </a:solidFill>
                <a:latin typeface="Consolas"/>
                <a:ea typeface="Consolas"/>
                <a:cs typeface="Consolas"/>
              </a:rPr>
              <a:t>enum</a:t>
            </a:r>
            <a:r>
              <a:rPr lang="en-US" sz="1600" dirty="0">
                <a:solidFill>
                  <a:srgbClr val="000000"/>
                </a:solidFill>
                <a:latin typeface="Consolas"/>
                <a:ea typeface="Consolas"/>
                <a:cs typeface="Consolas"/>
              </a:rPr>
              <a:t> </a:t>
            </a:r>
            <a:r>
              <a:rPr lang="en-US" sz="1600" dirty="0">
                <a:solidFill>
                  <a:srgbClr val="DD4A68"/>
                </a:solidFill>
                <a:latin typeface="Consolas"/>
                <a:ea typeface="Consolas"/>
                <a:cs typeface="Consolas"/>
              </a:rPr>
              <a:t>Level</a:t>
            </a: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LOW</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MEDIUM</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HIGH</a:t>
            </a:r>
          </a:p>
          <a:p>
            <a:pPr marL="0" indent="0">
              <a:buNone/>
            </a:pP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a:t>
            </a:r>
            <a:r>
              <a:rPr lang="en-US" sz="1600" dirty="0">
                <a:solidFill>
                  <a:srgbClr val="0077AA"/>
                </a:solidFill>
                <a:latin typeface="Consolas"/>
                <a:ea typeface="Consolas"/>
                <a:cs typeface="Consolas"/>
              </a:rPr>
              <a:t>public</a:t>
            </a:r>
            <a:r>
              <a:rPr lang="en-US" sz="1600" dirty="0">
                <a:solidFill>
                  <a:srgbClr val="000000"/>
                </a:solidFill>
                <a:latin typeface="Consolas"/>
                <a:ea typeface="Consolas"/>
                <a:cs typeface="Consolas"/>
              </a:rPr>
              <a:t> </a:t>
            </a:r>
            <a:r>
              <a:rPr lang="en-US" sz="1600" dirty="0">
                <a:solidFill>
                  <a:srgbClr val="0077AA"/>
                </a:solidFill>
                <a:latin typeface="Consolas"/>
                <a:ea typeface="Consolas"/>
                <a:cs typeface="Consolas"/>
              </a:rPr>
              <a:t>static</a:t>
            </a:r>
            <a:r>
              <a:rPr lang="en-US" sz="1600" dirty="0">
                <a:solidFill>
                  <a:srgbClr val="000000"/>
                </a:solidFill>
                <a:latin typeface="Consolas"/>
                <a:ea typeface="Consolas"/>
                <a:cs typeface="Consolas"/>
              </a:rPr>
              <a:t> </a:t>
            </a:r>
            <a:r>
              <a:rPr lang="en-US" sz="1600" dirty="0">
                <a:solidFill>
                  <a:srgbClr val="0077AA"/>
                </a:solidFill>
                <a:latin typeface="Consolas"/>
                <a:ea typeface="Consolas"/>
                <a:cs typeface="Consolas"/>
              </a:rPr>
              <a:t>void</a:t>
            </a:r>
            <a:r>
              <a:rPr lang="en-US" sz="1600" dirty="0">
                <a:solidFill>
                  <a:srgbClr val="000000"/>
                </a:solidFill>
                <a:latin typeface="Consolas"/>
                <a:ea typeface="Consolas"/>
                <a:cs typeface="Consolas"/>
              </a:rPr>
              <a:t> </a:t>
            </a:r>
            <a:r>
              <a:rPr lang="en-US" sz="1600" dirty="0">
                <a:solidFill>
                  <a:srgbClr val="DD4A68"/>
                </a:solidFill>
                <a:latin typeface="Consolas"/>
                <a:ea typeface="Consolas"/>
                <a:cs typeface="Consolas"/>
              </a:rPr>
              <a:t>main</a:t>
            </a:r>
            <a:r>
              <a:rPr lang="en-US" sz="1600" dirty="0">
                <a:solidFill>
                  <a:srgbClr val="999999"/>
                </a:solidFill>
                <a:latin typeface="Consolas"/>
                <a:ea typeface="Consolas"/>
                <a:cs typeface="Consolas"/>
              </a:rPr>
              <a:t>(</a:t>
            </a:r>
            <a:r>
              <a:rPr lang="en-US" sz="1600" dirty="0">
                <a:solidFill>
                  <a:srgbClr val="DD4A68"/>
                </a:solidFill>
                <a:latin typeface="Consolas"/>
                <a:ea typeface="Consolas"/>
                <a:cs typeface="Consolas"/>
              </a:rPr>
              <a:t>String</a:t>
            </a:r>
            <a:r>
              <a:rPr lang="en-US" sz="1600" dirty="0">
                <a:solidFill>
                  <a:srgbClr val="999999"/>
                </a:solidFill>
                <a:latin typeface="Consolas"/>
                <a:ea typeface="Consolas"/>
                <a:cs typeface="Consolas"/>
              </a:rPr>
              <a:t>[]</a:t>
            </a:r>
            <a:r>
              <a:rPr lang="en-US" sz="1600" dirty="0">
                <a:solidFill>
                  <a:srgbClr val="000000"/>
                </a:solidFill>
                <a:latin typeface="Consolas"/>
                <a:ea typeface="Consolas"/>
                <a:cs typeface="Consolas"/>
              </a:rPr>
              <a:t> </a:t>
            </a:r>
            <a:r>
              <a:rPr lang="en-US" sz="1600" dirty="0" err="1">
                <a:solidFill>
                  <a:srgbClr val="000000"/>
                </a:solidFill>
                <a:latin typeface="Consolas"/>
                <a:ea typeface="Consolas"/>
                <a:cs typeface="Consolas"/>
              </a:rPr>
              <a:t>args</a:t>
            </a:r>
            <a:r>
              <a:rPr lang="en-US" sz="1600" dirty="0">
                <a:solidFill>
                  <a:srgbClr val="999999"/>
                </a:solidFill>
                <a:latin typeface="Consolas"/>
                <a:ea typeface="Consolas"/>
                <a:cs typeface="Consolas"/>
              </a:rPr>
              <a:t>)</a:t>
            </a: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a:t>
            </a:r>
            <a:r>
              <a:rPr lang="en-US" sz="1600" dirty="0">
                <a:solidFill>
                  <a:srgbClr val="DD4A68"/>
                </a:solidFill>
                <a:latin typeface="Consolas"/>
                <a:ea typeface="Consolas"/>
                <a:cs typeface="Consolas"/>
              </a:rPr>
              <a:t>Level</a:t>
            </a:r>
            <a:r>
              <a:rPr lang="en-US" sz="1600" dirty="0">
                <a:solidFill>
                  <a:srgbClr val="000000"/>
                </a:solidFill>
                <a:latin typeface="Consolas"/>
                <a:ea typeface="Consolas"/>
                <a:cs typeface="Consolas"/>
              </a:rPr>
              <a:t> </a:t>
            </a:r>
            <a:r>
              <a:rPr lang="en-US" sz="1600" dirty="0" err="1">
                <a:solidFill>
                  <a:srgbClr val="000000"/>
                </a:solidFill>
                <a:latin typeface="Consolas"/>
                <a:ea typeface="Consolas"/>
                <a:cs typeface="Consolas"/>
              </a:rPr>
              <a:t>myVar</a:t>
            </a:r>
            <a:r>
              <a:rPr lang="en-US" sz="1600" dirty="0">
                <a:solidFill>
                  <a:srgbClr val="000000"/>
                </a:solidFill>
                <a:latin typeface="Consolas"/>
                <a:ea typeface="Consolas"/>
                <a:cs typeface="Consolas"/>
              </a:rPr>
              <a:t> </a:t>
            </a:r>
            <a:r>
              <a:rPr lang="en-US" sz="1600" dirty="0">
                <a:solidFill>
                  <a:srgbClr val="9A6E39"/>
                </a:solidFill>
                <a:latin typeface="Consolas"/>
                <a:ea typeface="Consolas"/>
                <a:cs typeface="Consolas"/>
              </a:rPr>
              <a:t>=</a:t>
            </a:r>
            <a:r>
              <a:rPr lang="en-US" sz="1600" dirty="0">
                <a:solidFill>
                  <a:srgbClr val="000000"/>
                </a:solidFill>
                <a:latin typeface="Consolas"/>
                <a:ea typeface="Consolas"/>
                <a:cs typeface="Consolas"/>
              </a:rPr>
              <a:t> </a:t>
            </a:r>
            <a:r>
              <a:rPr lang="en-US" sz="1600" dirty="0" err="1">
                <a:solidFill>
                  <a:srgbClr val="DD4A68"/>
                </a:solidFill>
                <a:latin typeface="Consolas"/>
                <a:ea typeface="Consolas"/>
                <a:cs typeface="Consolas"/>
              </a:rPr>
              <a:t>Level</a:t>
            </a:r>
            <a:r>
              <a:rPr lang="en-US" sz="1600" dirty="0" err="1">
                <a:solidFill>
                  <a:srgbClr val="999999"/>
                </a:solidFill>
                <a:latin typeface="Consolas"/>
                <a:ea typeface="Consolas"/>
                <a:cs typeface="Consolas"/>
              </a:rPr>
              <a:t>.</a:t>
            </a:r>
            <a:r>
              <a:rPr lang="en-US" sz="1600" dirty="0" err="1">
                <a:solidFill>
                  <a:srgbClr val="000000"/>
                </a:solidFill>
                <a:latin typeface="Consolas"/>
                <a:ea typeface="Consolas"/>
                <a:cs typeface="Consolas"/>
              </a:rPr>
              <a:t>MEDIUM</a:t>
            </a:r>
            <a:r>
              <a:rPr lang="en-US" sz="1600" dirty="0">
                <a:solidFill>
                  <a:srgbClr val="999999"/>
                </a:solidFill>
                <a:latin typeface="Consolas"/>
                <a:ea typeface="Consolas"/>
                <a:cs typeface="Consolas"/>
              </a:rPr>
              <a:t>;</a:t>
            </a:r>
            <a:r>
              <a:rPr lang="en-US" sz="1600" dirty="0">
                <a:solidFill>
                  <a:srgbClr val="000000"/>
                </a:solidFill>
                <a:latin typeface="Consolas"/>
                <a:ea typeface="Consolas"/>
                <a:cs typeface="Consolas"/>
              </a:rPr>
              <a:t> </a:t>
            </a:r>
          </a:p>
          <a:p>
            <a:pPr marL="0" indent="0">
              <a:buNone/>
            </a:pPr>
            <a:r>
              <a:rPr lang="en-US" sz="1600" dirty="0">
                <a:solidFill>
                  <a:srgbClr val="000000"/>
                </a:solidFill>
                <a:latin typeface="Consolas"/>
                <a:ea typeface="Consolas"/>
                <a:cs typeface="Consolas"/>
              </a:rPr>
              <a:t>    </a:t>
            </a:r>
            <a:r>
              <a:rPr lang="en-US" sz="1600" dirty="0" err="1">
                <a:solidFill>
                  <a:srgbClr val="DD4A68"/>
                </a:solidFill>
                <a:latin typeface="Consolas"/>
                <a:ea typeface="Consolas"/>
                <a:cs typeface="Consolas"/>
              </a:rPr>
              <a:t>System</a:t>
            </a:r>
            <a:r>
              <a:rPr lang="en-US" sz="1600" dirty="0" err="1">
                <a:solidFill>
                  <a:srgbClr val="999999"/>
                </a:solidFill>
                <a:latin typeface="Consolas"/>
                <a:ea typeface="Consolas"/>
                <a:cs typeface="Consolas"/>
              </a:rPr>
              <a:t>.</a:t>
            </a:r>
            <a:r>
              <a:rPr lang="en-US" sz="1600" dirty="0" err="1">
                <a:solidFill>
                  <a:srgbClr val="000000"/>
                </a:solidFill>
                <a:latin typeface="Consolas"/>
                <a:ea typeface="Consolas"/>
                <a:cs typeface="Consolas"/>
              </a:rPr>
              <a:t>out</a:t>
            </a:r>
            <a:r>
              <a:rPr lang="en-US" sz="1600" dirty="0" err="1">
                <a:solidFill>
                  <a:srgbClr val="999999"/>
                </a:solidFill>
                <a:latin typeface="Consolas"/>
                <a:ea typeface="Consolas"/>
                <a:cs typeface="Consolas"/>
              </a:rPr>
              <a:t>.</a:t>
            </a:r>
            <a:r>
              <a:rPr lang="en-US" sz="1600" dirty="0" err="1">
                <a:solidFill>
                  <a:srgbClr val="DD4A68"/>
                </a:solidFill>
                <a:latin typeface="Consolas"/>
                <a:ea typeface="Consolas"/>
                <a:cs typeface="Consolas"/>
              </a:rPr>
              <a:t>println</a:t>
            </a:r>
            <a:r>
              <a:rPr lang="en-US" sz="1600" dirty="0">
                <a:solidFill>
                  <a:srgbClr val="999999"/>
                </a:solidFill>
                <a:latin typeface="Consolas"/>
                <a:ea typeface="Consolas"/>
                <a:cs typeface="Consolas"/>
              </a:rPr>
              <a:t>(</a:t>
            </a:r>
            <a:r>
              <a:rPr lang="en-US" sz="1600" dirty="0" err="1">
                <a:solidFill>
                  <a:srgbClr val="000000"/>
                </a:solidFill>
                <a:latin typeface="Consolas"/>
                <a:ea typeface="Consolas"/>
                <a:cs typeface="Consolas"/>
              </a:rPr>
              <a:t>myVar</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pPr marL="0" indent="0">
              <a:buNone/>
            </a:pPr>
            <a:r>
              <a:rPr lang="en-US" sz="1600" dirty="0">
                <a:solidFill>
                  <a:srgbClr val="999999"/>
                </a:solidFill>
                <a:latin typeface="Consolas"/>
                <a:ea typeface="Consolas"/>
                <a:cs typeface="Consolas"/>
              </a:rPr>
              <a:t>}</a:t>
            </a:r>
            <a:endParaRPr lang="en-US" sz="1600" dirty="0"/>
          </a:p>
        </p:txBody>
      </p:sp>
      <p:sp>
        <p:nvSpPr>
          <p:cNvPr id="4" name="Slide Number Placeholder 3"/>
          <p:cNvSpPr>
            <a:spLocks noGrp="1"/>
          </p:cNvSpPr>
          <p:nvPr>
            <p:ph type="sldNum" sz="quarter" idx="12"/>
          </p:nvPr>
        </p:nvSpPr>
        <p:spPr/>
        <p:txBody>
          <a:bodyPr/>
          <a:lstStyle/>
          <a:p>
            <a:pPr>
              <a:defRPr/>
            </a:pPr>
            <a:fld id="{FD3C3EDF-A74B-4F4D-A483-ABB803054254}" type="slidenum">
              <a:rPr lang="en-US" smtClean="0"/>
              <a:pPr>
                <a:defRPr/>
              </a:pPr>
              <a:t>43</a:t>
            </a:fld>
            <a:endParaRPr lang="en-US"/>
          </a:p>
        </p:txBody>
      </p:sp>
      <p:sp>
        <p:nvSpPr>
          <p:cNvPr id="5" name="TextBox 4"/>
          <p:cNvSpPr txBox="1"/>
          <p:nvPr/>
        </p:nvSpPr>
        <p:spPr>
          <a:xfrm>
            <a:off x="1143000" y="4690408"/>
            <a:ext cx="7315200" cy="181588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latin typeface="+mn-lt"/>
              </a:rPr>
              <a:t>Enum</a:t>
            </a:r>
            <a:r>
              <a:rPr lang="en-US" sz="2000" dirty="0" smtClean="0">
                <a:latin typeface="+mn-lt"/>
              </a:rPr>
              <a:t> has a values() method, which returns an array of all </a:t>
            </a:r>
            <a:r>
              <a:rPr lang="en-US" sz="2000" dirty="0" err="1" smtClean="0">
                <a:latin typeface="+mn-lt"/>
              </a:rPr>
              <a:t>enum</a:t>
            </a:r>
            <a:r>
              <a:rPr lang="en-US" sz="2000" dirty="0" smtClean="0">
                <a:latin typeface="+mn-lt"/>
              </a:rPr>
              <a:t>  constants. It is useful when you want to  use it with loop:</a:t>
            </a:r>
          </a:p>
          <a:p>
            <a:endParaRPr lang="en-US" dirty="0" smtClean="0"/>
          </a:p>
          <a:p>
            <a:r>
              <a:rPr lang="en-US" sz="1600" dirty="0" smtClean="0"/>
              <a:t>   </a:t>
            </a:r>
            <a:r>
              <a:rPr lang="en-US" sz="1600" dirty="0">
                <a:solidFill>
                  <a:srgbClr val="0077AA"/>
                </a:solidFill>
                <a:latin typeface="Consolas"/>
                <a:ea typeface="Consolas"/>
                <a:cs typeface="Consolas"/>
              </a:rPr>
              <a:t>for</a:t>
            </a: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r>
              <a:rPr lang="en-US" sz="1600" dirty="0">
                <a:solidFill>
                  <a:srgbClr val="DD4A68"/>
                </a:solidFill>
                <a:latin typeface="Consolas"/>
                <a:ea typeface="Consolas"/>
                <a:cs typeface="Consolas"/>
              </a:rPr>
              <a:t>Level</a:t>
            </a:r>
            <a:r>
              <a:rPr lang="en-US" sz="1600" dirty="0">
                <a:solidFill>
                  <a:srgbClr val="000000"/>
                </a:solidFill>
                <a:latin typeface="Consolas"/>
                <a:ea typeface="Consolas"/>
                <a:cs typeface="Consolas"/>
              </a:rPr>
              <a:t> </a:t>
            </a:r>
            <a:r>
              <a:rPr lang="en-US" sz="1600" dirty="0" err="1">
                <a:solidFill>
                  <a:srgbClr val="000000"/>
                </a:solidFill>
                <a:latin typeface="Consolas"/>
                <a:ea typeface="Consolas"/>
                <a:cs typeface="Consolas"/>
              </a:rPr>
              <a:t>myVar</a:t>
            </a:r>
            <a:r>
              <a:rPr lang="en-US" sz="1600" dirty="0">
                <a:solidFill>
                  <a:srgbClr val="000000"/>
                </a:solidFill>
                <a:latin typeface="Consolas"/>
                <a:ea typeface="Consolas"/>
                <a:cs typeface="Consolas"/>
              </a:rPr>
              <a:t> </a:t>
            </a:r>
            <a:r>
              <a:rPr lang="en-US" sz="1600" dirty="0">
                <a:solidFill>
                  <a:srgbClr val="9A6E39"/>
                </a:solidFill>
                <a:latin typeface="Consolas"/>
                <a:ea typeface="Consolas"/>
                <a:cs typeface="Consolas"/>
              </a:rPr>
              <a:t>:</a:t>
            </a:r>
            <a:r>
              <a:rPr lang="en-US" sz="1600" dirty="0">
                <a:solidFill>
                  <a:srgbClr val="000000"/>
                </a:solidFill>
                <a:latin typeface="Consolas"/>
                <a:ea typeface="Consolas"/>
                <a:cs typeface="Consolas"/>
              </a:rPr>
              <a:t> </a:t>
            </a:r>
            <a:r>
              <a:rPr lang="en-US" sz="1600" dirty="0" err="1">
                <a:solidFill>
                  <a:srgbClr val="DD4A68"/>
                </a:solidFill>
                <a:latin typeface="Consolas"/>
                <a:ea typeface="Consolas"/>
                <a:cs typeface="Consolas"/>
              </a:rPr>
              <a:t>Level</a:t>
            </a:r>
            <a:r>
              <a:rPr lang="en-US" sz="1600" dirty="0" err="1">
                <a:solidFill>
                  <a:srgbClr val="999999"/>
                </a:solidFill>
                <a:latin typeface="Consolas"/>
                <a:ea typeface="Consolas"/>
                <a:cs typeface="Consolas"/>
              </a:rPr>
              <a:t>.</a:t>
            </a:r>
            <a:r>
              <a:rPr lang="en-US" sz="1600" dirty="0" err="1">
                <a:solidFill>
                  <a:srgbClr val="DD4A68"/>
                </a:solidFill>
                <a:latin typeface="Consolas"/>
                <a:ea typeface="Consolas"/>
                <a:cs typeface="Consolas"/>
              </a:rPr>
              <a:t>values</a:t>
            </a:r>
            <a:r>
              <a:rPr lang="en-US" sz="1600" dirty="0">
                <a:solidFill>
                  <a:srgbClr val="999999"/>
                </a:solidFill>
                <a:latin typeface="Consolas"/>
                <a:ea typeface="Consolas"/>
                <a:cs typeface="Consolas"/>
              </a:rPr>
              <a:t>())</a:t>
            </a:r>
            <a:r>
              <a:rPr lang="en-US" sz="1600" dirty="0">
                <a:solidFill>
                  <a:srgbClr val="000000"/>
                </a:solidFill>
                <a:latin typeface="Consolas"/>
                <a:ea typeface="Consolas"/>
                <a:cs typeface="Consolas"/>
              </a:rPr>
              <a:t> </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r>
              <a:rPr lang="en-US" sz="1600" dirty="0">
                <a:solidFill>
                  <a:srgbClr val="000000"/>
                </a:solidFill>
                <a:latin typeface="Consolas"/>
                <a:ea typeface="Consolas"/>
                <a:cs typeface="Consolas"/>
              </a:rPr>
              <a:t>  </a:t>
            </a:r>
            <a:r>
              <a:rPr lang="en-US" sz="1600" dirty="0" smtClean="0">
                <a:solidFill>
                  <a:srgbClr val="000000"/>
                </a:solidFill>
                <a:latin typeface="Consolas"/>
                <a:ea typeface="Consolas"/>
                <a:cs typeface="Consolas"/>
              </a:rPr>
              <a:t>   </a:t>
            </a:r>
            <a:r>
              <a:rPr lang="en-US" sz="1600" dirty="0" err="1" smtClean="0">
                <a:solidFill>
                  <a:srgbClr val="DD4A68"/>
                </a:solidFill>
                <a:latin typeface="Consolas"/>
                <a:ea typeface="Consolas"/>
                <a:cs typeface="Consolas"/>
              </a:rPr>
              <a:t>System</a:t>
            </a:r>
            <a:r>
              <a:rPr lang="en-US" sz="1600" dirty="0" err="1" smtClean="0">
                <a:solidFill>
                  <a:srgbClr val="999999"/>
                </a:solidFill>
                <a:latin typeface="Consolas"/>
                <a:ea typeface="Consolas"/>
                <a:cs typeface="Consolas"/>
              </a:rPr>
              <a:t>.</a:t>
            </a:r>
            <a:r>
              <a:rPr lang="en-US" sz="1600" dirty="0" err="1" smtClean="0">
                <a:solidFill>
                  <a:srgbClr val="000000"/>
                </a:solidFill>
                <a:latin typeface="Consolas"/>
                <a:ea typeface="Consolas"/>
                <a:cs typeface="Consolas"/>
              </a:rPr>
              <a:t>out</a:t>
            </a:r>
            <a:r>
              <a:rPr lang="en-US" sz="1600" dirty="0" err="1" smtClean="0">
                <a:solidFill>
                  <a:srgbClr val="999999"/>
                </a:solidFill>
                <a:latin typeface="Consolas"/>
                <a:ea typeface="Consolas"/>
                <a:cs typeface="Consolas"/>
              </a:rPr>
              <a:t>.</a:t>
            </a:r>
            <a:r>
              <a:rPr lang="en-US" sz="1600" dirty="0" err="1" smtClean="0">
                <a:solidFill>
                  <a:srgbClr val="DD4A68"/>
                </a:solidFill>
                <a:latin typeface="Consolas"/>
                <a:ea typeface="Consolas"/>
                <a:cs typeface="Consolas"/>
              </a:rPr>
              <a:t>println</a:t>
            </a:r>
            <a:r>
              <a:rPr lang="en-US" sz="1600" dirty="0">
                <a:solidFill>
                  <a:srgbClr val="999999"/>
                </a:solidFill>
                <a:latin typeface="Consolas"/>
                <a:ea typeface="Consolas"/>
                <a:cs typeface="Consolas"/>
              </a:rPr>
              <a:t>(</a:t>
            </a:r>
            <a:r>
              <a:rPr lang="en-US" sz="1600" dirty="0" err="1">
                <a:solidFill>
                  <a:srgbClr val="000000"/>
                </a:solidFill>
                <a:latin typeface="Consolas"/>
                <a:ea typeface="Consolas"/>
                <a:cs typeface="Consolas"/>
              </a:rPr>
              <a:t>myVar</a:t>
            </a:r>
            <a:r>
              <a:rPr lang="en-US" sz="1600" dirty="0">
                <a:solidFill>
                  <a:srgbClr val="999999"/>
                </a:solidFill>
                <a:latin typeface="Consolas"/>
                <a:ea typeface="Consolas"/>
                <a:cs typeface="Consolas"/>
              </a:rPr>
              <a:t>);</a:t>
            </a:r>
            <a:endParaRPr lang="en-US" sz="1600" dirty="0">
              <a:solidFill>
                <a:srgbClr val="000000"/>
              </a:solidFill>
              <a:latin typeface="Consolas"/>
              <a:ea typeface="Consolas"/>
              <a:cs typeface="Consolas"/>
            </a:endParaRPr>
          </a:p>
          <a:p>
            <a:r>
              <a:rPr lang="en-US" sz="1600" dirty="0" smtClean="0">
                <a:solidFill>
                  <a:srgbClr val="999999"/>
                </a:solidFill>
                <a:latin typeface="Consolas"/>
                <a:ea typeface="Consolas"/>
                <a:cs typeface="Consolas"/>
              </a:rPr>
              <a:t> }</a:t>
            </a:r>
            <a:endParaRPr lang="en-US" sz="1600" dirty="0">
              <a:solidFill>
                <a:srgbClr val="999999"/>
              </a:solidFill>
              <a:latin typeface="Consolas"/>
              <a:ea typeface="Consolas"/>
              <a:cs typeface="Consolas"/>
            </a:endParaRPr>
          </a:p>
        </p:txBody>
      </p:sp>
    </p:spTree>
    <p:extLst>
      <p:ext uri="{BB962C8B-B14F-4D97-AF65-F5344CB8AC3E}">
        <p14:creationId xmlns:p14="http://schemas.microsoft.com/office/powerpoint/2010/main" val="12273426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381000"/>
          </a:xfrm>
        </p:spPr>
        <p:txBody>
          <a:bodyPr>
            <a:noAutofit/>
          </a:bodyPr>
          <a:lstStyle/>
          <a:p>
            <a:r>
              <a:rPr lang="en-US" dirty="0">
                <a:solidFill>
                  <a:schemeClr val="accent1">
                    <a:lumMod val="50000"/>
                  </a:schemeClr>
                </a:solidFill>
              </a:rPr>
              <a:t>Example 2</a:t>
            </a:r>
          </a:p>
        </p:txBody>
      </p:sp>
      <p:sp>
        <p:nvSpPr>
          <p:cNvPr id="3" name="Text Placeholder 2"/>
          <p:cNvSpPr>
            <a:spLocks noGrp="1"/>
          </p:cNvSpPr>
          <p:nvPr>
            <p:ph type="body" idx="1"/>
          </p:nvPr>
        </p:nvSpPr>
        <p:spPr>
          <a:xfrm>
            <a:off x="838200" y="761999"/>
            <a:ext cx="7543800" cy="5715301"/>
          </a:xfrm>
          <a:ln>
            <a:solidFill>
              <a:schemeClr val="accent1"/>
            </a:solidFill>
          </a:ln>
        </p:spPr>
        <p:txBody>
          <a:bodyPr>
            <a:noAutofit/>
          </a:bodyPr>
          <a:lstStyle/>
          <a:p>
            <a:pPr marL="0" indent="0">
              <a:buNone/>
            </a:pPr>
            <a:r>
              <a:rPr lang="en-US" sz="1400" dirty="0" err="1">
                <a:solidFill>
                  <a:srgbClr val="0077AA"/>
                </a:solidFill>
                <a:latin typeface="Consolas"/>
                <a:ea typeface="Consolas"/>
                <a:cs typeface="Consolas"/>
              </a:rPr>
              <a:t>enum</a:t>
            </a:r>
            <a:r>
              <a:rPr lang="en-US" sz="1400" dirty="0">
                <a:solidFill>
                  <a:srgbClr val="000000"/>
                </a:solidFill>
                <a:latin typeface="Consolas"/>
                <a:ea typeface="Consolas"/>
                <a:cs typeface="Consolas"/>
              </a:rPr>
              <a:t> </a:t>
            </a:r>
            <a:r>
              <a:rPr lang="en-US" sz="1400" dirty="0">
                <a:solidFill>
                  <a:srgbClr val="DD4A68"/>
                </a:solidFill>
                <a:latin typeface="Consolas"/>
                <a:ea typeface="Consolas"/>
                <a:cs typeface="Consolas"/>
              </a:rPr>
              <a:t>Level</a:t>
            </a:r>
            <a:r>
              <a:rPr lang="en-US" sz="1400" dirty="0">
                <a:solidFill>
                  <a:srgbClr val="000000"/>
                </a:solidFill>
                <a:latin typeface="Consolas"/>
                <a:ea typeface="Consolas"/>
                <a:cs typeface="Consolas"/>
              </a:rPr>
              <a:t> </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LOW</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smtClean="0">
                <a:solidFill>
                  <a:srgbClr val="000000"/>
                </a:solidFill>
                <a:latin typeface="Consolas"/>
                <a:ea typeface="Consolas"/>
                <a:cs typeface="Consolas"/>
              </a:rPr>
              <a:t>EDIUM</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HIGH</a:t>
            </a:r>
          </a:p>
          <a:p>
            <a:pPr marL="0" indent="0">
              <a:buNone/>
            </a:pPr>
            <a:r>
              <a:rPr lang="en-US" sz="1400" dirty="0" smtClean="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77AA"/>
                </a:solidFill>
                <a:latin typeface="Consolas"/>
                <a:ea typeface="Consolas"/>
                <a:cs typeface="Consolas"/>
              </a:rPr>
              <a:t>public</a:t>
            </a: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class</a:t>
            </a:r>
            <a:r>
              <a:rPr lang="en-US" sz="1400" dirty="0">
                <a:solidFill>
                  <a:srgbClr val="000000"/>
                </a:solidFill>
                <a:latin typeface="Consolas"/>
                <a:ea typeface="Consolas"/>
                <a:cs typeface="Consolas"/>
              </a:rPr>
              <a:t> </a:t>
            </a:r>
            <a:r>
              <a:rPr lang="en-US" sz="1400" dirty="0">
                <a:solidFill>
                  <a:srgbClr val="DD4A68"/>
                </a:solidFill>
                <a:latin typeface="Consolas"/>
                <a:ea typeface="Consolas"/>
                <a:cs typeface="Consolas"/>
              </a:rPr>
              <a:t>Main</a:t>
            </a:r>
            <a:r>
              <a:rPr lang="en-US" sz="1400" dirty="0">
                <a:solidFill>
                  <a:srgbClr val="000000"/>
                </a:solidFill>
                <a:latin typeface="Consolas"/>
                <a:ea typeface="Consolas"/>
                <a:cs typeface="Consolas"/>
              </a:rPr>
              <a:t> </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public</a:t>
            </a: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static</a:t>
            </a: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void</a:t>
            </a:r>
            <a:r>
              <a:rPr lang="en-US" sz="1400" dirty="0">
                <a:solidFill>
                  <a:srgbClr val="000000"/>
                </a:solidFill>
                <a:latin typeface="Consolas"/>
                <a:ea typeface="Consolas"/>
                <a:cs typeface="Consolas"/>
              </a:rPr>
              <a:t> </a:t>
            </a:r>
            <a:r>
              <a:rPr lang="en-US" sz="1400" dirty="0">
                <a:solidFill>
                  <a:srgbClr val="DD4A68"/>
                </a:solidFill>
                <a:latin typeface="Consolas"/>
                <a:ea typeface="Consolas"/>
                <a:cs typeface="Consolas"/>
              </a:rPr>
              <a:t>main</a:t>
            </a:r>
            <a:r>
              <a:rPr lang="en-US" sz="1400" dirty="0">
                <a:solidFill>
                  <a:srgbClr val="999999"/>
                </a:solidFill>
                <a:latin typeface="Consolas"/>
                <a:ea typeface="Consolas"/>
                <a:cs typeface="Consolas"/>
              </a:rPr>
              <a:t>(</a:t>
            </a:r>
            <a:r>
              <a:rPr lang="en-US" sz="1400" dirty="0">
                <a:solidFill>
                  <a:srgbClr val="DD4A68"/>
                </a:solidFill>
                <a:latin typeface="Consolas"/>
                <a:ea typeface="Consolas"/>
                <a:cs typeface="Consolas"/>
              </a:rPr>
              <a:t>String</a:t>
            </a:r>
            <a:r>
              <a:rPr lang="en-US" sz="1400" dirty="0">
                <a:solidFill>
                  <a:srgbClr val="999999"/>
                </a:solidFill>
                <a:latin typeface="Consolas"/>
                <a:ea typeface="Consolas"/>
                <a:cs typeface="Consolas"/>
              </a:rPr>
              <a:t>[]</a:t>
            </a:r>
            <a:r>
              <a:rPr lang="en-US" sz="1400" dirty="0">
                <a:solidFill>
                  <a:srgbClr val="000000"/>
                </a:solidFill>
                <a:latin typeface="Consolas"/>
                <a:ea typeface="Consolas"/>
                <a:cs typeface="Consolas"/>
              </a:rPr>
              <a:t> </a:t>
            </a:r>
            <a:r>
              <a:rPr lang="en-US" sz="1400" dirty="0" err="1">
                <a:solidFill>
                  <a:srgbClr val="000000"/>
                </a:solidFill>
                <a:latin typeface="Consolas"/>
                <a:ea typeface="Consolas"/>
                <a:cs typeface="Consolas"/>
              </a:rPr>
              <a:t>args</a:t>
            </a:r>
            <a:r>
              <a:rPr lang="en-US" sz="1400" dirty="0">
                <a:solidFill>
                  <a:srgbClr val="999999"/>
                </a:solidFill>
                <a:latin typeface="Consolas"/>
                <a:ea typeface="Consolas"/>
                <a:cs typeface="Consolas"/>
              </a:rPr>
              <a:t>)</a:t>
            </a:r>
            <a:r>
              <a:rPr lang="en-US" sz="1400" dirty="0">
                <a:solidFill>
                  <a:srgbClr val="000000"/>
                </a:solidFill>
                <a:latin typeface="Consolas"/>
                <a:ea typeface="Consolas"/>
                <a:cs typeface="Consolas"/>
              </a:rPr>
              <a:t> </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DD4A68"/>
                </a:solidFill>
                <a:latin typeface="Consolas"/>
                <a:ea typeface="Consolas"/>
                <a:cs typeface="Consolas"/>
              </a:rPr>
              <a:t>Level</a:t>
            </a:r>
            <a:r>
              <a:rPr lang="en-US" sz="1400" dirty="0">
                <a:solidFill>
                  <a:srgbClr val="000000"/>
                </a:solidFill>
                <a:latin typeface="Consolas"/>
                <a:ea typeface="Consolas"/>
                <a:cs typeface="Consolas"/>
              </a:rPr>
              <a:t> </a:t>
            </a:r>
            <a:r>
              <a:rPr lang="en-US" sz="1400" dirty="0" err="1">
                <a:solidFill>
                  <a:srgbClr val="000000"/>
                </a:solidFill>
                <a:latin typeface="Consolas"/>
                <a:ea typeface="Consolas"/>
                <a:cs typeface="Consolas"/>
              </a:rPr>
              <a:t>myVar</a:t>
            </a:r>
            <a:r>
              <a:rPr lang="en-US" sz="1400" dirty="0">
                <a:solidFill>
                  <a:srgbClr val="000000"/>
                </a:solidFill>
                <a:latin typeface="Consolas"/>
                <a:ea typeface="Consolas"/>
                <a:cs typeface="Consolas"/>
              </a:rPr>
              <a:t> </a:t>
            </a:r>
            <a:r>
              <a:rPr lang="en-US" sz="1400" dirty="0">
                <a:solidFill>
                  <a:srgbClr val="9A6E39"/>
                </a:solidFill>
                <a:latin typeface="Consolas"/>
                <a:ea typeface="Consolas"/>
                <a:cs typeface="Consolas"/>
              </a:rPr>
              <a:t>=</a:t>
            </a:r>
            <a:r>
              <a:rPr lang="en-US" sz="1400" dirty="0">
                <a:solidFill>
                  <a:srgbClr val="000000"/>
                </a:solidFill>
                <a:latin typeface="Consolas"/>
                <a:ea typeface="Consolas"/>
                <a:cs typeface="Consolas"/>
              </a:rPr>
              <a:t> </a:t>
            </a:r>
            <a:r>
              <a:rPr lang="en-US" sz="1400" dirty="0" err="1">
                <a:solidFill>
                  <a:srgbClr val="DD4A68"/>
                </a:solidFill>
                <a:latin typeface="Consolas"/>
                <a:ea typeface="Consolas"/>
                <a:cs typeface="Consolas"/>
              </a:rPr>
              <a:t>Level</a:t>
            </a:r>
            <a:r>
              <a:rPr lang="en-US" sz="1400" dirty="0" err="1">
                <a:solidFill>
                  <a:srgbClr val="999999"/>
                </a:solidFill>
                <a:latin typeface="Consolas"/>
                <a:ea typeface="Consolas"/>
                <a:cs typeface="Consolas"/>
              </a:rPr>
              <a:t>.</a:t>
            </a:r>
            <a:r>
              <a:rPr lang="en-US" sz="1400" dirty="0" err="1">
                <a:solidFill>
                  <a:srgbClr val="000000"/>
                </a:solidFill>
                <a:latin typeface="Consolas"/>
                <a:ea typeface="Consolas"/>
                <a:cs typeface="Consolas"/>
              </a:rPr>
              <a:t>MEDIUM</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switch</a:t>
            </a:r>
            <a:r>
              <a:rPr lang="en-US" sz="1400" dirty="0">
                <a:solidFill>
                  <a:srgbClr val="999999"/>
                </a:solidFill>
                <a:latin typeface="Consolas"/>
                <a:ea typeface="Consolas"/>
                <a:cs typeface="Consolas"/>
              </a:rPr>
              <a:t>(</a:t>
            </a:r>
            <a:r>
              <a:rPr lang="en-US" sz="1400" dirty="0" err="1">
                <a:solidFill>
                  <a:srgbClr val="000000"/>
                </a:solidFill>
                <a:latin typeface="Consolas"/>
                <a:ea typeface="Consolas"/>
                <a:cs typeface="Consolas"/>
              </a:rPr>
              <a:t>myVar</a:t>
            </a:r>
            <a:r>
              <a:rPr lang="en-US" sz="1400" dirty="0">
                <a:solidFill>
                  <a:srgbClr val="999999"/>
                </a:solidFill>
                <a:latin typeface="Consolas"/>
                <a:ea typeface="Consolas"/>
                <a:cs typeface="Consolas"/>
              </a:rPr>
              <a:t>)</a:t>
            </a:r>
            <a:r>
              <a:rPr lang="en-US" sz="1400" dirty="0">
                <a:solidFill>
                  <a:srgbClr val="000000"/>
                </a:solidFill>
                <a:latin typeface="Consolas"/>
                <a:ea typeface="Consolas"/>
                <a:cs typeface="Consolas"/>
              </a:rPr>
              <a:t> </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case</a:t>
            </a:r>
            <a:r>
              <a:rPr lang="en-US" sz="1400" dirty="0">
                <a:solidFill>
                  <a:srgbClr val="000000"/>
                </a:solidFill>
                <a:latin typeface="Consolas"/>
                <a:ea typeface="Consolas"/>
                <a:cs typeface="Consolas"/>
              </a:rPr>
              <a:t> LOW</a:t>
            </a:r>
            <a:r>
              <a:rPr lang="en-US" sz="1400" dirty="0">
                <a:solidFill>
                  <a:srgbClr val="9A6E3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err="1">
                <a:solidFill>
                  <a:srgbClr val="DD4A68"/>
                </a:solidFill>
                <a:latin typeface="Consolas"/>
                <a:ea typeface="Consolas"/>
                <a:cs typeface="Consolas"/>
              </a:rPr>
              <a:t>System</a:t>
            </a:r>
            <a:r>
              <a:rPr lang="en-US" sz="1400" dirty="0" err="1">
                <a:solidFill>
                  <a:srgbClr val="999999"/>
                </a:solidFill>
                <a:latin typeface="Consolas"/>
                <a:ea typeface="Consolas"/>
                <a:cs typeface="Consolas"/>
              </a:rPr>
              <a:t>.</a:t>
            </a:r>
            <a:r>
              <a:rPr lang="en-US" sz="1400" dirty="0" err="1">
                <a:solidFill>
                  <a:srgbClr val="000000"/>
                </a:solidFill>
                <a:latin typeface="Consolas"/>
                <a:ea typeface="Consolas"/>
                <a:cs typeface="Consolas"/>
              </a:rPr>
              <a:t>out</a:t>
            </a:r>
            <a:r>
              <a:rPr lang="en-US" sz="1400" dirty="0" err="1">
                <a:solidFill>
                  <a:srgbClr val="999999"/>
                </a:solidFill>
                <a:latin typeface="Consolas"/>
                <a:ea typeface="Consolas"/>
                <a:cs typeface="Consolas"/>
              </a:rPr>
              <a:t>.</a:t>
            </a:r>
            <a:r>
              <a:rPr lang="en-US" sz="1400" dirty="0" err="1">
                <a:solidFill>
                  <a:srgbClr val="DD4A68"/>
                </a:solidFill>
                <a:latin typeface="Consolas"/>
                <a:ea typeface="Consolas"/>
                <a:cs typeface="Consolas"/>
              </a:rPr>
              <a:t>println</a:t>
            </a:r>
            <a:r>
              <a:rPr lang="en-US" sz="1400" dirty="0">
                <a:solidFill>
                  <a:srgbClr val="999999"/>
                </a:solidFill>
                <a:latin typeface="Consolas"/>
                <a:ea typeface="Consolas"/>
                <a:cs typeface="Consolas"/>
              </a:rPr>
              <a:t>(</a:t>
            </a:r>
            <a:r>
              <a:rPr lang="en-US" sz="1400" dirty="0">
                <a:solidFill>
                  <a:srgbClr val="669900"/>
                </a:solidFill>
                <a:latin typeface="Consolas"/>
                <a:ea typeface="Consolas"/>
                <a:cs typeface="Consolas"/>
              </a:rPr>
              <a:t>"Low level"</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break</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case</a:t>
            </a:r>
            <a:r>
              <a:rPr lang="en-US" sz="1400" dirty="0">
                <a:solidFill>
                  <a:srgbClr val="000000"/>
                </a:solidFill>
                <a:latin typeface="Consolas"/>
                <a:ea typeface="Consolas"/>
                <a:cs typeface="Consolas"/>
              </a:rPr>
              <a:t> MEDIUM</a:t>
            </a:r>
            <a:r>
              <a:rPr lang="en-US" sz="1400" dirty="0">
                <a:solidFill>
                  <a:srgbClr val="9A6E3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err="1">
                <a:solidFill>
                  <a:srgbClr val="DD4A68"/>
                </a:solidFill>
                <a:latin typeface="Consolas"/>
                <a:ea typeface="Consolas"/>
                <a:cs typeface="Consolas"/>
              </a:rPr>
              <a:t>System</a:t>
            </a:r>
            <a:r>
              <a:rPr lang="en-US" sz="1400" dirty="0" err="1">
                <a:solidFill>
                  <a:srgbClr val="999999"/>
                </a:solidFill>
                <a:latin typeface="Consolas"/>
                <a:ea typeface="Consolas"/>
                <a:cs typeface="Consolas"/>
              </a:rPr>
              <a:t>.</a:t>
            </a:r>
            <a:r>
              <a:rPr lang="en-US" sz="1400" dirty="0" err="1">
                <a:solidFill>
                  <a:srgbClr val="000000"/>
                </a:solidFill>
                <a:latin typeface="Consolas"/>
                <a:ea typeface="Consolas"/>
                <a:cs typeface="Consolas"/>
              </a:rPr>
              <a:t>out</a:t>
            </a:r>
            <a:r>
              <a:rPr lang="en-US" sz="1400" dirty="0" err="1">
                <a:solidFill>
                  <a:srgbClr val="999999"/>
                </a:solidFill>
                <a:latin typeface="Consolas"/>
                <a:ea typeface="Consolas"/>
                <a:cs typeface="Consolas"/>
              </a:rPr>
              <a:t>.</a:t>
            </a:r>
            <a:r>
              <a:rPr lang="en-US" sz="1400" dirty="0" err="1">
                <a:solidFill>
                  <a:srgbClr val="DD4A68"/>
                </a:solidFill>
                <a:latin typeface="Consolas"/>
                <a:ea typeface="Consolas"/>
                <a:cs typeface="Consolas"/>
              </a:rPr>
              <a:t>println</a:t>
            </a:r>
            <a:r>
              <a:rPr lang="en-US" sz="1400" dirty="0">
                <a:solidFill>
                  <a:srgbClr val="999999"/>
                </a:solidFill>
                <a:latin typeface="Consolas"/>
                <a:ea typeface="Consolas"/>
                <a:cs typeface="Consolas"/>
              </a:rPr>
              <a:t>(</a:t>
            </a:r>
            <a:r>
              <a:rPr lang="en-US" sz="1400" dirty="0">
                <a:solidFill>
                  <a:srgbClr val="669900"/>
                </a:solidFill>
                <a:latin typeface="Consolas"/>
                <a:ea typeface="Consolas"/>
                <a:cs typeface="Consolas"/>
              </a:rPr>
              <a:t>"Medium level"</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break</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case</a:t>
            </a:r>
            <a:r>
              <a:rPr lang="en-US" sz="1400" dirty="0">
                <a:solidFill>
                  <a:srgbClr val="000000"/>
                </a:solidFill>
                <a:latin typeface="Consolas"/>
                <a:ea typeface="Consolas"/>
                <a:cs typeface="Consolas"/>
              </a:rPr>
              <a:t> HIGH</a:t>
            </a:r>
            <a:r>
              <a:rPr lang="en-US" sz="1400" dirty="0">
                <a:solidFill>
                  <a:srgbClr val="9A6E3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err="1">
                <a:solidFill>
                  <a:srgbClr val="DD4A68"/>
                </a:solidFill>
                <a:latin typeface="Consolas"/>
                <a:ea typeface="Consolas"/>
                <a:cs typeface="Consolas"/>
              </a:rPr>
              <a:t>System</a:t>
            </a:r>
            <a:r>
              <a:rPr lang="en-US" sz="1400" dirty="0" err="1">
                <a:solidFill>
                  <a:srgbClr val="999999"/>
                </a:solidFill>
                <a:latin typeface="Consolas"/>
                <a:ea typeface="Consolas"/>
                <a:cs typeface="Consolas"/>
              </a:rPr>
              <a:t>.</a:t>
            </a:r>
            <a:r>
              <a:rPr lang="en-US" sz="1400" dirty="0" err="1">
                <a:solidFill>
                  <a:srgbClr val="000000"/>
                </a:solidFill>
                <a:latin typeface="Consolas"/>
                <a:ea typeface="Consolas"/>
                <a:cs typeface="Consolas"/>
              </a:rPr>
              <a:t>out</a:t>
            </a:r>
            <a:r>
              <a:rPr lang="en-US" sz="1400" dirty="0" err="1">
                <a:solidFill>
                  <a:srgbClr val="999999"/>
                </a:solidFill>
                <a:latin typeface="Consolas"/>
                <a:ea typeface="Consolas"/>
                <a:cs typeface="Consolas"/>
              </a:rPr>
              <a:t>.</a:t>
            </a:r>
            <a:r>
              <a:rPr lang="en-US" sz="1400" dirty="0" err="1">
                <a:solidFill>
                  <a:srgbClr val="DD4A68"/>
                </a:solidFill>
                <a:latin typeface="Consolas"/>
                <a:ea typeface="Consolas"/>
                <a:cs typeface="Consolas"/>
              </a:rPr>
              <a:t>println</a:t>
            </a:r>
            <a:r>
              <a:rPr lang="en-US" sz="1400" dirty="0">
                <a:solidFill>
                  <a:srgbClr val="999999"/>
                </a:solidFill>
                <a:latin typeface="Consolas"/>
                <a:ea typeface="Consolas"/>
                <a:cs typeface="Consolas"/>
              </a:rPr>
              <a:t>(</a:t>
            </a:r>
            <a:r>
              <a:rPr lang="en-US" sz="1400" dirty="0">
                <a:solidFill>
                  <a:srgbClr val="669900"/>
                </a:solidFill>
                <a:latin typeface="Consolas"/>
                <a:ea typeface="Consolas"/>
                <a:cs typeface="Consolas"/>
              </a:rPr>
              <a:t>"High level"</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0077AA"/>
                </a:solidFill>
                <a:latin typeface="Consolas"/>
                <a:ea typeface="Consolas"/>
                <a:cs typeface="Consolas"/>
              </a:rPr>
              <a:t>break</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000000"/>
                </a:solidFill>
                <a:latin typeface="Consolas"/>
                <a:ea typeface="Consolas"/>
                <a:cs typeface="Consolas"/>
              </a:rPr>
              <a:t>  </a:t>
            </a:r>
            <a:r>
              <a:rPr lang="en-US" sz="1400" dirty="0">
                <a:solidFill>
                  <a:srgbClr val="999999"/>
                </a:solidFill>
                <a:latin typeface="Consolas"/>
                <a:ea typeface="Consolas"/>
                <a:cs typeface="Consolas"/>
              </a:rPr>
              <a:t>}</a:t>
            </a:r>
            <a:endParaRPr lang="en-US" sz="1400" dirty="0">
              <a:solidFill>
                <a:srgbClr val="000000"/>
              </a:solidFill>
              <a:latin typeface="Consolas"/>
              <a:ea typeface="Consolas"/>
              <a:cs typeface="Consolas"/>
            </a:endParaRPr>
          </a:p>
          <a:p>
            <a:pPr marL="0" indent="0">
              <a:buNone/>
            </a:pPr>
            <a:r>
              <a:rPr lang="en-US" sz="1400" dirty="0">
                <a:solidFill>
                  <a:srgbClr val="999999"/>
                </a:solidFill>
                <a:latin typeface="Consolas"/>
                <a:ea typeface="Consolas"/>
                <a:cs typeface="Consolas"/>
              </a:rPr>
              <a:t>}</a:t>
            </a:r>
            <a:endParaRPr lang="en-US" sz="1400" dirty="0"/>
          </a:p>
        </p:txBody>
      </p:sp>
      <p:sp>
        <p:nvSpPr>
          <p:cNvPr id="4" name="Slide Number Placeholder 3"/>
          <p:cNvSpPr>
            <a:spLocks noGrp="1"/>
          </p:cNvSpPr>
          <p:nvPr>
            <p:ph type="sldNum" sz="quarter" idx="12"/>
          </p:nvPr>
        </p:nvSpPr>
        <p:spPr/>
        <p:txBody>
          <a:bodyPr/>
          <a:lstStyle/>
          <a:p>
            <a:pPr>
              <a:defRPr/>
            </a:pPr>
            <a:fld id="{FD3C3EDF-A74B-4F4D-A483-ABB803054254}" type="slidenum">
              <a:rPr lang="en-US" smtClean="0"/>
              <a:pPr>
                <a:defRPr/>
              </a:pPr>
              <a:t>44</a:t>
            </a:fld>
            <a:endParaRPr lang="en-US"/>
          </a:p>
        </p:txBody>
      </p:sp>
    </p:spTree>
    <p:extLst>
      <p:ext uri="{BB962C8B-B14F-4D97-AF65-F5344CB8AC3E}">
        <p14:creationId xmlns:p14="http://schemas.microsoft.com/office/powerpoint/2010/main" val="14255312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solidFill>
            <a:schemeClr val="bg1"/>
          </a:solidFill>
        </p:spPr>
        <p:txBody>
          <a:bodyPr>
            <a:normAutofit/>
          </a:bodyPr>
          <a:lstStyle/>
          <a:p>
            <a:r>
              <a:rPr lang="en-US" sz="3600" dirty="0"/>
              <a:t>enum is actually a class</a:t>
            </a:r>
          </a:p>
        </p:txBody>
      </p:sp>
      <p:sp>
        <p:nvSpPr>
          <p:cNvPr id="3" name="Slide Number Placeholder 2"/>
          <p:cNvSpPr>
            <a:spLocks noGrp="1"/>
          </p:cNvSpPr>
          <p:nvPr>
            <p:ph type="sldNum" sz="quarter" idx="10"/>
          </p:nvPr>
        </p:nvSpPr>
        <p:spPr/>
        <p:txBody>
          <a:bodyPr/>
          <a:lstStyle/>
          <a:p>
            <a:fld id="{C639BC09-3ED2-4FD8-B588-374BED164CBC}" type="slidenum">
              <a:rPr lang="en-US" smtClean="0"/>
              <a:pPr/>
              <a:t>45</a:t>
            </a:fld>
            <a:endParaRPr lang="en-US" dirty="0"/>
          </a:p>
        </p:txBody>
      </p:sp>
      <p:sp>
        <p:nvSpPr>
          <p:cNvPr id="4" name="TextBox 3"/>
          <p:cNvSpPr txBox="1"/>
          <p:nvPr/>
        </p:nvSpPr>
        <p:spPr>
          <a:xfrm>
            <a:off x="457200" y="1143000"/>
            <a:ext cx="7924800" cy="1969770"/>
          </a:xfrm>
          <a:prstGeom prst="rect">
            <a:avLst/>
          </a:prstGeom>
          <a:noFill/>
        </p:spPr>
        <p:txBody>
          <a:bodyPr wrap="square" rtlCol="0">
            <a:spAutoFit/>
          </a:bodyPr>
          <a:lstStyle/>
          <a:p>
            <a:r>
              <a:rPr lang="en-US" sz="1800" b="1" dirty="0">
                <a:solidFill>
                  <a:srgbClr val="7F0055"/>
                </a:solidFill>
                <a:latin typeface="Consolas" panose="020B0609020204030204" pitchFamily="49" charset="0"/>
              </a:rPr>
              <a:t>enum</a:t>
            </a:r>
            <a:r>
              <a:rPr lang="en-US" sz="1800" b="1" dirty="0">
                <a:solidFill>
                  <a:srgbClr val="000000"/>
                </a:solidFill>
                <a:latin typeface="Consolas" panose="020B0609020204030204" pitchFamily="49" charset="0"/>
              </a:rPr>
              <a:t> Color </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b="1" i="1" dirty="0">
                <a:solidFill>
                  <a:srgbClr val="0000C0"/>
                </a:solidFill>
                <a:latin typeface="Consolas" panose="020B0609020204030204" pitchFamily="49" charset="0"/>
              </a:rPr>
              <a:t>RED</a:t>
            </a:r>
            <a:r>
              <a:rPr lang="en-US" sz="2000" b="1" i="1" dirty="0">
                <a:solidFill>
                  <a:srgbClr val="000000"/>
                </a:solidFill>
                <a:latin typeface="Consolas" panose="020B0609020204030204" pitchFamily="49" charset="0"/>
              </a:rPr>
              <a:t>, </a:t>
            </a:r>
          </a:p>
          <a:p>
            <a:r>
              <a:rPr lang="en-US" sz="2000" b="1" i="1" dirty="0">
                <a:solidFill>
                  <a:srgbClr val="000000"/>
                </a:solidFill>
                <a:latin typeface="Consolas" panose="020B0609020204030204" pitchFamily="49" charset="0"/>
              </a:rPr>
              <a:t>    </a:t>
            </a:r>
            <a:r>
              <a:rPr lang="en-US" sz="2000" b="1" i="1" dirty="0">
                <a:solidFill>
                  <a:srgbClr val="0000C0"/>
                </a:solidFill>
                <a:latin typeface="Consolas" panose="020B0609020204030204" pitchFamily="49" charset="0"/>
              </a:rPr>
              <a:t>GREEN</a:t>
            </a:r>
            <a:r>
              <a:rPr lang="en-US" sz="2000" b="1" i="1" dirty="0">
                <a:solidFill>
                  <a:srgbClr val="000000"/>
                </a:solidFill>
                <a:latin typeface="Consolas" panose="020B0609020204030204" pitchFamily="49" charset="0"/>
              </a:rPr>
              <a:t>, </a:t>
            </a:r>
          </a:p>
          <a:p>
            <a:r>
              <a:rPr lang="en-US" sz="2000" b="1" i="1" dirty="0">
                <a:solidFill>
                  <a:srgbClr val="000000"/>
                </a:solidFill>
                <a:latin typeface="Consolas" panose="020B0609020204030204" pitchFamily="49" charset="0"/>
              </a:rPr>
              <a:t>    </a:t>
            </a:r>
            <a:r>
              <a:rPr lang="en-US" sz="2000" b="1" i="1" dirty="0">
                <a:solidFill>
                  <a:srgbClr val="0000C0"/>
                </a:solidFill>
                <a:latin typeface="Consolas" panose="020B0609020204030204" pitchFamily="49" charset="0"/>
              </a:rPr>
              <a:t>BLUE</a:t>
            </a:r>
            <a:r>
              <a:rPr lang="en-US" sz="2000" b="1" i="1"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p:txBody>
      </p:sp>
      <p:sp>
        <p:nvSpPr>
          <p:cNvPr id="5" name="Rectangle 4"/>
          <p:cNvSpPr/>
          <p:nvPr/>
        </p:nvSpPr>
        <p:spPr>
          <a:xfrm>
            <a:off x="914400" y="1600200"/>
            <a:ext cx="4191000" cy="10668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C00000"/>
                </a:solidFill>
              </a:rPr>
              <a:t>public static </a:t>
            </a:r>
            <a:br>
              <a:rPr lang="en-US" dirty="0">
                <a:solidFill>
                  <a:srgbClr val="C00000"/>
                </a:solidFill>
              </a:rPr>
            </a:br>
            <a:r>
              <a:rPr lang="en-US" dirty="0">
                <a:solidFill>
                  <a:srgbClr val="C00000"/>
                </a:solidFill>
              </a:rPr>
              <a:t>objects</a:t>
            </a:r>
          </a:p>
        </p:txBody>
      </p:sp>
      <p:sp>
        <p:nvSpPr>
          <p:cNvPr id="6" name="Rectangle 5"/>
          <p:cNvSpPr/>
          <p:nvPr/>
        </p:nvSpPr>
        <p:spPr>
          <a:xfrm>
            <a:off x="304800" y="1066800"/>
            <a:ext cx="6781800" cy="19812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b="1" dirty="0">
                <a:solidFill>
                  <a:srgbClr val="C00000"/>
                </a:solidFill>
              </a:rPr>
              <a:t>Color class</a:t>
            </a:r>
          </a:p>
        </p:txBody>
      </p:sp>
      <p:sp>
        <p:nvSpPr>
          <p:cNvPr id="7" name="Rectangle 6">
            <a:extLst>
              <a:ext uri="{FF2B5EF4-FFF2-40B4-BE49-F238E27FC236}">
                <a16:creationId xmlns:a16="http://schemas.microsoft.com/office/drawing/2014/main" id="{373B4452-E2E1-4E86-8C3F-2E7697BE0CC1}"/>
              </a:ext>
            </a:extLst>
          </p:cNvPr>
          <p:cNvSpPr/>
          <p:nvPr/>
        </p:nvSpPr>
        <p:spPr>
          <a:xfrm>
            <a:off x="457200" y="3505200"/>
            <a:ext cx="8305800" cy="2523768"/>
          </a:xfrm>
          <a:prstGeom prst="rect">
            <a:avLst/>
          </a:prstGeom>
        </p:spPr>
        <p:txBody>
          <a:bodyPr wrap="square">
            <a:spAutoFit/>
          </a:bodyPr>
          <a:lstStyle/>
          <a:p>
            <a:endParaRPr lang="en-US" sz="2000" dirty="0">
              <a:latin typeface="Consolas" panose="020B0609020204030204" pitchFamily="49" charset="0"/>
            </a:endParaRPr>
          </a:p>
          <a:p>
            <a:r>
              <a:rPr lang="en-US" dirty="0">
                <a:solidFill>
                  <a:srgbClr val="3F7F5F"/>
                </a:solidFill>
                <a:latin typeface="Consolas" panose="020B0609020204030204" pitchFamily="49" charset="0"/>
              </a:rPr>
              <a:t>/* Internally above </a:t>
            </a:r>
            <a:r>
              <a:rPr lang="en-US" u="sng" dirty="0">
                <a:solidFill>
                  <a:srgbClr val="3F7F5F"/>
                </a:solidFill>
                <a:latin typeface="Consolas" panose="020B0609020204030204" pitchFamily="49" charset="0"/>
              </a:rPr>
              <a:t>enum Color is converted to Color class */</a:t>
            </a:r>
          </a:p>
          <a:p>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u="sng" dirty="0">
                <a:solidFill>
                  <a:srgbClr val="000000"/>
                </a:solidFill>
                <a:latin typeface="Consolas" panose="020B0609020204030204" pitchFamily="49" charset="0"/>
              </a:rPr>
              <a:t>Color</a:t>
            </a:r>
          </a:p>
          <a:p>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final</a:t>
            </a:r>
            <a:r>
              <a:rPr lang="en-US" sz="2000" b="1" dirty="0">
                <a:solidFill>
                  <a:srgbClr val="000000"/>
                </a:solidFill>
                <a:latin typeface="Consolas" panose="020B0609020204030204" pitchFamily="49" charset="0"/>
              </a:rPr>
              <a:t> Color RED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Color();</a:t>
            </a: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final</a:t>
            </a:r>
            <a:r>
              <a:rPr lang="en-US" sz="2000" b="1" dirty="0">
                <a:solidFill>
                  <a:srgbClr val="000000"/>
                </a:solidFill>
                <a:latin typeface="Consolas" panose="020B0609020204030204" pitchFamily="49" charset="0"/>
              </a:rPr>
              <a:t> Color BLUE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Color();</a:t>
            </a: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final</a:t>
            </a:r>
            <a:r>
              <a:rPr lang="en-US" sz="2000" b="1" dirty="0">
                <a:solidFill>
                  <a:srgbClr val="000000"/>
                </a:solidFill>
                <a:latin typeface="Consolas" panose="020B0609020204030204" pitchFamily="49" charset="0"/>
              </a:rPr>
              <a:t> Color GREEN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Color();</a:t>
            </a:r>
          </a:p>
          <a:p>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4856628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5243"/>
            <a:ext cx="8763000" cy="838200"/>
          </a:xfrm>
          <a:ln>
            <a:noFill/>
          </a:ln>
        </p:spPr>
        <p:txBody>
          <a:bodyPr>
            <a:normAutofit/>
          </a:bodyPr>
          <a:lstStyle/>
          <a:p>
            <a:r>
              <a:rPr lang="en-US" sz="3600" dirty="0" err="1"/>
              <a:t>TrafficLight</a:t>
            </a:r>
            <a:r>
              <a:rPr lang="en-US" sz="3600" dirty="0"/>
              <a:t> Enum Example</a:t>
            </a:r>
          </a:p>
        </p:txBody>
      </p:sp>
      <p:sp>
        <p:nvSpPr>
          <p:cNvPr id="6" name="Slide Number Placeholder 5"/>
          <p:cNvSpPr>
            <a:spLocks noGrp="1"/>
          </p:cNvSpPr>
          <p:nvPr>
            <p:ph type="sldNum" sz="quarter" idx="10"/>
          </p:nvPr>
        </p:nvSpPr>
        <p:spPr/>
        <p:txBody>
          <a:bodyPr/>
          <a:lstStyle/>
          <a:p>
            <a:fld id="{C639BC09-3ED2-4FD8-B588-374BED164CBC}" type="slidenum">
              <a:rPr lang="en-US" smtClean="0"/>
              <a:pPr/>
              <a:t>46</a:t>
            </a:fld>
            <a:endParaRPr lang="en-US" dirty="0"/>
          </a:p>
        </p:txBody>
      </p:sp>
      <p:sp>
        <p:nvSpPr>
          <p:cNvPr id="7" name="Rectangle 6">
            <a:extLst>
              <a:ext uri="{FF2B5EF4-FFF2-40B4-BE49-F238E27FC236}">
                <a16:creationId xmlns:a16="http://schemas.microsoft.com/office/drawing/2014/main" id="{75349FBA-81DE-4DCC-A122-6812B5FB3AC0}"/>
              </a:ext>
            </a:extLst>
          </p:cNvPr>
          <p:cNvSpPr/>
          <p:nvPr/>
        </p:nvSpPr>
        <p:spPr>
          <a:xfrm>
            <a:off x="127534" y="805302"/>
            <a:ext cx="8965131" cy="830997"/>
          </a:xfrm>
          <a:prstGeom prst="rect">
            <a:avLst/>
          </a:prstGeom>
        </p:spPr>
        <p:txBody>
          <a:bodyPr wrap="square">
            <a:spAutoFit/>
          </a:bodyPr>
          <a:lstStyle/>
          <a:p>
            <a:pPr marL="342900" indent="-342900">
              <a:buFont typeface="Arial" panose="020B0604020202020204" pitchFamily="34" charset="0"/>
              <a:buChar char="•"/>
            </a:pPr>
            <a:r>
              <a:rPr lang="en-US" sz="2400" dirty="0"/>
              <a:t>You can enhance the enum class with instance attributes and methods</a:t>
            </a:r>
          </a:p>
        </p:txBody>
      </p:sp>
      <p:sp>
        <p:nvSpPr>
          <p:cNvPr id="4" name="Rectangle 3">
            <a:extLst>
              <a:ext uri="{FF2B5EF4-FFF2-40B4-BE49-F238E27FC236}">
                <a16:creationId xmlns:a16="http://schemas.microsoft.com/office/drawing/2014/main" id="{BCAB93B3-2350-47C8-AA87-19998BEA55E9}"/>
              </a:ext>
            </a:extLst>
          </p:cNvPr>
          <p:cNvSpPr/>
          <p:nvPr/>
        </p:nvSpPr>
        <p:spPr>
          <a:xfrm>
            <a:off x="1295400" y="1858248"/>
            <a:ext cx="7162800" cy="4801314"/>
          </a:xfrm>
          <a:prstGeom prst="rect">
            <a:avLst/>
          </a:prstGeom>
        </p:spPr>
        <p:txBody>
          <a:bodyPr wrap="square">
            <a:spAutoFit/>
          </a:bodyPr>
          <a:lstStyle/>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enum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TrafficLight</a:t>
            </a:r>
            <a:r>
              <a:rPr lang="en-US" sz="1800" b="1" dirty="0">
                <a:solidFill>
                  <a:srgbClr val="000000"/>
                </a:solidFill>
                <a:latin typeface="Consolas" panose="020B0609020204030204" pitchFamily="49" charset="0"/>
              </a:rPr>
              <a:t> {</a:t>
            </a:r>
          </a:p>
          <a:p>
            <a:pPr lvl="1"/>
            <a:r>
              <a:rPr lang="en-US" sz="1800" dirty="0">
                <a:solidFill>
                  <a:srgbClr val="3F7F5F"/>
                </a:solidFill>
                <a:latin typeface="Consolas" panose="020B0609020204030204" pitchFamily="49" charset="0"/>
              </a:rPr>
              <a:t>// Each object initialize its associated duration.</a:t>
            </a:r>
          </a:p>
          <a:p>
            <a:pPr lvl="1"/>
            <a:r>
              <a:rPr lang="en-US" sz="1800" b="1" i="1" dirty="0">
                <a:solidFill>
                  <a:srgbClr val="0000C0"/>
                </a:solidFill>
                <a:latin typeface="Consolas" panose="020B0609020204030204" pitchFamily="49" charset="0"/>
              </a:rPr>
              <a:t>GREEN</a:t>
            </a:r>
            <a:r>
              <a:rPr lang="en-US" sz="1800" b="1" i="1" dirty="0">
                <a:solidFill>
                  <a:srgbClr val="000000"/>
                </a:solidFill>
                <a:latin typeface="Consolas" panose="020B0609020204030204" pitchFamily="49" charset="0"/>
              </a:rPr>
              <a:t>(50),</a:t>
            </a:r>
          </a:p>
          <a:p>
            <a:pPr lvl="1"/>
            <a:r>
              <a:rPr lang="en-US" sz="1800" b="1" i="1" dirty="0">
                <a:solidFill>
                  <a:srgbClr val="0000C0"/>
                </a:solidFill>
                <a:latin typeface="Consolas" panose="020B0609020204030204" pitchFamily="49" charset="0"/>
              </a:rPr>
              <a:t>YELLOW</a:t>
            </a:r>
            <a:r>
              <a:rPr lang="en-US" sz="1800" b="1" i="1" dirty="0">
                <a:solidFill>
                  <a:srgbClr val="000000"/>
                </a:solidFill>
                <a:latin typeface="Consolas" panose="020B0609020204030204" pitchFamily="49" charset="0"/>
              </a:rPr>
              <a:t>(4),</a:t>
            </a:r>
          </a:p>
          <a:p>
            <a:pPr lvl="1"/>
            <a:r>
              <a:rPr lang="en-US" sz="1800" b="1" i="1" dirty="0">
                <a:solidFill>
                  <a:srgbClr val="0000C0"/>
                </a:solidFill>
                <a:latin typeface="Consolas" panose="020B0609020204030204" pitchFamily="49" charset="0"/>
              </a:rPr>
              <a:t>RED</a:t>
            </a:r>
            <a:r>
              <a:rPr lang="en-US" sz="1800" b="1" i="1" dirty="0">
                <a:solidFill>
                  <a:srgbClr val="000000"/>
                </a:solidFill>
                <a:latin typeface="Consolas" panose="020B0609020204030204" pitchFamily="49" charset="0"/>
              </a:rPr>
              <a:t>(60);</a:t>
            </a:r>
          </a:p>
          <a:p>
            <a:pPr lvl="1"/>
            <a:endParaRPr lang="en-US" sz="1800" dirty="0">
              <a:latin typeface="Consolas" panose="020B0609020204030204" pitchFamily="49" charset="0"/>
            </a:endParaRPr>
          </a:p>
          <a:p>
            <a:pPr lvl="1"/>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duration</a:t>
            </a:r>
            <a:r>
              <a:rPr lang="en-US" sz="1800" b="1" dirty="0">
                <a:solidFill>
                  <a:srgbClr val="000000"/>
                </a:solidFill>
                <a:latin typeface="Consolas" panose="020B0609020204030204" pitchFamily="49" charset="0"/>
              </a:rPr>
              <a:t>;</a:t>
            </a:r>
          </a:p>
          <a:p>
            <a:pPr lvl="1"/>
            <a:r>
              <a:rPr lang="en-US" sz="1800" dirty="0">
                <a:solidFill>
                  <a:srgbClr val="3F7F5F"/>
                </a:solidFill>
                <a:latin typeface="Consolas" panose="020B0609020204030204" pitchFamily="49" charset="0"/>
              </a:rPr>
              <a:t>// Private constructor to set the duration.</a:t>
            </a:r>
          </a:p>
          <a:p>
            <a:pPr lvl="1"/>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TrafficLight</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duration</a:t>
            </a:r>
            <a:r>
              <a:rPr lang="en-US" sz="1800" b="1" dirty="0">
                <a:solidFill>
                  <a:srgbClr val="000000"/>
                </a:solidFill>
                <a:latin typeface="Consolas" panose="020B0609020204030204" pitchFamily="49" charset="0"/>
              </a:rPr>
              <a:t>) {</a:t>
            </a:r>
          </a:p>
          <a:p>
            <a:pPr lvl="1"/>
            <a:r>
              <a:rPr lang="en-US" sz="1800" b="1" dirty="0">
                <a:solidFill>
                  <a:srgbClr val="7F0055"/>
                </a:solidFill>
                <a:latin typeface="Consolas" panose="020B0609020204030204" pitchFamily="49" charset="0"/>
              </a:rPr>
              <a:t>  </a:t>
            </a:r>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duration</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duration</a:t>
            </a:r>
            <a:r>
              <a:rPr lang="en-US" sz="1800" b="1" dirty="0">
                <a:solidFill>
                  <a:srgbClr val="000000"/>
                </a:solidFill>
                <a:latin typeface="Consolas" panose="020B0609020204030204" pitchFamily="49" charset="0"/>
              </a:rPr>
              <a:t>;</a:t>
            </a:r>
          </a:p>
          <a:p>
            <a:pPr lvl="1"/>
            <a:r>
              <a:rPr lang="en-US" sz="1800" dirty="0">
                <a:solidFill>
                  <a:srgbClr val="000000"/>
                </a:solidFill>
                <a:latin typeface="Consolas" panose="020B0609020204030204" pitchFamily="49" charset="0"/>
              </a:rPr>
              <a:t>}</a:t>
            </a:r>
          </a:p>
          <a:p>
            <a:pPr lvl="1"/>
            <a:endParaRPr lang="en-US" sz="1800" dirty="0">
              <a:solidFill>
                <a:srgbClr val="000000"/>
              </a:solidFill>
              <a:latin typeface="Consolas" panose="020B0609020204030204" pitchFamily="49" charset="0"/>
            </a:endParaRPr>
          </a:p>
          <a:p>
            <a:pPr lvl="1"/>
            <a:r>
              <a:rPr lang="en-US" sz="1800" dirty="0">
                <a:solidFill>
                  <a:srgbClr val="3F7F5F"/>
                </a:solidFill>
                <a:latin typeface="Consolas" panose="020B0609020204030204" pitchFamily="49" charset="0"/>
              </a:rPr>
              <a:t>// Public </a:t>
            </a:r>
            <a:r>
              <a:rPr lang="en-US" sz="1800" u="sng" dirty="0">
                <a:solidFill>
                  <a:srgbClr val="3F7F5F"/>
                </a:solidFill>
                <a:latin typeface="Consolas" panose="020B0609020204030204" pitchFamily="49" charset="0"/>
              </a:rPr>
              <a:t>accessor to get the duration.</a:t>
            </a:r>
          </a:p>
          <a:p>
            <a:pPr lvl="1"/>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getDuration</a:t>
            </a:r>
            <a:r>
              <a:rPr lang="en-US" sz="1800" b="1" dirty="0">
                <a:solidFill>
                  <a:srgbClr val="000000"/>
                </a:solidFill>
                <a:latin typeface="Consolas" panose="020B0609020204030204" pitchFamily="49" charset="0"/>
              </a:rPr>
              <a:t>() {</a:t>
            </a:r>
          </a:p>
          <a:p>
            <a:pPr lvl="1"/>
            <a:r>
              <a:rPr lang="en-US" sz="1800" b="1" dirty="0">
                <a:solidFill>
                  <a:srgbClr val="7F0055"/>
                </a:solidFill>
                <a:latin typeface="Consolas" panose="020B0609020204030204" pitchFamily="49" charset="0"/>
              </a:rPr>
              <a:t>  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duration</a:t>
            </a:r>
            <a:r>
              <a:rPr lang="en-US" sz="1800" b="1" dirty="0">
                <a:solidFill>
                  <a:srgbClr val="000000"/>
                </a:solidFill>
                <a:latin typeface="Consolas" panose="020B0609020204030204" pitchFamily="49" charset="0"/>
              </a:rPr>
              <a:t>;</a:t>
            </a:r>
          </a:p>
          <a:p>
            <a:pPr lvl="1"/>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78485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ln>
            <a:noFill/>
          </a:ln>
        </p:spPr>
        <p:txBody>
          <a:bodyPr>
            <a:normAutofit/>
          </a:bodyPr>
          <a:lstStyle/>
          <a:p>
            <a:r>
              <a:rPr lang="en-US" sz="3600" dirty="0"/>
              <a:t>Enum Usage Example</a:t>
            </a:r>
          </a:p>
        </p:txBody>
      </p:sp>
      <p:sp>
        <p:nvSpPr>
          <p:cNvPr id="6" name="Slide Number Placeholder 5"/>
          <p:cNvSpPr>
            <a:spLocks noGrp="1"/>
          </p:cNvSpPr>
          <p:nvPr>
            <p:ph type="sldNum" sz="quarter" idx="10"/>
          </p:nvPr>
        </p:nvSpPr>
        <p:spPr/>
        <p:txBody>
          <a:bodyPr/>
          <a:lstStyle/>
          <a:p>
            <a:fld id="{C639BC09-3ED2-4FD8-B588-374BED164CBC}" type="slidenum">
              <a:rPr lang="en-US" smtClean="0"/>
              <a:pPr/>
              <a:t>47</a:t>
            </a:fld>
            <a:endParaRPr lang="en-US" dirty="0"/>
          </a:p>
        </p:txBody>
      </p:sp>
      <p:sp>
        <p:nvSpPr>
          <p:cNvPr id="7" name="Rectangle 6">
            <a:extLst>
              <a:ext uri="{FF2B5EF4-FFF2-40B4-BE49-F238E27FC236}">
                <a16:creationId xmlns:a16="http://schemas.microsoft.com/office/drawing/2014/main" id="{6D40C4A5-CF32-40EE-8A41-15126073DB86}"/>
              </a:ext>
            </a:extLst>
          </p:cNvPr>
          <p:cNvSpPr/>
          <p:nvPr/>
        </p:nvSpPr>
        <p:spPr>
          <a:xfrm>
            <a:off x="647700" y="5105400"/>
            <a:ext cx="7848600" cy="135421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spcAft>
                <a:spcPts val="1200"/>
              </a:spcAft>
            </a:pPr>
            <a:r>
              <a:rPr lang="en-US" sz="1800" dirty="0" err="1">
                <a:solidFill>
                  <a:schemeClr val="tx1"/>
                </a:solidFill>
                <a:latin typeface="Consolas" panose="020B0609020204030204" pitchFamily="49" charset="0"/>
              </a:rPr>
              <a:t>lightState</a:t>
            </a:r>
            <a:r>
              <a:rPr lang="en-US" sz="1800" dirty="0">
                <a:solidFill>
                  <a:schemeClr val="tx1"/>
                </a:solidFill>
                <a:latin typeface="Consolas" panose="020B0609020204030204" pitchFamily="49" charset="0"/>
              </a:rPr>
              <a:t> value: </a:t>
            </a:r>
            <a:r>
              <a:rPr lang="en-US" sz="1800" b="1" dirty="0">
                <a:solidFill>
                  <a:schemeClr val="tx1"/>
                </a:solidFill>
                <a:latin typeface="Consolas" panose="020B0609020204030204" pitchFamily="49" charset="0"/>
              </a:rPr>
              <a:t>GREEN</a:t>
            </a:r>
            <a:r>
              <a:rPr lang="en-US" sz="1800" dirty="0">
                <a:solidFill>
                  <a:schemeClr val="tx1"/>
                </a:solidFill>
                <a:latin typeface="Consolas" panose="020B0609020204030204" pitchFamily="49" charset="0"/>
              </a:rPr>
              <a:t> - </a:t>
            </a:r>
            <a:r>
              <a:rPr lang="en-US" sz="1800" dirty="0" err="1">
                <a:solidFill>
                  <a:schemeClr val="tx1"/>
                </a:solidFill>
                <a:latin typeface="Consolas" panose="020B0609020204030204" pitchFamily="49" charset="0"/>
              </a:rPr>
              <a:t>lightState.toString</a:t>
            </a:r>
            <a:r>
              <a:rPr lang="en-US" sz="1800" dirty="0">
                <a:solidFill>
                  <a:schemeClr val="tx1"/>
                </a:solidFill>
                <a:latin typeface="Consolas" panose="020B0609020204030204" pitchFamily="49" charset="0"/>
              </a:rPr>
              <a:t>(): </a:t>
            </a:r>
            <a:r>
              <a:rPr lang="en-US" sz="1800" b="1" dirty="0">
                <a:solidFill>
                  <a:schemeClr val="tx1"/>
                </a:solidFill>
                <a:latin typeface="Consolas" panose="020B0609020204030204" pitchFamily="49" charset="0"/>
              </a:rPr>
              <a:t>GREEN</a:t>
            </a:r>
          </a:p>
          <a:p>
            <a:r>
              <a:rPr lang="en-US" sz="1800" dirty="0">
                <a:solidFill>
                  <a:schemeClr val="accent3">
                    <a:lumMod val="75000"/>
                  </a:schemeClr>
                </a:solidFill>
                <a:latin typeface="Consolas" panose="020B0609020204030204" pitchFamily="49" charset="0"/>
              </a:rPr>
              <a:t>GREEN</a:t>
            </a:r>
            <a:r>
              <a:rPr lang="en-US" sz="1800" dirty="0">
                <a:solidFill>
                  <a:srgbClr val="000000"/>
                </a:solidFill>
                <a:latin typeface="Consolas" panose="020B0609020204030204" pitchFamily="49" charset="0"/>
              </a:rPr>
              <a:t> stays on for 50s</a:t>
            </a:r>
          </a:p>
          <a:p>
            <a:r>
              <a:rPr lang="en-US" sz="1800" dirty="0">
                <a:solidFill>
                  <a:srgbClr val="000000"/>
                </a:solidFill>
                <a:highlight>
                  <a:srgbClr val="FFFF00"/>
                </a:highlight>
                <a:latin typeface="Consolas" panose="020B0609020204030204" pitchFamily="49" charset="0"/>
              </a:rPr>
              <a:t>YELLOW</a:t>
            </a:r>
            <a:r>
              <a:rPr lang="en-US" sz="1800" dirty="0">
                <a:solidFill>
                  <a:srgbClr val="000000"/>
                </a:solidFill>
                <a:latin typeface="Consolas" panose="020B0609020204030204" pitchFamily="49" charset="0"/>
              </a:rPr>
              <a:t> stays on for 4s</a:t>
            </a:r>
          </a:p>
          <a:p>
            <a:r>
              <a:rPr lang="en-US" sz="1800" dirty="0">
                <a:solidFill>
                  <a:srgbClr val="C00000"/>
                </a:solidFill>
                <a:latin typeface="Consolas" panose="020B0609020204030204" pitchFamily="49" charset="0"/>
              </a:rPr>
              <a:t>RED</a:t>
            </a:r>
            <a:r>
              <a:rPr lang="en-US" sz="1800" dirty="0">
                <a:solidFill>
                  <a:srgbClr val="000000"/>
                </a:solidFill>
                <a:latin typeface="Consolas" panose="020B0609020204030204" pitchFamily="49" charset="0"/>
              </a:rPr>
              <a:t> stays on for 60s</a:t>
            </a:r>
            <a:endParaRPr lang="en-US" sz="1800" dirty="0"/>
          </a:p>
        </p:txBody>
      </p:sp>
      <p:sp>
        <p:nvSpPr>
          <p:cNvPr id="3" name="Rectangle 2">
            <a:extLst>
              <a:ext uri="{FF2B5EF4-FFF2-40B4-BE49-F238E27FC236}">
                <a16:creationId xmlns:a16="http://schemas.microsoft.com/office/drawing/2014/main" id="{488BCA41-0C5F-4704-9DD4-17BF32A1AB8F}"/>
              </a:ext>
            </a:extLst>
          </p:cNvPr>
          <p:cNvSpPr/>
          <p:nvPr/>
        </p:nvSpPr>
        <p:spPr>
          <a:xfrm>
            <a:off x="152400" y="875685"/>
            <a:ext cx="9067800" cy="3970318"/>
          </a:xfrm>
          <a:prstGeom prst="rect">
            <a:avLst/>
          </a:prstGeom>
        </p:spPr>
        <p:txBody>
          <a:bodyPr wrap="square">
            <a:spAutoFit/>
          </a:bodyPr>
          <a:lstStyle/>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TrafficLight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lightState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TrafficLight.</a:t>
            </a:r>
            <a:r>
              <a:rPr lang="en-US" sz="1800" b="1" i="1" dirty="0" err="1">
                <a:solidFill>
                  <a:srgbClr val="0000C0"/>
                </a:solidFill>
                <a:latin typeface="Consolas" panose="020B0609020204030204" pitchFamily="49" charset="0"/>
              </a:rPr>
              <a:t>GREEN</a:t>
            </a:r>
            <a:r>
              <a:rPr lang="en-US" sz="1800" b="1" i="1" dirty="0">
                <a:solidFill>
                  <a:srgbClr val="000000"/>
                </a:solidFill>
                <a:latin typeface="Consolas" panose="020B0609020204030204" pitchFamily="49" charset="0"/>
              </a:rPr>
              <a:t>;</a:t>
            </a:r>
          </a:p>
          <a:p>
            <a:r>
              <a:rPr lang="en-US" sz="1800" b="1" i="1" dirty="0">
                <a:solidFill>
                  <a:srgbClr val="000000"/>
                </a:solidFill>
                <a:latin typeface="Consolas" panose="020B0609020204030204" pitchFamily="49" charset="0"/>
              </a:rPr>
              <a:t>  // String to Enum value</a:t>
            </a:r>
          </a:p>
          <a:p>
            <a:r>
              <a:rPr lang="en-US" sz="1800" b="1" i="1"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lightState</a:t>
            </a:r>
            <a:r>
              <a:rPr lang="en-US" sz="1800" b="1" i="1"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TrafficLight</a:t>
            </a:r>
            <a:r>
              <a:rPr lang="en-US" sz="1800" b="1" i="1" dirty="0" err="1">
                <a:solidFill>
                  <a:srgbClr val="000000"/>
                </a:solidFill>
                <a:latin typeface="Consolas" panose="020B0609020204030204" pitchFamily="49" charset="0"/>
              </a:rPr>
              <a:t>.valueOf</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"GREEN"</a:t>
            </a:r>
            <a:r>
              <a:rPr lang="en-US" sz="1800" b="1" i="1" dirty="0">
                <a:solidFill>
                  <a:srgbClr val="000000"/>
                </a:solidFill>
                <a:latin typeface="Consolas" panose="020B0609020204030204" pitchFamily="49" charset="0"/>
              </a:rPr>
              <a:t>);</a:t>
            </a:r>
          </a:p>
          <a:p>
            <a:endParaRPr lang="en-US" sz="1800" b="1" i="1" dirty="0">
              <a:solidFill>
                <a:srgbClr val="000000"/>
              </a:solidFill>
              <a:latin typeface="Consolas" panose="020B0609020204030204" pitchFamily="49" charset="0"/>
            </a:endParaRPr>
          </a:p>
          <a:p>
            <a:endParaRPr lang="en-US" sz="1800" dirty="0">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err="1">
                <a:solidFill>
                  <a:srgbClr val="2A00FF"/>
                </a:solidFill>
                <a:latin typeface="Consolas" panose="020B0609020204030204" pitchFamily="49" charset="0"/>
              </a:rPr>
              <a:t>lightState</a:t>
            </a:r>
            <a:r>
              <a:rPr lang="en-US" sz="1800" b="1" i="1" dirty="0">
                <a:solidFill>
                  <a:srgbClr val="2A00FF"/>
                </a:solidFill>
                <a:latin typeface="Consolas" panose="020B0609020204030204" pitchFamily="49" charset="0"/>
              </a:rPr>
              <a:t> value: "</a:t>
            </a:r>
            <a:r>
              <a:rPr lang="en-US" sz="1800" b="1" i="1" dirty="0">
                <a:solidFill>
                  <a:srgbClr val="000000"/>
                </a:solidFill>
                <a:latin typeface="Consolas" panose="020B0609020204030204" pitchFamily="49" charset="0"/>
              </a:rPr>
              <a:t> + </a:t>
            </a:r>
            <a:r>
              <a:rPr lang="en-US" sz="1800" b="1" i="1" dirty="0" err="1">
                <a:solidFill>
                  <a:srgbClr val="6A3E3E"/>
                </a:solidFill>
                <a:latin typeface="Consolas" panose="020B0609020204030204" pitchFamily="49" charset="0"/>
              </a:rPr>
              <a:t>lightState</a:t>
            </a:r>
            <a:r>
              <a:rPr lang="en-US" sz="1800" b="1" i="1" dirty="0">
                <a:solidFill>
                  <a:srgbClr val="000000"/>
                </a:solidFill>
                <a:latin typeface="Consolas" panose="020B0609020204030204" pitchFamily="49" charset="0"/>
              </a:rPr>
              <a:t> + </a:t>
            </a:r>
            <a:endParaRPr lang="en-US" sz="1800" b="1" i="1" dirty="0" smtClean="0">
              <a:solidFill>
                <a:srgbClr val="000000"/>
              </a:solidFill>
              <a:latin typeface="Consolas" panose="020B0609020204030204" pitchFamily="49" charset="0"/>
            </a:endParaRPr>
          </a:p>
          <a:p>
            <a:r>
              <a:rPr lang="en-US" sz="1800" b="1" i="1" dirty="0">
                <a:solidFill>
                  <a:srgbClr val="000000"/>
                </a:solidFill>
                <a:latin typeface="Consolas" panose="020B0609020204030204" pitchFamily="49" charset="0"/>
              </a:rPr>
              <a:t> </a:t>
            </a:r>
            <a:r>
              <a:rPr lang="en-US" sz="1800" b="1" i="1" dirty="0" smtClean="0">
                <a:solidFill>
                  <a:srgbClr val="000000"/>
                </a:solidFill>
                <a:latin typeface="Consolas" panose="020B0609020204030204" pitchFamily="49" charset="0"/>
              </a:rPr>
              <a:t>          </a:t>
            </a:r>
            <a:r>
              <a:rPr lang="en-US" sz="1800" b="1" i="1" dirty="0" smtClean="0">
                <a:solidFill>
                  <a:srgbClr val="2A00FF"/>
                </a:solidFill>
                <a:latin typeface="Consolas" panose="020B0609020204030204" pitchFamily="49" charset="0"/>
              </a:rPr>
              <a:t>" – </a:t>
            </a:r>
            <a:r>
              <a:rPr lang="en-US" sz="1800" b="1" i="1" dirty="0" err="1" smtClean="0">
                <a:solidFill>
                  <a:srgbClr val="2A00FF"/>
                </a:solidFill>
                <a:latin typeface="Consolas" panose="020B0609020204030204" pitchFamily="49" charset="0"/>
              </a:rPr>
              <a:t>lightState.toString</a:t>
            </a:r>
            <a:r>
              <a:rPr lang="en-US" sz="1800" b="1" i="1" dirty="0">
                <a:solidFill>
                  <a:srgbClr val="2A00FF"/>
                </a:solidFill>
                <a:latin typeface="Consolas" panose="020B0609020204030204" pitchFamily="49" charset="0"/>
              </a:rPr>
              <a:t>(): "</a:t>
            </a:r>
            <a:r>
              <a:rPr lang="en-US" sz="1800" b="1" i="1" dirty="0">
                <a:solidFill>
                  <a:srgbClr val="000000"/>
                </a:solidFill>
                <a:latin typeface="Consolas" panose="020B0609020204030204" pitchFamily="49" charset="0"/>
              </a:rPr>
              <a:t> + </a:t>
            </a:r>
            <a:r>
              <a:rPr lang="en-US" sz="1800" b="1" i="1" dirty="0" err="1">
                <a:solidFill>
                  <a:srgbClr val="6A3E3E"/>
                </a:solidFill>
                <a:latin typeface="Consolas" panose="020B0609020204030204" pitchFamily="49" charset="0"/>
              </a:rPr>
              <a:t>lightState</a:t>
            </a:r>
            <a:r>
              <a:rPr lang="en-US" sz="1800" b="1" i="1" dirty="0" err="1">
                <a:solidFill>
                  <a:srgbClr val="000000"/>
                </a:solidFill>
                <a:latin typeface="Consolas" panose="020B0609020204030204" pitchFamily="49" charset="0"/>
              </a:rPr>
              <a:t>.toString</a:t>
            </a:r>
            <a:r>
              <a:rPr lang="en-US" sz="1800" b="1" i="1" dirty="0">
                <a:solidFill>
                  <a:srgbClr val="000000"/>
                </a:solidFill>
                <a:latin typeface="Consolas" panose="020B0609020204030204" pitchFamily="49" charset="0"/>
              </a:rPr>
              <a:t>());</a:t>
            </a:r>
          </a:p>
          <a:p>
            <a:endParaRPr lang="en-US" sz="1800" dirty="0">
              <a:latin typeface="Consolas" panose="020B0609020204030204" pitchFamily="49" charset="0"/>
            </a:endParaRPr>
          </a:p>
          <a:p>
            <a:r>
              <a:rPr lang="en-US" sz="1800" b="1" dirty="0">
                <a:solidFill>
                  <a:srgbClr val="7F0055"/>
                </a:solidFill>
                <a:latin typeface="Consolas" panose="020B0609020204030204" pitchFamily="49" charset="0"/>
              </a:rPr>
              <a:t>  for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state</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TrafficLight.</a:t>
            </a:r>
            <a:r>
              <a:rPr lang="en-US" sz="1800" b="1" i="1" dirty="0" err="1">
                <a:solidFill>
                  <a:srgbClr val="000000"/>
                </a:solidFill>
                <a:latin typeface="Consolas" panose="020B0609020204030204" pitchFamily="49" charset="0"/>
              </a:rPr>
              <a:t>values</a:t>
            </a:r>
            <a:r>
              <a:rPr lang="en-US" sz="1800" b="1" i="1" dirty="0">
                <a:solidFill>
                  <a:srgbClr val="000000"/>
                </a:solidFill>
                <a:latin typeface="Consolas" panose="020B0609020204030204" pitchFamily="49" charset="0"/>
              </a:rPr>
              <a:t>()) {</a:t>
            </a:r>
          </a:p>
          <a:p>
            <a:pPr lvl="1"/>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state</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 stays on for "</a:t>
            </a:r>
            <a:r>
              <a:rPr lang="en-US" sz="1800" b="1" i="1" dirty="0">
                <a:solidFill>
                  <a:srgbClr val="000000"/>
                </a:solidFill>
                <a:latin typeface="Consolas" panose="020B0609020204030204" pitchFamily="49" charset="0"/>
              </a:rPr>
              <a:t> + </a:t>
            </a:r>
          </a:p>
          <a:p>
            <a:pPr lvl="1"/>
            <a:r>
              <a:rPr lang="en-US" sz="1800" b="1" i="1" dirty="0">
                <a:solidFill>
                  <a:srgbClr val="000000"/>
                </a:solidFill>
                <a:latin typeface="Consolas" panose="020B0609020204030204" pitchFamily="49" charset="0"/>
              </a:rPr>
              <a:t>	   </a:t>
            </a:r>
            <a:r>
              <a:rPr lang="en-US" sz="1800" b="1" i="1" dirty="0" err="1">
                <a:solidFill>
                  <a:srgbClr val="6A3E3E"/>
                </a:solidFill>
                <a:latin typeface="Consolas" panose="020B0609020204030204" pitchFamily="49" charset="0"/>
              </a:rPr>
              <a:t>state</a:t>
            </a:r>
            <a:r>
              <a:rPr lang="en-US" sz="1800" b="1" i="1" dirty="0" err="1">
                <a:solidFill>
                  <a:srgbClr val="000000"/>
                </a:solidFill>
                <a:latin typeface="Consolas" panose="020B0609020204030204" pitchFamily="49" charset="0"/>
              </a:rPr>
              <a:t>.getDuration</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"s"</a:t>
            </a:r>
            <a:r>
              <a:rPr lang="en-US" sz="1800" b="1" i="1"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endParaRPr lang="en-US" sz="1800" dirty="0"/>
          </a:p>
        </p:txBody>
      </p:sp>
    </p:spTree>
    <p:extLst>
      <p:ext uri="{BB962C8B-B14F-4D97-AF65-F5344CB8AC3E}">
        <p14:creationId xmlns:p14="http://schemas.microsoft.com/office/powerpoint/2010/main" val="3232283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3300" dirty="0"/>
              <a:t>Programming Conventions and Best Practices</a:t>
            </a:r>
          </a:p>
        </p:txBody>
      </p:sp>
      <p:sp>
        <p:nvSpPr>
          <p:cNvPr id="3" name="Content Placeholder 2"/>
          <p:cNvSpPr>
            <a:spLocks noGrp="1"/>
          </p:cNvSpPr>
          <p:nvPr>
            <p:ph idx="1"/>
          </p:nvPr>
        </p:nvSpPr>
        <p:spPr>
          <a:xfrm>
            <a:off x="152400" y="1066800"/>
            <a:ext cx="8915400" cy="5943600"/>
          </a:xfrm>
        </p:spPr>
        <p:txBody>
          <a:bodyPr>
            <a:normAutofit/>
          </a:bodyPr>
          <a:lstStyle/>
          <a:p>
            <a:pPr marL="342900" lvl="1" indent="-342900">
              <a:buFont typeface="Arial" pitchFamily="34" charset="0"/>
              <a:buChar char="•"/>
            </a:pPr>
            <a:r>
              <a:rPr lang="en-US" dirty="0"/>
              <a:t>Make all attributes private and provide getters and setters</a:t>
            </a:r>
          </a:p>
          <a:p>
            <a:r>
              <a:rPr lang="en-US" sz="2800" dirty="0"/>
              <a:t>Class names start with upper case </a:t>
            </a:r>
          </a:p>
          <a:p>
            <a:r>
              <a:rPr lang="en-US" sz="2800" dirty="0"/>
              <a:t>Method names and variable names start with lower case</a:t>
            </a:r>
          </a:p>
          <a:p>
            <a:r>
              <a:rPr lang="en-US" sz="2800" dirty="0"/>
              <a:t>Choose </a:t>
            </a:r>
            <a:r>
              <a:rPr lang="en-US" sz="2800" b="1" dirty="0">
                <a:solidFill>
                  <a:srgbClr val="FF0000"/>
                </a:solidFill>
              </a:rPr>
              <a:t>meaningful names</a:t>
            </a:r>
            <a:r>
              <a:rPr lang="en-US" sz="2800" dirty="0"/>
              <a:t> for classes, methods and variables</a:t>
            </a:r>
          </a:p>
          <a:p>
            <a:pPr lvl="1"/>
            <a:r>
              <a:rPr lang="en-US" dirty="0"/>
              <a:t>makes programs more readable and understandable</a:t>
            </a:r>
          </a:p>
          <a:p>
            <a:r>
              <a:rPr lang="en-US" sz="2800" dirty="0"/>
              <a:t>Use </a:t>
            </a:r>
            <a:r>
              <a:rPr lang="en-US" sz="2800" dirty="0" err="1"/>
              <a:t>JavaDoc</a:t>
            </a:r>
            <a:r>
              <a:rPr lang="en-US" sz="2800" dirty="0"/>
              <a:t>-style comments to generate useful documentation</a:t>
            </a:r>
          </a:p>
          <a:p>
            <a:r>
              <a:rPr lang="en-US" sz="2800" dirty="0"/>
              <a:t>Indent nested blocks consistently to communicate the structure of your program</a:t>
            </a:r>
          </a:p>
          <a:p>
            <a:pPr lvl="1"/>
            <a:r>
              <a:rPr lang="en-US" b="1" dirty="0"/>
              <a:t>Proper indentation helps comprehension</a:t>
            </a:r>
          </a:p>
          <a:p>
            <a:endParaRPr lang="en-US" sz="2800" dirty="0"/>
          </a:p>
          <a:p>
            <a:endParaRPr lang="en-US" sz="2800" dirty="0"/>
          </a:p>
          <a:p>
            <a:pPr lvl="1"/>
            <a:endParaRPr lang="en-US" dirty="0"/>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solidFill>
                  <a:srgbClr val="000000">
                    <a:tint val="75000"/>
                  </a:srgbClr>
                </a:solidFill>
              </a:rPr>
              <a:pPr>
                <a:defRPr/>
              </a:pPr>
              <a:t>48</a:t>
            </a:fld>
            <a:endParaRPr lang="en-US" altLang="en-US" dirty="0">
              <a:solidFill>
                <a:srgbClr val="FF3300"/>
              </a:solidFill>
            </a:endParaRPr>
          </a:p>
        </p:txBody>
      </p:sp>
    </p:spTree>
    <p:extLst>
      <p:ext uri="{BB962C8B-B14F-4D97-AF65-F5344CB8AC3E}">
        <p14:creationId xmlns:p14="http://schemas.microsoft.com/office/powerpoint/2010/main" val="330135170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green banner"/>
          <p:cNvSpPr>
            <a:spLocks noChangeAspect="1" noChangeArrowheads="1"/>
          </p:cNvSpPr>
          <p:nvPr/>
        </p:nvSpPr>
        <p:spPr bwMode="auto">
          <a:xfrm>
            <a:off x="8570913" y="-65088"/>
            <a:ext cx="357187" cy="6988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315" name="Rectangle 3"/>
          <p:cNvSpPr>
            <a:spLocks noChangeArrowheads="1"/>
          </p:cNvSpPr>
          <p:nvPr/>
        </p:nvSpPr>
        <p:spPr bwMode="auto">
          <a:xfrm>
            <a:off x="762000" y="609600"/>
            <a:ext cx="8001000" cy="11430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lIns="92075" tIns="46037" rIns="92075" bIns="46037" anchor="ctr"/>
          <a:lstStyle/>
          <a:p>
            <a:pPr algn="ctr"/>
            <a:endParaRPr lang="en-US" sz="4400">
              <a:solidFill>
                <a:srgbClr val="0000CC"/>
              </a:solidFill>
              <a:latin typeface="Arial Unicode MS" pitchFamily="34" charset="-128"/>
            </a:endParaRPr>
          </a:p>
        </p:txBody>
      </p:sp>
      <p:sp>
        <p:nvSpPr>
          <p:cNvPr id="13316" name="Rectangle 4"/>
          <p:cNvSpPr>
            <a:spLocks noChangeArrowheads="1"/>
          </p:cNvSpPr>
          <p:nvPr/>
        </p:nvSpPr>
        <p:spPr bwMode="auto">
          <a:xfrm>
            <a:off x="304800" y="838200"/>
            <a:ext cx="8305800" cy="54864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lIns="92075" tIns="46037" rIns="92075" bIns="46037"/>
          <a:lstStyle/>
          <a:p>
            <a:pPr marL="715963" indent="-269875">
              <a:spcBef>
                <a:spcPts val="0"/>
              </a:spcBef>
              <a:buClr>
                <a:schemeClr val="tx1"/>
              </a:buClr>
              <a:buFont typeface="Arial"/>
              <a:buChar char="•"/>
            </a:pPr>
            <a:r>
              <a:rPr lang="en-US" dirty="0" smtClean="0">
                <a:latin typeface="+mn-lt"/>
              </a:rPr>
              <a:t>A </a:t>
            </a:r>
            <a:r>
              <a:rPr lang="en-US" dirty="0">
                <a:latin typeface="+mn-lt"/>
              </a:rPr>
              <a:t>object must be </a:t>
            </a:r>
            <a:r>
              <a:rPr lang="en-US" u="sng" dirty="0">
                <a:latin typeface="+mn-lt"/>
              </a:rPr>
              <a:t>uniquely identifiable </a:t>
            </a:r>
            <a:r>
              <a:rPr lang="en-US" dirty="0">
                <a:latin typeface="+mn-lt"/>
              </a:rPr>
              <a:t>and it must have </a:t>
            </a:r>
            <a:r>
              <a:rPr lang="en-US" dirty="0" smtClean="0">
                <a:latin typeface="+mn-lt"/>
              </a:rPr>
              <a:t>state i.e. my book, student Fatima</a:t>
            </a:r>
            <a:endParaRPr lang="en-US" dirty="0">
              <a:latin typeface="+mn-lt"/>
            </a:endParaRPr>
          </a:p>
          <a:p>
            <a:pPr marL="715963" indent="-269875">
              <a:lnSpc>
                <a:spcPct val="80000"/>
              </a:lnSpc>
              <a:spcBef>
                <a:spcPct val="20000"/>
              </a:spcBef>
              <a:buFont typeface="Arial"/>
              <a:buChar char="•"/>
            </a:pPr>
            <a:r>
              <a:rPr lang="en-US" dirty="0">
                <a:latin typeface="+mn-lt"/>
              </a:rPr>
              <a:t>A class is a structure of similar objects, a single object is not </a:t>
            </a:r>
            <a:r>
              <a:rPr lang="en-US" dirty="0" smtClean="0">
                <a:latin typeface="+mn-lt"/>
              </a:rPr>
              <a:t>identified i.e. Book, Student  </a:t>
            </a:r>
            <a:endParaRPr lang="en-US" dirty="0">
              <a:latin typeface="+mn-lt"/>
            </a:endParaRPr>
          </a:p>
        </p:txBody>
      </p:sp>
      <p:sp>
        <p:nvSpPr>
          <p:cNvPr id="13318" name="Text Box 6"/>
          <p:cNvSpPr txBox="1">
            <a:spLocks noChangeArrowheads="1"/>
          </p:cNvSpPr>
          <p:nvPr/>
        </p:nvSpPr>
        <p:spPr bwMode="auto">
          <a:xfrm>
            <a:off x="1600200" y="2438400"/>
            <a:ext cx="933450" cy="9144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5400" dirty="0">
                <a:cs typeface="Times New Roman" pitchFamily="18" charset="0"/>
                <a:sym typeface="Wingdings" pitchFamily="2" charset="2"/>
              </a:rPr>
              <a:t></a:t>
            </a:r>
            <a:r>
              <a:rPr lang="en-US" sz="5400" dirty="0">
                <a:cs typeface="Times New Roman" pitchFamily="18" charset="0"/>
              </a:rPr>
              <a:t> </a:t>
            </a:r>
            <a:endParaRPr lang="en-US" sz="5400" dirty="0">
              <a:cs typeface="Times New Roman" pitchFamily="18" charset="0"/>
              <a:sym typeface="Wingdings" pitchFamily="2" charset="2"/>
            </a:endParaRPr>
          </a:p>
        </p:txBody>
      </p:sp>
      <p:sp>
        <p:nvSpPr>
          <p:cNvPr id="13319" name="Text Box 7"/>
          <p:cNvSpPr txBox="1">
            <a:spLocks noChangeArrowheads="1"/>
          </p:cNvSpPr>
          <p:nvPr/>
        </p:nvSpPr>
        <p:spPr bwMode="auto">
          <a:xfrm>
            <a:off x="2667000" y="3810000"/>
            <a:ext cx="933450" cy="9144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5400">
                <a:cs typeface="Times New Roman" pitchFamily="18" charset="0"/>
                <a:sym typeface="Wingdings" pitchFamily="2" charset="2"/>
              </a:rPr>
              <a:t></a:t>
            </a:r>
            <a:r>
              <a:rPr lang="en-US" sz="5400">
                <a:cs typeface="Times New Roman" pitchFamily="18" charset="0"/>
              </a:rPr>
              <a:t> </a:t>
            </a:r>
            <a:endParaRPr lang="en-US" sz="5400">
              <a:cs typeface="Times New Roman" pitchFamily="18" charset="0"/>
              <a:sym typeface="Wingdings" pitchFamily="2" charset="2"/>
            </a:endParaRPr>
          </a:p>
        </p:txBody>
      </p:sp>
      <p:sp>
        <p:nvSpPr>
          <p:cNvPr id="13320" name="Text Box 8"/>
          <p:cNvSpPr txBox="1">
            <a:spLocks noChangeArrowheads="1"/>
          </p:cNvSpPr>
          <p:nvPr/>
        </p:nvSpPr>
        <p:spPr bwMode="auto">
          <a:xfrm>
            <a:off x="2667000" y="2438400"/>
            <a:ext cx="933450" cy="9144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5400" dirty="0">
                <a:cs typeface="Times New Roman" pitchFamily="18" charset="0"/>
                <a:sym typeface="Wingdings" pitchFamily="2" charset="2"/>
              </a:rPr>
              <a:t></a:t>
            </a:r>
            <a:r>
              <a:rPr lang="en-US" sz="5400" dirty="0">
                <a:cs typeface="Times New Roman" pitchFamily="18" charset="0"/>
              </a:rPr>
              <a:t> </a:t>
            </a:r>
            <a:endParaRPr lang="en-US" sz="5400" dirty="0">
              <a:cs typeface="Times New Roman" pitchFamily="18" charset="0"/>
              <a:sym typeface="Wingdings" pitchFamily="2" charset="2"/>
            </a:endParaRPr>
          </a:p>
        </p:txBody>
      </p:sp>
      <p:sp>
        <p:nvSpPr>
          <p:cNvPr id="13321" name="Text Box 9"/>
          <p:cNvSpPr txBox="1">
            <a:spLocks noChangeArrowheads="1"/>
          </p:cNvSpPr>
          <p:nvPr/>
        </p:nvSpPr>
        <p:spPr bwMode="auto">
          <a:xfrm>
            <a:off x="1600200" y="3810000"/>
            <a:ext cx="933450" cy="9144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5400">
                <a:cs typeface="Times New Roman" pitchFamily="18" charset="0"/>
                <a:sym typeface="Wingdings" pitchFamily="2" charset="2"/>
              </a:rPr>
              <a:t></a:t>
            </a:r>
            <a:r>
              <a:rPr lang="en-US" sz="5400">
                <a:cs typeface="Times New Roman" pitchFamily="18" charset="0"/>
              </a:rPr>
              <a:t> </a:t>
            </a:r>
            <a:endParaRPr lang="en-US" sz="5400">
              <a:cs typeface="Times New Roman" pitchFamily="18" charset="0"/>
              <a:sym typeface="Wingdings" pitchFamily="2" charset="2"/>
            </a:endParaRPr>
          </a:p>
        </p:txBody>
      </p:sp>
      <p:sp>
        <p:nvSpPr>
          <p:cNvPr id="13322" name="Text Box 10"/>
          <p:cNvSpPr txBox="1">
            <a:spLocks noChangeArrowheads="1"/>
          </p:cNvSpPr>
          <p:nvPr/>
        </p:nvSpPr>
        <p:spPr bwMode="auto">
          <a:xfrm>
            <a:off x="1676400" y="3276600"/>
            <a:ext cx="928688" cy="639763"/>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1200" dirty="0">
                <a:latin typeface="Tahoma" charset="0"/>
                <a:cs typeface="Tahoma" charset="0"/>
              </a:rPr>
              <a:t>Ali</a:t>
            </a:r>
          </a:p>
          <a:p>
            <a:r>
              <a:rPr lang="en-US" sz="1200" dirty="0">
                <a:latin typeface="Tahoma" charset="0"/>
                <a:cs typeface="Tahoma" charset="0"/>
              </a:rPr>
              <a:t>465789</a:t>
            </a:r>
          </a:p>
          <a:p>
            <a:r>
              <a:rPr lang="en-US" sz="1200" dirty="0">
                <a:latin typeface="Tahoma" charset="0"/>
                <a:cs typeface="Tahoma" charset="0"/>
              </a:rPr>
              <a:t>progressed</a:t>
            </a:r>
            <a:endParaRPr lang="en-US" sz="1800" dirty="0">
              <a:latin typeface="Arial" charset="0"/>
            </a:endParaRPr>
          </a:p>
        </p:txBody>
      </p:sp>
      <p:sp>
        <p:nvSpPr>
          <p:cNvPr id="13323" name="Text Box 11"/>
          <p:cNvSpPr txBox="1">
            <a:spLocks noChangeArrowheads="1"/>
          </p:cNvSpPr>
          <p:nvPr/>
        </p:nvSpPr>
        <p:spPr bwMode="auto">
          <a:xfrm>
            <a:off x="1752600" y="4572000"/>
            <a:ext cx="928688" cy="639763"/>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1200">
                <a:latin typeface="Tahoma" charset="0"/>
                <a:cs typeface="Tahoma" charset="0"/>
              </a:rPr>
              <a:t>Noura</a:t>
            </a:r>
          </a:p>
          <a:p>
            <a:r>
              <a:rPr lang="en-US" sz="1200">
                <a:latin typeface="Tahoma" charset="0"/>
                <a:cs typeface="Tahoma" charset="0"/>
              </a:rPr>
              <a:t>453234</a:t>
            </a:r>
          </a:p>
          <a:p>
            <a:r>
              <a:rPr lang="en-US" sz="1200">
                <a:latin typeface="Tahoma" charset="0"/>
                <a:cs typeface="Tahoma" charset="0"/>
              </a:rPr>
              <a:t>progressed</a:t>
            </a:r>
            <a:endParaRPr lang="en-US" sz="1800">
              <a:latin typeface="Arial" charset="0"/>
            </a:endParaRPr>
          </a:p>
        </p:txBody>
      </p:sp>
      <p:sp>
        <p:nvSpPr>
          <p:cNvPr id="13324" name="Text Box 12"/>
          <p:cNvSpPr txBox="1">
            <a:spLocks noChangeArrowheads="1"/>
          </p:cNvSpPr>
          <p:nvPr/>
        </p:nvSpPr>
        <p:spPr bwMode="auto">
          <a:xfrm>
            <a:off x="2819400" y="3276600"/>
            <a:ext cx="906463" cy="639763"/>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1200">
                <a:latin typeface="Tahoma" charset="0"/>
                <a:cs typeface="Tahoma" charset="0"/>
              </a:rPr>
              <a:t>Fatmah</a:t>
            </a:r>
          </a:p>
          <a:p>
            <a:r>
              <a:rPr lang="en-US" sz="1200">
                <a:latin typeface="Tahoma" charset="0"/>
                <a:cs typeface="Tahoma" charset="0"/>
              </a:rPr>
              <a:t>234564</a:t>
            </a:r>
          </a:p>
          <a:p>
            <a:r>
              <a:rPr lang="en-US" sz="1200">
                <a:latin typeface="Tahoma" charset="0"/>
                <a:cs typeface="Tahoma" charset="0"/>
              </a:rPr>
              <a:t>suspended</a:t>
            </a:r>
            <a:endParaRPr lang="en-US" sz="1800">
              <a:latin typeface="Arial" charset="0"/>
            </a:endParaRPr>
          </a:p>
        </p:txBody>
      </p:sp>
      <p:sp>
        <p:nvSpPr>
          <p:cNvPr id="13326" name="Text Box 14"/>
          <p:cNvSpPr txBox="1">
            <a:spLocks noChangeArrowheads="1"/>
          </p:cNvSpPr>
          <p:nvPr/>
        </p:nvSpPr>
        <p:spPr bwMode="auto">
          <a:xfrm>
            <a:off x="1524000" y="5334000"/>
            <a:ext cx="2046479" cy="307777"/>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1400" b="1" dirty="0" smtClean="0">
                <a:solidFill>
                  <a:srgbClr val="0000FF"/>
                </a:solidFill>
                <a:latin typeface="Tahoma" charset="0"/>
                <a:cs typeface="Tahoma" charset="0"/>
              </a:rPr>
              <a:t>Four student </a:t>
            </a:r>
            <a:r>
              <a:rPr lang="en-US" sz="1400" b="1" dirty="0">
                <a:solidFill>
                  <a:srgbClr val="0000FF"/>
                </a:solidFill>
                <a:latin typeface="Tahoma" charset="0"/>
                <a:cs typeface="Tahoma" charset="0"/>
              </a:rPr>
              <a:t>objects</a:t>
            </a:r>
            <a:endParaRPr lang="en-US" sz="1800" dirty="0">
              <a:solidFill>
                <a:srgbClr val="0000FF"/>
              </a:solidFill>
              <a:latin typeface="Arial" charset="0"/>
            </a:endParaRPr>
          </a:p>
        </p:txBody>
      </p:sp>
      <p:sp>
        <p:nvSpPr>
          <p:cNvPr id="13327" name="Rectangle 15"/>
          <p:cNvSpPr>
            <a:spLocks noChangeArrowheads="1"/>
          </p:cNvSpPr>
          <p:nvPr/>
        </p:nvSpPr>
        <p:spPr bwMode="auto">
          <a:xfrm>
            <a:off x="5715000" y="3505200"/>
            <a:ext cx="2057400" cy="4572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p>
            <a:pPr algn="ctr"/>
            <a:r>
              <a:rPr lang="en-US" sz="1600">
                <a:latin typeface="Tahoma" charset="0"/>
                <a:cs typeface="Tahoma" charset="0"/>
              </a:rPr>
              <a:t>STUDENT</a:t>
            </a:r>
            <a:endParaRPr lang="en-US" sz="1800">
              <a:latin typeface="Arial" charset="0"/>
            </a:endParaRPr>
          </a:p>
        </p:txBody>
      </p:sp>
      <p:sp>
        <p:nvSpPr>
          <p:cNvPr id="13328" name="Text Box 16"/>
          <p:cNvSpPr txBox="1">
            <a:spLocks noChangeArrowheads="1"/>
          </p:cNvSpPr>
          <p:nvPr/>
        </p:nvSpPr>
        <p:spPr bwMode="auto">
          <a:xfrm>
            <a:off x="5715000" y="3048000"/>
            <a:ext cx="2395538" cy="3048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1400" b="1">
                <a:latin typeface="Tahoma" charset="0"/>
                <a:cs typeface="Tahoma" charset="0"/>
              </a:rPr>
              <a:t>the Student class in UML</a:t>
            </a:r>
            <a:endParaRPr lang="en-US" sz="1800">
              <a:latin typeface="Arial" charset="0"/>
            </a:endParaRPr>
          </a:p>
        </p:txBody>
      </p:sp>
      <p:sp>
        <p:nvSpPr>
          <p:cNvPr id="13329" name="AutoShape 17"/>
          <p:cNvSpPr>
            <a:spLocks/>
          </p:cNvSpPr>
          <p:nvPr/>
        </p:nvSpPr>
        <p:spPr bwMode="auto">
          <a:xfrm>
            <a:off x="3581400" y="2590800"/>
            <a:ext cx="609600" cy="2362200"/>
          </a:xfrm>
          <a:prstGeom prst="rightBrace">
            <a:avLst>
              <a:gd name="adj1" fmla="val 32292"/>
              <a:gd name="adj2" fmla="val 50000"/>
            </a:avLst>
          </a:prstGeom>
          <a:noFill/>
          <a:ln w="12700" cap="sq">
            <a:solidFill>
              <a:schemeClr val="tx1"/>
            </a:solidFill>
            <a:round/>
            <a:headEnd type="none" w="sm" len="sm"/>
            <a:tailEnd type="none" w="sm" len="sm"/>
          </a:ln>
          <a:effectLst/>
          <a:extLst>
            <a:ext uri="{909E8E84-426E-40dd-AFC4-6F175D3DCCD1}">
              <a14:hiddenFill xmlns="" xmlns:a14="http://schemas.microsoft.com/office/drawing/2010/main">
                <a:solidFill>
                  <a:srgbClr val="669900"/>
                </a:solid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p>
            <a:endParaRPr lang="en-US"/>
          </a:p>
        </p:txBody>
      </p:sp>
      <p:sp>
        <p:nvSpPr>
          <p:cNvPr id="13330" name="Text Box 18"/>
          <p:cNvSpPr txBox="1">
            <a:spLocks noChangeArrowheads="1"/>
          </p:cNvSpPr>
          <p:nvPr/>
        </p:nvSpPr>
        <p:spPr bwMode="auto">
          <a:xfrm>
            <a:off x="4191000" y="3048000"/>
            <a:ext cx="1604963" cy="304800"/>
          </a:xfrm>
          <a:prstGeom prst="rect">
            <a:avLst/>
          </a:prstGeom>
          <a:noFill/>
          <a:ln>
            <a:noFill/>
          </a:ln>
          <a:effectLst/>
          <a:extLst>
            <a:ext uri="{909E8E84-426E-40dd-AFC4-6F175D3DCCD1}">
              <a14:hiddenFill xmlns="" xmlns:a14="http://schemas.microsoft.com/office/drawing/2010/main">
                <a:solidFill>
                  <a:srgbClr val="669900"/>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sz="1400" b="1" dirty="0">
                <a:latin typeface="Tahoma" charset="0"/>
                <a:cs typeface="Tahoma" charset="0"/>
              </a:rPr>
              <a:t>are instances of</a:t>
            </a:r>
            <a:endParaRPr lang="en-US" sz="1800" dirty="0">
              <a:latin typeface="Arial" charset="0"/>
            </a:endParaRPr>
          </a:p>
        </p:txBody>
      </p:sp>
      <p:sp>
        <p:nvSpPr>
          <p:cNvPr id="13331" name="Line 19"/>
          <p:cNvSpPr>
            <a:spLocks noChangeShapeType="1"/>
          </p:cNvSpPr>
          <p:nvPr/>
        </p:nvSpPr>
        <p:spPr bwMode="auto">
          <a:xfrm>
            <a:off x="4267200" y="3695700"/>
            <a:ext cx="1371600" cy="0"/>
          </a:xfrm>
          <a:prstGeom prst="line">
            <a:avLst/>
          </a:prstGeom>
          <a:noFill/>
          <a:ln w="127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p>
            <a:endParaRPr lang="en-US"/>
          </a:p>
        </p:txBody>
      </p:sp>
      <p:sp>
        <p:nvSpPr>
          <p:cNvPr id="13332" name="Rectangle 20"/>
          <p:cNvSpPr>
            <a:spLocks noChangeArrowheads="1"/>
          </p:cNvSpPr>
          <p:nvPr/>
        </p:nvSpPr>
        <p:spPr bwMode="auto">
          <a:xfrm>
            <a:off x="5715000" y="3962400"/>
            <a:ext cx="2057400" cy="6096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p>
            <a:r>
              <a:rPr lang="en-US" sz="1400" dirty="0">
                <a:latin typeface="Tahoma" charset="0"/>
                <a:cs typeface="Tahoma" charset="0"/>
              </a:rPr>
              <a:t>SID: INT;</a:t>
            </a:r>
          </a:p>
          <a:p>
            <a:r>
              <a:rPr lang="en-US" sz="1400" dirty="0">
                <a:latin typeface="Tahoma" charset="0"/>
                <a:cs typeface="Tahoma" charset="0"/>
              </a:rPr>
              <a:t>Name: CHAR;</a:t>
            </a:r>
          </a:p>
          <a:p>
            <a:r>
              <a:rPr lang="en-US" sz="1400" dirty="0" err="1">
                <a:latin typeface="Tahoma" charset="0"/>
                <a:cs typeface="Tahoma" charset="0"/>
              </a:rPr>
              <a:t>Status:CHAR</a:t>
            </a:r>
            <a:endParaRPr lang="en-US" sz="1400" dirty="0">
              <a:latin typeface="Arial" charset="0"/>
            </a:endParaRPr>
          </a:p>
        </p:txBody>
      </p:sp>
      <p:sp>
        <p:nvSpPr>
          <p:cNvPr id="13333" name="Rectangle 21"/>
          <p:cNvSpPr>
            <a:spLocks noChangeArrowheads="1"/>
          </p:cNvSpPr>
          <p:nvPr/>
        </p:nvSpPr>
        <p:spPr bwMode="auto">
          <a:xfrm>
            <a:off x="5715000" y="4572000"/>
            <a:ext cx="2057400" cy="4572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p>
            <a:r>
              <a:rPr lang="en-US" sz="1400" dirty="0" err="1">
                <a:latin typeface="Tahoma" charset="0"/>
                <a:cs typeface="Tahoma" charset="0"/>
              </a:rPr>
              <a:t>prepareExam</a:t>
            </a:r>
            <a:r>
              <a:rPr lang="en-US" sz="1400" dirty="0">
                <a:latin typeface="Tahoma" charset="0"/>
                <a:cs typeface="Tahoma" charset="0"/>
              </a:rPr>
              <a:t>():BOOL;</a:t>
            </a:r>
          </a:p>
          <a:p>
            <a:r>
              <a:rPr lang="en-US" sz="1400" dirty="0" err="1">
                <a:latin typeface="Tahoma" charset="0"/>
                <a:cs typeface="Tahoma" charset="0"/>
              </a:rPr>
              <a:t>enrol</a:t>
            </a:r>
            <a:r>
              <a:rPr lang="en-US" sz="1400" dirty="0">
                <a:latin typeface="Tahoma" charset="0"/>
                <a:cs typeface="Tahoma" charset="0"/>
              </a:rPr>
              <a:t>(S_ID:INT):BOOL;</a:t>
            </a:r>
            <a:endParaRPr lang="en-US" sz="1400" dirty="0">
              <a:latin typeface="Arial" charset="0"/>
            </a:endParaRPr>
          </a:p>
        </p:txBody>
      </p:sp>
      <p:sp>
        <p:nvSpPr>
          <p:cNvPr id="13334" name="Rectangle 23"/>
          <p:cNvSpPr>
            <a:spLocks noGrp="1" noChangeArrowheads="1"/>
          </p:cNvSpPr>
          <p:nvPr>
            <p:ph type="title"/>
          </p:nvPr>
        </p:nvSpPr>
        <p:spPr>
          <a:xfrm>
            <a:off x="533400" y="228600"/>
            <a:ext cx="7772400" cy="457200"/>
          </a:xfrm>
        </p:spPr>
        <p:txBody>
          <a:bodyPr>
            <a:noAutofit/>
          </a:bodyPr>
          <a:lstStyle/>
          <a:p>
            <a:r>
              <a:rPr lang="en-US" sz="4000" dirty="0"/>
              <a:t>Class and Objects</a:t>
            </a:r>
          </a:p>
        </p:txBody>
      </p:sp>
      <p:sp>
        <p:nvSpPr>
          <p:cNvPr id="3" name="Rectangle 2"/>
          <p:cNvSpPr/>
          <p:nvPr/>
        </p:nvSpPr>
        <p:spPr>
          <a:xfrm>
            <a:off x="2819400" y="4648200"/>
            <a:ext cx="914400" cy="646331"/>
          </a:xfrm>
          <a:prstGeom prst="rect">
            <a:avLst/>
          </a:prstGeom>
        </p:spPr>
        <p:txBody>
          <a:bodyPr wrap="square">
            <a:spAutoFit/>
          </a:bodyPr>
          <a:lstStyle/>
          <a:p>
            <a:pPr lvl="0"/>
            <a:r>
              <a:rPr lang="en-US" sz="1200" dirty="0">
                <a:solidFill>
                  <a:srgbClr val="000000"/>
                </a:solidFill>
                <a:latin typeface="Tahoma" charset="0"/>
                <a:cs typeface="Tahoma" charset="0"/>
              </a:rPr>
              <a:t>Mohamed</a:t>
            </a:r>
          </a:p>
          <a:p>
            <a:pPr lvl="0"/>
            <a:r>
              <a:rPr lang="en-US" sz="1200" dirty="0">
                <a:solidFill>
                  <a:srgbClr val="000000"/>
                </a:solidFill>
                <a:latin typeface="Tahoma" charset="0"/>
                <a:cs typeface="Tahoma" charset="0"/>
              </a:rPr>
              <a:t>978866</a:t>
            </a:r>
          </a:p>
          <a:p>
            <a:pPr lvl="0"/>
            <a:r>
              <a:rPr lang="en-US" sz="1200" dirty="0">
                <a:solidFill>
                  <a:srgbClr val="000000"/>
                </a:solidFill>
                <a:latin typeface="Tahoma" charset="0"/>
                <a:cs typeface="Tahoma" charset="0"/>
              </a:rPr>
              <a:t>deferred</a:t>
            </a:r>
            <a:endParaRPr lang="en-US" sz="1800" dirty="0">
              <a:solidFill>
                <a:srgbClr val="000000"/>
              </a:solidFill>
              <a:latin typeface="Arial" charset="0"/>
            </a:endParaRPr>
          </a:p>
        </p:txBody>
      </p:sp>
      <p:sp>
        <p:nvSpPr>
          <p:cNvPr id="5" name="Rectangle 4"/>
          <p:cNvSpPr/>
          <p:nvPr/>
        </p:nvSpPr>
        <p:spPr>
          <a:xfrm>
            <a:off x="5105400" y="5257800"/>
            <a:ext cx="2971800" cy="523220"/>
          </a:xfrm>
          <a:prstGeom prst="rect">
            <a:avLst/>
          </a:prstGeom>
        </p:spPr>
        <p:txBody>
          <a:bodyPr wrap="square">
            <a:spAutoFit/>
          </a:bodyPr>
          <a:lstStyle/>
          <a:p>
            <a:pPr lvl="1" algn="ctr">
              <a:spcBef>
                <a:spcPts val="0"/>
              </a:spcBef>
              <a:buClr>
                <a:srgbClr val="000000"/>
              </a:buClr>
            </a:pPr>
            <a:r>
              <a:rPr lang="en-US" sz="1400" b="1" dirty="0" smtClean="0">
                <a:solidFill>
                  <a:srgbClr val="0000FF"/>
                </a:solidFill>
                <a:latin typeface="Tahoma" charset="0"/>
                <a:cs typeface="Tahoma" charset="0"/>
              </a:rPr>
              <a:t>Class is a structure </a:t>
            </a:r>
            <a:r>
              <a:rPr lang="en-US" sz="1400" b="1" dirty="0">
                <a:solidFill>
                  <a:srgbClr val="0000FF"/>
                </a:solidFill>
                <a:latin typeface="Tahoma" charset="0"/>
                <a:cs typeface="Tahoma" charset="0"/>
              </a:rPr>
              <a:t>of similar objects.</a:t>
            </a:r>
            <a:endParaRPr lang="en-US" sz="1800" b="1" dirty="0">
              <a:solidFill>
                <a:srgbClr val="0000FF"/>
              </a:solidFill>
              <a:latin typeface="Arial" charset="0"/>
            </a:endParaRPr>
          </a:p>
        </p:txBody>
      </p:sp>
      <p:sp>
        <p:nvSpPr>
          <p:cNvPr id="2" name="TextBox 1"/>
          <p:cNvSpPr txBox="1"/>
          <p:nvPr/>
        </p:nvSpPr>
        <p:spPr>
          <a:xfrm>
            <a:off x="4343400" y="3962400"/>
            <a:ext cx="995084" cy="584776"/>
          </a:xfrm>
          <a:prstGeom prst="rect">
            <a:avLst/>
          </a:prstGeom>
          <a:noFill/>
        </p:spPr>
        <p:txBody>
          <a:bodyPr wrap="none" rtlCol="0">
            <a:spAutoFit/>
          </a:bodyPr>
          <a:lstStyle/>
          <a:p>
            <a:r>
              <a:rPr lang="en-US" sz="1600" dirty="0">
                <a:solidFill>
                  <a:srgbClr val="FF0000"/>
                </a:solidFill>
              </a:rPr>
              <a:t>v</a:t>
            </a:r>
            <a:r>
              <a:rPr lang="en-US" sz="1600" dirty="0" smtClean="0">
                <a:solidFill>
                  <a:srgbClr val="FF0000"/>
                </a:solidFill>
              </a:rPr>
              <a:t>ariables/</a:t>
            </a:r>
          </a:p>
          <a:p>
            <a:r>
              <a:rPr lang="en-US" sz="1600" dirty="0" smtClean="0">
                <a:solidFill>
                  <a:srgbClr val="FF0000"/>
                </a:solidFill>
              </a:rPr>
              <a:t>attributes</a:t>
            </a:r>
            <a:endParaRPr lang="en-US" sz="1600" dirty="0">
              <a:solidFill>
                <a:srgbClr val="FF0000"/>
              </a:solidFill>
            </a:endParaRPr>
          </a:p>
        </p:txBody>
      </p:sp>
      <p:sp>
        <p:nvSpPr>
          <p:cNvPr id="6" name="Left Brace 5"/>
          <p:cNvSpPr/>
          <p:nvPr/>
        </p:nvSpPr>
        <p:spPr bwMode="auto">
          <a:xfrm>
            <a:off x="5410200" y="3962400"/>
            <a:ext cx="228600" cy="609600"/>
          </a:xfrm>
          <a:prstGeom prst="leftBrace">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
        <p:nvSpPr>
          <p:cNvPr id="26" name="Left Brace 25"/>
          <p:cNvSpPr/>
          <p:nvPr/>
        </p:nvSpPr>
        <p:spPr bwMode="auto">
          <a:xfrm>
            <a:off x="5410200" y="4648200"/>
            <a:ext cx="228600" cy="304800"/>
          </a:xfrm>
          <a:prstGeom prst="leftBrace">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FF"/>
              </a:solidFill>
              <a:effectLst/>
              <a:latin typeface="Times New Roman" pitchFamily="18" charset="0"/>
            </a:endParaRPr>
          </a:p>
        </p:txBody>
      </p:sp>
      <p:sp>
        <p:nvSpPr>
          <p:cNvPr id="27" name="TextBox 26"/>
          <p:cNvSpPr txBox="1"/>
          <p:nvPr/>
        </p:nvSpPr>
        <p:spPr>
          <a:xfrm>
            <a:off x="4343400" y="4572000"/>
            <a:ext cx="1039367" cy="584776"/>
          </a:xfrm>
          <a:prstGeom prst="rect">
            <a:avLst/>
          </a:prstGeom>
          <a:noFill/>
        </p:spPr>
        <p:txBody>
          <a:bodyPr wrap="none" rtlCol="0">
            <a:spAutoFit/>
          </a:bodyPr>
          <a:lstStyle/>
          <a:p>
            <a:r>
              <a:rPr lang="en-US" sz="1600" dirty="0">
                <a:solidFill>
                  <a:srgbClr val="0000FF"/>
                </a:solidFill>
              </a:rPr>
              <a:t>m</a:t>
            </a:r>
            <a:r>
              <a:rPr lang="en-US" sz="1600" dirty="0" smtClean="0">
                <a:solidFill>
                  <a:srgbClr val="0000FF"/>
                </a:solidFill>
              </a:rPr>
              <a:t>ethods/</a:t>
            </a:r>
          </a:p>
          <a:p>
            <a:r>
              <a:rPr lang="en-US" sz="1600" dirty="0" smtClean="0">
                <a:solidFill>
                  <a:srgbClr val="0000FF"/>
                </a:solidFill>
              </a:rPr>
              <a:t>operations</a:t>
            </a:r>
            <a:endParaRPr lang="en-US" sz="1600" dirty="0">
              <a:solidFill>
                <a:srgbClr val="0000FF"/>
              </a:solidFill>
            </a:endParaRPr>
          </a:p>
        </p:txBody>
      </p:sp>
      <p:sp>
        <p:nvSpPr>
          <p:cNvPr id="7" name="TextBox 6"/>
          <p:cNvSpPr txBox="1"/>
          <p:nvPr/>
        </p:nvSpPr>
        <p:spPr>
          <a:xfrm>
            <a:off x="4800600" y="3352800"/>
            <a:ext cx="629299" cy="338554"/>
          </a:xfrm>
          <a:prstGeom prst="rect">
            <a:avLst/>
          </a:prstGeom>
          <a:noFill/>
        </p:spPr>
        <p:txBody>
          <a:bodyPr wrap="none" rtlCol="0">
            <a:spAutoFit/>
          </a:bodyPr>
          <a:lstStyle/>
          <a:p>
            <a:r>
              <a:rPr lang="en-US" sz="1600" dirty="0">
                <a:solidFill>
                  <a:srgbClr val="FF0000"/>
                </a:solidFill>
              </a:rPr>
              <a:t>C</a:t>
            </a:r>
            <a:r>
              <a:rPr lang="en-US" sz="1600" dirty="0" smtClean="0">
                <a:solidFill>
                  <a:srgbClr val="FF0000"/>
                </a:solidFill>
              </a:rPr>
              <a:t>lass</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5</a:t>
            </a:fld>
            <a:endParaRPr lang="en-US" altLang="en-US">
              <a:solidFill>
                <a:schemeClr val="accent2"/>
              </a:solidFill>
            </a:endParaRPr>
          </a:p>
        </p:txBody>
      </p:sp>
    </p:spTree>
    <p:extLst>
      <p:ext uri="{BB962C8B-B14F-4D97-AF65-F5344CB8AC3E}">
        <p14:creationId xmlns:p14="http://schemas.microsoft.com/office/powerpoint/2010/main" val="429081999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8686800" y="6477000"/>
            <a:ext cx="328612" cy="323850"/>
          </a:xfrm>
          <a:prstGeom prst="rect">
            <a:avLst/>
          </a:prstGeom>
        </p:spPr>
        <p:txBody>
          <a:bodyPr/>
          <a:lstStyle/>
          <a:p>
            <a:fld id="{5F1D82B1-33B8-4B25-8D65-39FD1D62B8A9}" type="slidenum">
              <a:rPr lang="zh-TW" altLang="en-US" sz="900"/>
              <a:pPr/>
              <a:t>6</a:t>
            </a:fld>
            <a:endParaRPr lang="en-US" altLang="zh-TW" sz="900" dirty="0"/>
          </a:p>
        </p:txBody>
      </p:sp>
      <p:sp>
        <p:nvSpPr>
          <p:cNvPr id="220162" name="Rectangle 2"/>
          <p:cNvSpPr>
            <a:spLocks noGrp="1" noChangeArrowheads="1"/>
          </p:cNvSpPr>
          <p:nvPr>
            <p:ph type="title"/>
          </p:nvPr>
        </p:nvSpPr>
        <p:spPr>
          <a:xfrm>
            <a:off x="73025" y="222250"/>
            <a:ext cx="8966200" cy="989013"/>
          </a:xfrm>
          <a:noFill/>
          <a:ln/>
        </p:spPr>
        <p:txBody>
          <a:bodyPr>
            <a:normAutofit fontScale="90000"/>
          </a:bodyPr>
          <a:lstStyle/>
          <a:p>
            <a:r>
              <a:rPr lang="zh-TW" altLang="en-US">
                <a:ea typeface="新細明體" pitchFamily="18" charset="-120"/>
              </a:rPr>
              <a:t> </a:t>
            </a:r>
            <a:r>
              <a:rPr lang="zh-TW" altLang="en-US">
                <a:latin typeface="Arial Rounded MT Bold" pitchFamily="34" charset="0"/>
                <a:ea typeface="新細明體" pitchFamily="18" charset="-120"/>
              </a:rPr>
              <a:t/>
            </a:r>
            <a:br>
              <a:rPr lang="zh-TW" altLang="en-US">
                <a:latin typeface="Arial Rounded MT Bold" pitchFamily="34" charset="0"/>
                <a:ea typeface="新細明體" pitchFamily="18" charset="-120"/>
              </a:rPr>
            </a:br>
            <a:endParaRPr lang="zh-TW" altLang="en-US">
              <a:latin typeface="Arial Rounded MT Bold" pitchFamily="34" charset="0"/>
              <a:ea typeface="新細明體" pitchFamily="18" charset="-120"/>
            </a:endParaRPr>
          </a:p>
        </p:txBody>
      </p:sp>
      <p:sp>
        <p:nvSpPr>
          <p:cNvPr id="220163" name="Rectangle 3"/>
          <p:cNvSpPr>
            <a:spLocks noChangeArrowheads="1"/>
          </p:cNvSpPr>
          <p:nvPr/>
        </p:nvSpPr>
        <p:spPr bwMode="auto">
          <a:xfrm>
            <a:off x="0" y="152400"/>
            <a:ext cx="8763000" cy="708528"/>
          </a:xfrm>
          <a:prstGeom prst="rect">
            <a:avLst/>
          </a:prstGeom>
          <a:noFill/>
          <a:ln w="9525">
            <a:noFill/>
            <a:miter lim="800000"/>
            <a:headEnd/>
            <a:tailEnd/>
          </a:ln>
          <a:effectLst/>
        </p:spPr>
        <p:txBody>
          <a:bodyPr wrap="square" lIns="92075" tIns="46038" rIns="92075" bIns="46038">
            <a:spAutoFit/>
          </a:bodyPr>
          <a:lstStyle/>
          <a:p>
            <a:pPr algn="ctr"/>
            <a:r>
              <a:rPr lang="en-US" altLang="zh-TW" sz="4000" b="1" dirty="0" err="1">
                <a:solidFill>
                  <a:srgbClr val="004D7F"/>
                </a:solidFill>
                <a:latin typeface="+mj-lt"/>
                <a:ea typeface="+mj-ea"/>
                <a:cs typeface="+mj-cs"/>
              </a:rPr>
              <a:t>BankAccount</a:t>
            </a:r>
            <a:r>
              <a:rPr lang="en-US" altLang="zh-TW" sz="4000" b="1" dirty="0">
                <a:solidFill>
                  <a:srgbClr val="004D7F"/>
                </a:solidFill>
                <a:latin typeface="+mj-lt"/>
                <a:ea typeface="+mj-ea"/>
                <a:cs typeface="+mj-cs"/>
              </a:rPr>
              <a:t> Example</a:t>
            </a:r>
          </a:p>
        </p:txBody>
      </p:sp>
      <p:sp>
        <p:nvSpPr>
          <p:cNvPr id="220165" name="Oval 5"/>
          <p:cNvSpPr>
            <a:spLocks noChangeArrowheads="1"/>
          </p:cNvSpPr>
          <p:nvPr/>
        </p:nvSpPr>
        <p:spPr bwMode="auto">
          <a:xfrm>
            <a:off x="646113" y="1371600"/>
            <a:ext cx="4154487" cy="3949700"/>
          </a:xfrm>
          <a:prstGeom prst="ellipse">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en-US"/>
          </a:p>
        </p:txBody>
      </p:sp>
      <p:sp>
        <p:nvSpPr>
          <p:cNvPr id="220168" name="Oval 8"/>
          <p:cNvSpPr>
            <a:spLocks noChangeArrowheads="1"/>
          </p:cNvSpPr>
          <p:nvPr/>
        </p:nvSpPr>
        <p:spPr bwMode="auto">
          <a:xfrm>
            <a:off x="228600" y="2516187"/>
            <a:ext cx="1825625" cy="409575"/>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220169" name="Oval 9"/>
          <p:cNvSpPr>
            <a:spLocks noChangeArrowheads="1"/>
          </p:cNvSpPr>
          <p:nvPr/>
        </p:nvSpPr>
        <p:spPr bwMode="auto">
          <a:xfrm>
            <a:off x="228600" y="3190875"/>
            <a:ext cx="1825625" cy="407987"/>
          </a:xfrm>
          <a:prstGeom prst="ellipse">
            <a:avLst/>
          </a:prstGeom>
          <a:solidFill>
            <a:srgbClr val="FFFFFF"/>
          </a:solidFill>
          <a:ln w="12700">
            <a:solidFill>
              <a:schemeClr val="tx1"/>
            </a:solidFill>
            <a:round/>
            <a:headEnd/>
            <a:tailEnd/>
          </a:ln>
          <a:effectLst/>
        </p:spPr>
        <p:txBody>
          <a:bodyPr wrap="none" anchor="ctr"/>
          <a:lstStyle/>
          <a:p>
            <a:endParaRPr lang="en-US" dirty="0"/>
          </a:p>
        </p:txBody>
      </p:sp>
      <p:sp>
        <p:nvSpPr>
          <p:cNvPr id="220170" name="Oval 10"/>
          <p:cNvSpPr>
            <a:spLocks noChangeArrowheads="1"/>
          </p:cNvSpPr>
          <p:nvPr/>
        </p:nvSpPr>
        <p:spPr bwMode="auto">
          <a:xfrm>
            <a:off x="228600" y="3779837"/>
            <a:ext cx="1825625" cy="411163"/>
          </a:xfrm>
          <a:prstGeom prst="ellipse">
            <a:avLst/>
          </a:prstGeom>
          <a:solidFill>
            <a:srgbClr val="FFFFFF"/>
          </a:solidFill>
          <a:ln w="12700">
            <a:solidFill>
              <a:schemeClr val="tx1"/>
            </a:solidFill>
            <a:round/>
            <a:headEnd/>
            <a:tailEnd/>
          </a:ln>
          <a:effectLst/>
        </p:spPr>
        <p:txBody>
          <a:bodyPr wrap="none" anchor="ctr"/>
          <a:lstStyle/>
          <a:p>
            <a:r>
              <a:rPr lang="en-US" sz="2000" b="1" dirty="0" err="1">
                <a:latin typeface="Times New Roman" pitchFamily="18" charset="0"/>
                <a:ea typeface="新細明體" pitchFamily="18" charset="-120"/>
              </a:rPr>
              <a:t>getOnwer</a:t>
            </a:r>
            <a:endParaRPr lang="en-US" sz="2000" b="1" dirty="0">
              <a:latin typeface="Times New Roman" pitchFamily="18" charset="0"/>
              <a:ea typeface="新細明體" pitchFamily="18" charset="-120"/>
            </a:endParaRPr>
          </a:p>
        </p:txBody>
      </p:sp>
      <p:sp>
        <p:nvSpPr>
          <p:cNvPr id="220171" name="Oval 11"/>
          <p:cNvSpPr>
            <a:spLocks noChangeArrowheads="1"/>
          </p:cNvSpPr>
          <p:nvPr/>
        </p:nvSpPr>
        <p:spPr bwMode="auto">
          <a:xfrm>
            <a:off x="228600" y="1927225"/>
            <a:ext cx="1825625" cy="40798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220172" name="Rectangle 12"/>
          <p:cNvSpPr>
            <a:spLocks noChangeArrowheads="1"/>
          </p:cNvSpPr>
          <p:nvPr/>
        </p:nvSpPr>
        <p:spPr bwMode="auto">
          <a:xfrm>
            <a:off x="2438400" y="1981200"/>
            <a:ext cx="1706562" cy="2819400"/>
          </a:xfrm>
          <a:prstGeom prst="rect">
            <a:avLst/>
          </a:prstGeom>
          <a:solidFill>
            <a:srgbClr val="FFFF99"/>
          </a:solidFill>
          <a:ln w="12700">
            <a:solidFill>
              <a:schemeClr val="tx1"/>
            </a:solidFill>
            <a:miter lim="800000"/>
            <a:headEnd/>
            <a:tailEnd/>
          </a:ln>
          <a:effectLst/>
        </p:spPr>
        <p:txBody>
          <a:bodyPr wrap="none" anchor="ctr"/>
          <a:lstStyle/>
          <a:p>
            <a:endParaRPr lang="en-US"/>
          </a:p>
        </p:txBody>
      </p:sp>
      <p:sp>
        <p:nvSpPr>
          <p:cNvPr id="220173" name="Rectangle 13"/>
          <p:cNvSpPr>
            <a:spLocks noChangeArrowheads="1"/>
          </p:cNvSpPr>
          <p:nvPr/>
        </p:nvSpPr>
        <p:spPr bwMode="auto">
          <a:xfrm>
            <a:off x="2459038" y="2133600"/>
            <a:ext cx="1631950" cy="3478517"/>
          </a:xfrm>
          <a:prstGeom prst="rect">
            <a:avLst/>
          </a:prstGeom>
          <a:noFill/>
          <a:ln w="9525">
            <a:noFill/>
            <a:miter lim="800000"/>
            <a:headEnd/>
            <a:tailEnd/>
          </a:ln>
          <a:effectLst/>
        </p:spPr>
        <p:txBody>
          <a:bodyPr wrap="square" lIns="92075" tIns="46038" rIns="92075" bIns="46038">
            <a:spAutoFit/>
          </a:bodyPr>
          <a:lstStyle/>
          <a:p>
            <a:r>
              <a:rPr lang="en-US" altLang="zh-TW" sz="1800" b="1" dirty="0">
                <a:latin typeface="Times New Roman" pitchFamily="18" charset="0"/>
                <a:ea typeface="新細明體" pitchFamily="18" charset="-120"/>
              </a:rPr>
              <a:t>Private data:</a:t>
            </a:r>
          </a:p>
          <a:p>
            <a:endParaRPr lang="en-US" altLang="zh-TW" sz="1000" b="1" dirty="0">
              <a:latin typeface="Times New Roman" pitchFamily="18" charset="0"/>
              <a:ea typeface="新細明體" pitchFamily="18" charset="-120"/>
            </a:endParaRPr>
          </a:p>
          <a:p>
            <a:r>
              <a:rPr lang="en-US" altLang="zh-TW" sz="1800" b="1" dirty="0" err="1">
                <a:latin typeface="Times New Roman" pitchFamily="18" charset="0"/>
                <a:ea typeface="新細明體" pitchFamily="18" charset="-120"/>
              </a:rPr>
              <a:t>accoutNumber</a:t>
            </a:r>
            <a:endParaRPr lang="en-US" altLang="zh-TW" sz="1800" b="1" dirty="0">
              <a:latin typeface="Times New Roman" pitchFamily="18" charset="0"/>
              <a:ea typeface="新細明體" pitchFamily="18" charset="-120"/>
            </a:endParaRPr>
          </a:p>
          <a:p>
            <a:endParaRPr lang="en-US" altLang="zh-TW" sz="1800" b="1" dirty="0">
              <a:latin typeface="Times New Roman" pitchFamily="18" charset="0"/>
              <a:ea typeface="新細明體" pitchFamily="18" charset="-120"/>
            </a:endParaRPr>
          </a:p>
          <a:p>
            <a:endParaRPr lang="en-US" altLang="zh-TW" sz="1800" b="1" dirty="0">
              <a:latin typeface="Times New Roman" pitchFamily="18" charset="0"/>
              <a:ea typeface="新細明體" pitchFamily="18" charset="-120"/>
            </a:endParaRPr>
          </a:p>
          <a:p>
            <a:r>
              <a:rPr lang="en-US" altLang="zh-TW" sz="1800" b="1" dirty="0">
                <a:latin typeface="Times New Roman" pitchFamily="18" charset="0"/>
                <a:ea typeface="新細明體" pitchFamily="18" charset="-120"/>
              </a:rPr>
              <a:t>balance</a:t>
            </a:r>
          </a:p>
          <a:p>
            <a:endParaRPr lang="en-US" altLang="zh-TW" b="1" dirty="0">
              <a:latin typeface="Times New Roman" pitchFamily="18" charset="0"/>
              <a:ea typeface="新細明體" pitchFamily="18" charset="-120"/>
            </a:endParaRPr>
          </a:p>
          <a:p>
            <a:endParaRPr lang="en-US" altLang="zh-TW" sz="1800" b="1" dirty="0">
              <a:latin typeface="Times New Roman" pitchFamily="18" charset="0"/>
              <a:ea typeface="新細明體" pitchFamily="18" charset="-120"/>
            </a:endParaRPr>
          </a:p>
          <a:p>
            <a:r>
              <a:rPr lang="en-US" altLang="zh-TW" b="1" dirty="0" smtClean="0">
                <a:latin typeface="Times New Roman" pitchFamily="18" charset="0"/>
                <a:ea typeface="新細明體" pitchFamily="18" charset="-120"/>
              </a:rPr>
              <a:t> </a:t>
            </a:r>
            <a:endParaRPr lang="en-US" altLang="zh-TW" b="1" dirty="0">
              <a:latin typeface="Times New Roman" pitchFamily="18" charset="0"/>
              <a:ea typeface="新細明體" pitchFamily="18" charset="-120"/>
            </a:endParaRPr>
          </a:p>
          <a:p>
            <a:endParaRPr lang="en-US" altLang="zh-TW" sz="1800" b="1" dirty="0">
              <a:latin typeface="Times New Roman" pitchFamily="18" charset="0"/>
              <a:ea typeface="新細明體" pitchFamily="18" charset="-120"/>
            </a:endParaRPr>
          </a:p>
          <a:p>
            <a:endParaRPr lang="en-US" altLang="zh-TW" sz="1800" b="1" dirty="0">
              <a:latin typeface="Times New Roman" pitchFamily="18" charset="0"/>
              <a:ea typeface="新細明體" pitchFamily="18" charset="-120"/>
            </a:endParaRPr>
          </a:p>
          <a:p>
            <a:endParaRPr lang="zh-TW" altLang="en-US" sz="1800" b="1" dirty="0">
              <a:latin typeface="Times New Roman" pitchFamily="18" charset="0"/>
              <a:ea typeface="新細明體" pitchFamily="18" charset="-120"/>
            </a:endParaRPr>
          </a:p>
        </p:txBody>
      </p:sp>
      <p:sp>
        <p:nvSpPr>
          <p:cNvPr id="220174" name="Rectangle 14"/>
          <p:cNvSpPr>
            <a:spLocks noChangeArrowheads="1"/>
          </p:cNvSpPr>
          <p:nvPr/>
        </p:nvSpPr>
        <p:spPr bwMode="auto">
          <a:xfrm>
            <a:off x="306388" y="1866900"/>
            <a:ext cx="186013" cy="400752"/>
          </a:xfrm>
          <a:prstGeom prst="rect">
            <a:avLst/>
          </a:prstGeom>
          <a:noFill/>
          <a:ln w="9525">
            <a:noFill/>
            <a:miter lim="800000"/>
            <a:headEnd/>
            <a:tailEnd/>
          </a:ln>
          <a:effectLst/>
        </p:spPr>
        <p:txBody>
          <a:bodyPr wrap="none" lIns="92075" tIns="46038" rIns="92075" bIns="46038">
            <a:spAutoFit/>
          </a:bodyPr>
          <a:lstStyle/>
          <a:p>
            <a:endParaRPr lang="en-US" altLang="zh-TW" sz="2000" b="1" dirty="0">
              <a:latin typeface="Times New Roman" pitchFamily="18" charset="0"/>
              <a:ea typeface="新細明體" pitchFamily="18" charset="-120"/>
            </a:endParaRPr>
          </a:p>
        </p:txBody>
      </p:sp>
      <p:sp>
        <p:nvSpPr>
          <p:cNvPr id="220175" name="Rectangle 15"/>
          <p:cNvSpPr>
            <a:spLocks noChangeArrowheads="1"/>
          </p:cNvSpPr>
          <p:nvPr/>
        </p:nvSpPr>
        <p:spPr bwMode="auto">
          <a:xfrm>
            <a:off x="371475" y="1914525"/>
            <a:ext cx="968214" cy="400752"/>
          </a:xfrm>
          <a:prstGeom prst="rect">
            <a:avLst/>
          </a:prstGeom>
          <a:noFill/>
          <a:ln w="9525">
            <a:noFill/>
            <a:miter lim="800000"/>
            <a:headEnd/>
            <a:tailEnd/>
          </a:ln>
          <a:effectLst/>
        </p:spPr>
        <p:txBody>
          <a:bodyPr wrap="none" lIns="92075" tIns="46038" rIns="92075" bIns="46038">
            <a:spAutoFit/>
          </a:bodyPr>
          <a:lstStyle/>
          <a:p>
            <a:r>
              <a:rPr lang="en-US" altLang="zh-TW" sz="2000" b="1" dirty="0">
                <a:latin typeface="Times New Roman" pitchFamily="18" charset="0"/>
                <a:ea typeface="新細明體" pitchFamily="18" charset="-120"/>
              </a:rPr>
              <a:t>deposit</a:t>
            </a:r>
          </a:p>
        </p:txBody>
      </p:sp>
      <p:sp>
        <p:nvSpPr>
          <p:cNvPr id="220176" name="Rectangle 16"/>
          <p:cNvSpPr>
            <a:spLocks noChangeArrowheads="1"/>
          </p:cNvSpPr>
          <p:nvPr/>
        </p:nvSpPr>
        <p:spPr bwMode="auto">
          <a:xfrm>
            <a:off x="355600" y="2506662"/>
            <a:ext cx="1240724" cy="400752"/>
          </a:xfrm>
          <a:prstGeom prst="rect">
            <a:avLst/>
          </a:prstGeom>
          <a:noFill/>
          <a:ln w="9525">
            <a:noFill/>
            <a:miter lim="800000"/>
            <a:headEnd/>
            <a:tailEnd/>
          </a:ln>
          <a:effectLst/>
        </p:spPr>
        <p:txBody>
          <a:bodyPr wrap="none" lIns="92075" tIns="46038" rIns="92075" bIns="46038">
            <a:spAutoFit/>
          </a:bodyPr>
          <a:lstStyle/>
          <a:p>
            <a:r>
              <a:rPr lang="en-US" altLang="zh-TW" sz="2000" b="1" dirty="0">
                <a:latin typeface="Times New Roman" pitchFamily="18" charset="0"/>
                <a:ea typeface="新細明體" pitchFamily="18" charset="-120"/>
              </a:rPr>
              <a:t>withdraw</a:t>
            </a:r>
          </a:p>
        </p:txBody>
      </p:sp>
      <p:sp>
        <p:nvSpPr>
          <p:cNvPr id="220177" name="Rectangle 17"/>
          <p:cNvSpPr>
            <a:spLocks noChangeArrowheads="1"/>
          </p:cNvSpPr>
          <p:nvPr/>
        </p:nvSpPr>
        <p:spPr bwMode="auto">
          <a:xfrm>
            <a:off x="304800" y="4323648"/>
            <a:ext cx="186013" cy="400752"/>
          </a:xfrm>
          <a:prstGeom prst="rect">
            <a:avLst/>
          </a:prstGeom>
          <a:noFill/>
          <a:ln w="9525">
            <a:noFill/>
            <a:miter lim="800000"/>
            <a:headEnd/>
            <a:tailEnd/>
          </a:ln>
          <a:effectLst/>
        </p:spPr>
        <p:txBody>
          <a:bodyPr wrap="none" lIns="92075" tIns="46038" rIns="92075" bIns="46038">
            <a:spAutoFit/>
          </a:bodyPr>
          <a:lstStyle/>
          <a:p>
            <a:endParaRPr lang="en-US" altLang="zh-TW" sz="2000" b="1" dirty="0">
              <a:latin typeface="Times New Roman" pitchFamily="18" charset="0"/>
              <a:ea typeface="新細明體" pitchFamily="18" charset="-120"/>
            </a:endParaRPr>
          </a:p>
        </p:txBody>
      </p:sp>
      <p:sp>
        <p:nvSpPr>
          <p:cNvPr id="220178" name="Rectangle 18"/>
          <p:cNvSpPr>
            <a:spLocks noChangeArrowheads="1"/>
          </p:cNvSpPr>
          <p:nvPr/>
        </p:nvSpPr>
        <p:spPr bwMode="auto">
          <a:xfrm>
            <a:off x="381000" y="3192462"/>
            <a:ext cx="1381789" cy="400752"/>
          </a:xfrm>
          <a:prstGeom prst="rect">
            <a:avLst/>
          </a:prstGeom>
          <a:noFill/>
          <a:ln w="9525">
            <a:noFill/>
            <a:miter lim="800000"/>
            <a:headEnd/>
            <a:tailEnd/>
          </a:ln>
          <a:effectLst/>
        </p:spPr>
        <p:txBody>
          <a:bodyPr wrap="none" lIns="92075" tIns="46038" rIns="92075" bIns="46038">
            <a:spAutoFit/>
          </a:bodyPr>
          <a:lstStyle/>
          <a:p>
            <a:r>
              <a:rPr lang="en-US" altLang="zh-TW" sz="2000" b="1" dirty="0" err="1">
                <a:latin typeface="Times New Roman" pitchFamily="18" charset="0"/>
                <a:ea typeface="新細明體" pitchFamily="18" charset="-120"/>
              </a:rPr>
              <a:t>getBalance</a:t>
            </a:r>
            <a:endParaRPr lang="en-US" altLang="zh-TW" sz="2000" b="1" dirty="0">
              <a:latin typeface="Times New Roman" pitchFamily="18" charset="0"/>
              <a:ea typeface="新細明體" pitchFamily="18" charset="-120"/>
            </a:endParaRPr>
          </a:p>
        </p:txBody>
      </p:sp>
      <p:sp>
        <p:nvSpPr>
          <p:cNvPr id="220179" name="Rectangle 19"/>
          <p:cNvSpPr>
            <a:spLocks noChangeArrowheads="1"/>
          </p:cNvSpPr>
          <p:nvPr/>
        </p:nvSpPr>
        <p:spPr bwMode="auto">
          <a:xfrm>
            <a:off x="3200400" y="2895600"/>
            <a:ext cx="738188" cy="407987"/>
          </a:xfrm>
          <a:prstGeom prst="rect">
            <a:avLst/>
          </a:prstGeom>
          <a:solidFill>
            <a:srgbClr val="FF9933"/>
          </a:solidFill>
          <a:ln w="12700">
            <a:solidFill>
              <a:schemeClr val="tx1"/>
            </a:solidFill>
            <a:miter lim="800000"/>
            <a:headEnd/>
            <a:tailEnd/>
          </a:ln>
          <a:effectLst/>
        </p:spPr>
        <p:txBody>
          <a:bodyPr wrap="none" anchor="ctr"/>
          <a:lstStyle/>
          <a:p>
            <a:endParaRPr lang="en-US"/>
          </a:p>
        </p:txBody>
      </p:sp>
      <p:sp>
        <p:nvSpPr>
          <p:cNvPr id="220180" name="Rectangle 20"/>
          <p:cNvSpPr>
            <a:spLocks noChangeArrowheads="1"/>
          </p:cNvSpPr>
          <p:nvPr/>
        </p:nvSpPr>
        <p:spPr bwMode="auto">
          <a:xfrm>
            <a:off x="3200400" y="3733800"/>
            <a:ext cx="738188" cy="407987"/>
          </a:xfrm>
          <a:prstGeom prst="rect">
            <a:avLst/>
          </a:prstGeom>
          <a:solidFill>
            <a:srgbClr val="FF9933"/>
          </a:solidFill>
          <a:ln w="12700">
            <a:solidFill>
              <a:schemeClr val="tx1"/>
            </a:solidFill>
            <a:miter lim="800000"/>
            <a:headEnd/>
            <a:tailEnd/>
          </a:ln>
          <a:effectLst/>
        </p:spPr>
        <p:txBody>
          <a:bodyPr wrap="none" anchor="ctr"/>
          <a:lstStyle/>
          <a:p>
            <a:endParaRPr lang="en-US"/>
          </a:p>
        </p:txBody>
      </p:sp>
      <p:sp>
        <p:nvSpPr>
          <p:cNvPr id="21" name="Rectangle 20"/>
          <p:cNvSpPr/>
          <p:nvPr/>
        </p:nvSpPr>
        <p:spPr>
          <a:xfrm>
            <a:off x="304800" y="5486400"/>
            <a:ext cx="5105400" cy="954107"/>
          </a:xfrm>
          <a:prstGeom prst="rect">
            <a:avLst/>
          </a:prstGeom>
        </p:spPr>
        <p:txBody>
          <a:bodyPr wrap="square">
            <a:spAutoFit/>
          </a:bodyPr>
          <a:lstStyle/>
          <a:p>
            <a:pPr algn="ctr"/>
            <a:r>
              <a:rPr lang="en-US" altLang="zh-TW" sz="2800" dirty="0" err="1">
                <a:latin typeface="+mn-lt"/>
              </a:rPr>
              <a:t>BankAccount</a:t>
            </a:r>
            <a:r>
              <a:rPr lang="en-US" altLang="zh-TW" sz="2800" dirty="0">
                <a:latin typeface="+mn-lt"/>
              </a:rPr>
              <a:t> contains </a:t>
            </a:r>
            <a:r>
              <a:rPr lang="en-US" altLang="zh-TW" sz="2800" b="1" dirty="0">
                <a:latin typeface="+mn-lt"/>
              </a:rPr>
              <a:t>attributes</a:t>
            </a:r>
          </a:p>
          <a:p>
            <a:pPr algn="ctr"/>
            <a:r>
              <a:rPr lang="en-US" altLang="zh-TW" sz="2800" dirty="0">
                <a:latin typeface="+mn-lt"/>
              </a:rPr>
              <a:t>and </a:t>
            </a:r>
            <a:r>
              <a:rPr lang="en-US" altLang="zh-TW" sz="2800" b="1" dirty="0">
                <a:latin typeface="+mn-lt"/>
              </a:rPr>
              <a:t>methods</a:t>
            </a:r>
          </a:p>
        </p:txBody>
      </p:sp>
      <p:sp>
        <p:nvSpPr>
          <p:cNvPr id="22" name="Content Placeholder 2"/>
          <p:cNvSpPr>
            <a:spLocks noGrp="1"/>
          </p:cNvSpPr>
          <p:nvPr>
            <p:ph idx="1"/>
          </p:nvPr>
        </p:nvSpPr>
        <p:spPr>
          <a:xfrm>
            <a:off x="5006916" y="1325353"/>
            <a:ext cx="3810000" cy="4273049"/>
          </a:xfrm>
        </p:spPr>
        <p:txBody>
          <a:bodyPr>
            <a:normAutofit/>
          </a:bodyPr>
          <a:lstStyle/>
          <a:p>
            <a:pPr>
              <a:buNone/>
            </a:pPr>
            <a:r>
              <a:rPr lang="en-AU" b="1" dirty="0"/>
              <a:t>An Object has:</a:t>
            </a:r>
          </a:p>
          <a:p>
            <a:r>
              <a:rPr lang="en-AU" sz="2800" b="1" dirty="0"/>
              <a:t>Attributes </a:t>
            </a:r>
            <a:r>
              <a:rPr lang="en-AU" sz="2800" dirty="0"/>
              <a:t>– information about the object</a:t>
            </a:r>
          </a:p>
          <a:p>
            <a:r>
              <a:rPr lang="en-AU" sz="2800" b="1" dirty="0"/>
              <a:t>Methods</a:t>
            </a:r>
            <a:r>
              <a:rPr lang="en-AU" sz="2800" dirty="0"/>
              <a:t> – functions the object can </a:t>
            </a:r>
            <a:r>
              <a:rPr lang="en-AU" sz="2800" dirty="0" smtClean="0"/>
              <a:t>perform</a:t>
            </a:r>
            <a:endParaRPr lang="en-AU" sz="2800" dirty="0"/>
          </a:p>
        </p:txBody>
      </p:sp>
      <p:sp>
        <p:nvSpPr>
          <p:cNvPr id="24" name="Oval 10"/>
          <p:cNvSpPr>
            <a:spLocks noChangeArrowheads="1"/>
          </p:cNvSpPr>
          <p:nvPr/>
        </p:nvSpPr>
        <p:spPr bwMode="auto">
          <a:xfrm>
            <a:off x="159081" y="4384323"/>
            <a:ext cx="1825625" cy="411163"/>
          </a:xfrm>
          <a:prstGeom prst="ellipse">
            <a:avLst/>
          </a:prstGeom>
          <a:solidFill>
            <a:srgbClr val="FFFFFF"/>
          </a:solidFill>
          <a:ln w="12700">
            <a:solidFill>
              <a:schemeClr val="tx1"/>
            </a:solidFill>
            <a:round/>
            <a:headEnd/>
            <a:tailEnd/>
          </a:ln>
          <a:effectLst/>
        </p:spPr>
        <p:txBody>
          <a:bodyPr wrap="none" anchor="ctr"/>
          <a:lstStyle/>
          <a:p>
            <a:r>
              <a:rPr lang="en-US" sz="2000" b="1" dirty="0" err="1">
                <a:latin typeface="Times New Roman" pitchFamily="18" charset="0"/>
                <a:ea typeface="新細明體" pitchFamily="18" charset="-120"/>
              </a:rPr>
              <a:t>setOnwer</a:t>
            </a:r>
            <a:endParaRPr lang="en-US" sz="2000" b="1" dirty="0">
              <a:latin typeface="Times New Roman" pitchFamily="18" charset="0"/>
              <a:ea typeface="新細明體" pitchFamily="18" charset="-120"/>
            </a:endParaRPr>
          </a:p>
        </p:txBody>
      </p:sp>
    </p:spTree>
    <p:extLst>
      <p:ext uri="{BB962C8B-B14F-4D97-AF65-F5344CB8AC3E}">
        <p14:creationId xmlns:p14="http://schemas.microsoft.com/office/powerpoint/2010/main" val="256866771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fld id="{D1E64D56-A8CC-46C9-8643-B4D4165BE0C7}" type="slidenum">
              <a:rPr lang="zh-CN" altLang="en-GB"/>
              <a:pPr/>
              <a:t>7</a:t>
            </a:fld>
            <a:endParaRPr lang="en-GB" altLang="zh-CN"/>
          </a:p>
        </p:txBody>
      </p:sp>
      <p:sp>
        <p:nvSpPr>
          <p:cNvPr id="210946" name="Rectangle 2"/>
          <p:cNvSpPr>
            <a:spLocks noGrp="1" noChangeArrowheads="1"/>
          </p:cNvSpPr>
          <p:nvPr>
            <p:ph type="title"/>
          </p:nvPr>
        </p:nvSpPr>
        <p:spPr/>
        <p:txBody>
          <a:bodyPr/>
          <a:lstStyle/>
          <a:p>
            <a:r>
              <a:rPr lang="en-US" dirty="0" smtClean="0"/>
              <a:t>Class Example</a:t>
            </a:r>
            <a:endParaRPr lang="en-US" dirty="0"/>
          </a:p>
        </p:txBody>
      </p:sp>
      <p:sp>
        <p:nvSpPr>
          <p:cNvPr id="21" name="Text Box 12"/>
          <p:cNvSpPr txBox="1">
            <a:spLocks noChangeArrowheads="1"/>
          </p:cNvSpPr>
          <p:nvPr/>
        </p:nvSpPr>
        <p:spPr bwMode="auto">
          <a:xfrm>
            <a:off x="6529744" y="5489822"/>
            <a:ext cx="2334037" cy="386003"/>
          </a:xfrm>
          <a:prstGeom prst="rect">
            <a:avLst/>
          </a:prstGeom>
          <a:noFill/>
          <a:ln w="9525">
            <a:noFill/>
            <a:miter lim="800000"/>
            <a:headEnd/>
            <a:tailEnd/>
          </a:ln>
          <a:effectLst/>
        </p:spPr>
        <p:txBody>
          <a:bodyPr wrap="none" lIns="107950" tIns="53975" rIns="107950" bIns="53975">
            <a:spAutoFit/>
          </a:bodyPr>
          <a:lstStyle/>
          <a:p>
            <a:r>
              <a:rPr lang="en-US" sz="1800" b="1" dirty="0"/>
              <a:t>Bank Account Object</a:t>
            </a:r>
          </a:p>
        </p:txBody>
      </p:sp>
      <p:sp>
        <p:nvSpPr>
          <p:cNvPr id="22" name="Text Box 16"/>
          <p:cNvSpPr txBox="1">
            <a:spLocks noChangeArrowheads="1"/>
          </p:cNvSpPr>
          <p:nvPr/>
        </p:nvSpPr>
        <p:spPr bwMode="auto">
          <a:xfrm>
            <a:off x="6305994" y="2227694"/>
            <a:ext cx="1120500" cy="355225"/>
          </a:xfrm>
          <a:prstGeom prst="rect">
            <a:avLst/>
          </a:prstGeom>
          <a:noFill/>
          <a:ln w="9525">
            <a:noFill/>
            <a:miter lim="800000"/>
            <a:headEnd/>
            <a:tailEnd/>
          </a:ln>
          <a:effectLst/>
        </p:spPr>
        <p:txBody>
          <a:bodyPr wrap="none" lIns="107950" tIns="53975" rIns="107950" bIns="53975">
            <a:spAutoFit/>
          </a:bodyPr>
          <a:lstStyle/>
          <a:p>
            <a:r>
              <a:rPr lang="en-US" sz="1600" b="1" dirty="0">
                <a:solidFill>
                  <a:srgbClr val="00B050"/>
                </a:solidFill>
              </a:rPr>
              <a:t>Attributes</a:t>
            </a:r>
          </a:p>
        </p:txBody>
      </p:sp>
      <p:grpSp>
        <p:nvGrpSpPr>
          <p:cNvPr id="23" name="Group 19"/>
          <p:cNvGrpSpPr>
            <a:grpSpLocks/>
          </p:cNvGrpSpPr>
          <p:nvPr/>
        </p:nvGrpSpPr>
        <p:grpSpPr bwMode="auto">
          <a:xfrm>
            <a:off x="6147029" y="1920136"/>
            <a:ext cx="2657010" cy="3385562"/>
            <a:chOff x="3264" y="900"/>
            <a:chExt cx="1872" cy="2268"/>
          </a:xfrm>
        </p:grpSpPr>
        <p:sp>
          <p:nvSpPr>
            <p:cNvPr id="24" name="Oval 4"/>
            <p:cNvSpPr>
              <a:spLocks noChangeArrowheads="1"/>
            </p:cNvSpPr>
            <p:nvPr/>
          </p:nvSpPr>
          <p:spPr bwMode="auto">
            <a:xfrm>
              <a:off x="3264" y="1392"/>
              <a:ext cx="1872" cy="1776"/>
            </a:xfrm>
            <a:prstGeom prst="ellipse">
              <a:avLst/>
            </a:prstGeom>
            <a:solidFill>
              <a:schemeClr val="bg1"/>
            </a:solidFill>
            <a:ln w="9525">
              <a:solidFill>
                <a:schemeClr val="tx1"/>
              </a:solidFill>
              <a:miter lim="800000"/>
              <a:headEnd/>
              <a:tailEnd/>
            </a:ln>
            <a:effectLst/>
          </p:spPr>
          <p:txBody>
            <a:bodyPr wrap="none" anchor="ctr"/>
            <a:lstStyle/>
            <a:p>
              <a:endParaRPr lang="en-AU" sz="1400"/>
            </a:p>
          </p:txBody>
        </p:sp>
        <p:sp>
          <p:nvSpPr>
            <p:cNvPr id="25" name="Oval 5"/>
            <p:cNvSpPr>
              <a:spLocks noChangeArrowheads="1"/>
            </p:cNvSpPr>
            <p:nvPr/>
          </p:nvSpPr>
          <p:spPr bwMode="auto">
            <a:xfrm>
              <a:off x="3744" y="1824"/>
              <a:ext cx="912" cy="864"/>
            </a:xfrm>
            <a:prstGeom prst="ellipse">
              <a:avLst/>
            </a:prstGeom>
            <a:solidFill>
              <a:schemeClr val="bg1"/>
            </a:solidFill>
            <a:ln w="9525">
              <a:solidFill>
                <a:schemeClr val="tx1"/>
              </a:solidFill>
              <a:prstDash val="dash"/>
              <a:miter lim="800000"/>
              <a:headEnd/>
              <a:tailEnd/>
            </a:ln>
            <a:effectLst/>
          </p:spPr>
          <p:txBody>
            <a:bodyPr wrap="none" anchor="ctr"/>
            <a:lstStyle/>
            <a:p>
              <a:endParaRPr lang="en-US" sz="1400"/>
            </a:p>
          </p:txBody>
        </p:sp>
        <p:sp>
          <p:nvSpPr>
            <p:cNvPr id="26" name="Line 6"/>
            <p:cNvSpPr>
              <a:spLocks noChangeShapeType="1"/>
            </p:cNvSpPr>
            <p:nvPr/>
          </p:nvSpPr>
          <p:spPr bwMode="auto">
            <a:xfrm flipV="1">
              <a:off x="4176" y="1392"/>
              <a:ext cx="0" cy="432"/>
            </a:xfrm>
            <a:prstGeom prst="line">
              <a:avLst/>
            </a:prstGeom>
            <a:noFill/>
            <a:ln w="9525">
              <a:solidFill>
                <a:schemeClr val="tx1"/>
              </a:solidFill>
              <a:prstDash val="dash"/>
              <a:miter lim="800000"/>
              <a:headEnd/>
              <a:tailEnd/>
            </a:ln>
            <a:effectLst/>
          </p:spPr>
          <p:txBody>
            <a:bodyPr wrap="none"/>
            <a:lstStyle/>
            <a:p>
              <a:endParaRPr lang="en-US" sz="1400"/>
            </a:p>
          </p:txBody>
        </p:sp>
        <p:sp>
          <p:nvSpPr>
            <p:cNvPr id="27" name="Line 7"/>
            <p:cNvSpPr>
              <a:spLocks noChangeShapeType="1"/>
            </p:cNvSpPr>
            <p:nvPr/>
          </p:nvSpPr>
          <p:spPr bwMode="auto">
            <a:xfrm flipH="1">
              <a:off x="3600" y="2640"/>
              <a:ext cx="336" cy="288"/>
            </a:xfrm>
            <a:prstGeom prst="line">
              <a:avLst/>
            </a:prstGeom>
            <a:noFill/>
            <a:ln w="9525">
              <a:solidFill>
                <a:schemeClr val="tx1"/>
              </a:solidFill>
              <a:prstDash val="dash"/>
              <a:miter lim="800000"/>
              <a:headEnd/>
              <a:tailEnd/>
            </a:ln>
            <a:effectLst/>
          </p:spPr>
          <p:txBody>
            <a:bodyPr wrap="none"/>
            <a:lstStyle/>
            <a:p>
              <a:endParaRPr lang="en-US" sz="1400"/>
            </a:p>
          </p:txBody>
        </p:sp>
        <p:sp>
          <p:nvSpPr>
            <p:cNvPr id="28" name="Line 8"/>
            <p:cNvSpPr>
              <a:spLocks noChangeShapeType="1"/>
            </p:cNvSpPr>
            <p:nvPr/>
          </p:nvSpPr>
          <p:spPr bwMode="auto">
            <a:xfrm>
              <a:off x="4608" y="2496"/>
              <a:ext cx="384" cy="288"/>
            </a:xfrm>
            <a:prstGeom prst="line">
              <a:avLst/>
            </a:prstGeom>
            <a:noFill/>
            <a:ln w="9525">
              <a:solidFill>
                <a:schemeClr val="tx1"/>
              </a:solidFill>
              <a:prstDash val="dash"/>
              <a:miter lim="800000"/>
              <a:headEnd/>
              <a:tailEnd/>
            </a:ln>
            <a:effectLst/>
          </p:spPr>
          <p:txBody>
            <a:bodyPr wrap="none"/>
            <a:lstStyle/>
            <a:p>
              <a:endParaRPr lang="en-US" sz="1400"/>
            </a:p>
          </p:txBody>
        </p:sp>
        <p:sp>
          <p:nvSpPr>
            <p:cNvPr id="29" name="Text Box 9"/>
            <p:cNvSpPr txBox="1">
              <a:spLocks noChangeArrowheads="1"/>
            </p:cNvSpPr>
            <p:nvPr/>
          </p:nvSpPr>
          <p:spPr bwMode="auto">
            <a:xfrm>
              <a:off x="3376" y="1775"/>
              <a:ext cx="516" cy="206"/>
            </a:xfrm>
            <a:prstGeom prst="rect">
              <a:avLst/>
            </a:prstGeom>
            <a:noFill/>
            <a:ln w="9525">
              <a:noFill/>
              <a:miter lim="800000"/>
              <a:headEnd/>
              <a:tailEnd/>
            </a:ln>
            <a:effectLst/>
          </p:spPr>
          <p:txBody>
            <a:bodyPr wrap="none">
              <a:spAutoFit/>
            </a:bodyPr>
            <a:lstStyle/>
            <a:p>
              <a:r>
                <a:rPr lang="en-US" sz="1400" b="1" dirty="0"/>
                <a:t>deposit</a:t>
              </a:r>
            </a:p>
          </p:txBody>
        </p:sp>
        <p:sp>
          <p:nvSpPr>
            <p:cNvPr id="30" name="Text Box 10"/>
            <p:cNvSpPr txBox="1">
              <a:spLocks noChangeArrowheads="1"/>
            </p:cNvSpPr>
            <p:nvPr/>
          </p:nvSpPr>
          <p:spPr bwMode="auto">
            <a:xfrm>
              <a:off x="4174" y="1585"/>
              <a:ext cx="650" cy="206"/>
            </a:xfrm>
            <a:prstGeom prst="rect">
              <a:avLst/>
            </a:prstGeom>
            <a:noFill/>
            <a:ln w="9525">
              <a:noFill/>
              <a:miter lim="800000"/>
              <a:headEnd/>
              <a:tailEnd/>
            </a:ln>
            <a:effectLst/>
          </p:spPr>
          <p:txBody>
            <a:bodyPr wrap="none">
              <a:spAutoFit/>
            </a:bodyPr>
            <a:lstStyle/>
            <a:p>
              <a:r>
                <a:rPr lang="en-US" sz="1400" b="1" dirty="0"/>
                <a:t>withdraw</a:t>
              </a:r>
            </a:p>
          </p:txBody>
        </p:sp>
        <p:sp>
          <p:nvSpPr>
            <p:cNvPr id="31" name="Text Box 11"/>
            <p:cNvSpPr txBox="1">
              <a:spLocks noChangeArrowheads="1"/>
            </p:cNvSpPr>
            <p:nvPr/>
          </p:nvSpPr>
          <p:spPr bwMode="auto">
            <a:xfrm>
              <a:off x="3872" y="2779"/>
              <a:ext cx="721" cy="206"/>
            </a:xfrm>
            <a:prstGeom prst="rect">
              <a:avLst/>
            </a:prstGeom>
            <a:noFill/>
            <a:ln w="9525">
              <a:noFill/>
              <a:miter lim="800000"/>
              <a:headEnd/>
              <a:tailEnd/>
            </a:ln>
            <a:effectLst/>
          </p:spPr>
          <p:txBody>
            <a:bodyPr wrap="none">
              <a:spAutoFit/>
            </a:bodyPr>
            <a:lstStyle/>
            <a:p>
              <a:r>
                <a:rPr lang="en-US" sz="1400" b="1" dirty="0" err="1"/>
                <a:t>getBalance</a:t>
              </a:r>
              <a:endParaRPr lang="en-US" sz="1400" b="1" dirty="0"/>
            </a:p>
          </p:txBody>
        </p:sp>
        <p:sp>
          <p:nvSpPr>
            <p:cNvPr id="32" name="Text Box 12"/>
            <p:cNvSpPr txBox="1">
              <a:spLocks noChangeArrowheads="1"/>
            </p:cNvSpPr>
            <p:nvPr/>
          </p:nvSpPr>
          <p:spPr bwMode="auto">
            <a:xfrm>
              <a:off x="3768" y="2033"/>
              <a:ext cx="910" cy="495"/>
            </a:xfrm>
            <a:prstGeom prst="rect">
              <a:avLst/>
            </a:prstGeom>
            <a:noFill/>
            <a:ln w="9525">
              <a:noFill/>
              <a:miter lim="800000"/>
              <a:headEnd/>
              <a:tailEnd/>
            </a:ln>
            <a:effectLst/>
          </p:spPr>
          <p:txBody>
            <a:bodyPr wrap="square">
              <a:spAutoFit/>
            </a:bodyPr>
            <a:lstStyle/>
            <a:p>
              <a:r>
                <a:rPr lang="en-US" sz="1400" b="1" dirty="0" err="1">
                  <a:solidFill>
                    <a:schemeClr val="accent4">
                      <a:lumMod val="50000"/>
                    </a:schemeClr>
                  </a:solidFill>
                </a:rPr>
                <a:t>accountNo</a:t>
              </a:r>
              <a:endParaRPr lang="en-US" sz="1400" b="1" dirty="0">
                <a:solidFill>
                  <a:schemeClr val="accent4">
                    <a:lumMod val="50000"/>
                  </a:schemeClr>
                </a:solidFill>
              </a:endParaRPr>
            </a:p>
            <a:p>
              <a:r>
                <a:rPr lang="en-US" sz="1400" b="1" dirty="0" err="1">
                  <a:solidFill>
                    <a:schemeClr val="accent4">
                      <a:lumMod val="50000"/>
                    </a:schemeClr>
                  </a:solidFill>
                </a:rPr>
                <a:t>accountName</a:t>
              </a:r>
              <a:endParaRPr lang="en-US" sz="1400" b="1" dirty="0">
                <a:solidFill>
                  <a:schemeClr val="accent4">
                    <a:lumMod val="50000"/>
                  </a:schemeClr>
                </a:solidFill>
              </a:endParaRPr>
            </a:p>
            <a:p>
              <a:r>
                <a:rPr lang="en-US" sz="1400" b="1" dirty="0">
                  <a:solidFill>
                    <a:schemeClr val="accent4">
                      <a:lumMod val="50000"/>
                    </a:schemeClr>
                  </a:solidFill>
                </a:rPr>
                <a:t>balance</a:t>
              </a:r>
            </a:p>
          </p:txBody>
        </p:sp>
        <p:sp>
          <p:nvSpPr>
            <p:cNvPr id="33" name="Text Box 13"/>
            <p:cNvSpPr txBox="1">
              <a:spLocks noChangeArrowheads="1"/>
            </p:cNvSpPr>
            <p:nvPr/>
          </p:nvSpPr>
          <p:spPr bwMode="auto">
            <a:xfrm>
              <a:off x="4356" y="900"/>
              <a:ext cx="644" cy="206"/>
            </a:xfrm>
            <a:prstGeom prst="rect">
              <a:avLst/>
            </a:prstGeom>
            <a:noFill/>
            <a:ln w="9525">
              <a:noFill/>
              <a:miter lim="800000"/>
              <a:headEnd/>
              <a:tailEnd/>
            </a:ln>
            <a:effectLst/>
          </p:spPr>
          <p:txBody>
            <a:bodyPr wrap="square">
              <a:spAutoFit/>
            </a:bodyPr>
            <a:lstStyle/>
            <a:p>
              <a:pPr algn="r"/>
              <a:r>
                <a:rPr lang="en-US" sz="1400" b="1" dirty="0"/>
                <a:t>Methods</a:t>
              </a:r>
            </a:p>
          </p:txBody>
        </p:sp>
        <p:sp>
          <p:nvSpPr>
            <p:cNvPr id="34" name="Line 14"/>
            <p:cNvSpPr>
              <a:spLocks noChangeShapeType="1"/>
            </p:cNvSpPr>
            <p:nvPr/>
          </p:nvSpPr>
          <p:spPr bwMode="auto">
            <a:xfrm flipH="1">
              <a:off x="4502" y="1106"/>
              <a:ext cx="126" cy="479"/>
            </a:xfrm>
            <a:prstGeom prst="line">
              <a:avLst/>
            </a:prstGeom>
            <a:noFill/>
            <a:ln w="9525">
              <a:solidFill>
                <a:schemeClr val="tx1"/>
              </a:solidFill>
              <a:miter lim="800000"/>
              <a:headEnd/>
              <a:tailEnd type="triangle" w="med" len="med"/>
            </a:ln>
            <a:effectLst/>
          </p:spPr>
          <p:txBody>
            <a:bodyPr wrap="none"/>
            <a:lstStyle/>
            <a:p>
              <a:endParaRPr lang="en-US" sz="1400"/>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53706"/>
            <a:ext cx="5721708" cy="478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ight Brace 36"/>
          <p:cNvSpPr/>
          <p:nvPr/>
        </p:nvSpPr>
        <p:spPr>
          <a:xfrm>
            <a:off x="3970422" y="1654789"/>
            <a:ext cx="990600" cy="914400"/>
          </a:xfrm>
          <a:prstGeom prst="rightBrace">
            <a:avLst>
              <a:gd name="adj1" fmla="val 8333"/>
              <a:gd name="adj2" fmla="val 485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ine 15"/>
          <p:cNvSpPr>
            <a:spLocks noChangeShapeType="1"/>
          </p:cNvSpPr>
          <p:nvPr/>
        </p:nvSpPr>
        <p:spPr bwMode="auto">
          <a:xfrm>
            <a:off x="6862378" y="2569189"/>
            <a:ext cx="539432" cy="1078189"/>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35" name="Line 15"/>
          <p:cNvSpPr>
            <a:spLocks noChangeShapeType="1"/>
          </p:cNvSpPr>
          <p:nvPr/>
        </p:nvSpPr>
        <p:spPr bwMode="auto">
          <a:xfrm flipH="1" flipV="1">
            <a:off x="4961022" y="2073889"/>
            <a:ext cx="1600993" cy="93627"/>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36" name="Rectangle 5"/>
          <p:cNvSpPr>
            <a:spLocks noChangeArrowheads="1"/>
          </p:cNvSpPr>
          <p:nvPr/>
        </p:nvSpPr>
        <p:spPr bwMode="auto">
          <a:xfrm>
            <a:off x="4852114" y="1234336"/>
            <a:ext cx="2549695" cy="685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GB" sz="3600" dirty="0"/>
              <a:t>private data</a:t>
            </a:r>
          </a:p>
        </p:txBody>
      </p:sp>
      <p:sp>
        <p:nvSpPr>
          <p:cNvPr id="39" name="Rectangle 6"/>
          <p:cNvSpPr>
            <a:spLocks noChangeArrowheads="1"/>
          </p:cNvSpPr>
          <p:nvPr/>
        </p:nvSpPr>
        <p:spPr bwMode="auto">
          <a:xfrm rot="18504873">
            <a:off x="3377941" y="5189234"/>
            <a:ext cx="2948344" cy="60117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GB" sz="3200" dirty="0"/>
              <a:t>public methods</a:t>
            </a:r>
          </a:p>
        </p:txBody>
      </p:sp>
      <p:sp>
        <p:nvSpPr>
          <p:cNvPr id="2" name="TextBox 1"/>
          <p:cNvSpPr txBox="1"/>
          <p:nvPr/>
        </p:nvSpPr>
        <p:spPr>
          <a:xfrm>
            <a:off x="685800" y="5481935"/>
            <a:ext cx="1066800" cy="461665"/>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428144294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80">
                                          <p:stCondLst>
                                            <p:cond delay="0"/>
                                          </p:stCondLst>
                                        </p:cTn>
                                        <p:tgtEl>
                                          <p:spTgt spid="37"/>
                                        </p:tgtEl>
                                      </p:cBhvr>
                                    </p:animEffect>
                                    <p:anim calcmode="lin" valueType="num">
                                      <p:cBhvr>
                                        <p:cTn id="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3" dur="26">
                                          <p:stCondLst>
                                            <p:cond delay="650"/>
                                          </p:stCondLst>
                                        </p:cTn>
                                        <p:tgtEl>
                                          <p:spTgt spid="37"/>
                                        </p:tgtEl>
                                      </p:cBhvr>
                                      <p:to x="100000" y="60000"/>
                                    </p:animScale>
                                    <p:animScale>
                                      <p:cBhvr>
                                        <p:cTn id="14" dur="166" decel="50000">
                                          <p:stCondLst>
                                            <p:cond delay="676"/>
                                          </p:stCondLst>
                                        </p:cTn>
                                        <p:tgtEl>
                                          <p:spTgt spid="37"/>
                                        </p:tgtEl>
                                      </p:cBhvr>
                                      <p:to x="100000" y="100000"/>
                                    </p:animScale>
                                    <p:animScale>
                                      <p:cBhvr>
                                        <p:cTn id="15" dur="26">
                                          <p:stCondLst>
                                            <p:cond delay="1312"/>
                                          </p:stCondLst>
                                        </p:cTn>
                                        <p:tgtEl>
                                          <p:spTgt spid="37"/>
                                        </p:tgtEl>
                                      </p:cBhvr>
                                      <p:to x="100000" y="80000"/>
                                    </p:animScale>
                                    <p:animScale>
                                      <p:cBhvr>
                                        <p:cTn id="16" dur="166" decel="50000">
                                          <p:stCondLst>
                                            <p:cond delay="1338"/>
                                          </p:stCondLst>
                                        </p:cTn>
                                        <p:tgtEl>
                                          <p:spTgt spid="37"/>
                                        </p:tgtEl>
                                      </p:cBhvr>
                                      <p:to x="100000" y="100000"/>
                                    </p:animScale>
                                    <p:animScale>
                                      <p:cBhvr>
                                        <p:cTn id="17" dur="26">
                                          <p:stCondLst>
                                            <p:cond delay="1642"/>
                                          </p:stCondLst>
                                        </p:cTn>
                                        <p:tgtEl>
                                          <p:spTgt spid="37"/>
                                        </p:tgtEl>
                                      </p:cBhvr>
                                      <p:to x="100000" y="90000"/>
                                    </p:animScale>
                                    <p:animScale>
                                      <p:cBhvr>
                                        <p:cTn id="18" dur="166" decel="50000">
                                          <p:stCondLst>
                                            <p:cond delay="1668"/>
                                          </p:stCondLst>
                                        </p:cTn>
                                        <p:tgtEl>
                                          <p:spTgt spid="37"/>
                                        </p:tgtEl>
                                      </p:cBhvr>
                                      <p:to x="100000" y="100000"/>
                                    </p:animScale>
                                    <p:animScale>
                                      <p:cBhvr>
                                        <p:cTn id="19" dur="26">
                                          <p:stCondLst>
                                            <p:cond delay="1808"/>
                                          </p:stCondLst>
                                        </p:cTn>
                                        <p:tgtEl>
                                          <p:spTgt spid="37"/>
                                        </p:tgtEl>
                                      </p:cBhvr>
                                      <p:to x="100000" y="95000"/>
                                    </p:animScale>
                                    <p:animScale>
                                      <p:cBhvr>
                                        <p:cTn id="20"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63364"/>
            <a:ext cx="8229600" cy="914400"/>
          </a:xfrm>
        </p:spPr>
        <p:txBody>
          <a:bodyPr/>
          <a:lstStyle/>
          <a:p>
            <a:r>
              <a:rPr lang="en-US" dirty="0"/>
              <a:t>Java Naming Conventions</a:t>
            </a:r>
          </a:p>
        </p:txBody>
      </p:sp>
      <p:sp>
        <p:nvSpPr>
          <p:cNvPr id="13315" name="Rectangle 3"/>
          <p:cNvSpPr>
            <a:spLocks noGrp="1" noChangeArrowheads="1"/>
          </p:cNvSpPr>
          <p:nvPr>
            <p:ph idx="1"/>
          </p:nvPr>
        </p:nvSpPr>
        <p:spPr>
          <a:xfrm>
            <a:off x="304800" y="914400"/>
            <a:ext cx="8839200" cy="5943600"/>
          </a:xfrm>
        </p:spPr>
        <p:txBody>
          <a:bodyPr>
            <a:normAutofit fontScale="92500" lnSpcReduction="10000"/>
          </a:bodyPr>
          <a:lstStyle/>
          <a:p>
            <a:r>
              <a:rPr lang="en-US" dirty="0">
                <a:solidFill>
                  <a:srgbClr val="C00000"/>
                </a:solidFill>
              </a:rPr>
              <a:t>Start classes with uppercase letters</a:t>
            </a:r>
          </a:p>
          <a:p>
            <a:pPr marL="457200" lvl="1" indent="0">
              <a:spcBef>
                <a:spcPts val="1200"/>
              </a:spcBef>
              <a:buNone/>
            </a:pPr>
            <a:r>
              <a:rPr lang="en-US" dirty="0">
                <a:latin typeface="Consolas" panose="020B0609020204030204" pitchFamily="49" charset="0"/>
              </a:rPr>
              <a:t>/** Short description of the class */</a:t>
            </a:r>
          </a:p>
          <a:p>
            <a:pPr lvl="1">
              <a:buFontTx/>
              <a:buNone/>
            </a:pPr>
            <a:r>
              <a:rPr lang="en-US" sz="2400" dirty="0">
                <a:latin typeface="Consolas" panose="020B0609020204030204" pitchFamily="49" charset="0"/>
              </a:rPr>
              <a:t>public class </a:t>
            </a:r>
            <a:r>
              <a:rPr lang="en-US" sz="2400" b="1" dirty="0" err="1">
                <a:solidFill>
                  <a:srgbClr val="FF0000"/>
                </a:solidFill>
                <a:latin typeface="Consolas" panose="020B0609020204030204" pitchFamily="49" charset="0"/>
              </a:rPr>
              <a:t>M</a:t>
            </a:r>
            <a:r>
              <a:rPr lang="en-US" sz="2400" b="1" dirty="0" err="1">
                <a:latin typeface="Consolas" panose="020B0609020204030204" pitchFamily="49" charset="0"/>
              </a:rPr>
              <a:t>yClass</a:t>
            </a:r>
            <a:r>
              <a:rPr lang="en-US" sz="2400" dirty="0">
                <a:latin typeface="Consolas" panose="020B0609020204030204" pitchFamily="49" charset="0"/>
              </a:rPr>
              <a:t> {</a:t>
            </a:r>
          </a:p>
          <a:p>
            <a:pPr lvl="1">
              <a:buFontTx/>
              <a:buNone/>
            </a:pPr>
            <a:r>
              <a:rPr lang="en-US" sz="2400" dirty="0">
                <a:latin typeface="Consolas" panose="020B0609020204030204" pitchFamily="49" charset="0"/>
              </a:rPr>
              <a:t>   ... </a:t>
            </a:r>
          </a:p>
          <a:p>
            <a:pPr lvl="1">
              <a:spcAft>
                <a:spcPts val="1200"/>
              </a:spcAft>
              <a:buFontTx/>
              <a:buNone/>
            </a:pPr>
            <a:r>
              <a:rPr lang="en-US" sz="2400" dirty="0">
                <a:latin typeface="Consolas" panose="020B0609020204030204" pitchFamily="49" charset="0"/>
              </a:rPr>
              <a:t>}</a:t>
            </a:r>
          </a:p>
          <a:p>
            <a:pPr>
              <a:spcBef>
                <a:spcPts val="600"/>
              </a:spcBef>
            </a:pPr>
            <a:r>
              <a:rPr lang="en-US" b="1" dirty="0"/>
              <a:t>Start other things with lowercase letters: </a:t>
            </a:r>
            <a:r>
              <a:rPr lang="en-US" dirty="0"/>
              <a:t>attributes, local variables, methods, method parameters</a:t>
            </a:r>
          </a:p>
          <a:p>
            <a:pPr lvl="1">
              <a:buFontTx/>
              <a:buNone/>
            </a:pPr>
            <a:r>
              <a:rPr lang="en-US" sz="2000" dirty="0">
                <a:latin typeface="Consolas" panose="020B0609020204030204" pitchFamily="49" charset="0"/>
              </a:rPr>
              <a:t>public class </a:t>
            </a:r>
            <a:r>
              <a:rPr lang="en-US" sz="2000" dirty="0" err="1">
                <a:latin typeface="Consolas" panose="020B0609020204030204" pitchFamily="49" charset="0"/>
              </a:rPr>
              <a:t>MyClass</a:t>
            </a:r>
            <a:r>
              <a:rPr lang="en-US" sz="2000" dirty="0">
                <a:latin typeface="Consolas" panose="020B0609020204030204" pitchFamily="49" charset="0"/>
              </a:rPr>
              <a:t> {</a:t>
            </a:r>
          </a:p>
          <a:p>
            <a:pPr lvl="1">
              <a:buFontTx/>
              <a:buNone/>
            </a:pPr>
            <a:r>
              <a:rPr lang="en-US" sz="2000" dirty="0">
                <a:latin typeface="Consolas" panose="020B0609020204030204" pitchFamily="49" charset="0"/>
              </a:rPr>
              <a:t> 	</a:t>
            </a:r>
            <a:r>
              <a:rPr lang="en-US" sz="2000" dirty="0" smtClean="0">
                <a:latin typeface="Consolas" panose="020B0609020204030204" pitchFamily="49" charset="0"/>
              </a:rPr>
              <a:t>private </a:t>
            </a:r>
            <a:r>
              <a:rPr lang="en-US" sz="2000" dirty="0">
                <a:latin typeface="Consolas" panose="020B0609020204030204" pitchFamily="49" charset="0"/>
              </a:rPr>
              <a:t>String </a:t>
            </a:r>
            <a:r>
              <a:rPr lang="en-US" sz="2000" dirty="0" err="1">
                <a:solidFill>
                  <a:srgbClr val="FF0000"/>
                </a:solidFill>
                <a:latin typeface="Consolas" panose="020B0609020204030204" pitchFamily="49" charset="0"/>
              </a:rPr>
              <a:t>f</a:t>
            </a:r>
            <a:r>
              <a:rPr lang="en-US" sz="2000" dirty="0" err="1">
                <a:latin typeface="Consolas" panose="020B0609020204030204" pitchFamily="49" charset="0"/>
              </a:rPr>
              <a:t>irstName</a:t>
            </a:r>
            <a:r>
              <a:rPr lang="en-US" sz="2000" dirty="0">
                <a:latin typeface="Consolas" panose="020B0609020204030204" pitchFamily="49" charset="0"/>
              </a:rPr>
              <a:t>, </a:t>
            </a:r>
            <a:r>
              <a:rPr lang="en-US" sz="2000" dirty="0" err="1">
                <a:solidFill>
                  <a:srgbClr val="FF0000"/>
                </a:solidFill>
                <a:latin typeface="Consolas" panose="020B0609020204030204" pitchFamily="49" charset="0"/>
              </a:rPr>
              <a:t>l</a:t>
            </a:r>
            <a:r>
              <a:rPr lang="en-US" sz="2000" dirty="0" err="1">
                <a:latin typeface="Consolas" panose="020B0609020204030204" pitchFamily="49" charset="0"/>
              </a:rPr>
              <a:t>astName</a:t>
            </a:r>
            <a:r>
              <a:rPr lang="en-US" sz="2000" dirty="0">
                <a:latin typeface="Consolas" panose="020B0609020204030204" pitchFamily="49" charset="0"/>
              </a:rPr>
              <a:t>;</a:t>
            </a:r>
          </a:p>
          <a:p>
            <a:pPr lvl="1">
              <a:buFontTx/>
              <a:buNone/>
            </a:pPr>
            <a:r>
              <a:rPr lang="en-US" sz="2000" dirty="0">
                <a:latin typeface="Consolas" panose="020B0609020204030204" pitchFamily="49" charset="0"/>
              </a:rPr>
              <a:t>  </a:t>
            </a:r>
            <a:endParaRPr lang="en-US" sz="2000" dirty="0" smtClean="0">
              <a:latin typeface="Consolas" panose="020B0609020204030204" pitchFamily="49" charset="0"/>
            </a:endParaRPr>
          </a:p>
          <a:p>
            <a:pPr lvl="1">
              <a:buFontTx/>
              <a:buNone/>
            </a:pPr>
            <a:r>
              <a:rPr lang="en-US" sz="2000" dirty="0">
                <a:latin typeface="Consolas" panose="020B0609020204030204" pitchFamily="49" charset="0"/>
              </a:rPr>
              <a:t>	</a:t>
            </a:r>
            <a:r>
              <a:rPr lang="en-US" sz="2000" dirty="0" smtClean="0">
                <a:latin typeface="Consolas" panose="020B0609020204030204" pitchFamily="49" charset="0"/>
              </a:rPr>
              <a:t>public </a:t>
            </a:r>
            <a:r>
              <a:rPr lang="en-US" sz="2000" dirty="0">
                <a:latin typeface="Consolas" panose="020B0609020204030204" pitchFamily="49" charset="0"/>
              </a:rPr>
              <a:t>String </a:t>
            </a:r>
            <a:r>
              <a:rPr lang="en-US" sz="2000" dirty="0" err="1">
                <a:solidFill>
                  <a:schemeClr val="accent1">
                    <a:lumMod val="75000"/>
                  </a:schemeClr>
                </a:solidFill>
                <a:latin typeface="Consolas" panose="020B0609020204030204" pitchFamily="49" charset="0"/>
              </a:rPr>
              <a:t>g</a:t>
            </a:r>
            <a:r>
              <a:rPr lang="en-US" sz="2000" dirty="0" err="1">
                <a:latin typeface="Consolas" panose="020B0609020204030204" pitchFamily="49" charset="0"/>
              </a:rPr>
              <a:t>et</a:t>
            </a:r>
            <a:r>
              <a:rPr lang="en-US" sz="2000" dirty="0" err="1">
                <a:solidFill>
                  <a:srgbClr val="FF0000"/>
                </a:solidFill>
                <a:latin typeface="Consolas" panose="020B0609020204030204" pitchFamily="49" charset="0"/>
              </a:rPr>
              <a:t>F</a:t>
            </a:r>
            <a:r>
              <a:rPr lang="en-US" sz="2000" dirty="0" err="1">
                <a:latin typeface="Consolas" panose="020B0609020204030204" pitchFamily="49" charset="0"/>
              </a:rPr>
              <a:t>ullName</a:t>
            </a:r>
            <a:r>
              <a:rPr lang="en-US" sz="2000" dirty="0">
                <a:latin typeface="Consolas" panose="020B0609020204030204" pitchFamily="49" charset="0"/>
              </a:rPr>
              <a:t>() {</a:t>
            </a:r>
          </a:p>
          <a:p>
            <a:pPr lvl="1">
              <a:buFontTx/>
              <a:buNone/>
            </a:pPr>
            <a:r>
              <a:rPr lang="en-US" sz="2000" dirty="0">
                <a:latin typeface="Consolas" panose="020B0609020204030204" pitchFamily="49" charset="0"/>
              </a:rPr>
              <a:t>     String </a:t>
            </a:r>
            <a:r>
              <a:rPr lang="en-US" sz="2000" dirty="0">
                <a:solidFill>
                  <a:srgbClr val="FF0000"/>
                </a:solidFill>
                <a:latin typeface="Consolas" panose="020B0609020204030204" pitchFamily="49" charset="0"/>
              </a:rPr>
              <a:t>n</a:t>
            </a:r>
            <a:r>
              <a:rPr lang="en-US" sz="2000" dirty="0">
                <a:latin typeface="Consolas" panose="020B0609020204030204" pitchFamily="49" charset="0"/>
              </a:rPr>
              <a:t>ame = </a:t>
            </a:r>
            <a:r>
              <a:rPr lang="en-US" sz="2000" dirty="0" err="1">
                <a:latin typeface="Consolas" panose="020B0609020204030204" pitchFamily="49" charset="0"/>
              </a:rPr>
              <a:t>firstName</a:t>
            </a:r>
            <a:r>
              <a:rPr lang="en-US" sz="2000" dirty="0">
                <a:latin typeface="Consolas" panose="020B0609020204030204" pitchFamily="49" charset="0"/>
              </a:rPr>
              <a:t> + " " + </a:t>
            </a:r>
            <a:r>
              <a:rPr lang="en-US" sz="2000" dirty="0" err="1">
                <a:latin typeface="Consolas" panose="020B0609020204030204" pitchFamily="49" charset="0"/>
              </a:rPr>
              <a:t>lastName</a:t>
            </a:r>
            <a:r>
              <a:rPr lang="en-US" sz="2000" dirty="0">
                <a:latin typeface="Consolas" panose="020B0609020204030204" pitchFamily="49" charset="0"/>
              </a:rPr>
              <a:t>;</a:t>
            </a:r>
          </a:p>
          <a:p>
            <a:pPr lvl="1">
              <a:buFontTx/>
              <a:buNone/>
            </a:pPr>
            <a:r>
              <a:rPr lang="en-US" sz="2000" dirty="0">
                <a:latin typeface="Consolas" panose="020B0609020204030204" pitchFamily="49" charset="0"/>
              </a:rPr>
              <a:t>	   return name;</a:t>
            </a:r>
          </a:p>
          <a:p>
            <a:pPr lvl="1">
              <a:buFontTx/>
              <a:buNone/>
            </a:pPr>
            <a:r>
              <a:rPr lang="en-US" sz="2000" dirty="0">
                <a:latin typeface="Consolas" panose="020B0609020204030204" pitchFamily="49" charset="0"/>
              </a:rPr>
              <a:t>  </a:t>
            </a:r>
            <a:r>
              <a:rPr lang="en-US" sz="2000" dirty="0" smtClean="0">
                <a:latin typeface="Consolas" panose="020B0609020204030204" pitchFamily="49" charset="0"/>
              </a:rPr>
              <a:t>}</a:t>
            </a:r>
            <a:endParaRPr lang="en-US" sz="2000" dirty="0">
              <a:latin typeface="Consolas" panose="020B0609020204030204" pitchFamily="49" charset="0"/>
            </a:endParaRPr>
          </a:p>
          <a:p>
            <a:pPr lvl="1">
              <a:buFontTx/>
              <a:buNone/>
            </a:pPr>
            <a:r>
              <a:rPr lang="en-US" sz="2000" dirty="0">
                <a:latin typeface="Consolas" panose="020B0609020204030204" pitchFamily="49" charset="0"/>
              </a:rPr>
              <a:t>}</a:t>
            </a:r>
          </a:p>
          <a:p>
            <a:endParaRPr lang="en-US" b="1" dirty="0">
              <a:latin typeface="Courier New" pitchFamily="49" charset="0"/>
            </a:endParaRPr>
          </a:p>
        </p:txBody>
      </p:sp>
      <p:sp>
        <p:nvSpPr>
          <p:cNvPr id="4" name="Slide Number Placeholder 3"/>
          <p:cNvSpPr>
            <a:spLocks noGrp="1"/>
          </p:cNvSpPr>
          <p:nvPr>
            <p:ph type="sldNum" sz="quarter" idx="12"/>
          </p:nvPr>
        </p:nvSpPr>
        <p:spPr/>
        <p:txBody>
          <a:bodyPr/>
          <a:lstStyle/>
          <a:p>
            <a:pPr>
              <a:defRPr/>
            </a:pPr>
            <a:fld id="{5EB7263C-D392-4FF7-9FAF-702514260E93}" type="slidenum">
              <a:rPr lang="en-US" altLang="en-US"/>
              <a:pPr>
                <a:defRPr/>
              </a:pPr>
              <a:t>8</a:t>
            </a:fld>
            <a:endParaRPr lang="en-US" altLang="en-US">
              <a:solidFill>
                <a:schemeClr val="accent2"/>
              </a:solidFill>
            </a:endParaRPr>
          </a:p>
        </p:txBody>
      </p:sp>
      <p:sp>
        <p:nvSpPr>
          <p:cNvPr id="2" name="Rectangular Callout 1"/>
          <p:cNvSpPr/>
          <p:nvPr/>
        </p:nvSpPr>
        <p:spPr>
          <a:xfrm>
            <a:off x="6248400" y="2057400"/>
            <a:ext cx="2514600" cy="838200"/>
          </a:xfrm>
          <a:prstGeom prst="wedgeRectCallout">
            <a:avLst>
              <a:gd name="adj1" fmla="val -65523"/>
              <a:gd name="adj2" fmla="val -72917"/>
            </a:avLst>
          </a:prstGeom>
        </p:spPr>
        <p:style>
          <a:lnRef idx="1">
            <a:schemeClr val="accent4"/>
          </a:lnRef>
          <a:fillRef idx="2">
            <a:schemeClr val="accent4"/>
          </a:fillRef>
          <a:effectRef idx="1">
            <a:schemeClr val="accent4"/>
          </a:effectRef>
          <a:fontRef idx="minor">
            <a:schemeClr val="dk1"/>
          </a:fontRef>
        </p:style>
        <p:txBody>
          <a:bodyPr rtlCol="0" anchor="ctr"/>
          <a:lstStyle/>
          <a:p>
            <a:pPr marL="0" lvl="1" algn="ctr"/>
            <a:r>
              <a:rPr lang="en-US" dirty="0"/>
              <a:t>Use </a:t>
            </a:r>
            <a:r>
              <a:rPr lang="en-US" dirty="0" err="1"/>
              <a:t>JavaDoc</a:t>
            </a:r>
            <a:r>
              <a:rPr lang="en-US" dirty="0"/>
              <a:t>-style comments</a:t>
            </a: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86800" y="6477000"/>
            <a:ext cx="465786" cy="228600"/>
          </a:xfrm>
          <a:prstGeom prst="rect">
            <a:avLst/>
          </a:prstGeom>
        </p:spPr>
        <p:txBody>
          <a:bodyPr/>
          <a:lstStyle/>
          <a:p>
            <a:fld id="{0FEBF5F8-4E0C-4F31-BA04-374A3DD4E562}" type="slidenum">
              <a:rPr lang="en-US" sz="1200"/>
              <a:pPr/>
              <a:t>9</a:t>
            </a:fld>
            <a:endParaRPr lang="en-US" sz="1200"/>
          </a:p>
        </p:txBody>
      </p:sp>
      <p:sp>
        <p:nvSpPr>
          <p:cNvPr id="327682" name="Rectangle 2"/>
          <p:cNvSpPr>
            <a:spLocks noGrp="1" noChangeArrowheads="1"/>
          </p:cNvSpPr>
          <p:nvPr>
            <p:ph type="title"/>
          </p:nvPr>
        </p:nvSpPr>
        <p:spPr>
          <a:noFill/>
          <a:ln/>
        </p:spPr>
        <p:txBody>
          <a:bodyPr/>
          <a:lstStyle/>
          <a:p>
            <a:r>
              <a:rPr lang="en-US" sz="4000" dirty="0" smtClean="0"/>
              <a:t>Using a class</a:t>
            </a:r>
            <a:r>
              <a:rPr lang="en-US" sz="4000" dirty="0"/>
              <a:t>: Instantiation</a:t>
            </a:r>
          </a:p>
        </p:txBody>
      </p:sp>
      <p:sp>
        <p:nvSpPr>
          <p:cNvPr id="327683" name="Rectangle 3"/>
          <p:cNvSpPr>
            <a:spLocks noGrp="1" noChangeArrowheads="1"/>
          </p:cNvSpPr>
          <p:nvPr>
            <p:ph type="body" idx="1"/>
          </p:nvPr>
        </p:nvSpPr>
        <p:spPr>
          <a:xfrm>
            <a:off x="228600" y="1143000"/>
            <a:ext cx="8686800" cy="4876800"/>
          </a:xfrm>
        </p:spPr>
        <p:txBody>
          <a:bodyPr>
            <a:normAutofit/>
          </a:bodyPr>
          <a:lstStyle/>
          <a:p>
            <a:r>
              <a:rPr lang="en-AU" sz="3000" dirty="0" smtClean="0"/>
              <a:t>To </a:t>
            </a:r>
            <a:r>
              <a:rPr lang="en-AU" sz="3000" dirty="0"/>
              <a:t>use a class you must create an object from a class (this is called </a:t>
            </a:r>
            <a:r>
              <a:rPr lang="en-AU" sz="3000" b="1" dirty="0">
                <a:solidFill>
                  <a:srgbClr val="C00000"/>
                </a:solidFill>
              </a:rPr>
              <a:t>instantiation</a:t>
            </a:r>
            <a:r>
              <a:rPr lang="en-AU" sz="3000" dirty="0" smtClean="0"/>
              <a:t>)</a:t>
            </a:r>
          </a:p>
          <a:p>
            <a:pPr>
              <a:spcBef>
                <a:spcPts val="1800"/>
              </a:spcBef>
            </a:pPr>
            <a:r>
              <a:rPr lang="en-US" dirty="0"/>
              <a:t>An object is an </a:t>
            </a:r>
            <a:r>
              <a:rPr lang="en-US" b="1" dirty="0">
                <a:solidFill>
                  <a:srgbClr val="C00000"/>
                </a:solidFill>
              </a:rPr>
              <a:t>instance</a:t>
            </a:r>
            <a:r>
              <a:rPr lang="en-US" dirty="0">
                <a:solidFill>
                  <a:srgbClr val="C00000"/>
                </a:solidFill>
              </a:rPr>
              <a:t> </a:t>
            </a:r>
            <a:r>
              <a:rPr lang="en-US" dirty="0"/>
              <a:t>of a </a:t>
            </a:r>
            <a:r>
              <a:rPr lang="en-US" dirty="0" smtClean="0"/>
              <a:t>class</a:t>
            </a:r>
          </a:p>
          <a:p>
            <a:r>
              <a:rPr lang="en-US" dirty="0"/>
              <a:t>Instantiation = Object creation with </a:t>
            </a:r>
            <a:r>
              <a:rPr lang="en-US" b="1" i="1" dirty="0">
                <a:solidFill>
                  <a:srgbClr val="FF0000"/>
                </a:solidFill>
              </a:rPr>
              <a:t>new</a:t>
            </a:r>
            <a:r>
              <a:rPr lang="en-US" dirty="0">
                <a:solidFill>
                  <a:srgbClr val="FF0000"/>
                </a:solidFill>
              </a:rPr>
              <a:t> </a:t>
            </a:r>
            <a:r>
              <a:rPr lang="en-US" dirty="0"/>
              <a:t>keyword</a:t>
            </a:r>
          </a:p>
          <a:p>
            <a:pPr lvl="1" fontAlgn="auto">
              <a:spcAft>
                <a:spcPts val="0"/>
              </a:spcAft>
              <a:buNone/>
            </a:pPr>
            <a:r>
              <a:rPr lang="en-AU" dirty="0" smtClean="0">
                <a:solidFill>
                  <a:schemeClr val="accent1">
                    <a:lumMod val="50000"/>
                  </a:schemeClr>
                </a:solidFill>
              </a:rPr>
              <a:t>e.g</a:t>
            </a:r>
            <a:r>
              <a:rPr lang="en-AU" dirty="0">
                <a:solidFill>
                  <a:schemeClr val="accent1">
                    <a:lumMod val="50000"/>
                  </a:schemeClr>
                </a:solidFill>
              </a:rPr>
              <a:t>., </a:t>
            </a:r>
            <a:r>
              <a:rPr lang="en-AU" dirty="0" smtClean="0">
                <a:solidFill>
                  <a:schemeClr val="accent1">
                    <a:lumMod val="50000"/>
                  </a:schemeClr>
                </a:solidFill>
                <a:latin typeface="Consolas" panose="020B0609020204030204" pitchFamily="49" charset="0"/>
              </a:rPr>
              <a:t>Account </a:t>
            </a:r>
            <a:r>
              <a:rPr lang="en-AU" dirty="0" err="1" smtClean="0">
                <a:solidFill>
                  <a:schemeClr val="accent1">
                    <a:lumMod val="50000"/>
                  </a:schemeClr>
                </a:solidFill>
                <a:latin typeface="Consolas" panose="020B0609020204030204" pitchFamily="49" charset="0"/>
              </a:rPr>
              <a:t>myAcc</a:t>
            </a:r>
            <a:r>
              <a:rPr lang="en-AU" dirty="0" smtClean="0">
                <a:solidFill>
                  <a:schemeClr val="accent1">
                    <a:lumMod val="50000"/>
                  </a:schemeClr>
                </a:solidFill>
                <a:latin typeface="Consolas" panose="020B0609020204030204" pitchFamily="49" charset="0"/>
              </a:rPr>
              <a:t> </a:t>
            </a:r>
            <a:r>
              <a:rPr lang="en-AU" dirty="0">
                <a:solidFill>
                  <a:schemeClr val="accent1">
                    <a:lumMod val="50000"/>
                  </a:schemeClr>
                </a:solidFill>
                <a:latin typeface="Consolas" panose="020B0609020204030204" pitchFamily="49" charset="0"/>
              </a:rPr>
              <a:t>= </a:t>
            </a:r>
            <a:r>
              <a:rPr lang="en-AU" b="1" dirty="0">
                <a:solidFill>
                  <a:srgbClr val="FF0000"/>
                </a:solidFill>
                <a:latin typeface="Consolas" panose="020B0609020204030204" pitchFamily="49" charset="0"/>
              </a:rPr>
              <a:t>new</a:t>
            </a:r>
            <a:r>
              <a:rPr lang="en-AU" dirty="0">
                <a:solidFill>
                  <a:schemeClr val="accent1">
                    <a:lumMod val="50000"/>
                  </a:schemeClr>
                </a:solidFill>
                <a:latin typeface="Consolas" panose="020B0609020204030204" pitchFamily="49" charset="0"/>
              </a:rPr>
              <a:t> </a:t>
            </a:r>
            <a:r>
              <a:rPr lang="en-AU" dirty="0" smtClean="0">
                <a:solidFill>
                  <a:schemeClr val="accent1">
                    <a:lumMod val="50000"/>
                  </a:schemeClr>
                </a:solidFill>
                <a:latin typeface="Consolas" panose="020B0609020204030204" pitchFamily="49" charset="0"/>
              </a:rPr>
              <a:t>Account();</a:t>
            </a:r>
            <a:endParaRPr lang="en-AU" dirty="0">
              <a:solidFill>
                <a:schemeClr val="accent1">
                  <a:lumMod val="50000"/>
                </a:schemeClr>
              </a:solidFill>
              <a:latin typeface="Consolas" panose="020B0609020204030204" pitchFamily="49" charset="0"/>
            </a:endParaRPr>
          </a:p>
          <a:p>
            <a:pPr lvl="1" fontAlgn="auto">
              <a:spcAft>
                <a:spcPts val="0"/>
              </a:spcAft>
              <a:buFont typeface="Wingdings" panose="05000000000000000000" pitchFamily="2" charset="2"/>
              <a:buChar char="Ø"/>
            </a:pPr>
            <a:r>
              <a:rPr lang="en-AU" dirty="0"/>
              <a:t>This declares </a:t>
            </a:r>
            <a:r>
              <a:rPr lang="en-AU" dirty="0" err="1" smtClean="0"/>
              <a:t>myAcc</a:t>
            </a:r>
            <a:r>
              <a:rPr lang="en-AU" dirty="0" smtClean="0"/>
              <a:t> </a:t>
            </a:r>
            <a:r>
              <a:rPr lang="en-AU" dirty="0"/>
              <a:t>object of type </a:t>
            </a:r>
            <a:r>
              <a:rPr lang="en-AU" dirty="0" smtClean="0"/>
              <a:t>Account. </a:t>
            </a:r>
            <a:r>
              <a:rPr lang="en-AU" dirty="0"/>
              <a:t>The object is then created using the </a:t>
            </a:r>
            <a:r>
              <a:rPr lang="en-AU" b="1" dirty="0">
                <a:solidFill>
                  <a:srgbClr val="C00000"/>
                </a:solidFill>
              </a:rPr>
              <a:t>new</a:t>
            </a:r>
            <a:r>
              <a:rPr lang="en-AU" dirty="0">
                <a:solidFill>
                  <a:srgbClr val="C00000"/>
                </a:solidFill>
              </a:rPr>
              <a:t> </a:t>
            </a:r>
            <a:r>
              <a:rPr lang="en-AU" dirty="0" smtClean="0"/>
              <a:t>keyword</a:t>
            </a:r>
          </a:p>
          <a:p>
            <a:r>
              <a:rPr lang="en-US" b="1" dirty="0">
                <a:solidFill>
                  <a:srgbClr val="C00000"/>
                </a:solidFill>
              </a:rPr>
              <a:t>Memory</a:t>
            </a:r>
            <a:r>
              <a:rPr lang="en-US" b="1" dirty="0">
                <a:solidFill>
                  <a:schemeClr val="accent2">
                    <a:lumMod val="75000"/>
                  </a:schemeClr>
                </a:solidFill>
              </a:rPr>
              <a:t> is allocated for the object</a:t>
            </a:r>
            <a:r>
              <a:rPr lang="en-US" dirty="0"/>
              <a:t>’s attributes as defined in the class</a:t>
            </a:r>
          </a:p>
          <a:p>
            <a:pPr marL="457200" lvl="1" indent="0" fontAlgn="auto">
              <a:spcAft>
                <a:spcPts val="0"/>
              </a:spcAft>
              <a:buNone/>
            </a:pPr>
            <a:endParaRPr lang="en-AU" dirty="0"/>
          </a:p>
          <a:p>
            <a:pPr marL="457200" lvl="1" indent="0">
              <a:buNone/>
            </a:pPr>
            <a:endParaRPr lang="en-AU" sz="2600" dirty="0"/>
          </a:p>
        </p:txBody>
      </p:sp>
    </p:spTree>
    <p:extLst>
      <p:ext uri="{BB962C8B-B14F-4D97-AF65-F5344CB8AC3E}">
        <p14:creationId xmlns:p14="http://schemas.microsoft.com/office/powerpoint/2010/main" val="234096195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7.0&quot;&gt;&lt;object type=&quot;1&quot; unique_id=&quot;10001&quot;&gt;&lt;object type=&quot;2&quot; unique_id=&quot;12626&quot;&gt;&lt;object type=&quot;3&quot; unique_id=&quot;12627&quot;&gt;&lt;property id=&quot;20148&quot; value=&quot;5&quot;/&gt;&lt;property id=&quot;20300&quot; value=&quot;Slide 1 - &amp;quot;Course Material Usage Rules&amp;quot;&quot;/&gt;&lt;property id=&quot;20307&quot; value=&quot;388&quot;/&gt;&lt;/object&gt;&lt;object type=&quot;3&quot; unique_id=&quot;12628&quot;&gt;&lt;property id=&quot;20148&quot; value=&quot;5&quot;/&gt;&lt;property id=&quot;20300&quot; value=&quot;Slide 2 - &amp;quot; Basic Object-Oriented Programming in Java &amp;quot;&quot;/&gt;&lt;property id=&quot;20307&quot; value=&quot;256&quot;/&gt;&lt;/object&gt;&lt;object type=&quot;3&quot; unique_id=&quot;12629&quot;&gt;&lt;property id=&quot;20148&quot; value=&quot;5&quot;/&gt;&lt;property id=&quot;20300&quot; value=&quot;Slide 3 - &amp;quot;For live Java-related training, &amp;#x0D;&amp;#x0A;see http://courses.coreservlets.com/ &amp;#x0D;&amp;#x0A;or email hall@coreservlets.com.&amp;quot;&quot;/&gt;&lt;property id=&quot;20307&quot; value=&quot;387&quot;/&gt;&lt;/object&gt;&lt;object type=&quot;3&quot; unique_id=&quot;12630&quot;&gt;&lt;property id=&quot;20148&quot; value=&quot;5&quot;/&gt;&lt;property id=&quot;20300&quot; value=&quot;Slide 4 - &amp;quot;Topics in This Section&amp;quot;&quot;/&gt;&lt;property id=&quot;20307&quot; value=&quot;341&quot;/&gt;&lt;/object&gt;&lt;object type=&quot;3&quot; unique_id=&quot;12631&quot;&gt;&lt;property id=&quot;20148&quot; value=&quot;5&quot;/&gt;&lt;property id=&quot;20300&quot; value=&quot;Slide 5 - &amp;quot;Basics&amp;quot;&quot;/&gt;&lt;property id=&quot;20307&quot; value=&quot;362&quot;/&gt;&lt;/object&gt;&lt;object type=&quot;3&quot; unique_id=&quot;12632&quot;&gt;&lt;property id=&quot;20148&quot; value=&quot;5&quot;/&gt;&lt;property id=&quot;20300&quot; value=&quot;Slide 6 - &amp;quot;Object-Oriented Programming in Java&amp;quot;&quot;/&gt;&lt;property id=&quot;20307&quot; value=&quot;311&quot;/&gt;&lt;/object&gt;&lt;object type=&quot;3&quot; unique_id=&quot;12633&quot;&gt;&lt;property id=&quot;20148&quot; value=&quot;5&quot;/&gt;&lt;property id=&quot;20300&quot; value=&quot;Slide 7 - &amp;quot;Object-Oriented Nomenclature&amp;quot;&quot;/&gt;&lt;property id=&quot;20307&quot; value=&quot;314&quot;/&gt;&lt;/object&gt;&lt;object type=&quot;3&quot; unique_id=&quot;12634&quot;&gt;&lt;property id=&quot;20148&quot; value=&quot;5&quot;/&gt;&lt;property id=&quot;20300&quot; value=&quot;Slide 8 - &amp;quot;Instance Variables&amp;quot;&quot;/&gt;&lt;property id=&quot;20307&quot; value=&quot;363&quot;/&gt;&lt;/object&gt;&lt;object type=&quot;3&quot; unique_id=&quot;12635&quot;&gt;&lt;property id=&quot;20148&quot; value=&quot;5&quot;/&gt;&lt;property id=&quot;20300&quot; value=&quot;Slide 9 - &amp;quot;Overview&amp;quot;&quot;/&gt;&lt;property id=&quot;20307&quot; value=&quot;373&quot;/&gt;&lt;/object&gt;&lt;object type=&quot;3&quot; unique_id=&quot;12636&quot;&gt;&lt;property id=&quot;20148&quot; value=&quot;5&quot;/&gt;&lt;property id=&quot;20300&quot; value=&quot;Slide 10 - &amp;quot;Ship Example 1: &amp;#x0D;&amp;#x0A;Instance Variables&amp;quot;&quot;/&gt;&lt;property id=&quot;20307&quot; value=&quot;342&quot;/&gt;&lt;/object&gt;&lt;object type=&quot;3&quot; unique_id=&quot;12637&quot;&gt;&lt;property id=&quot;20148&quot; value=&quot;5&quot;/&gt;&lt;property id=&quot;20300&quot; value=&quot;Slide 11 - &amp;quot;Instance Variables: Example (Continued)&amp;quot;&quot;/&gt;&lt;property id=&quot;20307&quot; value=&quot;343&quot;/&gt;&lt;/object&gt;&lt;object type=&quot;3&quot; unique_id=&quot;12638&quot;&gt;&lt;property id=&quot;20148&quot; value=&quot;5&quot;/&gt;&lt;property id=&quot;20300&quot; value=&quot;Slide 12 - &amp;quot;Instance Variables: Results&amp;quot;&quot;/&gt;&lt;property id=&quot;20307&quot; value=&quot;345&quot;/&gt;&lt;/object&gt;&lt;object type=&quot;3&quot; unique_id=&quot;12639&quot;&gt;&lt;property id=&quot;20148&quot; value=&quot;5&quot;/&gt;&lt;property id=&quot;20300&quot; value=&quot;Slide 13 - &amp;quot;Example 1: Major Points&amp;quot;&quot;/&gt;&lt;property id=&quot;20307&quot; value=&quot;344&quot;/&gt;&lt;/object&gt;&lt;object type=&quot;3&quot; unique_id=&quot;12640&quot;&gt;&lt;property id=&quot;20148&quot; value=&quot;5&quot;/&gt;&lt;property id=&quot;20300&quot; value=&quot;Slide 14 - &amp;quot;Java Naming Conventions&amp;quot;&quot;/&gt;&lt;property id=&quot;20307&quot; value=&quot;318&quot;/&gt;&lt;/object&gt;&lt;object type=&quot;3&quot; unique_id=&quot;12641&quot;&gt;&lt;property id=&quot;20148&quot; value=&quot;5&quot;/&gt;&lt;property id=&quot;20300&quot; value=&quot;Slide 15 - &amp;quot;Java Naming Conventions&amp;quot;&quot;/&gt;&lt;property id=&quot;20307&quot; value=&quot;369&quot;/&gt;&lt;/object&gt;&lt;object type=&quot;3&quot; unique_id=&quot;12642&quot;&gt;&lt;property id=&quot;20148&quot; value=&quot;5&quot;/&gt;&lt;property id=&quot;20300&quot; value=&quot;Slide 16 - &amp;quot;Objects and References&amp;quot;&quot;/&gt;&lt;property id=&quot;20307&quot; value=&quot;317&quot;/&gt;&lt;/object&gt;&lt;object type=&quot;3&quot; unique_id=&quot;12643&quot;&gt;&lt;property id=&quot;20148&quot; value=&quot;5&quot;/&gt;&lt;property id=&quot;20300&quot; value=&quot;Slide 17 - &amp;quot;Accessing Instance Variables&amp;quot;&quot;/&gt;&lt;property id=&quot;20307&quot; value=&quot;312&quot;/&gt;&lt;/object&gt;&lt;object type=&quot;3&quot; unique_id=&quot;12644&quot;&gt;&lt;property id=&quot;20148&quot; value=&quot;5&quot;/&gt;&lt;property id=&quot;20300&quot; value=&quot;Slide 18 - &amp;quot;Methods&amp;quot;&quot;/&gt;&lt;property id=&quot;20307&quot; value=&quot;364&quot;/&gt;&lt;/object&gt;&lt;object type=&quot;3&quot; unique_id=&quot;12645&quot;&gt;&lt;property id=&quot;20148&quot; value=&quot;5&quot;/&gt;&lt;property id=&quot;20300&quot; value=&quot;Slide 19 - &amp;quot;Overview&amp;quot;&quot;/&gt;&lt;property id=&quot;20307&quot; value=&quot;374&quot;/&gt;&lt;/object&gt;&lt;object type=&quot;3&quot; unique_id=&quot;12646&quot;&gt;&lt;property id=&quot;20148&quot; value=&quot;5&quot;/&gt;&lt;property id=&quot;20300&quot; value=&quot;Slide 20 - &amp;quot;Ship Example 2: Methods&amp;quot;&quot;/&gt;&lt;property id=&quot;20307&quot; value=&quot;346&quot;/&gt;&lt;/object&gt;&lt;object type=&quot;3&quot; unique_id=&quot;12647&quot;&gt;&lt;property id=&quot;20148&quot; value=&quot;5&quot;/&gt;&lt;property id=&quot;20300&quot; value=&quot;Slide 21 - &amp;quot;Methods (Continued)&amp;quot;&quot;/&gt;&lt;property id=&quot;20307&quot; value=&quot;347&quot;/&gt;&lt;/object&gt;&lt;object type=&quot;3&quot; unique_id=&quot;12648&quot;&gt;&lt;property id=&quot;20148&quot; value=&quot;5&quot;/&gt;&lt;property id=&quot;20300&quot; value=&quot;Slide 22 - &amp;quot;Example 2: Major Points&amp;quot;&quot;/&gt;&lt;property id=&quot;20307&quot; value=&quot;348&quot;/&gt;&lt;/object&gt;&lt;object type=&quot;3&quot; unique_id=&quot;12649&quot;&gt;&lt;property id=&quot;20148&quot; value=&quot;5&quot;/&gt;&lt;property id=&quot;20300&quot; value=&quot;Slide 23 - &amp;quot;Defining Methods&amp;#x0D;&amp;#x0A;(Functions Inside Classes)&amp;quot;&quot;/&gt;&lt;property id=&quot;20307&quot; value=&quot;323&quot;/&gt;&lt;/object&gt;&lt;object type=&quot;3&quot; unique_id=&quot;12650&quot;&gt;&lt;property id=&quot;20148&quot; value=&quot;5&quot;/&gt;&lt;property id=&quot;20300&quot; value=&quot;Slide 24 - &amp;quot;Examples of Defining Methods&amp;quot;&quot;/&gt;&lt;property id=&quot;20307&quot; value=&quot;324&quot;/&gt;&lt;/object&gt;&lt;object type=&quot;3&quot; unique_id=&quot;12651&quot;&gt;&lt;property id=&quot;20148&quot; value=&quot;5&quot;/&gt;&lt;property id=&quot;20300&quot; value=&quot;Slide 25 - &amp;quot;Calling Methods&amp;quot;&quot;/&gt;&lt;property id=&quot;20307&quot; value=&quot;320&quot;/&gt;&lt;/object&gt;&lt;object type=&quot;3&quot; unique_id=&quot;12652&quot;&gt;&lt;property id=&quot;20148&quot; value=&quot;5&quot;/&gt;&lt;property id=&quot;20300&quot; value=&quot;Slide 26 - &amp;quot;Accessing External and Internal Methods&amp;quot;&quot;/&gt;&lt;property id=&quot;20307&quot; value=&quot;368&quot;/&gt;&lt;/object&gt;&lt;object type=&quot;3&quot; unique_id=&quot;12653&quot;&gt;&lt;property id=&quot;20148&quot; value=&quot;5&quot;/&gt;&lt;property id=&quot;20300&quot; value=&quot;Slide 27 - &amp;quot;Calling Methods (Continued)&amp;quot;&quot;/&gt;&lt;property id=&quot;20307&quot; value=&quot;326&quot;/&gt;&lt;/object&gt;&lt;object type=&quot;3&quot; unique_id=&quot;12654&quot;&gt;&lt;property id=&quot;20148&quot; value=&quot;5&quot;/&gt;&lt;property id=&quot;20300&quot; value=&quot;Slide 28 - &amp;quot;Static Methods&amp;quot;&quot;/&gt;&lt;property id=&quot;20307&quot; value=&quot;327&quot;/&gt;&lt;/object&gt;&lt;object type=&quot;3&quot; unique_id=&quot;12655&quot;&gt;&lt;property id=&quot;20148&quot; value=&quot;5&quot;/&gt;&lt;property id=&quot;20300&quot; value=&quot;Slide 29 - &amp;quot;Method Visibility&amp;quot;&quot;/&gt;&lt;property id=&quot;20307&quot; value=&quot;333&quot;/&gt;&lt;/object&gt;&lt;object type=&quot;3&quot; unique_id=&quot;12656&quot;&gt;&lt;property id=&quot;20148&quot; value=&quot;5&quot;/&gt;&lt;property id=&quot;20300&quot; value=&quot;Slide 30 - &amp;quot;Declaring Variables in Methods&amp;quot;&quot;/&gt;&lt;property id=&quot;20307&quot; value=&quot;330&quot;/&gt;&lt;/object&gt;&lt;object type=&quot;3&quot; unique_id=&quot;12657&quot;&gt;&lt;property id=&quot;20148&quot; value=&quot;5&quot;/&gt;&lt;property id=&quot;20300&quot; value=&quot;Slide 31 - &amp;quot;Declaring Variables in Methods:&amp;#x0D;&amp;#x0A;Examples&amp;quot;&quot;/&gt;&lt;property id=&quot;20307&quot; value=&quot;334&quot;/&gt;&lt;/object&gt;&lt;object type=&quot;3&quot; unique_id=&quot;12658&quot;&gt;&lt;property id=&quot;20148&quot; value=&quot;5&quot;/&gt;&lt;property id=&quot;20300&quot; value=&quot;Slide 32 - &amp;quot;Constructors&amp;quot;&quot;/&gt;&lt;property id=&quot;20307&quot; value=&quot;365&quot;/&gt;&lt;/object&gt;&lt;object type=&quot;3&quot; unique_id=&quot;12659&quot;&gt;&lt;property id=&quot;20148&quot; value=&quot;5&quot;/&gt;&lt;property id=&quot;20300&quot; value=&quot;Slide 33 - &amp;quot;Overview&amp;quot;&quot;/&gt;&lt;property id=&quot;20307&quot; value=&quot;370&quot;/&gt;&lt;/object&gt;&lt;object type=&quot;3&quot; unique_id=&quot;12660&quot;&gt;&lt;property id=&quot;20148&quot; value=&quot;5&quot;/&gt;&lt;property id=&quot;20300&quot; value=&quot;Slide 34 - &amp;quot;Example: No User-Defined Constructor&amp;quot;&quot;/&gt;&lt;property id=&quot;20307&quot; value=&quot;371&quot;/&gt;&lt;/object&gt;&lt;object type=&quot;3&quot; unique_id=&quot;12661&quot;&gt;&lt;property id=&quot;20148&quot; value=&quot;5&quot;/&gt;&lt;property id=&quot;20300&quot; value=&quot;Slide 35 - &amp;quot;Example: User-Defined Constructor&amp;quot;&quot;/&gt;&lt;property id=&quot;20307&quot; value=&quot;372&quot;/&gt;&lt;/object&gt;&lt;object type=&quot;3&quot; unique_id=&quot;12662&quot;&gt;&lt;property id=&quot;20148&quot; value=&quot;5&quot;/&gt;&lt;property id=&quot;20300&quot; value=&quot;Slide 36 - &amp;quot;Ship Example 3: Constructors&amp;quot;&quot;/&gt;&lt;property id=&quot;20307&quot; value=&quot;349&quot;/&gt;&lt;/object&gt;&lt;object type=&quot;3&quot; unique_id=&quot;12663&quot;&gt;&lt;property id=&quot;20148&quot; value=&quot;5&quot;/&gt;&lt;property id=&quot;20300&quot; value=&quot;Slide 37 - &amp;quot;Constructors (Continued)&amp;quot;&quot;/&gt;&lt;property id=&quot;20307&quot; value=&quot;350&quot;/&gt;&lt;/object&gt;&lt;object type=&quot;3&quot; unique_id=&quot;12664&quot;&gt;&lt;property id=&quot;20148&quot; value=&quot;5&quot;/&gt;&lt;property id=&quot;20300&quot; value=&quot;Slide 38 - &amp;quot;Constructor Example: Results&amp;quot;&quot;/&gt;&lt;property id=&quot;20307&quot; value=&quot;351&quot;/&gt;&lt;/object&gt;&lt;object type=&quot;3&quot; unique_id=&quot;12665&quot;&gt;&lt;property id=&quot;20148&quot; value=&quot;5&quot;/&gt;&lt;property id=&quot;20300&quot; value=&quot;Slide 39 - &amp;quot;Example 3: Major Points&amp;quot;&quot;/&gt;&lt;property id=&quot;20307&quot; value=&quot;352&quot;/&gt;&lt;/object&gt;&lt;object type=&quot;3&quot; unique_id=&quot;12666&quot;&gt;&lt;property id=&quot;20148&quot; value=&quot;5&quot;/&gt;&lt;property id=&quot;20300&quot; value=&quot;Slide 40 - &amp;quot;Constructors&amp;quot;&quot;/&gt;&lt;property id=&quot;20307&quot; value=&quot;335&quot;/&gt;&lt;/object&gt;&lt;object type=&quot;3&quot; unique_id=&quot;12667&quot;&gt;&lt;property id=&quot;20148&quot; value=&quot;5&quot;/&gt;&lt;property id=&quot;20300&quot; value=&quot;Slide 41 - &amp;quot;The this Variable&amp;quot;&quot;/&gt;&lt;property id=&quot;20307&quot; value=&quot;336&quot;/&gt;&lt;/object&gt;&lt;object type=&quot;3&quot; unique_id=&quot;12668&quot;&gt;&lt;property id=&quot;20148&quot; value=&quot;5&quot;/&gt;&lt;property id=&quot;20300&quot; value=&quot;Slide 42 - &amp;quot;Destructors&amp;quot;&quot;/&gt;&lt;property id=&quot;20307&quot; value=&quot;337&quot;/&gt;&lt;/object&gt;&lt;object type=&quot;3&quot; unique_id=&quot;12669&quot;&gt;&lt;property id=&quot;20148&quot; value=&quot;5&quot;/&gt;&lt;property id=&quot;20300&quot; value=&quot;Slide 43 - &amp;quot;Example: Person Class&amp;quot;&quot;/&gt;&lt;property id=&quot;20307&quot; value=&quot;376&quot;/&gt;&lt;/object&gt;&lt;object type=&quot;3&quot; unique_id=&quot;12670&quot;&gt;&lt;property id=&quot;20148&quot; value=&quot;5&quot;/&gt;&lt;property id=&quot;20300&quot; value=&quot;Slide 44 - &amp;quot;Idea&amp;quot;&quot;/&gt;&lt;property id=&quot;20307&quot; value=&quot;377&quot;/&gt;&lt;/object&gt;&lt;object type=&quot;3&quot; unique_id=&quot;12671&quot;&gt;&lt;property id=&quot;20148&quot; value=&quot;5&quot;/&gt;&lt;property id=&quot;20300&quot; value=&quot;Slide 45 - &amp;quot;Iteration 1: Instance Variables&amp;quot;&quot;/&gt;&lt;property id=&quot;20307&quot; value=&quot;378&quot;/&gt;&lt;/object&gt;&lt;object type=&quot;3&quot; unique_id=&quot;12672&quot;&gt;&lt;property id=&quot;20148&quot; value=&quot;5&quot;/&gt;&lt;property id=&quot;20300&quot; value=&quot;Slide 46 - &amp;quot;Iteration 2: Methods&amp;quot;&quot;/&gt;&lt;property id=&quot;20307&quot; value=&quot;379&quot;/&gt;&lt;/object&gt;&lt;object type=&quot;3&quot; unique_id=&quot;12673&quot;&gt;&lt;property id=&quot;20148&quot; value=&quot;5&quot;/&gt;&lt;property id=&quot;20300&quot; value=&quot;Slide 47 - &amp;quot;Iteration 3: Constructors&amp;quot;&quot;/&gt;&lt;property id=&quot;20307&quot; value=&quot;380&quot;/&gt;&lt;/object&gt;&lt;object type=&quot;3&quot; unique_id=&quot;12674&quot;&gt;&lt;property id=&quot;20148&quot; value=&quot;5&quot;/&gt;&lt;property id=&quot;20300&quot; value=&quot;Slide 48 - &amp;quot;Iteration 4: Constructors with the “this” Variable (and Arrays)&amp;quot;&quot;/&gt;&lt;property id=&quot;20307&quot; value=&quot;381&quot;/&gt;&lt;/object&gt;&lt;object type=&quot;3&quot; unique_id=&quot;12675&quot;&gt;&lt;property id=&quot;20148&quot; value=&quot;5&quot;/&gt;&lt;property id=&quot;20300&quot; value=&quot;Slide 49 - &amp;quot;Helper Class for Iteration 4&amp;quot;&quot;/&gt;&lt;property id=&quot;20307&quot; value=&quot;382&quot;/&gt;&lt;/object&gt;&lt;object type=&quot;3&quot; unique_id=&quot;12676&quot;&gt;&lt;property id=&quot;20148&quot; value=&quot;5&quot;/&gt;&lt;property id=&quot;20300&quot; value=&quot;Slide 50 - &amp;quot;To Do: Later Iterations&amp;quot;&quot;/&gt;&lt;property id=&quot;20307&quot; value=&quot;383&quot;/&gt;&lt;/object&gt;&lt;object type=&quot;3&quot; unique_id=&quot;12677&quot;&gt;&lt;property id=&quot;20148&quot; value=&quot;5&quot;/&gt;&lt;property id=&quot;20300&quot; value=&quot;Slide 51 - &amp;quot;Wrap-Up&amp;quot;&quot;/&gt;&lt;property id=&quot;20307&quot; value=&quot;366&quot;/&gt;&lt;/object&gt;&lt;object type=&quot;3&quot; unique_id=&quot;12678&quot;&gt;&lt;property id=&quot;20148&quot; value=&quot;5&quot;/&gt;&lt;property id=&quot;20300&quot; value=&quot;Slide 52 - &amp;quot;Summary&amp;quot;&quot;/&gt;&lt;property id=&quot;20307&quot; value=&quot;367&quot;/&gt;&lt;/object&gt;&lt;object type=&quot;3&quot; unique_id=&quot;12679&quot;&gt;&lt;property id=&quot;20148&quot; value=&quot;5&quot;/&gt;&lt;property id=&quot;20300&quot; value=&quot;Slide 53 - &amp;quot;Questions?&amp;quot;&quot;/&gt;&lt;property id=&quot;20307&quot; value=&quot;309&quot;/&gt;&lt;/object&gt;&lt;/object&gt;&lt;object type=&quot;8&quot; unique_id=&quot;12734&quot;&gt;&lt;/object&gt;&lt;/object&gt;&lt;/database&gt;"/>
  <p:tag name="SECTOMILLISECCONVERTED" val="1"/>
</p:tagLst>
</file>

<file path=ppt/theme/theme1.xml><?xml version="1.0" encoding="utf-8"?>
<a:theme xmlns:a="http://schemas.openxmlformats.org/drawingml/2006/main" name="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themeOverride>
</file>

<file path=ppt/theme/themeOverride2.xml><?xml version="1.0" encoding="utf-8"?>
<a:themeOverride xmlns:a="http://schemas.openxmlformats.org/drawingml/2006/main">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themeOverride>
</file>

<file path=ppt/theme/themeOverride3.xml><?xml version="1.0" encoding="utf-8"?>
<a:themeOverride xmlns:a="http://schemas.openxmlformats.org/drawingml/2006/main">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themeOverride>
</file>

<file path=docProps/app.xml><?xml version="1.0" encoding="utf-8"?>
<Properties xmlns="http://schemas.openxmlformats.org/officeDocument/2006/extended-properties" xmlns:vt="http://schemas.openxmlformats.org/officeDocument/2006/docPropsVTypes">
  <Template>01-Java-Intro+Overview</Template>
  <TotalTime>23072</TotalTime>
  <Words>5989</Words>
  <Application>Microsoft Office PowerPoint</Application>
  <PresentationFormat>On-screen Show (4:3)</PresentationFormat>
  <Paragraphs>896</Paragraphs>
  <Slides>48</Slides>
  <Notes>28</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48</vt:i4>
      </vt:variant>
    </vt:vector>
  </HeadingPairs>
  <TitlesOfParts>
    <vt:vector size="66" baseType="lpstr">
      <vt:lpstr>ＭＳ Ｐゴシック</vt:lpstr>
      <vt:lpstr>宋体</vt:lpstr>
      <vt:lpstr>Arial</vt:lpstr>
      <vt:lpstr>Arial Narrow</vt:lpstr>
      <vt:lpstr>Arial Rounded MT Bold</vt:lpstr>
      <vt:lpstr>Arial Unicode MS</vt:lpstr>
      <vt:lpstr>Calibri</vt:lpstr>
      <vt:lpstr>Consolas</vt:lpstr>
      <vt:lpstr>Courier New</vt:lpstr>
      <vt:lpstr>Lucida Console</vt:lpstr>
      <vt:lpstr>新細明體</vt:lpstr>
      <vt:lpstr>Raavi</vt:lpstr>
      <vt:lpstr>Tahoma</vt:lpstr>
      <vt:lpstr>Times</vt:lpstr>
      <vt:lpstr>Times New Roman</vt:lpstr>
      <vt:lpstr>Wingdings</vt:lpstr>
      <vt:lpstr>Building Rich Internet Apps</vt:lpstr>
      <vt:lpstr>1_Building Rich Internet Apps</vt:lpstr>
      <vt:lpstr>Basic Object-Oriented Programming in Java</vt:lpstr>
      <vt:lpstr>Outline</vt:lpstr>
      <vt:lpstr>Classes and Objects</vt:lpstr>
      <vt:lpstr>Class</vt:lpstr>
      <vt:lpstr>Class and Objects</vt:lpstr>
      <vt:lpstr>  </vt:lpstr>
      <vt:lpstr>Class Example</vt:lpstr>
      <vt:lpstr>Java Naming Conventions</vt:lpstr>
      <vt:lpstr>Using a class: Instantiation</vt:lpstr>
      <vt:lpstr>Object Oriented Example</vt:lpstr>
      <vt:lpstr>Object Oriented Solution</vt:lpstr>
      <vt:lpstr>Attributes</vt:lpstr>
      <vt:lpstr>Attributes</vt:lpstr>
      <vt:lpstr>Attributes</vt:lpstr>
      <vt:lpstr>Accessor methods</vt:lpstr>
      <vt:lpstr>Accessor methods get Methods and set Methods</vt:lpstr>
      <vt:lpstr>UML Diagram and Java Code</vt:lpstr>
      <vt:lpstr>Generating Getters and Setters</vt:lpstr>
      <vt:lpstr>Methods</vt:lpstr>
      <vt:lpstr>Methods</vt:lpstr>
      <vt:lpstr>Calling Methods</vt:lpstr>
      <vt:lpstr>Method Visibility</vt:lpstr>
      <vt:lpstr>Methods Overloading</vt:lpstr>
      <vt:lpstr>Overloading and Return Type</vt:lpstr>
      <vt:lpstr>Constructors</vt:lpstr>
      <vt:lpstr>Overview</vt:lpstr>
      <vt:lpstr>Initializing Objects with Constructors</vt:lpstr>
      <vt:lpstr>Adding constructors to the Rectangle class</vt:lpstr>
      <vt:lpstr>The this Variable</vt:lpstr>
      <vt:lpstr>Constructor Example</vt:lpstr>
      <vt:lpstr>Access Modifiers</vt:lpstr>
      <vt:lpstr>Access Modifiers</vt:lpstr>
      <vt:lpstr>Access Modifiers</vt:lpstr>
      <vt:lpstr>Access Modifiers Summary</vt:lpstr>
      <vt:lpstr>Variables</vt:lpstr>
      <vt:lpstr>Local variables</vt:lpstr>
      <vt:lpstr>Instance variables </vt:lpstr>
      <vt:lpstr>Class/static variables</vt:lpstr>
      <vt:lpstr>Static Methods</vt:lpstr>
      <vt:lpstr>Wrapper Class Example: Static methods in Character class</vt:lpstr>
      <vt:lpstr>Enumerations</vt:lpstr>
      <vt:lpstr>Enumerations (Cont.)</vt:lpstr>
      <vt:lpstr>Example 1</vt:lpstr>
      <vt:lpstr>Example 2</vt:lpstr>
      <vt:lpstr>enum is actually a class</vt:lpstr>
      <vt:lpstr>TrafficLight Enum Example</vt:lpstr>
      <vt:lpstr>Enum Usage Example</vt:lpstr>
      <vt:lpstr>Programming Conventions and Best Practices</vt:lpstr>
    </vt:vector>
  </TitlesOfParts>
  <Company>http://www.corewebprogramming.com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Basics</dc:title>
  <dc:creator>Erradi</dc:creator>
  <cp:lastModifiedBy>Mohammad Saleh Mustafa Saleh</cp:lastModifiedBy>
  <cp:revision>453</cp:revision>
  <cp:lastPrinted>2013-01-01T22:43:17Z</cp:lastPrinted>
  <dcterms:created xsi:type="dcterms:W3CDTF">2000-05-05T21:02:18Z</dcterms:created>
  <dcterms:modified xsi:type="dcterms:W3CDTF">2023-09-04T11:44:03Z</dcterms:modified>
</cp:coreProperties>
</file>