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 id="2147483836" r:id="rId2"/>
  </p:sldMasterIdLst>
  <p:notesMasterIdLst>
    <p:notesMasterId r:id="rId9"/>
  </p:notesMasterIdLst>
  <p:handoutMasterIdLst>
    <p:handoutMasterId r:id="rId10"/>
  </p:handoutMasterIdLst>
  <p:sldIdLst>
    <p:sldId id="414" r:id="rId3"/>
    <p:sldId id="416" r:id="rId4"/>
    <p:sldId id="417" r:id="rId5"/>
    <p:sldId id="418" r:id="rId6"/>
    <p:sldId id="419" r:id="rId7"/>
    <p:sldId id="420" r:id="rId8"/>
  </p:sldIdLst>
  <p:sldSz cx="9144000" cy="6858000" type="screen4x3"/>
  <p:notesSz cx="7315200" cy="9601200"/>
  <p:custDataLst>
    <p:tags r:id="rId11"/>
  </p:custDataLst>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521415D9-36F7-43E2-AB2F-B90AF26B5E84}">
      <p14:sectionLst xmlns:p14="http://schemas.microsoft.com/office/powerpoint/2010/main">
        <p14:section name="Default Section" id="{51B90BEB-44E1-4F4F-A1D0-1B88BC8FBE8A}">
          <p14:sldIdLst>
            <p14:sldId id="414"/>
            <p14:sldId id="416"/>
            <p14:sldId id="417"/>
            <p14:sldId id="418"/>
            <p14:sldId id="419"/>
            <p14:sldId id="420"/>
          </p14:sldIdLst>
        </p14:section>
        <p14:section name="Classes" id="{6F32EF61-EEA4-409F-BC75-100F72FFB05C}">
          <p14:sldIdLst/>
        </p14:section>
        <p14:section name="Attributes" id="{E5AE34CD-9CFF-4960-BA11-E12AA2008C67}">
          <p14:sldIdLst/>
        </p14:section>
        <p14:section name="Methods" id="{FEAECFE8-90D6-4420-8469-0A682B0AB3B9}">
          <p14:sldIdLst/>
        </p14:section>
        <p14:section name="Constructors" id="{E16F4A6F-C438-49F8-AEC2-530495768A21}">
          <p14:sldIdLst/>
        </p14:section>
        <p14:section name="Access Modifiers" id="{EF944314-0A21-40C5-BFB5-2F96CA1DC753}">
          <p14:sldIdLst/>
        </p14:section>
        <p14:section name="Variable Types" id="{4A6383E5-A531-4C41-9328-A333862D2818}">
          <p14:sldIdLst/>
        </p14:section>
        <p14:section name="Enumeration" id="{E1EDDDF7-9BEA-4664-A485-7D5CCB3AB5A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5"/>
    <a:srgbClr val="CC3300"/>
    <a:srgbClr val="8488BC"/>
    <a:srgbClr val="6B70AF"/>
    <a:srgbClr val="6065AA"/>
    <a:srgbClr val="B2B2B2"/>
    <a:srgbClr val="EAEAEA"/>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537" autoAdjust="0"/>
  </p:normalViewPr>
  <p:slideViewPr>
    <p:cSldViewPr>
      <p:cViewPr varScale="1">
        <p:scale>
          <a:sx n="63" d="100"/>
          <a:sy n="63" d="100"/>
        </p:scale>
        <p:origin x="138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2006" y="-67"/>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68650" cy="47783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lvl1pPr defTabSz="971550">
              <a:defRPr sz="1400"/>
            </a:lvl1pPr>
          </a:lstStyle>
          <a:p>
            <a:pPr>
              <a:defRPr/>
            </a:pPr>
            <a:endParaRPr lang="en-US" altLang="en-US"/>
          </a:p>
        </p:txBody>
      </p:sp>
      <p:sp>
        <p:nvSpPr>
          <p:cNvPr id="13315" name="Rectangle 3"/>
          <p:cNvSpPr>
            <a:spLocks noGrp="1" noChangeArrowheads="1"/>
          </p:cNvSpPr>
          <p:nvPr>
            <p:ph type="dt" sz="quarter" idx="1"/>
          </p:nvPr>
        </p:nvSpPr>
        <p:spPr bwMode="auto">
          <a:xfrm>
            <a:off x="4146550" y="0"/>
            <a:ext cx="3168650" cy="47783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lvl1pPr algn="r" defTabSz="971550">
              <a:defRPr sz="1400"/>
            </a:lvl1pPr>
          </a:lstStyle>
          <a:p>
            <a:pPr>
              <a:defRPr/>
            </a:pPr>
            <a:fld id="{46C6A209-9A12-48B2-8EE5-60A758029F5B}" type="datetime1">
              <a:rPr lang="en-US" altLang="en-US" smtClean="0"/>
              <a:t>9/19/2023</a:t>
            </a:fld>
            <a:endParaRPr lang="en-US" altLang="en-US"/>
          </a:p>
        </p:txBody>
      </p:sp>
      <p:sp>
        <p:nvSpPr>
          <p:cNvPr id="13316" name="Rectangle 4"/>
          <p:cNvSpPr>
            <a:spLocks noGrp="1" noChangeArrowheads="1"/>
          </p:cNvSpPr>
          <p:nvPr>
            <p:ph type="ftr" sz="quarter" idx="2"/>
          </p:nvPr>
        </p:nvSpPr>
        <p:spPr bwMode="auto">
          <a:xfrm>
            <a:off x="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defTabSz="971550">
              <a:defRPr sz="1400"/>
            </a:lvl1pPr>
          </a:lstStyle>
          <a:p>
            <a:pPr>
              <a:defRPr/>
            </a:pPr>
            <a:r>
              <a:rPr lang="en-US" altLang="en-US"/>
              <a:t>Session #, Speaker Name</a:t>
            </a:r>
          </a:p>
        </p:txBody>
      </p:sp>
      <p:sp>
        <p:nvSpPr>
          <p:cNvPr id="13317" name="Rectangle 5"/>
          <p:cNvSpPr>
            <a:spLocks noGrp="1" noChangeArrowheads="1"/>
          </p:cNvSpPr>
          <p:nvPr>
            <p:ph type="sldNum" sz="quarter" idx="3"/>
          </p:nvPr>
        </p:nvSpPr>
        <p:spPr bwMode="auto">
          <a:xfrm>
            <a:off x="414655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algn="r" defTabSz="971550">
              <a:defRPr sz="1400"/>
            </a:lvl1pPr>
          </a:lstStyle>
          <a:p>
            <a:pPr>
              <a:defRPr/>
            </a:pPr>
            <a:fld id="{4F366E35-3586-4995-B9CA-A4C4093C2CE4}" type="slidenum">
              <a:rPr lang="en-US" altLang="en-US"/>
              <a:pPr>
                <a:defRPr/>
              </a:pPr>
              <a:t>‹#›</a:t>
            </a:fld>
            <a:endParaRPr lang="en-US" altLang="en-US"/>
          </a:p>
        </p:txBody>
      </p:sp>
    </p:spTree>
    <p:extLst>
      <p:ext uri="{BB962C8B-B14F-4D97-AF65-F5344CB8AC3E}">
        <p14:creationId xmlns:p14="http://schemas.microsoft.com/office/powerpoint/2010/main" val="3454233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dt" idx="1"/>
          </p:nvPr>
        </p:nvSpPr>
        <p:spPr bwMode="auto">
          <a:xfrm>
            <a:off x="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defTabSz="971550">
              <a:defRPr sz="1100">
                <a:latin typeface="Arial" charset="0"/>
              </a:defRPr>
            </a:lvl1pPr>
          </a:lstStyle>
          <a:p>
            <a:pPr>
              <a:defRPr/>
            </a:pPr>
            <a:fld id="{9E7250F6-BF14-41C3-A64F-C5D26B9D6806}" type="datetime1">
              <a:rPr lang="en-US" smtClean="0"/>
              <a:t>9/19/2023</a:t>
            </a:fld>
            <a:endParaRPr lang="en-US" altLang="en-US"/>
          </a:p>
        </p:txBody>
      </p:sp>
      <p:sp>
        <p:nvSpPr>
          <p:cNvPr id="38915" name="Rectangle 4"/>
          <p:cNvSpPr>
            <a:spLocks noGrp="1" noRot="1" noChangeAspect="1" noChangeArrowheads="1" noTextEdit="1"/>
          </p:cNvSpPr>
          <p:nvPr>
            <p:ph type="sldImg" idx="2"/>
          </p:nvPr>
        </p:nvSpPr>
        <p:spPr bwMode="auto">
          <a:xfrm>
            <a:off x="561975" y="568325"/>
            <a:ext cx="6184900" cy="4638675"/>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566738" y="5292725"/>
            <a:ext cx="6181725" cy="406558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p>
            <a:pPr lvl="0"/>
            <a:r>
              <a:rPr lang="en-US" altLang="en-US" noProof="0"/>
              <a:t>Click to edit Master text styles</a:t>
            </a:r>
          </a:p>
          <a:p>
            <a:pPr lvl="0"/>
            <a:r>
              <a:rPr lang="en-US" altLang="en-US" noProof="0"/>
              <a:t>Second level</a:t>
            </a:r>
          </a:p>
          <a:p>
            <a:pPr lvl="0"/>
            <a:r>
              <a:rPr lang="en-US" altLang="en-US" noProof="0"/>
              <a:t>Third level</a:t>
            </a:r>
          </a:p>
          <a:p>
            <a:pPr lvl="0"/>
            <a:r>
              <a:rPr lang="en-US" altLang="en-US" noProof="0"/>
              <a:t>Fourth level</a:t>
            </a:r>
          </a:p>
          <a:p>
            <a:pPr lvl="0"/>
            <a:r>
              <a:rPr lang="en-US" altLang="en-US" noProof="0"/>
              <a:t>Fifth level</a:t>
            </a:r>
          </a:p>
        </p:txBody>
      </p:sp>
      <p:sp>
        <p:nvSpPr>
          <p:cNvPr id="12294" name="Rectangle 6"/>
          <p:cNvSpPr>
            <a:spLocks noGrp="1" noChangeArrowheads="1"/>
          </p:cNvSpPr>
          <p:nvPr>
            <p:ph type="ftr" sz="quarter" idx="4"/>
          </p:nvPr>
        </p:nvSpPr>
        <p:spPr bwMode="auto">
          <a:xfrm>
            <a:off x="0" y="0"/>
            <a:ext cx="3168650" cy="477838"/>
          </a:xfrm>
          <a:prstGeom prst="rect">
            <a:avLst/>
          </a:prstGeom>
          <a:noFill/>
          <a:ln w="9525">
            <a:noFill/>
            <a:miter lim="800000"/>
            <a:headEnd/>
            <a:tailEnd/>
          </a:ln>
          <a:effectLst/>
        </p:spPr>
        <p:txBody>
          <a:bodyPr vert="horz" wrap="square" lIns="96989" tIns="48495" rIns="96989" bIns="48495" numCol="1" anchor="t" anchorCtr="0" compatLnSpc="1">
            <a:prstTxWarp prst="textNoShape">
              <a:avLst/>
            </a:prstTxWarp>
          </a:bodyPr>
          <a:lstStyle>
            <a:lvl1pPr defTabSz="971550">
              <a:defRPr sz="1100">
                <a:latin typeface="Arial" charset="0"/>
              </a:defRPr>
            </a:lvl1pPr>
          </a:lstStyle>
          <a:p>
            <a:pPr>
              <a:defRPr/>
            </a:pPr>
            <a:r>
              <a:rPr lang="en-US" altLang="en-US"/>
              <a:t>Session #, Speaker Name</a:t>
            </a:r>
          </a:p>
        </p:txBody>
      </p:sp>
      <p:sp>
        <p:nvSpPr>
          <p:cNvPr id="12295" name="Rectangle 7"/>
          <p:cNvSpPr>
            <a:spLocks noGrp="1" noChangeArrowheads="1"/>
          </p:cNvSpPr>
          <p:nvPr>
            <p:ph type="sldNum" sz="quarter" idx="5"/>
          </p:nvPr>
        </p:nvSpPr>
        <p:spPr bwMode="auto">
          <a:xfrm>
            <a:off x="4146550" y="9123363"/>
            <a:ext cx="3168650" cy="477837"/>
          </a:xfrm>
          <a:prstGeom prst="rect">
            <a:avLst/>
          </a:prstGeom>
          <a:noFill/>
          <a:ln w="9525">
            <a:noFill/>
            <a:miter lim="800000"/>
            <a:headEnd/>
            <a:tailEnd/>
          </a:ln>
          <a:effectLst/>
        </p:spPr>
        <p:txBody>
          <a:bodyPr vert="horz" wrap="square" lIns="96989" tIns="48495" rIns="96989" bIns="48495" numCol="1" anchor="b" anchorCtr="0" compatLnSpc="1">
            <a:prstTxWarp prst="textNoShape">
              <a:avLst/>
            </a:prstTxWarp>
          </a:bodyPr>
          <a:lstStyle>
            <a:lvl1pPr algn="r" defTabSz="971550">
              <a:defRPr sz="1100">
                <a:latin typeface="Arial" charset="0"/>
              </a:defRPr>
            </a:lvl1pPr>
          </a:lstStyle>
          <a:p>
            <a:pPr>
              <a:defRPr/>
            </a:pPr>
            <a:fld id="{D9474923-D43E-4F01-B1A4-20D74BE3B026}" type="slidenum">
              <a:rPr lang="en-US" altLang="en-US"/>
              <a:pPr>
                <a:defRPr/>
              </a:pPr>
              <a:t>‹#›</a:t>
            </a:fld>
            <a:endParaRPr lang="en-US" altLang="en-US"/>
          </a:p>
        </p:txBody>
      </p:sp>
    </p:spTree>
    <p:extLst>
      <p:ext uri="{BB962C8B-B14F-4D97-AF65-F5344CB8AC3E}">
        <p14:creationId xmlns:p14="http://schemas.microsoft.com/office/powerpoint/2010/main" val="403469584"/>
      </p:ext>
    </p:extLst>
  </p:cSld>
  <p:clrMap bg1="lt1" tx1="dk1" bg2="lt2" tx2="dk2" accent1="accent1" accent2="accent2" accent3="accent3" accent4="accent4" accent5="accent5" accent6="accent6" hlink="hlink" folHlink="folHlink"/>
  <p:hf hdr="0" ftr="0"/>
  <p:notesStyle>
    <a:lvl1pPr marL="163513" indent="-163513" algn="l" rtl="0" eaLnBrk="0" fontAlgn="base" hangingPunct="0">
      <a:spcBef>
        <a:spcPct val="30000"/>
      </a:spcBef>
      <a:spcAft>
        <a:spcPct val="0"/>
      </a:spcAft>
      <a:buChar char="•"/>
      <a:defRPr sz="1200" b="1" kern="1200">
        <a:solidFill>
          <a:schemeClr val="tx1"/>
        </a:solidFill>
        <a:latin typeface="Arial"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eugenp/tutorials/tree/master/core-java-modul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6FB7E4C-139B-46D4-8947-F54B1225ECA7}" type="slidenum">
              <a:rPr lang="en-US" altLang="en-US" smtClean="0"/>
              <a:pPr/>
              <a:t>1</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marL="0" indent="0" defTabSz="1009650">
              <a:spcBef>
                <a:spcPct val="0"/>
              </a:spcBef>
              <a:buFontTx/>
              <a:buNone/>
            </a:pPr>
            <a:r>
              <a:rPr lang="en-US" altLang="en-US" sz="2600" b="0" dirty="0">
                <a:latin typeface="Times" pitchFamily="18" charset="0"/>
              </a:rPr>
              <a:t>Must see </a:t>
            </a:r>
            <a:r>
              <a:rPr lang="en-US" sz="2800" dirty="0">
                <a:hlinkClick r:id="rId3"/>
              </a:rPr>
              <a:t>https://github.com/eugenp/tutorials/tree/master/core-java-modules</a:t>
            </a:r>
            <a:endParaRPr lang="en-US" altLang="en-US" sz="2600" b="0" dirty="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pic>
        <p:nvPicPr>
          <p:cNvPr id="5" name="Picture 2" descr="G:\img\BackStep.gif">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8567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fld id="{632112B6-4591-4366-A7F8-E24B1877AEAA}" type="slidenum">
              <a:rPr lang="en-US" altLang="en-US" smtClean="0"/>
              <a:pPr>
                <a:defRPr/>
              </a:pPr>
              <a:t>‹#›</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A1AA0FB9-F0EA-42AF-BCA9-0877EF59C2A2}" type="slidenum">
              <a:rPr lang="en-US" altLang="en-US" smtClean="0"/>
              <a:pPr>
                <a:defRPr/>
              </a:pPr>
              <a:t>‹#›</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99530255-A5C9-4E95-894E-90C427566047}" type="slidenum">
              <a:rPr lang="en-US" altLang="en-US" smtClean="0"/>
              <a:pPr>
                <a:defRPr/>
              </a:pPr>
              <a:t>‹#›</a:t>
            </a:fld>
            <a:endParaRPr lang="en-US" alt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457200" y="2017713"/>
            <a:ext cx="41719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81550" y="2017713"/>
            <a:ext cx="4173538" cy="4114800"/>
          </a:xfrm>
        </p:spPr>
        <p:txBody>
          <a:bodyPr/>
          <a:lstStyle/>
          <a:p>
            <a:r>
              <a:rPr lang="en-US"/>
              <a:t>Click icon to add clip art</a:t>
            </a:r>
          </a:p>
        </p:txBody>
      </p:sp>
      <p:sp>
        <p:nvSpPr>
          <p:cNvPr id="5" name="Slide Number Placeholder 4"/>
          <p:cNvSpPr>
            <a:spLocks noGrp="1"/>
          </p:cNvSpPr>
          <p:nvPr>
            <p:ph type="sldNum" sz="quarter" idx="10"/>
          </p:nvPr>
        </p:nvSpPr>
        <p:spPr>
          <a:xfrm>
            <a:off x="7042150" y="6243638"/>
            <a:ext cx="1905000" cy="457200"/>
          </a:xfrm>
        </p:spPr>
        <p:txBody>
          <a:bodyPr/>
          <a:lstStyle>
            <a:lvl1pPr>
              <a:defRPr/>
            </a:lvl1pPr>
          </a:lstStyle>
          <a:p>
            <a:pPr>
              <a:defRPr/>
            </a:pPr>
            <a:fld id="{CF3997E9-8BAE-43A7-A3C5-7205DB6B0473}" type="slidenum">
              <a:rPr lang="en-US" altLang="en-US" smtClean="0"/>
              <a:pPr>
                <a:defRPr/>
              </a:pPr>
              <a:t>‹#›</a:t>
            </a:fld>
            <a:endParaRPr lang="en-US" altLang="en-US">
              <a:solidFill>
                <a:schemeClr val="accent2"/>
              </a:solidFill>
            </a:endParaRPr>
          </a:p>
        </p:txBody>
      </p:sp>
    </p:spTree>
    <p:extLst>
      <p:ext uri="{BB962C8B-B14F-4D97-AF65-F5344CB8AC3E}">
        <p14:creationId xmlns:p14="http://schemas.microsoft.com/office/powerpoint/2010/main" val="46910850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a:t>Click to edit Master title style</a:t>
            </a:r>
          </a:p>
        </p:txBody>
      </p:sp>
      <p:sp>
        <p:nvSpPr>
          <p:cNvPr id="7" name="Rectangle 4"/>
          <p:cNvSpPr>
            <a:spLocks noGrp="1" noChangeArrowheads="1"/>
          </p:cNvSpPr>
          <p:nvPr>
            <p:ph type="sldNum" sz="quarter" idx="10"/>
          </p:nvPr>
        </p:nvSpPr>
        <p:spPr/>
        <p:txBody>
          <a:bodyPr/>
          <a:lstStyle>
            <a:lvl1pPr>
              <a:defRPr smtClean="0">
                <a:solidFill>
                  <a:schemeClr val="bg2">
                    <a:lumMod val="20000"/>
                    <a:lumOff val="80000"/>
                  </a:schemeClr>
                </a:solidFill>
              </a:defRPr>
            </a:lvl1pPr>
          </a:lstStyle>
          <a:p>
            <a:pPr>
              <a:defRPr/>
            </a:pPr>
            <a:fld id="{CF3997E9-8BAE-43A7-A3C5-7205DB6B0473}" type="slidenum">
              <a:rPr lang="en-US" altLang="en-US" smtClean="0"/>
              <a:pPr>
                <a:defRPr/>
              </a:pPr>
              <a:t>‹#›</a:t>
            </a:fld>
            <a:endParaRPr lang="en-US" altLang="en-US">
              <a:solidFill>
                <a:schemeClr val="accent2"/>
              </a:solidFill>
            </a:endParaRPr>
          </a:p>
        </p:txBody>
      </p:sp>
      <p:pic>
        <p:nvPicPr>
          <p:cNvPr id="4" name="Picture 2" descr="G:\img\BackStep.gif">
            <a:hlinkClick r:id="rId2" action="ppaction://hlinksldjump"/>
            <a:extLst>
              <a:ext uri="{FF2B5EF4-FFF2-40B4-BE49-F238E27FC236}">
                <a16:creationId xmlns:a16="http://schemas.microsoft.com/office/drawing/2014/main" id="{BE5057B2-1490-4B07-BD02-5BA1C7E04A7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a:t>Click to edit Master title style</a:t>
            </a:r>
          </a:p>
        </p:txBody>
      </p:sp>
      <p:sp>
        <p:nvSpPr>
          <p:cNvPr id="3" name="Content Placeholder 2"/>
          <p:cNvSpPr>
            <a:spLocks noGrp="1"/>
          </p:cNvSpPr>
          <p:nvPr>
            <p:ph idx="1"/>
          </p:nvPr>
        </p:nvSpPr>
        <p:spPr>
          <a:xfrm>
            <a:off x="457200" y="1295400"/>
            <a:ext cx="8229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fld id="{58D54586-1A7D-4316-AB51-13B04B493FFD}"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5176910"/>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2142417551"/>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396440035"/>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1282820549"/>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89631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solidFill>
                <a:srgbClr val="000000"/>
              </a:solidFill>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96918892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457200" y="2017713"/>
            <a:ext cx="41719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81550" y="2017713"/>
            <a:ext cx="4173538" cy="4114800"/>
          </a:xfrm>
        </p:spPr>
        <p:txBody>
          <a:bodyPr/>
          <a:lstStyle/>
          <a:p>
            <a:r>
              <a:rPr lang="en-US"/>
              <a:t>Click icon to add clip art</a:t>
            </a:r>
          </a:p>
        </p:txBody>
      </p:sp>
      <p:sp>
        <p:nvSpPr>
          <p:cNvPr id="5" name="Slide Number Placeholder 4"/>
          <p:cNvSpPr>
            <a:spLocks noGrp="1"/>
          </p:cNvSpPr>
          <p:nvPr>
            <p:ph type="sldNum" sz="quarter" idx="10"/>
          </p:nvPr>
        </p:nvSpPr>
        <p:spPr>
          <a:xfrm>
            <a:off x="7042150" y="6243638"/>
            <a:ext cx="1905000" cy="457200"/>
          </a:xfrm>
        </p:spPr>
        <p:txBody>
          <a:bodyPr/>
          <a:lstStyle>
            <a:lvl1pPr>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3371245638"/>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cap="none" spc="0">
                <a:ln w="10541" cmpd="sng">
                  <a:solidFill>
                    <a:schemeClr val="accent1">
                      <a:shade val="88000"/>
                      <a:satMod val="110000"/>
                    </a:schemeClr>
                  </a:solidFill>
                  <a:prstDash val="solid"/>
                </a:ln>
                <a:solidFill>
                  <a:schemeClr val="accent1">
                    <a:lumMod val="50000"/>
                  </a:schemeClr>
                </a:solidFill>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CF3997E9-8BAE-43A7-A3C5-7205DB6B0473}" type="slidenum">
              <a:rPr lang="en-US" altLang="en-US" smtClean="0"/>
              <a:pPr>
                <a:defRPr/>
              </a:pPr>
              <a:t>‹#›</a:t>
            </a:fld>
            <a:endParaRPr lang="en-US" altLang="en-US">
              <a:solidFill>
                <a:schemeClr val="accent2"/>
              </a:solidFill>
            </a:endParaRPr>
          </a:p>
        </p:txBody>
      </p:sp>
      <p:pic>
        <p:nvPicPr>
          <p:cNvPr id="5" name="Picture 2" descr="G:\img\BackStep.gif">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01" y="6251768"/>
            <a:ext cx="1229299" cy="4097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77200" y="6553200"/>
            <a:ext cx="990600" cy="30480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D13A05EE-B892-401E-B77C-87E902F03DB7}" type="slidenum">
              <a:rPr lang="en-US" altLang="en-US" smtClean="0">
                <a:solidFill>
                  <a:srgbClr val="000000">
                    <a:tint val="75000"/>
                  </a:srgbClr>
                </a:solidFill>
              </a:rPr>
              <a:pPr>
                <a:defRPr/>
              </a:pPr>
              <a:t>‹#›</a:t>
            </a:fld>
            <a:endParaRPr lang="en-US" altLang="en-US">
              <a:solidFill>
                <a:srgbClr val="FF3300"/>
              </a:solidFill>
            </a:endParaRPr>
          </a:p>
        </p:txBody>
      </p:sp>
    </p:spTree>
    <p:extLst>
      <p:ext uri="{BB962C8B-B14F-4D97-AF65-F5344CB8AC3E}">
        <p14:creationId xmlns:p14="http://schemas.microsoft.com/office/powerpoint/2010/main" val="2418703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382000" cy="762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19200"/>
            <a:ext cx="84582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077200" y="6553200"/>
            <a:ext cx="990600" cy="304800"/>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CF3997E9-8BAE-43A7-A3C5-7205DB6B0473}" type="slidenum">
              <a:rPr lang="en-US" altLang="en-US" smtClean="0"/>
              <a:pPr>
                <a:defRPr/>
              </a:pPr>
              <a:t>‹#›</a:t>
            </a:fld>
            <a:endParaRPr lang="en-US" altLang="en-US">
              <a:solidFill>
                <a:schemeClr val="accent2"/>
              </a:solidFill>
            </a:endParaRP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4" r:id="rId5"/>
    <p:sldLayoutId id="2147483845" r:id="rId6"/>
  </p:sldLayoutIdLst>
  <mc:AlternateContent xmlns:mc="http://schemas.openxmlformats.org/markup-compatibility/2006" xmlns:p14="http://schemas.microsoft.com/office/powerpoint/2010/main">
    <mc:Choice Requires="p14">
      <p:transition spd="slow" p14:dur="20000"/>
    </mc:Choice>
    <mc:Fallback xmlns="">
      <p:transition spd="slow"/>
    </mc:Fallback>
  </mc:AlternateContent>
  <p:hf hdr="0" ftr="0" dt="0"/>
  <p:txStyles>
    <p:titleStyle>
      <a:lvl1pPr algn="ctr" defTabSz="914400" rtl="0" eaLnBrk="1" latinLnBrk="0" hangingPunct="1">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1"/>
          <p:cNvSpPr>
            <a:spLocks noGrp="1" noChangeArrowheads="1"/>
          </p:cNvSpPr>
          <p:nvPr>
            <p:ph type="ctrTitle"/>
          </p:nvPr>
        </p:nvSpPr>
        <p:spPr>
          <a:xfrm>
            <a:off x="746635" y="2416939"/>
            <a:ext cx="7924800" cy="1981200"/>
          </a:xfrm>
        </p:spPr>
        <p:txBody>
          <a:bodyPr/>
          <a:lstStyle/>
          <a:p>
            <a:r>
              <a:rPr lang="en-US" dirty="0" smtClean="0"/>
              <a:t>Useful Methods </a:t>
            </a:r>
            <a:br>
              <a:rPr lang="en-US" dirty="0" smtClean="0"/>
            </a:br>
            <a:r>
              <a:rPr lang="en-US" dirty="0" smtClean="0"/>
              <a:t>for Any Class</a:t>
            </a:r>
            <a:endParaRPr lang="en-US" altLang="en-US" dirty="0"/>
          </a:p>
        </p:txBody>
      </p:sp>
      <p:sp>
        <p:nvSpPr>
          <p:cNvPr id="4" name="Rectangle 4"/>
          <p:cNvSpPr>
            <a:spLocks noGrp="1" noChangeArrowheads="1"/>
          </p:cNvSpPr>
          <p:nvPr>
            <p:ph type="sldNum" sz="quarter" idx="10"/>
          </p:nvPr>
        </p:nvSpPr>
        <p:spPr/>
        <p:txBody>
          <a:bodyPr/>
          <a:lstStyle/>
          <a:p>
            <a:pPr>
              <a:defRPr/>
            </a:pPr>
            <a:fld id="{3BF40BC1-28C8-4740-B086-326F43190F9F}" type="slidenum">
              <a:rPr lang="en-US" altLang="en-US"/>
              <a:pPr>
                <a:defRPr/>
              </a:pPr>
              <a:t>1</a:t>
            </a:fld>
            <a:endParaRPr lang="en-US" altLang="en-US"/>
          </a:p>
        </p:txBody>
      </p:sp>
      <p:pic>
        <p:nvPicPr>
          <p:cNvPr id="7" name="Picture 6" descr="alert.png"/>
          <p:cNvPicPr>
            <a:picLocks noChangeAspect="1"/>
          </p:cNvPicPr>
          <p:nvPr/>
        </p:nvPicPr>
        <p:blipFill>
          <a:blip r:embed="rId3" cstate="print"/>
          <a:stretch>
            <a:fillRect/>
          </a:stretch>
        </p:blipFill>
        <p:spPr>
          <a:xfrm>
            <a:off x="6637847" y="337361"/>
            <a:ext cx="2033588" cy="1535447"/>
          </a:xfrm>
          <a:prstGeom prst="rect">
            <a:avLst/>
          </a:prstGeom>
        </p:spPr>
      </p:pic>
      <p:sp>
        <p:nvSpPr>
          <p:cNvPr id="8" name="TextBox 7"/>
          <p:cNvSpPr txBox="1"/>
          <p:nvPr/>
        </p:nvSpPr>
        <p:spPr>
          <a:xfrm rot="532060">
            <a:off x="6088465" y="1270509"/>
            <a:ext cx="2990023" cy="461665"/>
          </a:xfrm>
          <a:prstGeom prst="rect">
            <a:avLst/>
          </a:prstGeom>
          <a:noFill/>
        </p:spPr>
        <p:txBody>
          <a:bodyPr wrap="square" rtlCol="0">
            <a:spAutoFit/>
          </a:bodyPr>
          <a:lstStyle/>
          <a:p>
            <a:pPr algn="ctr"/>
            <a:r>
              <a:rPr lang="en-US" b="1" dirty="0">
                <a:solidFill>
                  <a:srgbClr val="FF0000"/>
                </a:solidFill>
                <a:latin typeface="+mj-lt"/>
              </a:rPr>
              <a:t>Read Chapters 3 &amp; 6</a:t>
            </a:r>
          </a:p>
        </p:txBody>
      </p:sp>
      <p:sp>
        <p:nvSpPr>
          <p:cNvPr id="9" name="Rectangle 2"/>
          <p:cNvSpPr txBox="1">
            <a:spLocks noChangeArrowheads="1"/>
          </p:cNvSpPr>
          <p:nvPr/>
        </p:nvSpPr>
        <p:spPr bwMode="auto">
          <a:xfrm>
            <a:off x="500063" y="152400"/>
            <a:ext cx="7772400" cy="46037"/>
          </a:xfrm>
          <a:prstGeom prst="rect">
            <a:avLst/>
          </a:prstGeom>
          <a:noFill/>
          <a:ln w="9525">
            <a:noFill/>
            <a:miter lim="800000"/>
            <a:headEnd/>
            <a:tailEnd/>
          </a:ln>
          <a:effectLst/>
        </p:spPr>
        <p:txBody>
          <a:bodyPr anchor="ctr"/>
          <a:lstStyle/>
          <a:p>
            <a:pPr algn="ctr">
              <a:defRPr/>
            </a:pPr>
            <a:r>
              <a:rPr lang="en-GB" sz="4000" b="1" u="sng" kern="0" dirty="0">
                <a:solidFill>
                  <a:schemeClr val="accent2"/>
                </a:solidFill>
                <a:latin typeface="+mj-lt"/>
                <a:ea typeface="+mj-ea"/>
                <a:cs typeface="+mj-cs"/>
              </a:rPr>
              <a:t/>
            </a:r>
            <a:br>
              <a:rPr lang="en-GB" sz="4000" b="1" u="sng" kern="0" dirty="0">
                <a:solidFill>
                  <a:schemeClr val="accent2"/>
                </a:solidFill>
                <a:latin typeface="+mj-lt"/>
                <a:ea typeface="+mj-ea"/>
                <a:cs typeface="+mj-cs"/>
              </a:rPr>
            </a:br>
            <a:r>
              <a:rPr lang="en-GB" sz="4000" b="1" kern="0" dirty="0">
                <a:latin typeface="+mj-lt"/>
                <a:ea typeface="+mj-ea"/>
                <a:cs typeface="+mj-cs"/>
              </a:rPr>
              <a:t>CMPS 251</a:t>
            </a:r>
          </a:p>
        </p:txBody>
      </p:sp>
      <p:sp>
        <p:nvSpPr>
          <p:cNvPr id="2" name="TextBox 1">
            <a:extLst>
              <a:ext uri="{FF2B5EF4-FFF2-40B4-BE49-F238E27FC236}">
                <a16:creationId xmlns:a16="http://schemas.microsoft.com/office/drawing/2014/main" id="{96E5224C-E180-4E90-8F26-3DC92AE85D0A}"/>
              </a:ext>
            </a:extLst>
          </p:cNvPr>
          <p:cNvSpPr txBox="1"/>
          <p:nvPr/>
        </p:nvSpPr>
        <p:spPr>
          <a:xfrm>
            <a:off x="228600" y="6096000"/>
            <a:ext cx="1219200" cy="685800"/>
          </a:xfrm>
          <a:prstGeom prst="rect">
            <a:avLst/>
          </a:prstGeom>
          <a:solidFill>
            <a:schemeClr val="bg1"/>
          </a:solidFill>
        </p:spPr>
        <p:txBody>
          <a:bodyPr wrap="square" rtlCol="0">
            <a:spAutoFit/>
          </a:bodyPr>
          <a:lstStyle/>
          <a:p>
            <a:endParaRPr lang="en-US" dirty="0"/>
          </a:p>
        </p:txBody>
      </p:sp>
      <p:sp>
        <p:nvSpPr>
          <p:cNvPr id="3" name="Rectangle 2"/>
          <p:cNvSpPr/>
          <p:nvPr/>
        </p:nvSpPr>
        <p:spPr>
          <a:xfrm>
            <a:off x="1749271" y="1872808"/>
            <a:ext cx="5416868" cy="646331"/>
          </a:xfrm>
          <a:prstGeom prst="rect">
            <a:avLst/>
          </a:prstGeom>
        </p:spPr>
        <p:txBody>
          <a:bodyPr wrap="none">
            <a:spAutoFit/>
          </a:bodyPr>
          <a:lstStyle/>
          <a:p>
            <a:pPr algn="ctr"/>
            <a:r>
              <a:rPr lang="en-US" sz="3600" b="1" dirty="0">
                <a:solidFill>
                  <a:schemeClr val="accent1">
                    <a:lumMod val="50000"/>
                  </a:schemeClr>
                </a:solidFill>
              </a:rPr>
              <a:t>Unit </a:t>
            </a:r>
            <a:r>
              <a:rPr lang="en-US" sz="3600" b="1" dirty="0" smtClean="0">
                <a:solidFill>
                  <a:schemeClr val="accent1">
                    <a:lumMod val="50000"/>
                  </a:schemeClr>
                </a:solidFill>
              </a:rPr>
              <a:t>2_01_UsefulMethods</a:t>
            </a:r>
            <a:endParaRPr lang="en-US" sz="3600" b="1" dirty="0" smtClean="0">
              <a:solidFill>
                <a:schemeClr val="accent1">
                  <a:lumMod val="50000"/>
                </a:schemeClr>
              </a:solidFill>
            </a:endParaRPr>
          </a:p>
        </p:txBody>
      </p:sp>
    </p:spTree>
    <p:extLst>
      <p:ext uri="{BB962C8B-B14F-4D97-AF65-F5344CB8AC3E}">
        <p14:creationId xmlns:p14="http://schemas.microsoft.com/office/powerpoint/2010/main" val="26866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new object copy or clone</a:t>
            </a:r>
            <a:endParaRPr lang="en-US" dirty="0"/>
          </a:p>
        </p:txBody>
      </p:sp>
      <p:sp>
        <p:nvSpPr>
          <p:cNvPr id="3" name="Content Placeholder 2"/>
          <p:cNvSpPr>
            <a:spLocks noGrp="1"/>
          </p:cNvSpPr>
          <p:nvPr>
            <p:ph idx="1"/>
          </p:nvPr>
        </p:nvSpPr>
        <p:spPr>
          <a:xfrm>
            <a:off x="76200" y="1295400"/>
            <a:ext cx="8839200" cy="5257800"/>
          </a:xfrm>
        </p:spPr>
        <p:txBody>
          <a:bodyPr/>
          <a:lstStyle/>
          <a:p>
            <a:r>
              <a:rPr lang="en-US" dirty="0" smtClean="0"/>
              <a:t>There various ways to create exact copy or clone of an object. I will show some here.</a:t>
            </a:r>
          </a:p>
          <a:p>
            <a:r>
              <a:rPr lang="en-US" sz="2400" dirty="0" smtClean="0"/>
              <a:t>Assuming that you have a class say Student which has a fully parametrized constructor. Then, s2 is a copy or clone of s1 using:</a:t>
            </a:r>
          </a:p>
          <a:p>
            <a:pPr marL="0" indent="0">
              <a:buNone/>
            </a:pPr>
            <a:endParaRPr lang="en-US" sz="2400" dirty="0" smtClean="0"/>
          </a:p>
          <a:p>
            <a:pPr marL="400050" lvl="1" indent="0">
              <a:buNone/>
            </a:pPr>
            <a:endParaRPr lang="en-US" sz="2000" dirty="0"/>
          </a:p>
          <a:p>
            <a:pPr marL="400050" lvl="1" indent="0">
              <a:buNone/>
            </a:pPr>
            <a:endParaRPr lang="en-US" sz="2000" dirty="0" smtClean="0"/>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2</a:t>
            </a:fld>
            <a:endParaRPr lang="en-US" altLang="en-US">
              <a:solidFill>
                <a:schemeClr val="accent2"/>
              </a:solidFill>
            </a:endParaRPr>
          </a:p>
        </p:txBody>
      </p:sp>
      <p:sp>
        <p:nvSpPr>
          <p:cNvPr id="5" name="Rectangle 4"/>
          <p:cNvSpPr/>
          <p:nvPr/>
        </p:nvSpPr>
        <p:spPr>
          <a:xfrm>
            <a:off x="111760" y="3581400"/>
            <a:ext cx="8803640" cy="129032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lvl="1" indent="0">
              <a:buNone/>
            </a:pPr>
            <a:r>
              <a:rPr lang="en-US" sz="2000" dirty="0">
                <a:solidFill>
                  <a:schemeClr val="tx1"/>
                </a:solidFill>
              </a:rPr>
              <a:t>Student s2 = new Student(s1.getId(),s1.getName(),s1.getMajor(),s1.getMinor())</a:t>
            </a:r>
          </a:p>
        </p:txBody>
      </p:sp>
    </p:spTree>
    <p:extLst>
      <p:ext uri="{BB962C8B-B14F-4D97-AF65-F5344CB8AC3E}">
        <p14:creationId xmlns:p14="http://schemas.microsoft.com/office/powerpoint/2010/main" val="228054055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 an object</a:t>
            </a:r>
          </a:p>
        </p:txBody>
      </p:sp>
      <p:sp>
        <p:nvSpPr>
          <p:cNvPr id="3" name="Content Placeholder 2"/>
          <p:cNvSpPr>
            <a:spLocks noGrp="1"/>
          </p:cNvSpPr>
          <p:nvPr>
            <p:ph idx="1"/>
          </p:nvPr>
        </p:nvSpPr>
        <p:spPr>
          <a:xfrm>
            <a:off x="76200" y="1295400"/>
            <a:ext cx="8839200" cy="5257800"/>
          </a:xfrm>
        </p:spPr>
        <p:txBody>
          <a:bodyPr>
            <a:normAutofit/>
          </a:bodyPr>
          <a:lstStyle/>
          <a:p>
            <a:r>
              <a:rPr lang="en-US" sz="2400" dirty="0" smtClean="0"/>
              <a:t>If you already have two objects say s1 and s2 and you want to have that data in s2 to be identical to the data in s1 then this is called copying. </a:t>
            </a:r>
          </a:p>
          <a:p>
            <a:pPr lvl="1"/>
            <a:r>
              <a:rPr lang="en-US" sz="2000" dirty="0" smtClean="0"/>
              <a:t>In the class student, create </a:t>
            </a:r>
            <a:r>
              <a:rPr lang="en-US" sz="2000" dirty="0"/>
              <a:t>a copy instance </a:t>
            </a:r>
            <a:r>
              <a:rPr lang="en-US" sz="2000" dirty="0" smtClean="0"/>
              <a:t>method that receives the object to copy to. </a:t>
            </a:r>
          </a:p>
          <a:p>
            <a:pPr lvl="1"/>
            <a:r>
              <a:rPr lang="en-US" sz="2000" dirty="0" smtClean="0"/>
              <a:t>Note: Copying everything, including auto generated data such as id. </a:t>
            </a:r>
            <a:endParaRPr lang="en-US" sz="1600" dirty="0" smtClean="0"/>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3</a:t>
            </a:fld>
            <a:endParaRPr lang="en-US" altLang="en-US">
              <a:solidFill>
                <a:schemeClr val="accent2"/>
              </a:solidFill>
            </a:endParaRPr>
          </a:p>
        </p:txBody>
      </p:sp>
      <p:sp>
        <p:nvSpPr>
          <p:cNvPr id="5" name="Rectangle 4"/>
          <p:cNvSpPr/>
          <p:nvPr/>
        </p:nvSpPr>
        <p:spPr>
          <a:xfrm>
            <a:off x="467360" y="3502660"/>
            <a:ext cx="8458200" cy="129032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a:solidFill>
                  <a:schemeClr val="tx1"/>
                </a:solidFill>
              </a:rPr>
              <a:t>p</a:t>
            </a:r>
            <a:r>
              <a:rPr lang="en-US" sz="2000" dirty="0" smtClean="0">
                <a:solidFill>
                  <a:schemeClr val="tx1"/>
                </a:solidFill>
              </a:rPr>
              <a:t>ublic copy(Student other){</a:t>
            </a:r>
            <a:endParaRPr lang="en-US" sz="2000" dirty="0">
              <a:solidFill>
                <a:schemeClr val="tx1"/>
              </a:solidFill>
            </a:endParaRPr>
          </a:p>
          <a:p>
            <a:pPr marL="400050" lvl="1" indent="0">
              <a:buNone/>
            </a:pPr>
            <a:r>
              <a:rPr lang="en-US" sz="2000" dirty="0">
                <a:solidFill>
                  <a:schemeClr val="tx1"/>
                </a:solidFill>
              </a:rPr>
              <a:t>o</a:t>
            </a:r>
            <a:r>
              <a:rPr lang="en-US" sz="2000" dirty="0" smtClean="0">
                <a:solidFill>
                  <a:schemeClr val="tx1"/>
                </a:solidFill>
              </a:rPr>
              <a:t>ther.id=id; other.name=name; </a:t>
            </a:r>
            <a:r>
              <a:rPr lang="en-US" sz="2000" dirty="0" err="1" smtClean="0">
                <a:solidFill>
                  <a:schemeClr val="tx1"/>
                </a:solidFill>
              </a:rPr>
              <a:t>other.major</a:t>
            </a:r>
            <a:r>
              <a:rPr lang="en-US" sz="2000" dirty="0" smtClean="0">
                <a:solidFill>
                  <a:schemeClr val="tx1"/>
                </a:solidFill>
              </a:rPr>
              <a:t>=major; </a:t>
            </a:r>
            <a:r>
              <a:rPr lang="en-US" sz="2000" dirty="0" err="1" smtClean="0">
                <a:solidFill>
                  <a:schemeClr val="tx1"/>
                </a:solidFill>
              </a:rPr>
              <a:t>other.minor</a:t>
            </a:r>
            <a:r>
              <a:rPr lang="en-US" sz="2000" dirty="0" smtClean="0">
                <a:solidFill>
                  <a:schemeClr val="tx1"/>
                </a:solidFill>
              </a:rPr>
              <a:t>=minor;</a:t>
            </a:r>
          </a:p>
          <a:p>
            <a:pPr indent="-57150"/>
            <a:r>
              <a:rPr lang="en-US" sz="2000" dirty="0" smtClean="0">
                <a:solidFill>
                  <a:schemeClr val="tx1"/>
                </a:solidFill>
              </a:rPr>
              <a:t>}</a:t>
            </a:r>
            <a:endParaRPr lang="en-US" sz="2000" dirty="0">
              <a:solidFill>
                <a:schemeClr val="tx1"/>
              </a:solidFill>
            </a:endParaRPr>
          </a:p>
        </p:txBody>
      </p:sp>
      <p:sp>
        <p:nvSpPr>
          <p:cNvPr id="6" name="Rectangle 5"/>
          <p:cNvSpPr/>
          <p:nvPr/>
        </p:nvSpPr>
        <p:spPr>
          <a:xfrm>
            <a:off x="457200" y="4907280"/>
            <a:ext cx="8458200" cy="129032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a:solidFill>
                  <a:schemeClr val="tx1"/>
                </a:solidFill>
              </a:rPr>
              <a:t>s</a:t>
            </a:r>
            <a:r>
              <a:rPr lang="en-US" sz="2000" dirty="0" smtClean="0">
                <a:solidFill>
                  <a:schemeClr val="tx1"/>
                </a:solidFill>
              </a:rPr>
              <a:t>1.copy(s2);</a:t>
            </a:r>
            <a:endParaRPr lang="en-US" sz="2000" dirty="0">
              <a:solidFill>
                <a:schemeClr val="tx1"/>
              </a:solidFill>
            </a:endParaRPr>
          </a:p>
        </p:txBody>
      </p:sp>
    </p:spTree>
    <p:extLst>
      <p:ext uri="{BB962C8B-B14F-4D97-AF65-F5344CB8AC3E}">
        <p14:creationId xmlns:p14="http://schemas.microsoft.com/office/powerpoint/2010/main" val="1918063486"/>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t>
            </a:r>
            <a:r>
              <a:rPr lang="en-US" dirty="0"/>
              <a:t>an object</a:t>
            </a:r>
          </a:p>
        </p:txBody>
      </p:sp>
      <p:sp>
        <p:nvSpPr>
          <p:cNvPr id="3" name="Content Placeholder 2"/>
          <p:cNvSpPr>
            <a:spLocks noGrp="1"/>
          </p:cNvSpPr>
          <p:nvPr>
            <p:ph idx="1"/>
          </p:nvPr>
        </p:nvSpPr>
        <p:spPr>
          <a:xfrm>
            <a:off x="76200" y="1295400"/>
            <a:ext cx="8839200" cy="5257800"/>
          </a:xfrm>
        </p:spPr>
        <p:txBody>
          <a:bodyPr>
            <a:normAutofit/>
          </a:bodyPr>
          <a:lstStyle/>
          <a:p>
            <a:r>
              <a:rPr lang="en-US" sz="2400" dirty="0" smtClean="0"/>
              <a:t>If you one object, say s1, and you want to create a new object with identical data to the data in s1 then this is called cloning. </a:t>
            </a:r>
          </a:p>
          <a:p>
            <a:pPr lvl="1"/>
            <a:r>
              <a:rPr lang="en-US" sz="2000" dirty="0" smtClean="0"/>
              <a:t>In the class student, create </a:t>
            </a:r>
            <a:r>
              <a:rPr lang="en-US" sz="2000" dirty="0"/>
              <a:t>a </a:t>
            </a:r>
            <a:r>
              <a:rPr lang="en-US" sz="2000" dirty="0" smtClean="0"/>
              <a:t>clone </a:t>
            </a:r>
            <a:r>
              <a:rPr lang="en-US" sz="2000" dirty="0"/>
              <a:t>instance </a:t>
            </a:r>
            <a:r>
              <a:rPr lang="en-US" sz="2000" dirty="0" smtClean="0"/>
              <a:t>method that returns a new Student object having the data of the calling object.  </a:t>
            </a:r>
          </a:p>
          <a:p>
            <a:pPr lvl="1"/>
            <a:r>
              <a:rPr lang="en-US" sz="2000" dirty="0" smtClean="0"/>
              <a:t>Here we assume that the class Student has a fully parametrized constructor.</a:t>
            </a:r>
          </a:p>
          <a:p>
            <a:pPr lvl="1"/>
            <a:r>
              <a:rPr lang="en-US" sz="2000" dirty="0" smtClean="0"/>
              <a:t>Note: id is auto generated and is not identical to that of the calling object.</a:t>
            </a:r>
            <a:endParaRPr lang="en-US" sz="1600" dirty="0" smtClean="0"/>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4</a:t>
            </a:fld>
            <a:endParaRPr lang="en-US" altLang="en-US">
              <a:solidFill>
                <a:schemeClr val="accent2"/>
              </a:solidFill>
            </a:endParaRPr>
          </a:p>
        </p:txBody>
      </p:sp>
      <p:sp>
        <p:nvSpPr>
          <p:cNvPr id="5" name="Rectangle 4"/>
          <p:cNvSpPr/>
          <p:nvPr/>
        </p:nvSpPr>
        <p:spPr>
          <a:xfrm>
            <a:off x="457200" y="3657600"/>
            <a:ext cx="8458200" cy="190500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a:solidFill>
                  <a:schemeClr val="tx1"/>
                </a:solidFill>
              </a:rPr>
              <a:t>p</a:t>
            </a:r>
            <a:r>
              <a:rPr lang="en-US" sz="2000" dirty="0" smtClean="0">
                <a:solidFill>
                  <a:schemeClr val="tx1"/>
                </a:solidFill>
              </a:rPr>
              <a:t>ublic Student clone(){</a:t>
            </a:r>
          </a:p>
          <a:p>
            <a:pPr indent="-57150"/>
            <a:r>
              <a:rPr lang="en-US" sz="2000" dirty="0" smtClean="0">
                <a:solidFill>
                  <a:schemeClr val="tx1"/>
                </a:solidFill>
              </a:rPr>
              <a:t>       Student other = null;</a:t>
            </a:r>
          </a:p>
          <a:p>
            <a:pPr indent="-57150"/>
            <a:r>
              <a:rPr lang="en-US" sz="2000" dirty="0">
                <a:solidFill>
                  <a:schemeClr val="tx1"/>
                </a:solidFill>
              </a:rPr>
              <a:t> </a:t>
            </a:r>
            <a:r>
              <a:rPr lang="en-US" sz="2000" dirty="0" smtClean="0">
                <a:solidFill>
                  <a:schemeClr val="tx1"/>
                </a:solidFill>
              </a:rPr>
              <a:t>       other = new Student(id, name, major, minor);</a:t>
            </a:r>
          </a:p>
          <a:p>
            <a:pPr indent="-57150"/>
            <a:r>
              <a:rPr lang="en-US" sz="2000" dirty="0" smtClean="0">
                <a:solidFill>
                  <a:schemeClr val="tx1"/>
                </a:solidFill>
              </a:rPr>
              <a:t>        return other;</a:t>
            </a:r>
            <a:endParaRPr lang="en-US" sz="2000" dirty="0">
              <a:solidFill>
                <a:schemeClr val="tx1"/>
              </a:solidFill>
            </a:endParaRPr>
          </a:p>
          <a:p>
            <a:pPr marL="400050" lvl="1" indent="0">
              <a:buNone/>
            </a:pPr>
            <a:r>
              <a:rPr lang="en-US" sz="2000" dirty="0" smtClean="0">
                <a:solidFill>
                  <a:schemeClr val="tx1"/>
                </a:solidFill>
              </a:rPr>
              <a:t>//return this(name=name, major, minor);</a:t>
            </a:r>
          </a:p>
          <a:p>
            <a:pPr indent="-57150"/>
            <a:r>
              <a:rPr lang="en-US" sz="2000" dirty="0" smtClean="0">
                <a:solidFill>
                  <a:schemeClr val="tx1"/>
                </a:solidFill>
              </a:rPr>
              <a:t>}</a:t>
            </a:r>
          </a:p>
        </p:txBody>
      </p:sp>
      <p:sp>
        <p:nvSpPr>
          <p:cNvPr id="6" name="Rectangle 5"/>
          <p:cNvSpPr/>
          <p:nvPr/>
        </p:nvSpPr>
        <p:spPr>
          <a:xfrm>
            <a:off x="457200" y="6065520"/>
            <a:ext cx="8458200" cy="40640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smtClean="0">
                <a:solidFill>
                  <a:schemeClr val="tx1"/>
                </a:solidFill>
              </a:rPr>
              <a:t>Student s2 = s1.clone();</a:t>
            </a:r>
            <a:endParaRPr lang="en-US" sz="2000" dirty="0">
              <a:solidFill>
                <a:schemeClr val="tx1"/>
              </a:solidFill>
            </a:endParaRPr>
          </a:p>
        </p:txBody>
      </p:sp>
    </p:spTree>
    <p:extLst>
      <p:ext uri="{BB962C8B-B14F-4D97-AF65-F5344CB8AC3E}">
        <p14:creationId xmlns:p14="http://schemas.microsoft.com/office/powerpoint/2010/main" val="178587397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quals method</a:t>
            </a:r>
            <a:endParaRPr lang="en-US" dirty="0"/>
          </a:p>
        </p:txBody>
      </p:sp>
      <p:sp>
        <p:nvSpPr>
          <p:cNvPr id="3" name="Content Placeholder 2"/>
          <p:cNvSpPr>
            <a:spLocks noGrp="1"/>
          </p:cNvSpPr>
          <p:nvPr>
            <p:ph idx="1"/>
          </p:nvPr>
        </p:nvSpPr>
        <p:spPr>
          <a:xfrm>
            <a:off x="76200" y="1295400"/>
            <a:ext cx="8839200" cy="5257800"/>
          </a:xfrm>
        </p:spPr>
        <p:txBody>
          <a:bodyPr>
            <a:normAutofit/>
          </a:bodyPr>
          <a:lstStyle/>
          <a:p>
            <a:r>
              <a:rPr lang="en-US" sz="2400" dirty="0" smtClean="0"/>
              <a:t>If you have two object, say s1 and s2, and you want to check if they have the same values for all of their attributes: </a:t>
            </a:r>
          </a:p>
          <a:p>
            <a:pPr lvl="1"/>
            <a:r>
              <a:rPr lang="en-US" sz="2000" dirty="0"/>
              <a:t>C</a:t>
            </a:r>
            <a:r>
              <a:rPr lang="en-US" sz="2000" dirty="0" smtClean="0"/>
              <a:t>reate the </a:t>
            </a:r>
            <a:r>
              <a:rPr lang="en-US" sz="2000" dirty="0"/>
              <a:t>instance </a:t>
            </a:r>
            <a:r>
              <a:rPr lang="en-US" sz="2000" dirty="0" smtClean="0"/>
              <a:t>method equals that receives an object of Student and compares the values of its attributes with that of the calling objects. True is returned if all are equal otherwise, false is returned. </a:t>
            </a:r>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5</a:t>
            </a:fld>
            <a:endParaRPr lang="en-US" altLang="en-US">
              <a:solidFill>
                <a:schemeClr val="accent2"/>
              </a:solidFill>
            </a:endParaRPr>
          </a:p>
        </p:txBody>
      </p:sp>
      <p:sp>
        <p:nvSpPr>
          <p:cNvPr id="5" name="Rectangle 4"/>
          <p:cNvSpPr/>
          <p:nvPr/>
        </p:nvSpPr>
        <p:spPr>
          <a:xfrm>
            <a:off x="457200" y="3124200"/>
            <a:ext cx="8458200" cy="243840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smtClean="0">
                <a:solidFill>
                  <a:schemeClr val="tx1"/>
                </a:solidFill>
              </a:rPr>
              <a:t>public </a:t>
            </a:r>
            <a:r>
              <a:rPr lang="en-US" sz="2000" dirty="0" err="1" smtClean="0">
                <a:solidFill>
                  <a:schemeClr val="tx1"/>
                </a:solidFill>
              </a:rPr>
              <a:t>boolean</a:t>
            </a:r>
            <a:r>
              <a:rPr lang="en-US" sz="2000" dirty="0" smtClean="0">
                <a:solidFill>
                  <a:schemeClr val="tx1"/>
                </a:solidFill>
              </a:rPr>
              <a:t> equals(Student other){</a:t>
            </a:r>
          </a:p>
          <a:p>
            <a:pPr indent="-57150"/>
            <a:r>
              <a:rPr lang="en-US" sz="2000" dirty="0" smtClean="0">
                <a:solidFill>
                  <a:schemeClr val="tx1"/>
                </a:solidFill>
              </a:rPr>
              <a:t>       if (other.id == id and </a:t>
            </a:r>
            <a:r>
              <a:rPr lang="en-US" sz="2000" dirty="0" err="1" smtClean="0">
                <a:solidFill>
                  <a:schemeClr val="tx1"/>
                </a:solidFill>
              </a:rPr>
              <a:t>other.name.equals</a:t>
            </a:r>
            <a:r>
              <a:rPr lang="en-US" sz="2000" dirty="0" smtClean="0">
                <a:solidFill>
                  <a:schemeClr val="tx1"/>
                </a:solidFill>
              </a:rPr>
              <a:t>(name) and</a:t>
            </a:r>
          </a:p>
          <a:p>
            <a:pPr indent="-57150"/>
            <a:r>
              <a:rPr lang="en-US" sz="2000" dirty="0" smtClean="0">
                <a:solidFill>
                  <a:schemeClr val="tx1"/>
                </a:solidFill>
              </a:rPr>
              <a:t> 	</a:t>
            </a:r>
            <a:r>
              <a:rPr lang="en-US" sz="2000" dirty="0" err="1" smtClean="0">
                <a:solidFill>
                  <a:schemeClr val="tx1"/>
                </a:solidFill>
              </a:rPr>
              <a:t>other.major.equals</a:t>
            </a:r>
            <a:r>
              <a:rPr lang="en-US" sz="2000" dirty="0" smtClean="0">
                <a:solidFill>
                  <a:schemeClr val="tx1"/>
                </a:solidFill>
              </a:rPr>
              <a:t>(major) and </a:t>
            </a:r>
          </a:p>
          <a:p>
            <a:pPr indent="-57150"/>
            <a:r>
              <a:rPr lang="en-US" sz="2000" dirty="0">
                <a:solidFill>
                  <a:schemeClr val="tx1"/>
                </a:solidFill>
              </a:rPr>
              <a:t>	</a:t>
            </a:r>
            <a:r>
              <a:rPr lang="en-US" sz="2000" dirty="0" err="1" smtClean="0">
                <a:solidFill>
                  <a:schemeClr val="tx1"/>
                </a:solidFill>
              </a:rPr>
              <a:t>other.minor.equals</a:t>
            </a:r>
            <a:r>
              <a:rPr lang="en-US" sz="2000" dirty="0" smtClean="0">
                <a:solidFill>
                  <a:schemeClr val="tx1"/>
                </a:solidFill>
              </a:rPr>
              <a:t>(minor))</a:t>
            </a:r>
          </a:p>
          <a:p>
            <a:pPr indent="-57150"/>
            <a:r>
              <a:rPr lang="en-US" sz="2000" dirty="0">
                <a:solidFill>
                  <a:schemeClr val="tx1"/>
                </a:solidFill>
              </a:rPr>
              <a:t>	</a:t>
            </a:r>
            <a:r>
              <a:rPr lang="en-US" sz="2000" dirty="0" smtClean="0">
                <a:solidFill>
                  <a:schemeClr val="tx1"/>
                </a:solidFill>
              </a:rPr>
              <a:t>return true;</a:t>
            </a:r>
          </a:p>
          <a:p>
            <a:pPr indent="-57150"/>
            <a:r>
              <a:rPr lang="en-US" sz="2000" dirty="0" smtClean="0">
                <a:solidFill>
                  <a:schemeClr val="tx1"/>
                </a:solidFill>
              </a:rPr>
              <a:t>       else return false;</a:t>
            </a:r>
          </a:p>
          <a:p>
            <a:pPr indent="-57150"/>
            <a:r>
              <a:rPr lang="en-US" sz="2000" dirty="0" smtClean="0">
                <a:solidFill>
                  <a:schemeClr val="tx1"/>
                </a:solidFill>
              </a:rPr>
              <a:t>}</a:t>
            </a:r>
          </a:p>
        </p:txBody>
      </p:sp>
      <p:sp>
        <p:nvSpPr>
          <p:cNvPr id="6" name="Rectangle 5"/>
          <p:cNvSpPr/>
          <p:nvPr/>
        </p:nvSpPr>
        <p:spPr>
          <a:xfrm>
            <a:off x="457200" y="6065520"/>
            <a:ext cx="8458200" cy="40640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err="1" smtClean="0">
                <a:solidFill>
                  <a:schemeClr val="tx1"/>
                </a:solidFill>
              </a:rPr>
              <a:t>System.out.println</a:t>
            </a:r>
            <a:r>
              <a:rPr lang="en-US" sz="2000" dirty="0" smtClean="0">
                <a:solidFill>
                  <a:schemeClr val="tx1"/>
                </a:solidFill>
              </a:rPr>
              <a:t>( “s2 equals s1 is “+ s1.equals(s2));</a:t>
            </a:r>
            <a:endParaRPr lang="en-US" sz="2000" dirty="0">
              <a:solidFill>
                <a:schemeClr val="tx1"/>
              </a:solidFill>
            </a:endParaRPr>
          </a:p>
        </p:txBody>
      </p:sp>
    </p:spTree>
    <p:extLst>
      <p:ext uri="{BB962C8B-B14F-4D97-AF65-F5344CB8AC3E}">
        <p14:creationId xmlns:p14="http://schemas.microsoft.com/office/powerpoint/2010/main" val="3250009172"/>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compareTo</a:t>
            </a:r>
            <a:r>
              <a:rPr lang="en-US" dirty="0" smtClean="0"/>
              <a:t> method</a:t>
            </a:r>
            <a:endParaRPr lang="en-US" dirty="0"/>
          </a:p>
        </p:txBody>
      </p:sp>
      <p:sp>
        <p:nvSpPr>
          <p:cNvPr id="3" name="Content Placeholder 2"/>
          <p:cNvSpPr>
            <a:spLocks noGrp="1"/>
          </p:cNvSpPr>
          <p:nvPr>
            <p:ph idx="1"/>
          </p:nvPr>
        </p:nvSpPr>
        <p:spPr>
          <a:xfrm>
            <a:off x="76200" y="1295400"/>
            <a:ext cx="8839200" cy="5257800"/>
          </a:xfrm>
        </p:spPr>
        <p:txBody>
          <a:bodyPr>
            <a:normAutofit/>
          </a:bodyPr>
          <a:lstStyle/>
          <a:p>
            <a:r>
              <a:rPr lang="en-US" sz="2400" dirty="0" smtClean="0"/>
              <a:t>If you have two object, say s1 and s2, and you want to compare them, say based on the value of the attribute id: </a:t>
            </a:r>
          </a:p>
          <a:p>
            <a:pPr lvl="1"/>
            <a:r>
              <a:rPr lang="en-US" sz="2000" dirty="0"/>
              <a:t>C</a:t>
            </a:r>
            <a:r>
              <a:rPr lang="en-US" sz="2000" dirty="0" smtClean="0"/>
              <a:t>reate the </a:t>
            </a:r>
            <a:r>
              <a:rPr lang="en-US" sz="2000" dirty="0"/>
              <a:t>instance </a:t>
            </a:r>
            <a:r>
              <a:rPr lang="en-US" sz="2000" dirty="0" smtClean="0"/>
              <a:t>method </a:t>
            </a:r>
            <a:r>
              <a:rPr lang="en-US" sz="2000" dirty="0" err="1" smtClean="0"/>
              <a:t>compareTo</a:t>
            </a:r>
            <a:r>
              <a:rPr lang="en-US" sz="2000" dirty="0" smtClean="0"/>
              <a:t> that receives an object of Student and compares the value of its attribute id with that of the calling objects. </a:t>
            </a:r>
            <a:r>
              <a:rPr lang="en-US" sz="2000" dirty="0"/>
              <a:t>0</a:t>
            </a:r>
            <a:r>
              <a:rPr lang="en-US" sz="2000" dirty="0" smtClean="0"/>
              <a:t> is returned if they are equal, 1 if the id of s1 is larger, and -1 if the id is smaller. </a:t>
            </a:r>
          </a:p>
        </p:txBody>
      </p:sp>
      <p:sp>
        <p:nvSpPr>
          <p:cNvPr id="4" name="Slide Number Placeholder 3"/>
          <p:cNvSpPr>
            <a:spLocks noGrp="1"/>
          </p:cNvSpPr>
          <p:nvPr>
            <p:ph type="sldNum" sz="quarter" idx="12"/>
          </p:nvPr>
        </p:nvSpPr>
        <p:spPr/>
        <p:txBody>
          <a:bodyPr/>
          <a:lstStyle/>
          <a:p>
            <a:pPr>
              <a:defRPr/>
            </a:pPr>
            <a:fld id="{632112B6-4591-4366-A7F8-E24B1877AEAA}" type="slidenum">
              <a:rPr lang="en-US" altLang="en-US" smtClean="0"/>
              <a:pPr>
                <a:defRPr/>
              </a:pPr>
              <a:t>6</a:t>
            </a:fld>
            <a:endParaRPr lang="en-US" altLang="en-US">
              <a:solidFill>
                <a:schemeClr val="accent2"/>
              </a:solidFill>
            </a:endParaRPr>
          </a:p>
        </p:txBody>
      </p:sp>
      <p:sp>
        <p:nvSpPr>
          <p:cNvPr id="5" name="Rectangle 4"/>
          <p:cNvSpPr/>
          <p:nvPr/>
        </p:nvSpPr>
        <p:spPr>
          <a:xfrm>
            <a:off x="457200" y="3200400"/>
            <a:ext cx="8458200" cy="236220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a:solidFill>
                  <a:schemeClr val="tx1"/>
                </a:solidFill>
              </a:rPr>
              <a:t>p</a:t>
            </a:r>
            <a:r>
              <a:rPr lang="en-US" sz="2000" dirty="0" smtClean="0">
                <a:solidFill>
                  <a:schemeClr val="tx1"/>
                </a:solidFill>
              </a:rPr>
              <a:t>ublic </a:t>
            </a:r>
            <a:r>
              <a:rPr lang="en-US" sz="2000" dirty="0" err="1" smtClean="0">
                <a:solidFill>
                  <a:schemeClr val="tx1"/>
                </a:solidFill>
              </a:rPr>
              <a:t>int</a:t>
            </a:r>
            <a:r>
              <a:rPr lang="en-US" sz="2000" dirty="0" smtClean="0">
                <a:solidFill>
                  <a:schemeClr val="tx1"/>
                </a:solidFill>
              </a:rPr>
              <a:t> </a:t>
            </a:r>
            <a:r>
              <a:rPr lang="en-US" sz="2000" dirty="0" err="1" smtClean="0">
                <a:solidFill>
                  <a:schemeClr val="tx1"/>
                </a:solidFill>
              </a:rPr>
              <a:t>compareTo</a:t>
            </a:r>
            <a:r>
              <a:rPr lang="en-US" sz="2000" dirty="0" smtClean="0">
                <a:solidFill>
                  <a:schemeClr val="tx1"/>
                </a:solidFill>
              </a:rPr>
              <a:t>(Student other){</a:t>
            </a:r>
          </a:p>
          <a:p>
            <a:pPr indent="-57150"/>
            <a:r>
              <a:rPr lang="en-US" sz="2000" dirty="0" smtClean="0">
                <a:solidFill>
                  <a:schemeClr val="tx1"/>
                </a:solidFill>
              </a:rPr>
              <a:t>       if (id &gt;other.id)</a:t>
            </a:r>
          </a:p>
          <a:p>
            <a:pPr indent="-57150"/>
            <a:r>
              <a:rPr lang="en-US" sz="2000" dirty="0">
                <a:solidFill>
                  <a:schemeClr val="tx1"/>
                </a:solidFill>
              </a:rPr>
              <a:t>	</a:t>
            </a:r>
            <a:r>
              <a:rPr lang="en-US" sz="2000" dirty="0" smtClean="0">
                <a:solidFill>
                  <a:schemeClr val="tx1"/>
                </a:solidFill>
              </a:rPr>
              <a:t>return 1;</a:t>
            </a:r>
          </a:p>
          <a:p>
            <a:pPr indent="-57150"/>
            <a:r>
              <a:rPr lang="en-US" sz="2000" dirty="0">
                <a:solidFill>
                  <a:schemeClr val="tx1"/>
                </a:solidFill>
              </a:rPr>
              <a:t> </a:t>
            </a:r>
            <a:r>
              <a:rPr lang="en-US" sz="2000" dirty="0" smtClean="0">
                <a:solidFill>
                  <a:schemeClr val="tx1"/>
                </a:solidFill>
              </a:rPr>
              <a:t>      else if(id&lt;other.id)</a:t>
            </a:r>
          </a:p>
          <a:p>
            <a:pPr lvl="2" indent="-57150"/>
            <a:r>
              <a:rPr lang="en-US" sz="2000" dirty="0" smtClean="0">
                <a:solidFill>
                  <a:schemeClr val="tx1"/>
                </a:solidFill>
              </a:rPr>
              <a:t>return -1;</a:t>
            </a:r>
          </a:p>
          <a:p>
            <a:pPr lvl="1" indent="-57150"/>
            <a:r>
              <a:rPr lang="en-US" sz="2000" dirty="0" smtClean="0">
                <a:solidFill>
                  <a:schemeClr val="tx1"/>
                </a:solidFill>
              </a:rPr>
              <a:t>else return 0;</a:t>
            </a:r>
          </a:p>
          <a:p>
            <a:pPr indent="-57150"/>
            <a:r>
              <a:rPr lang="en-US" sz="2000" dirty="0" smtClean="0">
                <a:solidFill>
                  <a:schemeClr val="tx1"/>
                </a:solidFill>
              </a:rPr>
              <a:t>}</a:t>
            </a:r>
          </a:p>
        </p:txBody>
      </p:sp>
      <p:sp>
        <p:nvSpPr>
          <p:cNvPr id="6" name="Rectangle 5"/>
          <p:cNvSpPr/>
          <p:nvPr/>
        </p:nvSpPr>
        <p:spPr>
          <a:xfrm>
            <a:off x="457200" y="6065520"/>
            <a:ext cx="8458200" cy="40640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r>
              <a:rPr lang="en-US" sz="2000" dirty="0" err="1">
                <a:solidFill>
                  <a:schemeClr val="tx1"/>
                </a:solidFill>
              </a:rPr>
              <a:t>i</a:t>
            </a:r>
            <a:r>
              <a:rPr lang="en-US" sz="2000" dirty="0" err="1" smtClean="0">
                <a:solidFill>
                  <a:schemeClr val="tx1"/>
                </a:solidFill>
              </a:rPr>
              <a:t>nt</a:t>
            </a:r>
            <a:r>
              <a:rPr lang="en-US" sz="2000" dirty="0" smtClean="0">
                <a:solidFill>
                  <a:schemeClr val="tx1"/>
                </a:solidFill>
              </a:rPr>
              <a:t> result = s1.compareTo(s2);</a:t>
            </a:r>
            <a:endParaRPr lang="en-US" sz="2000" dirty="0">
              <a:solidFill>
                <a:schemeClr val="tx1"/>
              </a:solidFill>
            </a:endParaRPr>
          </a:p>
        </p:txBody>
      </p:sp>
    </p:spTree>
    <p:extLst>
      <p:ext uri="{BB962C8B-B14F-4D97-AF65-F5344CB8AC3E}">
        <p14:creationId xmlns:p14="http://schemas.microsoft.com/office/powerpoint/2010/main" val="1173125663"/>
      </p:ext>
    </p:extLst>
  </p:cSld>
  <p:clrMapOvr>
    <a:masterClrMapping/>
  </p:clrMapOvr>
  <mc:AlternateContent xmlns:mc="http://schemas.openxmlformats.org/markup-compatibility/2006" xmlns:p14="http://schemas.microsoft.com/office/powerpoint/2010/main">
    <mc:Choice Requires="p14">
      <p:transition spd="slow" p14:dur="20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4"/>
  <p:tag name="MMPROD_UIDATA" val="&lt;database version=&quot;7.0&quot;&gt;&lt;object type=&quot;1&quot; unique_id=&quot;10001&quot;&gt;&lt;object type=&quot;2&quot; unique_id=&quot;12626&quot;&gt;&lt;object type=&quot;3&quot; unique_id=&quot;12627&quot;&gt;&lt;property id=&quot;20148&quot; value=&quot;5&quot;/&gt;&lt;property id=&quot;20300&quot; value=&quot;Slide 1 - &amp;quot;Course Material Usage Rules&amp;quot;&quot;/&gt;&lt;property id=&quot;20307&quot; value=&quot;388&quot;/&gt;&lt;/object&gt;&lt;object type=&quot;3&quot; unique_id=&quot;12628&quot;&gt;&lt;property id=&quot;20148&quot; value=&quot;5&quot;/&gt;&lt;property id=&quot;20300&quot; value=&quot;Slide 2 - &amp;quot; Basic Object-Oriented Programming in Java &amp;quot;&quot;/&gt;&lt;property id=&quot;20307&quot; value=&quot;256&quot;/&gt;&lt;/object&gt;&lt;object type=&quot;3&quot; unique_id=&quot;12629&quot;&gt;&lt;property id=&quot;20148&quot; value=&quot;5&quot;/&gt;&lt;property id=&quot;20300&quot; value=&quot;Slide 3 - &amp;quot;For live Java-related training, &amp;#x0D;&amp;#x0A;see http://courses.coreservlets.com/ &amp;#x0D;&amp;#x0A;or email hall@coreservlets.com.&amp;quot;&quot;/&gt;&lt;property id=&quot;20307&quot; value=&quot;387&quot;/&gt;&lt;/object&gt;&lt;object type=&quot;3&quot; unique_id=&quot;12630&quot;&gt;&lt;property id=&quot;20148&quot; value=&quot;5&quot;/&gt;&lt;property id=&quot;20300&quot; value=&quot;Slide 4 - &amp;quot;Topics in This Section&amp;quot;&quot;/&gt;&lt;property id=&quot;20307&quot; value=&quot;341&quot;/&gt;&lt;/object&gt;&lt;object type=&quot;3&quot; unique_id=&quot;12631&quot;&gt;&lt;property id=&quot;20148&quot; value=&quot;5&quot;/&gt;&lt;property id=&quot;20300&quot; value=&quot;Slide 5 - &amp;quot;Basics&amp;quot;&quot;/&gt;&lt;property id=&quot;20307&quot; value=&quot;362&quot;/&gt;&lt;/object&gt;&lt;object type=&quot;3&quot; unique_id=&quot;12632&quot;&gt;&lt;property id=&quot;20148&quot; value=&quot;5&quot;/&gt;&lt;property id=&quot;20300&quot; value=&quot;Slide 6 - &amp;quot;Object-Oriented Programming in Java&amp;quot;&quot;/&gt;&lt;property id=&quot;20307&quot; value=&quot;311&quot;/&gt;&lt;/object&gt;&lt;object type=&quot;3&quot; unique_id=&quot;12633&quot;&gt;&lt;property id=&quot;20148&quot; value=&quot;5&quot;/&gt;&lt;property id=&quot;20300&quot; value=&quot;Slide 7 - &amp;quot;Object-Oriented Nomenclature&amp;quot;&quot;/&gt;&lt;property id=&quot;20307&quot; value=&quot;314&quot;/&gt;&lt;/object&gt;&lt;object type=&quot;3&quot; unique_id=&quot;12634&quot;&gt;&lt;property id=&quot;20148&quot; value=&quot;5&quot;/&gt;&lt;property id=&quot;20300&quot; value=&quot;Slide 8 - &amp;quot;Instance Variables&amp;quot;&quot;/&gt;&lt;property id=&quot;20307&quot; value=&quot;363&quot;/&gt;&lt;/object&gt;&lt;object type=&quot;3&quot; unique_id=&quot;12635&quot;&gt;&lt;property id=&quot;20148&quot; value=&quot;5&quot;/&gt;&lt;property id=&quot;20300&quot; value=&quot;Slide 9 - &amp;quot;Overview&amp;quot;&quot;/&gt;&lt;property id=&quot;20307&quot; value=&quot;373&quot;/&gt;&lt;/object&gt;&lt;object type=&quot;3&quot; unique_id=&quot;12636&quot;&gt;&lt;property id=&quot;20148&quot; value=&quot;5&quot;/&gt;&lt;property id=&quot;20300&quot; value=&quot;Slide 10 - &amp;quot;Ship Example 1: &amp;#x0D;&amp;#x0A;Instance Variables&amp;quot;&quot;/&gt;&lt;property id=&quot;20307&quot; value=&quot;342&quot;/&gt;&lt;/object&gt;&lt;object type=&quot;3&quot; unique_id=&quot;12637&quot;&gt;&lt;property id=&quot;20148&quot; value=&quot;5&quot;/&gt;&lt;property id=&quot;20300&quot; value=&quot;Slide 11 - &amp;quot;Instance Variables: Example (Continued)&amp;quot;&quot;/&gt;&lt;property id=&quot;20307&quot; value=&quot;343&quot;/&gt;&lt;/object&gt;&lt;object type=&quot;3&quot; unique_id=&quot;12638&quot;&gt;&lt;property id=&quot;20148&quot; value=&quot;5&quot;/&gt;&lt;property id=&quot;20300&quot; value=&quot;Slide 12 - &amp;quot;Instance Variables: Results&amp;quot;&quot;/&gt;&lt;property id=&quot;20307&quot; value=&quot;345&quot;/&gt;&lt;/object&gt;&lt;object type=&quot;3&quot; unique_id=&quot;12639&quot;&gt;&lt;property id=&quot;20148&quot; value=&quot;5&quot;/&gt;&lt;property id=&quot;20300&quot; value=&quot;Slide 13 - &amp;quot;Example 1: Major Points&amp;quot;&quot;/&gt;&lt;property id=&quot;20307&quot; value=&quot;344&quot;/&gt;&lt;/object&gt;&lt;object type=&quot;3&quot; unique_id=&quot;12640&quot;&gt;&lt;property id=&quot;20148&quot; value=&quot;5&quot;/&gt;&lt;property id=&quot;20300&quot; value=&quot;Slide 14 - &amp;quot;Java Naming Conventions&amp;quot;&quot;/&gt;&lt;property id=&quot;20307&quot; value=&quot;318&quot;/&gt;&lt;/object&gt;&lt;object type=&quot;3&quot; unique_id=&quot;12641&quot;&gt;&lt;property id=&quot;20148&quot; value=&quot;5&quot;/&gt;&lt;property id=&quot;20300&quot; value=&quot;Slide 15 - &amp;quot;Java Naming Conventions&amp;quot;&quot;/&gt;&lt;property id=&quot;20307&quot; value=&quot;369&quot;/&gt;&lt;/object&gt;&lt;object type=&quot;3&quot; unique_id=&quot;12642&quot;&gt;&lt;property id=&quot;20148&quot; value=&quot;5&quot;/&gt;&lt;property id=&quot;20300&quot; value=&quot;Slide 16 - &amp;quot;Objects and References&amp;quot;&quot;/&gt;&lt;property id=&quot;20307&quot; value=&quot;317&quot;/&gt;&lt;/object&gt;&lt;object type=&quot;3&quot; unique_id=&quot;12643&quot;&gt;&lt;property id=&quot;20148&quot; value=&quot;5&quot;/&gt;&lt;property id=&quot;20300&quot; value=&quot;Slide 17 - &amp;quot;Accessing Instance Variables&amp;quot;&quot;/&gt;&lt;property id=&quot;20307&quot; value=&quot;312&quot;/&gt;&lt;/object&gt;&lt;object type=&quot;3&quot; unique_id=&quot;12644&quot;&gt;&lt;property id=&quot;20148&quot; value=&quot;5&quot;/&gt;&lt;property id=&quot;20300&quot; value=&quot;Slide 18 - &amp;quot;Methods&amp;quot;&quot;/&gt;&lt;property id=&quot;20307&quot; value=&quot;364&quot;/&gt;&lt;/object&gt;&lt;object type=&quot;3&quot; unique_id=&quot;12645&quot;&gt;&lt;property id=&quot;20148&quot; value=&quot;5&quot;/&gt;&lt;property id=&quot;20300&quot; value=&quot;Slide 19 - &amp;quot;Overview&amp;quot;&quot;/&gt;&lt;property id=&quot;20307&quot; value=&quot;374&quot;/&gt;&lt;/object&gt;&lt;object type=&quot;3&quot; unique_id=&quot;12646&quot;&gt;&lt;property id=&quot;20148&quot; value=&quot;5&quot;/&gt;&lt;property id=&quot;20300&quot; value=&quot;Slide 20 - &amp;quot;Ship Example 2: Methods&amp;quot;&quot;/&gt;&lt;property id=&quot;20307&quot; value=&quot;346&quot;/&gt;&lt;/object&gt;&lt;object type=&quot;3&quot; unique_id=&quot;12647&quot;&gt;&lt;property id=&quot;20148&quot; value=&quot;5&quot;/&gt;&lt;property id=&quot;20300&quot; value=&quot;Slide 21 - &amp;quot;Methods (Continued)&amp;quot;&quot;/&gt;&lt;property id=&quot;20307&quot; value=&quot;347&quot;/&gt;&lt;/object&gt;&lt;object type=&quot;3&quot; unique_id=&quot;12648&quot;&gt;&lt;property id=&quot;20148&quot; value=&quot;5&quot;/&gt;&lt;property id=&quot;20300&quot; value=&quot;Slide 22 - &amp;quot;Example 2: Major Points&amp;quot;&quot;/&gt;&lt;property id=&quot;20307&quot; value=&quot;348&quot;/&gt;&lt;/object&gt;&lt;object type=&quot;3&quot; unique_id=&quot;12649&quot;&gt;&lt;property id=&quot;20148&quot; value=&quot;5&quot;/&gt;&lt;property id=&quot;20300&quot; value=&quot;Slide 23 - &amp;quot;Defining Methods&amp;#x0D;&amp;#x0A;(Functions Inside Classes)&amp;quot;&quot;/&gt;&lt;property id=&quot;20307&quot; value=&quot;323&quot;/&gt;&lt;/object&gt;&lt;object type=&quot;3&quot; unique_id=&quot;12650&quot;&gt;&lt;property id=&quot;20148&quot; value=&quot;5&quot;/&gt;&lt;property id=&quot;20300&quot; value=&quot;Slide 24 - &amp;quot;Examples of Defining Methods&amp;quot;&quot;/&gt;&lt;property id=&quot;20307&quot; value=&quot;324&quot;/&gt;&lt;/object&gt;&lt;object type=&quot;3&quot; unique_id=&quot;12651&quot;&gt;&lt;property id=&quot;20148&quot; value=&quot;5&quot;/&gt;&lt;property id=&quot;20300&quot; value=&quot;Slide 25 - &amp;quot;Calling Methods&amp;quot;&quot;/&gt;&lt;property id=&quot;20307&quot; value=&quot;320&quot;/&gt;&lt;/object&gt;&lt;object type=&quot;3&quot; unique_id=&quot;12652&quot;&gt;&lt;property id=&quot;20148&quot; value=&quot;5&quot;/&gt;&lt;property id=&quot;20300&quot; value=&quot;Slide 26 - &amp;quot;Accessing External and Internal Methods&amp;quot;&quot;/&gt;&lt;property id=&quot;20307&quot; value=&quot;368&quot;/&gt;&lt;/object&gt;&lt;object type=&quot;3&quot; unique_id=&quot;12653&quot;&gt;&lt;property id=&quot;20148&quot; value=&quot;5&quot;/&gt;&lt;property id=&quot;20300&quot; value=&quot;Slide 27 - &amp;quot;Calling Methods (Continued)&amp;quot;&quot;/&gt;&lt;property id=&quot;20307&quot; value=&quot;326&quot;/&gt;&lt;/object&gt;&lt;object type=&quot;3&quot; unique_id=&quot;12654&quot;&gt;&lt;property id=&quot;20148&quot; value=&quot;5&quot;/&gt;&lt;property id=&quot;20300&quot; value=&quot;Slide 28 - &amp;quot;Static Methods&amp;quot;&quot;/&gt;&lt;property id=&quot;20307&quot; value=&quot;327&quot;/&gt;&lt;/object&gt;&lt;object type=&quot;3&quot; unique_id=&quot;12655&quot;&gt;&lt;property id=&quot;20148&quot; value=&quot;5&quot;/&gt;&lt;property id=&quot;20300&quot; value=&quot;Slide 29 - &amp;quot;Method Visibility&amp;quot;&quot;/&gt;&lt;property id=&quot;20307&quot; value=&quot;333&quot;/&gt;&lt;/object&gt;&lt;object type=&quot;3&quot; unique_id=&quot;12656&quot;&gt;&lt;property id=&quot;20148&quot; value=&quot;5&quot;/&gt;&lt;property id=&quot;20300&quot; value=&quot;Slide 30 - &amp;quot;Declaring Variables in Methods&amp;quot;&quot;/&gt;&lt;property id=&quot;20307&quot; value=&quot;330&quot;/&gt;&lt;/object&gt;&lt;object type=&quot;3&quot; unique_id=&quot;12657&quot;&gt;&lt;property id=&quot;20148&quot; value=&quot;5&quot;/&gt;&lt;property id=&quot;20300&quot; value=&quot;Slide 31 - &amp;quot;Declaring Variables in Methods:&amp;#x0D;&amp;#x0A;Examples&amp;quot;&quot;/&gt;&lt;property id=&quot;20307&quot; value=&quot;334&quot;/&gt;&lt;/object&gt;&lt;object type=&quot;3&quot; unique_id=&quot;12658&quot;&gt;&lt;property id=&quot;20148&quot; value=&quot;5&quot;/&gt;&lt;property id=&quot;20300&quot; value=&quot;Slide 32 - &amp;quot;Constructors&amp;quot;&quot;/&gt;&lt;property id=&quot;20307&quot; value=&quot;365&quot;/&gt;&lt;/object&gt;&lt;object type=&quot;3&quot; unique_id=&quot;12659&quot;&gt;&lt;property id=&quot;20148&quot; value=&quot;5&quot;/&gt;&lt;property id=&quot;20300&quot; value=&quot;Slide 33 - &amp;quot;Overview&amp;quot;&quot;/&gt;&lt;property id=&quot;20307&quot; value=&quot;370&quot;/&gt;&lt;/object&gt;&lt;object type=&quot;3&quot; unique_id=&quot;12660&quot;&gt;&lt;property id=&quot;20148&quot; value=&quot;5&quot;/&gt;&lt;property id=&quot;20300&quot; value=&quot;Slide 34 - &amp;quot;Example: No User-Defined Constructor&amp;quot;&quot;/&gt;&lt;property id=&quot;20307&quot; value=&quot;371&quot;/&gt;&lt;/object&gt;&lt;object type=&quot;3&quot; unique_id=&quot;12661&quot;&gt;&lt;property id=&quot;20148&quot; value=&quot;5&quot;/&gt;&lt;property id=&quot;20300&quot; value=&quot;Slide 35 - &amp;quot;Example: User-Defined Constructor&amp;quot;&quot;/&gt;&lt;property id=&quot;20307&quot; value=&quot;372&quot;/&gt;&lt;/object&gt;&lt;object type=&quot;3&quot; unique_id=&quot;12662&quot;&gt;&lt;property id=&quot;20148&quot; value=&quot;5&quot;/&gt;&lt;property id=&quot;20300&quot; value=&quot;Slide 36 - &amp;quot;Ship Example 3: Constructors&amp;quot;&quot;/&gt;&lt;property id=&quot;20307&quot; value=&quot;349&quot;/&gt;&lt;/object&gt;&lt;object type=&quot;3&quot; unique_id=&quot;12663&quot;&gt;&lt;property id=&quot;20148&quot; value=&quot;5&quot;/&gt;&lt;property id=&quot;20300&quot; value=&quot;Slide 37 - &amp;quot;Constructors (Continued)&amp;quot;&quot;/&gt;&lt;property id=&quot;20307&quot; value=&quot;350&quot;/&gt;&lt;/object&gt;&lt;object type=&quot;3&quot; unique_id=&quot;12664&quot;&gt;&lt;property id=&quot;20148&quot; value=&quot;5&quot;/&gt;&lt;property id=&quot;20300&quot; value=&quot;Slide 38 - &amp;quot;Constructor Example: Results&amp;quot;&quot;/&gt;&lt;property id=&quot;20307&quot; value=&quot;351&quot;/&gt;&lt;/object&gt;&lt;object type=&quot;3&quot; unique_id=&quot;12665&quot;&gt;&lt;property id=&quot;20148&quot; value=&quot;5&quot;/&gt;&lt;property id=&quot;20300&quot; value=&quot;Slide 39 - &amp;quot;Example 3: Major Points&amp;quot;&quot;/&gt;&lt;property id=&quot;20307&quot; value=&quot;352&quot;/&gt;&lt;/object&gt;&lt;object type=&quot;3&quot; unique_id=&quot;12666&quot;&gt;&lt;property id=&quot;20148&quot; value=&quot;5&quot;/&gt;&lt;property id=&quot;20300&quot; value=&quot;Slide 40 - &amp;quot;Constructors&amp;quot;&quot;/&gt;&lt;property id=&quot;20307&quot; value=&quot;335&quot;/&gt;&lt;/object&gt;&lt;object type=&quot;3&quot; unique_id=&quot;12667&quot;&gt;&lt;property id=&quot;20148&quot; value=&quot;5&quot;/&gt;&lt;property id=&quot;20300&quot; value=&quot;Slide 41 - &amp;quot;The this Variable&amp;quot;&quot;/&gt;&lt;property id=&quot;20307&quot; value=&quot;336&quot;/&gt;&lt;/object&gt;&lt;object type=&quot;3&quot; unique_id=&quot;12668&quot;&gt;&lt;property id=&quot;20148&quot; value=&quot;5&quot;/&gt;&lt;property id=&quot;20300&quot; value=&quot;Slide 42 - &amp;quot;Destructors&amp;quot;&quot;/&gt;&lt;property id=&quot;20307&quot; value=&quot;337&quot;/&gt;&lt;/object&gt;&lt;object type=&quot;3&quot; unique_id=&quot;12669&quot;&gt;&lt;property id=&quot;20148&quot; value=&quot;5&quot;/&gt;&lt;property id=&quot;20300&quot; value=&quot;Slide 43 - &amp;quot;Example: Person Class&amp;quot;&quot;/&gt;&lt;property id=&quot;20307&quot; value=&quot;376&quot;/&gt;&lt;/object&gt;&lt;object type=&quot;3&quot; unique_id=&quot;12670&quot;&gt;&lt;property id=&quot;20148&quot; value=&quot;5&quot;/&gt;&lt;property id=&quot;20300&quot; value=&quot;Slide 44 - &amp;quot;Idea&amp;quot;&quot;/&gt;&lt;property id=&quot;20307&quot; value=&quot;377&quot;/&gt;&lt;/object&gt;&lt;object type=&quot;3&quot; unique_id=&quot;12671&quot;&gt;&lt;property id=&quot;20148&quot; value=&quot;5&quot;/&gt;&lt;property id=&quot;20300&quot; value=&quot;Slide 45 - &amp;quot;Iteration 1: Instance Variables&amp;quot;&quot;/&gt;&lt;property id=&quot;20307&quot; value=&quot;378&quot;/&gt;&lt;/object&gt;&lt;object type=&quot;3&quot; unique_id=&quot;12672&quot;&gt;&lt;property id=&quot;20148&quot; value=&quot;5&quot;/&gt;&lt;property id=&quot;20300&quot; value=&quot;Slide 46 - &amp;quot;Iteration 2: Methods&amp;quot;&quot;/&gt;&lt;property id=&quot;20307&quot; value=&quot;379&quot;/&gt;&lt;/object&gt;&lt;object type=&quot;3&quot; unique_id=&quot;12673&quot;&gt;&lt;property id=&quot;20148&quot; value=&quot;5&quot;/&gt;&lt;property id=&quot;20300&quot; value=&quot;Slide 47 - &amp;quot;Iteration 3: Constructors&amp;quot;&quot;/&gt;&lt;property id=&quot;20307&quot; value=&quot;380&quot;/&gt;&lt;/object&gt;&lt;object type=&quot;3&quot; unique_id=&quot;12674&quot;&gt;&lt;property id=&quot;20148&quot; value=&quot;5&quot;/&gt;&lt;property id=&quot;20300&quot; value=&quot;Slide 48 - &amp;quot;Iteration 4: Constructors with the “this” Variable (and Arrays)&amp;quot;&quot;/&gt;&lt;property id=&quot;20307&quot; value=&quot;381&quot;/&gt;&lt;/object&gt;&lt;object type=&quot;3&quot; unique_id=&quot;12675&quot;&gt;&lt;property id=&quot;20148&quot; value=&quot;5&quot;/&gt;&lt;property id=&quot;20300&quot; value=&quot;Slide 49 - &amp;quot;Helper Class for Iteration 4&amp;quot;&quot;/&gt;&lt;property id=&quot;20307&quot; value=&quot;382&quot;/&gt;&lt;/object&gt;&lt;object type=&quot;3&quot; unique_id=&quot;12676&quot;&gt;&lt;property id=&quot;20148&quot; value=&quot;5&quot;/&gt;&lt;property id=&quot;20300&quot; value=&quot;Slide 50 - &amp;quot;To Do: Later Iterations&amp;quot;&quot;/&gt;&lt;property id=&quot;20307&quot; value=&quot;383&quot;/&gt;&lt;/object&gt;&lt;object type=&quot;3&quot; unique_id=&quot;12677&quot;&gt;&lt;property id=&quot;20148&quot; value=&quot;5&quot;/&gt;&lt;property id=&quot;20300&quot; value=&quot;Slide 51 - &amp;quot;Wrap-Up&amp;quot;&quot;/&gt;&lt;property id=&quot;20307&quot; value=&quot;366&quot;/&gt;&lt;/object&gt;&lt;object type=&quot;3&quot; unique_id=&quot;12678&quot;&gt;&lt;property id=&quot;20148&quot; value=&quot;5&quot;/&gt;&lt;property id=&quot;20300&quot; value=&quot;Slide 52 - &amp;quot;Summary&amp;quot;&quot;/&gt;&lt;property id=&quot;20307&quot; value=&quot;367&quot;/&gt;&lt;/object&gt;&lt;object type=&quot;3&quot; unique_id=&quot;12679&quot;&gt;&lt;property id=&quot;20148&quot; value=&quot;5&quot;/&gt;&lt;property id=&quot;20300&quot; value=&quot;Slide 53 - &amp;quot;Questions?&amp;quot;&quot;/&gt;&lt;property id=&quot;20307&quot; value=&quot;309&quot;/&gt;&lt;/object&gt;&lt;/object&gt;&lt;object type=&quot;8&quot; unique_id=&quot;12734&quot;&gt;&lt;/object&gt;&lt;/object&gt;&lt;/database&gt;"/>
  <p:tag name="SECTOMILLISECCONVERTED" val="1"/>
</p:tagLst>
</file>

<file path=ppt/theme/theme1.xml><?xml version="1.0" encoding="utf-8"?>
<a:theme xmlns:a="http://schemas.openxmlformats.org/drawingml/2006/main" name="Building Rich Internet Apps">
  <a:themeElements>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uilding Rich Internet Apps">
  <a:themeElements>
    <a:clrScheme name="Custom 11">
      <a:dk1>
        <a:srgbClr val="000000"/>
      </a:dk1>
      <a:lt1>
        <a:srgbClr val="FFFFFF"/>
      </a:lt1>
      <a:dk2>
        <a:srgbClr val="4D4D4D"/>
      </a:dk2>
      <a:lt2>
        <a:srgbClr val="CCCCCC"/>
      </a:lt2>
      <a:accent1>
        <a:srgbClr val="0099FF"/>
      </a:accent1>
      <a:accent2>
        <a:srgbClr val="FF3300"/>
      </a:accent2>
      <a:accent3>
        <a:srgbClr val="000000"/>
      </a:accent3>
      <a:accent4>
        <a:srgbClr val="6EE094"/>
      </a:accent4>
      <a:accent5>
        <a:srgbClr val="F09D42"/>
      </a:accent5>
      <a:accent6>
        <a:srgbClr val="B092E6"/>
      </a:accent6>
      <a:hlink>
        <a:srgbClr val="0072BF"/>
      </a:hlink>
      <a:folHlink>
        <a:srgbClr val="0072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01-Java-Intro+Overview</Template>
  <TotalTime>23138</TotalTime>
  <Words>528</Words>
  <Application>Microsoft Office PowerPoint</Application>
  <PresentationFormat>On-screen Show (4:3)</PresentationFormat>
  <Paragraphs>59</Paragraphs>
  <Slides>6</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Times</vt:lpstr>
      <vt:lpstr>Building Rich Internet Apps</vt:lpstr>
      <vt:lpstr>1_Building Rich Internet Apps</vt:lpstr>
      <vt:lpstr>Useful Methods  for Any Class</vt:lpstr>
      <vt:lpstr>An new object copy or clone</vt:lpstr>
      <vt:lpstr>Copying an object</vt:lpstr>
      <vt:lpstr>Cloning an object</vt:lpstr>
      <vt:lpstr>equals method</vt:lpstr>
      <vt:lpstr>compareTo method</vt:lpstr>
    </vt:vector>
  </TitlesOfParts>
  <Company>http://www.corewebprogramming.com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Basics</dc:title>
  <dc:creator>Erradi</dc:creator>
  <cp:lastModifiedBy>Mohammad Saleh Mustafa Saleh</cp:lastModifiedBy>
  <cp:revision>465</cp:revision>
  <cp:lastPrinted>2013-01-01T22:43:17Z</cp:lastPrinted>
  <dcterms:created xsi:type="dcterms:W3CDTF">2000-05-05T21:02:18Z</dcterms:created>
  <dcterms:modified xsi:type="dcterms:W3CDTF">2023-09-19T12:17:54Z</dcterms:modified>
</cp:coreProperties>
</file>