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26" r:id="rId1"/>
  </p:sldMasterIdLst>
  <p:notesMasterIdLst>
    <p:notesMasterId r:id="rId64"/>
  </p:notesMasterIdLst>
  <p:handoutMasterIdLst>
    <p:handoutMasterId r:id="rId65"/>
  </p:handoutMasterIdLst>
  <p:sldIdLst>
    <p:sldId id="414" r:id="rId2"/>
    <p:sldId id="471" r:id="rId3"/>
    <p:sldId id="416" r:id="rId4"/>
    <p:sldId id="417" r:id="rId5"/>
    <p:sldId id="484" r:id="rId6"/>
    <p:sldId id="418" r:id="rId7"/>
    <p:sldId id="419" r:id="rId8"/>
    <p:sldId id="485" r:id="rId9"/>
    <p:sldId id="486" r:id="rId10"/>
    <p:sldId id="420" r:id="rId11"/>
    <p:sldId id="421" r:id="rId12"/>
    <p:sldId id="422" r:id="rId13"/>
    <p:sldId id="423" r:id="rId14"/>
    <p:sldId id="487" r:id="rId15"/>
    <p:sldId id="488" r:id="rId16"/>
    <p:sldId id="489" r:id="rId17"/>
    <p:sldId id="490" r:id="rId18"/>
    <p:sldId id="424" r:id="rId19"/>
    <p:sldId id="491" r:id="rId20"/>
    <p:sldId id="492" r:id="rId21"/>
    <p:sldId id="425" r:id="rId22"/>
    <p:sldId id="493" r:id="rId23"/>
    <p:sldId id="494" r:id="rId24"/>
    <p:sldId id="495" r:id="rId25"/>
    <p:sldId id="426" r:id="rId26"/>
    <p:sldId id="496" r:id="rId27"/>
    <p:sldId id="427" r:id="rId28"/>
    <p:sldId id="428" r:id="rId29"/>
    <p:sldId id="499" r:id="rId30"/>
    <p:sldId id="497" r:id="rId31"/>
    <p:sldId id="498" r:id="rId32"/>
    <p:sldId id="429" r:id="rId33"/>
    <p:sldId id="501" r:id="rId34"/>
    <p:sldId id="472" r:id="rId35"/>
    <p:sldId id="473" r:id="rId36"/>
    <p:sldId id="474" r:id="rId37"/>
    <p:sldId id="478" r:id="rId38"/>
    <p:sldId id="479" r:id="rId39"/>
    <p:sldId id="475" r:id="rId40"/>
    <p:sldId id="476" r:id="rId41"/>
    <p:sldId id="480" r:id="rId42"/>
    <p:sldId id="481" r:id="rId43"/>
    <p:sldId id="482" r:id="rId44"/>
    <p:sldId id="477" r:id="rId45"/>
    <p:sldId id="483" r:id="rId46"/>
    <p:sldId id="512" r:id="rId47"/>
    <p:sldId id="513" r:id="rId48"/>
    <p:sldId id="514" r:id="rId49"/>
    <p:sldId id="515" r:id="rId50"/>
    <p:sldId id="516" r:id="rId51"/>
    <p:sldId id="517" r:id="rId52"/>
    <p:sldId id="518" r:id="rId53"/>
    <p:sldId id="519" r:id="rId54"/>
    <p:sldId id="520" r:id="rId55"/>
    <p:sldId id="521" r:id="rId56"/>
    <p:sldId id="522" r:id="rId57"/>
    <p:sldId id="523" r:id="rId58"/>
    <p:sldId id="524" r:id="rId59"/>
    <p:sldId id="525" r:id="rId60"/>
    <p:sldId id="526" r:id="rId61"/>
    <p:sldId id="527" r:id="rId62"/>
    <p:sldId id="528" r:id="rId63"/>
  </p:sldIdLst>
  <p:sldSz cx="9144000" cy="6858000" type="screen4x3"/>
  <p:notesSz cx="7315200" cy="9601200"/>
  <p:custDataLst>
    <p:tags r:id="rId6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B90BEB-44E1-4F4F-A1D0-1B88BC8FBE8A}">
          <p14:sldIdLst>
            <p14:sldId id="414"/>
            <p14:sldId id="471"/>
          </p14:sldIdLst>
        </p14:section>
        <p14:section name="String class" id="{0DEB3285-419C-4E42-9F6E-9DA2EEF25AF1}">
          <p14:sldIdLst>
            <p14:sldId id="416"/>
            <p14:sldId id="417"/>
            <p14:sldId id="484"/>
            <p14:sldId id="418"/>
            <p14:sldId id="419"/>
            <p14:sldId id="485"/>
            <p14:sldId id="486"/>
            <p14:sldId id="420"/>
            <p14:sldId id="421"/>
            <p14:sldId id="422"/>
            <p14:sldId id="423"/>
            <p14:sldId id="487"/>
            <p14:sldId id="488"/>
            <p14:sldId id="489"/>
            <p14:sldId id="490"/>
            <p14:sldId id="424"/>
            <p14:sldId id="491"/>
            <p14:sldId id="492"/>
            <p14:sldId id="425"/>
            <p14:sldId id="493"/>
            <p14:sldId id="494"/>
            <p14:sldId id="495"/>
            <p14:sldId id="426"/>
            <p14:sldId id="496"/>
            <p14:sldId id="427"/>
            <p14:sldId id="428"/>
            <p14:sldId id="499"/>
            <p14:sldId id="497"/>
            <p14:sldId id="498"/>
            <p14:sldId id="429"/>
            <p14:sldId id="501"/>
          </p14:sldIdLst>
        </p14:section>
        <p14:section name="StringBuilder class" id="{3173D9E4-A44A-4C1A-8F1A-A23774B7594D}">
          <p14:sldIdLst/>
        </p14:section>
        <p14:section name="Character class" id="{95066297-300C-4C56-BD76-3A0D511A66A3}">
          <p14:sldIdLst>
            <p14:sldId id="472"/>
            <p14:sldId id="473"/>
            <p14:sldId id="474"/>
            <p14:sldId id="478"/>
            <p14:sldId id="479"/>
            <p14:sldId id="475"/>
            <p14:sldId id="476"/>
            <p14:sldId id="480"/>
            <p14:sldId id="481"/>
            <p14:sldId id="482"/>
            <p14:sldId id="477"/>
            <p14:sldId id="483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8488BC"/>
    <a:srgbClr val="6B70AF"/>
    <a:srgbClr val="6065AA"/>
    <a:srgbClr val="B2B2B2"/>
    <a:srgbClr val="EAEAEA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3979" autoAdjust="0"/>
  </p:normalViewPr>
  <p:slideViewPr>
    <p:cSldViewPr>
      <p:cViewPr varScale="1">
        <p:scale>
          <a:sx n="68" d="100"/>
          <a:sy n="68" d="100"/>
        </p:scale>
        <p:origin x="124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2693" y="-82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89" tIns="48495" rIns="96989" bIns="48495" numCol="1" anchor="t" anchorCtr="0" compatLnSpc="1">
            <a:prstTxWarp prst="textNoShape">
              <a:avLst/>
            </a:prstTxWarp>
          </a:bodyPr>
          <a:lstStyle>
            <a:lvl1pPr defTabSz="971550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89" tIns="48495" rIns="96989" bIns="48495" numCol="1" anchor="t" anchorCtr="0" compatLnSpc="1">
            <a:prstTxWarp prst="textNoShape">
              <a:avLst/>
            </a:prstTxWarp>
          </a:bodyPr>
          <a:lstStyle>
            <a:lvl1pPr algn="r" defTabSz="971550">
              <a:defRPr sz="1400"/>
            </a:lvl1pPr>
          </a:lstStyle>
          <a:p>
            <a:pPr>
              <a:defRPr/>
            </a:pPr>
            <a:fld id="{C271FF57-3E49-4C89-AEE2-123040F6F44F}" type="datetime1">
              <a:rPr lang="en-US" altLang="en-US" smtClean="0"/>
              <a:t>9/18/2023</a:t>
            </a:fld>
            <a:endParaRPr lang="en-US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89" tIns="48495" rIns="96989" bIns="48495" numCol="1" anchor="b" anchorCtr="0" compatLnSpc="1">
            <a:prstTxWarp prst="textNoShape">
              <a:avLst/>
            </a:prstTxWarp>
          </a:bodyPr>
          <a:lstStyle>
            <a:lvl1pPr defTabSz="971550">
              <a:defRPr sz="1400"/>
            </a:lvl1pPr>
          </a:lstStyle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3363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89" tIns="48495" rIns="96989" bIns="48495" numCol="1" anchor="b" anchorCtr="0" compatLnSpc="1">
            <a:prstTxWarp prst="textNoShape">
              <a:avLst/>
            </a:prstTxWarp>
          </a:bodyPr>
          <a:lstStyle>
            <a:lvl1pPr algn="r" defTabSz="971550">
              <a:defRPr sz="1400"/>
            </a:lvl1pPr>
          </a:lstStyle>
          <a:p>
            <a:pPr>
              <a:defRPr/>
            </a:pPr>
            <a:fld id="{4F366E35-3586-4995-B9CA-A4C4093C2C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42337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9123363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89" tIns="48495" rIns="96989" bIns="48495" numCol="1" anchor="b" anchorCtr="0" compatLnSpc="1">
            <a:prstTxWarp prst="textNoShape">
              <a:avLst/>
            </a:prstTxWarp>
          </a:bodyPr>
          <a:lstStyle>
            <a:lvl1pPr defTabSz="971550">
              <a:defRPr sz="1100">
                <a:latin typeface="Arial" charset="0"/>
              </a:defRPr>
            </a:lvl1pPr>
          </a:lstStyle>
          <a:p>
            <a:pPr>
              <a:defRPr/>
            </a:pPr>
            <a:fld id="{2BD07B20-E8EB-4E04-AB71-20FC8E5AB42C}" type="datetime1">
              <a:rPr lang="en-US" smtClean="0"/>
              <a:t>9/18/2023</a:t>
            </a:fld>
            <a:endParaRPr lang="en-US" altLang="en-US"/>
          </a:p>
        </p:txBody>
      </p:sp>
      <p:sp>
        <p:nvSpPr>
          <p:cNvPr id="3891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61975" y="568325"/>
            <a:ext cx="6184900" cy="4638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66738" y="5292725"/>
            <a:ext cx="6181725" cy="406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89" tIns="48495" rIns="96989" bIns="484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0"/>
            <a:r>
              <a:rPr lang="en-US" altLang="en-US" noProof="0"/>
              <a:t>Second level</a:t>
            </a:r>
          </a:p>
          <a:p>
            <a:pPr lvl="0"/>
            <a:r>
              <a:rPr lang="en-US" altLang="en-US" noProof="0"/>
              <a:t>Third level</a:t>
            </a:r>
          </a:p>
          <a:p>
            <a:pPr lvl="0"/>
            <a:r>
              <a:rPr lang="en-US" altLang="en-US" noProof="0"/>
              <a:t>Fourth level</a:t>
            </a:r>
          </a:p>
          <a:p>
            <a:pPr lvl="0"/>
            <a:r>
              <a:rPr lang="en-US" alt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0"/>
            <a:ext cx="316865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89" tIns="48495" rIns="96989" bIns="48495" numCol="1" anchor="t" anchorCtr="0" compatLnSpc="1">
            <a:prstTxWarp prst="textNoShape">
              <a:avLst/>
            </a:prstTxWarp>
          </a:bodyPr>
          <a:lstStyle>
            <a:lvl1pPr defTabSz="971550">
              <a:defRPr sz="11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3363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89" tIns="48495" rIns="96989" bIns="48495" numCol="1" anchor="b" anchorCtr="0" compatLnSpc="1">
            <a:prstTxWarp prst="textNoShape">
              <a:avLst/>
            </a:prstTxWarp>
          </a:bodyPr>
          <a:lstStyle>
            <a:lvl1pPr algn="r" defTabSz="971550">
              <a:defRPr sz="1100">
                <a:latin typeface="Arial" charset="0"/>
              </a:defRPr>
            </a:lvl1pPr>
          </a:lstStyle>
          <a:p>
            <a:pPr>
              <a:defRPr/>
            </a:pPr>
            <a:fld id="{D9474923-D43E-4F01-B1A4-20D74BE3B0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46958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163513" indent="-163513" algn="l" rtl="0" eaLnBrk="0" fontAlgn="base" hangingPunct="0">
      <a:spcBef>
        <a:spcPct val="30000"/>
      </a:spcBef>
      <a:spcAft>
        <a:spcPct val="0"/>
      </a:spcAft>
      <a:buChar char="•"/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FB7E4C-139B-46D4-8947-F54B1225ECA7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defTabSz="1009650">
              <a:spcBef>
                <a:spcPct val="0"/>
              </a:spcBef>
              <a:buFontTx/>
              <a:buNone/>
            </a:pPr>
            <a:endParaRPr lang="en-US" altLang="en-US" sz="2600" b="0" dirty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8A633AB-F497-4354-919D-D3906A47E134}" type="datetime1">
              <a:rPr lang="en-US" smtClean="0"/>
              <a:t>9/18/2023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474923-D43E-4F01-B1A4-20D74BE3B026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7559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A05EE-B892-401E-B77C-87E902F03DB7}" type="slidenum">
              <a:rPr lang="en-US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3300"/>
              </a:solidFill>
            </a:endParaRPr>
          </a:p>
        </p:txBody>
      </p:sp>
      <p:pic>
        <p:nvPicPr>
          <p:cNvPr id="5" name="Picture 2" descr="G:\img\BackStep.gi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1" y="6251768"/>
            <a:ext cx="1229299" cy="40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28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8D54586-1A7D-4316-AB51-13B04B493FFD}" type="slidenum">
              <a:rPr lang="en-US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A05EE-B892-401E-B77C-87E902F03DB7}" type="slidenum">
              <a:rPr lang="en-US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1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A05EE-B892-401E-B77C-87E902F03DB7}" type="slidenum">
              <a:rPr lang="en-US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44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D8EB16-5541-41CB-AFFF-63FD44E56565}" type="datetime1">
              <a:rPr lang="en-US" smtClean="0">
                <a:solidFill>
                  <a:srgbClr val="000000"/>
                </a:solidFill>
              </a:rPr>
              <a:t>9/18/2023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Copyright 1992-2018 by Pearson Education, Inc. All Rights Reserved.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A05EE-B892-401E-B77C-87E902F03DB7}" type="slidenum">
              <a:rPr lang="en-US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18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2017713"/>
            <a:ext cx="417195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81550" y="2017713"/>
            <a:ext cx="4173538" cy="4114800"/>
          </a:xfrm>
        </p:spPr>
        <p:txBody>
          <a:bodyPr/>
          <a:lstStyle/>
          <a:p>
            <a:r>
              <a:rPr lang="en-US"/>
              <a:t>Click icon to add clip 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A05EE-B892-401E-B77C-87E902F03DB7}" type="slidenum">
              <a:rPr lang="en-US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24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3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66800" y="3276600"/>
            <a:ext cx="8077200" cy="19050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fld id="{CF3997E9-8BAE-43A7-A3C5-7205DB6B0473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82452C-AA3A-482C-BE0B-9E1BA52C6683}" type="datetime1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Copyright 1992-2018 by Pearson Education, Inc. All Rights Reserved.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49B68-727A-47F2-887B-339511B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458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3810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26E7C39-7511-4810-9B68-EF5D6F75977E}" type="slidenum">
              <a:rPr lang="en-US" alt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70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3" r:id="rId5"/>
    <p:sldLayoutId id="2147483834" r:id="rId6"/>
    <p:sldLayoutId id="2147483846" r:id="rId7"/>
    <p:sldLayoutId id="2147483847" r:id="rId8"/>
  </p:sldLayoutIdLst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slide" Target="slide3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519448" y="2094964"/>
            <a:ext cx="7924800" cy="19436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String, </a:t>
            </a:r>
            <a:r>
              <a:rPr lang="en-US" dirty="0" err="1" smtClean="0"/>
              <a:t>StringBuilder</a:t>
            </a:r>
            <a:r>
              <a:rPr lang="en-US" dirty="0"/>
              <a:t>, and Character </a:t>
            </a:r>
            <a:r>
              <a:rPr lang="en-US" dirty="0" smtClean="0"/>
              <a:t>classes </a:t>
            </a:r>
            <a:endParaRPr lang="en-US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F40BC1-28C8-4740-B086-326F43190F9F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76865" y="304800"/>
            <a:ext cx="777240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4000" b="1" u="sng" kern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/>
            </a:r>
            <a:br>
              <a:rPr lang="en-GB" sz="4000" b="1" u="sng" kern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</a:br>
            <a:r>
              <a:rPr lang="en-GB" sz="4000" b="1" kern="0" dirty="0">
                <a:latin typeface="+mj-lt"/>
                <a:ea typeface="+mj-ea"/>
                <a:cs typeface="+mj-cs"/>
              </a:rPr>
              <a:t>CMPS 251</a:t>
            </a:r>
          </a:p>
        </p:txBody>
      </p:sp>
      <p:pic>
        <p:nvPicPr>
          <p:cNvPr id="10" name="Picture 9" descr="alert.png">
            <a:extLst>
              <a:ext uri="{FF2B5EF4-FFF2-40B4-BE49-F238E27FC236}">
                <a16:creationId xmlns:a16="http://schemas.microsoft.com/office/drawing/2014/main" id="{0C0F78E4-381A-466E-BA01-95D1645E9F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32540" t="14558" r="31905" b="36949"/>
          <a:stretch/>
        </p:blipFill>
        <p:spPr>
          <a:xfrm>
            <a:off x="8530265" y="76200"/>
            <a:ext cx="533400" cy="5492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8BEC76-B2E0-45D4-8C58-AC02D0E6C6EF}"/>
              </a:ext>
            </a:extLst>
          </p:cNvPr>
          <p:cNvSpPr txBox="1"/>
          <p:nvPr/>
        </p:nvSpPr>
        <p:spPr>
          <a:xfrm rot="2560515">
            <a:off x="7330521" y="591656"/>
            <a:ext cx="2097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 Chapter </a:t>
            </a:r>
            <a:r>
              <a:rPr lang="en-US" sz="2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en-US" sz="22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6406" y="1429395"/>
            <a:ext cx="18133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50000"/>
                  </a:schemeClr>
                </a:solidFill>
              </a:rPr>
              <a:t>Unit </a:t>
            </a:r>
            <a:r>
              <a:rPr lang="en-US" sz="3200" b="1" smtClean="0">
                <a:solidFill>
                  <a:schemeClr val="accent1">
                    <a:lumMod val="50000"/>
                  </a:schemeClr>
                </a:solidFill>
              </a:rPr>
              <a:t>2-02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Comparing Strings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1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Strings are compared using the numeric codes of the characters in the strings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Various comparisons</a:t>
            </a:r>
          </a:p>
          <a:p>
            <a:pPr lvl="1"/>
            <a:r>
              <a:rPr lang="en-US" sz="2900" b="1" dirty="0">
                <a:solidFill>
                  <a:srgbClr val="FF0000"/>
                </a:solidFill>
              </a:rPr>
              <a:t>equals</a:t>
            </a:r>
            <a:r>
              <a:rPr lang="en-US" b="1" dirty="0" smtClean="0"/>
              <a:t> </a:t>
            </a:r>
          </a:p>
          <a:p>
            <a:pPr lvl="1"/>
            <a:r>
              <a:rPr lang="en-US" sz="2900" b="1" dirty="0" err="1">
                <a:solidFill>
                  <a:srgbClr val="FF0000"/>
                </a:solidFill>
              </a:rPr>
              <a:t>equalsIgnoreCase</a:t>
            </a:r>
            <a:r>
              <a:rPr lang="en-US" sz="2900" b="1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sz="2900" b="1" dirty="0" err="1">
                <a:solidFill>
                  <a:srgbClr val="FF0000"/>
                </a:solidFill>
              </a:rPr>
              <a:t>compareTo</a:t>
            </a:r>
            <a:endParaRPr lang="en-US" sz="2900" b="1" dirty="0">
              <a:solidFill>
                <a:srgbClr val="FF0000"/>
              </a:solidFill>
            </a:endParaRPr>
          </a:p>
          <a:p>
            <a:pPr lvl="1"/>
            <a:r>
              <a:rPr lang="en-US" sz="2900" b="1" dirty="0" err="1">
                <a:solidFill>
                  <a:srgbClr val="FF0000"/>
                </a:solidFill>
              </a:rPr>
              <a:t>regionMatches</a:t>
            </a:r>
            <a:endParaRPr lang="en-US" sz="2900" b="1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using </a:t>
            </a:r>
            <a:r>
              <a:rPr lang="en-US" dirty="0"/>
              <a:t>the equality operator </a:t>
            </a:r>
            <a:r>
              <a:rPr lang="en-US" sz="2900" b="1" dirty="0">
                <a:solidFill>
                  <a:srgbClr val="FF0000"/>
                </a:solidFill>
              </a:rPr>
              <a:t>==</a:t>
            </a:r>
            <a:r>
              <a:rPr lang="en-US" dirty="0"/>
              <a:t> to compare String objects</a:t>
            </a:r>
          </a:p>
        </p:txBody>
      </p:sp>
      <p:sp>
        <p:nvSpPr>
          <p:cNvPr id="4" name="Footer Placeholder 3"/>
          <p:cNvSpPr>
            <a:spLocks noGrp="1"/>
          </p:cNvSpPr>
          <p:nvPr/>
        </p:nvSpPr>
        <p:spPr>
          <a:xfrm rot="16200000">
            <a:off x="5762942" y="2903538"/>
            <a:ext cx="6019800" cy="365125"/>
          </a:xfrm>
          <a:prstGeom prst="rect">
            <a:avLst/>
          </a:prstGeom>
        </p:spPr>
        <p:txBody>
          <a:bodyPr vert="horz" rtlCol="0" anchor="ctr"/>
          <a:lstStyle>
            <a:lvl1pPr marL="0" algn="l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CMPS 251 (Object-Oriented Programming), Mohammad Saleh, Spring 2015, CSE-CENG-QU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2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Comparing Strings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8486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Method </a:t>
            </a:r>
            <a:r>
              <a:rPr lang="en-US" b="1" dirty="0" smtClean="0">
                <a:solidFill>
                  <a:srgbClr val="FF0000"/>
                </a:solidFill>
              </a:rPr>
              <a:t>equals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tests </a:t>
            </a:r>
            <a:r>
              <a:rPr lang="en-US" dirty="0"/>
              <a:t>any two objects for equality</a:t>
            </a:r>
          </a:p>
          <a:p>
            <a:pPr lvl="1"/>
            <a:r>
              <a:rPr lang="en-US" dirty="0"/>
              <a:t>The method returns true if the contents of the objects are equal, and false otherwise. </a:t>
            </a:r>
          </a:p>
          <a:p>
            <a:pPr lvl="1"/>
            <a:r>
              <a:rPr lang="en-US" dirty="0"/>
              <a:t>Uses a lexicographical comparison.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When primitive-type values are compared with </a:t>
            </a:r>
            <a:r>
              <a:rPr lang="en-US" b="1" dirty="0">
                <a:solidFill>
                  <a:srgbClr val="FF0000"/>
                </a:solidFill>
              </a:rPr>
              <a:t>==</a:t>
            </a:r>
            <a:r>
              <a:rPr lang="en-US" dirty="0"/>
              <a:t>, the result is true if both values are identical.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When references are compared with </a:t>
            </a:r>
            <a:r>
              <a:rPr lang="en-US" b="1" dirty="0">
                <a:solidFill>
                  <a:srgbClr val="FF0000"/>
                </a:solidFill>
              </a:rPr>
              <a:t>==</a:t>
            </a:r>
            <a:r>
              <a:rPr lang="en-US" dirty="0"/>
              <a:t>, the result is true if both references refer to the same object in memory. </a:t>
            </a:r>
            <a:endParaRPr lang="en-US" dirty="0" smtClean="0"/>
          </a:p>
          <a:p>
            <a:pPr marL="0" indent="0">
              <a:buNone/>
            </a:pPr>
            <a:endParaRPr lang="en-US" sz="2500" b="1" dirty="0">
              <a:solidFill>
                <a:srgbClr val="FF0000"/>
              </a:solidFill>
            </a:endParaRPr>
          </a:p>
          <a:p>
            <a:r>
              <a:rPr lang="en-US" dirty="0"/>
              <a:t>When comparing objects to determine whether they have the same contents, use method </a:t>
            </a:r>
            <a:r>
              <a:rPr lang="en-US" sz="3100" b="1" dirty="0">
                <a:solidFill>
                  <a:srgbClr val="FF0000"/>
                </a:solidFill>
              </a:rPr>
              <a:t>equals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/>
        </p:nvSpPr>
        <p:spPr>
          <a:xfrm rot="16200000">
            <a:off x="5762942" y="2903538"/>
            <a:ext cx="6019800" cy="365125"/>
          </a:xfrm>
          <a:prstGeom prst="rect">
            <a:avLst/>
          </a:prstGeom>
        </p:spPr>
        <p:txBody>
          <a:bodyPr vert="horz" rtlCol="0" anchor="ctr"/>
          <a:lstStyle>
            <a:lvl1pPr marL="0" algn="l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CMPS 251 (Object-Oriented Programming), Mohammad Saleh, Spring 2015, CSE-CENG-QU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1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Comparing Strings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7848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</a:t>
            </a:r>
            <a:r>
              <a:rPr lang="en-US" dirty="0" smtClean="0"/>
              <a:t>ethod </a:t>
            </a:r>
            <a:r>
              <a:rPr lang="en-US" b="1" dirty="0" err="1" smtClean="0">
                <a:solidFill>
                  <a:srgbClr val="FF0000"/>
                </a:solidFill>
              </a:rPr>
              <a:t>equalsIgnoreCase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ignores </a:t>
            </a:r>
            <a:r>
              <a:rPr lang="en-US" dirty="0"/>
              <a:t>whether the letters in each String are uppercase or lowercase when performing the comparison. </a:t>
            </a:r>
          </a:p>
          <a:p>
            <a:r>
              <a:rPr lang="en-US" dirty="0"/>
              <a:t>Method </a:t>
            </a:r>
            <a:r>
              <a:rPr lang="en-US" b="1" dirty="0" err="1" smtClean="0">
                <a:solidFill>
                  <a:srgbClr val="FF0000"/>
                </a:solidFill>
              </a:rPr>
              <a:t>compareTo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declared in the Comparable interface and implemented in the String class. </a:t>
            </a:r>
          </a:p>
          <a:p>
            <a:pPr lvl="1"/>
            <a:r>
              <a:rPr lang="en-US" dirty="0" smtClean="0"/>
              <a:t>Returns:</a:t>
            </a:r>
          </a:p>
          <a:p>
            <a:pPr lvl="2"/>
            <a:r>
              <a:rPr lang="en-US" dirty="0" smtClean="0"/>
              <a:t>0 </a:t>
            </a:r>
            <a:r>
              <a:rPr lang="en-US" dirty="0"/>
              <a:t>if the Strings are equal, 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/>
              <a:t>negative number if the String that invokes </a:t>
            </a:r>
            <a:r>
              <a:rPr lang="en-US" b="1" dirty="0" err="1">
                <a:solidFill>
                  <a:srgbClr val="FF0000"/>
                </a:solidFill>
              </a:rPr>
              <a:t>compareTo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less than the String that is passed as an </a:t>
            </a:r>
            <a:r>
              <a:rPr lang="en-US" dirty="0" smtClean="0"/>
              <a:t>argument, </a:t>
            </a:r>
            <a:r>
              <a:rPr lang="en-US" dirty="0"/>
              <a:t>and 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/>
              <a:t>positive number if the String that invokes </a:t>
            </a:r>
            <a:r>
              <a:rPr lang="en-US" b="1" dirty="0" err="1">
                <a:solidFill>
                  <a:srgbClr val="FF0000"/>
                </a:solidFill>
              </a:rPr>
              <a:t>compareTo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greater than the String that is passed as an argument</a:t>
            </a:r>
          </a:p>
        </p:txBody>
      </p:sp>
      <p:sp>
        <p:nvSpPr>
          <p:cNvPr id="4" name="Footer Placeholder 3"/>
          <p:cNvSpPr>
            <a:spLocks noGrp="1"/>
          </p:cNvSpPr>
          <p:nvPr/>
        </p:nvSpPr>
        <p:spPr>
          <a:xfrm rot="16200000">
            <a:off x="5762942" y="2903538"/>
            <a:ext cx="6019800" cy="365125"/>
          </a:xfrm>
          <a:prstGeom prst="rect">
            <a:avLst/>
          </a:prstGeom>
        </p:spPr>
        <p:txBody>
          <a:bodyPr vert="horz" rtlCol="0" anchor="ctr"/>
          <a:lstStyle>
            <a:lvl1pPr marL="0" algn="l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CMPS 251 (Object-Oriented Programming), Mohammad Saleh, Spring 2015, CSE-CENG-QU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2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Comparing Strings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7848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Method </a:t>
            </a:r>
            <a:r>
              <a:rPr lang="en-US" b="1" dirty="0" err="1" smtClean="0">
                <a:solidFill>
                  <a:srgbClr val="FF0000"/>
                </a:solidFill>
              </a:rPr>
              <a:t>regionMatches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compares </a:t>
            </a:r>
            <a:r>
              <a:rPr lang="en-US" dirty="0"/>
              <a:t>portions of two Strings for equality. </a:t>
            </a:r>
          </a:p>
          <a:p>
            <a:pPr lvl="1"/>
            <a:r>
              <a:rPr lang="en-US" dirty="0"/>
              <a:t>The first argument is the starting index in the String that invokes the method. </a:t>
            </a:r>
          </a:p>
          <a:p>
            <a:pPr lvl="1"/>
            <a:r>
              <a:rPr lang="en-US" dirty="0"/>
              <a:t>The second argument is a comparison String. </a:t>
            </a:r>
          </a:p>
          <a:p>
            <a:pPr lvl="1"/>
            <a:r>
              <a:rPr lang="en-US" dirty="0"/>
              <a:t>The third argument is the starting index in the comparison String. </a:t>
            </a:r>
          </a:p>
          <a:p>
            <a:pPr lvl="1"/>
            <a:r>
              <a:rPr lang="en-US" dirty="0"/>
              <a:t>The last argument is the number of characters to compare.</a:t>
            </a:r>
          </a:p>
          <a:p>
            <a:r>
              <a:rPr lang="en-US" dirty="0"/>
              <a:t>Five-argument version of method </a:t>
            </a:r>
            <a:r>
              <a:rPr lang="en-US" b="1" dirty="0" err="1">
                <a:solidFill>
                  <a:srgbClr val="FF0000"/>
                </a:solidFill>
              </a:rPr>
              <a:t>regionMatches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When the first argument is true, the method ignores the case of the characters being compared. </a:t>
            </a:r>
          </a:p>
          <a:p>
            <a:pPr lvl="1"/>
            <a:r>
              <a:rPr lang="en-US" dirty="0"/>
              <a:t>The remaining arguments are identical to those described for the four-argument </a:t>
            </a:r>
            <a:r>
              <a:rPr lang="en-US" b="1" dirty="0" err="1">
                <a:solidFill>
                  <a:srgbClr val="FF0000"/>
                </a:solidFill>
              </a:rPr>
              <a:t>regionMatches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method.</a:t>
            </a:r>
          </a:p>
        </p:txBody>
      </p:sp>
      <p:sp>
        <p:nvSpPr>
          <p:cNvPr id="4" name="Footer Placeholder 3"/>
          <p:cNvSpPr>
            <a:spLocks noGrp="1"/>
          </p:cNvSpPr>
          <p:nvPr/>
        </p:nvSpPr>
        <p:spPr>
          <a:xfrm rot="16200000">
            <a:off x="5762942" y="2903538"/>
            <a:ext cx="6019800" cy="365125"/>
          </a:xfrm>
          <a:prstGeom prst="rect">
            <a:avLst/>
          </a:prstGeom>
        </p:spPr>
        <p:txBody>
          <a:bodyPr vert="horz" rtlCol="0" anchor="ctr"/>
          <a:lstStyle>
            <a:lvl1pPr marL="0" algn="l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CMPS 251 (Object-Oriented Programming), Mohammad Saleh, Spring 2015, CSE-CENG-QU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4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12">
            <a:extLst>
              <a:ext uri="{FF2B5EF4-FFF2-40B4-BE49-F238E27FC236}">
                <a16:creationId xmlns:a16="http://schemas.microsoft.com/office/drawing/2014/main" id="{37A02BA3-3E25-47CB-8896-63BF0BCC22D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9435"/>
            <a:ext cx="9144000" cy="447794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9B68-727A-47F2-887B-339511BFF8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0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13">
            <a:extLst>
              <a:ext uri="{FF2B5EF4-FFF2-40B4-BE49-F238E27FC236}">
                <a16:creationId xmlns:a16="http://schemas.microsoft.com/office/drawing/2014/main" id="{48945F56-D686-49C4-B144-8F99CA8331A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013"/>
            <a:ext cx="9144000" cy="513278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9B68-727A-47F2-887B-339511BFF8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14">
            <a:extLst>
              <a:ext uri="{FF2B5EF4-FFF2-40B4-BE49-F238E27FC236}">
                <a16:creationId xmlns:a16="http://schemas.microsoft.com/office/drawing/2014/main" id="{FB68C480-217D-41FB-B4F9-CC53E55FDD6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07" y="857250"/>
            <a:ext cx="8128397" cy="51435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9B68-727A-47F2-887B-339511BFF8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15">
            <a:extLst>
              <a:ext uri="{FF2B5EF4-FFF2-40B4-BE49-F238E27FC236}">
                <a16:creationId xmlns:a16="http://schemas.microsoft.com/office/drawing/2014/main" id="{EEF6A47C-8B38-4D05-B25D-07564A29A50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66" y="857250"/>
            <a:ext cx="7559278" cy="51435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9B68-727A-47F2-887B-339511BFF8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3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 </a:t>
            </a:r>
            <a:r>
              <a:rPr lang="en-US" b="1" dirty="0" smtClean="0">
                <a:solidFill>
                  <a:srgbClr val="FF0000"/>
                </a:solidFill>
              </a:rPr>
              <a:t>String</a:t>
            </a:r>
            <a:r>
              <a:rPr lang="en-US" b="1" dirty="0" smtClean="0"/>
              <a:t> 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7848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methods </a:t>
            </a:r>
            <a:r>
              <a:rPr lang="en-US" b="1" dirty="0" err="1">
                <a:solidFill>
                  <a:srgbClr val="FF0000"/>
                </a:solidFill>
              </a:rPr>
              <a:t>startsWith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FF0000"/>
                </a:solidFill>
              </a:rPr>
              <a:t>endsWith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determine </a:t>
            </a:r>
            <a:r>
              <a:rPr lang="en-US" dirty="0"/>
              <a:t>whether strings start with or end with a particular set of </a:t>
            </a:r>
            <a:r>
              <a:rPr lang="en-US" dirty="0" smtClean="0"/>
              <a:t>characters.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versions of String methods </a:t>
            </a:r>
            <a:r>
              <a:rPr lang="en-US" b="1" dirty="0" err="1">
                <a:solidFill>
                  <a:srgbClr val="FF0000"/>
                </a:solidFill>
              </a:rPr>
              <a:t>indexOf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 smtClean="0">
                <a:solidFill>
                  <a:srgbClr val="FF0000"/>
                </a:solidFill>
              </a:rPr>
              <a:t>lastIndexOf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search </a:t>
            </a:r>
            <a:r>
              <a:rPr lang="en-US" dirty="0"/>
              <a:t>for a specified character or substring in a </a:t>
            </a:r>
            <a:r>
              <a:rPr lang="en-US" dirty="0" smtClean="0"/>
              <a:t>String.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/>
        </p:nvSpPr>
        <p:spPr>
          <a:xfrm rot="16200000">
            <a:off x="5762942" y="2903538"/>
            <a:ext cx="6019800" cy="365125"/>
          </a:xfrm>
          <a:prstGeom prst="rect">
            <a:avLst/>
          </a:prstGeom>
        </p:spPr>
        <p:txBody>
          <a:bodyPr vert="horz" rtlCol="0" anchor="ctr"/>
          <a:lstStyle>
            <a:lvl1pPr marL="0" algn="l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CMPS 251 (Object-Oriented Programming), Mohammad Saleh, Spring 2015, CSE-CENG-QU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9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18">
            <a:extLst>
              <a:ext uri="{FF2B5EF4-FFF2-40B4-BE49-F238E27FC236}">
                <a16:creationId xmlns:a16="http://schemas.microsoft.com/office/drawing/2014/main" id="{1E4E7D41-AB98-4945-B7A3-C33A0011F83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838"/>
            <a:ext cx="9144000" cy="488513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9B68-727A-47F2-887B-339511BFF8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1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147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sz="4800" b="1" dirty="0" smtClean="0">
                <a:hlinkClick r:id="rId3" action="ppaction://hlinksldjump"/>
              </a:rPr>
              <a:t>String class</a:t>
            </a:r>
            <a:endParaRPr lang="en-US" sz="4800" b="1" dirty="0"/>
          </a:p>
          <a:p>
            <a:pPr>
              <a:spcBef>
                <a:spcPts val="2400"/>
              </a:spcBef>
            </a:pPr>
            <a:r>
              <a:rPr lang="en-US" sz="4800" b="1" dirty="0" err="1" smtClean="0">
                <a:hlinkClick r:id="rId4" action="ppaction://hlinksldjump"/>
              </a:rPr>
              <a:t>StringBuilder</a:t>
            </a:r>
            <a:r>
              <a:rPr lang="en-US" sz="4800" b="1" dirty="0" smtClean="0">
                <a:hlinkClick r:id="rId4" action="ppaction://hlinksldjump"/>
              </a:rPr>
              <a:t> class</a:t>
            </a:r>
            <a:endParaRPr lang="en-US" sz="4800" b="1" dirty="0" smtClean="0"/>
          </a:p>
          <a:p>
            <a:pPr>
              <a:spcBef>
                <a:spcPts val="2400"/>
              </a:spcBef>
            </a:pPr>
            <a:r>
              <a:rPr lang="en-US" sz="4800" b="1" dirty="0">
                <a:hlinkClick r:id="rId5" action="ppaction://hlinksldjump"/>
              </a:rPr>
              <a:t>Character class </a:t>
            </a:r>
            <a:r>
              <a:rPr lang="en-US" sz="4800" b="1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07D587-EDBF-4B38-84F3-8B22D4629890}" type="slidenum">
              <a:rPr lang="en-US" altLang="en-US"/>
              <a:pPr>
                <a:defRPr/>
              </a:pPr>
              <a:t>2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25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19">
            <a:extLst>
              <a:ext uri="{FF2B5EF4-FFF2-40B4-BE49-F238E27FC236}">
                <a16:creationId xmlns:a16="http://schemas.microsoft.com/office/drawing/2014/main" id="{3663F50C-EB6C-4235-8B1D-0B2B247DDAF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0" y="857250"/>
            <a:ext cx="8840390" cy="51435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9B68-727A-47F2-887B-339511BFF8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8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</a:t>
            </a:r>
            <a:r>
              <a:rPr lang="en-US" b="1" dirty="0">
                <a:solidFill>
                  <a:srgbClr val="FF0000"/>
                </a:solidFill>
              </a:rPr>
              <a:t>String</a:t>
            </a:r>
            <a:r>
              <a:rPr lang="en-US" b="1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7848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Method </a:t>
            </a:r>
            <a:r>
              <a:rPr lang="en-US" b="1" dirty="0" err="1" smtClean="0">
                <a:solidFill>
                  <a:srgbClr val="FF0000"/>
                </a:solidFill>
              </a:rPr>
              <a:t>indexOf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with one integer argument:</a:t>
            </a:r>
          </a:p>
          <a:p>
            <a:pPr lvl="1"/>
            <a:r>
              <a:rPr lang="en-US" dirty="0" smtClean="0"/>
              <a:t>locates </a:t>
            </a:r>
            <a:r>
              <a:rPr lang="en-US" dirty="0"/>
              <a:t>the first occurrence of a character in a String. If the method finds the character, it returns the character’s index in the String—otherwise, it returns –1. </a:t>
            </a:r>
          </a:p>
          <a:p>
            <a:r>
              <a:rPr lang="en-US" dirty="0" smtClean="0"/>
              <a:t>Method </a:t>
            </a:r>
            <a:r>
              <a:rPr lang="en-US" b="1" dirty="0" err="1" smtClean="0">
                <a:solidFill>
                  <a:srgbClr val="FF0000"/>
                </a:solidFill>
              </a:rPr>
              <a:t>indexOf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with two </a:t>
            </a:r>
            <a:r>
              <a:rPr lang="en-US" dirty="0"/>
              <a:t>integer </a:t>
            </a:r>
            <a:r>
              <a:rPr lang="en-US" dirty="0" smtClean="0"/>
              <a:t>arguments: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character and the starting index at which the search of the String should begin.</a:t>
            </a:r>
          </a:p>
          <a:p>
            <a:r>
              <a:rPr lang="en-US" dirty="0"/>
              <a:t>Method </a:t>
            </a:r>
            <a:r>
              <a:rPr lang="en-US" b="1" dirty="0" err="1">
                <a:solidFill>
                  <a:srgbClr val="FF0000"/>
                </a:solidFill>
              </a:rPr>
              <a:t>lastIndexOf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with one integer argument:</a:t>
            </a:r>
          </a:p>
          <a:p>
            <a:pPr lvl="1"/>
            <a:r>
              <a:rPr lang="en-US" dirty="0" smtClean="0"/>
              <a:t>locates </a:t>
            </a:r>
            <a:r>
              <a:rPr lang="en-US" dirty="0"/>
              <a:t>the last occurrence of a character in a String.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method searches from the end of the String toward the beginning.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it finds the character, it returns the character’s index in the String—otherwise, it returns –1. </a:t>
            </a:r>
          </a:p>
          <a:p>
            <a:r>
              <a:rPr lang="en-US" dirty="0" smtClean="0"/>
              <a:t>Method </a:t>
            </a:r>
            <a:r>
              <a:rPr lang="en-US" b="1" dirty="0" err="1" smtClean="0">
                <a:solidFill>
                  <a:srgbClr val="FF0000"/>
                </a:solidFill>
              </a:rPr>
              <a:t>lastIndexOf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with </a:t>
            </a:r>
            <a:r>
              <a:rPr lang="en-US" dirty="0"/>
              <a:t>two integer </a:t>
            </a:r>
            <a:r>
              <a:rPr lang="en-US" dirty="0" smtClean="0"/>
              <a:t>arguments: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integer representation of the character and the index from which to begin searching backward. </a:t>
            </a:r>
          </a:p>
          <a:p>
            <a:pPr lvl="1"/>
            <a:r>
              <a:rPr lang="en-US" dirty="0"/>
              <a:t>There are also versions of these methods that search for substrings in Strings.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/>
        </p:nvSpPr>
        <p:spPr>
          <a:xfrm rot="16200000">
            <a:off x="5762942" y="2903538"/>
            <a:ext cx="6019800" cy="365125"/>
          </a:xfrm>
          <a:prstGeom prst="rect">
            <a:avLst/>
          </a:prstGeom>
        </p:spPr>
        <p:txBody>
          <a:bodyPr vert="horz" rtlCol="0" anchor="ctr"/>
          <a:lstStyle>
            <a:lvl1pPr marL="0" algn="l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CMPS 251 (Object-Oriented Programming), Mohammad Saleh, Spring 2015, CSE-CENG-QU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9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21">
            <a:extLst>
              <a:ext uri="{FF2B5EF4-FFF2-40B4-BE49-F238E27FC236}">
                <a16:creationId xmlns:a16="http://schemas.microsoft.com/office/drawing/2014/main" id="{B020B075-57B8-4C88-B1C9-3CFBB499699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9144000" cy="466606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9B68-727A-47F2-887B-339511BFF8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22">
            <a:extLst>
              <a:ext uri="{FF2B5EF4-FFF2-40B4-BE49-F238E27FC236}">
                <a16:creationId xmlns:a16="http://schemas.microsoft.com/office/drawing/2014/main" id="{D704F148-3F4E-4F48-9BE2-4C05C64A3B7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9144000" cy="466606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9B68-727A-47F2-887B-339511BFF8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23">
            <a:extLst>
              <a:ext uri="{FF2B5EF4-FFF2-40B4-BE49-F238E27FC236}">
                <a16:creationId xmlns:a16="http://schemas.microsoft.com/office/drawing/2014/main" id="{B9BC823C-03F8-410E-979D-B098D7D4A9C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0681"/>
            <a:ext cx="9144000" cy="357663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9B68-727A-47F2-887B-339511BFF84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5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</a:t>
            </a:r>
            <a:r>
              <a:rPr lang="en-US" b="1" dirty="0">
                <a:solidFill>
                  <a:srgbClr val="FF0000"/>
                </a:solidFill>
              </a:rPr>
              <a:t>String</a:t>
            </a:r>
            <a:r>
              <a:rPr lang="en-US" b="1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7848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Method </a:t>
            </a:r>
            <a:r>
              <a:rPr lang="en-US" b="1" dirty="0" smtClean="0">
                <a:solidFill>
                  <a:srgbClr val="FF0000"/>
                </a:solidFill>
              </a:rPr>
              <a:t>substring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enables </a:t>
            </a:r>
            <a:r>
              <a:rPr lang="en-US" dirty="0"/>
              <a:t>a new String object to be created by copying part of an existing String object. </a:t>
            </a:r>
            <a:endParaRPr lang="en-US" dirty="0" smtClean="0"/>
          </a:p>
          <a:p>
            <a:pPr lvl="1"/>
            <a:r>
              <a:rPr lang="en-US" dirty="0" smtClean="0"/>
              <a:t>The method returns </a:t>
            </a:r>
            <a:r>
              <a:rPr lang="en-US" dirty="0"/>
              <a:t>a new String object. </a:t>
            </a:r>
          </a:p>
          <a:p>
            <a:pPr lvl="1"/>
            <a:r>
              <a:rPr lang="en-US" dirty="0" smtClean="0"/>
              <a:t>With one </a:t>
            </a:r>
            <a:r>
              <a:rPr lang="en-US" dirty="0"/>
              <a:t>integer </a:t>
            </a:r>
            <a:r>
              <a:rPr lang="en-US" dirty="0" smtClean="0"/>
              <a:t>argument:</a:t>
            </a:r>
          </a:p>
          <a:p>
            <a:pPr lvl="2"/>
            <a:r>
              <a:rPr lang="en-US" dirty="0" smtClean="0"/>
              <a:t>specifies </a:t>
            </a:r>
            <a:r>
              <a:rPr lang="en-US" dirty="0"/>
              <a:t>the starting index in the original String from which characters are to be copied. </a:t>
            </a:r>
          </a:p>
          <a:p>
            <a:pPr lvl="1"/>
            <a:r>
              <a:rPr lang="en-US" dirty="0" smtClean="0"/>
              <a:t>With two </a:t>
            </a:r>
            <a:r>
              <a:rPr lang="en-US" dirty="0"/>
              <a:t>integer </a:t>
            </a:r>
            <a:r>
              <a:rPr lang="en-US" dirty="0" smtClean="0"/>
              <a:t>arguments: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starting index from which to copy characters in the original String and the index one beyond the last character to copy.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/>
        </p:nvSpPr>
        <p:spPr>
          <a:xfrm rot="16200000">
            <a:off x="5762942" y="2903538"/>
            <a:ext cx="6019800" cy="365125"/>
          </a:xfrm>
          <a:prstGeom prst="rect">
            <a:avLst/>
          </a:prstGeom>
        </p:spPr>
        <p:txBody>
          <a:bodyPr vert="horz" rtlCol="0" anchor="ctr"/>
          <a:lstStyle>
            <a:lvl1pPr marL="0" algn="l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CMPS 251 (Object-Oriented Programming), Mohammad Saleh, Spring 2015, CSE-CENG-QU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3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25">
            <a:extLst>
              <a:ext uri="{FF2B5EF4-FFF2-40B4-BE49-F238E27FC236}">
                <a16:creationId xmlns:a16="http://schemas.microsoft.com/office/drawing/2014/main" id="{FD7D9E64-973A-417C-8DC6-CD299F1969A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" y="857250"/>
            <a:ext cx="8567738" cy="51435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9B68-727A-47F2-887B-339511BFF84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3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</a:t>
            </a:r>
            <a:r>
              <a:rPr lang="en-US" b="1" dirty="0">
                <a:solidFill>
                  <a:srgbClr val="FF0000"/>
                </a:solidFill>
              </a:rPr>
              <a:t>String</a:t>
            </a:r>
            <a:r>
              <a:rPr lang="en-US" b="1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7848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Method </a:t>
            </a:r>
            <a:r>
              <a:rPr lang="en-US" b="1" dirty="0" err="1" smtClean="0">
                <a:solidFill>
                  <a:srgbClr val="FF0000"/>
                </a:solidFill>
              </a:rPr>
              <a:t>concat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concatenates </a:t>
            </a:r>
            <a:r>
              <a:rPr lang="en-US" dirty="0"/>
              <a:t>two String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returns </a:t>
            </a:r>
            <a:r>
              <a:rPr lang="en-US" dirty="0"/>
              <a:t>a new String object containing the characters from both original </a:t>
            </a:r>
            <a:r>
              <a:rPr lang="en-US" dirty="0" smtClean="0"/>
              <a:t>Strings.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original Strings </a:t>
            </a:r>
            <a:r>
              <a:rPr lang="en-US" dirty="0" smtClean="0"/>
              <a:t>are </a:t>
            </a:r>
            <a:r>
              <a:rPr lang="en-US" dirty="0"/>
              <a:t>not modified</a:t>
            </a:r>
            <a:r>
              <a:rPr lang="en-US" dirty="0" smtClean="0"/>
              <a:t>.</a:t>
            </a:r>
          </a:p>
          <a:p>
            <a:r>
              <a:rPr lang="en-US" dirty="0"/>
              <a:t>Method </a:t>
            </a:r>
            <a:r>
              <a:rPr lang="en-US" b="1" dirty="0" smtClean="0">
                <a:solidFill>
                  <a:srgbClr val="FF0000"/>
                </a:solidFill>
              </a:rPr>
              <a:t>replace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return </a:t>
            </a:r>
            <a:r>
              <a:rPr lang="en-US" dirty="0"/>
              <a:t>a new String object in which every occurrence of the first char argument is replaced with the second. </a:t>
            </a:r>
          </a:p>
          <a:p>
            <a:pPr lvl="1"/>
            <a:r>
              <a:rPr lang="en-US" dirty="0"/>
              <a:t>An overloaded version enables you to replace substrings rather than individual characters.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/>
        </p:nvSpPr>
        <p:spPr>
          <a:xfrm rot="16200000">
            <a:off x="5762942" y="2903538"/>
            <a:ext cx="6019800" cy="365125"/>
          </a:xfrm>
          <a:prstGeom prst="rect">
            <a:avLst/>
          </a:prstGeom>
        </p:spPr>
        <p:txBody>
          <a:bodyPr vert="horz" rtlCol="0" anchor="ctr"/>
          <a:lstStyle>
            <a:lvl1pPr marL="0" algn="l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CMPS 251 (Object-Oriented Programming), Mohammad Saleh, Spring 2015, CSE-CENG-QU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81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</a:t>
            </a:r>
            <a:r>
              <a:rPr lang="en-US" b="1" dirty="0">
                <a:solidFill>
                  <a:srgbClr val="FF0000"/>
                </a:solidFill>
              </a:rPr>
              <a:t>String</a:t>
            </a:r>
            <a:r>
              <a:rPr lang="en-US" b="1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7848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Method </a:t>
            </a:r>
            <a:r>
              <a:rPr lang="en-US" b="1" dirty="0" err="1" smtClean="0">
                <a:solidFill>
                  <a:srgbClr val="FF0000"/>
                </a:solidFill>
              </a:rPr>
              <a:t>toUpperCase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generates </a:t>
            </a:r>
            <a:r>
              <a:rPr lang="en-US" dirty="0"/>
              <a:t>a new String with uppercase letters. </a:t>
            </a:r>
          </a:p>
          <a:p>
            <a:r>
              <a:rPr lang="en-US" dirty="0"/>
              <a:t>Method </a:t>
            </a:r>
            <a:r>
              <a:rPr lang="en-US" b="1" dirty="0" err="1" smtClean="0">
                <a:solidFill>
                  <a:srgbClr val="FF0000"/>
                </a:solidFill>
              </a:rPr>
              <a:t>toLowerCase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returns </a:t>
            </a:r>
            <a:r>
              <a:rPr lang="en-US" dirty="0"/>
              <a:t>a new String object with lowercase letters. </a:t>
            </a:r>
          </a:p>
          <a:p>
            <a:r>
              <a:rPr lang="en-US" dirty="0"/>
              <a:t>Method </a:t>
            </a:r>
            <a:r>
              <a:rPr lang="en-US" b="1" dirty="0" smtClean="0">
                <a:solidFill>
                  <a:srgbClr val="FF0000"/>
                </a:solidFill>
              </a:rPr>
              <a:t>trim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generates </a:t>
            </a:r>
            <a:r>
              <a:rPr lang="en-US" dirty="0"/>
              <a:t>a new String object that removes all whitespace characters that appear at the beginning or end of the String on which trim operates. </a:t>
            </a:r>
          </a:p>
          <a:p>
            <a:r>
              <a:rPr lang="en-US" dirty="0"/>
              <a:t>Method </a:t>
            </a:r>
            <a:r>
              <a:rPr lang="en-US" b="1" dirty="0" err="1" smtClean="0">
                <a:solidFill>
                  <a:srgbClr val="FF0000"/>
                </a:solidFill>
              </a:rPr>
              <a:t>toCharArray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creates </a:t>
            </a:r>
            <a:r>
              <a:rPr lang="en-US" dirty="0"/>
              <a:t>a new character array containing a copy of the characters in the String.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/>
        </p:nvSpPr>
        <p:spPr>
          <a:xfrm rot="16200000">
            <a:off x="5762942" y="2903538"/>
            <a:ext cx="6019800" cy="365125"/>
          </a:xfrm>
          <a:prstGeom prst="rect">
            <a:avLst/>
          </a:prstGeom>
        </p:spPr>
        <p:txBody>
          <a:bodyPr vert="horz" rtlCol="0" anchor="ctr"/>
          <a:lstStyle>
            <a:lvl1pPr marL="0" algn="l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CMPS 251 (Object-Oriented Programming), Mohammad Saleh, Spring 2015, CSE-CENG-QU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03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26">
            <a:extLst>
              <a:ext uri="{FF2B5EF4-FFF2-40B4-BE49-F238E27FC236}">
                <a16:creationId xmlns:a16="http://schemas.microsoft.com/office/drawing/2014/main" id="{C533C73C-846E-41E7-9D4E-F9227D7E296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73" y="857250"/>
            <a:ext cx="7992665" cy="51435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9B68-727A-47F2-887B-339511BFF84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9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concepts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848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Character, String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 err="1"/>
              <a:t>StringBuilder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classes are in the </a:t>
            </a:r>
            <a:r>
              <a:rPr lang="en-US" b="1" dirty="0" err="1">
                <a:solidFill>
                  <a:srgbClr val="FF0000"/>
                </a:solidFill>
              </a:rPr>
              <a:t>java.lang</a:t>
            </a:r>
            <a:r>
              <a:rPr lang="en-US" dirty="0" smtClean="0"/>
              <a:t> </a:t>
            </a:r>
            <a:r>
              <a:rPr lang="en-US" dirty="0"/>
              <a:t>package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program may contain character literals. </a:t>
            </a:r>
          </a:p>
          <a:p>
            <a:pPr lvl="1"/>
            <a:r>
              <a:rPr lang="en-US" dirty="0"/>
              <a:t>An integer value represented as a character in single quotes. </a:t>
            </a:r>
          </a:p>
          <a:p>
            <a:pPr lvl="1"/>
            <a:r>
              <a:rPr lang="en-US" dirty="0"/>
              <a:t>The value of a character literal is the integer value of the character in the Unicode character set.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String</a:t>
            </a:r>
            <a:r>
              <a:rPr lang="en-US" dirty="0"/>
              <a:t> literals (stored in memory as </a:t>
            </a:r>
            <a:r>
              <a:rPr lang="en-US" b="1" dirty="0">
                <a:solidFill>
                  <a:srgbClr val="FF0000"/>
                </a:solidFill>
              </a:rPr>
              <a:t>String</a:t>
            </a:r>
            <a:r>
              <a:rPr lang="en-US" dirty="0"/>
              <a:t> objects) are written as a sequence of characters in double quotation marks.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/>
        </p:nvSpPr>
        <p:spPr>
          <a:xfrm rot="16200000">
            <a:off x="5762942" y="2903538"/>
            <a:ext cx="6019800" cy="365125"/>
          </a:xfrm>
          <a:prstGeom prst="rect">
            <a:avLst/>
          </a:prstGeom>
        </p:spPr>
        <p:txBody>
          <a:bodyPr vert="horz" rtlCol="0" anchor="ctr"/>
          <a:lstStyle>
            <a:lvl1pPr marL="0" algn="l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CMPS 251 (Object-Oriented Programming), Mohammad Saleh, Spring 2015, CSE-CENG-QU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99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27">
            <a:extLst>
              <a:ext uri="{FF2B5EF4-FFF2-40B4-BE49-F238E27FC236}">
                <a16:creationId xmlns:a16="http://schemas.microsoft.com/office/drawing/2014/main" id="{550D513F-2E45-4074-A2B1-B9443FD9A2E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3" y="857250"/>
            <a:ext cx="8448675" cy="51435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9B68-727A-47F2-887B-339511BFF84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9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28">
            <a:extLst>
              <a:ext uri="{FF2B5EF4-FFF2-40B4-BE49-F238E27FC236}">
                <a16:creationId xmlns:a16="http://schemas.microsoft.com/office/drawing/2014/main" id="{BC76CA4F-4856-4CF9-9F8E-7065D44A946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0360"/>
            <a:ext cx="9144000" cy="491728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9B68-727A-47F2-887B-339511BFF84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1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</a:t>
            </a:r>
            <a:r>
              <a:rPr lang="en-US" b="1" dirty="0">
                <a:solidFill>
                  <a:srgbClr val="FF0000"/>
                </a:solidFill>
              </a:rPr>
              <a:t>String</a:t>
            </a:r>
            <a:r>
              <a:rPr lang="en-US" b="1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7848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Static method </a:t>
            </a:r>
            <a:r>
              <a:rPr lang="en-US" b="1" dirty="0" err="1" smtClean="0">
                <a:solidFill>
                  <a:srgbClr val="FF0000"/>
                </a:solidFill>
              </a:rPr>
              <a:t>valueOf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takes </a:t>
            </a:r>
            <a:r>
              <a:rPr lang="en-US" dirty="0"/>
              <a:t>an argument of any type and convert it to a String object.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/>
        </p:nvSpPr>
        <p:spPr>
          <a:xfrm rot="16200000">
            <a:off x="5762942" y="2903538"/>
            <a:ext cx="6019800" cy="365125"/>
          </a:xfrm>
          <a:prstGeom prst="rect">
            <a:avLst/>
          </a:prstGeom>
        </p:spPr>
        <p:txBody>
          <a:bodyPr vert="horz" rtlCol="0" anchor="ctr"/>
          <a:lstStyle>
            <a:lvl1pPr marL="0" algn="l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CMPS 251 (Object-Oriented Programming), Mohammad Saleh, Spring 2015, CSE-CENG-QU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 descr="jhtp_14_StringsChracters_Page_30">
            <a:extLst>
              <a:ext uri="{FF2B5EF4-FFF2-40B4-BE49-F238E27FC236}">
                <a16:creationId xmlns:a16="http://schemas.microsoft.com/office/drawing/2014/main" id="{9987955A-5B01-455D-90C3-E870278DF8F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43200"/>
            <a:ext cx="6782990" cy="394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2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31">
            <a:extLst>
              <a:ext uri="{FF2B5EF4-FFF2-40B4-BE49-F238E27FC236}">
                <a16:creationId xmlns:a16="http://schemas.microsoft.com/office/drawing/2014/main" id="{714806D0-89BD-4038-B404-6FDFBCBD91E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2798"/>
            <a:ext cx="9144000" cy="401121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9B68-727A-47F2-887B-339511BFF84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4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848600" cy="990600"/>
          </a:xfrm>
        </p:spPr>
        <p:txBody>
          <a:bodyPr/>
          <a:lstStyle/>
          <a:p>
            <a:r>
              <a:rPr lang="en-US" b="1" dirty="0" smtClean="0"/>
              <a:t>Class </a:t>
            </a:r>
            <a:r>
              <a:rPr lang="en-US" b="1" dirty="0" smtClean="0">
                <a:solidFill>
                  <a:srgbClr val="FF0000"/>
                </a:solidFill>
              </a:rPr>
              <a:t>Character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077200" cy="5715000"/>
          </a:xfrm>
        </p:spPr>
        <p:txBody>
          <a:bodyPr>
            <a:normAutofit/>
          </a:bodyPr>
          <a:lstStyle/>
          <a:p>
            <a:r>
              <a:rPr lang="en-US" dirty="0"/>
              <a:t>Eight </a:t>
            </a:r>
            <a:r>
              <a:rPr lang="en-US" u="sng" dirty="0">
                <a:solidFill>
                  <a:srgbClr val="FF0000"/>
                </a:solidFill>
              </a:rPr>
              <a:t>type-wrapper classes </a:t>
            </a:r>
            <a:r>
              <a:rPr lang="en-US" dirty="0"/>
              <a:t>that enable primitive-type values to be treated as objects:</a:t>
            </a:r>
          </a:p>
          <a:p>
            <a:pPr lvl="1"/>
            <a:r>
              <a:rPr lang="en-US" dirty="0"/>
              <a:t>Boolean, Character, Double, Float, Byte, Short, Integer and Long </a:t>
            </a:r>
          </a:p>
          <a:p>
            <a:r>
              <a:rPr lang="en-US" u="sng" dirty="0"/>
              <a:t>Most Character methods are </a:t>
            </a:r>
            <a:r>
              <a:rPr lang="en-US" b="1" u="sng" dirty="0"/>
              <a:t>static</a:t>
            </a:r>
            <a:r>
              <a:rPr lang="en-US" u="sng" dirty="0"/>
              <a:t> </a:t>
            </a:r>
            <a:r>
              <a:rPr lang="en-US" u="sng" dirty="0" smtClean="0"/>
              <a:t>methods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designed </a:t>
            </a:r>
            <a:r>
              <a:rPr lang="en-US" dirty="0"/>
              <a:t>for convenience in processing individual char </a:t>
            </a:r>
            <a:r>
              <a:rPr lang="en-US" dirty="0" smtClean="0"/>
              <a:t>values.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/>
        </p:nvSpPr>
        <p:spPr>
          <a:xfrm rot="16200000">
            <a:off x="5762942" y="2903538"/>
            <a:ext cx="6019800" cy="365125"/>
          </a:xfrm>
          <a:prstGeom prst="rect">
            <a:avLst/>
          </a:prstGeom>
        </p:spPr>
        <p:txBody>
          <a:bodyPr vert="horz" rtlCol="0" anchor="ctr"/>
          <a:lstStyle>
            <a:lvl1pPr marL="0" algn="l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CMPS 251 (Object-Oriented Programming), Mohammad Saleh, Spring 2015, CSE-CENG-QU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6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848600" cy="990600"/>
          </a:xfrm>
        </p:spPr>
        <p:txBody>
          <a:bodyPr/>
          <a:lstStyle/>
          <a:p>
            <a:r>
              <a:rPr lang="en-US" b="1" dirty="0" smtClean="0"/>
              <a:t>Class </a:t>
            </a:r>
            <a:r>
              <a:rPr lang="en-US" b="1" dirty="0" smtClean="0">
                <a:solidFill>
                  <a:srgbClr val="FF0000"/>
                </a:solidFill>
              </a:rPr>
              <a:t>Character</a:t>
            </a:r>
            <a:r>
              <a:rPr lang="en-US" b="1" dirty="0" smtClean="0"/>
              <a:t> 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0772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Method </a:t>
            </a:r>
            <a:r>
              <a:rPr lang="en-US" b="1" dirty="0" err="1" smtClean="0">
                <a:solidFill>
                  <a:srgbClr val="FF0000"/>
                </a:solidFill>
              </a:rPr>
              <a:t>isDefined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determines </a:t>
            </a:r>
            <a:r>
              <a:rPr lang="en-US" dirty="0"/>
              <a:t>whether a character is defined in the Unicode character set. </a:t>
            </a:r>
          </a:p>
          <a:p>
            <a:r>
              <a:rPr lang="en-US" dirty="0"/>
              <a:t>Method </a:t>
            </a:r>
            <a:r>
              <a:rPr lang="en-US" b="1" dirty="0" err="1" smtClean="0">
                <a:solidFill>
                  <a:srgbClr val="FF0000"/>
                </a:solidFill>
              </a:rPr>
              <a:t>isDigit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determines </a:t>
            </a:r>
            <a:r>
              <a:rPr lang="en-US" dirty="0"/>
              <a:t>whether a character is a defined Unicode digit. </a:t>
            </a:r>
          </a:p>
          <a:p>
            <a:r>
              <a:rPr lang="en-US" dirty="0"/>
              <a:t>Method </a:t>
            </a:r>
            <a:r>
              <a:rPr lang="en-US" b="1" dirty="0" err="1" smtClean="0">
                <a:solidFill>
                  <a:srgbClr val="FF0000"/>
                </a:solidFill>
              </a:rPr>
              <a:t>isJavaIdentifierStart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determines </a:t>
            </a:r>
            <a:r>
              <a:rPr lang="en-US" dirty="0"/>
              <a:t>whether a character can be the first character of an identifier in Java—that is, a letter, an underscore (_) or a dollar sign ($). </a:t>
            </a:r>
          </a:p>
          <a:p>
            <a:r>
              <a:rPr lang="en-US" dirty="0"/>
              <a:t>Method </a:t>
            </a:r>
            <a:r>
              <a:rPr lang="en-US" b="1" dirty="0" err="1" smtClean="0">
                <a:solidFill>
                  <a:srgbClr val="FF0000"/>
                </a:solidFill>
              </a:rPr>
              <a:t>isJavaIdentifierPart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determine </a:t>
            </a:r>
            <a:r>
              <a:rPr lang="en-US" dirty="0"/>
              <a:t>whether a character can be used in an identifier in Java—that is, a digit, a letter, an underscore (_) or a dollar sign ($).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/>
        </p:nvSpPr>
        <p:spPr>
          <a:xfrm rot="16200000">
            <a:off x="5762942" y="2903538"/>
            <a:ext cx="6019800" cy="365125"/>
          </a:xfrm>
          <a:prstGeom prst="rect">
            <a:avLst/>
          </a:prstGeom>
        </p:spPr>
        <p:txBody>
          <a:bodyPr vert="horz" rtlCol="0" anchor="ctr"/>
          <a:lstStyle>
            <a:lvl1pPr marL="0" algn="l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CMPS 251 (Object-Oriented Programming), Mohammad Saleh, Spring 2015, CSE-CENG-QU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8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848600" cy="990600"/>
          </a:xfrm>
        </p:spPr>
        <p:txBody>
          <a:bodyPr/>
          <a:lstStyle/>
          <a:p>
            <a:r>
              <a:rPr lang="en-US" b="1" dirty="0" smtClean="0"/>
              <a:t>Class </a:t>
            </a:r>
            <a:r>
              <a:rPr lang="en-US" b="1" dirty="0" smtClean="0">
                <a:solidFill>
                  <a:srgbClr val="FF0000"/>
                </a:solidFill>
              </a:rPr>
              <a:t>Character</a:t>
            </a:r>
            <a:r>
              <a:rPr lang="en-US" b="1" dirty="0" smtClean="0"/>
              <a:t> 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0772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Method </a:t>
            </a:r>
            <a:r>
              <a:rPr lang="en-US" b="1" dirty="0" err="1" smtClean="0">
                <a:solidFill>
                  <a:srgbClr val="FF0000"/>
                </a:solidFill>
              </a:rPr>
              <a:t>isLetter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determines </a:t>
            </a:r>
            <a:r>
              <a:rPr lang="en-US" dirty="0"/>
              <a:t>whether a character is a letter. </a:t>
            </a:r>
          </a:p>
          <a:p>
            <a:r>
              <a:rPr lang="en-US" dirty="0"/>
              <a:t>Method </a:t>
            </a:r>
            <a:r>
              <a:rPr lang="en-US" b="1" dirty="0" err="1" smtClean="0">
                <a:solidFill>
                  <a:srgbClr val="FF0000"/>
                </a:solidFill>
              </a:rPr>
              <a:t>isLetterOrDigit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determines </a:t>
            </a:r>
            <a:r>
              <a:rPr lang="en-US" dirty="0"/>
              <a:t>whether a character is a letter or a digit. </a:t>
            </a:r>
          </a:p>
          <a:p>
            <a:r>
              <a:rPr lang="en-US" dirty="0"/>
              <a:t>Method </a:t>
            </a:r>
            <a:r>
              <a:rPr lang="en-US" b="1" dirty="0" err="1">
                <a:solidFill>
                  <a:srgbClr val="FF0000"/>
                </a:solidFill>
              </a:rPr>
              <a:t>isLowerCase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determines </a:t>
            </a:r>
            <a:r>
              <a:rPr lang="en-US" dirty="0"/>
              <a:t>whether a character is a lowercase letter. </a:t>
            </a:r>
          </a:p>
          <a:p>
            <a:r>
              <a:rPr lang="en-US" dirty="0"/>
              <a:t>Method </a:t>
            </a:r>
            <a:r>
              <a:rPr lang="en-US" b="1" dirty="0" err="1">
                <a:solidFill>
                  <a:srgbClr val="FF0000"/>
                </a:solidFill>
              </a:rPr>
              <a:t>isUpperCase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determines </a:t>
            </a:r>
            <a:r>
              <a:rPr lang="en-US" dirty="0"/>
              <a:t>whether a character is an uppercase letter. </a:t>
            </a:r>
          </a:p>
          <a:p>
            <a:r>
              <a:rPr lang="en-US" dirty="0"/>
              <a:t>Method </a:t>
            </a:r>
            <a:r>
              <a:rPr lang="en-US" b="1" dirty="0" err="1">
                <a:solidFill>
                  <a:srgbClr val="FF0000"/>
                </a:solidFill>
              </a:rPr>
              <a:t>toUpperCase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converts </a:t>
            </a:r>
            <a:r>
              <a:rPr lang="en-US" dirty="0"/>
              <a:t>a character to its uppercase equivalent. </a:t>
            </a:r>
          </a:p>
          <a:p>
            <a:r>
              <a:rPr lang="en-US" dirty="0"/>
              <a:t>Method </a:t>
            </a:r>
            <a:r>
              <a:rPr lang="en-US" b="1" dirty="0" err="1">
                <a:solidFill>
                  <a:srgbClr val="FF0000"/>
                </a:solidFill>
              </a:rPr>
              <a:t>toLowerCase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converts </a:t>
            </a:r>
            <a:r>
              <a:rPr lang="en-US" dirty="0"/>
              <a:t>a character to its lowercase equivalent.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/>
        </p:nvSpPr>
        <p:spPr>
          <a:xfrm rot="16200000">
            <a:off x="5762942" y="2903538"/>
            <a:ext cx="6019800" cy="365125"/>
          </a:xfrm>
          <a:prstGeom prst="rect">
            <a:avLst/>
          </a:prstGeom>
        </p:spPr>
        <p:txBody>
          <a:bodyPr vert="horz" rtlCol="0" anchor="ctr"/>
          <a:lstStyle>
            <a:lvl1pPr marL="0" algn="l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CMPS 251 (Object-Oriented Programming), Mohammad Saleh, Spring 2015, CSE-CENG-QU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66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49">
            <a:extLst>
              <a:ext uri="{FF2B5EF4-FFF2-40B4-BE49-F238E27FC236}">
                <a16:creationId xmlns:a16="http://schemas.microsoft.com/office/drawing/2014/main" id="{33D089D2-DBCB-40FA-9037-9A9096EF915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838"/>
            <a:ext cx="9144000" cy="488513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9B68-727A-47F2-887B-339511BFF84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5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50">
            <a:extLst>
              <a:ext uri="{FF2B5EF4-FFF2-40B4-BE49-F238E27FC236}">
                <a16:creationId xmlns:a16="http://schemas.microsoft.com/office/drawing/2014/main" id="{4B3C09FB-A3E0-4E01-84C2-835CF1C4AE5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9144000" cy="466606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9B68-727A-47F2-887B-339511BFF84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848600" cy="990600"/>
          </a:xfrm>
        </p:spPr>
        <p:txBody>
          <a:bodyPr/>
          <a:lstStyle/>
          <a:p>
            <a:r>
              <a:rPr lang="en-US" b="1" dirty="0" smtClean="0"/>
              <a:t>Class </a:t>
            </a:r>
            <a:r>
              <a:rPr lang="en-US" b="1" dirty="0" smtClean="0">
                <a:solidFill>
                  <a:srgbClr val="FF0000"/>
                </a:solidFill>
              </a:rPr>
              <a:t>Character</a:t>
            </a:r>
            <a:r>
              <a:rPr lang="en-US" b="1" dirty="0" smtClean="0"/>
              <a:t> 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077200" cy="5562600"/>
          </a:xfrm>
        </p:spPr>
        <p:txBody>
          <a:bodyPr>
            <a:normAutofit/>
          </a:bodyPr>
          <a:lstStyle/>
          <a:p>
            <a:r>
              <a:rPr lang="en-US" dirty="0"/>
              <a:t>Methods </a:t>
            </a:r>
            <a:r>
              <a:rPr lang="en-US" b="1" dirty="0">
                <a:solidFill>
                  <a:srgbClr val="FF0000"/>
                </a:solidFill>
              </a:rPr>
              <a:t>digit</a:t>
            </a:r>
            <a:r>
              <a:rPr lang="en-US" dirty="0"/>
              <a:t> and </a:t>
            </a:r>
            <a:r>
              <a:rPr lang="en-US" b="1" dirty="0" err="1" smtClean="0">
                <a:solidFill>
                  <a:srgbClr val="FF0000"/>
                </a:solidFill>
              </a:rPr>
              <a:t>forDigit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convert </a:t>
            </a:r>
            <a:r>
              <a:rPr lang="en-US" dirty="0"/>
              <a:t>characters to digits and digits to characters, respectively, in different number systems. </a:t>
            </a:r>
          </a:p>
          <a:p>
            <a:r>
              <a:rPr lang="en-US" dirty="0"/>
              <a:t>Common number systems: </a:t>
            </a:r>
            <a:endParaRPr lang="en-US" dirty="0" smtClean="0"/>
          </a:p>
          <a:p>
            <a:pPr lvl="1"/>
            <a:r>
              <a:rPr lang="en-US" dirty="0" smtClean="0"/>
              <a:t>decimal </a:t>
            </a:r>
            <a:r>
              <a:rPr lang="en-US" dirty="0"/>
              <a:t>(base 10), octal (base 8), hexadecimal (base 16) and binary (base 2). </a:t>
            </a:r>
          </a:p>
          <a:p>
            <a:pPr lvl="1"/>
            <a:r>
              <a:rPr lang="en-US" dirty="0"/>
              <a:t>The base of a number is also known as its </a:t>
            </a:r>
            <a:r>
              <a:rPr lang="en-US" b="1" u="sng" dirty="0"/>
              <a:t>radix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For more information on conversions between number systems, </a:t>
            </a:r>
            <a:r>
              <a:rPr lang="en-US" b="1" u="sng" dirty="0"/>
              <a:t>see Appendix </a:t>
            </a:r>
            <a:r>
              <a:rPr lang="en-US" b="1" u="sng" dirty="0" smtClean="0"/>
              <a:t>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/>
        </p:nvSpPr>
        <p:spPr>
          <a:xfrm rot="16200000">
            <a:off x="5762942" y="2903538"/>
            <a:ext cx="6019800" cy="365125"/>
          </a:xfrm>
          <a:prstGeom prst="rect">
            <a:avLst/>
          </a:prstGeom>
        </p:spPr>
        <p:txBody>
          <a:bodyPr vert="horz" rtlCol="0" anchor="ctr"/>
          <a:lstStyle>
            <a:lvl1pPr marL="0" algn="l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CMPS 251 (Object-Oriented Programming), Mohammad Saleh, Spring 2015, CSE-CENG-QU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8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 </a:t>
            </a:r>
            <a:r>
              <a:rPr lang="en-US" b="1" dirty="0" smtClean="0">
                <a:solidFill>
                  <a:srgbClr val="FF0000"/>
                </a:solidFill>
              </a:rPr>
              <a:t>String</a:t>
            </a:r>
            <a:r>
              <a:rPr lang="en-US" b="1" dirty="0" smtClean="0"/>
              <a:t> constructors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7848600" cy="48767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No-argument </a:t>
            </a:r>
            <a:r>
              <a:rPr lang="en-US" dirty="0" smtClean="0"/>
              <a:t>constructor:</a:t>
            </a:r>
          </a:p>
          <a:p>
            <a:pPr lvl="1"/>
            <a:r>
              <a:rPr lang="en-US" dirty="0"/>
              <a:t>creates a String that contains no characters (i.e., the empty string, which can also be represented as "") and has a length of 0.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Constructor that takes a String </a:t>
            </a:r>
            <a:r>
              <a:rPr lang="en-US" dirty="0" smtClean="0"/>
              <a:t>object:</a:t>
            </a:r>
          </a:p>
          <a:p>
            <a:pPr lvl="1"/>
            <a:r>
              <a:rPr lang="en-US" dirty="0" smtClean="0"/>
              <a:t>copies </a:t>
            </a:r>
            <a:r>
              <a:rPr lang="en-US" dirty="0"/>
              <a:t>the argument into the new String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Constructor that takes a char </a:t>
            </a:r>
            <a:r>
              <a:rPr lang="en-US" dirty="0" smtClean="0"/>
              <a:t>array:</a:t>
            </a:r>
          </a:p>
          <a:p>
            <a:pPr lvl="1"/>
            <a:r>
              <a:rPr lang="en-US" dirty="0" smtClean="0"/>
              <a:t>creates </a:t>
            </a:r>
            <a:r>
              <a:rPr lang="en-US" dirty="0"/>
              <a:t>a String containing a copy of the characters in the array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Constructor that takes a char array and two </a:t>
            </a:r>
            <a:r>
              <a:rPr lang="en-US" dirty="0" smtClean="0"/>
              <a:t>integers:</a:t>
            </a:r>
          </a:p>
          <a:p>
            <a:pPr lvl="1"/>
            <a:r>
              <a:rPr lang="en-US" dirty="0" smtClean="0"/>
              <a:t>creates </a:t>
            </a:r>
            <a:r>
              <a:rPr lang="en-US" dirty="0"/>
              <a:t>a String containing the specified portion of the array.</a:t>
            </a:r>
          </a:p>
        </p:txBody>
      </p:sp>
      <p:sp>
        <p:nvSpPr>
          <p:cNvPr id="4" name="Footer Placeholder 3"/>
          <p:cNvSpPr>
            <a:spLocks noGrp="1"/>
          </p:cNvSpPr>
          <p:nvPr/>
        </p:nvSpPr>
        <p:spPr>
          <a:xfrm rot="16200000">
            <a:off x="5762942" y="2903538"/>
            <a:ext cx="6019800" cy="365125"/>
          </a:xfrm>
          <a:prstGeom prst="rect">
            <a:avLst/>
          </a:prstGeom>
        </p:spPr>
        <p:txBody>
          <a:bodyPr vert="horz" rtlCol="0" anchor="ctr"/>
          <a:lstStyle>
            <a:lvl1pPr marL="0" algn="l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CMPS 251 (Object-Oriented Programming), Mohammad Saleh, Spring 2015, CSE-CENG-QU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5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848600" cy="990600"/>
          </a:xfrm>
        </p:spPr>
        <p:txBody>
          <a:bodyPr/>
          <a:lstStyle/>
          <a:p>
            <a:r>
              <a:rPr lang="en-US" b="1" dirty="0" smtClean="0"/>
              <a:t>Class </a:t>
            </a:r>
            <a:r>
              <a:rPr lang="en-US" b="1" dirty="0" smtClean="0">
                <a:solidFill>
                  <a:srgbClr val="FF0000"/>
                </a:solidFill>
              </a:rPr>
              <a:t>Character</a:t>
            </a:r>
            <a:r>
              <a:rPr lang="en-US" b="1" dirty="0" smtClean="0"/>
              <a:t> 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0772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Method </a:t>
            </a:r>
            <a:r>
              <a:rPr lang="en-US" b="1" dirty="0" err="1" smtClean="0">
                <a:solidFill>
                  <a:srgbClr val="FF0000"/>
                </a:solidFill>
              </a:rPr>
              <a:t>forDigit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converts </a:t>
            </a:r>
            <a:r>
              <a:rPr lang="en-US" dirty="0"/>
              <a:t>its first argument into a character in the number system specified by its second argument. </a:t>
            </a:r>
          </a:p>
          <a:p>
            <a:r>
              <a:rPr lang="en-US" dirty="0" smtClean="0"/>
              <a:t>Method </a:t>
            </a:r>
            <a:r>
              <a:rPr lang="en-US" b="1" dirty="0">
                <a:solidFill>
                  <a:srgbClr val="FF0000"/>
                </a:solidFill>
              </a:rPr>
              <a:t>digit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converts </a:t>
            </a:r>
            <a:r>
              <a:rPr lang="en-US" dirty="0"/>
              <a:t>its first argument into an integer in the number system specified by its second argument.</a:t>
            </a:r>
          </a:p>
          <a:p>
            <a:pPr lvl="1"/>
            <a:r>
              <a:rPr lang="en-US" dirty="0"/>
              <a:t>The radix (second argument) must be between 2 and 36, inclusive.</a:t>
            </a:r>
          </a:p>
        </p:txBody>
      </p:sp>
      <p:sp>
        <p:nvSpPr>
          <p:cNvPr id="4" name="Footer Placeholder 3"/>
          <p:cNvSpPr>
            <a:spLocks noGrp="1"/>
          </p:cNvSpPr>
          <p:nvPr/>
        </p:nvSpPr>
        <p:spPr>
          <a:xfrm rot="16200000">
            <a:off x="5762942" y="2903538"/>
            <a:ext cx="6019800" cy="365125"/>
          </a:xfrm>
          <a:prstGeom prst="rect">
            <a:avLst/>
          </a:prstGeom>
        </p:spPr>
        <p:txBody>
          <a:bodyPr vert="horz" rtlCol="0" anchor="ctr"/>
          <a:lstStyle>
            <a:lvl1pPr marL="0" algn="l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CMPS 251 (Object-Oriented Programming), Mohammad Saleh, Spring 2015, CSE-CENG-QU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5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54">
            <a:extLst>
              <a:ext uri="{FF2B5EF4-FFF2-40B4-BE49-F238E27FC236}">
                <a16:creationId xmlns:a16="http://schemas.microsoft.com/office/drawing/2014/main" id="{568F8E7C-6F61-402D-A7B1-C3DDF8FE12B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8681"/>
            <a:ext cx="9144000" cy="510063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9B68-727A-47F2-887B-339511BFF84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55">
            <a:extLst>
              <a:ext uri="{FF2B5EF4-FFF2-40B4-BE49-F238E27FC236}">
                <a16:creationId xmlns:a16="http://schemas.microsoft.com/office/drawing/2014/main" id="{585D9B6D-6BC4-4CA8-AE02-AD82C2602A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8681"/>
            <a:ext cx="9144000" cy="510063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9B68-727A-47F2-887B-339511BFF84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1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56">
            <a:extLst>
              <a:ext uri="{FF2B5EF4-FFF2-40B4-BE49-F238E27FC236}">
                <a16:creationId xmlns:a16="http://schemas.microsoft.com/office/drawing/2014/main" id="{6D94058C-5A09-4775-8DE8-ADF9ABCE609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10" y="857250"/>
            <a:ext cx="8003381" cy="51435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9B68-727A-47F2-887B-339511BFF84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8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848600" cy="990600"/>
          </a:xfrm>
        </p:spPr>
        <p:txBody>
          <a:bodyPr/>
          <a:lstStyle/>
          <a:p>
            <a:r>
              <a:rPr lang="en-US" b="1" dirty="0" smtClean="0"/>
              <a:t>Class </a:t>
            </a:r>
            <a:r>
              <a:rPr lang="en-US" b="1" dirty="0" smtClean="0">
                <a:solidFill>
                  <a:srgbClr val="FF0000"/>
                </a:solidFill>
              </a:rPr>
              <a:t>Character</a:t>
            </a:r>
            <a:r>
              <a:rPr lang="en-US" b="1" dirty="0" smtClean="0"/>
              <a:t> 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0772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Java automatically converts char literals into Character objects when they are assigned to Character </a:t>
            </a:r>
            <a:r>
              <a:rPr lang="en-US" dirty="0" smtClean="0"/>
              <a:t>variables.</a:t>
            </a:r>
            <a:endParaRPr lang="en-US" dirty="0"/>
          </a:p>
          <a:p>
            <a:pPr lvl="1"/>
            <a:r>
              <a:rPr lang="en-US" dirty="0"/>
              <a:t>Process known as </a:t>
            </a:r>
            <a:r>
              <a:rPr lang="en-US" b="1" u="sng" dirty="0" err="1">
                <a:solidFill>
                  <a:srgbClr val="FF0000"/>
                </a:solidFill>
              </a:rPr>
              <a:t>autoboxing</a:t>
            </a:r>
            <a:r>
              <a:rPr lang="en-US" dirty="0"/>
              <a:t>.</a:t>
            </a:r>
          </a:p>
          <a:p>
            <a:r>
              <a:rPr lang="en-US" dirty="0"/>
              <a:t>Method </a:t>
            </a:r>
            <a:r>
              <a:rPr lang="en-US" b="1" dirty="0" err="1" smtClean="0">
                <a:solidFill>
                  <a:srgbClr val="FF0000"/>
                </a:solidFill>
              </a:rPr>
              <a:t>charValue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returns </a:t>
            </a:r>
            <a:r>
              <a:rPr lang="en-US" dirty="0"/>
              <a:t>the char value stored in the object. </a:t>
            </a:r>
          </a:p>
          <a:p>
            <a:r>
              <a:rPr lang="en-US" dirty="0"/>
              <a:t>Method </a:t>
            </a:r>
            <a:r>
              <a:rPr lang="en-US" b="1" dirty="0" err="1" smtClean="0">
                <a:solidFill>
                  <a:srgbClr val="FF0000"/>
                </a:solidFill>
              </a:rPr>
              <a:t>toString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returns </a:t>
            </a:r>
            <a:r>
              <a:rPr lang="en-US" dirty="0"/>
              <a:t>the String representation of the char value stored in the object. </a:t>
            </a:r>
          </a:p>
          <a:p>
            <a:r>
              <a:rPr lang="en-US" dirty="0"/>
              <a:t>Method </a:t>
            </a:r>
            <a:r>
              <a:rPr lang="en-US" b="1" dirty="0" smtClean="0">
                <a:solidFill>
                  <a:srgbClr val="FF0000"/>
                </a:solidFill>
              </a:rPr>
              <a:t>equals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determines </a:t>
            </a:r>
            <a:r>
              <a:rPr lang="en-US" dirty="0"/>
              <a:t>if two Characters have the same contents.</a:t>
            </a:r>
          </a:p>
        </p:txBody>
      </p:sp>
      <p:sp>
        <p:nvSpPr>
          <p:cNvPr id="4" name="Footer Placeholder 3"/>
          <p:cNvSpPr>
            <a:spLocks noGrp="1"/>
          </p:cNvSpPr>
          <p:nvPr/>
        </p:nvSpPr>
        <p:spPr>
          <a:xfrm rot="16200000">
            <a:off x="5762942" y="2903538"/>
            <a:ext cx="6019800" cy="365125"/>
          </a:xfrm>
          <a:prstGeom prst="rect">
            <a:avLst/>
          </a:prstGeom>
        </p:spPr>
        <p:txBody>
          <a:bodyPr vert="horz" rtlCol="0" anchor="ctr"/>
          <a:lstStyle>
            <a:lvl1pPr marL="0" algn="l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CMPS 251 (Object-Oriented Programming), Mohammad Saleh, Spring 2015, CSE-CENG-QU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5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57">
            <a:extLst>
              <a:ext uri="{FF2B5EF4-FFF2-40B4-BE49-F238E27FC236}">
                <a16:creationId xmlns:a16="http://schemas.microsoft.com/office/drawing/2014/main" id="{30B751C3-A671-437D-8C35-493524A4200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0" y="857250"/>
            <a:ext cx="8840390" cy="51435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9B68-727A-47F2-887B-339511BFF84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848600" cy="990600"/>
          </a:xfrm>
        </p:spPr>
        <p:txBody>
          <a:bodyPr/>
          <a:lstStyle/>
          <a:p>
            <a:r>
              <a:rPr lang="en-US" b="1" dirty="0" smtClean="0"/>
              <a:t>Tokenizing Strings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0772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you read a sentence, your mind breaks it into </a:t>
            </a:r>
            <a:r>
              <a:rPr lang="en-US" b="1" u="sng" dirty="0" smtClean="0">
                <a:solidFill>
                  <a:srgbClr val="FF0000"/>
                </a:solidFill>
              </a:rPr>
              <a:t>tokens</a:t>
            </a:r>
          </a:p>
          <a:p>
            <a:pPr lvl="1"/>
            <a:r>
              <a:rPr lang="en-US" dirty="0" smtClean="0"/>
              <a:t>individual </a:t>
            </a:r>
            <a:r>
              <a:rPr lang="en-US" dirty="0"/>
              <a:t>words and punctuation marks that convey meaning. </a:t>
            </a:r>
          </a:p>
          <a:p>
            <a:r>
              <a:rPr lang="en-US" dirty="0"/>
              <a:t>Compilers also perform </a:t>
            </a:r>
            <a:r>
              <a:rPr lang="en-US" b="1" u="sng" dirty="0">
                <a:solidFill>
                  <a:srgbClr val="FF0000"/>
                </a:solidFill>
              </a:rPr>
              <a:t>tokenization</a:t>
            </a:r>
            <a:r>
              <a:rPr lang="en-US" dirty="0"/>
              <a:t>. </a:t>
            </a:r>
          </a:p>
          <a:p>
            <a:r>
              <a:rPr lang="en-US" dirty="0"/>
              <a:t>String method </a:t>
            </a:r>
            <a:r>
              <a:rPr lang="en-US" b="1" dirty="0" smtClean="0">
                <a:solidFill>
                  <a:srgbClr val="FF0000"/>
                </a:solidFill>
              </a:rPr>
              <a:t>split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breaks </a:t>
            </a:r>
            <a:r>
              <a:rPr lang="en-US" dirty="0"/>
              <a:t>a String into its component </a:t>
            </a:r>
            <a:r>
              <a:rPr lang="en-US" dirty="0" smtClean="0"/>
              <a:t>tokens</a:t>
            </a:r>
          </a:p>
          <a:p>
            <a:pPr lvl="1"/>
            <a:r>
              <a:rPr lang="en-US" dirty="0" smtClean="0"/>
              <a:t>returns </a:t>
            </a:r>
            <a:r>
              <a:rPr lang="en-US" dirty="0"/>
              <a:t>an array of Strings. </a:t>
            </a:r>
          </a:p>
          <a:p>
            <a:r>
              <a:rPr lang="en-US" dirty="0"/>
              <a:t>Tokens are separated by </a:t>
            </a:r>
            <a:r>
              <a:rPr lang="en-US" b="1" u="sng" dirty="0">
                <a:solidFill>
                  <a:srgbClr val="FF0000"/>
                </a:solidFill>
              </a:rPr>
              <a:t>delimiters</a:t>
            </a:r>
          </a:p>
          <a:p>
            <a:pPr lvl="1"/>
            <a:r>
              <a:rPr lang="en-US" dirty="0"/>
              <a:t>Typically white-space characters such as space, tab, newline and carriage return. </a:t>
            </a:r>
          </a:p>
          <a:p>
            <a:pPr lvl="1"/>
            <a:r>
              <a:rPr lang="en-US" dirty="0"/>
              <a:t>Other characters can also be used as delimiters to separate tokens. </a:t>
            </a:r>
          </a:p>
        </p:txBody>
      </p:sp>
      <p:sp>
        <p:nvSpPr>
          <p:cNvPr id="4" name="Footer Placeholder 3"/>
          <p:cNvSpPr>
            <a:spLocks noGrp="1"/>
          </p:cNvSpPr>
          <p:nvPr/>
        </p:nvSpPr>
        <p:spPr>
          <a:xfrm rot="16200000">
            <a:off x="5762942" y="2903538"/>
            <a:ext cx="6019800" cy="365125"/>
          </a:xfrm>
          <a:prstGeom prst="rect">
            <a:avLst/>
          </a:prstGeom>
        </p:spPr>
        <p:txBody>
          <a:bodyPr vert="horz" rtlCol="0" anchor="ctr"/>
          <a:lstStyle>
            <a:lvl1pPr marL="0" algn="l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CMPS 251 (Object-Oriented Programming), Mohammad Saleh, Spring 2015, CSE-CENG-QU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1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59">
            <a:extLst>
              <a:ext uri="{FF2B5EF4-FFF2-40B4-BE49-F238E27FC236}">
                <a16:creationId xmlns:a16="http://schemas.microsoft.com/office/drawing/2014/main" id="{5C87F533-5893-4756-8AEE-9A3527EF421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16" y="857250"/>
            <a:ext cx="7598569" cy="51435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9B68-727A-47F2-887B-339511BFF84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5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StringBuilder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0772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Used to </a:t>
            </a:r>
            <a:r>
              <a:rPr lang="en-US" dirty="0"/>
              <a:t>create and manipulate dynamic string information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Modifiable strings </a:t>
            </a:r>
          </a:p>
          <a:p>
            <a:pPr lvl="1"/>
            <a:r>
              <a:rPr lang="en-US" dirty="0" smtClean="0"/>
              <a:t>Use it when you have lots of string concatenation or modification.</a:t>
            </a:r>
          </a:p>
          <a:p>
            <a:r>
              <a:rPr lang="en-US" dirty="0" smtClean="0"/>
              <a:t>Every </a:t>
            </a:r>
            <a:r>
              <a:rPr lang="en-US" b="1" dirty="0" err="1">
                <a:solidFill>
                  <a:srgbClr val="FF0000"/>
                </a:solidFill>
              </a:rPr>
              <a:t>StringBuilder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capable of storing a number of characters specified by its capacity. </a:t>
            </a:r>
          </a:p>
          <a:p>
            <a:r>
              <a:rPr lang="en-US" dirty="0"/>
              <a:t>If the capacity of a </a:t>
            </a:r>
            <a:r>
              <a:rPr lang="en-US" b="1" dirty="0" err="1">
                <a:solidFill>
                  <a:srgbClr val="FF0000"/>
                </a:solidFill>
              </a:rPr>
              <a:t>StringBuilder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exceeded, the capacity expands to accommodate the additional characters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/>
        </p:nvSpPr>
        <p:spPr>
          <a:xfrm rot="16200000">
            <a:off x="5762942" y="2903538"/>
            <a:ext cx="6019800" cy="365125"/>
          </a:xfrm>
          <a:prstGeom prst="rect">
            <a:avLst/>
          </a:prstGeom>
        </p:spPr>
        <p:txBody>
          <a:bodyPr vert="horz" rtlCol="0" anchor="ctr"/>
          <a:lstStyle>
            <a:lvl1pPr marL="0" algn="l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CMPS 251 (Object-Oriented Programming), Mohammad Saleh, Spring 2015, CSE-CENG-QU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4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StringBuilder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constructors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0772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No-argument </a:t>
            </a:r>
            <a:r>
              <a:rPr lang="en-US" dirty="0" smtClean="0"/>
              <a:t>constructor:</a:t>
            </a:r>
          </a:p>
          <a:p>
            <a:pPr lvl="1"/>
            <a:r>
              <a:rPr lang="en-US" dirty="0" smtClean="0"/>
              <a:t>creates </a:t>
            </a:r>
            <a:r>
              <a:rPr lang="en-US" dirty="0"/>
              <a:t>a </a:t>
            </a:r>
            <a:r>
              <a:rPr lang="en-US" b="1" dirty="0" err="1">
                <a:solidFill>
                  <a:srgbClr val="FF0000"/>
                </a:solidFill>
              </a:rPr>
              <a:t>StringBuilder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with no characters in it and an initial capacity of 16 characters. </a:t>
            </a:r>
          </a:p>
          <a:p>
            <a:r>
              <a:rPr lang="en-US" dirty="0"/>
              <a:t>Constructor that takes an integer argument 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creates </a:t>
            </a:r>
            <a:r>
              <a:rPr lang="en-US" dirty="0"/>
              <a:t>a </a:t>
            </a:r>
            <a:r>
              <a:rPr lang="en-US" b="1" dirty="0" err="1">
                <a:solidFill>
                  <a:srgbClr val="FF0000"/>
                </a:solidFill>
              </a:rPr>
              <a:t>StringBuilder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with no characters in it and the initial capacity specified by the integer argument. </a:t>
            </a:r>
          </a:p>
          <a:p>
            <a:r>
              <a:rPr lang="en-US" dirty="0"/>
              <a:t>Constructor that takes a String </a:t>
            </a:r>
            <a:r>
              <a:rPr lang="en-US" dirty="0" smtClean="0"/>
              <a:t>argument:</a:t>
            </a:r>
          </a:p>
          <a:p>
            <a:pPr lvl="1"/>
            <a:r>
              <a:rPr lang="en-US" dirty="0" smtClean="0"/>
              <a:t>creates </a:t>
            </a:r>
            <a:r>
              <a:rPr lang="en-US" dirty="0"/>
              <a:t>a </a:t>
            </a:r>
            <a:r>
              <a:rPr lang="en-US" b="1" dirty="0" err="1">
                <a:solidFill>
                  <a:srgbClr val="FF0000"/>
                </a:solidFill>
              </a:rPr>
              <a:t>StringBuilder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containing the characters in the String argument.  The initial capacity is the number of characters in the String argument plus 16. </a:t>
            </a:r>
          </a:p>
          <a:p>
            <a:r>
              <a:rPr lang="en-US" dirty="0"/>
              <a:t>Method </a:t>
            </a:r>
            <a:r>
              <a:rPr lang="en-US" b="1" dirty="0" err="1">
                <a:solidFill>
                  <a:srgbClr val="FF0000"/>
                </a:solidFill>
              </a:rPr>
              <a:t>toString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class </a:t>
            </a:r>
            <a:r>
              <a:rPr lang="en-US" b="1" dirty="0" err="1">
                <a:solidFill>
                  <a:srgbClr val="FF0000"/>
                </a:solidFill>
              </a:rPr>
              <a:t>StringBuilder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returns the </a:t>
            </a:r>
            <a:r>
              <a:rPr lang="en-US" b="1" dirty="0" err="1">
                <a:solidFill>
                  <a:srgbClr val="FF0000"/>
                </a:solidFill>
              </a:rPr>
              <a:t>StringBuilder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contents as a </a:t>
            </a:r>
            <a:r>
              <a:rPr lang="en-US" b="1" dirty="0">
                <a:solidFill>
                  <a:srgbClr val="FF0000"/>
                </a:solidFill>
              </a:rPr>
              <a:t>String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/>
        </p:nvSpPr>
        <p:spPr>
          <a:xfrm rot="16200000">
            <a:off x="5762942" y="2903538"/>
            <a:ext cx="6019800" cy="365125"/>
          </a:xfrm>
          <a:prstGeom prst="rect">
            <a:avLst/>
          </a:prstGeom>
        </p:spPr>
        <p:txBody>
          <a:bodyPr vert="horz" rtlCol="0" anchor="ctr"/>
          <a:lstStyle>
            <a:lvl1pPr marL="0" algn="l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CMPS 251 (Object-Oriented Programming), Mohammad Saleh, Spring 2015, CSE-CENG-QU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1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08">
            <a:extLst>
              <a:ext uri="{FF2B5EF4-FFF2-40B4-BE49-F238E27FC236}">
                <a16:creationId xmlns:a16="http://schemas.microsoft.com/office/drawing/2014/main" id="{59D130FF-AFC8-4043-8D73-4CB0B9EAE76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857250"/>
            <a:ext cx="7180660" cy="51435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9B68-727A-47F2-887B-339511BFF8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4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36">
            <a:extLst>
              <a:ext uri="{FF2B5EF4-FFF2-40B4-BE49-F238E27FC236}">
                <a16:creationId xmlns:a16="http://schemas.microsoft.com/office/drawing/2014/main" id="{C029F126-D78C-4F20-B50C-5E911AF8D73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7" y="857250"/>
            <a:ext cx="8585597" cy="51435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9B68-727A-47F2-887B-339511BFF84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9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StringBuilder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0772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Methods </a:t>
            </a:r>
            <a:r>
              <a:rPr lang="en-US" b="1" dirty="0">
                <a:solidFill>
                  <a:srgbClr val="FF0000"/>
                </a:solidFill>
              </a:rPr>
              <a:t>length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capacity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return </a:t>
            </a:r>
            <a:r>
              <a:rPr lang="en-US" dirty="0"/>
              <a:t>the number of characters currently in a </a:t>
            </a:r>
            <a:r>
              <a:rPr lang="en-US" b="1" dirty="0" err="1">
                <a:solidFill>
                  <a:srgbClr val="FF0000"/>
                </a:solidFill>
              </a:rPr>
              <a:t>StringBuilder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the number of characters that can be stored in a without allocating more memory, respectively. </a:t>
            </a:r>
          </a:p>
          <a:p>
            <a:r>
              <a:rPr lang="en-US" dirty="0"/>
              <a:t>Method </a:t>
            </a:r>
            <a:r>
              <a:rPr lang="en-US" b="1" dirty="0" err="1" smtClean="0">
                <a:solidFill>
                  <a:srgbClr val="FF0000"/>
                </a:solidFill>
              </a:rPr>
              <a:t>ensureCapacity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guarantees </a:t>
            </a:r>
            <a:r>
              <a:rPr lang="en-US" dirty="0"/>
              <a:t>that a </a:t>
            </a:r>
            <a:r>
              <a:rPr lang="en-US" dirty="0" err="1">
                <a:solidFill>
                  <a:srgbClr val="FF0000"/>
                </a:solidFill>
              </a:rPr>
              <a:t>StringBuilder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has at least the specified capacity. </a:t>
            </a:r>
          </a:p>
          <a:p>
            <a:r>
              <a:rPr lang="en-US" dirty="0"/>
              <a:t>Method </a:t>
            </a:r>
            <a:r>
              <a:rPr lang="en-US" b="1" dirty="0" err="1" smtClean="0">
                <a:solidFill>
                  <a:srgbClr val="FF0000"/>
                </a:solidFill>
              </a:rPr>
              <a:t>setLength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increases </a:t>
            </a:r>
            <a:r>
              <a:rPr lang="en-US" dirty="0"/>
              <a:t>or decreases the length of a </a:t>
            </a:r>
            <a:r>
              <a:rPr lang="en-US" b="1" dirty="0" err="1">
                <a:solidFill>
                  <a:srgbClr val="FF0000"/>
                </a:solidFill>
              </a:rPr>
              <a:t>StringBuilder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specified length is less than the current number of characters, the buffer is truncated to the specified length.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specified length is greater than the number of characters, null characters  are appended until the total number of characters in the </a:t>
            </a:r>
            <a:r>
              <a:rPr lang="en-US" b="1" dirty="0" err="1">
                <a:solidFill>
                  <a:srgbClr val="FF0000"/>
                </a:solidFill>
              </a:rPr>
              <a:t>StringBuilder</a:t>
            </a:r>
            <a:r>
              <a:rPr lang="en-US" dirty="0"/>
              <a:t> is equal to the specified length.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/>
        </p:nvSpPr>
        <p:spPr>
          <a:xfrm rot="16200000">
            <a:off x="5762942" y="2903538"/>
            <a:ext cx="6019800" cy="365125"/>
          </a:xfrm>
          <a:prstGeom prst="rect">
            <a:avLst/>
          </a:prstGeom>
        </p:spPr>
        <p:txBody>
          <a:bodyPr vert="horz" rtlCol="0" anchor="ctr"/>
          <a:lstStyle>
            <a:lvl1pPr marL="0" algn="l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CMPS 251 (Object-Oriented Programming), Mohammad Saleh, Spring 2015, CSE-CENG-QU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7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37">
            <a:extLst>
              <a:ext uri="{FF2B5EF4-FFF2-40B4-BE49-F238E27FC236}">
                <a16:creationId xmlns:a16="http://schemas.microsoft.com/office/drawing/2014/main" id="{6A65E332-1FB5-47E5-A33F-50771006E42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3" y="857250"/>
            <a:ext cx="8448675" cy="51435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9B68-727A-47F2-887B-339511BFF84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0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848600" cy="99060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StringBuilder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5715000"/>
          </a:xfrm>
        </p:spPr>
        <p:txBody>
          <a:bodyPr>
            <a:normAutofit fontScale="92500"/>
          </a:bodyPr>
          <a:lstStyle/>
          <a:p>
            <a:r>
              <a:rPr lang="en-US" dirty="0"/>
              <a:t>Method </a:t>
            </a:r>
            <a:r>
              <a:rPr lang="en-US" b="1" dirty="0" err="1" smtClean="0">
                <a:solidFill>
                  <a:srgbClr val="FF0000"/>
                </a:solidFill>
              </a:rPr>
              <a:t>charAt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takes </a:t>
            </a:r>
            <a:r>
              <a:rPr lang="en-US" dirty="0"/>
              <a:t>an integer argument and returns the character in the </a:t>
            </a:r>
            <a:r>
              <a:rPr lang="en-US" dirty="0" err="1"/>
              <a:t>StringBuilder</a:t>
            </a:r>
            <a:r>
              <a:rPr lang="en-US" dirty="0"/>
              <a:t> at that index. </a:t>
            </a:r>
          </a:p>
          <a:p>
            <a:r>
              <a:rPr lang="en-US" dirty="0"/>
              <a:t>Method </a:t>
            </a:r>
            <a:r>
              <a:rPr lang="en-US" b="1" dirty="0" err="1" smtClean="0">
                <a:solidFill>
                  <a:srgbClr val="FF0000"/>
                </a:solidFill>
              </a:rPr>
              <a:t>getChars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copies </a:t>
            </a:r>
            <a:r>
              <a:rPr lang="en-US" dirty="0"/>
              <a:t>characters from a </a:t>
            </a:r>
            <a:r>
              <a:rPr lang="en-US" b="1" dirty="0" err="1">
                <a:solidFill>
                  <a:srgbClr val="FF0000"/>
                </a:solidFill>
              </a:rPr>
              <a:t>StringBuilder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into the character array argument. </a:t>
            </a:r>
          </a:p>
          <a:p>
            <a:pPr lvl="1"/>
            <a:r>
              <a:rPr lang="en-US" dirty="0"/>
              <a:t>Four </a:t>
            </a:r>
            <a:r>
              <a:rPr lang="en-US" dirty="0" smtClean="0"/>
              <a:t>arguments: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starting index from which characters should be copied,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index one past the last character to be copied,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character array into which the characters are to be </a:t>
            </a:r>
            <a:r>
              <a:rPr lang="en-US" dirty="0" smtClean="0"/>
              <a:t>copied, and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starting location in the character array where the first character should be placed. </a:t>
            </a:r>
          </a:p>
        </p:txBody>
      </p:sp>
      <p:sp>
        <p:nvSpPr>
          <p:cNvPr id="4" name="Footer Placeholder 3"/>
          <p:cNvSpPr>
            <a:spLocks noGrp="1"/>
          </p:cNvSpPr>
          <p:nvPr/>
        </p:nvSpPr>
        <p:spPr>
          <a:xfrm rot="16200000">
            <a:off x="5762942" y="2903538"/>
            <a:ext cx="6019800" cy="365125"/>
          </a:xfrm>
          <a:prstGeom prst="rect">
            <a:avLst/>
          </a:prstGeom>
        </p:spPr>
        <p:txBody>
          <a:bodyPr vert="horz" rtlCol="0" anchor="ctr"/>
          <a:lstStyle>
            <a:lvl1pPr marL="0" algn="l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CMPS 251 (Object-Oriented Programming), Mohammad Saleh, Spring 2015, CSE-CENG-QU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20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848600" cy="99060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StringBuilder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0772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Method </a:t>
            </a:r>
            <a:r>
              <a:rPr lang="en-US" b="1" dirty="0" smtClean="0">
                <a:solidFill>
                  <a:srgbClr val="FF0000"/>
                </a:solidFill>
              </a:rPr>
              <a:t>reverse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reverses </a:t>
            </a:r>
            <a:r>
              <a:rPr lang="en-US" dirty="0"/>
              <a:t>the contents of the </a:t>
            </a:r>
            <a:r>
              <a:rPr lang="en-US" b="1" dirty="0" err="1">
                <a:solidFill>
                  <a:srgbClr val="FF0000"/>
                </a:solidFill>
              </a:rPr>
              <a:t>StringBuilder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Method </a:t>
            </a:r>
            <a:r>
              <a:rPr lang="en-US" b="1" dirty="0" err="1">
                <a:solidFill>
                  <a:srgbClr val="FF0000"/>
                </a:solidFill>
              </a:rPr>
              <a:t>setCharAt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takes an integer and a character argument </a:t>
            </a:r>
          </a:p>
          <a:p>
            <a:pPr lvl="1"/>
            <a:r>
              <a:rPr lang="en-US" dirty="0"/>
              <a:t>sets the character at the specified position in the </a:t>
            </a:r>
            <a:r>
              <a:rPr lang="en-US" b="1" dirty="0" err="1">
                <a:solidFill>
                  <a:srgbClr val="FF0000"/>
                </a:solidFill>
              </a:rPr>
              <a:t>StringBuilder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the character argument.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/>
        </p:nvSpPr>
        <p:spPr>
          <a:xfrm rot="16200000">
            <a:off x="5762942" y="2903538"/>
            <a:ext cx="6019800" cy="365125"/>
          </a:xfrm>
          <a:prstGeom prst="rect">
            <a:avLst/>
          </a:prstGeom>
        </p:spPr>
        <p:txBody>
          <a:bodyPr vert="horz" rtlCol="0" anchor="ctr"/>
          <a:lstStyle>
            <a:lvl1pPr marL="0" algn="l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CMPS 251 (Object-Oriented Programming), Mohammad Saleh, Spring 2015, CSE-CENG-QU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6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40">
            <a:extLst>
              <a:ext uri="{FF2B5EF4-FFF2-40B4-BE49-F238E27FC236}">
                <a16:creationId xmlns:a16="http://schemas.microsoft.com/office/drawing/2014/main" id="{B9996D4B-7FE0-42CD-A009-D698148F12E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0360"/>
            <a:ext cx="9144000" cy="491728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9B68-727A-47F2-887B-339511BFF84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9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41">
            <a:extLst>
              <a:ext uri="{FF2B5EF4-FFF2-40B4-BE49-F238E27FC236}">
                <a16:creationId xmlns:a16="http://schemas.microsoft.com/office/drawing/2014/main" id="{C325E9D1-6958-418D-8FFC-47EB718BB96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7781"/>
            <a:ext cx="9144000" cy="426243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9B68-727A-47F2-887B-339511BFF84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6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848600" cy="99060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StringBuilder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0772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Overloaded </a:t>
            </a:r>
            <a:r>
              <a:rPr lang="en-US" b="1" dirty="0">
                <a:solidFill>
                  <a:srgbClr val="FF0000"/>
                </a:solidFill>
              </a:rPr>
              <a:t>append</a:t>
            </a:r>
            <a:r>
              <a:rPr lang="en-US" dirty="0"/>
              <a:t> </a:t>
            </a:r>
            <a:r>
              <a:rPr lang="en-US" dirty="0" smtClean="0"/>
              <a:t>methods:</a:t>
            </a:r>
          </a:p>
          <a:p>
            <a:pPr lvl="1"/>
            <a:r>
              <a:rPr lang="en-US" dirty="0" smtClean="0"/>
              <a:t>allow </a:t>
            </a:r>
            <a:r>
              <a:rPr lang="en-US" dirty="0"/>
              <a:t>values of various types to be appended to the end of a </a:t>
            </a:r>
            <a:r>
              <a:rPr lang="en-US" b="1" dirty="0" err="1">
                <a:solidFill>
                  <a:srgbClr val="FF0000"/>
                </a:solidFill>
              </a:rPr>
              <a:t>StringBuilder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Versions are provided for each of the primitive types, and for character arrays, Strings, Objects, and more. </a:t>
            </a:r>
            <a:endParaRPr lang="en-US" dirty="0" smtClean="0"/>
          </a:p>
          <a:p>
            <a:r>
              <a:rPr lang="en-US" dirty="0"/>
              <a:t>A compiler can use </a:t>
            </a:r>
            <a:r>
              <a:rPr lang="en-US" b="1" dirty="0" err="1">
                <a:solidFill>
                  <a:srgbClr val="FF0000"/>
                </a:solidFill>
              </a:rPr>
              <a:t>StringBuilder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/>
              <a:t>the append methods to implement the + and += String concatenation </a:t>
            </a:r>
            <a:r>
              <a:rPr lang="en-US" dirty="0" smtClean="0"/>
              <a:t>operators.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/>
        </p:nvSpPr>
        <p:spPr>
          <a:xfrm rot="16200000">
            <a:off x="5762942" y="2903538"/>
            <a:ext cx="6019800" cy="365125"/>
          </a:xfrm>
          <a:prstGeom prst="rect">
            <a:avLst/>
          </a:prstGeom>
        </p:spPr>
        <p:txBody>
          <a:bodyPr vert="horz" rtlCol="0" anchor="ctr"/>
          <a:lstStyle>
            <a:lvl1pPr marL="0" algn="l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CMPS 251 (Object-Oriented Programming), Mohammad Saleh, Spring 2015, CSE-CENG-QU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77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43">
            <a:extLst>
              <a:ext uri="{FF2B5EF4-FFF2-40B4-BE49-F238E27FC236}">
                <a16:creationId xmlns:a16="http://schemas.microsoft.com/office/drawing/2014/main" id="{06D46200-7063-41BF-A9F8-5F3DBC95B9D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94" y="857250"/>
            <a:ext cx="7337822" cy="51435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9B68-727A-47F2-887B-339511BFF84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8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44">
            <a:extLst>
              <a:ext uri="{FF2B5EF4-FFF2-40B4-BE49-F238E27FC236}">
                <a16:creationId xmlns:a16="http://schemas.microsoft.com/office/drawing/2014/main" id="{B65A8901-C4D3-4224-9A26-CB8FF65A7C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16" y="857250"/>
            <a:ext cx="7598569" cy="51435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9B68-727A-47F2-887B-339511BFF84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3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Important remarks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String objects are </a:t>
            </a:r>
            <a:r>
              <a:rPr lang="en-US" b="1" u="sng" dirty="0" smtClean="0">
                <a:solidFill>
                  <a:srgbClr val="FF0000"/>
                </a:solidFill>
              </a:rPr>
              <a:t>immutable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Their character contents cannot be changed after they created.</a:t>
            </a:r>
          </a:p>
          <a:p>
            <a:pPr lvl="1"/>
            <a:r>
              <a:rPr lang="en-US" dirty="0" smtClean="0"/>
              <a:t>Class String does not provide methods that allow the contents of a String object to be modified.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Accessing a character outside the bounds of a String ( index less than 0 or greater or equal to the length of the string) results in an exception:</a:t>
            </a:r>
          </a:p>
          <a:p>
            <a:pPr marL="857250" lvl="2" indent="0">
              <a:buNone/>
            </a:pPr>
            <a:r>
              <a:rPr lang="en-US" sz="2600" b="1" dirty="0" err="1" smtClean="0">
                <a:solidFill>
                  <a:srgbClr val="FF0000"/>
                </a:solidFill>
              </a:rPr>
              <a:t>StringIndexOutOfBoundException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/>
        </p:nvSpPr>
        <p:spPr>
          <a:xfrm rot="16200000">
            <a:off x="5762942" y="2903538"/>
            <a:ext cx="6019800" cy="365125"/>
          </a:xfrm>
          <a:prstGeom prst="rect">
            <a:avLst/>
          </a:prstGeom>
        </p:spPr>
        <p:txBody>
          <a:bodyPr vert="horz" rtlCol="0" anchor="ctr"/>
          <a:lstStyle>
            <a:lvl1pPr marL="0" algn="l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CMPS 251 (Object-Oriented Programming), Mohammad Saleh, Spring 2015, CSE-CENG-QU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8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848600" cy="99060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StringBuilder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077200" cy="5715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Overloaded </a:t>
            </a:r>
            <a:r>
              <a:rPr lang="en-US" b="1" dirty="0">
                <a:solidFill>
                  <a:srgbClr val="FF0000"/>
                </a:solidFill>
              </a:rPr>
              <a:t>insert</a:t>
            </a:r>
            <a:r>
              <a:rPr lang="en-US" dirty="0"/>
              <a:t> </a:t>
            </a:r>
            <a:r>
              <a:rPr lang="en-US" dirty="0" smtClean="0"/>
              <a:t>methods:</a:t>
            </a:r>
          </a:p>
          <a:p>
            <a:pPr lvl="1"/>
            <a:r>
              <a:rPr lang="en-US" dirty="0" smtClean="0"/>
              <a:t>insert </a:t>
            </a:r>
            <a:r>
              <a:rPr lang="en-US" dirty="0"/>
              <a:t>values of various types at any position in a </a:t>
            </a:r>
            <a:r>
              <a:rPr lang="en-US" b="1" dirty="0" err="1">
                <a:solidFill>
                  <a:srgbClr val="FF0000"/>
                </a:solidFill>
              </a:rPr>
              <a:t>StringBuilder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Versions are provided for the primitive types and for character arrays, Strings, Objects and </a:t>
            </a:r>
            <a:r>
              <a:rPr lang="en-US" dirty="0" err="1"/>
              <a:t>CharSequences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Each method takes its second argument, converts it to a String and inserts it at the index specified by the first argument. </a:t>
            </a:r>
          </a:p>
          <a:p>
            <a:r>
              <a:rPr lang="en-US" dirty="0"/>
              <a:t>Methods </a:t>
            </a:r>
            <a:r>
              <a:rPr lang="en-US" b="1" dirty="0">
                <a:solidFill>
                  <a:srgbClr val="FF0000"/>
                </a:solidFill>
              </a:rPr>
              <a:t>delete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 smtClean="0">
                <a:solidFill>
                  <a:srgbClr val="FF0000"/>
                </a:solidFill>
              </a:rPr>
              <a:t>deleteCharAt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delete </a:t>
            </a:r>
            <a:r>
              <a:rPr lang="en-US" dirty="0"/>
              <a:t>characters at any position in a </a:t>
            </a:r>
            <a:r>
              <a:rPr lang="en-US" b="1" dirty="0" err="1">
                <a:solidFill>
                  <a:srgbClr val="FF0000"/>
                </a:solidFill>
              </a:rPr>
              <a:t>StringBuilder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Method </a:t>
            </a:r>
            <a:r>
              <a:rPr lang="en-US" b="1" dirty="0">
                <a:solidFill>
                  <a:srgbClr val="FF0000"/>
                </a:solidFill>
              </a:rPr>
              <a:t>delete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takes two </a:t>
            </a:r>
            <a:r>
              <a:rPr lang="en-US" dirty="0" smtClean="0"/>
              <a:t>arguments: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starting index and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index one past the end of the characters to delete. </a:t>
            </a:r>
          </a:p>
          <a:p>
            <a:pPr lvl="1"/>
            <a:r>
              <a:rPr lang="en-US" dirty="0"/>
              <a:t>Method </a:t>
            </a:r>
            <a:r>
              <a:rPr lang="en-US" b="1" dirty="0" err="1">
                <a:solidFill>
                  <a:srgbClr val="FF0000"/>
                </a:solidFill>
              </a:rPr>
              <a:t>deleteCharAt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takes one </a:t>
            </a:r>
            <a:r>
              <a:rPr lang="en-US" dirty="0" smtClean="0"/>
              <a:t>argument: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index of the character to delete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/>
        </p:nvSpPr>
        <p:spPr>
          <a:xfrm rot="16200000">
            <a:off x="5762942" y="2903538"/>
            <a:ext cx="6019800" cy="365125"/>
          </a:xfrm>
          <a:prstGeom prst="rect">
            <a:avLst/>
          </a:prstGeom>
        </p:spPr>
        <p:txBody>
          <a:bodyPr vert="horz" rtlCol="0" anchor="ctr"/>
          <a:lstStyle>
            <a:lvl1pPr marL="0" algn="l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CMPS 251 (Object-Oriented Programming), Mohammad Saleh, Spring 2015, CSE-CENG-QU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9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46">
            <a:extLst>
              <a:ext uri="{FF2B5EF4-FFF2-40B4-BE49-F238E27FC236}">
                <a16:creationId xmlns:a16="http://schemas.microsoft.com/office/drawing/2014/main" id="{ECDC7555-AB2C-48FA-88DE-D199DB2CD52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94" y="857250"/>
            <a:ext cx="7337822" cy="51435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9B68-727A-47F2-887B-339511BFF84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7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47">
            <a:extLst>
              <a:ext uri="{FF2B5EF4-FFF2-40B4-BE49-F238E27FC236}">
                <a16:creationId xmlns:a16="http://schemas.microsoft.com/office/drawing/2014/main" id="{0BF73DD3-F553-4124-B368-1ED9CDCD564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57" y="857250"/>
            <a:ext cx="7099697" cy="51435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9B68-727A-47F2-887B-339511BFF84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2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Methods of the class </a:t>
            </a:r>
            <a:r>
              <a:rPr lang="en-US" b="1" dirty="0" smtClean="0">
                <a:solidFill>
                  <a:srgbClr val="FF0000"/>
                </a:solidFill>
              </a:rPr>
              <a:t>String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78486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b="1" dirty="0" smtClean="0">
                <a:solidFill>
                  <a:srgbClr val="FF0000"/>
                </a:solidFill>
              </a:rPr>
              <a:t>ength</a:t>
            </a:r>
            <a:r>
              <a:rPr lang="en-US" dirty="0" smtClean="0"/>
              <a:t>: </a:t>
            </a:r>
            <a:r>
              <a:rPr lang="en-US" dirty="0"/>
              <a:t>determines the number of characters in a string. 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charAt</a:t>
            </a:r>
            <a:r>
              <a:rPr lang="en-US" dirty="0" smtClean="0"/>
              <a:t>: </a:t>
            </a:r>
            <a:r>
              <a:rPr lang="en-US" dirty="0"/>
              <a:t>returns the character at a specific position in the String. 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getChars</a:t>
            </a:r>
            <a:r>
              <a:rPr lang="en-US" dirty="0" smtClean="0"/>
              <a:t>: </a:t>
            </a:r>
            <a:r>
              <a:rPr lang="en-US" dirty="0"/>
              <a:t>copies the characters of a String into a character array. </a:t>
            </a:r>
          </a:p>
          <a:p>
            <a:pPr lvl="1"/>
            <a:r>
              <a:rPr lang="en-US" dirty="0"/>
              <a:t>The first argument is the starting index in the String from which characters are to be copied. </a:t>
            </a:r>
          </a:p>
          <a:p>
            <a:pPr lvl="1"/>
            <a:r>
              <a:rPr lang="en-US" dirty="0"/>
              <a:t>The second argument is the index that is one past the last character to be copied from the String. </a:t>
            </a:r>
          </a:p>
          <a:p>
            <a:pPr lvl="1"/>
            <a:r>
              <a:rPr lang="en-US" dirty="0"/>
              <a:t>The third argument is the character array into which the characters are to be copied. </a:t>
            </a:r>
          </a:p>
          <a:p>
            <a:pPr lvl="1"/>
            <a:r>
              <a:rPr lang="en-US" dirty="0"/>
              <a:t>The last argument is the starting index where the copied characters are placed in the target character array. </a:t>
            </a:r>
          </a:p>
        </p:txBody>
      </p:sp>
      <p:sp>
        <p:nvSpPr>
          <p:cNvPr id="4" name="Footer Placeholder 3"/>
          <p:cNvSpPr>
            <a:spLocks noGrp="1"/>
          </p:cNvSpPr>
          <p:nvPr/>
        </p:nvSpPr>
        <p:spPr>
          <a:xfrm rot="16200000">
            <a:off x="5762942" y="2903538"/>
            <a:ext cx="6019800" cy="365125"/>
          </a:xfrm>
          <a:prstGeom prst="rect">
            <a:avLst/>
          </a:prstGeom>
        </p:spPr>
        <p:txBody>
          <a:bodyPr vert="horz" rtlCol="0" anchor="ctr"/>
          <a:lstStyle>
            <a:lvl1pPr marL="0" algn="l" rtl="0" latinLnBrk="0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CMPS 251 (Object-Oriented Programming), Mohammad Saleh, Spring 2015, CSE-CENG-QU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1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10">
            <a:extLst>
              <a:ext uri="{FF2B5EF4-FFF2-40B4-BE49-F238E27FC236}">
                <a16:creationId xmlns:a16="http://schemas.microsoft.com/office/drawing/2014/main" id="{66F2C716-0C41-4BFE-8751-CFBC7C76EA0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857250"/>
            <a:ext cx="8172450" cy="51435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9B68-727A-47F2-887B-339511BFF8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11">
            <a:extLst>
              <a:ext uri="{FF2B5EF4-FFF2-40B4-BE49-F238E27FC236}">
                <a16:creationId xmlns:a16="http://schemas.microsoft.com/office/drawing/2014/main" id="{0C096490-9917-44AF-9F67-B2425B937BB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8" y="857250"/>
            <a:ext cx="8964215" cy="51435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9B68-727A-47F2-887B-339511BFF8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0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4"/>
  <p:tag name="MMPROD_UIDATA" val="&lt;database version=&quot;7.0&quot;&gt;&lt;object type=&quot;1&quot; unique_id=&quot;10001&quot;&gt;&lt;object type=&quot;2&quot; unique_id=&quot;12626&quot;&gt;&lt;object type=&quot;3&quot; unique_id=&quot;12627&quot;&gt;&lt;property id=&quot;20148&quot; value=&quot;5&quot;/&gt;&lt;property id=&quot;20300&quot; value=&quot;Slide 1 - &amp;quot;Course Material Usage Rules&amp;quot;&quot;/&gt;&lt;property id=&quot;20307&quot; value=&quot;388&quot;/&gt;&lt;/object&gt;&lt;object type=&quot;3&quot; unique_id=&quot;12628&quot;&gt;&lt;property id=&quot;20148&quot; value=&quot;5&quot;/&gt;&lt;property id=&quot;20300&quot; value=&quot;Slide 2 - &amp;quot; Basic Object-Oriented Programming in Java &amp;quot;&quot;/&gt;&lt;property id=&quot;20307&quot; value=&quot;256&quot;/&gt;&lt;/object&gt;&lt;object type=&quot;3&quot; unique_id=&quot;12629&quot;&gt;&lt;property id=&quot;20148&quot; value=&quot;5&quot;/&gt;&lt;property id=&quot;20300&quot; value=&quot;Slide 3 - &amp;quot;For live Java-related training, &amp;#x0D;&amp;#x0A;see http://courses.coreservlets.com/ &amp;#x0D;&amp;#x0A;or email hall@coreservlets.com.&amp;quot;&quot;/&gt;&lt;property id=&quot;20307&quot; value=&quot;387&quot;/&gt;&lt;/object&gt;&lt;object type=&quot;3&quot; unique_id=&quot;12630&quot;&gt;&lt;property id=&quot;20148&quot; value=&quot;5&quot;/&gt;&lt;property id=&quot;20300&quot; value=&quot;Slide 4 - &amp;quot;Topics in This Section&amp;quot;&quot;/&gt;&lt;property id=&quot;20307&quot; value=&quot;341&quot;/&gt;&lt;/object&gt;&lt;object type=&quot;3&quot; unique_id=&quot;12631&quot;&gt;&lt;property id=&quot;20148&quot; value=&quot;5&quot;/&gt;&lt;property id=&quot;20300&quot; value=&quot;Slide 5 - &amp;quot;Basics&amp;quot;&quot;/&gt;&lt;property id=&quot;20307&quot; value=&quot;362&quot;/&gt;&lt;/object&gt;&lt;object type=&quot;3&quot; unique_id=&quot;12632&quot;&gt;&lt;property id=&quot;20148&quot; value=&quot;5&quot;/&gt;&lt;property id=&quot;20300&quot; value=&quot;Slide 6 - &amp;quot;Object-Oriented Programming in Java&amp;quot;&quot;/&gt;&lt;property id=&quot;20307&quot; value=&quot;311&quot;/&gt;&lt;/object&gt;&lt;object type=&quot;3&quot; unique_id=&quot;12633&quot;&gt;&lt;property id=&quot;20148&quot; value=&quot;5&quot;/&gt;&lt;property id=&quot;20300&quot; value=&quot;Slide 7 - &amp;quot;Object-Oriented Nomenclature&amp;quot;&quot;/&gt;&lt;property id=&quot;20307&quot; value=&quot;314&quot;/&gt;&lt;/object&gt;&lt;object type=&quot;3&quot; unique_id=&quot;12634&quot;&gt;&lt;property id=&quot;20148&quot; value=&quot;5&quot;/&gt;&lt;property id=&quot;20300&quot; value=&quot;Slide 8 - &amp;quot;Instance Variables&amp;quot;&quot;/&gt;&lt;property id=&quot;20307&quot; value=&quot;363&quot;/&gt;&lt;/object&gt;&lt;object type=&quot;3&quot; unique_id=&quot;12635&quot;&gt;&lt;property id=&quot;20148&quot; value=&quot;5&quot;/&gt;&lt;property id=&quot;20300&quot; value=&quot;Slide 9 - &amp;quot;Overview&amp;quot;&quot;/&gt;&lt;property id=&quot;20307&quot; value=&quot;373&quot;/&gt;&lt;/object&gt;&lt;object type=&quot;3&quot; unique_id=&quot;12636&quot;&gt;&lt;property id=&quot;20148&quot; value=&quot;5&quot;/&gt;&lt;property id=&quot;20300&quot; value=&quot;Slide 10 - &amp;quot;Ship Example 1: &amp;#x0D;&amp;#x0A;Instance Variables&amp;quot;&quot;/&gt;&lt;property id=&quot;20307&quot; value=&quot;342&quot;/&gt;&lt;/object&gt;&lt;object type=&quot;3&quot; unique_id=&quot;12637&quot;&gt;&lt;property id=&quot;20148&quot; value=&quot;5&quot;/&gt;&lt;property id=&quot;20300&quot; value=&quot;Slide 11 - &amp;quot;Instance Variables: Example (Continued)&amp;quot;&quot;/&gt;&lt;property id=&quot;20307&quot; value=&quot;343&quot;/&gt;&lt;/object&gt;&lt;object type=&quot;3&quot; unique_id=&quot;12638&quot;&gt;&lt;property id=&quot;20148&quot; value=&quot;5&quot;/&gt;&lt;property id=&quot;20300&quot; value=&quot;Slide 12 - &amp;quot;Instance Variables: Results&amp;quot;&quot;/&gt;&lt;property id=&quot;20307&quot; value=&quot;345&quot;/&gt;&lt;/object&gt;&lt;object type=&quot;3&quot; unique_id=&quot;12639&quot;&gt;&lt;property id=&quot;20148&quot; value=&quot;5&quot;/&gt;&lt;property id=&quot;20300&quot; value=&quot;Slide 13 - &amp;quot;Example 1: Major Points&amp;quot;&quot;/&gt;&lt;property id=&quot;20307&quot; value=&quot;344&quot;/&gt;&lt;/object&gt;&lt;object type=&quot;3&quot; unique_id=&quot;12640&quot;&gt;&lt;property id=&quot;20148&quot; value=&quot;5&quot;/&gt;&lt;property id=&quot;20300&quot; value=&quot;Slide 14 - &amp;quot;Java Naming Conventions&amp;quot;&quot;/&gt;&lt;property id=&quot;20307&quot; value=&quot;318&quot;/&gt;&lt;/object&gt;&lt;object type=&quot;3&quot; unique_id=&quot;12641&quot;&gt;&lt;property id=&quot;20148&quot; value=&quot;5&quot;/&gt;&lt;property id=&quot;20300&quot; value=&quot;Slide 15 - &amp;quot;Java Naming Conventions&amp;quot;&quot;/&gt;&lt;property id=&quot;20307&quot; value=&quot;369&quot;/&gt;&lt;/object&gt;&lt;object type=&quot;3&quot; unique_id=&quot;12642&quot;&gt;&lt;property id=&quot;20148&quot; value=&quot;5&quot;/&gt;&lt;property id=&quot;20300&quot; value=&quot;Slide 16 - &amp;quot;Objects and References&amp;quot;&quot;/&gt;&lt;property id=&quot;20307&quot; value=&quot;317&quot;/&gt;&lt;/object&gt;&lt;object type=&quot;3&quot; unique_id=&quot;12643&quot;&gt;&lt;property id=&quot;20148&quot; value=&quot;5&quot;/&gt;&lt;property id=&quot;20300&quot; value=&quot;Slide 17 - &amp;quot;Accessing Instance Variables&amp;quot;&quot;/&gt;&lt;property id=&quot;20307&quot; value=&quot;312&quot;/&gt;&lt;/object&gt;&lt;object type=&quot;3&quot; unique_id=&quot;12644&quot;&gt;&lt;property id=&quot;20148&quot; value=&quot;5&quot;/&gt;&lt;property id=&quot;20300&quot; value=&quot;Slide 18 - &amp;quot;Methods&amp;quot;&quot;/&gt;&lt;property id=&quot;20307&quot; value=&quot;364&quot;/&gt;&lt;/object&gt;&lt;object type=&quot;3&quot; unique_id=&quot;12645&quot;&gt;&lt;property id=&quot;20148&quot; value=&quot;5&quot;/&gt;&lt;property id=&quot;20300&quot; value=&quot;Slide 19 - &amp;quot;Overview&amp;quot;&quot;/&gt;&lt;property id=&quot;20307&quot; value=&quot;374&quot;/&gt;&lt;/object&gt;&lt;object type=&quot;3&quot; unique_id=&quot;12646&quot;&gt;&lt;property id=&quot;20148&quot; value=&quot;5&quot;/&gt;&lt;property id=&quot;20300&quot; value=&quot;Slide 20 - &amp;quot;Ship Example 2: Methods&amp;quot;&quot;/&gt;&lt;property id=&quot;20307&quot; value=&quot;346&quot;/&gt;&lt;/object&gt;&lt;object type=&quot;3&quot; unique_id=&quot;12647&quot;&gt;&lt;property id=&quot;20148&quot; value=&quot;5&quot;/&gt;&lt;property id=&quot;20300&quot; value=&quot;Slide 21 - &amp;quot;Methods (Continued)&amp;quot;&quot;/&gt;&lt;property id=&quot;20307&quot; value=&quot;347&quot;/&gt;&lt;/object&gt;&lt;object type=&quot;3&quot; unique_id=&quot;12648&quot;&gt;&lt;property id=&quot;20148&quot; value=&quot;5&quot;/&gt;&lt;property id=&quot;20300&quot; value=&quot;Slide 22 - &amp;quot;Example 2: Major Points&amp;quot;&quot;/&gt;&lt;property id=&quot;20307&quot; value=&quot;348&quot;/&gt;&lt;/object&gt;&lt;object type=&quot;3&quot; unique_id=&quot;12649&quot;&gt;&lt;property id=&quot;20148&quot; value=&quot;5&quot;/&gt;&lt;property id=&quot;20300&quot; value=&quot;Slide 23 - &amp;quot;Defining Methods&amp;#x0D;&amp;#x0A;(Functions Inside Classes)&amp;quot;&quot;/&gt;&lt;property id=&quot;20307&quot; value=&quot;323&quot;/&gt;&lt;/object&gt;&lt;object type=&quot;3&quot; unique_id=&quot;12650&quot;&gt;&lt;property id=&quot;20148&quot; value=&quot;5&quot;/&gt;&lt;property id=&quot;20300&quot; value=&quot;Slide 24 - &amp;quot;Examples of Defining Methods&amp;quot;&quot;/&gt;&lt;property id=&quot;20307&quot; value=&quot;324&quot;/&gt;&lt;/object&gt;&lt;object type=&quot;3&quot; unique_id=&quot;12651&quot;&gt;&lt;property id=&quot;20148&quot; value=&quot;5&quot;/&gt;&lt;property id=&quot;20300&quot; value=&quot;Slide 25 - &amp;quot;Calling Methods&amp;quot;&quot;/&gt;&lt;property id=&quot;20307&quot; value=&quot;320&quot;/&gt;&lt;/object&gt;&lt;object type=&quot;3&quot; unique_id=&quot;12652&quot;&gt;&lt;property id=&quot;20148&quot; value=&quot;5&quot;/&gt;&lt;property id=&quot;20300&quot; value=&quot;Slide 26 - &amp;quot;Accessing External and Internal Methods&amp;quot;&quot;/&gt;&lt;property id=&quot;20307&quot; value=&quot;368&quot;/&gt;&lt;/object&gt;&lt;object type=&quot;3&quot; unique_id=&quot;12653&quot;&gt;&lt;property id=&quot;20148&quot; value=&quot;5&quot;/&gt;&lt;property id=&quot;20300&quot; value=&quot;Slide 27 - &amp;quot;Calling Methods (Continued)&amp;quot;&quot;/&gt;&lt;property id=&quot;20307&quot; value=&quot;326&quot;/&gt;&lt;/object&gt;&lt;object type=&quot;3&quot; unique_id=&quot;12654&quot;&gt;&lt;property id=&quot;20148&quot; value=&quot;5&quot;/&gt;&lt;property id=&quot;20300&quot; value=&quot;Slide 28 - &amp;quot;Static Methods&amp;quot;&quot;/&gt;&lt;property id=&quot;20307&quot; value=&quot;327&quot;/&gt;&lt;/object&gt;&lt;object type=&quot;3&quot; unique_id=&quot;12655&quot;&gt;&lt;property id=&quot;20148&quot; value=&quot;5&quot;/&gt;&lt;property id=&quot;20300&quot; value=&quot;Slide 29 - &amp;quot;Method Visibility&amp;quot;&quot;/&gt;&lt;property id=&quot;20307&quot; value=&quot;333&quot;/&gt;&lt;/object&gt;&lt;object type=&quot;3&quot; unique_id=&quot;12656&quot;&gt;&lt;property id=&quot;20148&quot; value=&quot;5&quot;/&gt;&lt;property id=&quot;20300&quot; value=&quot;Slide 30 - &amp;quot;Declaring Variables in Methods&amp;quot;&quot;/&gt;&lt;property id=&quot;20307&quot; value=&quot;330&quot;/&gt;&lt;/object&gt;&lt;object type=&quot;3&quot; unique_id=&quot;12657&quot;&gt;&lt;property id=&quot;20148&quot; value=&quot;5&quot;/&gt;&lt;property id=&quot;20300&quot; value=&quot;Slide 31 - &amp;quot;Declaring Variables in Methods:&amp;#x0D;&amp;#x0A;Examples&amp;quot;&quot;/&gt;&lt;property id=&quot;20307&quot; value=&quot;334&quot;/&gt;&lt;/object&gt;&lt;object type=&quot;3&quot; unique_id=&quot;12658&quot;&gt;&lt;property id=&quot;20148&quot; value=&quot;5&quot;/&gt;&lt;property id=&quot;20300&quot; value=&quot;Slide 32 - &amp;quot;Constructors&amp;quot;&quot;/&gt;&lt;property id=&quot;20307&quot; value=&quot;365&quot;/&gt;&lt;/object&gt;&lt;object type=&quot;3&quot; unique_id=&quot;12659&quot;&gt;&lt;property id=&quot;20148&quot; value=&quot;5&quot;/&gt;&lt;property id=&quot;20300&quot; value=&quot;Slide 33 - &amp;quot;Overview&amp;quot;&quot;/&gt;&lt;property id=&quot;20307&quot; value=&quot;370&quot;/&gt;&lt;/object&gt;&lt;object type=&quot;3&quot; unique_id=&quot;12660&quot;&gt;&lt;property id=&quot;20148&quot; value=&quot;5&quot;/&gt;&lt;property id=&quot;20300&quot; value=&quot;Slide 34 - &amp;quot;Example: No User-Defined Constructor&amp;quot;&quot;/&gt;&lt;property id=&quot;20307&quot; value=&quot;371&quot;/&gt;&lt;/object&gt;&lt;object type=&quot;3&quot; unique_id=&quot;12661&quot;&gt;&lt;property id=&quot;20148&quot; value=&quot;5&quot;/&gt;&lt;property id=&quot;20300&quot; value=&quot;Slide 35 - &amp;quot;Example: User-Defined Constructor&amp;quot;&quot;/&gt;&lt;property id=&quot;20307&quot; value=&quot;372&quot;/&gt;&lt;/object&gt;&lt;object type=&quot;3&quot; unique_id=&quot;12662&quot;&gt;&lt;property id=&quot;20148&quot; value=&quot;5&quot;/&gt;&lt;property id=&quot;20300&quot; value=&quot;Slide 36 - &amp;quot;Ship Example 3: Constructors&amp;quot;&quot;/&gt;&lt;property id=&quot;20307&quot; value=&quot;349&quot;/&gt;&lt;/object&gt;&lt;object type=&quot;3&quot; unique_id=&quot;12663&quot;&gt;&lt;property id=&quot;20148&quot; value=&quot;5&quot;/&gt;&lt;property id=&quot;20300&quot; value=&quot;Slide 37 - &amp;quot;Constructors (Continued)&amp;quot;&quot;/&gt;&lt;property id=&quot;20307&quot; value=&quot;350&quot;/&gt;&lt;/object&gt;&lt;object type=&quot;3&quot; unique_id=&quot;12664&quot;&gt;&lt;property id=&quot;20148&quot; value=&quot;5&quot;/&gt;&lt;property id=&quot;20300&quot; value=&quot;Slide 38 - &amp;quot;Constructor Example: Results&amp;quot;&quot;/&gt;&lt;property id=&quot;20307&quot; value=&quot;351&quot;/&gt;&lt;/object&gt;&lt;object type=&quot;3&quot; unique_id=&quot;12665&quot;&gt;&lt;property id=&quot;20148&quot; value=&quot;5&quot;/&gt;&lt;property id=&quot;20300&quot; value=&quot;Slide 39 - &amp;quot;Example 3: Major Points&amp;quot;&quot;/&gt;&lt;property id=&quot;20307&quot; value=&quot;352&quot;/&gt;&lt;/object&gt;&lt;object type=&quot;3&quot; unique_id=&quot;12666&quot;&gt;&lt;property id=&quot;20148&quot; value=&quot;5&quot;/&gt;&lt;property id=&quot;20300&quot; value=&quot;Slide 40 - &amp;quot;Constructors&amp;quot;&quot;/&gt;&lt;property id=&quot;20307&quot; value=&quot;335&quot;/&gt;&lt;/object&gt;&lt;object type=&quot;3&quot; unique_id=&quot;12667&quot;&gt;&lt;property id=&quot;20148&quot; value=&quot;5&quot;/&gt;&lt;property id=&quot;20300&quot; value=&quot;Slide 41 - &amp;quot;The this Variable&amp;quot;&quot;/&gt;&lt;property id=&quot;20307&quot; value=&quot;336&quot;/&gt;&lt;/object&gt;&lt;object type=&quot;3&quot; unique_id=&quot;12668&quot;&gt;&lt;property id=&quot;20148&quot; value=&quot;5&quot;/&gt;&lt;property id=&quot;20300&quot; value=&quot;Slide 42 - &amp;quot;Destructors&amp;quot;&quot;/&gt;&lt;property id=&quot;20307&quot; value=&quot;337&quot;/&gt;&lt;/object&gt;&lt;object type=&quot;3&quot; unique_id=&quot;12669&quot;&gt;&lt;property id=&quot;20148&quot; value=&quot;5&quot;/&gt;&lt;property id=&quot;20300&quot; value=&quot;Slide 43 - &amp;quot;Example: Person Class&amp;quot;&quot;/&gt;&lt;property id=&quot;20307&quot; value=&quot;376&quot;/&gt;&lt;/object&gt;&lt;object type=&quot;3&quot; unique_id=&quot;12670&quot;&gt;&lt;property id=&quot;20148&quot; value=&quot;5&quot;/&gt;&lt;property id=&quot;20300&quot; value=&quot;Slide 44 - &amp;quot;Idea&amp;quot;&quot;/&gt;&lt;property id=&quot;20307&quot; value=&quot;377&quot;/&gt;&lt;/object&gt;&lt;object type=&quot;3&quot; unique_id=&quot;12671&quot;&gt;&lt;property id=&quot;20148&quot; value=&quot;5&quot;/&gt;&lt;property id=&quot;20300&quot; value=&quot;Slide 45 - &amp;quot;Iteration 1: Instance Variables&amp;quot;&quot;/&gt;&lt;property id=&quot;20307&quot; value=&quot;378&quot;/&gt;&lt;/object&gt;&lt;object type=&quot;3&quot; unique_id=&quot;12672&quot;&gt;&lt;property id=&quot;20148&quot; value=&quot;5&quot;/&gt;&lt;property id=&quot;20300&quot; value=&quot;Slide 46 - &amp;quot;Iteration 2: Methods&amp;quot;&quot;/&gt;&lt;property id=&quot;20307&quot; value=&quot;379&quot;/&gt;&lt;/object&gt;&lt;object type=&quot;3&quot; unique_id=&quot;12673&quot;&gt;&lt;property id=&quot;20148&quot; value=&quot;5&quot;/&gt;&lt;property id=&quot;20300&quot; value=&quot;Slide 47 - &amp;quot;Iteration 3: Constructors&amp;quot;&quot;/&gt;&lt;property id=&quot;20307&quot; value=&quot;380&quot;/&gt;&lt;/object&gt;&lt;object type=&quot;3&quot; unique_id=&quot;12674&quot;&gt;&lt;property id=&quot;20148&quot; value=&quot;5&quot;/&gt;&lt;property id=&quot;20300&quot; value=&quot;Slide 48 - &amp;quot;Iteration 4: Constructors with the “this” Variable (and Arrays)&amp;quot;&quot;/&gt;&lt;property id=&quot;20307&quot; value=&quot;381&quot;/&gt;&lt;/object&gt;&lt;object type=&quot;3&quot; unique_id=&quot;12675&quot;&gt;&lt;property id=&quot;20148&quot; value=&quot;5&quot;/&gt;&lt;property id=&quot;20300&quot; value=&quot;Slide 49 - &amp;quot;Helper Class for Iteration 4&amp;quot;&quot;/&gt;&lt;property id=&quot;20307&quot; value=&quot;382&quot;/&gt;&lt;/object&gt;&lt;object type=&quot;3&quot; unique_id=&quot;12676&quot;&gt;&lt;property id=&quot;20148&quot; value=&quot;5&quot;/&gt;&lt;property id=&quot;20300&quot; value=&quot;Slide 50 - &amp;quot;To Do: Later Iterations&amp;quot;&quot;/&gt;&lt;property id=&quot;20307&quot; value=&quot;383&quot;/&gt;&lt;/object&gt;&lt;object type=&quot;3&quot; unique_id=&quot;12677&quot;&gt;&lt;property id=&quot;20148&quot; value=&quot;5&quot;/&gt;&lt;property id=&quot;20300&quot; value=&quot;Slide 51 - &amp;quot;Wrap-Up&amp;quot;&quot;/&gt;&lt;property id=&quot;20307&quot; value=&quot;366&quot;/&gt;&lt;/object&gt;&lt;object type=&quot;3&quot; unique_id=&quot;12678&quot;&gt;&lt;property id=&quot;20148&quot; value=&quot;5&quot;/&gt;&lt;property id=&quot;20300&quot; value=&quot;Slide 52 - &amp;quot;Summary&amp;quot;&quot;/&gt;&lt;property id=&quot;20307&quot; value=&quot;367&quot;/&gt;&lt;/object&gt;&lt;object type=&quot;3&quot; unique_id=&quot;12679&quot;&gt;&lt;property id=&quot;20148&quot; value=&quot;5&quot;/&gt;&lt;property id=&quot;20300&quot; value=&quot;Slide 53 - &amp;quot;Questions?&amp;quot;&quot;/&gt;&lt;property id=&quot;20307&quot; value=&quot;309&quot;/&gt;&lt;/object&gt;&lt;/object&gt;&lt;object type=&quot;8&quot; unique_id=&quot;1273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uilding Rich Internet Apps">
  <a:themeElements>
    <a:clrScheme name="Custom 11">
      <a:dk1>
        <a:srgbClr val="000000"/>
      </a:dk1>
      <a:lt1>
        <a:srgbClr val="FFFFFF"/>
      </a:lt1>
      <a:dk2>
        <a:srgbClr val="4D4D4D"/>
      </a:dk2>
      <a:lt2>
        <a:srgbClr val="CCCCCC"/>
      </a:lt2>
      <a:accent1>
        <a:srgbClr val="0099FF"/>
      </a:accent1>
      <a:accent2>
        <a:srgbClr val="FF3300"/>
      </a:accent2>
      <a:accent3>
        <a:srgbClr val="000000"/>
      </a:accent3>
      <a:accent4>
        <a:srgbClr val="6EE094"/>
      </a:accent4>
      <a:accent5>
        <a:srgbClr val="F09D42"/>
      </a:accent5>
      <a:accent6>
        <a:srgbClr val="B092E6"/>
      </a:accent6>
      <a:hlink>
        <a:srgbClr val="0072BF"/>
      </a:hlink>
      <a:folHlink>
        <a:srgbClr val="0072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01-Java-Intro+Overview</Template>
  <TotalTime>19154</TotalTime>
  <Words>2576</Words>
  <Application>Microsoft Office PowerPoint</Application>
  <PresentationFormat>On-screen Show (4:3)</PresentationFormat>
  <Paragraphs>346</Paragraphs>
  <Slides>62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Times</vt:lpstr>
      <vt:lpstr>Building Rich Internet Apps</vt:lpstr>
      <vt:lpstr> String, StringBuilder, and Character classes </vt:lpstr>
      <vt:lpstr>Outline</vt:lpstr>
      <vt:lpstr>Basic concepts </vt:lpstr>
      <vt:lpstr>Class String constructors</vt:lpstr>
      <vt:lpstr>PowerPoint Presentation</vt:lpstr>
      <vt:lpstr>Important remarks </vt:lpstr>
      <vt:lpstr>Methods of the class String</vt:lpstr>
      <vt:lpstr>PowerPoint Presentation</vt:lpstr>
      <vt:lpstr>PowerPoint Presentation</vt:lpstr>
      <vt:lpstr>Comparing Strings</vt:lpstr>
      <vt:lpstr>Comparing Strings</vt:lpstr>
      <vt:lpstr>Comparing Strings</vt:lpstr>
      <vt:lpstr>Comparing Strings</vt:lpstr>
      <vt:lpstr>PowerPoint Presentation</vt:lpstr>
      <vt:lpstr>PowerPoint Presentation</vt:lpstr>
      <vt:lpstr>PowerPoint Presentation</vt:lpstr>
      <vt:lpstr>PowerPoint Presentation</vt:lpstr>
      <vt:lpstr>Class String methods</vt:lpstr>
      <vt:lpstr>PowerPoint Presentation</vt:lpstr>
      <vt:lpstr>PowerPoint Presentation</vt:lpstr>
      <vt:lpstr>Class String methods</vt:lpstr>
      <vt:lpstr>PowerPoint Presentation</vt:lpstr>
      <vt:lpstr>PowerPoint Presentation</vt:lpstr>
      <vt:lpstr>PowerPoint Presentation</vt:lpstr>
      <vt:lpstr>Class String methods</vt:lpstr>
      <vt:lpstr>PowerPoint Presentation</vt:lpstr>
      <vt:lpstr>Class String methods</vt:lpstr>
      <vt:lpstr>Class String methods</vt:lpstr>
      <vt:lpstr>PowerPoint Presentation</vt:lpstr>
      <vt:lpstr>PowerPoint Presentation</vt:lpstr>
      <vt:lpstr>PowerPoint Presentation</vt:lpstr>
      <vt:lpstr>Class String methods</vt:lpstr>
      <vt:lpstr>PowerPoint Presentation</vt:lpstr>
      <vt:lpstr>Class Character</vt:lpstr>
      <vt:lpstr>Class Character Methods</vt:lpstr>
      <vt:lpstr>Class Character Methods</vt:lpstr>
      <vt:lpstr>PowerPoint Presentation</vt:lpstr>
      <vt:lpstr>PowerPoint Presentation</vt:lpstr>
      <vt:lpstr>Class Character Methods</vt:lpstr>
      <vt:lpstr>Class Character Methods</vt:lpstr>
      <vt:lpstr>PowerPoint Presentation</vt:lpstr>
      <vt:lpstr>PowerPoint Presentation</vt:lpstr>
      <vt:lpstr>PowerPoint Presentation</vt:lpstr>
      <vt:lpstr>Class Character Methods</vt:lpstr>
      <vt:lpstr>PowerPoint Presentation</vt:lpstr>
      <vt:lpstr>Tokenizing Strings</vt:lpstr>
      <vt:lpstr>PowerPoint Presentation</vt:lpstr>
      <vt:lpstr>StringBuilder class</vt:lpstr>
      <vt:lpstr>StringBuilder constructors</vt:lpstr>
      <vt:lpstr>PowerPoint Presentation</vt:lpstr>
      <vt:lpstr>StringBuilder Methods</vt:lpstr>
      <vt:lpstr>PowerPoint Presentation</vt:lpstr>
      <vt:lpstr>StringBuilder Methods</vt:lpstr>
      <vt:lpstr>StringBuilder Methods</vt:lpstr>
      <vt:lpstr>PowerPoint Presentation</vt:lpstr>
      <vt:lpstr>PowerPoint Presentation</vt:lpstr>
      <vt:lpstr>StringBuilder Methods</vt:lpstr>
      <vt:lpstr>PowerPoint Presentation</vt:lpstr>
      <vt:lpstr>PowerPoint Presentation</vt:lpstr>
      <vt:lpstr>StringBuilder Methods</vt:lpstr>
      <vt:lpstr>PowerPoint Presentation</vt:lpstr>
      <vt:lpstr>PowerPoint Presentation</vt:lpstr>
    </vt:vector>
  </TitlesOfParts>
  <Company>http://www.corewebprogramming.com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Erradi</dc:creator>
  <cp:lastModifiedBy>Mohammad Saleh Mustafa Saleh</cp:lastModifiedBy>
  <cp:revision>457</cp:revision>
  <cp:lastPrinted>2013-01-01T22:43:17Z</cp:lastPrinted>
  <dcterms:created xsi:type="dcterms:W3CDTF">2000-05-05T21:02:18Z</dcterms:created>
  <dcterms:modified xsi:type="dcterms:W3CDTF">2023-09-18T13:51:10Z</dcterms:modified>
</cp:coreProperties>
</file>