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375" r:id="rId2"/>
    <p:sldId id="455" r:id="rId3"/>
    <p:sldId id="376" r:id="rId4"/>
    <p:sldId id="447" r:id="rId5"/>
    <p:sldId id="448" r:id="rId6"/>
    <p:sldId id="330" r:id="rId7"/>
    <p:sldId id="332" r:id="rId8"/>
    <p:sldId id="334" r:id="rId9"/>
    <p:sldId id="335" r:id="rId10"/>
    <p:sldId id="342" r:id="rId11"/>
    <p:sldId id="456" r:id="rId12"/>
    <p:sldId id="348" r:id="rId13"/>
    <p:sldId id="350" r:id="rId14"/>
    <p:sldId id="351" r:id="rId15"/>
    <p:sldId id="437" r:id="rId16"/>
    <p:sldId id="364" r:id="rId17"/>
    <p:sldId id="452" r:id="rId18"/>
    <p:sldId id="451" r:id="rId19"/>
    <p:sldId id="449" r:id="rId20"/>
    <p:sldId id="450" r:id="rId21"/>
    <p:sldId id="396" r:id="rId22"/>
    <p:sldId id="397" r:id="rId23"/>
    <p:sldId id="317" r:id="rId24"/>
    <p:sldId id="454" r:id="rId25"/>
    <p:sldId id="318" r:id="rId26"/>
    <p:sldId id="319" r:id="rId27"/>
    <p:sldId id="457" r:id="rId28"/>
    <p:sldId id="458" r:id="rId29"/>
    <p:sldId id="459" r:id="rId30"/>
    <p:sldId id="460" r:id="rId31"/>
    <p:sldId id="461" r:id="rId32"/>
    <p:sldId id="453" r:id="rId33"/>
    <p:sldId id="435" r:id="rId34"/>
    <p:sldId id="436" r:id="rId35"/>
    <p:sldId id="439" r:id="rId36"/>
    <p:sldId id="440" r:id="rId37"/>
    <p:sldId id="462" r:id="rId38"/>
    <p:sldId id="463" r:id="rId39"/>
    <p:sldId id="464" r:id="rId40"/>
    <p:sldId id="4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143E4-03C1-487B-A1C5-E1BB6CD54DFD}">
          <p14:sldIdLst>
            <p14:sldId id="375"/>
            <p14:sldId id="455"/>
            <p14:sldId id="376"/>
          </p14:sldIdLst>
        </p14:section>
        <p14:section name="Arrays" id="{6F541C74-7AC7-4A7A-9325-944F44D95E25}">
          <p14:sldIdLst>
            <p14:sldId id="447"/>
            <p14:sldId id="448"/>
            <p14:sldId id="330"/>
            <p14:sldId id="332"/>
            <p14:sldId id="334"/>
            <p14:sldId id="335"/>
            <p14:sldId id="342"/>
            <p14:sldId id="456"/>
            <p14:sldId id="348"/>
            <p14:sldId id="350"/>
            <p14:sldId id="351"/>
            <p14:sldId id="437"/>
            <p14:sldId id="364"/>
            <p14:sldId id="452"/>
          </p14:sldIdLst>
        </p14:section>
        <p14:section name="Arrays Class" id="{335EF421-8D0B-461B-852D-9FED9AEEC2FE}">
          <p14:sldIdLst>
            <p14:sldId id="451"/>
            <p14:sldId id="449"/>
            <p14:sldId id="450"/>
          </p14:sldIdLst>
        </p14:section>
        <p14:section name="Multidimensional Arrays" id="{730A7F75-DDFE-4772-B9C6-1C2399A3F2C7}">
          <p14:sldIdLst>
            <p14:sldId id="396"/>
            <p14:sldId id="397"/>
          </p14:sldIdLst>
        </p14:section>
        <p14:section name="ArrayList Class" id="{B23D28ED-D51B-4E56-A530-08A60B49F400}">
          <p14:sldIdLst>
            <p14:sldId id="317"/>
            <p14:sldId id="454"/>
            <p14:sldId id="318"/>
            <p14:sldId id="319"/>
            <p14:sldId id="457"/>
            <p14:sldId id="458"/>
            <p14:sldId id="459"/>
            <p14:sldId id="460"/>
            <p14:sldId id="461"/>
            <p14:sldId id="453"/>
            <p14:sldId id="435"/>
            <p14:sldId id="436"/>
          </p14:sldIdLst>
        </p14:section>
        <p14:section name="Exception Handling" id="{85631A51-D32F-488D-94CD-1B0534924D96}">
          <p14:sldIdLst>
            <p14:sldId id="439"/>
            <p14:sldId id="440"/>
            <p14:sldId id="462"/>
            <p14:sldId id="463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6" autoAdjust="0"/>
    <p:restoredTop sz="94670" autoAdjust="0"/>
  </p:normalViewPr>
  <p:slideViewPr>
    <p:cSldViewPr>
      <p:cViewPr varScale="1">
        <p:scale>
          <a:sx n="67" d="100"/>
          <a:sy n="67" d="100"/>
        </p:scale>
        <p:origin x="58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notesViewPr>
    <p:cSldViewPr>
      <p:cViewPr varScale="1">
        <p:scale>
          <a:sx n="67" d="100"/>
          <a:sy n="67" d="100"/>
        </p:scale>
        <p:origin x="-27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256" units="cm"/>
          <inkml:channel name="Y" type="integer" max="179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462.85718" units="1/cm"/>
          <inkml:channelProperty channel="Y" name="resolution" value="1079.518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20T05:16:47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15802 13095 100 0,'0'-10'-25'0,"0"10"-13"16,25 0 10-16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F51A-9ABE-4CEF-8542-A7601BC56DA1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9857-B29B-4C26-B603-980AC37872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5028">
              <a:spcBef>
                <a:spcPct val="0"/>
              </a:spcBef>
            </a:pPr>
            <a:endParaRPr lang="en-US" altLang="en-US" sz="2500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Consolas" pitchFamily="49" charset="0"/>
              </a:rPr>
              <a:t>public void </a:t>
            </a:r>
            <a:r>
              <a:rPr lang="en-US" sz="1200" dirty="0" err="1">
                <a:latin typeface="Consolas" pitchFamily="49" charset="0"/>
              </a:rPr>
              <a:t>copyArray</a:t>
            </a:r>
            <a:r>
              <a:rPr lang="en-US" sz="1200" dirty="0">
                <a:latin typeface="Consolas" pitchFamily="49" charset="0"/>
              </a:rPr>
              <a:t>(int[] source, int[] target) {</a:t>
            </a:r>
          </a:p>
          <a:p>
            <a:r>
              <a:rPr lang="en-US" sz="1200" dirty="0">
                <a:latin typeface="Consolas" pitchFamily="49" charset="0"/>
              </a:rPr>
              <a:t>   </a:t>
            </a:r>
            <a:r>
              <a:rPr lang="en-US" sz="1200" dirty="0">
                <a:solidFill>
                  <a:srgbClr val="00B050"/>
                </a:solidFill>
                <a:latin typeface="Consolas" pitchFamily="49" charset="0"/>
              </a:rPr>
              <a:t>// Both arrays must be the same size.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</a:rPr>
              <a:t>  target = new int[</a:t>
            </a:r>
            <a:r>
              <a:rPr lang="en-US" sz="1200" dirty="0" err="1">
                <a:latin typeface="Consolas" pitchFamily="49" charset="0"/>
              </a:rPr>
              <a:t>source.length</a:t>
            </a:r>
            <a:r>
              <a:rPr lang="en-US" sz="1200" dirty="0">
                <a:latin typeface="Consolas" pitchFamily="49" charset="0"/>
              </a:rPr>
              <a:t>];</a:t>
            </a:r>
            <a:endParaRPr lang="en-US" sz="12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   for (int i = 0; i &lt; </a:t>
            </a:r>
            <a:r>
              <a:rPr lang="en-US" sz="1200" dirty="0" err="1">
                <a:latin typeface="Consolas" pitchFamily="49" charset="0"/>
              </a:rPr>
              <a:t>source.length</a:t>
            </a:r>
            <a:r>
              <a:rPr lang="en-US" sz="1200" dirty="0">
                <a:latin typeface="Consolas" pitchFamily="49" charset="0"/>
              </a:rPr>
              <a:t>; i++) {</a:t>
            </a:r>
          </a:p>
          <a:p>
            <a:r>
              <a:rPr lang="en-US" sz="1200" dirty="0">
                <a:latin typeface="Consolas" pitchFamily="49" charset="0"/>
              </a:rPr>
              <a:t>      target[i] = source[i];</a:t>
            </a:r>
          </a:p>
          <a:p>
            <a:r>
              <a:rPr lang="en-US" sz="1200" dirty="0">
                <a:latin typeface="Consolas" pitchFamily="49" charset="0"/>
              </a:rPr>
              <a:t>   }</a:t>
            </a:r>
            <a:endParaRPr lang="en-US" sz="1200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}</a:t>
            </a:r>
            <a:endParaRPr lang="en-US" sz="1200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7630-7860-40E4-83EF-77CDB4BF5CE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7630-7860-40E4-83EF-77CDB4BF5CE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enhanced for statement </a:t>
            </a:r>
            <a:r>
              <a:rPr lang="en-US" dirty="0">
                <a:solidFill>
                  <a:srgbClr val="FF0000"/>
                </a:solidFill>
              </a:rPr>
              <a:t>cannot be used to modify elements in an array</a:t>
            </a:r>
            <a:r>
              <a:rPr lang="en-US" dirty="0"/>
              <a:t>. If a program needs to modify elements, use the traditional counter-controlled for statement.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D8C3-C172-4CD1-A434-DCD6F7FB2A7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B8E026EE-A995-4DE9-AA1A-57D1362853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05C60088-B42E-4925-B882-350AB5AF3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Identify each table element with two indices.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By convention, the first identifies the element’s row and the second its column.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Multidimensional arrays can have more than two dimensions.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Java does not support multidimensional arrays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Allows you to specify one-dimensional arrays whose elements are also one-dimensional arrays, thus achieving the same effect.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 general, an array with </a:t>
            </a:r>
            <a:r>
              <a:rPr lang="en-US" altLang="en-US" sz="2800" i="1" dirty="0">
                <a:solidFill>
                  <a:srgbClr val="000000"/>
                </a:solidFill>
              </a:rPr>
              <a:t>m </a:t>
            </a:r>
            <a:r>
              <a:rPr lang="en-US" altLang="en-US" sz="2800" dirty="0">
                <a:solidFill>
                  <a:srgbClr val="000000"/>
                </a:solidFill>
              </a:rPr>
              <a:t>rows and </a:t>
            </a:r>
            <a:r>
              <a:rPr lang="en-US" altLang="en-US" sz="2800" i="1" dirty="0">
                <a:solidFill>
                  <a:srgbClr val="000000"/>
                </a:solidFill>
              </a:rPr>
              <a:t>n </a:t>
            </a:r>
            <a:r>
              <a:rPr lang="en-US" altLang="en-US" sz="2800" dirty="0">
                <a:solidFill>
                  <a:srgbClr val="000000"/>
                </a:solidFill>
              </a:rPr>
              <a:t>columns is called an </a:t>
            </a:r>
            <a:r>
              <a:rPr lang="en-US" altLang="en-US" sz="2800" i="1" dirty="0">
                <a:solidFill>
                  <a:srgbClr val="0000FF"/>
                </a:solidFill>
              </a:rPr>
              <a:t>m</a:t>
            </a:r>
            <a:r>
              <a:rPr lang="en-US" altLang="en-US" sz="2800" dirty="0">
                <a:solidFill>
                  <a:srgbClr val="0000FF"/>
                </a:solidFill>
              </a:rPr>
              <a:t>-by-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i="1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array</a:t>
            </a:r>
            <a:r>
              <a:rPr lang="en-US" altLang="en-US" sz="28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2D2BE3E2-9F19-44C2-85B2-4C48CFEF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35DA4-8D9F-41C5-9321-C392FE4040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3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866AD583-D157-4284-9760-199BC601E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605C840D-25B8-4C68-8E65-8BA9F245E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Multidimensional arrays can be initialized with array initializers in declarations.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>
                <a:solidFill>
                  <a:srgbClr val="000000"/>
                </a:solidFill>
              </a:rPr>
              <a:t>Rows can have different lengths.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3028B8AB-F4F4-4CF0-B4CB-8B74492AF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16C63-B490-4047-A4EA-89695AA82B5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 Java arrays are better than C++ arrays since the size does not need to be a compile-time constant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resize as necessary to accommodate more or fewer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 Java arrays are better than C++ arrays since the size does not need to be a compile-time constant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resize as necessary to accommodate more or fewer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9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you need "import </a:t>
            </a:r>
            <a:r>
              <a:rPr lang="en-US" dirty="0" err="1"/>
              <a:t>java.util</a:t>
            </a:r>
            <a:r>
              <a:rPr lang="en-US" dirty="0"/>
              <a:t>.*;" at the top of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5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argument type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followed by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ellipsis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(...; p. 295)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method's parameter list indicates that the method receives a variable number of arguments of that particular type. The ellipsis can occur only once in a method’s parameter list. It must be at the end of the parameter list.</a:t>
            </a:r>
          </a:p>
          <a:p>
            <a:pPr rt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variable-length argument list (p. 295) is treated as an array within the method body. The number of arguments in the array can be obtained using the array’s length field.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0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 Java Classes Inherit from </a:t>
            </a:r>
            <a:r>
              <a:rPr lang="en-US" sz="1200" i="1" dirty="0">
                <a:solidFill>
                  <a:srgbClr val="C00000"/>
                </a:solidFill>
              </a:rPr>
              <a:t>Object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5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62BBEAD7-04C1-4E81-BC61-CF16DB718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5C3981A2-8D2E-4729-9E8C-D994E36D5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exception indicates a problem that occurs while a program executes.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handling (p. 270) enables you to create fault-tolerant programs.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Java program executes, the JVM checks array indices to ensure that they’re greater than or equal to 0 and less than the array’s length. If a program uses an invalid index, Java generates an exception (p. 270) to indicate that an error occurred in the program at execution time.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An </a:t>
            </a:r>
            <a:r>
              <a:rPr lang="en-US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exception</a:t>
            </a:r>
            <a:r>
              <a:rPr lang="en-US" altLang="en-US" dirty="0">
                <a:cs typeface="Times New Roman" panose="02020603050405020304" pitchFamily="18" charset="0"/>
              </a:rPr>
              <a:t> indicates a problem that occurs while a program executes.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73CD7844-B7D7-48C3-A5EF-7FC016D46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9E6425-67BC-47FF-B6B1-6A0304177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4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name “exception” suggests that the problem occurs infrequently—if the “rule” is that a statement normally executes correctly, then the problem represents the “exception to the rule.”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When the JVM or a method detects a problem, such as an invalid array index or an invalid method argument, it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throws</a:t>
            </a:r>
            <a:r>
              <a:rPr lang="en-US" altLang="en-US" dirty="0">
                <a:cs typeface="Times New Roman" panose="02020603050405020304" pitchFamily="18" charset="0"/>
              </a:rPr>
              <a:t> an exception—that is, an exception occurs.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might throw an exception.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that might be thrown in the corresponding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cs typeface="Times New Roman" panose="02020603050405020304" pitchFamily="18" charset="0"/>
              </a:rPr>
              <a:t> block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an exception, place any code that might throw an exception (p. 270) in a try statement.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try block (p. 270) contains the code that might throw an exception, and the catch block (p. 270) contains the code that handles the exception if one occurs.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have many catch blocks to handle different types of exceptions that might be thrown in the corresponding try block.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try block terminates, any variables declared in the try block go out of scope.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catch block declares a type and an exception parameter. Inside the catch block, you can use the parameter’s identifier to interact with a caught exception object.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program is executed, array element indices arc checked for validity—all indices must be greater than or equal to 0 and less than the length of the array. If an attempt is made to use an invalid index to access an element,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ArraylndexOutOfBoundsException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(p. 271) exception occurs. An exception object’s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returns the exception’s error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catch block declares an exception parameter (e) of type (</a:t>
            </a:r>
            <a:r>
              <a:rPr lang="en-US" dirty="0" err="1"/>
              <a:t>IndexOutOfRangeException</a:t>
            </a:r>
            <a:r>
              <a:rPr lang="en-US" dirty="0"/>
              <a:t>). </a:t>
            </a:r>
          </a:p>
          <a:p>
            <a:r>
              <a:rPr lang="en-US" dirty="0"/>
              <a:t>Inside the catch block, you can use the parameter’s identifier to interact with a caught exception object. </a:t>
            </a:r>
          </a:p>
          <a:p>
            <a:r>
              <a:rPr lang="en-US" altLang="en-US" sz="1200" dirty="0">
                <a:cs typeface="Times New Roman" panose="02020603050405020304" pitchFamily="18" charset="0"/>
              </a:rPr>
              <a:t>The </a:t>
            </a:r>
            <a:r>
              <a:rPr lang="en-US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1200" dirty="0">
                <a:cs typeface="Times New Roman" panose="02020603050405020304" pitchFamily="18" charset="0"/>
              </a:rPr>
              <a:t> block declares an exception parameter (e) of type (</a:t>
            </a:r>
            <a:r>
              <a:rPr lang="en-US" altLang="en-US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IndexOutOfRangeException</a:t>
            </a:r>
            <a:r>
              <a:rPr lang="en-US" altLang="en-US" sz="1200" dirty="0">
                <a:cs typeface="Times New Roman" panose="02020603050405020304" pitchFamily="18" charset="0"/>
              </a:rPr>
              <a:t>). </a:t>
            </a:r>
          </a:p>
          <a:p>
            <a:r>
              <a:rPr lang="en-US" altLang="en-US" sz="1200" dirty="0">
                <a:cs typeface="Times New Roman" panose="02020603050405020304" pitchFamily="18" charset="0"/>
              </a:rPr>
              <a:t>Inside the </a:t>
            </a:r>
            <a:r>
              <a:rPr lang="en-US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1200" dirty="0">
                <a:cs typeface="Times New Roman" panose="02020603050405020304" pitchFamily="18" charset="0"/>
              </a:rPr>
              <a:t> block, you can use the parameter’s identifier to interact with a caught exception object.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Reference-type variables which are fields of a class are also initialized to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</a:rPr>
              <a:t> by default.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857-B29B-4C26-B603-980AC378723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store more than one value, use an array. An array can be thought of as a group of variables, of the same type, all sharing the same name.</a:t>
            </a:r>
          </a:p>
          <a:p>
            <a:endParaRPr lang="en-US" dirty="0"/>
          </a:p>
          <a:p>
            <a:r>
              <a:rPr lang="en-US" dirty="0"/>
              <a:t>Although the array is a multivariable entity, the entire group is known by only one name, thus simplifying the management of array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D8C3-C172-4CD1-A434-DCD6F7FB2A7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may be of any type, such as a simple type offered by Java, or a built in object type, or even a user defined object type created by the programmer. </a:t>
            </a:r>
          </a:p>
          <a:p>
            <a:endParaRPr lang="en-US" dirty="0"/>
          </a:p>
          <a:p>
            <a:r>
              <a:rPr lang="en-US" dirty="0"/>
              <a:t>Although arrays may be of any type, each element of the array must be of the same type, i.e. all int or all char or some other type.</a:t>
            </a:r>
          </a:p>
          <a:p>
            <a:endParaRPr lang="en-US" dirty="0"/>
          </a:p>
          <a:p>
            <a:r>
              <a:rPr lang="en-US" dirty="0"/>
              <a:t>When declaring an array, make sure that you specify the size of the array within square brackets. The size indicates how many elements the array will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D8C3-C172-4CD1-A434-DCD6F7FB2A7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often it is clearer to initialize your arrays explicitly during declaration. Note here that the size of the array is determined by the count of initial values, 5 in the above example.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D8C3-C172-4CD1-A434-DCD6F7FB2A7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subscript refers to the offset from the first element of the array to any other element. So, the first element is offset 0 elements from the beginning of the array, while the second element is offset 1, the third is at offset 2 and so on. The last element of the array is always at an offset of n – 1, where n is the size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D8C3-C172-4CD1-A434-DCD6F7FB2A7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7630-7860-40E4-83EF-77CDB4BF5CE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7630-7860-40E4-83EF-77CDB4BF5C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0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7630-7860-40E4-83EF-77CDB4BF5CE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010400" y="647730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C3EDF-A74B-4F4D-A483-ABB803054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CF3997E9-8BAE-43A7-A3C5-7205DB6B0473}" type="slidenum">
              <a:rPr lang="en-US" altLang="en-US">
                <a:solidFill>
                  <a:srgbClr val="CCCCCC">
                    <a:lumMod val="20000"/>
                    <a:lumOff val="8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9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31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BC09-3ED2-4FD8-B588-374BED164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70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5465" y="3142389"/>
            <a:ext cx="7924800" cy="117838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Arrays and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ArrayLists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>
                <a:solidFill>
                  <a:srgbClr val="CCCCCC">
                    <a:lumMod val="20000"/>
                    <a:lumOff val="80000"/>
                  </a:srgb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CCCCCC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7" name="Picture 6" descr="alert.png"/>
          <p:cNvPicPr>
            <a:picLocks noChangeAspect="1"/>
          </p:cNvPicPr>
          <p:nvPr/>
        </p:nvPicPr>
        <p:blipFill rotWithShape="1">
          <a:blip r:embed="rId3" cstate="print"/>
          <a:srcRect l="32540" t="14558" r="31905" b="36949"/>
          <a:stretch/>
        </p:blipFill>
        <p:spPr>
          <a:xfrm>
            <a:off x="8530265" y="76200"/>
            <a:ext cx="533400" cy="549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560515">
            <a:off x="7262920" y="621237"/>
            <a:ext cx="223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Read Chapter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7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1524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000" b="1" u="sng" kern="0" dirty="0">
                <a:solidFill>
                  <a:srgbClr val="FF3300"/>
                </a:solidFill>
                <a:ea typeface="+mj-ea"/>
                <a:cs typeface="+mj-cs"/>
              </a:rPr>
              <a:t/>
            </a:r>
            <a:br>
              <a:rPr lang="en-GB" sz="4000" b="1" u="sng" kern="0" dirty="0">
                <a:solidFill>
                  <a:srgbClr val="FF3300"/>
                </a:solidFill>
                <a:ea typeface="+mj-ea"/>
                <a:cs typeface="+mj-cs"/>
              </a:rPr>
            </a:br>
            <a:r>
              <a:rPr lang="en-GB" sz="4000" b="1" kern="0" dirty="0">
                <a:ea typeface="+mj-ea"/>
                <a:cs typeface="+mj-cs"/>
              </a:rPr>
              <a:t>CMPS 251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5624" y="1872808"/>
            <a:ext cx="2044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</a:rPr>
              <a:t>Unit </a:t>
            </a:r>
            <a:r>
              <a:rPr lang="en-US" sz="3600" b="1" smtClean="0">
                <a:solidFill>
                  <a:schemeClr val="accent1">
                    <a:lumMod val="50000"/>
                  </a:schemeClr>
                </a:solidFill>
              </a:rPr>
              <a:t>3_01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34" y="-152400"/>
            <a:ext cx="7912865" cy="1143000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Arrays can be class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7735" y="721087"/>
            <a:ext cx="7467600" cy="10772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public class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Student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ea typeface="+mj-ea"/>
                <a:cs typeface="+mj-cs"/>
              </a:rPr>
              <a:t>private </a:t>
            </a:r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  <a:ea typeface="+mj-ea"/>
                <a:cs typeface="+mj-cs"/>
              </a:rPr>
              <a:t>int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+mj-ea"/>
                <a:cs typeface="+mj-cs"/>
              </a:rPr>
              <a:t>[] grades;</a:t>
            </a:r>
            <a:endParaRPr lang="en-US" sz="1600" dirty="0">
              <a:solidFill>
                <a:srgbClr val="C00000"/>
              </a:solidFill>
              <a:latin typeface="Consolas" pitchFamily="49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   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9331" y="1593370"/>
            <a:ext cx="84582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Arrays can be local variables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417374"/>
            <a:ext cx="7467600" cy="10772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public void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getSalaryEmployees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()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+mj-ea"/>
                <a:cs typeface="+mj-cs"/>
              </a:rPr>
              <a:t>double[] salary;</a:t>
            </a:r>
            <a:endParaRPr lang="en-US" sz="1600" dirty="0">
              <a:solidFill>
                <a:srgbClr val="C00000"/>
              </a:solidFill>
              <a:latin typeface="Consolas" pitchFamily="49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   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9995" y="3351811"/>
            <a:ext cx="756308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Arrays can be parameters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4274403"/>
            <a:ext cx="7467600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public </a:t>
            </a:r>
            <a:r>
              <a:rPr lang="en-US" sz="1600" dirty="0">
                <a:latin typeface="Consolas" pitchFamily="49" charset="0"/>
              </a:rPr>
              <a:t>static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void main(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String[] 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)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6505" y="4884992"/>
            <a:ext cx="8001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Arrays can be return values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000" y="5798403"/>
            <a:ext cx="7467600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public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ea typeface="+mj-ea"/>
                <a:cs typeface="+mj-cs"/>
              </a:rPr>
              <a:t>String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[]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getNames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()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Consolas" pitchFamily="49" charset="0"/>
                <a:ea typeface="+mj-ea"/>
                <a:cs typeface="+mj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39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rgbClr val="0070C0"/>
                </a:solidFill>
              </a:rPr>
              <a:t>Example - Method that returns an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924800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public int[] </a:t>
            </a:r>
            <a:r>
              <a:rPr lang="en-US" sz="2000" b="1" dirty="0" err="1">
                <a:latin typeface="Consolas" pitchFamily="49" charset="0"/>
              </a:rPr>
              <a:t>initArray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size, int initValue) {</a:t>
            </a:r>
          </a:p>
          <a:p>
            <a:r>
              <a:rPr lang="en-US" sz="2000" dirty="0">
                <a:latin typeface="Consolas" pitchFamily="49" charset="0"/>
              </a:rPr>
              <a:t>   int[] array = new 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[size];</a:t>
            </a:r>
          </a:p>
          <a:p>
            <a:endParaRPr lang="en-US" sz="2000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   //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array.length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 gives the total number of elements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for (int i = 0;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&lt; </a:t>
            </a:r>
            <a:r>
              <a:rPr lang="en-US" sz="2000" dirty="0" err="1">
                <a:latin typeface="Consolas" pitchFamily="49" charset="0"/>
              </a:rPr>
              <a:t>array.length</a:t>
            </a:r>
            <a:r>
              <a:rPr lang="en-US" sz="2000" dirty="0">
                <a:latin typeface="Consolas" pitchFamily="49" charset="0"/>
              </a:rPr>
              <a:t>; i++) {</a:t>
            </a:r>
          </a:p>
          <a:p>
            <a:r>
              <a:rPr lang="en-US" sz="2000" dirty="0">
                <a:latin typeface="Consolas" pitchFamily="49" charset="0"/>
              </a:rPr>
              <a:t>      array[i] = initValue;</a:t>
            </a:r>
          </a:p>
          <a:p>
            <a:r>
              <a:rPr lang="en-US" sz="2000" dirty="0">
                <a:latin typeface="Consolas" pitchFamily="49" charset="0"/>
              </a:rPr>
              <a:t>   }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</a:rPr>
              <a:t>return array;</a:t>
            </a:r>
          </a:p>
          <a:p>
            <a:r>
              <a:rPr lang="en-US" sz="2000" dirty="0">
                <a:latin typeface="Consolas" pitchFamily="49" charset="0"/>
              </a:rPr>
              <a:t>}</a:t>
            </a:r>
            <a:endParaRPr 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80010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//example</a:t>
            </a:r>
          </a:p>
          <a:p>
            <a:r>
              <a:rPr lang="en-US" sz="2000" dirty="0">
                <a:latin typeface="Consolas" pitchFamily="49" charset="0"/>
              </a:rPr>
              <a:t>String[] cars = {"Volvo", "BMW", "Ford", "Mazda"};</a:t>
            </a:r>
          </a:p>
          <a:p>
            <a:r>
              <a:rPr lang="en-US" sz="2000" dirty="0" err="1">
                <a:latin typeface="Consolas" pitchFamily="49" charset="0"/>
              </a:rPr>
              <a:t>System.out.println</a:t>
            </a:r>
            <a:r>
              <a:rPr lang="en-US" sz="2000" dirty="0">
                <a:latin typeface="Consolas" pitchFamily="49" charset="0"/>
              </a:rPr>
              <a:t>(cars[0]);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// displays Volvo</a:t>
            </a:r>
          </a:p>
          <a:p>
            <a:r>
              <a:rPr lang="en-US" sz="2000" dirty="0" err="1" smtClean="0">
                <a:latin typeface="Consolas" pitchFamily="49" charset="0"/>
              </a:rPr>
              <a:t>System.out.println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cars.length</a:t>
            </a:r>
            <a:r>
              <a:rPr lang="en-US" sz="2000" dirty="0">
                <a:latin typeface="Consolas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// displays 4</a:t>
            </a:r>
          </a:p>
        </p:txBody>
      </p:sp>
    </p:spTree>
    <p:extLst>
      <p:ext uri="{BB962C8B-B14F-4D97-AF65-F5344CB8AC3E}">
        <p14:creationId xmlns:p14="http://schemas.microsoft.com/office/powerpoint/2010/main" val="35783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noFill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Arrays are objects, thus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416784"/>
            <a:ext cx="7799942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int[]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a = {1, 2, 3};</a:t>
            </a:r>
          </a:p>
          <a:p>
            <a:pPr lvl="0">
              <a:spcBef>
                <a:spcPct val="0"/>
              </a:spcBef>
            </a:pPr>
            <a:r>
              <a:rPr lang="en-US" sz="2000" baseline="0" dirty="0">
                <a:latin typeface="Consolas" pitchFamily="49" charset="0"/>
                <a:ea typeface="+mj-ea"/>
                <a:cs typeface="+mj-cs"/>
              </a:rPr>
              <a:t>int[]</a:t>
            </a:r>
            <a:r>
              <a:rPr lang="en-US" sz="2000" dirty="0">
                <a:latin typeface="Consolas" pitchFamily="49" charset="0"/>
                <a:ea typeface="+mj-ea"/>
                <a:cs typeface="+mj-cs"/>
              </a:rPr>
              <a:t> b;</a:t>
            </a:r>
          </a:p>
          <a:p>
            <a:pPr lvl="0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dirty="0">
                <a:latin typeface="Consolas" pitchFamily="49" charset="0"/>
                <a:ea typeface="+mj-ea"/>
                <a:cs typeface="+mj-cs"/>
              </a:rPr>
              <a:t>b = a;			//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ea typeface="+mj-ea"/>
                <a:cs typeface="+mj-cs"/>
              </a:rPr>
              <a:t>makes b and a refer to the same</a:t>
            </a:r>
          </a:p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			//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memory location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F3C84-B12B-4825-B43D-4E9B37AAC513}"/>
              </a:ext>
            </a:extLst>
          </p:cNvPr>
          <p:cNvSpPr/>
          <p:nvPr/>
        </p:nvSpPr>
        <p:spPr>
          <a:xfrm>
            <a:off x="495300" y="3357613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Arrays are objects so they are </a:t>
            </a:r>
            <a:r>
              <a:rPr lang="en-US" sz="2800" b="1" dirty="0">
                <a:solidFill>
                  <a:srgbClr val="FF0000"/>
                </a:solidFill>
              </a:rPr>
              <a:t>reference types</a:t>
            </a:r>
            <a:r>
              <a:rPr lang="en-US" sz="2800" dirty="0"/>
              <a:t>. 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228600" y="3962400"/>
            <a:ext cx="8610600" cy="2667000"/>
          </a:xfrm>
          <a:prstGeom prst="rect">
            <a:avLst/>
          </a:prstGeom>
          <a:solidFill>
            <a:srgbClr val="C6D9F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[] cars = {"Volvo", "BMW", "Ford", "Mazda”, “Toyota”};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cars.length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// prints 5</a:t>
            </a:r>
          </a:p>
          <a:p>
            <a:pPr algn="l"/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String[] cars = {"Volvo", "BMW", "Ford", "Mazda"};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i = 0; i &lt;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cars.length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; i++) 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(cars[i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]);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// p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rints all array elements 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algn="l"/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7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  <a:noFill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Arrays are objects, thus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09800"/>
            <a:ext cx="7467600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int[]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a = {1, 2, 3};</a:t>
            </a:r>
          </a:p>
          <a:p>
            <a:pPr lvl="0">
              <a:spcBef>
                <a:spcPct val="0"/>
              </a:spcBef>
            </a:pPr>
            <a:r>
              <a:rPr lang="en-US" sz="2000" baseline="0" dirty="0">
                <a:latin typeface="Consolas" pitchFamily="49" charset="0"/>
                <a:ea typeface="+mj-ea"/>
                <a:cs typeface="+mj-cs"/>
              </a:rPr>
              <a:t>int[]</a:t>
            </a:r>
            <a:r>
              <a:rPr lang="en-US" sz="2000" dirty="0">
                <a:latin typeface="Consolas" pitchFamily="49" charset="0"/>
                <a:ea typeface="+mj-ea"/>
                <a:cs typeface="+mj-cs"/>
              </a:rPr>
              <a:t> b = {1, 2, 3};</a:t>
            </a:r>
          </a:p>
          <a:p>
            <a:pPr lvl="0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dirty="0">
                <a:latin typeface="Consolas" pitchFamily="49" charset="0"/>
                <a:ea typeface="+mj-ea"/>
                <a:cs typeface="+mj-cs"/>
              </a:rPr>
              <a:t>if (a == b) {...}	//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ea typeface="+mj-ea"/>
                <a:cs typeface="+mj-cs"/>
              </a:rPr>
              <a:t>evaluates to false</a:t>
            </a:r>
          </a:p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			//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 since a and b refer to two </a:t>
            </a:r>
            <a:b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			// different memory</a:t>
            </a:r>
            <a:r>
              <a:rPr lang="en-US" sz="2000" dirty="0">
                <a:latin typeface="Consolas" pitchFamily="49" charset="0"/>
                <a:ea typeface="+mj-ea"/>
                <a:cs typeface="+mj-cs"/>
              </a:rPr>
              <a:t> locations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5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 - Method that tests for array equality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public boolean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areEqual</a:t>
            </a:r>
            <a:r>
              <a:rPr lang="en-US" sz="2000" dirty="0">
                <a:latin typeface="Consolas" pitchFamily="49" charset="0"/>
              </a:rPr>
              <a:t>(int[] array1, int[] array2) </a:t>
            </a:r>
            <a:r>
              <a:rPr lang="en-US" sz="2000" dirty="0" smtClean="0">
                <a:latin typeface="Consolas" pitchFamily="49" charset="0"/>
              </a:rPr>
              <a:t>{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if (array1.length != array2.length) {</a:t>
            </a:r>
          </a:p>
          <a:p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smtClean="0">
                <a:latin typeface="Consolas" pitchFamily="49" charset="0"/>
              </a:rPr>
              <a:t>return </a:t>
            </a:r>
            <a:r>
              <a:rPr lang="en-US" sz="2000" dirty="0">
                <a:latin typeface="Consolas" pitchFamily="49" charset="0"/>
              </a:rPr>
              <a:t>false</a:t>
            </a:r>
            <a:r>
              <a:rPr lang="en-US" sz="2000" dirty="0" smtClean="0">
                <a:latin typeface="Consolas" pitchFamily="49" charset="0"/>
              </a:rPr>
              <a:t>;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} else {</a:t>
            </a:r>
          </a:p>
          <a:p>
            <a:r>
              <a:rPr lang="en-US" sz="2000" dirty="0">
                <a:latin typeface="Consolas" pitchFamily="49" charset="0"/>
              </a:rPr>
              <a:t>      for(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= 0;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&lt; array1.length;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++) {</a:t>
            </a:r>
          </a:p>
          <a:p>
            <a:r>
              <a:rPr lang="en-US" sz="2000" dirty="0">
                <a:latin typeface="Consolas" pitchFamily="49" charset="0"/>
              </a:rPr>
              <a:t>         if(array1[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] != array2[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latin typeface="Consolas" pitchFamily="49" charset="0"/>
              </a:rPr>
              <a:t>		</a:t>
            </a:r>
            <a:r>
              <a:rPr lang="en-US" sz="2000" dirty="0" smtClean="0">
                <a:latin typeface="Consolas" pitchFamily="49" charset="0"/>
              </a:rPr>
              <a:t>return </a:t>
            </a:r>
            <a:r>
              <a:rPr lang="en-US" sz="2000" dirty="0">
                <a:latin typeface="Consolas" pitchFamily="49" charset="0"/>
              </a:rPr>
              <a:t>false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    </a:t>
            </a:r>
            <a:r>
              <a:rPr lang="en-US" sz="2000" dirty="0">
                <a:latin typeface="Consolas" pitchFamily="49" charset="0"/>
              </a:rPr>
              <a:t>}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// end for</a:t>
            </a:r>
          </a:p>
          <a:p>
            <a:r>
              <a:rPr lang="en-US" sz="2000" dirty="0">
                <a:latin typeface="Consolas" pitchFamily="49" charset="0"/>
              </a:rPr>
              <a:t>   }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// end if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</a:rPr>
              <a:t>return </a:t>
            </a:r>
            <a:r>
              <a:rPr lang="en-US" sz="2000" dirty="0" smtClean="0">
                <a:latin typeface="Consolas" pitchFamily="49" charset="0"/>
              </a:rPr>
              <a:t>true;</a:t>
            </a:r>
            <a:endParaRPr lang="en-US" sz="20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}</a:t>
            </a:r>
            <a:endParaRPr 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4E42-8324-4252-927B-B71BD51E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0275"/>
          </a:xfrm>
        </p:spPr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160CEE-291F-41B8-87B8-443B24A6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0275"/>
            <a:ext cx="8534400" cy="2879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The enhanced for loop (also called a "for each" loop) allows you to iterate through the elements of an array or a list without using a counter.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The syntax of an enhanced for statement is: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1800" i="1" dirty="0">
                <a:latin typeface="Consolas" panose="020B0609020204030204" pitchFamily="49" charset="0"/>
              </a:rPr>
              <a:t> {var item 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800" i="1" dirty="0"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</a:rPr>
              <a:t>arrayName</a:t>
            </a:r>
            <a:r>
              <a:rPr lang="en-US" sz="1800" i="1" dirty="0">
                <a:latin typeface="Consolas" panose="020B0609020204030204" pitchFamily="49" charset="0"/>
              </a:rPr>
              <a:t>) { 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i="1" dirty="0">
                <a:latin typeface="Consolas" panose="020B0609020204030204" pitchFamily="49" charset="0"/>
              </a:rPr>
              <a:t>  statement;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342A3-5E15-4F27-9E9D-AED0502C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114" y="3773269"/>
            <a:ext cx="7850886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//outputs all elements in the cars array, using a "for-each" loop</a:t>
            </a:r>
          </a:p>
          <a:p>
            <a:r>
              <a:rPr lang="en-US" sz="2000" dirty="0">
                <a:latin typeface="Consolas" pitchFamily="49" charset="0"/>
              </a:rPr>
              <a:t>String[] cars = {"Volvo", "BMW", "Ford", "Mazda"};</a:t>
            </a:r>
          </a:p>
          <a:p>
            <a:r>
              <a:rPr lang="en-US" sz="2000" dirty="0">
                <a:latin typeface="Consolas" pitchFamily="49" charset="0"/>
              </a:rPr>
              <a:t>     for (String </a:t>
            </a:r>
            <a:r>
              <a:rPr lang="en-US" sz="2000" dirty="0" smtClean="0">
                <a:latin typeface="Consolas" pitchFamily="49" charset="0"/>
              </a:rPr>
              <a:t>car </a:t>
            </a:r>
            <a:r>
              <a:rPr lang="en-US" sz="2000" dirty="0">
                <a:latin typeface="Consolas" pitchFamily="49" charset="0"/>
              </a:rPr>
              <a:t>: cars) {  //for-each loop</a:t>
            </a:r>
          </a:p>
          <a:p>
            <a:r>
              <a:rPr lang="en-US" sz="2000" dirty="0">
                <a:latin typeface="Consolas" pitchFamily="49" charset="0"/>
              </a:rPr>
              <a:t>       </a:t>
            </a:r>
            <a:r>
              <a:rPr lang="en-US" sz="2000" dirty="0" err="1" smtClean="0">
                <a:latin typeface="Consolas" pitchFamily="49" charset="0"/>
              </a:rPr>
              <a:t>System.out.println</a:t>
            </a:r>
            <a:r>
              <a:rPr lang="en-US" sz="2000" dirty="0" smtClean="0">
                <a:latin typeface="Consolas" pitchFamily="49" charset="0"/>
              </a:rPr>
              <a:t>(car);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//read like this: for each String element (called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car)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in cars, print out the value of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car.</a:t>
            </a:r>
            <a:endParaRPr lang="en-US" sz="1600" dirty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114" y="5906869"/>
            <a:ext cx="792708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38163" indent="-538163"/>
            <a:r>
              <a:rPr lang="en-US" b="1" u="sng" dirty="0" smtClean="0"/>
              <a:t>Note</a:t>
            </a:r>
            <a:r>
              <a:rPr lang="en-US" dirty="0" smtClean="0"/>
              <a:t>: </a:t>
            </a:r>
            <a:r>
              <a:rPr lang="en-US" b="1" dirty="0" smtClean="0"/>
              <a:t>for</a:t>
            </a:r>
            <a:r>
              <a:rPr lang="en-US" b="1" dirty="0"/>
              <a:t>-each</a:t>
            </a:r>
            <a:r>
              <a:rPr lang="en-US" dirty="0"/>
              <a:t> </a:t>
            </a:r>
            <a:r>
              <a:rPr lang="en-US" dirty="0" smtClean="0"/>
              <a:t>loop </a:t>
            </a:r>
            <a:r>
              <a:rPr lang="en-US" dirty="0"/>
              <a:t>is easier to write, it </a:t>
            </a:r>
            <a:r>
              <a:rPr lang="en-US" u="sng" dirty="0"/>
              <a:t>does not </a:t>
            </a:r>
            <a:r>
              <a:rPr lang="en-US" dirty="0"/>
              <a:t>require a counter (using the length property), and it is more readable.</a:t>
            </a:r>
          </a:p>
        </p:txBody>
      </p:sp>
    </p:spTree>
    <p:extLst>
      <p:ext uri="{BB962C8B-B14F-4D97-AF65-F5344CB8AC3E}">
        <p14:creationId xmlns:p14="http://schemas.microsoft.com/office/powerpoint/2010/main" val="28450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0070C0"/>
                </a:solidFill>
                <a:ea typeface="+mj-ea"/>
                <a:cs typeface="+mj-cs"/>
              </a:rPr>
              <a:t>Array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+mj-cs"/>
              </a:rPr>
              <a:t>Search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828800"/>
            <a:ext cx="8763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Returns true if array contains item, false otherwise.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private </a:t>
            </a:r>
            <a:r>
              <a:rPr lang="en-US" sz="2000" dirty="0" err="1">
                <a:latin typeface="Consolas" pitchFamily="49" charset="0"/>
              </a:rPr>
              <a:t>boolean</a:t>
            </a:r>
            <a:r>
              <a:rPr lang="en-US" sz="2000" dirty="0">
                <a:latin typeface="Consolas" pitchFamily="49" charset="0"/>
              </a:rPr>
              <a:t> contains(String[] items, String element) {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 // Using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enhanced for loop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to iterate through the array</a:t>
            </a:r>
            <a:endParaRPr lang="en-U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for(</a:t>
            </a:r>
            <a:r>
              <a:rPr lang="en-US" sz="2000" b="1" dirty="0" err="1" smtClean="0">
                <a:latin typeface="Consolas" pitchFamily="49" charset="0"/>
              </a:rPr>
              <a:t>var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item : items) </a:t>
            </a:r>
            <a:r>
              <a:rPr lang="en-US" sz="2000" dirty="0">
                <a:latin typeface="Consolas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             if (</a:t>
            </a:r>
            <a:r>
              <a:rPr lang="en-US" sz="2000" dirty="0" err="1">
                <a:latin typeface="Consolas" pitchFamily="49" charset="0"/>
              </a:rPr>
              <a:t>item.equalsIgnoreCase</a:t>
            </a:r>
            <a:r>
              <a:rPr lang="en-US" sz="2000" dirty="0">
                <a:latin typeface="Consolas" pitchFamily="49" charset="0"/>
              </a:rPr>
              <a:t>(element)) 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                return true;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            }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        }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// end for</a:t>
            </a:r>
            <a:endParaRPr lang="en-US" sz="2000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        return false;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itchFamily="49" charset="0"/>
              </a:rPr>
              <a:t>}</a:t>
            </a:r>
            <a:endParaRPr 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C84E-AF04-4DB5-9ACA-03857C0917E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Book[] </a:t>
            </a:r>
            <a:r>
              <a:rPr lang="en-US" sz="2800" dirty="0" smtClean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= </a:t>
            </a:r>
            <a:r>
              <a:rPr lang="en-US" sz="2800" dirty="0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Book[2];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Book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= </a:t>
            </a:r>
            <a:r>
              <a:rPr lang="en-US" sz="2800" dirty="0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Book(</a:t>
            </a:r>
            <a:r>
              <a:rPr lang="en-US" sz="2800" dirty="0">
                <a:solidFill>
                  <a:srgbClr val="3933FF"/>
                </a:solidFill>
                <a:latin typeface="Consolas" panose="020B0609020204030204" pitchFamily="49" charset="0"/>
                <a:ea typeface="Monaco"/>
                <a:cs typeface="Monaco"/>
              </a:rPr>
              <a:t>"Harry Potter"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[0] =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Book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= </a:t>
            </a:r>
            <a:r>
              <a:rPr lang="en-US" sz="2800" dirty="0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Book(</a:t>
            </a:r>
            <a:r>
              <a:rPr lang="en-US" sz="2800" dirty="0">
                <a:solidFill>
                  <a:srgbClr val="3933FF"/>
                </a:solidFill>
                <a:latin typeface="Consolas" panose="020B0609020204030204" pitchFamily="49" charset="0"/>
                <a:ea typeface="Monaco"/>
                <a:cs typeface="Monaco"/>
              </a:rPr>
              <a:t>"Hunger Games"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[1] =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</a:t>
            </a:r>
            <a:r>
              <a:rPr lang="en-US" sz="2800" dirty="0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(</a:t>
            </a:r>
            <a:r>
              <a:rPr lang="en-US" sz="2800" dirty="0" err="1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= 0; 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&lt; 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.</a:t>
            </a:r>
            <a:r>
              <a:rPr lang="en-US" sz="2800" dirty="0" err="1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Monaco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; 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System.</a:t>
            </a:r>
            <a:r>
              <a:rPr lang="en-US" sz="2800" dirty="0" err="1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Monaco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(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[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].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getTitle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ea typeface="Monaco"/>
                <a:cs typeface="Monaco"/>
              </a:rPr>
              <a:t>// A simpler for loop  (called for each)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</a:t>
            </a:r>
            <a:r>
              <a:rPr lang="en-US" sz="2800" dirty="0">
                <a:solidFill>
                  <a:srgbClr val="931968"/>
                </a:solidFill>
                <a:latin typeface="Consolas" panose="020B0609020204030204" pitchFamily="49" charset="0"/>
                <a:ea typeface="Monaco"/>
                <a:cs typeface="Monaco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(Book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temp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 : </a:t>
            </a:r>
            <a:r>
              <a:rPr lang="en-US" sz="2800" dirty="0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System.</a:t>
            </a:r>
            <a:r>
              <a:rPr lang="en-US" sz="2800" dirty="0" err="1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Monaco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(</a:t>
            </a:r>
            <a:r>
              <a:rPr lang="en-US" sz="2800" dirty="0" err="1">
                <a:solidFill>
                  <a:srgbClr val="7E504F"/>
                </a:solidFill>
                <a:latin typeface="Consolas" panose="020B0609020204030204" pitchFamily="49" charset="0"/>
                <a:ea typeface="Monaco"/>
                <a:cs typeface="Monaco"/>
              </a:rPr>
              <a:t>temp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.getTitle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Monaco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688720" y="4710600"/>
              <a:ext cx="9360" cy="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0800" y="4704120"/>
                <a:ext cx="201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7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Arrays class </a:t>
            </a:r>
            <a:r>
              <a:rPr lang="en-US" b="1" dirty="0"/>
              <a:t>and </a:t>
            </a:r>
            <a:r>
              <a:rPr lang="en-US" b="1" dirty="0" smtClean="0"/>
              <a:t>its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LucidaSansTypewriter" pitchFamily="49" charset="0"/>
              </a:rPr>
              <a:t>Arrays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Must import </a:t>
            </a:r>
            <a:r>
              <a:rPr lang="en-US" sz="2000" dirty="0" err="1">
                <a:solidFill>
                  <a:srgbClr val="FF0000"/>
                </a:solidFill>
              </a:rPr>
              <a:t>java.util.Arrays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Provides 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static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 methods for common array manipulations. </a:t>
            </a: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Methods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include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LucidaSansTypewriter" pitchFamily="49" charset="0"/>
              </a:rPr>
              <a:t>sort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for sorting an array (ascending order by default)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err="1">
                <a:solidFill>
                  <a:srgbClr val="0000FF"/>
                </a:solidFill>
                <a:latin typeface="LucidaSansTypewriter" pitchFamily="49" charset="0"/>
              </a:rPr>
              <a:t>binarySearch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for searching a sorted array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LucidaSansTypewriter" pitchFamily="49" charset="0"/>
              </a:rPr>
              <a:t>equals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for comparing arrays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LucidaSansTypewriter" pitchFamily="49" charset="0"/>
              </a:rPr>
              <a:t>fill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for placing values into an array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</a:pPr>
            <a:endParaRPr lang="en-US" altLang="en-US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Methods are overloaded for primitive-type arrays and for arrays of objects. </a:t>
            </a: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LucidaSansTypewriter" pitchFamily="49" charset="0"/>
              </a:rPr>
              <a:t>System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 class 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static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LucidaSansTypewriter" pitchFamily="49" charset="0"/>
              </a:rPr>
              <a:t>arraycopy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method.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Copies contents of one array into another. </a:t>
            </a: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1"/>
            <a:ext cx="8534400" cy="647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sort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285750"/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sorts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the array</a:t>
            </a:r>
            <a:endParaRPr lang="en-US" sz="16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(b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4, 10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sorts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the range of elements indexed 4 to 10 of the array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fill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(c, 5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fills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all 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elements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with the value 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5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fill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(c, 7, 11, 33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fills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the range of elements 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indexed 7 </a:t>
            </a: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to 11 with the value 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33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[] d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copyOf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10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produces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array containing the first 10 elements of a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[] e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copyOf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20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produces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array containing the first 20 elements of a. if array has less </a:t>
            </a:r>
            <a:r>
              <a:rPr lang="en-US" sz="1600" b="1" i="1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zeros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are the rest of elements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[] f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copyOfRange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5, 10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produces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array containing the range of elements indexed 5 to 10  of a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equals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b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</a:t>
            </a:r>
          </a:p>
          <a:p>
            <a:pPr lvl="0"/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Checks for elements equality of the arrays a and b. Returns true or false</a:t>
            </a:r>
          </a:p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2, b, 5, 4);</a:t>
            </a:r>
            <a:endParaRPr lang="en-US" sz="1600" b="1" i="1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Copies 4 elements of a starting from index 2 placing them in b starting at index 5</a:t>
            </a:r>
          </a:p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arraycopy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 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0, 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b, 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0,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a.length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sz="1600" b="1" i="1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Copies 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all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elements of a 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placing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them in b starting at index </a:t>
            </a:r>
            <a:r>
              <a:rPr lang="en-US" sz="1600" b="1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0</a:t>
            </a:r>
            <a:endParaRPr lang="en-US" sz="1600" b="1" i="1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endParaRPr lang="en-US" sz="1600" i="1" dirty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0772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Summary: Lecture 05 (OOP)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/>
          <a:p>
            <a:fld id="{CF3997E9-8BAE-43A7-A3C5-7205DB6B0473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/>
              <a:t>2</a:t>
            </a:fld>
            <a:endParaRPr lang="en-US" alt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85800"/>
            <a:ext cx="807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Defining Class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Instantiation of objects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Instance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Local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Static/class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this. </a:t>
            </a:r>
            <a:r>
              <a:rPr lang="en-US" sz="2000" dirty="0" smtClean="0"/>
              <a:t>Variable (object reference)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Static/class method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Public method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Setter and getter 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Method overloading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Access Modifiers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Public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Private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Protected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Default</a:t>
            </a:r>
          </a:p>
        </p:txBody>
      </p:sp>
      <p:sp>
        <p:nvSpPr>
          <p:cNvPr id="5" name="TextBox 4"/>
          <p:cNvSpPr txBox="1"/>
          <p:nvPr/>
        </p:nvSpPr>
        <p:spPr>
          <a:xfrm rot="19217025">
            <a:off x="4770621" y="2682198"/>
            <a:ext cx="3881398" cy="1200328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You must have a VERY good understanding of these important aspect of OOP 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 descr="alert.png"/>
          <p:cNvPicPr>
            <a:picLocks noChangeAspect="1"/>
          </p:cNvPicPr>
          <p:nvPr/>
        </p:nvPicPr>
        <p:blipFill rotWithShape="1">
          <a:blip r:embed="rId3" cstate="print"/>
          <a:srcRect l="32540" t="14558" r="31905" b="36949"/>
          <a:stretch/>
        </p:blipFill>
        <p:spPr>
          <a:xfrm rot="19119621">
            <a:off x="5486400" y="2514600"/>
            <a:ext cx="533400" cy="5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1"/>
            <a:ext cx="8686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//search for x </a:t>
            </a:r>
            <a:r>
              <a:rPr lang="en-US" sz="1600" i="1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in a</a:t>
            </a:r>
            <a:endParaRPr lang="en-US" sz="16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x=26;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(a, x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i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&lt;0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39725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is NOT found\n"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339725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(x+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is found at location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"\n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39725" indent="0">
              <a:buNone/>
            </a:pPr>
            <a:endParaRPr lang="en-US" sz="1600" dirty="0" smtClean="0"/>
          </a:p>
          <a:p>
            <a:pPr marL="339725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//search for x in the range of locations indexed 5 to 10 of the array a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x=33;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searchIndex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binarySearch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(a,5,10,x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&lt;0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39725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(x+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is NOT found\n"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339725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(x+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 is found at location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searchIndex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39725" indent="0">
              <a:buNone/>
            </a:pPr>
            <a:endParaRPr lang="en-US" sz="1600" i="1" dirty="0" smtClean="0">
              <a:solidFill>
                <a:srgbClr val="000000"/>
              </a:solidFill>
              <a:latin typeface="Consolas"/>
            </a:endParaRPr>
          </a:p>
          <a:p>
            <a:pPr marL="339725" indent="0">
              <a:buNone/>
            </a:pPr>
            <a:endParaRPr lang="en-US" sz="1600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7334-E6F5-4EB7-B18B-B6891A93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300" dirty="0">
                <a:latin typeface="+mn-lt"/>
              </a:rPr>
              <a:t>Multidimensional Arrays</a:t>
            </a:r>
          </a:p>
        </p:txBody>
      </p:sp>
      <p:sp>
        <p:nvSpPr>
          <p:cNvPr id="101379" name="Text Placeholder 2">
            <a:extLst>
              <a:ext uri="{FF2B5EF4-FFF2-40B4-BE49-F238E27FC236}">
                <a16:creationId xmlns:a16="http://schemas.microsoft.com/office/drawing/2014/main" id="{C3CB6270-2628-4061-A7F5-D7783F82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76" y="1066800"/>
            <a:ext cx="8229600" cy="4906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</a:rPr>
              <a:t>Two-dimensional arrays </a:t>
            </a:r>
            <a:r>
              <a:rPr lang="en-US" altLang="en-US" sz="2800" dirty="0">
                <a:solidFill>
                  <a:srgbClr val="000000"/>
                </a:solidFill>
              </a:rPr>
              <a:t>are often used to represent tables of values with data arranged in </a:t>
            </a:r>
            <a:r>
              <a:rPr lang="en-US" altLang="en-US" sz="2800" i="1" dirty="0">
                <a:solidFill>
                  <a:srgbClr val="000000"/>
                </a:solidFill>
              </a:rPr>
              <a:t>rows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i="1" dirty="0">
                <a:solidFill>
                  <a:srgbClr val="000000"/>
                </a:solidFill>
              </a:rPr>
              <a:t>columns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en-US" sz="2800" dirty="0">
                <a:solidFill>
                  <a:srgbClr val="000000"/>
                </a:solidFill>
              </a:rPr>
              <a:t>Example two-dimensional arrays with 3 rows and 4 columns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9B3B7-BBB5-4750-880F-0D55702E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 descr="jhtp_07_Arrays_Page_059">
            <a:extLst>
              <a:ext uri="{FF2B5EF4-FFF2-40B4-BE49-F238E27FC236}">
                <a16:creationId xmlns:a16="http://schemas.microsoft.com/office/drawing/2014/main" id="{F63195C4-1338-4AD1-B899-B90FD1FCFD1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1545" r="15833" b="20024"/>
          <a:stretch/>
        </p:blipFill>
        <p:spPr>
          <a:xfrm>
            <a:off x="1182734" y="3429000"/>
            <a:ext cx="6709084" cy="30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D64-BE23-4FF8-81FF-8FA6900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300" dirty="0">
                <a:latin typeface="+mn-lt"/>
              </a:rPr>
              <a:t>Multidimensional Arrays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:a16="http://schemas.microsoft.com/office/drawing/2014/main" id="{B0B80B80-FD60-42BB-B00A-4A0719F0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7630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3000" dirty="0">
                <a:solidFill>
                  <a:srgbClr val="000000"/>
                </a:solidFill>
              </a:rPr>
              <a:t>A multidimensional array </a:t>
            </a:r>
            <a:r>
              <a:rPr lang="en-US" altLang="en-US" sz="3000" b="1" dirty="0">
                <a:solidFill>
                  <a:srgbClr val="000000"/>
                </a:solidFill>
              </a:rPr>
              <a:t>b</a:t>
            </a:r>
            <a:r>
              <a:rPr lang="en-US" altLang="en-US" sz="3000" dirty="0">
                <a:solidFill>
                  <a:srgbClr val="000000"/>
                </a:solidFill>
              </a:rPr>
              <a:t> with 3 rows and 4 columns 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 int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2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2200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>
                <a:solidFill>
                  <a:srgbClr val="000000"/>
                </a:solidFill>
              </a:rPr>
              <a:t>A two-dimensional array </a:t>
            </a:r>
            <a:r>
              <a:rPr lang="en-US" alt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3000" dirty="0">
                <a:solidFill>
                  <a:srgbClr val="000000"/>
                </a:solidFill>
              </a:rPr>
              <a:t> with 2 rows and 3 columns could be declared and initialized with </a:t>
            </a:r>
            <a:r>
              <a:rPr lang="en-US" altLang="en-US" sz="3000" dirty="0">
                <a:solidFill>
                  <a:srgbClr val="0070C0"/>
                </a:solidFill>
              </a:rPr>
              <a:t>nested array initializers </a:t>
            </a:r>
            <a:r>
              <a:rPr lang="en-US" altLang="en-US" sz="3000" dirty="0">
                <a:solidFill>
                  <a:srgbClr val="000000"/>
                </a:solidFill>
              </a:rPr>
              <a:t>as follows:</a:t>
            </a:r>
          </a:p>
          <a:p>
            <a:pPr lvl="2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 9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 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The initial values are </a:t>
            </a:r>
            <a:r>
              <a:rPr lang="en-US" altLang="en-US" sz="2600" i="1" dirty="0">
                <a:solidFill>
                  <a:srgbClr val="000000"/>
                </a:solidFill>
              </a:rPr>
              <a:t>grouped by row </a:t>
            </a:r>
            <a:r>
              <a:rPr lang="en-US" altLang="en-US" sz="2600" dirty="0">
                <a:solidFill>
                  <a:srgbClr val="000000"/>
                </a:solidFill>
              </a:rPr>
              <a:t>in braces.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The number of nested array initializers </a:t>
            </a:r>
            <a:r>
              <a:rPr lang="en-US" altLang="en-US" sz="2200" dirty="0">
                <a:solidFill>
                  <a:srgbClr val="000000"/>
                </a:solidFill>
              </a:rPr>
              <a:t>(represented by sets of braces within the outer braces) </a:t>
            </a:r>
            <a:r>
              <a:rPr lang="en-US" altLang="en-US" sz="2600" dirty="0">
                <a:solidFill>
                  <a:srgbClr val="000000"/>
                </a:solidFill>
              </a:rPr>
              <a:t>determines the number of </a:t>
            </a:r>
            <a:r>
              <a:rPr lang="en-US" altLang="en-US" sz="2600" i="1" dirty="0">
                <a:solidFill>
                  <a:srgbClr val="000000"/>
                </a:solidFill>
              </a:rPr>
              <a:t>rows</a:t>
            </a:r>
            <a:r>
              <a:rPr lang="en-US" altLang="en-US" sz="26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The number of initializer values in the nested array initializer for a row determines the number of </a:t>
            </a:r>
            <a:r>
              <a:rPr lang="en-US" altLang="en-US" sz="2600" i="1" dirty="0">
                <a:solidFill>
                  <a:srgbClr val="000000"/>
                </a:solidFill>
              </a:rPr>
              <a:t>columns</a:t>
            </a:r>
            <a:r>
              <a:rPr lang="en-US" altLang="en-US" sz="2600" dirty="0">
                <a:solidFill>
                  <a:srgbClr val="000000"/>
                </a:solidFill>
              </a:rPr>
              <a:t> in that row.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E69D8-2142-4018-AAF3-EDC14F96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ArrayLists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Problem with arrays</a:t>
            </a:r>
          </a:p>
          <a:p>
            <a:pPr lvl="1"/>
            <a:r>
              <a:rPr lang="en-US" dirty="0"/>
              <a:t>You must know the array size when you create the array</a:t>
            </a:r>
          </a:p>
          <a:p>
            <a:pPr lvl="1"/>
            <a:r>
              <a:rPr lang="en-US" dirty="0"/>
              <a:t>Array size cannot change once created. 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ArrayList</a:t>
            </a:r>
            <a:r>
              <a:rPr lang="en-US" dirty="0"/>
              <a:t>: they stretch as you add elements to them or shrink as you remove elements from them</a:t>
            </a:r>
          </a:p>
          <a:p>
            <a:pPr lvl="1"/>
            <a:r>
              <a:rPr lang="en-US" dirty="0"/>
              <a:t>Similar to arrays + allow </a:t>
            </a:r>
            <a:r>
              <a:rPr lang="en-US" b="1" dirty="0">
                <a:solidFill>
                  <a:srgbClr val="FF0000"/>
                </a:solidFill>
              </a:rPr>
              <a:t>Dynamic resizing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56432"/>
            <a:ext cx="2133600" cy="365125"/>
          </a:xfrm>
        </p:spPr>
        <p:txBody>
          <a:bodyPr/>
          <a:lstStyle/>
          <a:p>
            <a:fld id="{F4D2AB31-A334-4C8E-904A-7CD0D7E11CDE}" type="slidenum">
              <a:rPr lang="en-US" altLang="en-US" smtClean="0"/>
              <a:pPr/>
              <a:t>23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</a:rPr>
              <a:t> Class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dirty="0" err="1">
                <a:solidFill>
                  <a:srgbClr val="0000FF"/>
                </a:solidFill>
                <a:latin typeface="LucidaSansTypewriter" pitchFamily="49" charset="0"/>
              </a:rPr>
              <a:t>ArrayList</a:t>
            </a:r>
            <a:r>
              <a:rPr lang="en-US" sz="2800" b="1" dirty="0">
                <a:solidFill>
                  <a:srgbClr val="0000FF"/>
                </a:solidFill>
                <a:latin typeface="LucidaSansTypewriter" pitchFamily="49" charset="0"/>
              </a:rPr>
              <a:t>&lt;T&gt;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sz="2800" dirty="0"/>
              <a:t>in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b="1" dirty="0"/>
              <a:t>package </a:t>
            </a:r>
            <a:r>
              <a:rPr lang="en-US" sz="2800" b="1" dirty="0" err="1"/>
              <a:t>java.util</a:t>
            </a:r>
            <a:r>
              <a:rPr lang="en-US" sz="2800" b="1" dirty="0"/>
              <a:t> </a:t>
            </a:r>
            <a:r>
              <a:rPr lang="en-US" sz="2800" u="sng" dirty="0"/>
              <a:t>can dynamically change its size </a:t>
            </a:r>
            <a:r>
              <a:rPr lang="en-US" sz="2800" dirty="0"/>
              <a:t>to accommodate more elements.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T</a:t>
            </a:r>
            <a:r>
              <a:rPr lang="en-US" dirty="0"/>
              <a:t> is a placeholder for </a:t>
            </a:r>
            <a:r>
              <a:rPr lang="en-US" u="sng" dirty="0"/>
              <a:t>the type of element stored in the collection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This is similar to specifying the type when declaring an array, except that </a:t>
            </a:r>
            <a:r>
              <a:rPr lang="en-US" u="sng" dirty="0"/>
              <a:t>only </a:t>
            </a:r>
            <a:r>
              <a:rPr lang="en-US" u="sng" dirty="0" err="1"/>
              <a:t>nonprimitive</a:t>
            </a:r>
            <a:r>
              <a:rPr lang="en-US" u="sng" dirty="0"/>
              <a:t> types can be used with these collection classes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56432"/>
            <a:ext cx="2133600" cy="365125"/>
          </a:xfrm>
        </p:spPr>
        <p:txBody>
          <a:bodyPr/>
          <a:lstStyle/>
          <a:p>
            <a:fld id="{F4D2AB31-A334-4C8E-904A-7CD0D7E11CDE}" type="slidenum">
              <a:rPr lang="en-US" altLang="en-US" smtClean="0"/>
              <a:pPr/>
              <a:t>24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800" b="1" dirty="0" err="1">
                <a:solidFill>
                  <a:srgbClr val="0070C0"/>
                </a:solidFill>
              </a:rPr>
              <a:t>ArrayList</a:t>
            </a:r>
            <a:r>
              <a:rPr lang="en-US" sz="3800" b="1" dirty="0">
                <a:solidFill>
                  <a:srgbClr val="0070C0"/>
                </a:solidFill>
              </a:rPr>
              <a:t> methods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3058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2000"/>
              </a:lnSpc>
            </a:pPr>
            <a:r>
              <a:rPr lang="en-US" dirty="0"/>
              <a:t>Create empty list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new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ArrayList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&lt;&gt;()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2000"/>
              </a:lnSpc>
            </a:pPr>
            <a:r>
              <a:rPr lang="en-US" dirty="0"/>
              <a:t>Add entry to end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add(value)</a:t>
            </a:r>
            <a:r>
              <a:rPr lang="en-US" dirty="0"/>
              <a:t> </a:t>
            </a:r>
          </a:p>
          <a:p>
            <a:pPr>
              <a:lnSpc>
                <a:spcPct val="102000"/>
              </a:lnSpc>
            </a:pPr>
            <a:r>
              <a:rPr lang="en-US" dirty="0"/>
              <a:t>Retrieve </a:t>
            </a:r>
            <a:r>
              <a:rPr lang="en-US" dirty="0" smtClean="0"/>
              <a:t>element at index</a:t>
            </a:r>
            <a:endParaRPr lang="en-US" dirty="0"/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get(index)</a:t>
            </a:r>
          </a:p>
          <a:p>
            <a:pPr>
              <a:lnSpc>
                <a:spcPct val="102000"/>
              </a:lnSpc>
            </a:pPr>
            <a:r>
              <a:rPr lang="en-US" dirty="0"/>
              <a:t>Check if element exists in list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contains(element)</a:t>
            </a:r>
          </a:p>
          <a:p>
            <a:pPr>
              <a:lnSpc>
                <a:spcPct val="102000"/>
              </a:lnSpc>
            </a:pPr>
            <a:r>
              <a:rPr lang="en-US" dirty="0"/>
              <a:t>Remove element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remove(index)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remove(element)</a:t>
            </a:r>
          </a:p>
          <a:p>
            <a:pPr>
              <a:lnSpc>
                <a:spcPct val="102000"/>
              </a:lnSpc>
            </a:pPr>
            <a:r>
              <a:rPr lang="en-US" dirty="0"/>
              <a:t>Get the number of elements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size()</a:t>
            </a:r>
          </a:p>
          <a:p>
            <a:pPr>
              <a:lnSpc>
                <a:spcPct val="102000"/>
              </a:lnSpc>
            </a:pPr>
            <a:r>
              <a:rPr lang="en-US" dirty="0"/>
              <a:t>Remove all elements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clear()</a:t>
            </a:r>
          </a:p>
          <a:p>
            <a:pPr marL="457200" lvl="1" indent="0">
              <a:lnSpc>
                <a:spcPct val="102000"/>
              </a:lnSpc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89562"/>
            <a:ext cx="2133600" cy="365125"/>
          </a:xfrm>
        </p:spPr>
        <p:txBody>
          <a:bodyPr/>
          <a:lstStyle/>
          <a:p>
            <a:fld id="{689F9830-B9B0-40D0-9030-758F8C5280E5}" type="slidenum">
              <a:rPr lang="en-US" altLang="en-US"/>
              <a:pPr/>
              <a:t>25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0070C0"/>
                </a:solidFill>
              </a:rPr>
              <a:t>ArrayList 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10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sz="2100" dirty="0" smtClean="0">
                <a:solidFill>
                  <a:srgbClr val="FF0000"/>
                </a:solidFill>
                <a:latin typeface="Courier New" pitchFamily="49" charset="0"/>
              </a:rPr>
              <a:t>java.util.ArrayList; </a:t>
            </a:r>
            <a:r>
              <a:rPr lang="en-US" sz="2100" dirty="0" smtClean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en-US" sz="2100" dirty="0">
                <a:solidFill>
                  <a:srgbClr val="3333FF"/>
                </a:solidFill>
                <a:latin typeface="Courier New" pitchFamily="49" charset="0"/>
              </a:rPr>
              <a:t>Don't forget this import</a:t>
            </a:r>
          </a:p>
          <a:p>
            <a:pPr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public class ListTest2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public static void main(String[] args) {</a:t>
            </a:r>
          </a:p>
          <a:p>
            <a:pPr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ArrayList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&lt;String&gt;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entries = new </a:t>
            </a:r>
            <a:r>
              <a:rPr lang="en-US" sz="1900" dirty="0" err="1">
                <a:solidFill>
                  <a:srgbClr val="FF0000"/>
                </a:solidFill>
                <a:latin typeface="Courier New" pitchFamily="49" charset="0"/>
              </a:rPr>
              <a:t>ArrayList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</a:rPr>
              <a:t>&lt;String&gt;();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double d;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while((d = Math.random()) &gt; 0.1)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</a:t>
            </a:r>
            <a:r>
              <a:rPr lang="en-US" sz="2100" dirty="0" err="1">
                <a:latin typeface="Courier New" pitchFamily="49" charset="0"/>
              </a:rPr>
              <a:t>entries.add</a:t>
            </a:r>
            <a:r>
              <a:rPr lang="en-US" sz="2100" dirty="0">
                <a:latin typeface="Courier New" pitchFamily="49" charset="0"/>
              </a:rPr>
              <a:t>("Value: " + d);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for(String entry: entries) {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  System.out.println(entry);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1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00800"/>
            <a:ext cx="2133600" cy="365125"/>
          </a:xfrm>
        </p:spPr>
        <p:txBody>
          <a:bodyPr/>
          <a:lstStyle/>
          <a:p>
            <a:fld id="{C4FA7991-297D-4FF3-87B0-DACF1CD51A3F}" type="slidenum">
              <a:rPr lang="en-US" altLang="en-US"/>
              <a:pPr/>
              <a:t>26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ltGray">
          <a:xfrm>
            <a:off x="6324600" y="3276600"/>
            <a:ext cx="190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 pitchFamily="34" charset="0"/>
              </a:rPr>
              <a:t>This tells Java that the list will contain only strings.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ltGray">
          <a:xfrm flipH="1" flipV="1">
            <a:off x="2514600" y="2895600"/>
            <a:ext cx="40386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010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cars </a:t>
            </a:r>
            <a:r>
              <a:rPr lang="en-US" sz="20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&gt;();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20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ea typeface="Consolas"/>
                <a:cs typeface="Consolas"/>
              </a:rPr>
              <a:t>cars.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(2);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//Ford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ea typeface="Consolas"/>
                <a:cs typeface="Consolas"/>
              </a:rPr>
              <a:t>cars.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set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(2,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“Toyota”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); 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replace “Ford” by “Toyota”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ea typeface="Consolas"/>
                <a:cs typeface="Consolas"/>
              </a:rPr>
              <a:t>cars.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remove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(0)</a:t>
            </a:r>
            <a:r>
              <a:rPr lang="en-US" sz="2000" dirty="0">
                <a:latin typeface="Consolas"/>
                <a:ea typeface="Consolas"/>
                <a:cs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/”Volvo” removed</a:t>
            </a:r>
            <a:endParaRPr lang="en-US" sz="2000" dirty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ea typeface="Consolas"/>
                <a:cs typeface="Consolas"/>
              </a:rPr>
              <a:t>cars.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size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/to find out how many elements an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 has</a:t>
            </a:r>
            <a:endParaRPr lang="en-US" sz="2000" dirty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 </a:t>
            </a:r>
            <a:r>
              <a:rPr lang="en-US" sz="20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cars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//for-each loop</a:t>
            </a:r>
            <a:endParaRPr lang="en-US" sz="2000" dirty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20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20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20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ea typeface="Consolas"/>
                <a:cs typeface="Consolas"/>
              </a:rPr>
              <a:t>cars.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clear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ea typeface="Consolas"/>
                <a:cs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/Remove all elements from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ArrayList</a:t>
            </a:r>
            <a:endParaRPr lang="en-US" sz="2000" dirty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Elements in an </a:t>
            </a:r>
            <a:r>
              <a:rPr lang="en-US" sz="2000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are actually objects</a:t>
            </a:r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 examples </a:t>
            </a:r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 previous slide, 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 created elements (objects) of type "</a:t>
            </a:r>
            <a:r>
              <a:rPr lang="en-US" sz="20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". </a:t>
            </a:r>
            <a:endParaRPr lang="en-US" sz="2000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Remember 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that a String in Java is an object (not a primitive type). </a:t>
            </a:r>
            <a:endParaRPr lang="en-US" sz="2000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use other types, such as </a:t>
            </a:r>
            <a:r>
              <a:rPr lang="en-US" sz="2000" dirty="0" err="1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you must specify an equivalent </a:t>
            </a:r>
            <a:r>
              <a:rPr lang="en-US" sz="2000" u="sng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wrapper class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r>
              <a:rPr lang="en-US" sz="20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 </a:t>
            </a:r>
            <a:endParaRPr lang="en-US" sz="2000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other primitive types, use: </a:t>
            </a:r>
            <a:r>
              <a:rPr lang="en-US" sz="20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for </a:t>
            </a:r>
            <a:r>
              <a:rPr lang="en-US" sz="2000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</a:t>
            </a:r>
            <a:r>
              <a:rPr lang="en-US" sz="20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Character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for char, </a:t>
            </a:r>
            <a:r>
              <a:rPr lang="en-US" sz="20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for double, </a:t>
            </a:r>
            <a:r>
              <a:rPr lang="en-US" sz="20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etc.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 with Integer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java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util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&gt;();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15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25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set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1, 100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//replace 15 by 100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get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//100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smtClean="0"/>
              <a:t>Arrays</a:t>
            </a:r>
          </a:p>
          <a:p>
            <a:pPr>
              <a:spcAft>
                <a:spcPts val="1200"/>
              </a:spcAft>
            </a:pPr>
            <a:r>
              <a:rPr lang="en-US" sz="4000" b="1" dirty="0"/>
              <a:t>Arrays of Objects</a:t>
            </a:r>
          </a:p>
          <a:p>
            <a:pPr>
              <a:spcAft>
                <a:spcPts val="1200"/>
              </a:spcAft>
            </a:pPr>
            <a:r>
              <a:rPr lang="en-US" sz="4000" b="1" dirty="0" smtClean="0"/>
              <a:t>Array Class</a:t>
            </a:r>
          </a:p>
          <a:p>
            <a:pPr>
              <a:spcAft>
                <a:spcPts val="1200"/>
              </a:spcAft>
            </a:pPr>
            <a:r>
              <a:rPr lang="en-US" sz="4000" b="1" dirty="0" err="1" smtClean="0"/>
              <a:t>ArrayList</a:t>
            </a:r>
            <a:r>
              <a:rPr lang="en-US" sz="4000" b="1" dirty="0" smtClean="0"/>
              <a:t> Class</a:t>
            </a:r>
          </a:p>
          <a:p>
            <a:pPr>
              <a:spcAft>
                <a:spcPts val="1200"/>
              </a:spcAft>
            </a:pPr>
            <a:r>
              <a:rPr lang="en-US" sz="4000" b="1" dirty="0" smtClean="0"/>
              <a:t>Exception Handling</a:t>
            </a:r>
            <a:endParaRPr lang="en-US" sz="4000" b="1" dirty="0"/>
          </a:p>
          <a:p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997E9-8BAE-43A7-A3C5-7205DB6B0473}" type="slidenum">
              <a:rPr lang="en-US" altLang="en-US" smtClean="0">
                <a:solidFill>
                  <a:srgbClr val="CCCCCC">
                    <a:lumMod val="20000"/>
                    <a:lumOff val="80000"/>
                  </a:srgb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E8FDD0-FA2F-4E4E-BF34-88E76024CC04}"/>
              </a:ext>
            </a:extLst>
          </p:cNvPr>
          <p:cNvSpPr txBox="1">
            <a:spLocks/>
          </p:cNvSpPr>
          <p:nvPr/>
        </p:nvSpPr>
        <p:spPr>
          <a:xfrm>
            <a:off x="8639754" y="6502916"/>
            <a:ext cx="428046" cy="235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BC09-3ED2-4FD8-B588-374BED164CBC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an </a:t>
            </a:r>
            <a:r>
              <a:rPr lang="en-US" dirty="0" err="1" smtClean="0"/>
              <a:t>ArrayList</a:t>
            </a:r>
            <a:r>
              <a:rPr lang="en-US" dirty="0" smtClean="0"/>
              <a:t>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Another useful class in the </a:t>
            </a:r>
            <a:r>
              <a:rPr lang="en-US" sz="1600" dirty="0" err="1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java.util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package is the </a:t>
            </a:r>
            <a:r>
              <a:rPr lang="en-US" sz="16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class, which include the </a:t>
            </a:r>
            <a:r>
              <a:rPr lang="en-US" sz="16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sort()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method for sorting lists alphabetically or numerically</a:t>
            </a:r>
            <a:r>
              <a:rPr lang="en-US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java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util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java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util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Import the Collections class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cars </a:t>
            </a:r>
            <a:r>
              <a:rPr lang="en-US" sz="16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&gt;();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sort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ascending order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sz="16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sort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cars, </a:t>
            </a:r>
            <a:r>
              <a:rPr lang="en-US" sz="1600" dirty="0" err="1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Collections.reverseOrder</a:t>
            </a:r>
            <a:r>
              <a:rPr lang="en-US" sz="1600" dirty="0" smtClean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600" dirty="0" smtClean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descending </a:t>
            </a:r>
            <a:r>
              <a:rPr lang="en-US" sz="1600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order 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cars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6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an </a:t>
            </a:r>
            <a:r>
              <a:rPr lang="en-US" dirty="0" err="1" smtClean="0"/>
              <a:t>ArrayList</a:t>
            </a:r>
            <a:r>
              <a:rPr lang="en-US" dirty="0" smtClean="0"/>
              <a:t> of Integers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java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util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java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util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Import the Collections class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ArrayList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&gt;();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33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15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34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8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Collections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sort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Sort </a:t>
            </a:r>
            <a:r>
              <a:rPr lang="en-US" dirty="0" err="1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myNumbers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C84E-AF04-4DB5-9ACA-03857C0917E0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&lt;Book&gt;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&lt;Book&gt;();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Book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Book(</a:t>
            </a:r>
            <a:r>
              <a:rPr lang="en-US" sz="4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"Harry Potter"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Book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Book(</a:t>
            </a:r>
            <a:r>
              <a:rPr lang="en-US" sz="4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"Hunger Games"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 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 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.size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Book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temp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</a:t>
            </a:r>
            <a:r>
              <a:rPr lang="en-US" sz="4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out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.println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temp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.getTitle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endParaRPr lang="en-US" sz="4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4000" dirty="0" smtClean="0">
                <a:solidFill>
                  <a:srgbClr val="00B050"/>
                </a:solidFill>
                <a:latin typeface="Monaco"/>
                <a:ea typeface="Monaco"/>
                <a:cs typeface="Monaco"/>
              </a:rPr>
              <a:t>//alternative solution </a:t>
            </a:r>
            <a:r>
              <a:rPr lang="en-US" sz="4000" dirty="0">
                <a:solidFill>
                  <a:srgbClr val="00B050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(Book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temp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</a:t>
            </a:r>
            <a:r>
              <a:rPr lang="en-US" sz="4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out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.println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temp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.getTitle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endParaRPr lang="en-US" sz="4000" dirty="0">
              <a:solidFill>
                <a:srgbClr val="7E504F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latin typeface="Monaco"/>
                <a:ea typeface="Monaco"/>
                <a:cs typeface="Monaco"/>
              </a:rPr>
              <a:t>.set</a:t>
            </a: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(0, </a:t>
            </a:r>
            <a:r>
              <a:rPr lang="en-US" sz="4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Book(</a:t>
            </a:r>
            <a:r>
              <a:rPr lang="en-US" sz="4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“The Man and the Sea"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 </a:t>
            </a:r>
            <a:r>
              <a:rPr lang="en-US" sz="4000" dirty="0">
                <a:solidFill>
                  <a:srgbClr val="00B050"/>
                </a:solidFill>
                <a:latin typeface="Monaco"/>
                <a:ea typeface="Monaco"/>
                <a:cs typeface="Monaco"/>
              </a:rPr>
              <a:t>//</a:t>
            </a:r>
            <a:r>
              <a:rPr lang="en-US" sz="4000" u="sng" dirty="0">
                <a:solidFill>
                  <a:srgbClr val="00B050"/>
                </a:solidFill>
                <a:latin typeface="Monaco"/>
                <a:ea typeface="Monaco"/>
                <a:cs typeface="Monaco"/>
              </a:rPr>
              <a:t>replaces</a:t>
            </a:r>
            <a:r>
              <a:rPr lang="en-US" sz="4000" dirty="0">
                <a:solidFill>
                  <a:srgbClr val="00B050"/>
                </a:solidFill>
                <a:latin typeface="Monaco"/>
                <a:ea typeface="Monaco"/>
                <a:cs typeface="Monaco"/>
              </a:rPr>
              <a:t> item at position 0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40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books</a:t>
            </a:r>
            <a:r>
              <a:rPr lang="en-US" sz="4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.remove</a:t>
            </a:r>
            <a:r>
              <a:rPr lang="en-US" sz="4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(1);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1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13CF-667D-452F-849D-F339C39F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dirty="0"/>
              <a:t>Variable-Length Argument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B473-E1B2-4FE0-8C66-BC1A2873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63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Variable-length argument lists </a:t>
            </a:r>
            <a:r>
              <a:rPr lang="en-US" altLang="en-US" sz="2800" dirty="0">
                <a:solidFill>
                  <a:srgbClr val="000000"/>
                </a:solidFill>
              </a:rPr>
              <a:t>can be used to create methods that receive an </a:t>
            </a:r>
            <a:r>
              <a:rPr lang="en-US" altLang="en-US" sz="2800" b="1" dirty="0"/>
              <a:t>unspecified</a:t>
            </a:r>
            <a:r>
              <a:rPr lang="en-US" altLang="en-US" sz="2800" dirty="0">
                <a:solidFill>
                  <a:srgbClr val="000000"/>
                </a:solidFill>
              </a:rPr>
              <a:t> number of arguments.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Parameter type followed by an </a:t>
            </a:r>
            <a:r>
              <a:rPr lang="en-US" altLang="en-US" sz="2400" b="1" dirty="0">
                <a:solidFill>
                  <a:srgbClr val="0070C0"/>
                </a:solidFill>
              </a:rPr>
              <a:t>ellipsis (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en-US" altLang="en-US" sz="2400" b="1" dirty="0">
                <a:solidFill>
                  <a:srgbClr val="0070C0"/>
                </a:solidFill>
              </a:rPr>
              <a:t>)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indicates that the method receives a variable number of arguments of that particular type.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 variable-length argument list </a:t>
            </a:r>
            <a:r>
              <a:rPr lang="en-US" sz="2800" b="1" dirty="0">
                <a:solidFill>
                  <a:srgbClr val="0070C0"/>
                </a:solidFill>
              </a:rPr>
              <a:t>is treated as an array</a:t>
            </a:r>
            <a:r>
              <a:rPr lang="en-US" sz="2800" b="1" dirty="0"/>
              <a:t> </a:t>
            </a:r>
            <a:r>
              <a:rPr lang="en-US" sz="2800" dirty="0"/>
              <a:t>within the method body. The number of arguments in the array can be obtained using the array’s length attribute.</a:t>
            </a:r>
          </a:p>
          <a:p>
            <a:pPr>
              <a:spcAft>
                <a:spcPts val="600"/>
              </a:spcAft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BBFC4-A46F-4B95-AE09-BEF14F8C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13CF-667D-452F-849D-F339C39F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>
            <a:noAutofit/>
          </a:bodyPr>
          <a:lstStyle/>
          <a:p>
            <a:r>
              <a:rPr lang="en-US" sz="3600" dirty="0"/>
              <a:t>Variable-Length Argument Lists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BBFC4-A46F-4B95-AE09-BEF14F8C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D5C8-AFBF-4DBA-95C0-2433BB841BA8}"/>
              </a:ext>
            </a:extLst>
          </p:cNvPr>
          <p:cNvSpPr/>
          <p:nvPr/>
        </p:nvSpPr>
        <p:spPr>
          <a:xfrm>
            <a:off x="228600" y="10668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Variable-Length Argument Lists - Example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average(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total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fr-F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(4, 6, 2);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42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64F7-7109-4B4A-986D-EDE02F4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What is an Exception?</a:t>
            </a: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BF1F21CD-7167-41A7-9229-15CE48548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522368" cy="5943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An exception indicates a problem that occurs while a program executes.</a:t>
            </a:r>
          </a:p>
          <a:p>
            <a:r>
              <a:rPr lang="en-US" altLang="en-US" sz="2800" dirty="0">
                <a:solidFill>
                  <a:srgbClr val="000000"/>
                </a:solidFill>
              </a:rPr>
              <a:t>When the Java Virtual Machine (JVM)  or a method detects a problem, such as an </a:t>
            </a:r>
            <a:r>
              <a:rPr lang="en-US" altLang="en-US" sz="2800" i="1" dirty="0">
                <a:solidFill>
                  <a:srgbClr val="000000"/>
                </a:solidFill>
              </a:rPr>
              <a:t>invalid array index </a:t>
            </a:r>
            <a:r>
              <a:rPr lang="en-US" altLang="en-US" sz="2800" dirty="0">
                <a:solidFill>
                  <a:srgbClr val="000000"/>
                </a:solidFill>
              </a:rPr>
              <a:t>or an </a:t>
            </a:r>
            <a:r>
              <a:rPr lang="en-US" altLang="en-US" sz="2800" i="1" dirty="0">
                <a:solidFill>
                  <a:srgbClr val="000000"/>
                </a:solidFill>
              </a:rPr>
              <a:t>invalid method argument</a:t>
            </a:r>
            <a:r>
              <a:rPr lang="en-US" altLang="en-US" sz="2800" dirty="0">
                <a:solidFill>
                  <a:srgbClr val="000000"/>
                </a:solidFill>
              </a:rPr>
              <a:t>, it </a:t>
            </a:r>
            <a:r>
              <a:rPr lang="en-US" altLang="en-US" sz="2800" b="1" dirty="0">
                <a:solidFill>
                  <a:srgbClr val="C00000"/>
                </a:solidFill>
              </a:rPr>
              <a:t>throws an exception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e.g., trying to access an array element outside the bounds of the array. 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Java doesn’t allow this. 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JVM checks that array indices to ensure that they are </a:t>
            </a:r>
            <a:r>
              <a:rPr lang="en-US" altLang="en-US" sz="2400" b="1" dirty="0">
                <a:solidFill>
                  <a:srgbClr val="000000"/>
                </a:solidFill>
              </a:rPr>
              <a:t>&gt;= 0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</a:rPr>
              <a:t>&lt; the array’s size</a:t>
            </a:r>
            <a:r>
              <a:rPr lang="en-US" altLang="en-US" sz="2400" dirty="0">
                <a:solidFill>
                  <a:srgbClr val="000000"/>
                </a:solidFill>
              </a:rPr>
              <a:t>. This is called </a:t>
            </a:r>
            <a:r>
              <a:rPr lang="en-US" altLang="en-US" sz="2400" b="1" dirty="0">
                <a:solidFill>
                  <a:srgbClr val="0070C0"/>
                </a:solidFill>
              </a:rPr>
              <a:t>bounds checking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If a program uses an invalid index, JVM throws an exception to indicate that an error occurred in the program at execution time.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F588-C62D-458D-9660-332A9FE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Handling Exceptions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1ACFD853-605B-40C4-AEE8-8D13CED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Exception handling </a:t>
            </a:r>
            <a:r>
              <a:rPr lang="en-US" altLang="en-US" dirty="0">
                <a:cs typeface="Times New Roman" panose="02020603050405020304" pitchFamily="18" charset="0"/>
              </a:rPr>
              <a:t>helps you create </a:t>
            </a:r>
            <a:r>
              <a:rPr lang="en-US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fault-tolerant programs</a:t>
            </a:r>
            <a:r>
              <a:rPr lang="en-US" altLang="en-US" dirty="0">
                <a:cs typeface="Times New Roman" panose="02020603050405020304" pitchFamily="18" charset="0"/>
              </a:rPr>
              <a:t> that can resolve (or handle) exceptions.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To handle an exception, 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place any code that might throw an exception </a:t>
            </a:r>
            <a:r>
              <a:rPr lang="en-US" altLang="en-US" dirty="0">
                <a:cs typeface="Times New Roman" panose="02020603050405020304" pitchFamily="18" charset="0"/>
              </a:rPr>
              <a:t>in a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statement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</a:t>
            </a:r>
            <a:r>
              <a:rPr lang="en-US" altLang="en-US" i="1" dirty="0">
                <a:cs typeface="Times New Roman" panose="02020603050405020304" pitchFamily="18" charset="0"/>
              </a:rPr>
              <a:t>handles</a:t>
            </a:r>
            <a:r>
              <a:rPr lang="en-US" altLang="en-US" dirty="0">
                <a:cs typeface="Times New Roman" panose="02020603050405020304" pitchFamily="18" charset="0"/>
              </a:rPr>
              <a:t> the exception. 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You can have many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blocks to handle different </a:t>
            </a:r>
            <a:r>
              <a:rPr lang="en-US" altLang="en-US" i="1" dirty="0">
                <a:cs typeface="Times New Roman" panose="02020603050405020304" pitchFamily="18" charset="0"/>
              </a:rPr>
              <a:t>types</a:t>
            </a:r>
            <a:r>
              <a:rPr lang="en-US" altLang="en-US" dirty="0">
                <a:cs typeface="Times New Roman" panose="02020603050405020304" pitchFamily="18" charset="0"/>
              </a:rPr>
              <a:t> of exceptions that might be thrown in the corresponding try block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An exception object’s .</a:t>
            </a:r>
            <a:r>
              <a:rPr lang="en-US" altLang="en-US" b="1" dirty="0" err="1">
                <a:cs typeface="Times New Roman" panose="02020603050405020304" pitchFamily="18" charset="0"/>
              </a:rPr>
              <a:t>toString</a:t>
            </a:r>
            <a:r>
              <a:rPr lang="en-US" altLang="en-US" dirty="0">
                <a:cs typeface="Times New Roman" panose="02020603050405020304" pitchFamily="18" charset="0"/>
              </a:rPr>
              <a:t> or .</a:t>
            </a:r>
            <a:r>
              <a:rPr lang="en-US" altLang="en-US" b="1" dirty="0" err="1">
                <a:cs typeface="Times New Roman" panose="02020603050405020304" pitchFamily="18" charset="0"/>
              </a:rPr>
              <a:t>getMessage</a:t>
            </a:r>
            <a:r>
              <a:rPr lang="en-US" altLang="en-US" dirty="0">
                <a:cs typeface="Times New Roman" panose="02020603050405020304" pitchFamily="18" charset="0"/>
              </a:rPr>
              <a:t> method returns the exception’s error message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845A26-1725-4C80-91CF-8573DCF0E196}"/>
              </a:ext>
            </a:extLst>
          </p:cNvPr>
          <p:cNvSpPr txBox="1">
            <a:spLocks/>
          </p:cNvSpPr>
          <p:nvPr/>
        </p:nvSpPr>
        <p:spPr>
          <a:xfrm>
            <a:off x="8639754" y="6553200"/>
            <a:ext cx="428046" cy="23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639BC09-3ED2-4FD8-B588-374BED164CBC}" type="slidenum">
              <a:rPr lang="en-US"/>
              <a:pPr>
                <a:spcAft>
                  <a:spcPts val="600"/>
                </a:spcAft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435-8DF4-4C53-9BD9-1917E906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Handling Exceptions </a:t>
            </a:r>
            <a:r>
              <a:rPr lang="en-US" dirty="0" smtClean="0"/>
              <a:t>– Example 1</a:t>
            </a:r>
            <a:endParaRPr lang="en-US" dirty="0"/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FF466075-60BB-484B-BA6F-C6A24CFD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00"/>
            <a:ext cx="8229600" cy="1981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1800" dirty="0">
                <a:cs typeface="Times New Roman" panose="02020603050405020304" pitchFamily="18" charset="0"/>
              </a:rPr>
              <a:t>The program attempts to access an element </a:t>
            </a:r>
            <a:r>
              <a:rPr lang="en-US" altLang="en-US" sz="1800" i="1" dirty="0">
                <a:cs typeface="Times New Roman" panose="02020603050405020304" pitchFamily="18" charset="0"/>
              </a:rPr>
              <a:t>outside</a:t>
            </a:r>
            <a:r>
              <a:rPr lang="en-US" altLang="en-US" sz="1800" dirty="0">
                <a:cs typeface="Times New Roman" panose="02020603050405020304" pitchFamily="18" charset="0"/>
              </a:rPr>
              <a:t> the bounds of the array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the array has only 3 elements (with an index 0 to 2). </a:t>
            </a:r>
          </a:p>
          <a:p>
            <a:r>
              <a:rPr lang="en-US" altLang="en-US" sz="1800" dirty="0">
                <a:cs typeface="Times New Roman" panose="02020603050405020304" pitchFamily="18" charset="0"/>
              </a:rPr>
              <a:t>JVM throws </a:t>
            </a:r>
            <a:r>
              <a:rPr lang="en-US" alt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to notify the program of this problem. </a:t>
            </a:r>
          </a:p>
          <a:p>
            <a:r>
              <a:rPr lang="en-US" altLang="en-US" sz="1800" dirty="0">
                <a:cs typeface="Times New Roman" panose="02020603050405020304" pitchFamily="18" charset="0"/>
              </a:rPr>
              <a:t>At this point the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sz="1800" dirty="0">
                <a:cs typeface="Times New Roman" panose="02020603050405020304" pitchFamily="18" charset="0"/>
              </a:rPr>
              <a:t>terminates and the </a:t>
            </a:r>
            <a:r>
              <a:rPr lang="en-US" altLang="en-US" sz="1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1800" b="1" dirty="0">
                <a:cs typeface="Times New Roman" panose="02020603050405020304" pitchFamily="18" charset="0"/>
              </a:rPr>
              <a:t> block </a:t>
            </a:r>
            <a:r>
              <a:rPr lang="en-US" altLang="en-US" sz="1800" dirty="0">
                <a:cs typeface="Times New Roman" panose="02020603050405020304" pitchFamily="18" charset="0"/>
              </a:rPr>
              <a:t>begins executing</a:t>
            </a:r>
          </a:p>
          <a:p>
            <a:pPr lvl="1"/>
            <a:r>
              <a:rPr lang="en-US" altLang="en-US" sz="1800" dirty="0">
                <a:latin typeface="+mj-lt"/>
                <a:cs typeface="Times New Roman" panose="02020603050405020304" pitchFamily="18" charset="0"/>
              </a:rPr>
              <a:t>if you declared any local variables in the try block, they’re now out of scope. </a:t>
            </a:r>
          </a:p>
          <a:p>
            <a:endParaRPr lang="en-US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B452F-D9C4-4C1E-8261-773197B33E68}"/>
              </a:ext>
            </a:extLst>
          </p:cNvPr>
          <p:cNvSpPr/>
          <p:nvPr/>
        </p:nvSpPr>
        <p:spPr>
          <a:xfrm>
            <a:off x="914400" y="762000"/>
            <a:ext cx="7239000" cy="2585323"/>
          </a:xfrm>
          <a:prstGeom prst="rect">
            <a:avLst/>
          </a:prstGeom>
          <a:solidFill>
            <a:srgbClr val="F2DCDB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[] = {3, 5, 9};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nums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array size: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CB48C1C-9483-4B18-BBB1-00EBEF02E788}"/>
              </a:ext>
            </a:extLst>
          </p:cNvPr>
          <p:cNvSpPr txBox="1">
            <a:spLocks/>
          </p:cNvSpPr>
          <p:nvPr/>
        </p:nvSpPr>
        <p:spPr>
          <a:xfrm>
            <a:off x="8639754" y="6553200"/>
            <a:ext cx="428046" cy="23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algn="r">
              <a:spcAft>
                <a:spcPts val="60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BC09-3ED2-4FD8-B588-374BED164CBC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435-8DF4-4C53-9BD9-1917E906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Handling Exceptions – Example 2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FF466075-60BB-484B-BA6F-C6A24CFD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18829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en-US" sz="2000" dirty="0">
                <a:solidFill>
                  <a:srgbClr val="000000"/>
                </a:solidFill>
              </a:rPr>
              <a:t> occurs when you try to call a method on a </a:t>
            </a:r>
            <a:r>
              <a:rPr lang="en-US" altLang="en-US" sz="2000" b="1" dirty="0">
                <a:solidFill>
                  <a:srgbClr val="FF0000"/>
                </a:solidFill>
              </a:rPr>
              <a:t>null reference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Ensuring that references are not null before you use them to call methods prevents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Null Pointer Exceptions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A87B6-6426-4095-8A4D-D956225A514B}"/>
              </a:ext>
            </a:extLst>
          </p:cNvPr>
          <p:cNvSpPr/>
          <p:nvPr/>
        </p:nvSpPr>
        <p:spPr>
          <a:xfrm>
            <a:off x="838200" y="1676400"/>
            <a:ext cx="77343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nums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array size: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i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en-US" b="1" i="1" u="sng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ength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Handling Exceptions - Example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305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//This </a:t>
            </a:r>
            <a:r>
              <a:rPr lang="en-US" sz="1800" dirty="0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will generate an error, because </a:t>
            </a:r>
            <a:r>
              <a:rPr lang="en-US" sz="1800" b="1" dirty="0" err="1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myNumbers</a:t>
            </a:r>
            <a:r>
              <a:rPr lang="en-US" sz="1800" b="1" dirty="0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[10]</a:t>
            </a:r>
            <a:r>
              <a:rPr lang="en-US" sz="1800" dirty="0">
                <a:solidFill>
                  <a:srgbClr val="008000"/>
                </a:solidFill>
                <a:latin typeface="Verdana"/>
                <a:ea typeface="Verdana"/>
                <a:cs typeface="Verdana"/>
              </a:rPr>
              <a:t> does not exist.</a:t>
            </a:r>
            <a:endParaRPr lang="en-US" sz="1800" dirty="0" smtClean="0">
              <a:solidFill>
                <a:srgbClr val="008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3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]);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error!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//we 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can use </a:t>
            </a:r>
            <a:r>
              <a:rPr lang="en-US" sz="18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try...catch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to catch the error and execute some code to handle it</a:t>
            </a:r>
            <a:endParaRPr lang="en-US" sz="1800" dirty="0" smtClean="0">
              <a:solidFill>
                <a:srgbClr val="999999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solidFill>
                <a:srgbClr val="999999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3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]);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"Something went wrong."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A group of variables/elements </a:t>
            </a:r>
            <a:r>
              <a:rPr lang="en-US" sz="2800" u="sng" dirty="0"/>
              <a:t>of the same type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Arrays are objects</a:t>
            </a:r>
          </a:p>
          <a:p>
            <a:pPr lvl="1"/>
            <a:r>
              <a:rPr lang="en-US" sz="2400" dirty="0"/>
              <a:t>Created with the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Memory allocation of an array is </a:t>
            </a:r>
            <a:r>
              <a:rPr lang="en-US" sz="2400" u="sng" dirty="0"/>
              <a:t>contiguous</a:t>
            </a:r>
            <a:r>
              <a:rPr lang="en-US" sz="2400" dirty="0"/>
              <a:t> (elements next to each others, not randomly placed in memory)</a:t>
            </a:r>
            <a:endParaRPr lang="en-US" sz="2400" u="sng" dirty="0"/>
          </a:p>
          <a:p>
            <a:r>
              <a:rPr lang="en-US" sz="2800" dirty="0"/>
              <a:t>The array size is fixed/constant </a:t>
            </a:r>
          </a:p>
          <a:p>
            <a:pPr lvl="1"/>
            <a:r>
              <a:rPr lang="en-US" sz="2400" dirty="0"/>
              <a:t>Cannot be resized</a:t>
            </a:r>
          </a:p>
          <a:p>
            <a:pPr lvl="1"/>
            <a:r>
              <a:rPr lang="en-US" sz="2400" dirty="0"/>
              <a:t>The number of elements in the array can be retrieved using the instance variable </a:t>
            </a:r>
            <a:r>
              <a:rPr lang="en-US" sz="2400" b="1" dirty="0"/>
              <a:t>length</a:t>
            </a:r>
          </a:p>
          <a:p>
            <a:r>
              <a:rPr lang="en-US" sz="2800" dirty="0"/>
              <a:t>An array can be of any primitive or object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Exceptions with Finally – Example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  <a:solidFill>
            <a:srgbClr val="DCE6F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 </a:t>
            </a:r>
            <a:r>
              <a:rPr lang="en-US" sz="18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statement lets you execute code, after </a:t>
            </a:r>
            <a:r>
              <a:rPr lang="en-US" sz="1800" dirty="0">
                <a:solidFill>
                  <a:srgbClr val="DC203B"/>
                </a:solidFill>
                <a:latin typeface="Consolas"/>
                <a:ea typeface="Consolas"/>
                <a:cs typeface="Consolas"/>
              </a:rPr>
              <a:t>try...catch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regardless of the result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A6E39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3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myNumbers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991754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]);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"Something went wrong."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77AA"/>
                </a:solidFill>
                <a:latin typeface="Consolas"/>
                <a:ea typeface="Consolas"/>
                <a:cs typeface="Consolas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800" dirty="0" err="1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DD4A68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669900"/>
                </a:solidFill>
                <a:latin typeface="Consolas"/>
                <a:ea typeface="Consolas"/>
                <a:cs typeface="Consolas"/>
              </a:rPr>
              <a:t>"The 'try catch' is finished."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dirty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The output will be: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ea typeface="Courier"/>
                <a:cs typeface="Courier"/>
              </a:rPr>
              <a:t>Something went wrong.</a:t>
            </a:r>
          </a:p>
          <a:p>
            <a:pPr marL="400050" lvl="1" indent="0">
              <a:buNone/>
            </a:pPr>
            <a:r>
              <a:rPr lang="en-US" sz="1800" dirty="0">
                <a:latin typeface="Courier"/>
                <a:ea typeface="Courier"/>
                <a:cs typeface="Courier"/>
              </a:rPr>
              <a:t>The 'try catch' is finished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3EDF-A74B-4F4D-A483-ABB80305425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Declaring and creating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53340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latin typeface="Times New Roman" pitchFamily="18" charset="0"/>
              </a:rPr>
              <a:t>Array are objects created with keyword </a:t>
            </a:r>
            <a:r>
              <a:rPr lang="en-US" altLang="en-US" sz="2000" dirty="0">
                <a:latin typeface="Lucida Console" pitchFamily="49" charset="0"/>
              </a:rPr>
              <a:t>new</a:t>
            </a:r>
            <a:r>
              <a:rPr lang="en-US" altLang="en-US" sz="2000" dirty="0">
                <a:latin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altLang="en-US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[] c =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new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[ </a:t>
            </a:r>
            <a:r>
              <a:rPr lang="en-US" altLang="en-US" sz="2000" dirty="0">
                <a:solidFill>
                  <a:srgbClr val="128AFF"/>
                </a:solidFill>
                <a:latin typeface="Lucida Console" pitchFamily="49" charset="0"/>
              </a:rPr>
              <a:t>12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 ];</a:t>
            </a:r>
          </a:p>
          <a:p>
            <a:r>
              <a:rPr lang="en-US" altLang="en-US" sz="2000" dirty="0">
                <a:latin typeface="Times New Roman" pitchFamily="18" charset="0"/>
              </a:rPr>
              <a:t>Or,</a:t>
            </a:r>
          </a:p>
          <a:p>
            <a:pPr lvl="2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[] c; </a:t>
            </a:r>
            <a:r>
              <a:rPr lang="en-US" altLang="en-US" sz="2000" dirty="0">
                <a:solidFill>
                  <a:srgbClr val="00BF00"/>
                </a:solidFill>
                <a:latin typeface="Lucida Console" pitchFamily="49" charset="0"/>
              </a:rPr>
              <a:t>// declare the array variable</a:t>
            </a:r>
            <a:br>
              <a:rPr lang="en-US" altLang="en-US" sz="2000" dirty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c =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[ </a:t>
            </a:r>
            <a:r>
              <a:rPr lang="en-US" altLang="en-US" sz="2000" dirty="0">
                <a:solidFill>
                  <a:srgbClr val="128AFF"/>
                </a:solidFill>
                <a:latin typeface="Lucida Console" pitchFamily="49" charset="0"/>
              </a:rPr>
              <a:t>12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 ]; </a:t>
            </a:r>
            <a:r>
              <a:rPr lang="en-US" altLang="en-US" sz="2000" dirty="0">
                <a:solidFill>
                  <a:srgbClr val="00BF00"/>
                </a:solidFill>
                <a:latin typeface="Lucida Console" pitchFamily="49" charset="0"/>
              </a:rPr>
              <a:t>// creates the </a:t>
            </a:r>
            <a:r>
              <a:rPr lang="en-US" altLang="en-US" sz="2000" dirty="0" smtClean="0">
                <a:solidFill>
                  <a:srgbClr val="00BF00"/>
                </a:solidFill>
                <a:latin typeface="Lucida Console" pitchFamily="49" charset="0"/>
              </a:rPr>
              <a:t>array</a:t>
            </a:r>
          </a:p>
          <a:p>
            <a:pPr lvl="2">
              <a:buNone/>
            </a:pPr>
            <a:endParaRPr lang="en-US" altLang="en-US" sz="2000" dirty="0" smtClean="0">
              <a:solidFill>
                <a:srgbClr val="00BF00"/>
              </a:solidFill>
              <a:latin typeface="Lucida Console" pitchFamily="49" charset="0"/>
            </a:endParaRPr>
          </a:p>
          <a:p>
            <a:r>
              <a:rPr lang="en-US" altLang="en-US" sz="2100" dirty="0" smtClean="0">
                <a:latin typeface="Times New Roman" pitchFamily="18" charset="0"/>
              </a:rPr>
              <a:t>Multiple arrays declaration in one statement,</a:t>
            </a:r>
            <a:endParaRPr lang="en-US" altLang="en-US" sz="2100" dirty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en-US" sz="2000" dirty="0" smtClean="0">
                <a:solidFill>
                  <a:srgbClr val="00BF00"/>
                </a:solidFill>
                <a:latin typeface="Lucida Console" pitchFamily="49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[] 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itchFamily="49" charset="0"/>
              </a:rPr>
              <a:t>a, b, c; </a:t>
            </a:r>
          </a:p>
          <a:p>
            <a:pPr lvl="2">
              <a:buNone/>
            </a:pPr>
            <a:endParaRPr lang="en-US" altLang="en-US" sz="20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US" altLang="en-US" sz="2100" dirty="0" smtClean="0">
                <a:latin typeface="Times New Roman" pitchFamily="18" charset="0"/>
              </a:rPr>
              <a:t>Declaring arrays and variables in the same statement,</a:t>
            </a:r>
            <a:endParaRPr lang="en-US" altLang="en-US" sz="2100" dirty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en-US" sz="2000" dirty="0">
                <a:solidFill>
                  <a:srgbClr val="00BF00"/>
                </a:solidFill>
                <a:latin typeface="Lucida Console" pitchFamily="49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itchFamily="49" charset="0"/>
              </a:rPr>
              <a:t> a[], </a:t>
            </a:r>
            <a:r>
              <a:rPr lang="en-US" altLang="en-US" sz="2000" dirty="0">
                <a:solidFill>
                  <a:srgbClr val="000000"/>
                </a:solidFill>
                <a:latin typeface="Lucida Console" pitchFamily="49" charset="0"/>
              </a:rPr>
              <a:t>b, 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itchFamily="49" charset="0"/>
              </a:rPr>
              <a:t>c = 3; </a:t>
            </a:r>
            <a:endParaRPr lang="en-US" altLang="en-US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lvl="2">
              <a:buNone/>
            </a:pPr>
            <a:endParaRPr lang="en-US" altLang="en-US" sz="2000" dirty="0">
              <a:solidFill>
                <a:srgbClr val="00BF00"/>
              </a:solidFill>
              <a:latin typeface="Lucida Console" pitchFamily="49" charset="0"/>
            </a:endParaRPr>
          </a:p>
          <a:p>
            <a:pPr lvl="1"/>
            <a:r>
              <a:rPr lang="en-US" altLang="en-US" sz="2000" dirty="0">
                <a:latin typeface="Times New Roman" pitchFamily="18" charset="0"/>
              </a:rPr>
              <a:t>Array length is determined by the number of elements in the initializer list. </a:t>
            </a:r>
          </a:p>
          <a:p>
            <a:pPr lvl="2">
              <a:buNone/>
            </a:pPr>
            <a:r>
              <a:rPr lang="pt-BR" altLang="en-US" sz="2000" dirty="0">
                <a:solidFill>
                  <a:srgbClr val="0000FF"/>
                </a:solidFill>
                <a:latin typeface="Lucida Console" pitchFamily="49" charset="0"/>
              </a:rPr>
              <a:t>	int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[] n = { </a:t>
            </a:r>
            <a:r>
              <a:rPr lang="pt-BR" altLang="en-US" sz="2000" dirty="0">
                <a:solidFill>
                  <a:srgbClr val="128AFF"/>
                </a:solidFill>
                <a:latin typeface="Lucida Console" pitchFamily="49" charset="0"/>
              </a:rPr>
              <a:t>10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pt-BR" altLang="en-US" sz="2000" dirty="0">
                <a:solidFill>
                  <a:srgbClr val="128AFF"/>
                </a:solidFill>
                <a:latin typeface="Lucida Console" pitchFamily="49" charset="0"/>
              </a:rPr>
              <a:t>20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pt-BR" altLang="en-US" sz="2000" dirty="0">
                <a:solidFill>
                  <a:srgbClr val="128AFF"/>
                </a:solidFill>
                <a:latin typeface="Lucida Console" pitchFamily="49" charset="0"/>
              </a:rPr>
              <a:t>30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pt-BR" altLang="en-US" sz="2000" dirty="0">
                <a:solidFill>
                  <a:srgbClr val="128AFF"/>
                </a:solidFill>
                <a:latin typeface="Lucida Console" pitchFamily="49" charset="0"/>
              </a:rPr>
              <a:t>40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pt-BR" altLang="en-US" sz="2000" dirty="0">
                <a:solidFill>
                  <a:srgbClr val="128AFF"/>
                </a:solidFill>
                <a:latin typeface="Lucida Console" pitchFamily="49" charset="0"/>
              </a:rPr>
              <a:t>50</a:t>
            </a:r>
            <a:r>
              <a:rPr lang="pt-BR" altLang="en-US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altLang="en-US" sz="2000" dirty="0" smtClean="0">
                <a:solidFill>
                  <a:srgbClr val="000000"/>
                </a:solidFill>
                <a:latin typeface="Lucida Console" pitchFamily="49" charset="0"/>
              </a:rPr>
              <a:t>};</a:t>
            </a:r>
            <a:endParaRPr lang="pt-BR" altLang="en-US" sz="200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517739" y="2927173"/>
            <a:ext cx="1371600" cy="369332"/>
            <a:chOff x="4724400" y="3561645"/>
            <a:chExt cx="1371600" cy="369332"/>
          </a:xfrm>
        </p:grpSpPr>
        <p:grpSp>
          <p:nvGrpSpPr>
            <p:cNvPr id="8" name="Group 7"/>
            <p:cNvGrpSpPr/>
            <p:nvPr/>
          </p:nvGrpSpPr>
          <p:grpSpPr>
            <a:xfrm>
              <a:off x="4724400" y="3561645"/>
              <a:ext cx="838200" cy="369332"/>
              <a:chOff x="4724400" y="3733800"/>
              <a:chExt cx="838200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24400" y="37338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34000" y="3810000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 flipV="1">
              <a:off x="5562600" y="3733800"/>
              <a:ext cx="533400" cy="183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96850"/>
            <a:ext cx="82296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array object stores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multiple values of the same type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9994"/>
              </p:ext>
            </p:extLst>
          </p:nvPr>
        </p:nvGraphicFramePr>
        <p:xfrm>
          <a:off x="4382607" y="2271669"/>
          <a:ext cx="271653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num</a:t>
                      </a:r>
                      <a:r>
                        <a:rPr lang="en-US" b="1" dirty="0"/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num</a:t>
                      </a:r>
                      <a:r>
                        <a:rPr lang="en-US" b="1" dirty="0"/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num</a:t>
                      </a:r>
                      <a:r>
                        <a:rPr lang="en-US" b="1" dirty="0"/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Group 7"/>
          <p:cNvGrpSpPr/>
          <p:nvPr/>
        </p:nvGrpSpPr>
        <p:grpSpPr>
          <a:xfrm>
            <a:off x="317339" y="3017629"/>
            <a:ext cx="3840480" cy="369332"/>
            <a:chOff x="1066800" y="2971800"/>
            <a:chExt cx="274320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3528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971800"/>
              <a:ext cx="228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</a:rPr>
                <a:t>int[] num </a:t>
              </a:r>
              <a:r>
                <a:rPr lang="en-US" dirty="0">
                  <a:latin typeface="Consolas" pitchFamily="49" charset="0"/>
                </a:rPr>
                <a:t>=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</a:rPr>
                <a:t>new int[3];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94139" y="1826137"/>
            <a:ext cx="10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1139" y="2957469"/>
            <a:ext cx="3352800" cy="990600"/>
            <a:chOff x="1295400" y="3581400"/>
            <a:chExt cx="1765302" cy="990600"/>
          </a:xfrm>
        </p:grpSpPr>
        <p:sp>
          <p:nvSpPr>
            <p:cNvPr id="22" name="Rectangle 21"/>
            <p:cNvSpPr/>
            <p:nvPr/>
          </p:nvSpPr>
          <p:spPr>
            <a:xfrm>
              <a:off x="1295400" y="3581400"/>
              <a:ext cx="1676400" cy="9906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7218" y="4008120"/>
              <a:ext cx="1713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Declaration</a:t>
              </a:r>
              <a:r>
                <a:rPr lang="en-US" dirty="0">
                  <a:solidFill>
                    <a:srgbClr val="C00000"/>
                  </a:solidFill>
                </a:rPr>
                <a:t>        </a:t>
              </a:r>
              <a:r>
                <a:rPr lang="en-US" b="1" dirty="0">
                  <a:solidFill>
                    <a:srgbClr val="C00000"/>
                  </a:solidFill>
                </a:rPr>
                <a:t>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Array Creation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89339" y="2576469"/>
            <a:ext cx="3810000" cy="1295400"/>
            <a:chOff x="1295400" y="3581400"/>
            <a:chExt cx="1676400" cy="990600"/>
          </a:xfrm>
        </p:grpSpPr>
        <p:sp>
          <p:nvSpPr>
            <p:cNvPr id="25" name="Rectangle 24"/>
            <p:cNvSpPr/>
            <p:nvPr/>
          </p:nvSpPr>
          <p:spPr>
            <a:xfrm>
              <a:off x="1295400" y="3581400"/>
              <a:ext cx="1676400" cy="9906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7712" y="3931024"/>
              <a:ext cx="685364" cy="28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Allocation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812661-B453-4EEC-9F54-D6BFF8D35897}"/>
              </a:ext>
            </a:extLst>
          </p:cNvPr>
          <p:cNvSpPr/>
          <p:nvPr/>
        </p:nvSpPr>
        <p:spPr>
          <a:xfrm>
            <a:off x="125931" y="4854457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Array = </a:t>
            </a:r>
            <a:r>
              <a:rPr lang="en-US" sz="2400" b="1" dirty="0">
                <a:solidFill>
                  <a:srgbClr val="FF0000"/>
                </a:solidFill>
              </a:rPr>
              <a:t>fixed-length </a:t>
            </a:r>
            <a:r>
              <a:rPr lang="en-US" sz="2400" dirty="0"/>
              <a:t>data structure storing values of the same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Array elements are </a:t>
            </a:r>
            <a:r>
              <a:rPr lang="en-US" sz="2400" b="1" dirty="0"/>
              <a:t>auto initialized </a:t>
            </a:r>
            <a:r>
              <a:rPr lang="en-US" sz="2400" dirty="0"/>
              <a:t>with the type's default value: </a:t>
            </a:r>
          </a:p>
          <a:p>
            <a:pPr lvl="1"/>
            <a:r>
              <a:rPr lang="en-US" sz="2400" dirty="0"/>
              <a:t>- 0 for the numeric primitive-type elements, false for </a:t>
            </a:r>
            <a:r>
              <a:rPr lang="en-US" sz="2400" dirty="0" err="1"/>
              <a:t>boolean</a:t>
            </a:r>
            <a:r>
              <a:rPr lang="en-US" sz="2400" dirty="0"/>
              <a:t> elements and null for references</a:t>
            </a:r>
          </a:p>
        </p:txBody>
      </p:sp>
    </p:spTree>
    <p:extLst>
      <p:ext uri="{BB962C8B-B14F-4D97-AF65-F5344CB8AC3E}">
        <p14:creationId xmlns:p14="http://schemas.microsoft.com/office/powerpoint/2010/main" val="5253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52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int[] number = new int[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100</a:t>
            </a:r>
            <a:r>
              <a:rPr lang="en-US" dirty="0">
                <a:latin typeface="Consolas" pitchFamily="49" charset="0"/>
              </a:rPr>
              <a:t>];		// stores 100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548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double[] salesTax = new double[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];	// stores 10 doubles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8216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char[] alphabet = new char[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26</a:t>
            </a:r>
            <a:r>
              <a:rPr lang="en-US" dirty="0">
                <a:latin typeface="Consolas" pitchFamily="49" charset="0"/>
              </a:rPr>
              <a:t>];	// stores 26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657" y="4824738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array </a:t>
            </a:r>
            <a:r>
              <a:rPr lang="en-US" sz="2400" b="1" dirty="0"/>
              <a:t>size</a:t>
            </a:r>
            <a:r>
              <a:rPr lang="en-US" sz="2400" dirty="0"/>
              <a:t> determines the number of elements in the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size</a:t>
            </a:r>
            <a:r>
              <a:rPr lang="en-US" sz="2400" dirty="0"/>
              <a:t> must be specified in the array declaration and it cannot change once the array is created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Array stores values of the same type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0100" y="1752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int[] numbers = </a:t>
            </a:r>
            <a:r>
              <a:rPr lang="en-US" sz="2000" b="1" dirty="0">
                <a:latin typeface="Consolas" pitchFamily="49" charset="0"/>
              </a:rPr>
              <a:t>{</a:t>
            </a:r>
            <a:r>
              <a:rPr lang="en-US" dirty="0">
                <a:latin typeface="Consolas" pitchFamily="49" charset="0"/>
              </a:rPr>
              <a:t>1, 2, 3, 4, 5</a:t>
            </a:r>
            <a:r>
              <a:rPr lang="en-US" b="1" dirty="0">
                <a:latin typeface="Consolas" pitchFamily="49" charset="0"/>
              </a:rPr>
              <a:t>}</a:t>
            </a:r>
            <a:r>
              <a:rPr lang="en-US" dirty="0">
                <a:latin typeface="Consolas" pitchFamily="49" charset="0"/>
              </a:rPr>
              <a:t>;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// Array initializer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90800" y="2819400"/>
          <a:ext cx="271653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1856880" y="3240504"/>
            <a:ext cx="1267320" cy="1788696"/>
            <a:chOff x="2847480" y="2630904"/>
            <a:chExt cx="1267320" cy="1066800"/>
          </a:xfrm>
        </p:grpSpPr>
        <p:sp>
          <p:nvSpPr>
            <p:cNvPr id="11" name="Left Brace 10"/>
            <p:cNvSpPr/>
            <p:nvPr/>
          </p:nvSpPr>
          <p:spPr>
            <a:xfrm>
              <a:off x="3840481" y="2630904"/>
              <a:ext cx="274319" cy="1066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7480" y="3037533"/>
              <a:ext cx="1143000" cy="22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23254" y="2362200"/>
            <a:ext cx="10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may initialize an array explicitly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800" y="5715000"/>
            <a:ext cx="7467600" cy="646331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index </a:t>
            </a:r>
            <a:r>
              <a:rPr lang="en-US" dirty="0"/>
              <a:t>start with </a:t>
            </a:r>
            <a:r>
              <a:rPr lang="en-US" dirty="0" smtClean="0"/>
              <a:t>0 </a:t>
            </a:r>
          </a:p>
          <a:p>
            <a:r>
              <a:rPr lang="en-US" dirty="0" err="1" smtClean="0"/>
              <a:t>arrayName</a:t>
            </a:r>
            <a:r>
              <a:rPr lang="en-US" dirty="0" smtClean="0"/>
              <a:t>[0</a:t>
            </a:r>
            <a:r>
              <a:rPr lang="en-US" dirty="0"/>
              <a:t>] is the first </a:t>
            </a:r>
            <a:r>
              <a:rPr lang="en-US" dirty="0" smtClean="0"/>
              <a:t>element</a:t>
            </a:r>
            <a:r>
              <a:rPr lang="en-US" dirty="0"/>
              <a:t>, </a:t>
            </a:r>
            <a:r>
              <a:rPr lang="en-US" dirty="0" err="1"/>
              <a:t>arrayName</a:t>
            </a:r>
            <a:r>
              <a:rPr lang="en-US" dirty="0"/>
              <a:t>[1] is the second element, etc.</a:t>
            </a:r>
          </a:p>
        </p:txBody>
      </p:sp>
    </p:spTree>
    <p:extLst>
      <p:ext uri="{BB962C8B-B14F-4D97-AF65-F5344CB8AC3E}">
        <p14:creationId xmlns:p14="http://schemas.microsoft.com/office/powerpoint/2010/main" val="1203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1918"/>
              </p:ext>
            </p:extLst>
          </p:nvPr>
        </p:nvGraphicFramePr>
        <p:xfrm>
          <a:off x="2552700" y="2286000"/>
          <a:ext cx="271653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b="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b="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oup 9"/>
          <p:cNvGrpSpPr/>
          <p:nvPr/>
        </p:nvGrpSpPr>
        <p:grpSpPr>
          <a:xfrm>
            <a:off x="1818780" y="2707104"/>
            <a:ext cx="1267320" cy="1788696"/>
            <a:chOff x="2847480" y="2630904"/>
            <a:chExt cx="1267320" cy="1066800"/>
          </a:xfrm>
        </p:grpSpPr>
        <p:sp>
          <p:nvSpPr>
            <p:cNvPr id="5" name="Left Brace 4"/>
            <p:cNvSpPr/>
            <p:nvPr/>
          </p:nvSpPr>
          <p:spPr>
            <a:xfrm>
              <a:off x="3840481" y="2630904"/>
              <a:ext cx="274319" cy="1066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7480" y="3037533"/>
              <a:ext cx="1143000" cy="22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0100" y="1219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int[] numbers = new int[5];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1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numbers[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>
                <a:latin typeface="Consolas" pitchFamily="49" charset="0"/>
              </a:rPr>
              <a:t>] = 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31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</a:rPr>
              <a:t>numbers[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] = 2;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0" y="1840468"/>
            <a:ext cx="10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Array elements are indexed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BC09-3ED2-4FD8-B588-374BED164C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3B901-B142-4224-9DB0-47E849CAFF1C}"/>
              </a:ext>
            </a:extLst>
          </p:cNvPr>
          <p:cNvSpPr/>
          <p:nvPr/>
        </p:nvSpPr>
        <p:spPr>
          <a:xfrm>
            <a:off x="228601" y="5214491"/>
            <a:ext cx="7734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Array index range is 0 to array size -1 </a:t>
            </a:r>
          </a:p>
          <a:p>
            <a:pPr>
              <a:lnSpc>
                <a:spcPct val="80000"/>
              </a:lnSpc>
            </a:pPr>
            <a:endParaRPr lang="en-US" altLang="en-US" dirty="0" smtClean="0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	String</a:t>
            </a:r>
            <a:r>
              <a:rPr lang="en-US" altLang="en-US" dirty="0">
                <a:solidFill>
                  <a:srgbClr val="0070C0"/>
                </a:solidFill>
                <a:latin typeface="Consolas" pitchFamily="49" charset="0"/>
              </a:rPr>
              <a:t>[] </a:t>
            </a: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a </a:t>
            </a:r>
            <a:r>
              <a:rPr lang="en-US" altLang="en-US" dirty="0">
                <a:solidFill>
                  <a:srgbClr val="0070C0"/>
                </a:solidFill>
                <a:latin typeface="Consolas" pitchFamily="49" charset="0"/>
              </a:rPr>
              <a:t>= new String[100], b</a:t>
            </a: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Consolas" pitchFamily="49" charset="0"/>
              </a:rPr>
              <a:t>= new String[20</a:t>
            </a: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	// </a:t>
            </a:r>
            <a:r>
              <a:rPr lang="en-US" altLang="en-US" dirty="0">
                <a:solidFill>
                  <a:srgbClr val="0070C0"/>
                </a:solidFill>
                <a:latin typeface="Consolas" pitchFamily="49" charset="0"/>
              </a:rPr>
              <a:t>declaring </a:t>
            </a:r>
            <a:r>
              <a:rPr lang="en-US" altLang="en-US" dirty="0" smtClean="0">
                <a:solidFill>
                  <a:srgbClr val="0070C0"/>
                </a:solidFill>
                <a:latin typeface="Consolas" pitchFamily="49" charset="0"/>
              </a:rPr>
              <a:t>multiple </a:t>
            </a:r>
            <a:r>
              <a:rPr lang="en-US" altLang="en-US" dirty="0">
                <a:solidFill>
                  <a:srgbClr val="0070C0"/>
                </a:solidFill>
                <a:latin typeface="Consolas" pitchFamily="49" charset="0"/>
              </a:rPr>
              <a:t>arrays in a single statement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89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27948</TotalTime>
  <Words>4499</Words>
  <Application>Microsoft Office PowerPoint</Application>
  <PresentationFormat>On-screen Show (4:3)</PresentationFormat>
  <Paragraphs>647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Arial Narrow</vt:lpstr>
      <vt:lpstr>Calibri</vt:lpstr>
      <vt:lpstr>Consolas</vt:lpstr>
      <vt:lpstr>Courier</vt:lpstr>
      <vt:lpstr>Courier New</vt:lpstr>
      <vt:lpstr>Lucida Console</vt:lpstr>
      <vt:lpstr>LucidaSansTypewriter</vt:lpstr>
      <vt:lpstr>Monaco</vt:lpstr>
      <vt:lpstr>Times</vt:lpstr>
      <vt:lpstr>Times New Roman</vt:lpstr>
      <vt:lpstr>Verdana</vt:lpstr>
      <vt:lpstr>Wingdings</vt:lpstr>
      <vt:lpstr>Wingdings 2</vt:lpstr>
      <vt:lpstr>Office Theme</vt:lpstr>
      <vt:lpstr>Arrays and ArrayLists </vt:lpstr>
      <vt:lpstr>Summary: Lecture 05 (OOP)</vt:lpstr>
      <vt:lpstr>Outline</vt:lpstr>
      <vt:lpstr>Basic Concepts of Arrays </vt:lpstr>
      <vt:lpstr>Declaring and creating arrays</vt:lpstr>
      <vt:lpstr>An array object stores multiple values of the same type</vt:lpstr>
      <vt:lpstr>Array stores values of the same type</vt:lpstr>
      <vt:lpstr>You may initialize an array explicitly</vt:lpstr>
      <vt:lpstr>Array elements are indexed</vt:lpstr>
      <vt:lpstr>Arrays can be class attributes</vt:lpstr>
      <vt:lpstr>Example - Method that returns an array</vt:lpstr>
      <vt:lpstr>Arrays are objects, thus</vt:lpstr>
      <vt:lpstr>Arrays are objects, thus</vt:lpstr>
      <vt:lpstr>Example - Method that tests for array equality</vt:lpstr>
      <vt:lpstr>Enhanced for loop</vt:lpstr>
      <vt:lpstr>PowerPoint Presentation</vt:lpstr>
      <vt:lpstr>Array of Objects Example</vt:lpstr>
      <vt:lpstr>The Arrays class and its API</vt:lpstr>
      <vt:lpstr>PowerPoint Presentation</vt:lpstr>
      <vt:lpstr>PowerPoint Presentation</vt:lpstr>
      <vt:lpstr>Multidimensional Arrays</vt:lpstr>
      <vt:lpstr>Multidimensional Arrays (Cont.)</vt:lpstr>
      <vt:lpstr>ArrayLists</vt:lpstr>
      <vt:lpstr>ArrayList Class</vt:lpstr>
      <vt:lpstr>ArrayList methods</vt:lpstr>
      <vt:lpstr>ArrayList Example</vt:lpstr>
      <vt:lpstr>ArrayList Example</vt:lpstr>
      <vt:lpstr>Other Types in ArrayList</vt:lpstr>
      <vt:lpstr>ArrayList Example with Integer </vt:lpstr>
      <vt:lpstr>Sort an ArrayList of String</vt:lpstr>
      <vt:lpstr>Sort an ArrayList of Integers </vt:lpstr>
      <vt:lpstr>ArrayList Example</vt:lpstr>
      <vt:lpstr>Variable-Length Argument Lists</vt:lpstr>
      <vt:lpstr>Variable-Length Argument Lists - Example</vt:lpstr>
      <vt:lpstr>What is an Exception?</vt:lpstr>
      <vt:lpstr>Handling Exceptions</vt:lpstr>
      <vt:lpstr>Handling Exceptions – Example 1</vt:lpstr>
      <vt:lpstr>Handling Exceptions – Example 2</vt:lpstr>
      <vt:lpstr>Handling Exceptions - Example 3</vt:lpstr>
      <vt:lpstr>Handling Exceptions with Finally – 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between Classes</dc:title>
  <dc:creator>ae</dc:creator>
  <cp:lastModifiedBy>Mohammad Saleh Mustafa Saleh</cp:lastModifiedBy>
  <cp:revision>152</cp:revision>
  <dcterms:created xsi:type="dcterms:W3CDTF">2019-09-05T20:29:05Z</dcterms:created>
  <dcterms:modified xsi:type="dcterms:W3CDTF">2023-09-04T11:44:36Z</dcterms:modified>
</cp:coreProperties>
</file>