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6.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3" r:id="rId2"/>
    <p:sldMasterId id="2147483698" r:id="rId3"/>
    <p:sldMasterId id="2147483703" r:id="rId4"/>
    <p:sldMasterId id="2147483708" r:id="rId5"/>
    <p:sldMasterId id="2147483713" r:id="rId6"/>
    <p:sldMasterId id="2147483718" r:id="rId7"/>
  </p:sldMasterIdLst>
  <p:notesMasterIdLst>
    <p:notesMasterId r:id="rId36"/>
  </p:notesMasterIdLst>
  <p:sldIdLst>
    <p:sldId id="586" r:id="rId8"/>
    <p:sldId id="587" r:id="rId9"/>
    <p:sldId id="595" r:id="rId10"/>
    <p:sldId id="508" r:id="rId11"/>
    <p:sldId id="428" r:id="rId12"/>
    <p:sldId id="431" r:id="rId13"/>
    <p:sldId id="606" r:id="rId14"/>
    <p:sldId id="607" r:id="rId15"/>
    <p:sldId id="585" r:id="rId16"/>
    <p:sldId id="588" r:id="rId17"/>
    <p:sldId id="618" r:id="rId18"/>
    <p:sldId id="590" r:id="rId19"/>
    <p:sldId id="592" r:id="rId20"/>
    <p:sldId id="546" r:id="rId21"/>
    <p:sldId id="635" r:id="rId22"/>
    <p:sldId id="639" r:id="rId23"/>
    <p:sldId id="596" r:id="rId24"/>
    <p:sldId id="633" r:id="rId25"/>
    <p:sldId id="565" r:id="rId26"/>
    <p:sldId id="597" r:id="rId27"/>
    <p:sldId id="566" r:id="rId28"/>
    <p:sldId id="507" r:id="rId29"/>
    <p:sldId id="568" r:id="rId30"/>
    <p:sldId id="636" r:id="rId31"/>
    <p:sldId id="627" r:id="rId32"/>
    <p:sldId id="533" r:id="rId33"/>
    <p:sldId id="634" r:id="rId34"/>
    <p:sldId id="5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D9"/>
    <a:srgbClr val="007DDA"/>
    <a:srgbClr val="506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3537" autoAdjust="0"/>
  </p:normalViewPr>
  <p:slideViewPr>
    <p:cSldViewPr>
      <p:cViewPr varScale="1">
        <p:scale>
          <a:sx n="67" d="100"/>
          <a:sy n="67" d="100"/>
        </p:scale>
        <p:origin x="5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26D00-C195-4285-89CF-6834958B9E55}" type="datetimeFigureOut">
              <a:rPr lang="en-US" smtClean="0"/>
              <a:pPr/>
              <a:t>9/4/2023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A981A-1D11-46AB-B6CE-DC9E31F2ED51}" type="slidenum">
              <a:rPr lang="en-US" smtClean="0"/>
              <a:pPr/>
              <a:t>‹#›</a:t>
            </a:fld>
            <a:endParaRPr lang="en-US" dirty="0"/>
          </a:p>
        </p:txBody>
      </p:sp>
    </p:spTree>
    <p:extLst>
      <p:ext uri="{BB962C8B-B14F-4D97-AF65-F5344CB8AC3E}">
        <p14:creationId xmlns:p14="http://schemas.microsoft.com/office/powerpoint/2010/main" val="99395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wnload.oracle.com/javase/tutorial/essential/exceptions/definition.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6FB7E4C-139B-46D4-8947-F54B1225ECA7}" type="slidenum">
              <a:rPr lang="en-US" altLang="en-US" smtClean="0">
                <a:solidFill>
                  <a:prstClr val="black"/>
                </a:solidFill>
              </a:rPr>
              <a:pPr/>
              <a:t>1</a:t>
            </a:fld>
            <a:endParaRPr lang="en-US" altLang="en-US">
              <a:solidFill>
                <a:prstClr val="black"/>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defTabSz="955028">
              <a:spcBef>
                <a:spcPct val="0"/>
              </a:spcBef>
            </a:pPr>
            <a:endParaRPr lang="en-US" altLang="en-US" sz="2500">
              <a:latin typeface="Times"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42900" marR="0" lvl="0" indent="-342900" algn="l" defTabSz="914400" rtl="0" eaLnBrk="1" fontAlgn="auto" latinLnBrk="0" hangingPunct="1">
              <a:spcBef>
                <a:spcPct val="20000"/>
              </a:spcBef>
              <a:spcAft>
                <a:spcPts val="600"/>
              </a:spcAft>
              <a:buClrTx/>
              <a:buSzTx/>
              <a:buFont typeface="Arial" pitchFamily="34" charset="0"/>
              <a:buChar char="•"/>
              <a:tabLst/>
              <a:defRPr/>
            </a:pP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mn-cs"/>
              </a:rPr>
              <a:t>If an exception that occurs in a </a:t>
            </a:r>
            <a:r>
              <a:rPr kumimoji="0" lang="en-US" sz="2400" b="0" i="0" u="none" strike="noStrike" kern="1200" cap="none" spc="0" normalizeH="0" baseline="0" noProof="0" dirty="0">
                <a:ln>
                  <a:noFill/>
                </a:ln>
                <a:solidFill>
                  <a:srgbClr val="0000FF"/>
                </a:solidFill>
                <a:effectLst/>
                <a:uLnTx/>
                <a:uFillTx/>
                <a:latin typeface="Lucida Console" pitchFamily="49" charset="0"/>
                <a:ea typeface="+mn-ea"/>
                <a:cs typeface="+mn-cs"/>
              </a:rPr>
              <a:t>try</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mn-cs"/>
              </a:rPr>
              <a:t> block cannot be caught by one of that </a:t>
            </a:r>
            <a:r>
              <a:rPr kumimoji="0" lang="en-US" sz="2400" b="0" i="0" u="none" strike="noStrike" kern="1200" cap="none" spc="0" normalizeH="0" baseline="0" noProof="0" dirty="0">
                <a:ln>
                  <a:noFill/>
                </a:ln>
                <a:solidFill>
                  <a:srgbClr val="0000FF"/>
                </a:solidFill>
                <a:effectLst/>
                <a:uLnTx/>
                <a:uFillTx/>
                <a:latin typeface="Lucida Console" pitchFamily="49" charset="0"/>
                <a:ea typeface="+mn-ea"/>
                <a:cs typeface="+mn-cs"/>
              </a:rPr>
              <a:t>try</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mn-cs"/>
              </a:rPr>
              <a:t> block’s </a:t>
            </a:r>
            <a:r>
              <a:rPr kumimoji="0" lang="en-US" sz="2400" b="0" i="0" u="none" strike="noStrike" kern="1200" cap="none" spc="0" normalizeH="0" baseline="0" noProof="0" dirty="0">
                <a:ln>
                  <a:noFill/>
                </a:ln>
                <a:solidFill>
                  <a:srgbClr val="0000FF"/>
                </a:solidFill>
                <a:effectLst/>
                <a:uLnTx/>
                <a:uFillTx/>
                <a:latin typeface="Lucida Console" pitchFamily="49" charset="0"/>
                <a:ea typeface="+mn-ea"/>
                <a:cs typeface="+mn-cs"/>
              </a:rPr>
              <a:t>catch</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mn-cs"/>
              </a:rPr>
              <a:t> handlers</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control proceeds to the </a:t>
            </a:r>
            <a:r>
              <a:rPr kumimoji="0" lang="en-US" sz="2400" b="0" i="0" u="none" strike="noStrike" kern="1200" cap="none" spc="0" normalizeH="0" baseline="0" noProof="0" dirty="0">
                <a:ln>
                  <a:noFill/>
                </a:ln>
                <a:solidFill>
                  <a:srgbClr val="000000"/>
                </a:solidFill>
                <a:effectLst/>
                <a:uLnTx/>
                <a:uFillTx/>
                <a:latin typeface="Lucida Console" pitchFamily="49" charset="0"/>
                <a:ea typeface="+mn-ea"/>
                <a:cs typeface="+mn-cs"/>
              </a:rPr>
              <a:t>finally</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block. </a:t>
            </a:r>
          </a:p>
          <a:p>
            <a:pPr marL="342900" marR="0" lvl="0" indent="-342900" algn="l" defTabSz="914400" rtl="0" eaLnBrk="1" fontAlgn="auto" latinLnBrk="0" hangingPunct="1">
              <a:spcBef>
                <a:spcPct val="20000"/>
              </a:spcBef>
              <a:spcAft>
                <a:spcPts val="600"/>
              </a:spcAft>
              <a:buClrTx/>
              <a:buSzTx/>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Then the program passes the exception to the next outer </a:t>
            </a:r>
            <a:r>
              <a:rPr kumimoji="0" lang="en-US" sz="2400" b="0" i="0" u="none" strike="noStrike" kern="1200" cap="none" spc="0" normalizeH="0" baseline="0" noProof="0" dirty="0">
                <a:ln>
                  <a:noFill/>
                </a:ln>
                <a:solidFill>
                  <a:srgbClr val="000000"/>
                </a:solidFill>
                <a:effectLst/>
                <a:uLnTx/>
                <a:uFillTx/>
                <a:latin typeface="Lucida Console" pitchFamily="49" charset="0"/>
                <a:ea typeface="+mn-ea"/>
                <a:cs typeface="+mn-cs"/>
              </a:rPr>
              <a:t>try</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block—normally in the calling method—where an associated </a:t>
            </a:r>
            <a:r>
              <a:rPr kumimoji="0" lang="en-US" sz="2400" b="0" i="0" u="none" strike="noStrike" kern="1200" cap="none" spc="0" normalizeH="0" baseline="0" noProof="0" dirty="0">
                <a:ln>
                  <a:noFill/>
                </a:ln>
                <a:solidFill>
                  <a:srgbClr val="000000"/>
                </a:solidFill>
                <a:effectLst/>
                <a:uLnTx/>
                <a:uFillTx/>
                <a:latin typeface="Lucida Console" pitchFamily="49" charset="0"/>
                <a:ea typeface="+mn-ea"/>
                <a:cs typeface="+mn-cs"/>
              </a:rPr>
              <a:t>catch</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block might catch it. </a:t>
            </a:r>
          </a:p>
          <a:p>
            <a:pPr marL="742950" marR="0" lvl="1" indent="-285750" algn="l" defTabSz="914400" rtl="0" eaLnBrk="1" fontAlgn="auto" latinLnBrk="0" hangingPunct="1">
              <a:spcBef>
                <a:spcPct val="2000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This process can occur through many levels of </a:t>
            </a:r>
            <a:r>
              <a:rPr kumimoji="0" lang="en-US" sz="2000" b="0" i="0" u="none" strike="noStrike" kern="1200" cap="none" spc="0" normalizeH="0" baseline="0" noProof="0" dirty="0">
                <a:ln>
                  <a:noFill/>
                </a:ln>
                <a:solidFill>
                  <a:srgbClr val="000000"/>
                </a:solidFill>
                <a:effectLst/>
                <a:uLnTx/>
                <a:uFillTx/>
                <a:latin typeface="Lucida Console" pitchFamily="49" charset="0"/>
                <a:ea typeface="+mn-ea"/>
                <a:cs typeface="+mn-cs"/>
              </a:rPr>
              <a:t>try</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 blocks. </a:t>
            </a:r>
          </a:p>
          <a:p>
            <a:pPr marL="742950" marR="0" lvl="1" indent="-285750" algn="l" defTabSz="914400" rtl="0" eaLnBrk="1" fontAlgn="auto" latinLnBrk="0" hangingPunct="1">
              <a:spcBef>
                <a:spcPct val="2000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The exception could go uncaught.</a:t>
            </a:r>
          </a:p>
          <a:p>
            <a:pPr marL="342900" marR="0" lvl="0" indent="-342900" algn="l" defTabSz="914400" rtl="0" eaLnBrk="1" fontAlgn="auto" latinLnBrk="0" hangingPunct="1">
              <a:spcBef>
                <a:spcPct val="20000"/>
              </a:spcBef>
              <a:spcAft>
                <a:spcPts val="600"/>
              </a:spcAft>
              <a:buClrTx/>
              <a:buSzTx/>
              <a:buFont typeface="Arial" pitchFamily="34" charset="0"/>
              <a:buChar char="•"/>
              <a:tabLst/>
              <a:defRPr/>
            </a:pPr>
            <a:endParaRPr kumimoji="0" lang="en-US"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342900" marR="0" lvl="0" indent="-342900" algn="l" defTabSz="914400" rtl="0" eaLnBrk="1" fontAlgn="auto" latinLnBrk="0" hangingPunct="1">
              <a:spcBef>
                <a:spcPct val="20000"/>
              </a:spcBef>
              <a:spcAft>
                <a:spcPts val="600"/>
              </a:spcAft>
              <a:buClrTx/>
              <a:buSzTx/>
              <a:buFont typeface="Arial" pitchFamily="34" charset="0"/>
              <a:buChar char="•"/>
              <a:tabLst/>
              <a:defRPr/>
            </a:pP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mn-cs"/>
              </a:rPr>
              <a:t>If a </a:t>
            </a:r>
            <a:r>
              <a:rPr kumimoji="0" lang="en-US" sz="2400" b="0" i="0" u="none" strike="noStrike" kern="1200" cap="none" spc="0" normalizeH="0" baseline="0" noProof="0" dirty="0">
                <a:ln>
                  <a:noFill/>
                </a:ln>
                <a:solidFill>
                  <a:srgbClr val="0000FF"/>
                </a:solidFill>
                <a:effectLst/>
                <a:uLnTx/>
                <a:uFillTx/>
                <a:latin typeface="Lucida Console" pitchFamily="49" charset="0"/>
                <a:ea typeface="+mn-ea"/>
                <a:cs typeface="+mn-cs"/>
              </a:rPr>
              <a:t>catch</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mn-cs"/>
              </a:rPr>
              <a:t> block throws an exception</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the </a:t>
            </a:r>
            <a:r>
              <a:rPr kumimoji="0" lang="en-US" sz="2400" b="0" i="0" u="none" strike="noStrike" kern="1200" cap="none" spc="0" normalizeH="0" baseline="0" noProof="0" dirty="0">
                <a:ln>
                  <a:noFill/>
                </a:ln>
                <a:solidFill>
                  <a:srgbClr val="000000"/>
                </a:solidFill>
                <a:effectLst/>
                <a:uLnTx/>
                <a:uFillTx/>
                <a:latin typeface="Lucida Console" pitchFamily="49" charset="0"/>
                <a:ea typeface="+mn-ea"/>
                <a:cs typeface="+mn-cs"/>
              </a:rPr>
              <a:t>finally</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block still executes. </a:t>
            </a:r>
          </a:p>
          <a:p>
            <a:pPr marL="742950" marR="0" lvl="1" indent="-285750" algn="l" defTabSz="914400" rtl="0" eaLnBrk="1" fontAlgn="auto" latinLnBrk="0" hangingPunct="1">
              <a:spcBef>
                <a:spcPct val="2000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Then the exception is passed to the next outer </a:t>
            </a:r>
            <a:r>
              <a:rPr kumimoji="0" lang="en-US" sz="2000" b="0" i="0" u="none" strike="noStrike" kern="1200" cap="none" spc="0" normalizeH="0" baseline="0" noProof="0" dirty="0">
                <a:ln>
                  <a:noFill/>
                </a:ln>
                <a:solidFill>
                  <a:srgbClr val="000000"/>
                </a:solidFill>
                <a:effectLst/>
                <a:uLnTx/>
                <a:uFillTx/>
                <a:latin typeface="Lucida Console" pitchFamily="49" charset="0"/>
                <a:ea typeface="+mn-ea"/>
                <a:cs typeface="+mn-cs"/>
              </a:rPr>
              <a:t>try</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 block—again, normally in the calling method.</a:t>
            </a:r>
          </a:p>
          <a:p>
            <a:pPr>
              <a:spcAft>
                <a:spcPts val="600"/>
              </a:spcAft>
            </a:pPr>
            <a:endParaRPr lang="en-US" sz="2700" dirty="0"/>
          </a:p>
          <a:p>
            <a:pPr>
              <a:spcAft>
                <a:spcPts val="600"/>
              </a:spcAft>
            </a:pPr>
            <a:endParaRPr lang="en-US" sz="2700" dirty="0"/>
          </a:p>
          <a:p>
            <a:pPr>
              <a:spcAft>
                <a:spcPts val="600"/>
              </a:spcAft>
            </a:pPr>
            <a:r>
              <a:rPr lang="en-US" sz="2700" dirty="0"/>
              <a:t>When an exception occurs in the </a:t>
            </a:r>
            <a:r>
              <a:rPr lang="en-US" sz="2700" dirty="0">
                <a:solidFill>
                  <a:srgbClr val="007DDA"/>
                </a:solidFill>
                <a:latin typeface="LucidaSansTypewriter"/>
              </a:rPr>
              <a:t>try</a:t>
            </a:r>
            <a:r>
              <a:rPr lang="en-US" sz="2700" dirty="0"/>
              <a:t>{} block, </a:t>
            </a:r>
            <a:r>
              <a:rPr lang="en-US" sz="2700" dirty="0">
                <a:solidFill>
                  <a:srgbClr val="000000"/>
                </a:solidFill>
                <a:latin typeface="Times New Roman" pitchFamily="18" charset="0"/>
              </a:rPr>
              <a:t>the </a:t>
            </a:r>
            <a:r>
              <a:rPr lang="en-US" sz="2700" dirty="0">
                <a:solidFill>
                  <a:srgbClr val="000000"/>
                </a:solidFill>
                <a:latin typeface="Lucida Console" pitchFamily="49" charset="0"/>
              </a:rPr>
              <a:t>catch</a:t>
            </a:r>
            <a:r>
              <a:rPr lang="en-US" sz="2700" dirty="0">
                <a:solidFill>
                  <a:srgbClr val="000000"/>
                </a:solidFill>
                <a:latin typeface="Times New Roman" pitchFamily="18" charset="0"/>
              </a:rPr>
              <a:t> block that executes is </a:t>
            </a:r>
            <a:r>
              <a:rPr lang="en-US" sz="2700" b="1" dirty="0">
                <a:solidFill>
                  <a:srgbClr val="C00000"/>
                </a:solidFill>
                <a:latin typeface="Times New Roman" pitchFamily="18" charset="0"/>
              </a:rPr>
              <a:t>the first one </a:t>
            </a:r>
            <a:r>
              <a:rPr lang="en-US" sz="2700" dirty="0">
                <a:solidFill>
                  <a:srgbClr val="000000"/>
                </a:solidFill>
                <a:latin typeface="Times New Roman" pitchFamily="18" charset="0"/>
              </a:rPr>
              <a:t>whose type matches the type of the exception that occurred.</a:t>
            </a:r>
          </a:p>
          <a:p>
            <a:pPr lvl="1">
              <a:lnSpc>
                <a:spcPct val="90000"/>
              </a:lnSpc>
              <a:defRPr/>
            </a:pPr>
            <a:r>
              <a:rPr lang="en-US" sz="2000" dirty="0">
                <a:solidFill>
                  <a:srgbClr val="000000"/>
                </a:solidFill>
                <a:latin typeface="Times New Roman" pitchFamily="18" charset="0"/>
              </a:rPr>
              <a:t>Any remaining </a:t>
            </a:r>
            <a:r>
              <a:rPr lang="en-US" sz="2000" dirty="0">
                <a:solidFill>
                  <a:srgbClr val="000000"/>
                </a:solidFill>
                <a:latin typeface="Lucida Console" pitchFamily="49" charset="0"/>
              </a:rPr>
              <a:t>catch</a:t>
            </a:r>
            <a:r>
              <a:rPr lang="en-US" sz="2000" dirty="0">
                <a:solidFill>
                  <a:srgbClr val="000000"/>
                </a:solidFill>
                <a:latin typeface="Times New Roman" pitchFamily="18" charset="0"/>
              </a:rPr>
              <a:t> blocks in the </a:t>
            </a:r>
            <a:r>
              <a:rPr lang="en-US" sz="2000" dirty="0">
                <a:solidFill>
                  <a:srgbClr val="000000"/>
                </a:solidFill>
                <a:latin typeface="Lucida Console" pitchFamily="49" charset="0"/>
              </a:rPr>
              <a:t>try</a:t>
            </a:r>
            <a:r>
              <a:rPr lang="en-US" sz="2000" dirty="0">
                <a:solidFill>
                  <a:srgbClr val="000000"/>
                </a:solidFill>
                <a:latin typeface="Times New Roman" pitchFamily="18" charset="0"/>
              </a:rPr>
              <a:t> statement are ignored, and execution resumes at the first line of code after the </a:t>
            </a:r>
            <a:r>
              <a:rPr lang="en-US" sz="2000" dirty="0">
                <a:solidFill>
                  <a:srgbClr val="000000"/>
                </a:solidFill>
                <a:latin typeface="Lucida Console" pitchFamily="49" charset="0"/>
              </a:rPr>
              <a:t>try</a:t>
            </a:r>
            <a:r>
              <a:rPr lang="en-US" sz="2000" dirty="0">
                <a:solidFill>
                  <a:srgbClr val="000000"/>
                </a:solidFill>
                <a:latin typeface="Times New Roman" pitchFamily="18" charset="0"/>
              </a:rPr>
              <a:t>…</a:t>
            </a:r>
            <a:r>
              <a:rPr lang="en-US" sz="2000" dirty="0">
                <a:solidFill>
                  <a:srgbClr val="000000"/>
                </a:solidFill>
                <a:latin typeface="Lucida Console" pitchFamily="49" charset="0"/>
              </a:rPr>
              <a:t>catch</a:t>
            </a:r>
            <a:r>
              <a:rPr lang="en-US" sz="2000" dirty="0">
                <a:solidFill>
                  <a:srgbClr val="000000"/>
                </a:solidFill>
                <a:latin typeface="Times New Roman" pitchFamily="18" charset="0"/>
              </a:rPr>
              <a:t> sequence.</a:t>
            </a:r>
          </a:p>
          <a:p>
            <a:pPr lvl="2">
              <a:lnSpc>
                <a:spcPct val="90000"/>
              </a:lnSpc>
              <a:defRPr/>
            </a:pPr>
            <a:r>
              <a:rPr lang="en-US" sz="1600" dirty="0">
                <a:solidFill>
                  <a:srgbClr val="000000"/>
                </a:solidFill>
                <a:latin typeface="Times New Roman" pitchFamily="18" charset="0"/>
              </a:rPr>
              <a:t>Or a </a:t>
            </a:r>
            <a:r>
              <a:rPr lang="en-US" sz="1600" dirty="0">
                <a:solidFill>
                  <a:srgbClr val="0000FF"/>
                </a:solidFill>
                <a:latin typeface="Lucida Console" pitchFamily="49" charset="0"/>
              </a:rPr>
              <a:t>finally</a:t>
            </a:r>
            <a:r>
              <a:rPr lang="en-US" sz="1600" dirty="0">
                <a:solidFill>
                  <a:srgbClr val="0000FF"/>
                </a:solidFill>
                <a:latin typeface="Times New Roman" pitchFamily="18" charset="0"/>
              </a:rPr>
              <a:t> block</a:t>
            </a:r>
            <a:r>
              <a:rPr lang="en-US" sz="1600" dirty="0">
                <a:solidFill>
                  <a:srgbClr val="000000"/>
                </a:solidFill>
                <a:latin typeface="Times New Roman" pitchFamily="18" charset="0"/>
              </a:rPr>
              <a:t>, if one is present.</a:t>
            </a:r>
          </a:p>
          <a:p>
            <a:pPr lvl="1">
              <a:spcAft>
                <a:spcPts val="600"/>
              </a:spcAft>
            </a:pPr>
            <a:r>
              <a:rPr lang="en-US" sz="2000" dirty="0"/>
              <a:t>Hence the </a:t>
            </a:r>
            <a:r>
              <a:rPr lang="en-US" sz="2000" b="1" dirty="0"/>
              <a:t>most specific exception types should appear first </a:t>
            </a:r>
            <a:r>
              <a:rPr lang="en-US" sz="2000" dirty="0"/>
              <a:t>in the structure, followed by the more general exception types.</a:t>
            </a:r>
          </a:p>
          <a:p>
            <a:pPr>
              <a:spcAft>
                <a:spcPts val="600"/>
              </a:spcAft>
            </a:pPr>
            <a:r>
              <a:rPr lang="en-US" sz="2700" dirty="0"/>
              <a:t>After executing the exception handling statements, the control goes to the first statement that follows the try/catch block. </a:t>
            </a:r>
            <a:r>
              <a:rPr lang="en-US" sz="2700" b="1" dirty="0"/>
              <a:t>Control does </a:t>
            </a:r>
            <a:r>
              <a:rPr lang="en-US" sz="2700" b="1" u="sng" dirty="0"/>
              <a:t>not</a:t>
            </a:r>
            <a:r>
              <a:rPr lang="en-US" sz="2700" b="1" dirty="0"/>
              <a:t> return to the try block</a:t>
            </a:r>
            <a:r>
              <a:rPr lang="en-US" sz="2700" dirty="0"/>
              <a:t>.</a:t>
            </a:r>
          </a:p>
          <a:p>
            <a:pPr>
              <a:spcAft>
                <a:spcPts val="600"/>
              </a:spcAft>
            </a:pPr>
            <a:r>
              <a:rPr lang="en-US" sz="2800" dirty="0"/>
              <a:t>If no </a:t>
            </a:r>
            <a:r>
              <a:rPr lang="en-US" sz="2800" dirty="0">
                <a:solidFill>
                  <a:srgbClr val="C00000"/>
                </a:solidFill>
                <a:latin typeface="LucidaSansTypewriter"/>
              </a:rPr>
              <a:t>catch</a:t>
            </a:r>
            <a:r>
              <a:rPr lang="en-US" sz="2800" dirty="0"/>
              <a:t>{} block matches the exception, the </a:t>
            </a:r>
            <a:r>
              <a:rPr lang="en-US" sz="2800" b="1" dirty="0"/>
              <a:t>execution leaves this method </a:t>
            </a:r>
            <a:r>
              <a:rPr lang="en-US" sz="2800" dirty="0"/>
              <a:t>(the unhandled exception is passed to the caller)</a:t>
            </a:r>
          </a:p>
          <a:p>
            <a:endParaRPr lang="en-US" sz="2400" dirty="0"/>
          </a:p>
          <a:p>
            <a:r>
              <a:rPr lang="en-US" sz="2400" dirty="0"/>
              <a:t>the </a:t>
            </a:r>
            <a:r>
              <a:rPr lang="en-US" sz="2400" dirty="0">
                <a:solidFill>
                  <a:srgbClr val="C00000"/>
                </a:solidFill>
                <a:latin typeface="LucidaSansTypewriter"/>
              </a:rPr>
              <a:t>catch</a:t>
            </a:r>
            <a:r>
              <a:rPr lang="en-US" sz="2400" dirty="0"/>
              <a:t>{} blocks are examined one-by-one.</a:t>
            </a:r>
          </a:p>
          <a:p>
            <a:r>
              <a:rPr lang="en-US" sz="2400" u="sng" dirty="0"/>
              <a:t>The first matching </a:t>
            </a:r>
            <a:r>
              <a:rPr lang="en-US" sz="2400" dirty="0">
                <a:solidFill>
                  <a:srgbClr val="C00000"/>
                </a:solidFill>
                <a:latin typeface="LucidaSansTypewriter"/>
              </a:rPr>
              <a:t>catch</a:t>
            </a:r>
            <a:r>
              <a:rPr lang="en-US" sz="2400" dirty="0"/>
              <a:t>{} block  is picked to handle the exception.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When an exception occurs in a </a:t>
            </a:r>
            <a:r>
              <a:rPr kumimoji="0" lang="en-US" sz="2400" b="0" i="0" u="none" strike="noStrike" kern="1200" cap="none" spc="0" normalizeH="0" baseline="0" noProof="0" dirty="0">
                <a:ln>
                  <a:noFill/>
                </a:ln>
                <a:solidFill>
                  <a:srgbClr val="000000"/>
                </a:solidFill>
                <a:effectLst/>
                <a:uLnTx/>
                <a:uFillTx/>
                <a:latin typeface="Lucida Console" pitchFamily="49" charset="0"/>
                <a:ea typeface="+mn-ea"/>
                <a:cs typeface="+mn-cs"/>
              </a:rPr>
              <a:t>try</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block, the </a:t>
            </a:r>
            <a:r>
              <a:rPr kumimoji="0" lang="en-US" sz="2400" b="0" i="0" u="none" strike="noStrike" kern="1200" cap="none" spc="0" normalizeH="0" baseline="0" noProof="0" dirty="0">
                <a:ln>
                  <a:noFill/>
                </a:ln>
                <a:solidFill>
                  <a:srgbClr val="000000"/>
                </a:solidFill>
                <a:effectLst/>
                <a:uLnTx/>
                <a:uFillTx/>
                <a:latin typeface="Lucida Console" pitchFamily="49" charset="0"/>
                <a:ea typeface="+mn-ea"/>
                <a:cs typeface="+mn-cs"/>
              </a:rPr>
              <a:t>catch</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block that executes is </a:t>
            </a:r>
            <a:r>
              <a:rPr kumimoji="0" lang="en-US" sz="2400" b="1" i="0" u="none" strike="noStrike" kern="1200" cap="none" spc="0" normalizeH="0" baseline="0" noProof="0" dirty="0">
                <a:ln>
                  <a:noFill/>
                </a:ln>
                <a:solidFill>
                  <a:srgbClr val="000000"/>
                </a:solidFill>
                <a:effectLst/>
                <a:uLnTx/>
                <a:uFillTx/>
                <a:latin typeface="Times New Roman" pitchFamily="18" charset="0"/>
                <a:ea typeface="+mn-ea"/>
                <a:cs typeface="+mn-cs"/>
              </a:rPr>
              <a:t>the first one </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whose type matches the type of the exception that occurred.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Use the </a:t>
            </a:r>
            <a:r>
              <a:rPr kumimoji="0" lang="en-US" sz="2400" b="0" i="0" u="none" strike="noStrike" kern="1200" cap="none" spc="0" normalizeH="0" baseline="0" noProof="0" dirty="0" err="1">
                <a:ln>
                  <a:noFill/>
                </a:ln>
                <a:solidFill>
                  <a:srgbClr val="0000FF"/>
                </a:solidFill>
                <a:effectLst/>
                <a:uLnTx/>
                <a:uFillTx/>
                <a:latin typeface="LucidaSansTypewriter" pitchFamily="49" charset="0"/>
                <a:ea typeface="+mn-ea"/>
                <a:cs typeface="+mn-cs"/>
              </a:rPr>
              <a:t>System.err</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mn-cs"/>
              </a:rPr>
              <a:t>(standard error stream) object</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to output error messages.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By default, displays data to the command prompt.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a:solidFill>
                  <a:srgbClr val="000000"/>
                </a:solidFill>
                <a:latin typeface="Times New Roman" pitchFamily="18" charset="0"/>
              </a:rPr>
              <a:t>Can be redirected to a log file for persistent data storage.</a:t>
            </a:r>
            <a:endPar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12</a:t>
            </a:fld>
            <a:endParaRPr lang="en-US" dirty="0"/>
          </a:p>
        </p:txBody>
      </p:sp>
    </p:spTree>
    <p:extLst>
      <p:ext uri="{BB962C8B-B14F-4D97-AF65-F5344CB8AC3E}">
        <p14:creationId xmlns:p14="http://schemas.microsoft.com/office/powerpoint/2010/main" val="3609986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dirty="0"/>
              <a:t> throw new </a:t>
            </a:r>
            <a:r>
              <a:rPr lang="en-US" altLang="zh-TW" sz="1200" dirty="0" err="1"/>
              <a:t>SampleException</a:t>
            </a:r>
            <a:r>
              <a:rPr lang="en-US" altLang="zh-TW" sz="1200" dirty="0"/>
              <a:t>(e);</a:t>
            </a:r>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14</a:t>
            </a:fld>
            <a:endParaRPr lang="en-US" dirty="0"/>
          </a:p>
        </p:txBody>
      </p:sp>
    </p:spTree>
    <p:extLst>
      <p:ext uri="{BB962C8B-B14F-4D97-AF65-F5344CB8AC3E}">
        <p14:creationId xmlns:p14="http://schemas.microsoft.com/office/powerpoint/2010/main" val="98137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15</a:t>
            </a:fld>
            <a:endParaRPr lang="en-US" dirty="0"/>
          </a:p>
        </p:txBody>
      </p:sp>
    </p:spTree>
    <p:extLst>
      <p:ext uri="{BB962C8B-B14F-4D97-AF65-F5344CB8AC3E}">
        <p14:creationId xmlns:p14="http://schemas.microsoft.com/office/powerpoint/2010/main" val="3330313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dirty="0">
                <a:solidFill>
                  <a:schemeClr val="tx1"/>
                </a:solidFill>
                <a:effectLst/>
                <a:latin typeface="+mn-lt"/>
                <a:ea typeface="+mn-ea"/>
                <a:cs typeface="+mn-cs"/>
              </a:rPr>
              <a:t>Unchecked exceptions are usually </a:t>
            </a:r>
            <a:r>
              <a:rPr lang="en-US" sz="1200" b="1" i="0" kern="1200" dirty="0">
                <a:solidFill>
                  <a:schemeClr val="tx1"/>
                </a:solidFill>
                <a:effectLst/>
                <a:latin typeface="+mn-lt"/>
                <a:ea typeface="+mn-ea"/>
                <a:cs typeface="+mn-cs"/>
              </a:rPr>
              <a:t>result of bad code in your system</a:t>
            </a:r>
            <a:r>
              <a:rPr lang="en-US" sz="1200" b="0" i="0" kern="1200" dirty="0">
                <a:solidFill>
                  <a:schemeClr val="tx1"/>
                </a:solidFill>
                <a:effectLst/>
                <a:latin typeface="+mn-lt"/>
                <a:ea typeface="+mn-ea"/>
                <a:cs typeface="+mn-cs"/>
              </a:rPr>
              <a:t>. </a:t>
            </a:r>
            <a:endParaRPr lang="en-US" altLang="zh-TW" dirty="0"/>
          </a:p>
          <a:p>
            <a:r>
              <a:rPr lang="en-US" altLang="zh-TW" dirty="0"/>
              <a:t>Divided by zero</a:t>
            </a:r>
          </a:p>
          <a:p>
            <a:r>
              <a:rPr lang="en-US" altLang="zh-TW" dirty="0"/>
              <a:t>Stack overflow</a:t>
            </a:r>
          </a:p>
          <a:p>
            <a:r>
              <a:rPr lang="en-US" altLang="zh-TW" dirty="0"/>
              <a:t>I/O exceptions, such as packet lost</a:t>
            </a:r>
          </a:p>
          <a:p>
            <a:r>
              <a:rPr lang="en-US" altLang="zh-TW" dirty="0"/>
              <a:t>Disk writing error</a:t>
            </a:r>
          </a:p>
          <a:p>
            <a:r>
              <a:rPr lang="en-US" altLang="zh-TW" dirty="0"/>
              <a:t>Out of memory</a:t>
            </a:r>
          </a:p>
          <a:p>
            <a:endParaRPr lang="en-US" altLang="zh-TW" dirty="0"/>
          </a:p>
          <a:p>
            <a:pPr marL="1314450" lvl="2" indent="-457200" algn="just">
              <a:spcBef>
                <a:spcPts val="600"/>
              </a:spcBef>
            </a:pPr>
            <a:endParaRPr lang="en-US" sz="2000" dirty="0">
              <a:cs typeface="Times New Roman" pitchFamily="18" charset="0"/>
            </a:endParaRPr>
          </a:p>
          <a:p>
            <a:pPr marL="400050" lvl="0" indent="-457200" algn="just">
              <a:spcBef>
                <a:spcPts val="600"/>
              </a:spcBef>
            </a:pPr>
            <a:r>
              <a:rPr lang="en-US" sz="2000" dirty="0">
                <a:cs typeface="Times New Roman" pitchFamily="18" charset="0"/>
              </a:rPr>
              <a:t>They are often logic errors that are not recoverable</a:t>
            </a:r>
          </a:p>
          <a:p>
            <a:pPr marL="400050" lvl="0" indent="-457200" algn="just">
              <a:spcBef>
                <a:spcPts val="600"/>
              </a:spcBef>
            </a:pPr>
            <a:r>
              <a:rPr lang="en-US" sz="2000" dirty="0">
                <a:cs typeface="Times New Roman" pitchFamily="18" charset="0"/>
              </a:rPr>
              <a:t>For example, a </a:t>
            </a:r>
            <a:r>
              <a:rPr lang="en-US" sz="2000" u="sng" dirty="0" err="1">
                <a:cs typeface="Times New Roman" pitchFamily="18" charset="0"/>
              </a:rPr>
              <a:t>NullPointerException</a:t>
            </a:r>
            <a:r>
              <a:rPr lang="en-US" sz="2000" dirty="0">
                <a:cs typeface="Times New Roman" pitchFamily="18" charset="0"/>
              </a:rPr>
              <a:t> is thrown if you access a null object; an </a:t>
            </a:r>
            <a:r>
              <a:rPr lang="en-US" sz="2000" u="sng" dirty="0" err="1">
                <a:cs typeface="Times New Roman" pitchFamily="18" charset="0"/>
              </a:rPr>
              <a:t>IndexOutOfBoundsException</a:t>
            </a:r>
            <a:r>
              <a:rPr lang="en-US" sz="2000" dirty="0">
                <a:cs typeface="Times New Roman" pitchFamily="18" charset="0"/>
              </a:rPr>
              <a:t> is thrown if you access an element in an array outside the bounds of the array. </a:t>
            </a:r>
          </a:p>
          <a:p>
            <a:endParaRPr lang="en-US" altLang="zh-TW" dirty="0"/>
          </a:p>
          <a:p>
            <a:pPr marL="914400" lvl="1" indent="-457200" algn="just">
              <a:spcBef>
                <a:spcPts val="600"/>
              </a:spcBef>
              <a:buFont typeface="Arial" panose="020B0604020202020204" pitchFamily="34" charset="0"/>
              <a:buChar char="•"/>
            </a:pPr>
            <a:r>
              <a:rPr lang="en-US" sz="2400" dirty="0">
                <a:cs typeface="Times New Roman" pitchFamily="18" charset="0"/>
              </a:rPr>
              <a:t>Java does not mandate you to </a:t>
            </a:r>
            <a:r>
              <a:rPr lang="en-US" sz="2400" b="1" dirty="0">
                <a:cs typeface="Times New Roman" pitchFamily="18" charset="0"/>
              </a:rPr>
              <a:t>write code to catch unchecked exceptions</a:t>
            </a:r>
            <a:r>
              <a:rPr lang="en-US" sz="2400" dirty="0">
                <a:cs typeface="Times New Roman" pitchFamily="18" charset="0"/>
              </a:rPr>
              <a:t>.</a:t>
            </a:r>
          </a:p>
          <a:p>
            <a:pPr lvl="2">
              <a:spcBef>
                <a:spcPts val="600"/>
              </a:spcBef>
            </a:pPr>
            <a:endParaRPr lang="en-US" sz="2000" dirty="0"/>
          </a:p>
          <a:p>
            <a:pPr lvl="2">
              <a:spcBef>
                <a:spcPts val="600"/>
              </a:spcBef>
            </a:pPr>
            <a:r>
              <a:rPr lang="en-US" sz="2000" dirty="0"/>
              <a:t>These are exceptional conditions that are </a:t>
            </a:r>
            <a:r>
              <a:rPr lang="en-US" sz="2000" dirty="0">
                <a:solidFill>
                  <a:srgbClr val="FF0000"/>
                </a:solidFill>
              </a:rPr>
              <a:t>internal to the application</a:t>
            </a:r>
            <a:r>
              <a:rPr lang="en-US" sz="2000" dirty="0"/>
              <a:t>, and that the application usually cannot anticipate or recover from. </a:t>
            </a:r>
          </a:p>
          <a:p>
            <a:pPr lvl="2">
              <a:spcBef>
                <a:spcPts val="600"/>
              </a:spcBef>
            </a:pPr>
            <a:r>
              <a:rPr lang="en-US" sz="2000" dirty="0"/>
              <a:t>These usually indicate </a:t>
            </a:r>
            <a:r>
              <a:rPr lang="en-US" sz="2000" b="1" dirty="0">
                <a:solidFill>
                  <a:srgbClr val="FF0000"/>
                </a:solidFill>
              </a:rPr>
              <a:t>programming bugs</a:t>
            </a:r>
            <a:r>
              <a:rPr lang="en-US" sz="2000" dirty="0"/>
              <a:t>, such as logic errors or improper use of an API (e.g., </a:t>
            </a:r>
            <a:r>
              <a:rPr lang="en-US" sz="2000" b="1" dirty="0" err="1"/>
              <a:t>NullPointerException</a:t>
            </a:r>
            <a:r>
              <a:rPr lang="en-US" sz="2000" dirty="0"/>
              <a:t>).</a:t>
            </a:r>
            <a:endParaRPr lang="zh-TW" altLang="en-US" sz="2000" dirty="0"/>
          </a:p>
          <a:p>
            <a:endParaRPr lang="en-US" altLang="zh-TW" dirty="0"/>
          </a:p>
          <a:p>
            <a:endParaRPr lang="en-US" b="1"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18</a:t>
            </a:fld>
            <a:endParaRPr lang="en-US" dirty="0"/>
          </a:p>
        </p:txBody>
      </p:sp>
    </p:spTree>
    <p:extLst>
      <p:ext uri="{BB962C8B-B14F-4D97-AF65-F5344CB8AC3E}">
        <p14:creationId xmlns:p14="http://schemas.microsoft.com/office/powerpoint/2010/main" val="2455636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the try block to delimit the code in which exceptions might occur</a:t>
            </a:r>
          </a:p>
          <a:p>
            <a:endParaRPr lang="en-US" dirty="0"/>
          </a:p>
        </p:txBody>
      </p:sp>
      <p:sp>
        <p:nvSpPr>
          <p:cNvPr id="4" name="Slide Number Placeholder 3"/>
          <p:cNvSpPr>
            <a:spLocks noGrp="1"/>
          </p:cNvSpPr>
          <p:nvPr>
            <p:ph type="sldNum" sz="quarter" idx="5"/>
          </p:nvPr>
        </p:nvSpPr>
        <p:spPr/>
        <p:txBody>
          <a:bodyPr/>
          <a:lstStyle/>
          <a:p>
            <a:fld id="{82AA981A-1D11-46AB-B6CE-DC9E31F2ED51}" type="slidenum">
              <a:rPr lang="en-US" smtClean="0"/>
              <a:pPr/>
              <a:t>21</a:t>
            </a:fld>
            <a:endParaRPr lang="en-US" dirty="0"/>
          </a:p>
        </p:txBody>
      </p:sp>
    </p:spTree>
    <p:extLst>
      <p:ext uri="{BB962C8B-B14F-4D97-AF65-F5344CB8AC3E}">
        <p14:creationId xmlns:p14="http://schemas.microsoft.com/office/powerpoint/2010/main" val="4243828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kumimoji="0" lang="en-US" sz="1200" b="0" i="0" u="none" strike="noStrike" kern="1200" cap="none" spc="0" normalizeH="0" baseline="0" noProof="0" dirty="0">
                <a:ln>
                  <a:noFill/>
                </a:ln>
                <a:solidFill>
                  <a:srgbClr val="000000"/>
                </a:solidFill>
                <a:effectLst/>
                <a:uLnTx/>
                <a:uFillTx/>
                <a:latin typeface="+mn-lt"/>
                <a:ea typeface="+mn-ea"/>
                <a:cs typeface="+mn-cs"/>
              </a:rPr>
              <a:t>Appears after the method’s parameter list and before the method’s body</a:t>
            </a:r>
          </a:p>
          <a:p>
            <a:pPr algn="just">
              <a:spcBef>
                <a:spcPct val="0"/>
              </a:spcBef>
            </a:pPr>
            <a:endParaRPr lang="en-US" dirty="0"/>
          </a:p>
          <a:p>
            <a:pPr algn="just">
              <a:spcBef>
                <a:spcPct val="0"/>
              </a:spcBef>
            </a:pPr>
            <a:r>
              <a:rPr lang="en-US" dirty="0"/>
              <a:t>Declaring Exceptions</a:t>
            </a:r>
          </a:p>
          <a:p>
            <a:pPr algn="just">
              <a:spcBef>
                <a:spcPct val="0"/>
              </a:spcBef>
            </a:pPr>
            <a:endParaRPr lang="en-US" dirty="0">
              <a:cs typeface="Times New Roman" pitchFamily="18" charset="0"/>
            </a:endParaRPr>
          </a:p>
          <a:p>
            <a:pPr algn="just">
              <a:spcBef>
                <a:spcPct val="0"/>
              </a:spcBef>
            </a:pPr>
            <a:r>
              <a:rPr lang="en-US" dirty="0">
                <a:cs typeface="Times New Roman" pitchFamily="18" charset="0"/>
              </a:rPr>
              <a:t>Every method must state the types of </a:t>
            </a:r>
            <a:r>
              <a:rPr lang="en-US" b="1" dirty="0">
                <a:cs typeface="Times New Roman" pitchFamily="18" charset="0"/>
              </a:rPr>
              <a:t>checked exceptions </a:t>
            </a:r>
            <a:r>
              <a:rPr lang="en-US" dirty="0">
                <a:cs typeface="Times New Roman" pitchFamily="18" charset="0"/>
              </a:rPr>
              <a:t>it might throw. This is known as </a:t>
            </a:r>
            <a:r>
              <a:rPr lang="en-US" b="1" i="1" dirty="0">
                <a:cs typeface="Times New Roman" pitchFamily="18" charset="0"/>
              </a:rPr>
              <a:t>declaring exceptions</a:t>
            </a:r>
            <a:r>
              <a:rPr lang="en-US" dirty="0">
                <a:cs typeface="Times New Roman" pitchFamily="18" charset="0"/>
              </a:rPr>
              <a:t>. </a:t>
            </a:r>
          </a:p>
          <a:p>
            <a:pPr marL="0" indent="0" algn="just">
              <a:spcBef>
                <a:spcPct val="0"/>
              </a:spcBef>
              <a:buFont typeface="Monotype Sorts" pitchFamily="2" charset="2"/>
              <a:buNone/>
            </a:pPr>
            <a:endParaRPr lang="en-US" dirty="0">
              <a:cs typeface="Times New Roman" pitchFamily="18" charset="0"/>
            </a:endParaRPr>
          </a:p>
          <a:p>
            <a:pPr marL="0" indent="0" algn="just">
              <a:spcBef>
                <a:spcPct val="0"/>
              </a:spcBef>
              <a:buFont typeface="Monotype Sorts" pitchFamily="2" charset="2"/>
              <a:buNone/>
            </a:pPr>
            <a:r>
              <a:rPr lang="en-US" sz="3000" dirty="0"/>
              <a:t>public void </a:t>
            </a:r>
            <a:r>
              <a:rPr lang="en-US" sz="3000" dirty="0" err="1"/>
              <a:t>myMethod</a:t>
            </a:r>
            <a:r>
              <a:rPr lang="en-US" sz="3000" dirty="0"/>
              <a:t>()   </a:t>
            </a:r>
            <a:r>
              <a:rPr lang="en-US" sz="3000" dirty="0">
                <a:solidFill>
                  <a:srgbClr val="C00000"/>
                </a:solidFill>
              </a:rPr>
              <a:t>throws </a:t>
            </a:r>
            <a:r>
              <a:rPr lang="en-US" sz="3000" dirty="0" err="1">
                <a:solidFill>
                  <a:srgbClr val="C00000"/>
                </a:solidFill>
              </a:rPr>
              <a:t>IOException</a:t>
            </a:r>
            <a:endParaRPr lang="en-US" sz="3000" dirty="0">
              <a:solidFill>
                <a:srgbClr val="C00000"/>
              </a:solidFill>
            </a:endParaRPr>
          </a:p>
          <a:p>
            <a:pPr marL="0" indent="0" algn="just">
              <a:spcBef>
                <a:spcPct val="100000"/>
              </a:spcBef>
              <a:buFont typeface="Monotype Sorts" pitchFamily="2" charset="2"/>
              <a:buNone/>
            </a:pPr>
            <a:r>
              <a:rPr lang="en-US" sz="3000" dirty="0"/>
              <a:t>public void </a:t>
            </a:r>
            <a:r>
              <a:rPr lang="en-US" sz="3000" dirty="0" err="1"/>
              <a:t>myMethod</a:t>
            </a:r>
            <a:r>
              <a:rPr lang="en-US" sz="3000" dirty="0"/>
              <a:t>() </a:t>
            </a:r>
            <a:r>
              <a:rPr lang="en-US" sz="3000" dirty="0">
                <a:solidFill>
                  <a:srgbClr val="C00000"/>
                </a:solidFill>
              </a:rPr>
              <a:t>throws </a:t>
            </a:r>
            <a:r>
              <a:rPr lang="en-US" sz="3000" dirty="0" err="1">
                <a:solidFill>
                  <a:srgbClr val="C00000"/>
                </a:solidFill>
              </a:rPr>
              <a:t>IOException</a:t>
            </a:r>
            <a:r>
              <a:rPr lang="en-US" sz="3000" dirty="0">
                <a:solidFill>
                  <a:srgbClr val="C00000"/>
                </a:solidFill>
              </a:rPr>
              <a:t>, </a:t>
            </a:r>
            <a:r>
              <a:rPr lang="en-US" sz="3000" dirty="0" err="1">
                <a:solidFill>
                  <a:srgbClr val="C00000"/>
                </a:solidFill>
              </a:rPr>
              <a:t>OtherException</a:t>
            </a:r>
            <a:endParaRPr lang="en-US" sz="3000" dirty="0">
              <a:solidFill>
                <a:srgbClr val="C00000"/>
              </a:solidFill>
            </a:endParaRPr>
          </a:p>
          <a:p>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22</a:t>
            </a:fld>
            <a:endParaRPr lang="en-US" dirty="0"/>
          </a:p>
        </p:txBody>
      </p:sp>
    </p:spTree>
    <p:extLst>
      <p:ext uri="{BB962C8B-B14F-4D97-AF65-F5344CB8AC3E}">
        <p14:creationId xmlns:p14="http://schemas.microsoft.com/office/powerpoint/2010/main" val="310521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Times New Roman" pitchFamily="18" charset="0"/>
              </a:rPr>
              <a:t> This is known as </a:t>
            </a:r>
            <a:r>
              <a:rPr lang="en-US" i="1" dirty="0">
                <a:cs typeface="Times New Roman" pitchFamily="18" charset="0"/>
              </a:rPr>
              <a:t>throwing an exception</a:t>
            </a:r>
            <a:r>
              <a:rPr lang="en-US" dirty="0">
                <a:cs typeface="Times New Roman" pitchFamily="18" charset="0"/>
              </a:rPr>
              <a:t>. Here is an example: </a:t>
            </a:r>
          </a:p>
          <a:p>
            <a:endParaRPr lang="en-US" dirty="0">
              <a:cs typeface="Times New Roman" pitchFamily="18" charset="0"/>
            </a:endParaRPr>
          </a:p>
          <a:p>
            <a:r>
              <a:rPr lang="en-US" altLang="zh-TW" dirty="0"/>
              <a:t>You can throw runtime exception</a:t>
            </a:r>
          </a:p>
          <a:p>
            <a:pPr lvl="1"/>
            <a:r>
              <a:rPr lang="en-US" dirty="0"/>
              <a:t>For example </a:t>
            </a:r>
            <a:r>
              <a:rPr lang="en-US" b="1" dirty="0" err="1">
                <a:latin typeface="LucidaSansTypewriter"/>
              </a:rPr>
              <a:t>IllegalArgumentException</a:t>
            </a:r>
            <a:r>
              <a:rPr lang="en-US" dirty="0"/>
              <a:t> is an </a:t>
            </a:r>
            <a:r>
              <a:rPr lang="en-US" b="1" i="1" dirty="0"/>
              <a:t>unchecked exception</a:t>
            </a:r>
          </a:p>
          <a:p>
            <a:pPr lvl="1"/>
            <a:r>
              <a:rPr lang="en-US" dirty="0"/>
              <a:t>Including it in the </a:t>
            </a:r>
            <a:r>
              <a:rPr lang="en-US" b="1" dirty="0"/>
              <a:t>throws</a:t>
            </a:r>
            <a:r>
              <a:rPr lang="en-US" dirty="0"/>
              <a:t> clause is not mandatory. </a:t>
            </a:r>
          </a:p>
          <a:p>
            <a:pPr lvl="1"/>
            <a:r>
              <a:rPr lang="en-US" altLang="zh-TW" dirty="0"/>
              <a:t>Not including it in the </a:t>
            </a:r>
            <a:r>
              <a:rPr lang="en-US" b="1" dirty="0"/>
              <a:t>throws</a:t>
            </a:r>
            <a:r>
              <a:rPr lang="en-US" dirty="0"/>
              <a:t> clause </a:t>
            </a:r>
            <a:r>
              <a:rPr lang="en-US" altLang="zh-TW" dirty="0"/>
              <a:t>means that the method caller does not have to handle it</a:t>
            </a:r>
          </a:p>
          <a:p>
            <a:endParaRPr lang="en-US" altLang="zh-TW" dirty="0"/>
          </a:p>
          <a:p>
            <a:r>
              <a:rPr lang="en-US" altLang="zh-TW" dirty="0"/>
              <a:t>You can define your own “</a:t>
            </a:r>
            <a:r>
              <a:rPr lang="en-US" altLang="zh-TW" i="1" dirty="0"/>
              <a:t>Throwable class”</a:t>
            </a:r>
            <a:endParaRPr lang="en-US" altLang="zh-TW" dirty="0"/>
          </a:p>
          <a:p>
            <a:pPr lvl="1"/>
            <a:r>
              <a:rPr lang="en-US" altLang="zh-TW" dirty="0"/>
              <a:t>Extend </a:t>
            </a:r>
            <a:r>
              <a:rPr lang="en-US" altLang="zh-TW" dirty="0" err="1"/>
              <a:t>java.lang.Throwable</a:t>
            </a:r>
            <a:r>
              <a:rPr lang="en-US" altLang="zh-TW" dirty="0"/>
              <a:t>, or </a:t>
            </a:r>
            <a:r>
              <a:rPr lang="en-US" altLang="zh-TW" dirty="0" err="1"/>
              <a:t>java.lang.Exception</a:t>
            </a:r>
            <a:endParaRPr lang="en-US" altLang="zh-TW" dirty="0"/>
          </a:p>
          <a:p>
            <a:endParaRPr lang="en-US" dirty="0"/>
          </a:p>
        </p:txBody>
      </p:sp>
      <p:sp>
        <p:nvSpPr>
          <p:cNvPr id="4" name="Slide Number Placeholder 3"/>
          <p:cNvSpPr>
            <a:spLocks noGrp="1"/>
          </p:cNvSpPr>
          <p:nvPr>
            <p:ph type="sldNum" sz="quarter" idx="5"/>
          </p:nvPr>
        </p:nvSpPr>
        <p:spPr/>
        <p:txBody>
          <a:bodyPr/>
          <a:lstStyle/>
          <a:p>
            <a:fld id="{82AA981A-1D11-46AB-B6CE-DC9E31F2ED51}" type="slidenum">
              <a:rPr lang="en-US" smtClean="0"/>
              <a:pPr/>
              <a:t>23</a:t>
            </a:fld>
            <a:endParaRPr lang="en-US" dirty="0"/>
          </a:p>
        </p:txBody>
      </p:sp>
    </p:spTree>
    <p:extLst>
      <p:ext uri="{BB962C8B-B14F-4D97-AF65-F5344CB8AC3E}">
        <p14:creationId xmlns:p14="http://schemas.microsoft.com/office/powerpoint/2010/main" val="877008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1" u="none" strike="noStrike" kern="1200" baseline="0" dirty="0">
                <a:solidFill>
                  <a:schemeClr val="tx1"/>
                </a:solidFill>
                <a:latin typeface="+mn-lt"/>
                <a:ea typeface="+mn-ea"/>
                <a:cs typeface="+mn-cs"/>
              </a:rPr>
              <a:t>If possible, </a:t>
            </a:r>
            <a:r>
              <a:rPr lang="en-US" sz="1200" b="0" i="1" u="none" strike="noStrike" kern="1200" baseline="0" dirty="0">
                <a:solidFill>
                  <a:schemeClr val="tx1"/>
                </a:solidFill>
                <a:latin typeface="+mn-lt"/>
                <a:ea typeface="+mn-ea"/>
                <a:cs typeface="+mn-cs"/>
              </a:rPr>
              <a:t>indicate exceptions from your methods by using existing exception classes, rather than creating new ones. The Java API contains many exception classes that might be suitable for the type </a:t>
            </a:r>
            <a:r>
              <a:rPr lang="en-US" sz="1200" b="0" i="1" u="none" strike="noStrike" kern="1200" baseline="0" dirty="0" err="1">
                <a:solidFill>
                  <a:schemeClr val="tx1"/>
                </a:solidFill>
                <a:latin typeface="+mn-lt"/>
                <a:ea typeface="+mn-ea"/>
                <a:cs typeface="+mn-cs"/>
              </a:rPr>
              <a:t>ofproblems</a:t>
            </a:r>
            <a:r>
              <a:rPr lang="en-US" sz="1200" b="0" i="1" u="none" strike="noStrike" kern="1200" baseline="0" dirty="0">
                <a:solidFill>
                  <a:schemeClr val="tx1"/>
                </a:solidFill>
                <a:latin typeface="+mn-lt"/>
                <a:ea typeface="+mn-ea"/>
                <a:cs typeface="+mn-cs"/>
              </a:rPr>
              <a:t> your methods need to indicate.</a:t>
            </a:r>
            <a:endParaRPr lang="en-US" dirty="0"/>
          </a:p>
        </p:txBody>
      </p:sp>
      <p:sp>
        <p:nvSpPr>
          <p:cNvPr id="4" name="Slide Number Placeholder 3"/>
          <p:cNvSpPr>
            <a:spLocks noGrp="1"/>
          </p:cNvSpPr>
          <p:nvPr>
            <p:ph type="sldNum" sz="quarter" idx="5"/>
          </p:nvPr>
        </p:nvSpPr>
        <p:spPr/>
        <p:txBody>
          <a:bodyPr/>
          <a:lstStyle/>
          <a:p>
            <a:fld id="{82AA981A-1D11-46AB-B6CE-DC9E31F2ED51}" type="slidenum">
              <a:rPr lang="en-US" smtClean="0"/>
              <a:pPr/>
              <a:t>26</a:t>
            </a:fld>
            <a:endParaRPr lang="en-US" dirty="0"/>
          </a:p>
        </p:txBody>
      </p:sp>
    </p:spTree>
    <p:extLst>
      <p:ext uri="{BB962C8B-B14F-4D97-AF65-F5344CB8AC3E}">
        <p14:creationId xmlns:p14="http://schemas.microsoft.com/office/powerpoint/2010/main" val="161267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Suggestions</a:t>
            </a:r>
          </a:p>
          <a:p>
            <a:pPr lvl="1"/>
            <a:r>
              <a:rPr lang="en-US" dirty="0"/>
              <a:t>If a client </a:t>
            </a:r>
            <a:r>
              <a:rPr lang="en-US" b="1" i="1" dirty="0"/>
              <a:t>can</a:t>
            </a:r>
            <a:r>
              <a:rPr lang="en-US" dirty="0"/>
              <a:t> reasonably be expected to recover from an exception, make it a checked exception. </a:t>
            </a:r>
          </a:p>
          <a:p>
            <a:pPr lvl="1"/>
            <a:r>
              <a:rPr lang="en-US" dirty="0"/>
              <a:t>If a client </a:t>
            </a:r>
            <a:r>
              <a:rPr lang="en-US" b="1" i="1" dirty="0"/>
              <a:t>cannot</a:t>
            </a:r>
            <a:r>
              <a:rPr lang="en-US" dirty="0"/>
              <a:t> do anything to recover from the exception, make it an unchecked exception. </a:t>
            </a:r>
            <a:endParaRPr lang="zh-TW" altLang="en-US" dirty="0"/>
          </a:p>
          <a:p>
            <a:endParaRPr lang="en-US" dirty="0"/>
          </a:p>
          <a:p>
            <a:r>
              <a:rPr lang="en-US" sz="1200" b="1" i="0" u="none" strike="noStrike" kern="1200" baseline="0" dirty="0">
                <a:solidFill>
                  <a:schemeClr val="tx1"/>
                </a:solidFill>
                <a:latin typeface="+mn-lt"/>
                <a:ea typeface="+mn-ea"/>
                <a:cs typeface="+mn-cs"/>
              </a:rPr>
              <a:t>Summary: Try/Catch Blocks</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finally blocks</a:t>
            </a:r>
          </a:p>
          <a:p>
            <a:r>
              <a:rPr lang="en-US" sz="1200" b="1" i="0" u="none" strike="noStrike" kern="1200" baseline="0" dirty="0">
                <a:solidFill>
                  <a:schemeClr val="tx1"/>
                </a:solidFill>
                <a:latin typeface="+mn-lt"/>
                <a:ea typeface="+mn-ea"/>
                <a:cs typeface="+mn-cs"/>
              </a:rPr>
              <a:t>try {…</a:t>
            </a:r>
          </a:p>
          <a:p>
            <a:r>
              <a:rPr lang="en-US" sz="1200" b="1" i="0" u="none" strike="noStrike" kern="1200" baseline="0" dirty="0">
                <a:solidFill>
                  <a:schemeClr val="tx1"/>
                </a:solidFill>
                <a:latin typeface="+mn-lt"/>
                <a:ea typeface="+mn-ea"/>
                <a:cs typeface="+mn-cs"/>
              </a:rPr>
              <a:t>} catch(…) {…</a:t>
            </a:r>
          </a:p>
          <a:p>
            <a:r>
              <a:rPr lang="en-US" sz="1200" b="1" i="0" u="none" strike="noStrike" kern="1200" baseline="0" dirty="0">
                <a:solidFill>
                  <a:schemeClr val="tx1"/>
                </a:solidFill>
                <a:latin typeface="+mn-lt"/>
                <a:ea typeface="+mn-ea"/>
                <a:cs typeface="+mn-cs"/>
              </a:rPr>
              <a:t>} finally {</a:t>
            </a:r>
          </a:p>
          <a:p>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a:t>
            </a:r>
            <a:r>
              <a:rPr lang="en-US" sz="1200" b="1" i="0" u="none" strike="noStrike" kern="1200" baseline="0" dirty="0" err="1">
                <a:solidFill>
                  <a:schemeClr val="tx1"/>
                </a:solidFill>
                <a:latin typeface="+mn-lt"/>
                <a:ea typeface="+mn-ea"/>
                <a:cs typeface="+mn-cs"/>
              </a:rPr>
              <a:t>multicatch</a:t>
            </a:r>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try {…</a:t>
            </a:r>
          </a:p>
          <a:p>
            <a:r>
              <a:rPr lang="en-US" sz="1200" b="1" i="0" u="none" strike="noStrike" kern="1200" baseline="0" dirty="0">
                <a:solidFill>
                  <a:schemeClr val="tx1"/>
                </a:solidFill>
                <a:latin typeface="+mn-lt"/>
                <a:ea typeface="+mn-ea"/>
                <a:cs typeface="+mn-cs"/>
              </a:rPr>
              <a:t>} catch(Eclass1 | </a:t>
            </a:r>
            <a:r>
              <a:rPr lang="en-US" sz="1200" b="1" i="0" u="none" strike="noStrike" kern="1200" baseline="0" dirty="0" err="1">
                <a:solidFill>
                  <a:schemeClr val="tx1"/>
                </a:solidFill>
                <a:latin typeface="+mn-lt"/>
                <a:ea typeface="+mn-ea"/>
                <a:cs typeface="+mn-cs"/>
              </a:rPr>
              <a:t>Eclass</a:t>
            </a:r>
            <a:r>
              <a:rPr lang="en-US" sz="1200" b="1" i="0" u="none" strike="noStrike" kern="1200" baseline="0" dirty="0">
                <a:solidFill>
                  <a:schemeClr val="tx1"/>
                </a:solidFill>
                <a:latin typeface="+mn-lt"/>
                <a:ea typeface="+mn-ea"/>
                <a:cs typeface="+mn-cs"/>
              </a:rPr>
              <a:t> e) {</a:t>
            </a:r>
          </a:p>
          <a:p>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try with resources</a:t>
            </a:r>
          </a:p>
          <a:p>
            <a:r>
              <a:rPr lang="en-US" sz="1200" b="1" i="0" u="none" strike="noStrike" kern="1200" baseline="0" dirty="0">
                <a:solidFill>
                  <a:schemeClr val="tx1"/>
                </a:solidFill>
                <a:latin typeface="+mn-lt"/>
                <a:ea typeface="+mn-ea"/>
                <a:cs typeface="+mn-cs"/>
              </a:rPr>
              <a:t>try (</a:t>
            </a:r>
            <a:r>
              <a:rPr lang="en-US" sz="1200" b="1" i="0" u="none" strike="noStrike" kern="1200" baseline="0" dirty="0" err="1">
                <a:solidFill>
                  <a:schemeClr val="tx1"/>
                </a:solidFill>
                <a:latin typeface="+mn-lt"/>
                <a:ea typeface="+mn-ea"/>
                <a:cs typeface="+mn-cs"/>
              </a:rPr>
              <a:t>SomeAutoCloseable</a:t>
            </a:r>
            <a:r>
              <a:rPr lang="en-US" sz="1200" b="1" i="0" u="none" strike="noStrike" kern="1200" baseline="0" dirty="0">
                <a:solidFill>
                  <a:schemeClr val="tx1"/>
                </a:solidFill>
                <a:latin typeface="+mn-lt"/>
                <a:ea typeface="+mn-ea"/>
                <a:cs typeface="+mn-cs"/>
              </a:rPr>
              <a:t> var = …) {…</a:t>
            </a:r>
          </a:p>
          <a:p>
            <a:r>
              <a:rPr lang="en-US" sz="1200" b="1" i="0" u="none" strike="noStrike" kern="1200" baseline="0" dirty="0">
                <a:solidFill>
                  <a:schemeClr val="tx1"/>
                </a:solidFill>
                <a:latin typeface="+mn-lt"/>
                <a:ea typeface="+mn-ea"/>
                <a:cs typeface="+mn-cs"/>
              </a:rPr>
              <a:t>} catch(…) { …</a:t>
            </a:r>
          </a:p>
          <a:p>
            <a:r>
              <a:rPr lang="en-US" sz="1200" b="1"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28</a:t>
            </a:fld>
            <a:endParaRPr lang="en-US" dirty="0"/>
          </a:p>
        </p:txBody>
      </p:sp>
    </p:spTree>
    <p:extLst>
      <p:ext uri="{BB962C8B-B14F-4D97-AF65-F5344CB8AC3E}">
        <p14:creationId xmlns:p14="http://schemas.microsoft.com/office/powerpoint/2010/main" val="387790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4667" indent="-154667" defTabSz="864931" eaLnBrk="0" fontAlgn="base" hangingPunct="0">
              <a:spcBef>
                <a:spcPct val="30000"/>
              </a:spcBef>
              <a:spcAft>
                <a:spcPct val="0"/>
              </a:spcAft>
              <a:buFontTx/>
              <a:buChar char="•"/>
              <a:defRPr/>
            </a:pPr>
            <a:r>
              <a:rPr lang="en-US" dirty="0"/>
              <a:t>Similarities and  differences between Java and C++</a:t>
            </a:r>
          </a:p>
          <a:p>
            <a:endParaRPr lang="en-US" dirty="0"/>
          </a:p>
        </p:txBody>
      </p:sp>
      <p:sp>
        <p:nvSpPr>
          <p:cNvPr id="4" name="Date Placeholder 3"/>
          <p:cNvSpPr>
            <a:spLocks noGrp="1"/>
          </p:cNvSpPr>
          <p:nvPr>
            <p:ph type="dt" idx="10"/>
          </p:nvPr>
        </p:nvSpPr>
        <p:spPr/>
        <p:txBody>
          <a:bodyPr/>
          <a:lstStyle/>
          <a:p>
            <a:pPr>
              <a:defRPr/>
            </a:pPr>
            <a:fld id="{B37E5B8E-01CC-4576-8010-30041935A705}" type="datetime1">
              <a:rPr lang="en-US" smtClean="0">
                <a:solidFill>
                  <a:prstClr val="black"/>
                </a:solidFill>
              </a:rPr>
              <a:pPr>
                <a:defRPr/>
              </a:pPr>
              <a:t>9/4/2023</a:t>
            </a:fld>
            <a:endParaRPr lang="en-US" altLang="en-US">
              <a:solidFill>
                <a:prstClr val="black"/>
              </a:solidFill>
            </a:endParaRPr>
          </a:p>
        </p:txBody>
      </p:sp>
      <p:sp>
        <p:nvSpPr>
          <p:cNvPr id="5" name="Slide Number Placeholder 4"/>
          <p:cNvSpPr>
            <a:spLocks noGrp="1"/>
          </p:cNvSpPr>
          <p:nvPr>
            <p:ph type="sldNum" sz="quarter" idx="11"/>
          </p:nvPr>
        </p:nvSpPr>
        <p:spPr/>
        <p:txBody>
          <a:bodyPr/>
          <a:lstStyle/>
          <a:p>
            <a:pPr>
              <a:defRPr/>
            </a:pPr>
            <a:fld id="{D9474923-D43E-4F01-B1A4-20D74BE3B026}" type="slidenum">
              <a:rPr lang="en-US" altLang="en-US" smtClean="0">
                <a:solidFill>
                  <a:prstClr val="black"/>
                </a:solidFill>
              </a:rPr>
              <a:pPr>
                <a:defRPr/>
              </a:pPr>
              <a:t>2</a:t>
            </a:fld>
            <a:endParaRPr lang="en-US" altLang="en-US">
              <a:solidFill>
                <a:prstClr val="black"/>
              </a:solidFill>
            </a:endParaRPr>
          </a:p>
        </p:txBody>
      </p:sp>
    </p:spTree>
    <p:extLst>
      <p:ext uri="{BB962C8B-B14F-4D97-AF65-F5344CB8AC3E}">
        <p14:creationId xmlns:p14="http://schemas.microsoft.com/office/powerpoint/2010/main" val="678830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Mission-critical or business-critical computing.</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mn-cs"/>
              </a:rPr>
              <a:t>Exception </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an indication of a problem that occurs during a program’s execution. </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The name “exception” implies that the problem occurs infrequently. </a:t>
            </a:r>
          </a:p>
          <a:p>
            <a:pPr marL="342900" lvl="0" indent="-342900">
              <a:lnSpc>
                <a:spcPct val="90000"/>
              </a:lnSpc>
              <a:spcBef>
                <a:spcPct val="20000"/>
              </a:spcBef>
              <a:buFont typeface="Arial" pitchFamily="34" charset="0"/>
              <a:buChar char="•"/>
              <a:defRPr/>
            </a:pPr>
            <a:endParaRPr lang="en-US" sz="1000" dirty="0">
              <a:solidFill>
                <a:srgbClr val="000000"/>
              </a:solidFill>
              <a:latin typeface="Times New Roman" pitchFamily="18" charset="0"/>
              <a:hlinkClick r:id="rId3"/>
            </a:endParaRPr>
          </a:p>
          <a:p>
            <a:pPr marL="342900" lvl="0" indent="-342900">
              <a:lnSpc>
                <a:spcPct val="90000"/>
              </a:lnSpc>
              <a:spcBef>
                <a:spcPct val="20000"/>
              </a:spcBef>
              <a:buFont typeface="Arial" pitchFamily="34" charset="0"/>
              <a:buChar char="•"/>
              <a:defRPr/>
            </a:pPr>
            <a:r>
              <a:rPr lang="en-US" sz="2000" b="1" dirty="0">
                <a:solidFill>
                  <a:srgbClr val="000000"/>
                </a:solidFill>
                <a:latin typeface="Times New Roman" pitchFamily="18" charset="0"/>
                <a:hlinkClick r:id="rId3"/>
              </a:rPr>
              <a:t>http://download.oracle.com/javase/tutorial/essential/exceptions/definition.html</a:t>
            </a:r>
            <a:r>
              <a:rPr lang="en-US" sz="2000" dirty="0">
                <a:solidFill>
                  <a:srgbClr val="000000"/>
                </a:solidFill>
                <a:latin typeface="Times New Roman" pitchFamily="18" charset="0"/>
              </a:rPr>
              <a:t>:</a:t>
            </a:r>
          </a:p>
          <a:p>
            <a:pPr marL="800100" lvl="1" indent="-342900">
              <a:lnSpc>
                <a:spcPct val="90000"/>
              </a:lnSpc>
              <a:spcBef>
                <a:spcPct val="20000"/>
              </a:spcBef>
              <a:buFont typeface="Times New Roman" pitchFamily="18" charset="0"/>
              <a:buChar char="−"/>
              <a:defRPr/>
            </a:pPr>
            <a:r>
              <a:rPr lang="en-US" sz="2000" dirty="0"/>
              <a:t>" The term </a:t>
            </a:r>
            <a:r>
              <a:rPr lang="en-US" sz="2000" i="1" dirty="0"/>
              <a:t>exception</a:t>
            </a:r>
            <a:r>
              <a:rPr lang="en-US" sz="2000" dirty="0"/>
              <a:t> is shorthand for the phrase </a:t>
            </a:r>
            <a:r>
              <a:rPr lang="en-US" sz="2000" i="1" dirty="0"/>
              <a:t>exceptional event</a:t>
            </a:r>
            <a:r>
              <a:rPr lang="en-US" sz="2000" dirty="0"/>
              <a:t>.“</a:t>
            </a:r>
          </a:p>
          <a:p>
            <a:pPr marL="800100" lvl="1" indent="-342900">
              <a:lnSpc>
                <a:spcPct val="90000"/>
              </a:lnSpc>
              <a:spcBef>
                <a:spcPct val="20000"/>
              </a:spcBef>
              <a:buFont typeface="Times New Roman" pitchFamily="18" charset="0"/>
              <a:buChar char="−"/>
              <a:defRPr/>
            </a:pPr>
            <a:r>
              <a:rPr lang="en-US" sz="2000" dirty="0"/>
              <a:t>Definition: An </a:t>
            </a:r>
            <a:r>
              <a:rPr lang="en-US" sz="2000" i="1" dirty="0"/>
              <a:t>exception</a:t>
            </a:r>
            <a:r>
              <a:rPr lang="en-US" sz="2000" dirty="0"/>
              <a:t> is an </a:t>
            </a:r>
            <a:r>
              <a:rPr lang="en-US" sz="2000" dirty="0">
                <a:solidFill>
                  <a:srgbClr val="0000FF"/>
                </a:solidFill>
              </a:rPr>
              <a:t>event</a:t>
            </a:r>
            <a:r>
              <a:rPr lang="en-US" sz="2000" dirty="0"/>
              <a:t>, which occurs during the execution of a program and disrupts the normal flow of the program's instructions.</a:t>
            </a:r>
            <a:endParaRPr lang="en-US" sz="2000" dirty="0">
              <a:solidFill>
                <a:srgbClr val="000000"/>
              </a:solidFill>
              <a:latin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4</a:t>
            </a:fld>
            <a:endParaRPr lang="en-US" dirty="0"/>
          </a:p>
        </p:txBody>
      </p:sp>
    </p:spTree>
    <p:extLst>
      <p:ext uri="{BB962C8B-B14F-4D97-AF65-F5344CB8AC3E}">
        <p14:creationId xmlns:p14="http://schemas.microsoft.com/office/powerpoint/2010/main" val="101580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5</a:t>
            </a:fld>
            <a:endParaRPr lang="en-US" dirty="0"/>
          </a:p>
        </p:txBody>
      </p:sp>
    </p:spTree>
    <p:extLst>
      <p:ext uri="{BB962C8B-B14F-4D97-AF65-F5344CB8AC3E}">
        <p14:creationId xmlns:p14="http://schemas.microsoft.com/office/powerpoint/2010/main" val="296598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itchFamily="18" charset="0"/>
                <a:ea typeface="+mn-ea"/>
                <a:cs typeface="+mn-cs"/>
              </a:rPr>
              <a:t>Q: </a:t>
            </a:r>
            <a:r>
              <a:rPr kumimoji="0" lang="en-US" sz="2000" i="0" u="none" strike="noStrike" kern="1200" cap="none" spc="0" normalizeH="0" baseline="0" noProof="0" dirty="0">
                <a:ln>
                  <a:noFill/>
                </a:ln>
                <a:solidFill>
                  <a:srgbClr val="000000"/>
                </a:solidFill>
                <a:effectLst/>
                <a:uLnTx/>
                <a:uFillTx/>
                <a:latin typeface="Times New Roman" pitchFamily="18" charset="0"/>
                <a:ea typeface="+mn-ea"/>
                <a:cs typeface="+mn-cs"/>
              </a:rPr>
              <a:t>Who’s the client of </a:t>
            </a:r>
            <a:r>
              <a:rPr kumimoji="0" lang="en-US" sz="2000" i="1" u="none" strike="noStrike" kern="1200" cap="none" spc="0" normalizeH="0" baseline="0" noProof="0" dirty="0" err="1">
                <a:ln>
                  <a:noFill/>
                </a:ln>
                <a:solidFill>
                  <a:srgbClr val="000000"/>
                </a:solidFill>
                <a:effectLst/>
                <a:uLnTx/>
                <a:uFillTx/>
                <a:latin typeface="Times New Roman" pitchFamily="18" charset="0"/>
                <a:ea typeface="+mn-ea"/>
                <a:cs typeface="+mn-cs"/>
              </a:rPr>
              <a:t>setTime</a:t>
            </a:r>
            <a:r>
              <a:rPr kumimoji="0" lang="en-US" sz="2000" i="1" u="none" strike="noStrike" kern="1200" cap="none" spc="0" normalizeH="0" baseline="0" noProof="0" dirty="0">
                <a:ln>
                  <a:noFill/>
                </a:ln>
                <a:solidFill>
                  <a:srgbClr val="000000"/>
                </a:solidFill>
                <a:effectLst/>
                <a:uLnTx/>
                <a:uFillTx/>
                <a:latin typeface="Times New Roman" pitchFamily="18" charset="0"/>
                <a:ea typeface="+mn-ea"/>
                <a:cs typeface="+mn-cs"/>
              </a:rPr>
              <a:t>()</a:t>
            </a:r>
            <a:r>
              <a:rPr kumimoji="0" lang="en-US" sz="2000" i="0" u="none" strike="noStrike" kern="1200" cap="none" spc="0" normalizeH="0" baseline="0" noProof="0" dirty="0">
                <a:ln>
                  <a:noFill/>
                </a:ln>
                <a:solidFill>
                  <a:srgbClr val="000000"/>
                </a:solidFill>
                <a:effectLst/>
                <a:uLnTx/>
                <a:uFillTx/>
                <a:latin typeface="Times New Roman" pitchFamily="18" charset="0"/>
                <a:ea typeface="+mn-ea"/>
                <a:cs typeface="+mn-cs"/>
              </a:rPr>
              <a:t> in this application?</a:t>
            </a:r>
          </a:p>
          <a:p>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7</a:t>
            </a:fld>
            <a:endParaRPr lang="en-US" dirty="0"/>
          </a:p>
        </p:txBody>
      </p:sp>
    </p:spTree>
    <p:extLst>
      <p:ext uri="{BB962C8B-B14F-4D97-AF65-F5344CB8AC3E}">
        <p14:creationId xmlns:p14="http://schemas.microsoft.com/office/powerpoint/2010/main" val="2193066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Times New Roman" pitchFamily="18" charset="0"/>
              </a:rPr>
              <a:t>For a list of subclasses of </a:t>
            </a:r>
            <a:r>
              <a:rPr lang="en-US" sz="2000" kern="1200" dirty="0">
                <a:solidFill>
                  <a:srgbClr val="0000FF"/>
                </a:solidFill>
                <a:latin typeface="+mn-lt"/>
                <a:ea typeface="+mn-ea"/>
                <a:cs typeface="Times New Roman" pitchFamily="18" charset="0"/>
              </a:rPr>
              <a:t>Exception</a:t>
            </a:r>
            <a:r>
              <a:rPr lang="en-US" sz="2000" kern="1200" dirty="0">
                <a:solidFill>
                  <a:schemeClr val="tx1"/>
                </a:solidFill>
                <a:latin typeface="+mn-lt"/>
                <a:ea typeface="+mn-ea"/>
                <a:cs typeface="Times New Roman" pitchFamily="18" charset="0"/>
              </a:rPr>
              <a:t>, see </a:t>
            </a:r>
            <a:r>
              <a:rPr lang="en-US" sz="1200" kern="1200" dirty="0">
                <a:solidFill>
                  <a:srgbClr val="0000FF"/>
                </a:solidFill>
                <a:latin typeface="+mn-lt"/>
                <a:ea typeface="+mn-ea"/>
                <a:cs typeface="+mn-cs"/>
              </a:rPr>
              <a:t>http://download.oracle.com/javase/7/docs/api/java/lang/Exception.html</a:t>
            </a:r>
          </a:p>
          <a:p>
            <a:endParaRPr lang="en-US" sz="1200" dirty="0">
              <a:solidFill>
                <a:srgbClr val="0000FF"/>
              </a:solidFill>
              <a:latin typeface="Lucida Console" pitchFamily="49" charset="0"/>
            </a:endParaRPr>
          </a:p>
          <a:p>
            <a:r>
              <a:rPr lang="en-US" sz="1200" dirty="0" err="1">
                <a:solidFill>
                  <a:srgbClr val="0000FF"/>
                </a:solidFill>
                <a:latin typeface="Lucida Console" pitchFamily="49" charset="0"/>
              </a:rPr>
              <a:t>ClassNotFoundException</a:t>
            </a:r>
            <a:r>
              <a:rPr lang="en-US" sz="1200" dirty="0">
                <a:solidFill>
                  <a:srgbClr val="0000FF"/>
                </a:solidFill>
                <a:latin typeface="Lucida Console" pitchFamily="49" charset="0"/>
              </a:rPr>
              <a:t>,</a:t>
            </a:r>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8</a:t>
            </a:fld>
            <a:endParaRPr lang="en-US" dirty="0"/>
          </a:p>
        </p:txBody>
      </p:sp>
    </p:spTree>
    <p:extLst>
      <p:ext uri="{BB962C8B-B14F-4D97-AF65-F5344CB8AC3E}">
        <p14:creationId xmlns:p14="http://schemas.microsoft.com/office/powerpoint/2010/main" val="2023914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try blocks</a:t>
            </a:r>
            <a:r>
              <a:rPr lang="en-US" baseline="0" dirty="0"/>
              <a:t> to delimit code in which exceptions might occur</a:t>
            </a:r>
          </a:p>
          <a:p>
            <a:r>
              <a:rPr lang="en-US" baseline="0" dirty="0"/>
              <a:t>Throw exceptions to indicate a problem</a:t>
            </a:r>
          </a:p>
          <a:p>
            <a:r>
              <a:rPr lang="en-US" baseline="0" dirty="0"/>
              <a:t>Use catch blocks to specify exception handlers</a:t>
            </a:r>
          </a:p>
          <a:p>
            <a:r>
              <a:rPr lang="en-US" dirty="0"/>
              <a:t>Use the finally block to release resources</a:t>
            </a:r>
          </a:p>
          <a:p>
            <a:r>
              <a:rPr lang="en-US" dirty="0"/>
              <a:t>Create custom exceptions</a:t>
            </a:r>
          </a:p>
          <a:p>
            <a:endParaRPr lang="en-US" dirty="0"/>
          </a:p>
          <a:p>
            <a:endParaRPr lang="en-US" dirty="0"/>
          </a:p>
          <a:p>
            <a:pPr eaLnBrk="1" hangingPunct="1">
              <a:defRPr/>
            </a:pPr>
            <a:r>
              <a:rPr lang="en-US" dirty="0">
                <a:latin typeface="Consolas" panose="020B0609020204030204" pitchFamily="49" charset="0"/>
                <a:cs typeface="Courier New" charset="0"/>
              </a:rPr>
              <a:t>try {</a:t>
            </a:r>
          </a:p>
          <a:p>
            <a:pPr eaLnBrk="1" hangingPunct="1">
              <a:defRPr/>
            </a:pPr>
            <a:r>
              <a:rPr lang="en-US" dirty="0">
                <a:solidFill>
                  <a:srgbClr val="333399"/>
                </a:solidFill>
                <a:latin typeface="Consolas" panose="020B0609020204030204" pitchFamily="49" charset="0"/>
                <a:cs typeface="Courier New" charset="0"/>
              </a:rPr>
              <a:t>    </a:t>
            </a:r>
            <a:r>
              <a:rPr lang="en-US" i="1" dirty="0">
                <a:solidFill>
                  <a:srgbClr val="333399"/>
                </a:solidFill>
                <a:latin typeface="Consolas" panose="020B0609020204030204" pitchFamily="49" charset="0"/>
                <a:cs typeface="Courier New" charset="0"/>
              </a:rPr>
              <a:t>Protect one or more statements here.</a:t>
            </a:r>
            <a:endParaRPr lang="en-US" dirty="0">
              <a:solidFill>
                <a:srgbClr val="333399"/>
              </a:solidFill>
              <a:latin typeface="Consolas" panose="020B0609020204030204" pitchFamily="49" charset="0"/>
              <a:cs typeface="Courier New" charset="0"/>
            </a:endParaRPr>
          </a:p>
          <a:p>
            <a:pPr eaLnBrk="1" hangingPunct="1">
              <a:defRPr/>
            </a:pPr>
            <a:r>
              <a:rPr lang="en-US" dirty="0">
                <a:latin typeface="Consolas" panose="020B0609020204030204" pitchFamily="49" charset="0"/>
                <a:cs typeface="Courier New" charset="0"/>
              </a:rPr>
              <a:t>}</a:t>
            </a:r>
          </a:p>
          <a:p>
            <a:pPr eaLnBrk="1" hangingPunct="1">
              <a:defRPr/>
            </a:pPr>
            <a:r>
              <a:rPr lang="en-US" dirty="0">
                <a:latin typeface="Consolas" panose="020B0609020204030204" pitchFamily="49" charset="0"/>
                <a:cs typeface="Courier New" charset="0"/>
              </a:rPr>
              <a:t>catch(Exception e) {</a:t>
            </a:r>
          </a:p>
          <a:p>
            <a:pPr eaLnBrk="1" hangingPunct="1">
              <a:defRPr/>
            </a:pPr>
            <a:r>
              <a:rPr lang="en-US" dirty="0">
                <a:solidFill>
                  <a:srgbClr val="333399"/>
                </a:solidFill>
                <a:latin typeface="Consolas" panose="020B0609020204030204" pitchFamily="49" charset="0"/>
                <a:cs typeface="Courier New" charset="0"/>
              </a:rPr>
              <a:t>    </a:t>
            </a:r>
            <a:r>
              <a:rPr lang="en-US" i="1" dirty="0">
                <a:solidFill>
                  <a:srgbClr val="333399"/>
                </a:solidFill>
                <a:latin typeface="Consolas" panose="020B0609020204030204" pitchFamily="49" charset="0"/>
                <a:cs typeface="Courier New" charset="0"/>
              </a:rPr>
              <a:t>Report and recover from the exception here.</a:t>
            </a:r>
            <a:endParaRPr lang="en-US" dirty="0">
              <a:solidFill>
                <a:srgbClr val="333399"/>
              </a:solidFill>
              <a:latin typeface="Consolas" panose="020B0609020204030204" pitchFamily="49" charset="0"/>
              <a:cs typeface="Courier New" charset="0"/>
            </a:endParaRPr>
          </a:p>
          <a:p>
            <a:pPr eaLnBrk="1" hangingPunct="1">
              <a:defRPr/>
            </a:pPr>
            <a:r>
              <a:rPr lang="en-US" dirty="0">
                <a:latin typeface="Consolas" panose="020B0609020204030204" pitchFamily="49" charset="0"/>
                <a:cs typeface="Courier New" charset="0"/>
              </a:rPr>
              <a:t>}</a:t>
            </a:r>
          </a:p>
          <a:p>
            <a:pPr eaLnBrk="1" hangingPunct="1">
              <a:defRPr/>
            </a:pPr>
            <a:r>
              <a:rPr lang="en-US" dirty="0">
                <a:latin typeface="Consolas" panose="020B0609020204030204" pitchFamily="49" charset="0"/>
                <a:cs typeface="Courier New" charset="0"/>
              </a:rPr>
              <a:t>finally {</a:t>
            </a:r>
          </a:p>
          <a:p>
            <a:pPr eaLnBrk="1" hangingPunct="1">
              <a:defRPr/>
            </a:pPr>
            <a:r>
              <a:rPr lang="en-US" dirty="0">
                <a:latin typeface="Consolas" panose="020B0609020204030204" pitchFamily="49" charset="0"/>
                <a:cs typeface="Courier New" charset="0"/>
              </a:rPr>
              <a:t>    </a:t>
            </a:r>
            <a:r>
              <a:rPr lang="en-US" i="1" dirty="0">
                <a:solidFill>
                  <a:srgbClr val="333399"/>
                </a:solidFill>
                <a:latin typeface="Consolas" panose="020B0609020204030204" pitchFamily="49" charset="0"/>
                <a:cs typeface="Courier New" charset="0"/>
              </a:rPr>
              <a:t>Perform any actions here common to whether or</a:t>
            </a:r>
            <a:br>
              <a:rPr lang="en-US" i="1" dirty="0">
                <a:solidFill>
                  <a:srgbClr val="333399"/>
                </a:solidFill>
                <a:latin typeface="Consolas" panose="020B0609020204030204" pitchFamily="49" charset="0"/>
                <a:cs typeface="Courier New" charset="0"/>
              </a:rPr>
            </a:br>
            <a:r>
              <a:rPr lang="en-US" i="1" dirty="0">
                <a:solidFill>
                  <a:srgbClr val="333399"/>
                </a:solidFill>
                <a:latin typeface="Consolas" panose="020B0609020204030204" pitchFamily="49" charset="0"/>
                <a:cs typeface="Courier New" charset="0"/>
              </a:rPr>
              <a:t>        not</a:t>
            </a:r>
            <a:r>
              <a:rPr lang="en-US" dirty="0">
                <a:solidFill>
                  <a:srgbClr val="333399"/>
                </a:solidFill>
                <a:latin typeface="Consolas" panose="020B0609020204030204" pitchFamily="49" charset="0"/>
                <a:cs typeface="Courier New" charset="0"/>
              </a:rPr>
              <a:t> </a:t>
            </a:r>
            <a:r>
              <a:rPr lang="en-US" i="1" dirty="0">
                <a:solidFill>
                  <a:srgbClr val="333399"/>
                </a:solidFill>
                <a:latin typeface="Consolas" panose="020B0609020204030204" pitchFamily="49" charset="0"/>
                <a:cs typeface="Courier New" charset="0"/>
              </a:rPr>
              <a:t>an exception is thrown.</a:t>
            </a:r>
            <a:endParaRPr lang="en-US" dirty="0">
              <a:solidFill>
                <a:srgbClr val="333399"/>
              </a:solidFill>
              <a:latin typeface="Consolas" panose="020B0609020204030204" pitchFamily="49" charset="0"/>
              <a:cs typeface="Courier New" charset="0"/>
            </a:endParaRPr>
          </a:p>
          <a:p>
            <a:pPr eaLnBrk="1" hangingPunct="1">
              <a:defRPr/>
            </a:pPr>
            <a:r>
              <a:rPr lang="en-US" dirty="0">
                <a:latin typeface="Consolas" panose="020B0609020204030204" pitchFamily="49" charset="0"/>
                <a:cs typeface="Courier New" charset="0"/>
              </a:rPr>
              <a:t>}</a:t>
            </a:r>
            <a:endParaRPr lang="en-US" dirty="0">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9</a:t>
            </a:fld>
            <a:endParaRPr lang="en-US" dirty="0"/>
          </a:p>
        </p:txBody>
      </p:sp>
    </p:spTree>
    <p:extLst>
      <p:ext uri="{BB962C8B-B14F-4D97-AF65-F5344CB8AC3E}">
        <p14:creationId xmlns:p14="http://schemas.microsoft.com/office/powerpoint/2010/main" val="2908579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try blocks</a:t>
            </a:r>
            <a:r>
              <a:rPr lang="en-US" baseline="0" dirty="0"/>
              <a:t> to delimit code in which exceptions might occur</a:t>
            </a:r>
          </a:p>
          <a:p>
            <a:r>
              <a:rPr lang="en-US" baseline="0" dirty="0"/>
              <a:t>Throw exceptions to indicate a problem</a:t>
            </a:r>
          </a:p>
          <a:p>
            <a:r>
              <a:rPr lang="en-US" baseline="0" dirty="0"/>
              <a:t>Use catch blocks to specify exception handlers</a:t>
            </a:r>
          </a:p>
          <a:p>
            <a:r>
              <a:rPr lang="en-US" dirty="0"/>
              <a:t>Use the finally block to release resources</a:t>
            </a:r>
          </a:p>
          <a:p>
            <a:r>
              <a:rPr lang="en-US" dirty="0"/>
              <a:t>Create custom exceptions</a:t>
            </a:r>
          </a:p>
          <a:p>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10</a:t>
            </a:fld>
            <a:endParaRPr lang="en-US" dirty="0"/>
          </a:p>
        </p:txBody>
      </p:sp>
    </p:spTree>
    <p:extLst>
      <p:ext uri="{BB962C8B-B14F-4D97-AF65-F5344CB8AC3E}">
        <p14:creationId xmlns:p14="http://schemas.microsoft.com/office/powerpoint/2010/main" val="3489951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lvl="0" indent="0" algn="l" defTabSz="914400" rtl="0" eaLnBrk="1" fontAlgn="auto" latinLnBrk="0" hangingPunct="1">
              <a:lnSpc>
                <a:spcPct val="90000"/>
              </a:lnSpc>
              <a:spcBef>
                <a:spcPct val="20000"/>
              </a:spcBef>
              <a:spcAft>
                <a:spcPts val="0"/>
              </a:spcAft>
              <a:buClrTx/>
              <a:buSzTx/>
              <a:buFont typeface="Arial" pitchFamily="34" charset="0"/>
              <a:buNone/>
              <a:tabLst/>
              <a:defRPr/>
            </a:pPr>
            <a:r>
              <a:rPr lang="en-US" sz="2400" dirty="0">
                <a:solidFill>
                  <a:srgbClr val="000000"/>
                </a:solidFill>
                <a:latin typeface="Times New Roman" pitchFamily="18" charset="0"/>
              </a:rPr>
              <a:t>This is known as the </a:t>
            </a:r>
            <a:r>
              <a:rPr lang="en-US" sz="2400" dirty="0">
                <a:solidFill>
                  <a:srgbClr val="0000FF"/>
                </a:solidFill>
                <a:latin typeface="Times New Roman" pitchFamily="18" charset="0"/>
              </a:rPr>
              <a:t>termination model of exception handling</a:t>
            </a:r>
          </a:p>
          <a:p>
            <a:pPr marL="0" marR="0" lvl="0" indent="0" algn="l" defTabSz="914400" rtl="0" eaLnBrk="1" fontAlgn="auto" latinLnBrk="0" hangingPunct="1">
              <a:lnSpc>
                <a:spcPct val="9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control resumes at the </a:t>
            </a:r>
            <a:r>
              <a:rPr lang="en-US" sz="2400" dirty="0">
                <a:solidFill>
                  <a:srgbClr val="000000"/>
                </a:solidFill>
                <a:latin typeface="Times New Roman" pitchFamily="18" charset="0"/>
              </a:rPr>
              <a:t>a </a:t>
            </a:r>
            <a:r>
              <a:rPr lang="en-US" sz="2400" dirty="0">
                <a:solidFill>
                  <a:srgbClr val="0000FF"/>
                </a:solidFill>
                <a:latin typeface="Lucida Console" pitchFamily="49" charset="0"/>
              </a:rPr>
              <a:t>finally</a:t>
            </a:r>
            <a:r>
              <a:rPr lang="en-US" sz="2400" dirty="0">
                <a:solidFill>
                  <a:srgbClr val="0000FF"/>
                </a:solidFill>
                <a:latin typeface="Times New Roman" pitchFamily="18" charset="0"/>
              </a:rPr>
              <a:t> block</a:t>
            </a:r>
            <a:r>
              <a:rPr lang="en-US" sz="2400" dirty="0">
                <a:solidFill>
                  <a:srgbClr val="000000"/>
                </a:solidFill>
                <a:latin typeface="Times New Roman" pitchFamily="18" charset="0"/>
              </a:rPr>
              <a:t>, if one is present </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after the last </a:t>
            </a:r>
            <a:r>
              <a:rPr kumimoji="0" lang="en-US" sz="2400" b="0" i="0" u="none" strike="noStrike" kern="1200" cap="none" spc="0" normalizeH="0" baseline="0" noProof="0" dirty="0">
                <a:ln>
                  <a:noFill/>
                </a:ln>
                <a:solidFill>
                  <a:srgbClr val="000000"/>
                </a:solidFill>
                <a:effectLst/>
                <a:uLnTx/>
                <a:uFillTx/>
                <a:latin typeface="Lucida Console" pitchFamily="49" charset="0"/>
                <a:ea typeface="+mn-ea"/>
                <a:cs typeface="+mn-cs"/>
              </a:rPr>
              <a:t>catch</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block. </a:t>
            </a:r>
          </a:p>
          <a:p>
            <a:pPr marL="0" marR="0" lvl="0" indent="0" algn="l" defTabSz="914400" rtl="0" eaLnBrk="1" fontAlgn="auto" latinLnBrk="0" hangingPunct="1">
              <a:lnSpc>
                <a:spcPct val="90000"/>
              </a:lnSpc>
              <a:spcBef>
                <a:spcPct val="20000"/>
              </a:spcBef>
              <a:spcAft>
                <a:spcPts val="0"/>
              </a:spcAft>
              <a:buClrTx/>
              <a:buSzTx/>
              <a:buFont typeface="Arial" pitchFamily="34" charset="0"/>
              <a:buNone/>
              <a:tabLst/>
              <a:defRPr/>
            </a:pPr>
            <a:r>
              <a:rPr lang="en-US" sz="2400" dirty="0"/>
              <a:t>Hence the </a:t>
            </a:r>
            <a:r>
              <a:rPr lang="en-US" sz="2400" b="1" dirty="0"/>
              <a:t>most specific exception types should appear first </a:t>
            </a:r>
            <a:r>
              <a:rPr lang="en-US" sz="2400" dirty="0"/>
              <a:t>in the structure, followed by the more general exception types.</a:t>
            </a:r>
          </a:p>
          <a:p>
            <a:pPr marL="0" marR="0" lvl="0" indent="0" algn="l" defTabSz="914400" rtl="0" eaLnBrk="1" fontAlgn="auto" latinLnBrk="0" hangingPunct="1">
              <a:lnSpc>
                <a:spcPct val="90000"/>
              </a:lnSpc>
              <a:spcBef>
                <a:spcPct val="20000"/>
              </a:spcBef>
              <a:spcAft>
                <a:spcPts val="0"/>
              </a:spcAft>
              <a:buClrTx/>
              <a:buSzTx/>
              <a:buFont typeface="Arial" pitchFamily="34" charset="0"/>
              <a:buNone/>
              <a:tabLst/>
              <a:defRPr/>
            </a:pPr>
            <a:endParaRPr lang="en-US" sz="2400" dirty="0"/>
          </a:p>
          <a:p>
            <a:pPr marL="0" marR="0" lvl="0" indent="0" algn="l" defTabSz="914400" rtl="0" eaLnBrk="1" fontAlgn="auto" latinLnBrk="0" hangingPunct="1">
              <a:lnSpc>
                <a:spcPct val="90000"/>
              </a:lnSpc>
              <a:spcBef>
                <a:spcPct val="20000"/>
              </a:spcBef>
              <a:spcAft>
                <a:spcPts val="0"/>
              </a:spcAft>
              <a:buClrTx/>
              <a:buSzTx/>
              <a:buFont typeface="Arial" pitchFamily="34" charset="0"/>
              <a:buNone/>
              <a:tabLst/>
              <a:defRPr/>
            </a:pPr>
            <a:r>
              <a:rPr lang="en-US" sz="2400" dirty="0"/>
              <a:t>After executing the exception handling statements, the control goes to the first statement that follows the try/catch block. </a:t>
            </a:r>
          </a:p>
          <a:p>
            <a:pPr marL="0" marR="0" lvl="0" indent="0" algn="l" defTabSz="914400" rtl="0" eaLnBrk="1" fontAlgn="auto" latinLnBrk="0" hangingPunct="1">
              <a:lnSpc>
                <a:spcPct val="90000"/>
              </a:lnSpc>
              <a:spcBef>
                <a:spcPct val="20000"/>
              </a:spcBef>
              <a:spcAft>
                <a:spcPts val="0"/>
              </a:spcAft>
              <a:buClrTx/>
              <a:buSzTx/>
              <a:buFont typeface="Arial" pitchFamily="34" charset="0"/>
              <a:buNone/>
              <a:tabLst/>
              <a:defRPr/>
            </a:pPr>
            <a:r>
              <a:rPr lang="en-US" sz="2400" dirty="0"/>
              <a:t>When an exception occurs in the </a:t>
            </a:r>
            <a:r>
              <a:rPr lang="en-US" sz="2400" dirty="0">
                <a:solidFill>
                  <a:srgbClr val="007DDA"/>
                </a:solidFill>
                <a:latin typeface="LucidaSansTypewriter"/>
              </a:rPr>
              <a:t>try</a:t>
            </a:r>
            <a:r>
              <a:rPr lang="en-US" sz="2400" dirty="0"/>
              <a:t>{} block, </a:t>
            </a:r>
            <a:r>
              <a:rPr lang="en-US" sz="2400" dirty="0">
                <a:solidFill>
                  <a:srgbClr val="000000"/>
                </a:solidFill>
                <a:latin typeface="Times New Roman" pitchFamily="18" charset="0"/>
              </a:rPr>
              <a:t>the </a:t>
            </a:r>
            <a:r>
              <a:rPr lang="en-US" sz="2400" dirty="0">
                <a:solidFill>
                  <a:srgbClr val="000000"/>
                </a:solidFill>
                <a:latin typeface="Lucida Console" pitchFamily="49" charset="0"/>
              </a:rPr>
              <a:t>catch</a:t>
            </a:r>
            <a:r>
              <a:rPr lang="en-US" sz="2400" dirty="0">
                <a:solidFill>
                  <a:srgbClr val="000000"/>
                </a:solidFill>
                <a:latin typeface="Times New Roman" pitchFamily="18" charset="0"/>
              </a:rPr>
              <a:t> block that executes is </a:t>
            </a:r>
            <a:r>
              <a:rPr lang="en-US" sz="2400" b="1" dirty="0">
                <a:solidFill>
                  <a:srgbClr val="C00000"/>
                </a:solidFill>
                <a:latin typeface="Times New Roman" pitchFamily="18" charset="0"/>
              </a:rPr>
              <a:t>the first one </a:t>
            </a:r>
            <a:r>
              <a:rPr lang="en-US" sz="2400" dirty="0">
                <a:solidFill>
                  <a:srgbClr val="000000"/>
                </a:solidFill>
                <a:latin typeface="Times New Roman" pitchFamily="18" charset="0"/>
              </a:rPr>
              <a:t>whose type matches the type of the exception that occurred.</a:t>
            </a:r>
          </a:p>
          <a:p>
            <a:pPr marL="0" marR="0" lvl="0" indent="0" algn="l" defTabSz="914400" rtl="0" eaLnBrk="1" fontAlgn="auto" latinLnBrk="0" hangingPunct="1">
              <a:lnSpc>
                <a:spcPct val="9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When a </a:t>
            </a:r>
            <a:r>
              <a:rPr kumimoji="0" lang="en-US" sz="2400" b="0" i="0" u="none" strike="noStrike" kern="1200" cap="none" spc="0" normalizeH="0" baseline="0" noProof="0" dirty="0">
                <a:ln>
                  <a:noFill/>
                </a:ln>
                <a:solidFill>
                  <a:srgbClr val="000000"/>
                </a:solidFill>
                <a:effectLst/>
                <a:uLnTx/>
                <a:uFillTx/>
                <a:latin typeface="Lucida Console" pitchFamily="49" charset="0"/>
                <a:ea typeface="+mn-ea"/>
                <a:cs typeface="+mn-cs"/>
              </a:rPr>
              <a:t>try</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block terminates, local variables declared in the block go out of scope.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The local variables of a </a:t>
            </a:r>
            <a:r>
              <a:rPr kumimoji="0" lang="en-US" sz="2000" b="0" i="0" u="none" strike="noStrike" kern="1200" cap="none" spc="0" normalizeH="0" baseline="0" noProof="0" dirty="0">
                <a:ln>
                  <a:noFill/>
                </a:ln>
                <a:solidFill>
                  <a:srgbClr val="000000"/>
                </a:solidFill>
                <a:effectLst/>
                <a:uLnTx/>
                <a:uFillTx/>
                <a:latin typeface="Lucida Console" pitchFamily="49" charset="0"/>
                <a:ea typeface="+mn-ea"/>
                <a:cs typeface="+mn-cs"/>
              </a:rPr>
              <a:t>try</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 block are not accessible in the corresponding </a:t>
            </a:r>
            <a:r>
              <a:rPr kumimoji="0" lang="en-US" sz="2000" b="0" i="0" u="none" strike="noStrike" kern="1200" cap="none" spc="0" normalizeH="0" baseline="0" noProof="0" dirty="0">
                <a:ln>
                  <a:noFill/>
                </a:ln>
                <a:solidFill>
                  <a:srgbClr val="000000"/>
                </a:solidFill>
                <a:effectLst/>
                <a:uLnTx/>
                <a:uFillTx/>
                <a:latin typeface="Lucida Console" pitchFamily="49" charset="0"/>
                <a:ea typeface="+mn-ea"/>
                <a:cs typeface="+mn-cs"/>
              </a:rPr>
              <a:t>catch</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 blocks.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When a </a:t>
            </a:r>
            <a:r>
              <a:rPr kumimoji="0" lang="en-US" sz="2400" b="0" i="0" u="none" strike="noStrike" kern="1200" cap="none" spc="0" normalizeH="0" baseline="0" noProof="0" dirty="0">
                <a:ln>
                  <a:noFill/>
                </a:ln>
                <a:solidFill>
                  <a:srgbClr val="000000"/>
                </a:solidFill>
                <a:effectLst/>
                <a:uLnTx/>
                <a:uFillTx/>
                <a:latin typeface="Lucida Console" pitchFamily="49" charset="0"/>
                <a:ea typeface="+mn-ea"/>
                <a:cs typeface="+mn-cs"/>
              </a:rPr>
              <a:t>catch</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block terminates, local variables declared within the </a:t>
            </a:r>
            <a:r>
              <a:rPr kumimoji="0" lang="en-US" sz="2400" b="0" i="0" u="none" strike="noStrike" kern="1200" cap="none" spc="0" normalizeH="0" baseline="0" noProof="0" dirty="0">
                <a:ln>
                  <a:noFill/>
                </a:ln>
                <a:solidFill>
                  <a:srgbClr val="000000"/>
                </a:solidFill>
                <a:effectLst/>
                <a:uLnTx/>
                <a:uFillTx/>
                <a:latin typeface="Lucida Console" pitchFamily="49" charset="0"/>
                <a:ea typeface="+mn-ea"/>
                <a:cs typeface="+mn-cs"/>
              </a:rPr>
              <a:t>catch</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 block (including the exception parameter) also go out of scope. </a:t>
            </a:r>
          </a:p>
          <a:p>
            <a:pPr marL="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c.f., Some languages (not Java) use the </a:t>
            </a: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mn-cs"/>
              </a:rPr>
              <a:t>resumption model of exception handling</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rPr>
              <a:t>, in which, after an exception is handled, control resumes just after the throw point.</a:t>
            </a:r>
            <a:endParaRPr lang="en-US" sz="2000" dirty="0">
              <a:solidFill>
                <a:srgbClr val="000000"/>
              </a:solidFill>
              <a:latin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82AA981A-1D11-46AB-B6CE-DC9E31F2ED51}" type="slidenum">
              <a:rPr lang="en-US" smtClean="0"/>
              <a:pPr/>
              <a:t>11</a:t>
            </a:fld>
            <a:endParaRPr lang="en-US" dirty="0"/>
          </a:p>
        </p:txBody>
      </p:sp>
    </p:spTree>
    <p:extLst>
      <p:ext uri="{BB962C8B-B14F-4D97-AF65-F5344CB8AC3E}">
        <p14:creationId xmlns:p14="http://schemas.microsoft.com/office/powerpoint/2010/main" val="1014741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2.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cap="none" spc="0">
                <a:ln w="10541" cmpd="sng">
                  <a:solidFill>
                    <a:schemeClr val="accent1">
                      <a:shade val="88000"/>
                      <a:satMod val="110000"/>
                    </a:schemeClr>
                  </a:solidFill>
                  <a:prstDash val="solid"/>
                </a:ln>
                <a:solidFill>
                  <a:schemeClr val="accent1">
                    <a:lumMod val="50000"/>
                  </a:schemeClr>
                </a:solidFill>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pic>
        <p:nvPicPr>
          <p:cNvPr id="5" name="Picture 2" descr="G:\img\BackStep.gif">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701" y="6251768"/>
            <a:ext cx="1229299" cy="40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180724"/>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2763234565"/>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9719D0B-6E3B-40E4-877A-FAE04F02C714}" type="slidenum">
              <a:rPr lang="en-US" smtClean="0"/>
              <a:pPr/>
              <a:t>‹#›</a:t>
            </a:fld>
            <a:endParaRPr lang="en-US" dirty="0"/>
          </a:p>
        </p:txBody>
      </p:sp>
      <p:pic>
        <p:nvPicPr>
          <p:cNvPr id="5" name="Picture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354233"/>
            <a:ext cx="1181100" cy="393700"/>
          </a:xfrm>
          <a:prstGeom prst="rect">
            <a:avLst/>
          </a:prstGeom>
        </p:spPr>
      </p:pic>
    </p:spTree>
    <p:extLst>
      <p:ext uri="{BB962C8B-B14F-4D97-AF65-F5344CB8AC3E}">
        <p14:creationId xmlns:p14="http://schemas.microsoft.com/office/powerpoint/2010/main" val="4194407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Courier New" panose="02070309020205020404" pitchFamily="49" charset="0"/>
              <a:buChar char="o"/>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724900" y="6595419"/>
            <a:ext cx="381000" cy="220362"/>
          </a:xfrm>
        </p:spPr>
        <p:txBody>
          <a:bodyPr/>
          <a:lstStyle>
            <a:lvl1pPr>
              <a:defRPr sz="1000">
                <a:solidFill>
                  <a:schemeClr val="tx1"/>
                </a:solidFill>
              </a:defRPr>
            </a:lvl1p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146800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730916" y="6522742"/>
            <a:ext cx="381000" cy="296562"/>
          </a:xfrm>
        </p:spPr>
        <p:txBody>
          <a:bodyPr/>
          <a:lstStyle>
            <a:lvl1pPr>
              <a:defRPr/>
            </a:lvl1p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1206259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838"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2415"/>
            <a:ext cx="8740141" cy="2089751"/>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111280"/>
      </p:ext>
    </p:extLst>
  </p:cSld>
  <p:clrMapOvr>
    <a:masterClrMapping/>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sz="1471"/>
            </a:lvl3pPr>
            <a:lvl4pPr marL="336179" indent="0">
              <a:buNone/>
              <a:defRPr sz="1324"/>
            </a:lvl4pPr>
            <a:lvl5pPr marL="504269" indent="0">
              <a:buNone/>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4225196"/>
      </p:ext>
    </p:extLst>
  </p:cSld>
  <p:clrMapOvr>
    <a:masterClrMapping/>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extLst>
      <p:ext uri="{BB962C8B-B14F-4D97-AF65-F5344CB8AC3E}">
        <p14:creationId xmlns:p14="http://schemas.microsoft.com/office/powerpoint/2010/main" val="215176012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sp>
        <p:nvSpPr>
          <p:cNvPr id="14" name="Text Placeholder 13"/>
          <p:cNvSpPr>
            <a:spLocks noGrp="1"/>
          </p:cNvSpPr>
          <p:nvPr>
            <p:ph type="body" sz="quarter" idx="10" hasCustomPrompt="1"/>
          </p:nvPr>
        </p:nvSpPr>
        <p:spPr>
          <a:xfrm>
            <a:off x="444500" y="46482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1825371" cy="369332"/>
          </a:xfrm>
          <a:prstGeom prst="rect">
            <a:avLst/>
          </a:prstGeom>
          <a:noFill/>
        </p:spPr>
        <p:txBody>
          <a:bodyPr wrap="non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Telerik Academy</a:t>
            </a:r>
          </a:p>
        </p:txBody>
      </p:sp>
      <p:sp>
        <p:nvSpPr>
          <p:cNvPr id="16" name="Text Placeholder 13"/>
          <p:cNvSpPr>
            <a:spLocks noGrp="1"/>
          </p:cNvSpPr>
          <p:nvPr>
            <p:ph type="body" sz="quarter" idx="12" hasCustomPrompt="1"/>
          </p:nvPr>
        </p:nvSpPr>
        <p:spPr>
          <a:xfrm>
            <a:off x="457200" y="6138446"/>
            <a:ext cx="20574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academy.telerik.com </a:t>
            </a:r>
          </a:p>
        </p:txBody>
      </p:sp>
      <p:sp>
        <p:nvSpPr>
          <p:cNvPr id="8" name="Text Placeholder 13"/>
          <p:cNvSpPr>
            <a:spLocks noGrp="1"/>
          </p:cNvSpPr>
          <p:nvPr>
            <p:ph type="body" sz="quarter" idx="13" hasCustomPrompt="1"/>
          </p:nvPr>
        </p:nvSpPr>
        <p:spPr>
          <a:xfrm>
            <a:off x="457200" y="51054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819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Web site</a:t>
            </a:r>
          </a:p>
        </p:txBody>
      </p:sp>
    </p:spTree>
    <p:extLst>
      <p:ext uri="{BB962C8B-B14F-4D97-AF65-F5344CB8AC3E}">
        <p14:creationId xmlns:p14="http://schemas.microsoft.com/office/powerpoint/2010/main" val="303715884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192938608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Tree>
    <p:extLst>
      <p:ext uri="{BB962C8B-B14F-4D97-AF65-F5344CB8AC3E}">
        <p14:creationId xmlns:p14="http://schemas.microsoft.com/office/powerpoint/2010/main" val="379780093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a:t>Click to edit Master title style</a:t>
            </a:r>
          </a:p>
        </p:txBody>
      </p:sp>
      <p:sp>
        <p:nvSpPr>
          <p:cNvPr id="3" name="Content Placeholder 2"/>
          <p:cNvSpPr>
            <a:spLocks noGrp="1"/>
          </p:cNvSpPr>
          <p:nvPr>
            <p:ph idx="1"/>
          </p:nvPr>
        </p:nvSpPr>
        <p:spPr>
          <a:xfrm>
            <a:off x="457200" y="12954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sz="1000"/>
            </a:lvl1pPr>
          </a:lstStyle>
          <a:p>
            <a:pPr>
              <a:defRPr/>
            </a:pPr>
            <a:fld id="{58D54586-1A7D-4316-AB51-13B04B493FFD}" type="slidenum">
              <a:rPr lang="en-US" altLang="en-US" smtClean="0">
                <a:solidFill>
                  <a:srgbClr val="000000">
                    <a:tint val="75000"/>
                  </a:srgbClr>
                </a:solidFill>
              </a:rPr>
              <a:pPr>
                <a:defRPr/>
              </a:pPr>
              <a:t>‹#›</a:t>
            </a:fld>
            <a:endParaRPr lang="en-US" altLang="en-US" dirty="0">
              <a:solidFill>
                <a:srgbClr val="FF3300"/>
              </a:solidFill>
            </a:endParaRPr>
          </a:p>
        </p:txBody>
      </p:sp>
    </p:spTree>
    <p:extLst>
      <p:ext uri="{BB962C8B-B14F-4D97-AF65-F5344CB8AC3E}">
        <p14:creationId xmlns:p14="http://schemas.microsoft.com/office/powerpoint/2010/main" val="92440698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endParaRPr lang="en-US" dirty="0"/>
          </a:p>
        </p:txBody>
      </p:sp>
      <p:sp>
        <p:nvSpPr>
          <p:cNvPr id="5" name="Footer Placeholder 4"/>
          <p:cNvSpPr>
            <a:spLocks noGrp="1"/>
          </p:cNvSpPr>
          <p:nvPr>
            <p:ph type="ftr" sz="quarter" idx="11"/>
          </p:nvPr>
        </p:nvSpPr>
        <p:spPr>
          <a:xfrm>
            <a:off x="174812" y="6356350"/>
            <a:ext cx="5311588" cy="365125"/>
          </a:xfrm>
        </p:spPr>
        <p:txBody>
          <a:bodyPr/>
          <a:lstStyle/>
          <a:p>
            <a:endParaRPr lang="en-US" dirty="0"/>
          </a:p>
        </p:txBody>
      </p:sp>
      <p:sp>
        <p:nvSpPr>
          <p:cNvPr id="6" name="Slide Number Placeholder 5"/>
          <p:cNvSpPr>
            <a:spLocks noGrp="1"/>
          </p:cNvSpPr>
          <p:nvPr>
            <p:ph type="sldNum" sz="quarter" idx="12"/>
          </p:nvPr>
        </p:nvSpPr>
        <p:spPr/>
        <p:txBody>
          <a:body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1236421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719D0B-6E3B-40E4-877A-FAE04F02C714}" type="slidenum">
              <a:rPr lang="en-US" smtClean="0"/>
              <a:pPr/>
              <a:t>‹#›</a:t>
            </a:fld>
            <a:endParaRPr lang="en-US" dirty="0"/>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2143024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37734803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338371" name="Rectangle 3"/>
          <p:cNvSpPr>
            <a:spLocks noGrp="1" noChangeArrowheads="1"/>
          </p:cNvSpPr>
          <p:nvPr>
            <p:ph type="ctrTitle"/>
          </p:nvPr>
        </p:nvSpPr>
        <p:spPr>
          <a:xfrm>
            <a:off x="1066800" y="3276600"/>
            <a:ext cx="8077200" cy="1905000"/>
          </a:xfrm>
        </p:spPr>
        <p:txBody>
          <a:bodyPr/>
          <a:lstStyle>
            <a:lvl1pPr algn="ctr">
              <a:defRPr sz="5400"/>
            </a:lvl1pPr>
          </a:lstStyle>
          <a:p>
            <a:r>
              <a:rPr lang="en-US" altLang="en-US"/>
              <a:t>Click to edit Master title style</a:t>
            </a:r>
          </a:p>
        </p:txBody>
      </p:sp>
      <p:sp>
        <p:nvSpPr>
          <p:cNvPr id="7" name="Rectangle 4"/>
          <p:cNvSpPr>
            <a:spLocks noGrp="1" noChangeArrowheads="1"/>
          </p:cNvSpPr>
          <p:nvPr>
            <p:ph type="sldNum" sz="quarter" idx="10"/>
          </p:nvPr>
        </p:nvSpPr>
        <p:spPr/>
        <p:txBody>
          <a:bodyPr/>
          <a:lstStyle>
            <a:lvl1pPr>
              <a:defRPr smtClean="0">
                <a:solidFill>
                  <a:schemeClr val="bg2">
                    <a:lumMod val="20000"/>
                    <a:lumOff val="80000"/>
                  </a:schemeClr>
                </a:solidFill>
              </a:defRPr>
            </a:lvl1p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307426032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3366223" y="6408740"/>
            <a:ext cx="5283200" cy="365125"/>
          </a:xfrm>
        </p:spPr>
        <p:txBody>
          <a:bodyPr/>
          <a:lstStyle>
            <a:lvl1pPr>
              <a:defRPr/>
            </a:lvl1pPr>
          </a:lstStyle>
          <a:p>
            <a:endParaRPr lang="en-US" dirty="0"/>
          </a:p>
        </p:txBody>
      </p:sp>
      <p:sp>
        <p:nvSpPr>
          <p:cNvPr id="6" name="Slide Number Placeholder 17"/>
          <p:cNvSpPr>
            <a:spLocks noGrp="1"/>
          </p:cNvSpPr>
          <p:nvPr>
            <p:ph type="sldNum" sz="quarter" idx="12"/>
          </p:nvPr>
        </p:nvSpPr>
        <p:spPr/>
        <p:txBody>
          <a:bodyPr/>
          <a:lstStyle>
            <a:lvl1pPr>
              <a:defRPr/>
            </a:lvl1p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120939625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cap="none" spc="0">
                <a:ln w="10541" cmpd="sng">
                  <a:solidFill>
                    <a:schemeClr val="accent1">
                      <a:shade val="88000"/>
                      <a:satMod val="110000"/>
                    </a:schemeClr>
                  </a:solidFill>
                  <a:prstDash val="solid"/>
                </a:ln>
                <a:solidFill>
                  <a:schemeClr val="accent1">
                    <a:lumMod val="50000"/>
                  </a:schemeClr>
                </a:solidFill>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F6D26AFD-EBD1-42FB-94BB-05ADAF863BBE}" type="slidenum">
              <a:rPr lang="en-US" smtClean="0"/>
              <a:pPr>
                <a:defRPr/>
              </a:pPr>
              <a:t>‹#›</a:t>
            </a:fld>
            <a:endParaRPr lang="en-US"/>
          </a:p>
        </p:txBody>
      </p:sp>
      <p:pic>
        <p:nvPicPr>
          <p:cNvPr id="5" name="Picture 2" descr="G:\img\BackStep.gif">
            <a:hlinkClick r:id="" action="ppaction://noaction"/>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701" y="6251768"/>
            <a:ext cx="1229299" cy="40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30578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a:t>Click to edit Master title style</a:t>
            </a:r>
          </a:p>
        </p:txBody>
      </p:sp>
      <p:sp>
        <p:nvSpPr>
          <p:cNvPr id="3" name="Content Placeholder 2"/>
          <p:cNvSpPr>
            <a:spLocks noGrp="1"/>
          </p:cNvSpPr>
          <p:nvPr>
            <p:ph idx="1"/>
          </p:nvPr>
        </p:nvSpPr>
        <p:spPr>
          <a:xfrm>
            <a:off x="457200" y="12954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defRPr/>
            </a:pPr>
            <a:fld id="{A802C70A-C339-4A67-BBEB-250E244B8248}" type="slidenum">
              <a:rPr lang="en-US" smtClean="0"/>
              <a:pPr>
                <a:defRPr/>
              </a:pPr>
              <a:t>‹#›</a:t>
            </a:fld>
            <a:endParaRPr lang="en-US"/>
          </a:p>
        </p:txBody>
      </p:sp>
    </p:spTree>
    <p:extLst>
      <p:ext uri="{BB962C8B-B14F-4D97-AF65-F5344CB8AC3E}">
        <p14:creationId xmlns:p14="http://schemas.microsoft.com/office/powerpoint/2010/main" val="3525149719"/>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338371" name="Rectangle 3"/>
          <p:cNvSpPr>
            <a:spLocks noGrp="1" noChangeArrowheads="1"/>
          </p:cNvSpPr>
          <p:nvPr>
            <p:ph type="ctrTitle"/>
          </p:nvPr>
        </p:nvSpPr>
        <p:spPr>
          <a:xfrm>
            <a:off x="1066800" y="3276600"/>
            <a:ext cx="8077200" cy="1905000"/>
          </a:xfrm>
        </p:spPr>
        <p:txBody>
          <a:bodyPr/>
          <a:lstStyle>
            <a:lvl1pPr algn="ctr">
              <a:defRPr sz="5400"/>
            </a:lvl1pPr>
          </a:lstStyle>
          <a:p>
            <a:r>
              <a:rPr lang="en-US" altLang="en-US"/>
              <a:t>Click to edit Master title style</a:t>
            </a:r>
          </a:p>
        </p:txBody>
      </p:sp>
      <p:sp>
        <p:nvSpPr>
          <p:cNvPr id="7" name="Rectangle 4"/>
          <p:cNvSpPr>
            <a:spLocks noGrp="1" noChangeArrowheads="1"/>
          </p:cNvSpPr>
          <p:nvPr>
            <p:ph type="sldNum" sz="quarter" idx="10"/>
          </p:nvPr>
        </p:nvSpPr>
        <p:spPr/>
        <p:txBody>
          <a:bodyPr/>
          <a:lstStyle>
            <a:lvl1pPr>
              <a:defRPr smtClean="0">
                <a:solidFill>
                  <a:schemeClr val="bg2">
                    <a:lumMod val="20000"/>
                    <a:lumOff val="80000"/>
                  </a:schemeClr>
                </a:solidFill>
              </a:defRPr>
            </a:lvl1pPr>
          </a:lstStyle>
          <a:p>
            <a:pPr>
              <a:defRPr/>
            </a:pPr>
            <a:fld id="{CF3997E9-8BAE-43A7-A3C5-7205DB6B0473}" type="slidenum">
              <a:rPr lang="en-US" altLang="en-US" smtClean="0"/>
              <a:pPr>
                <a:defRPr/>
              </a:pPr>
              <a:t>‹#›</a:t>
            </a:fld>
            <a:endParaRPr lang="en-US" altLang="en-US">
              <a:solidFill>
                <a:schemeClr val="accent2"/>
              </a:solidFill>
            </a:endParaRPr>
          </a:p>
        </p:txBody>
      </p:sp>
    </p:spTree>
    <p:extLst>
      <p:ext uri="{BB962C8B-B14F-4D97-AF65-F5344CB8AC3E}">
        <p14:creationId xmlns:p14="http://schemas.microsoft.com/office/powerpoint/2010/main" val="16480982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en-US"/>
              <a:t>Click to edit Master title style</a:t>
            </a:r>
          </a:p>
        </p:txBody>
      </p:sp>
      <p:sp>
        <p:nvSpPr>
          <p:cNvPr id="3" name="Дата 2"/>
          <p:cNvSpPr>
            <a:spLocks noGrp="1"/>
          </p:cNvSpPr>
          <p:nvPr>
            <p:ph type="dt" sz="half" idx="10"/>
          </p:nvPr>
        </p:nvSpPr>
        <p:spPr>
          <a:xfrm>
            <a:off x="457200" y="6476999"/>
            <a:ext cx="2133600" cy="274320"/>
          </a:xfrm>
          <a:prstGeom prst="rect">
            <a:avLst/>
          </a:prstGeom>
        </p:spPr>
        <p:txBody>
          <a:bodyPr/>
          <a:lstStyle/>
          <a:p>
            <a:endParaRPr lang="ru-RU"/>
          </a:p>
        </p:txBody>
      </p:sp>
      <p:sp>
        <p:nvSpPr>
          <p:cNvPr id="4" name="Нижний колонтитул 3"/>
          <p:cNvSpPr>
            <a:spLocks noGrp="1"/>
          </p:cNvSpPr>
          <p:nvPr>
            <p:ph type="ftr" sz="quarter" idx="11"/>
          </p:nvPr>
        </p:nvSpPr>
        <p:spPr>
          <a:xfrm>
            <a:off x="2640596" y="6476999"/>
            <a:ext cx="5507719" cy="274320"/>
          </a:xfrm>
          <a:prstGeom prst="rect">
            <a:avLst/>
          </a:prstGeom>
        </p:spPr>
        <p:txBody>
          <a:bodyPr/>
          <a:lstStyle/>
          <a:p>
            <a:r>
              <a:rPr lang="en-US"/>
              <a:t>© Copyright 1992-2018 by Pearson Education, Inc. All Rights Reserved.</a:t>
            </a:r>
            <a:endParaRPr lang="ru-RU"/>
          </a:p>
        </p:txBody>
      </p:sp>
      <p:sp>
        <p:nvSpPr>
          <p:cNvPr id="5" name="Номер слайда 4"/>
          <p:cNvSpPr>
            <a:spLocks noGrp="1"/>
          </p:cNvSpPr>
          <p:nvPr>
            <p:ph type="sldNum" sz="quarter" idx="12"/>
          </p:nvPr>
        </p:nvSpPr>
        <p:spPr/>
        <p:txBody>
          <a:bodyPr/>
          <a:lstStyle/>
          <a:p>
            <a:fld id="{7014E38A-51D7-4E41-A336-3682F2676777}" type="slidenum">
              <a:rPr lang="ru-RU" smtClean="0"/>
              <a:pPr/>
              <a:t>‹#›</a:t>
            </a:fld>
            <a:endParaRPr lang="ru-RU"/>
          </a:p>
        </p:txBody>
      </p:sp>
    </p:spTree>
    <p:extLst>
      <p:ext uri="{BB962C8B-B14F-4D97-AF65-F5344CB8AC3E}">
        <p14:creationId xmlns:p14="http://schemas.microsoft.com/office/powerpoint/2010/main" val="12885071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u="none"/>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664341" y="6553200"/>
            <a:ext cx="457200" cy="304800"/>
          </a:xfrm>
        </p:spPr>
        <p:txBody>
          <a:bodyPr/>
          <a:lstStyle>
            <a:lvl1pPr>
              <a:defRPr sz="1000"/>
            </a:lvl1pPr>
          </a:lstStyle>
          <a:p>
            <a:pPr>
              <a:buClr>
                <a:srgbClr val="B2B2B2"/>
              </a:buClr>
            </a:pPr>
            <a:fld id="{F0B64B77-DBAC-4D54-9548-AA68EF362CBE}" type="slidenum">
              <a:rPr lang="en-US" smtClean="0">
                <a:solidFill>
                  <a:srgbClr val="000000"/>
                </a:solidFill>
              </a:rPr>
              <a:pPr>
                <a:buClr>
                  <a:srgbClr val="B2B2B2"/>
                </a:buClr>
              </a:pPr>
              <a:t>‹#›</a:t>
            </a:fld>
            <a:endParaRPr lang="en-US">
              <a:solidFill>
                <a:srgbClr val="000000"/>
              </a:solidFill>
            </a:endParaRPr>
          </a:p>
        </p:txBody>
      </p:sp>
      <p:pic>
        <p:nvPicPr>
          <p:cNvPr id="5" name="Picture 2" descr="G:\img\BackStep.gif">
            <a:hlinkClick r:id="rId2" action="ppaction://hlinksldjump"/>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6275070"/>
            <a:ext cx="834390" cy="27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13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298058943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pPr>
              <a:buClr>
                <a:srgbClr val="B2B2B2"/>
              </a:buClr>
            </a:pPr>
            <a:fld id="{8E9FEAF3-1356-4048-826E-0C238E8E5DFA}" type="slidenum">
              <a:rPr lang="en-US" smtClean="0">
                <a:solidFill>
                  <a:srgbClr val="000000"/>
                </a:solidFill>
              </a:rPr>
              <a:pPr>
                <a:buClr>
                  <a:srgbClr val="B2B2B2"/>
                </a:buClr>
              </a:pPr>
              <a:t>‹#›</a:t>
            </a:fld>
            <a:endParaRPr lang="en-US">
              <a:solidFill>
                <a:srgbClr val="000000"/>
              </a:solidFill>
            </a:endParaRPr>
          </a:p>
        </p:txBody>
      </p:sp>
    </p:spTree>
    <p:extLst>
      <p:ext uri="{BB962C8B-B14F-4D97-AF65-F5344CB8AC3E}">
        <p14:creationId xmlns:p14="http://schemas.microsoft.com/office/powerpoint/2010/main" val="2090216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lvl1pPr>
          </a:lstStyle>
          <a:p>
            <a:pPr>
              <a:buClr>
                <a:srgbClr val="B2B2B2"/>
              </a:buClr>
            </a:pPr>
            <a:fld id="{8896C0FC-2ECE-4783-B5FE-5A6604E55649}" type="slidenum">
              <a:rPr lang="en-US" smtClean="0">
                <a:solidFill>
                  <a:srgbClr val="000000"/>
                </a:solidFill>
              </a:rPr>
              <a:pPr>
                <a:buClr>
                  <a:srgbClr val="B2B2B2"/>
                </a:buClr>
              </a:pPr>
              <a:t>‹#›</a:t>
            </a:fld>
            <a:endParaRPr lang="en-US">
              <a:solidFill>
                <a:srgbClr val="000000"/>
              </a:solidFill>
            </a:endParaRPr>
          </a:p>
        </p:txBody>
      </p:sp>
    </p:spTree>
    <p:extLst>
      <p:ext uri="{BB962C8B-B14F-4D97-AF65-F5344CB8AC3E}">
        <p14:creationId xmlns:p14="http://schemas.microsoft.com/office/powerpoint/2010/main" val="3286018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lstStyle>
          <a:p>
            <a:pPr>
              <a:buClr>
                <a:srgbClr val="B2B2B2"/>
              </a:buClr>
            </a:pPr>
            <a:fld id="{46D73D53-D0CE-4BE6-9379-E794AF979D4B}" type="slidenum">
              <a:rPr lang="en-US" smtClean="0">
                <a:solidFill>
                  <a:srgbClr val="000000"/>
                </a:solidFill>
              </a:rPr>
              <a:pPr>
                <a:buClr>
                  <a:srgbClr val="B2B2B2"/>
                </a:buClr>
              </a:pPr>
              <a:t>‹#›</a:t>
            </a:fld>
            <a:endParaRPr lang="en-US">
              <a:solidFill>
                <a:srgbClr val="000000"/>
              </a:solidFill>
            </a:endParaRPr>
          </a:p>
        </p:txBody>
      </p:sp>
    </p:spTree>
    <p:extLst>
      <p:ext uri="{BB962C8B-B14F-4D97-AF65-F5344CB8AC3E}">
        <p14:creationId xmlns:p14="http://schemas.microsoft.com/office/powerpoint/2010/main" val="1437515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cap="none" spc="0">
                <a:ln w="10541" cmpd="sng">
                  <a:solidFill>
                    <a:schemeClr val="accent1">
                      <a:shade val="88000"/>
                      <a:satMod val="110000"/>
                    </a:schemeClr>
                  </a:solidFill>
                  <a:prstDash val="solid"/>
                </a:ln>
                <a:solidFill>
                  <a:schemeClr val="accent1">
                    <a:lumMod val="50000"/>
                  </a:schemeClr>
                </a:solidFill>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F6D26AFD-EBD1-42FB-94BB-05ADAF863BBE}" type="slidenum">
              <a:rPr lang="en-US" smtClean="0"/>
              <a:pPr>
                <a:defRPr/>
              </a:pPr>
              <a:t>‹#›</a:t>
            </a:fld>
            <a:endParaRPr lang="en-US"/>
          </a:p>
        </p:txBody>
      </p:sp>
      <p:pic>
        <p:nvPicPr>
          <p:cNvPr id="5" name="Picture 2" descr="G:\img\BackStep.gif">
            <a:hlinkClick r:id="" action="ppaction://noaction"/>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701" y="6251768"/>
            <a:ext cx="1229299" cy="40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137082"/>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a:t>Click to edit Master title style</a:t>
            </a:r>
          </a:p>
        </p:txBody>
      </p:sp>
      <p:sp>
        <p:nvSpPr>
          <p:cNvPr id="3" name="Content Placeholder 2"/>
          <p:cNvSpPr>
            <a:spLocks noGrp="1"/>
          </p:cNvSpPr>
          <p:nvPr>
            <p:ph idx="1"/>
          </p:nvPr>
        </p:nvSpPr>
        <p:spPr>
          <a:xfrm>
            <a:off x="457200" y="12954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defRPr/>
            </a:pPr>
            <a:fld id="{A802C70A-C339-4A67-BBEB-250E244B8248}" type="slidenum">
              <a:rPr lang="en-US" smtClean="0"/>
              <a:pPr>
                <a:defRPr/>
              </a:pPr>
              <a:t>‹#›</a:t>
            </a:fld>
            <a:endParaRPr lang="en-US"/>
          </a:p>
        </p:txBody>
      </p:sp>
    </p:spTree>
    <p:extLst>
      <p:ext uri="{BB962C8B-B14F-4D97-AF65-F5344CB8AC3E}">
        <p14:creationId xmlns:p14="http://schemas.microsoft.com/office/powerpoint/2010/main" val="1587194287"/>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338371" name="Rectangle 3"/>
          <p:cNvSpPr>
            <a:spLocks noGrp="1" noChangeArrowheads="1"/>
          </p:cNvSpPr>
          <p:nvPr>
            <p:ph type="ctrTitle"/>
          </p:nvPr>
        </p:nvSpPr>
        <p:spPr>
          <a:xfrm>
            <a:off x="1066800" y="3276600"/>
            <a:ext cx="8077200" cy="1905000"/>
          </a:xfrm>
        </p:spPr>
        <p:txBody>
          <a:bodyPr/>
          <a:lstStyle>
            <a:lvl1pPr algn="ctr">
              <a:defRPr sz="5400"/>
            </a:lvl1pPr>
          </a:lstStyle>
          <a:p>
            <a:r>
              <a:rPr lang="en-US" altLang="en-US"/>
              <a:t>Click to edit Master title style</a:t>
            </a:r>
          </a:p>
        </p:txBody>
      </p:sp>
      <p:sp>
        <p:nvSpPr>
          <p:cNvPr id="7" name="Rectangle 4"/>
          <p:cNvSpPr>
            <a:spLocks noGrp="1" noChangeArrowheads="1"/>
          </p:cNvSpPr>
          <p:nvPr>
            <p:ph type="sldNum" sz="quarter" idx="10"/>
          </p:nvPr>
        </p:nvSpPr>
        <p:spPr/>
        <p:txBody>
          <a:bodyPr/>
          <a:lstStyle>
            <a:lvl1pPr>
              <a:defRPr smtClean="0">
                <a:solidFill>
                  <a:schemeClr val="bg2">
                    <a:lumMod val="20000"/>
                    <a:lumOff val="80000"/>
                  </a:schemeClr>
                </a:solidFill>
              </a:defRPr>
            </a:lvl1pPr>
          </a:lstStyle>
          <a:p>
            <a:pPr>
              <a:defRPr/>
            </a:pPr>
            <a:fld id="{CF3997E9-8BAE-43A7-A3C5-7205DB6B0473}" type="slidenum">
              <a:rPr lang="en-US" altLang="en-US" smtClean="0"/>
              <a:pPr>
                <a:defRPr/>
              </a:pPr>
              <a:t>‹#›</a:t>
            </a:fld>
            <a:endParaRPr lang="en-US" altLang="en-US">
              <a:solidFill>
                <a:schemeClr val="accent2"/>
              </a:solidFill>
            </a:endParaRPr>
          </a:p>
        </p:txBody>
      </p:sp>
    </p:spTree>
    <p:extLst>
      <p:ext uri="{BB962C8B-B14F-4D97-AF65-F5344CB8AC3E}">
        <p14:creationId xmlns:p14="http://schemas.microsoft.com/office/powerpoint/2010/main" val="37897874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en-US"/>
              <a:t>Click to edit Master title style</a:t>
            </a:r>
          </a:p>
        </p:txBody>
      </p:sp>
      <p:sp>
        <p:nvSpPr>
          <p:cNvPr id="3" name="Дата 2"/>
          <p:cNvSpPr>
            <a:spLocks noGrp="1"/>
          </p:cNvSpPr>
          <p:nvPr>
            <p:ph type="dt" sz="half" idx="10"/>
          </p:nvPr>
        </p:nvSpPr>
        <p:spPr>
          <a:xfrm>
            <a:off x="457200" y="6476999"/>
            <a:ext cx="2133600" cy="274320"/>
          </a:xfrm>
          <a:prstGeom prst="rect">
            <a:avLst/>
          </a:prstGeom>
        </p:spPr>
        <p:txBody>
          <a:bodyPr/>
          <a:lstStyle/>
          <a:p>
            <a:endParaRPr lang="ru-RU"/>
          </a:p>
        </p:txBody>
      </p:sp>
      <p:sp>
        <p:nvSpPr>
          <p:cNvPr id="4" name="Нижний колонтитул 3"/>
          <p:cNvSpPr>
            <a:spLocks noGrp="1"/>
          </p:cNvSpPr>
          <p:nvPr>
            <p:ph type="ftr" sz="quarter" idx="11"/>
          </p:nvPr>
        </p:nvSpPr>
        <p:spPr>
          <a:xfrm>
            <a:off x="2640596" y="6476999"/>
            <a:ext cx="5507719" cy="274320"/>
          </a:xfrm>
          <a:prstGeom prst="rect">
            <a:avLst/>
          </a:prstGeom>
        </p:spPr>
        <p:txBody>
          <a:bodyPr/>
          <a:lstStyle/>
          <a:p>
            <a:r>
              <a:rPr lang="en-US"/>
              <a:t>© Copyright 1992-2018 by Pearson Education, Inc. All Rights Reserved.</a:t>
            </a:r>
            <a:endParaRPr lang="ru-RU"/>
          </a:p>
        </p:txBody>
      </p:sp>
      <p:sp>
        <p:nvSpPr>
          <p:cNvPr id="5" name="Номер слайда 4"/>
          <p:cNvSpPr>
            <a:spLocks noGrp="1"/>
          </p:cNvSpPr>
          <p:nvPr>
            <p:ph type="sldNum" sz="quarter" idx="12"/>
          </p:nvPr>
        </p:nvSpPr>
        <p:spPr/>
        <p:txBody>
          <a:bodyPr/>
          <a:lstStyle/>
          <a:p>
            <a:fld id="{7014E38A-51D7-4E41-A336-3682F2676777}" type="slidenum">
              <a:rPr lang="ru-RU" smtClean="0"/>
              <a:pPr/>
              <a:t>‹#›</a:t>
            </a:fld>
            <a:endParaRPr lang="ru-RU"/>
          </a:p>
        </p:txBody>
      </p:sp>
    </p:spTree>
    <p:extLst>
      <p:ext uri="{BB962C8B-B14F-4D97-AF65-F5344CB8AC3E}">
        <p14:creationId xmlns:p14="http://schemas.microsoft.com/office/powerpoint/2010/main" val="15495934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u="none"/>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664341" y="6553200"/>
            <a:ext cx="457200" cy="304800"/>
          </a:xfrm>
        </p:spPr>
        <p:txBody>
          <a:bodyPr/>
          <a:lstStyle>
            <a:lvl1pPr>
              <a:defRPr sz="1000"/>
            </a:lvl1pPr>
          </a:lstStyle>
          <a:p>
            <a:pPr>
              <a:buClr>
                <a:srgbClr val="B2B2B2"/>
              </a:buClr>
            </a:pPr>
            <a:fld id="{F0B64B77-DBAC-4D54-9548-AA68EF362CBE}" type="slidenum">
              <a:rPr lang="en-US" smtClean="0">
                <a:solidFill>
                  <a:srgbClr val="000000"/>
                </a:solidFill>
              </a:rPr>
              <a:pPr>
                <a:buClr>
                  <a:srgbClr val="B2B2B2"/>
                </a:buClr>
              </a:pPr>
              <a:t>‹#›</a:t>
            </a:fld>
            <a:endParaRPr lang="en-US">
              <a:solidFill>
                <a:srgbClr val="000000"/>
              </a:solidFill>
            </a:endParaRPr>
          </a:p>
        </p:txBody>
      </p:sp>
      <p:pic>
        <p:nvPicPr>
          <p:cNvPr id="5" name="Picture 2" descr="G:\img\BackStep.gif">
            <a:hlinkClick r:id="rId2" action="ppaction://hlinksldjump"/>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6275070"/>
            <a:ext cx="834390" cy="27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1108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pPr>
              <a:buClr>
                <a:srgbClr val="B2B2B2"/>
              </a:buClr>
            </a:pPr>
            <a:fld id="{8E9FEAF3-1356-4048-826E-0C238E8E5DFA}" type="slidenum">
              <a:rPr lang="en-US" smtClean="0">
                <a:solidFill>
                  <a:srgbClr val="000000"/>
                </a:solidFill>
              </a:rPr>
              <a:pPr>
                <a:buClr>
                  <a:srgbClr val="B2B2B2"/>
                </a:buClr>
              </a:pPr>
              <a:t>‹#›</a:t>
            </a:fld>
            <a:endParaRPr lang="en-US">
              <a:solidFill>
                <a:srgbClr val="000000"/>
              </a:solidFill>
            </a:endParaRPr>
          </a:p>
        </p:txBody>
      </p:sp>
    </p:spTree>
    <p:extLst>
      <p:ext uri="{BB962C8B-B14F-4D97-AF65-F5344CB8AC3E}">
        <p14:creationId xmlns:p14="http://schemas.microsoft.com/office/powerpoint/2010/main" val="8271627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lvl1pPr>
          </a:lstStyle>
          <a:p>
            <a:pPr>
              <a:buClr>
                <a:srgbClr val="B2B2B2"/>
              </a:buClr>
            </a:pPr>
            <a:fld id="{8896C0FC-2ECE-4783-B5FE-5A6604E55649}" type="slidenum">
              <a:rPr lang="en-US" smtClean="0">
                <a:solidFill>
                  <a:srgbClr val="000000"/>
                </a:solidFill>
              </a:rPr>
              <a:pPr>
                <a:buClr>
                  <a:srgbClr val="B2B2B2"/>
                </a:buClr>
              </a:pPr>
              <a:t>‹#›</a:t>
            </a:fld>
            <a:endParaRPr lang="en-US">
              <a:solidFill>
                <a:srgbClr val="000000"/>
              </a:solidFill>
            </a:endParaRPr>
          </a:p>
        </p:txBody>
      </p:sp>
    </p:spTree>
    <p:extLst>
      <p:ext uri="{BB962C8B-B14F-4D97-AF65-F5344CB8AC3E}">
        <p14:creationId xmlns:p14="http://schemas.microsoft.com/office/powerpoint/2010/main" val="39501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382096271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lstStyle>
          <a:p>
            <a:pPr>
              <a:buClr>
                <a:srgbClr val="B2B2B2"/>
              </a:buClr>
            </a:pPr>
            <a:fld id="{46D73D53-D0CE-4BE6-9379-E794AF979D4B}" type="slidenum">
              <a:rPr lang="en-US" smtClean="0">
                <a:solidFill>
                  <a:srgbClr val="000000"/>
                </a:solidFill>
              </a:rPr>
              <a:pPr>
                <a:buClr>
                  <a:srgbClr val="B2B2B2"/>
                </a:buClr>
              </a:pPr>
              <a:t>‹#›</a:t>
            </a:fld>
            <a:endParaRPr lang="en-US">
              <a:solidFill>
                <a:srgbClr val="000000"/>
              </a:solidFill>
            </a:endParaRPr>
          </a:p>
        </p:txBody>
      </p:sp>
    </p:spTree>
    <p:extLst>
      <p:ext uri="{BB962C8B-B14F-4D97-AF65-F5344CB8AC3E}">
        <p14:creationId xmlns:p14="http://schemas.microsoft.com/office/powerpoint/2010/main" val="4979290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cap="none" spc="0">
                <a:ln w="10541" cmpd="sng">
                  <a:solidFill>
                    <a:schemeClr val="accent1">
                      <a:shade val="88000"/>
                      <a:satMod val="110000"/>
                    </a:schemeClr>
                  </a:solidFill>
                  <a:prstDash val="solid"/>
                </a:ln>
                <a:solidFill>
                  <a:schemeClr val="accent1">
                    <a:lumMod val="50000"/>
                  </a:schemeClr>
                </a:solidFill>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9719D0B-6E3B-40E4-877A-FAE04F02C714}" type="slidenum">
              <a:rPr lang="en-US" smtClean="0"/>
              <a:pPr/>
              <a:t>‹#›</a:t>
            </a:fld>
            <a:endParaRPr lang="en-US" dirty="0"/>
          </a:p>
        </p:txBody>
      </p:sp>
      <p:pic>
        <p:nvPicPr>
          <p:cNvPr id="5" name="Picture 2" descr="G:\img\BackStep.gif">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701" y="6251768"/>
            <a:ext cx="1229299" cy="40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71854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7587"/>
            <a:ext cx="8229600" cy="914400"/>
          </a:xfrm>
        </p:spPr>
        <p:txBody>
          <a:bodyPr/>
          <a:lstStyle>
            <a:lvl1pPr>
              <a:defRPr>
                <a:solidFill>
                  <a:srgbClr val="007DDA"/>
                </a:solidFill>
              </a:defRPr>
            </a:lvl1pPr>
          </a:lstStyle>
          <a:p>
            <a:r>
              <a:rPr lang="en-US"/>
              <a:t>Click to edit Master title style</a:t>
            </a:r>
          </a:p>
        </p:txBody>
      </p:sp>
      <p:sp>
        <p:nvSpPr>
          <p:cNvPr id="3" name="Content Placeholder 2"/>
          <p:cNvSpPr>
            <a:spLocks noGrp="1"/>
          </p:cNvSpPr>
          <p:nvPr>
            <p:ph idx="1"/>
          </p:nvPr>
        </p:nvSpPr>
        <p:spPr>
          <a:xfrm>
            <a:off x="457200" y="12954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710546464"/>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1687928547"/>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101783022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436820812"/>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217145109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457200" y="2017713"/>
            <a:ext cx="41719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81550" y="2017713"/>
            <a:ext cx="4173538" cy="4114800"/>
          </a:xfrm>
        </p:spPr>
        <p:txBody>
          <a:bodyPr/>
          <a:lstStyle/>
          <a:p>
            <a:r>
              <a:rPr lang="en-US"/>
              <a:t>Click icon to add online image</a:t>
            </a:r>
          </a:p>
        </p:txBody>
      </p:sp>
      <p:sp>
        <p:nvSpPr>
          <p:cNvPr id="5" name="Slide Number Placeholder 4"/>
          <p:cNvSpPr>
            <a:spLocks noGrp="1"/>
          </p:cNvSpPr>
          <p:nvPr>
            <p:ph type="sldNum" sz="quarter" idx="10"/>
          </p:nvPr>
        </p:nvSpPr>
        <p:spPr>
          <a:xfrm>
            <a:off x="7042150" y="6243638"/>
            <a:ext cx="1905000" cy="457200"/>
          </a:xfrm>
        </p:spPr>
        <p:txBody>
          <a:bodyPr/>
          <a:lstStyle>
            <a:lvl1pPr>
              <a:defRPr/>
            </a:lvl1p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2933154800"/>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338371" name="Rectangle 3"/>
          <p:cNvSpPr>
            <a:spLocks noGrp="1" noChangeArrowheads="1"/>
          </p:cNvSpPr>
          <p:nvPr>
            <p:ph type="ctrTitle"/>
          </p:nvPr>
        </p:nvSpPr>
        <p:spPr>
          <a:xfrm>
            <a:off x="1066800" y="3276600"/>
            <a:ext cx="8077200" cy="1905000"/>
          </a:xfrm>
        </p:spPr>
        <p:txBody>
          <a:bodyPr/>
          <a:lstStyle>
            <a:lvl1pPr algn="ctr">
              <a:defRPr sz="5400"/>
            </a:lvl1pPr>
          </a:lstStyle>
          <a:p>
            <a:r>
              <a:rPr lang="en-US" altLang="en-US"/>
              <a:t>Click to edit Master title style</a:t>
            </a:r>
          </a:p>
        </p:txBody>
      </p:sp>
      <p:sp>
        <p:nvSpPr>
          <p:cNvPr id="7" name="Rectangle 4"/>
          <p:cNvSpPr>
            <a:spLocks noGrp="1" noChangeArrowheads="1"/>
          </p:cNvSpPr>
          <p:nvPr>
            <p:ph type="sldNum" sz="quarter" idx="10"/>
          </p:nvPr>
        </p:nvSpPr>
        <p:spPr/>
        <p:txBody>
          <a:bodyPr/>
          <a:lstStyle>
            <a:lvl1pPr>
              <a:defRPr smtClean="0">
                <a:solidFill>
                  <a:schemeClr val="bg2">
                    <a:lumMod val="20000"/>
                    <a:lumOff val="80000"/>
                  </a:schemeClr>
                </a:solidFill>
              </a:defRPr>
            </a:lvl1p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116206509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9" name="Slide Number Placeholder 8"/>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3550694067"/>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457200" y="2017713"/>
            <a:ext cx="41719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81550" y="2017713"/>
            <a:ext cx="4173538" cy="4114800"/>
          </a:xfrm>
        </p:spPr>
        <p:txBody>
          <a:bodyPr/>
          <a:lstStyle/>
          <a:p>
            <a:r>
              <a:rPr lang="en-US"/>
              <a:t>Click icon to add clip art</a:t>
            </a:r>
          </a:p>
        </p:txBody>
      </p:sp>
      <p:sp>
        <p:nvSpPr>
          <p:cNvPr id="5" name="Slide Number Placeholder 4"/>
          <p:cNvSpPr>
            <a:spLocks noGrp="1"/>
          </p:cNvSpPr>
          <p:nvPr>
            <p:ph type="sldNum" sz="quarter" idx="10"/>
          </p:nvPr>
        </p:nvSpPr>
        <p:spPr>
          <a:xfrm>
            <a:off x="7042150" y="6243638"/>
            <a:ext cx="1905000" cy="457200"/>
          </a:xfrm>
        </p:spPr>
        <p:txBody>
          <a:bodyPr/>
          <a:lstStyle>
            <a:lvl1pPr>
              <a:defRPr/>
            </a:lvl1p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2443519445"/>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338371" name="Rectangle 3"/>
          <p:cNvSpPr>
            <a:spLocks noGrp="1" noChangeArrowheads="1"/>
          </p:cNvSpPr>
          <p:nvPr>
            <p:ph type="ctrTitle"/>
          </p:nvPr>
        </p:nvSpPr>
        <p:spPr>
          <a:xfrm>
            <a:off x="1066800" y="3276600"/>
            <a:ext cx="8077200" cy="1905000"/>
          </a:xfrm>
        </p:spPr>
        <p:txBody>
          <a:bodyPr/>
          <a:lstStyle>
            <a:lvl1pPr algn="ctr">
              <a:defRPr sz="5400"/>
            </a:lvl1pPr>
          </a:lstStyle>
          <a:p>
            <a:r>
              <a:rPr lang="en-US" altLang="en-US"/>
              <a:t>Click to edit Master title style</a:t>
            </a:r>
          </a:p>
        </p:txBody>
      </p:sp>
      <p:sp>
        <p:nvSpPr>
          <p:cNvPr id="7" name="Rectangle 4"/>
          <p:cNvSpPr>
            <a:spLocks noGrp="1" noChangeArrowheads="1"/>
          </p:cNvSpPr>
          <p:nvPr>
            <p:ph type="sldNum" sz="quarter" idx="10"/>
          </p:nvPr>
        </p:nvSpPr>
        <p:spPr/>
        <p:txBody>
          <a:bodyPr/>
          <a:lstStyle>
            <a:lvl1pPr>
              <a:defRPr smtClean="0">
                <a:solidFill>
                  <a:schemeClr val="bg2">
                    <a:lumMod val="20000"/>
                    <a:lumOff val="80000"/>
                  </a:schemeClr>
                </a:solidFill>
              </a:defRPr>
            </a:lvl1pPr>
          </a:lstStyle>
          <a:p>
            <a:pPr>
              <a:defRPr/>
            </a:pPr>
            <a:fld id="{CF3997E9-8BAE-43A7-A3C5-7205DB6B0473}" type="slidenum">
              <a:rPr lang="en-US" altLang="en-US">
                <a:solidFill>
                  <a:srgbClr val="CCCCCC">
                    <a:lumMod val="20000"/>
                    <a:lumOff val="80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351420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eaLnBrk="0" fontAlgn="base" hangingPunct="0">
              <a:spcBef>
                <a:spcPct val="0"/>
              </a:spcBef>
              <a:spcAft>
                <a:spcPct val="0"/>
              </a:spcAft>
              <a:defRPr/>
            </a:pPr>
            <a:endParaRPr lang="en-US" sz="2400">
              <a:solidFill>
                <a:srgbClr val="000000"/>
              </a:solidFill>
              <a:latin typeface="Times" pitchFamily="18" charset="0"/>
            </a:endParaRPr>
          </a:p>
        </p:txBody>
      </p:sp>
      <p:sp>
        <p:nvSpPr>
          <p:cNvPr id="5" name="Footer Placeholder 21"/>
          <p:cNvSpPr>
            <a:spLocks noGrp="1"/>
          </p:cNvSpPr>
          <p:nvPr>
            <p:ph type="ftr" sz="quarter" idx="11"/>
          </p:nvPr>
        </p:nvSpPr>
        <p:spPr>
          <a:xfrm>
            <a:off x="3962400" y="6408738"/>
            <a:ext cx="2768600" cy="365125"/>
          </a:xfrm>
          <a:prstGeom prst="rect">
            <a:avLst/>
          </a:prstGeom>
        </p:spPr>
        <p:txBody>
          <a:bodyPr/>
          <a:lstStyle>
            <a:lvl1pPr>
              <a:defRPr/>
            </a:lvl1pPr>
          </a:lstStyle>
          <a:p>
            <a:pPr eaLnBrk="0" fontAlgn="base" hangingPunct="0">
              <a:spcBef>
                <a:spcPct val="0"/>
              </a:spcBef>
              <a:spcAft>
                <a:spcPct val="0"/>
              </a:spcAft>
              <a:defRPr/>
            </a:pPr>
            <a:endParaRPr lang="en-US" sz="2400">
              <a:solidFill>
                <a:srgbClr val="000000"/>
              </a:solidFill>
              <a:latin typeface="Times" pitchFamily="18" charset="0"/>
            </a:endParaRPr>
          </a:p>
        </p:txBody>
      </p:sp>
      <p:sp>
        <p:nvSpPr>
          <p:cNvPr id="6" name="Slide Number Placeholder 17"/>
          <p:cNvSpPr>
            <a:spLocks noGrp="1"/>
          </p:cNvSpPr>
          <p:nvPr>
            <p:ph type="sldNum" sz="quarter" idx="12"/>
          </p:nvPr>
        </p:nvSpPr>
        <p:spPr/>
        <p:txBody>
          <a:bodyPr/>
          <a:lstStyle>
            <a:lvl1pPr>
              <a:defRPr/>
            </a:lvl1pPr>
          </a:lstStyle>
          <a:p>
            <a:pPr>
              <a:defRPr/>
            </a:pPr>
            <a:fld id="{3FBCE982-BF3E-470A-8E96-65AED7B18791}"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198731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792810"/>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theme" Target="../theme/theme3.xml"/><Relationship Id="rId4"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4.xml"/><Relationship Id="rId4"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5.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theme" Target="../theme/theme6.xml"/><Relationship Id="rId4" Type="http://schemas.openxmlformats.org/officeDocument/2006/relationships/slideLayout" Target="../slideLayouts/slideLayout4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382000" cy="762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19200"/>
            <a:ext cx="84582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686800" y="6553200"/>
            <a:ext cx="381000" cy="304800"/>
          </a:xfrm>
          <a:prstGeom prst="rect">
            <a:avLst/>
          </a:prstGeom>
        </p:spPr>
        <p:txBody>
          <a:bodyPr vert="horz" lIns="91440" tIns="45720" rIns="91440" bIns="45720" rtlCol="0" anchor="ctr"/>
          <a:lstStyle>
            <a:lvl1pPr algn="r">
              <a:defRPr sz="900">
                <a:solidFill>
                  <a:schemeClr val="tx1">
                    <a:tint val="75000"/>
                  </a:schemeClr>
                </a:solidFill>
              </a:defRPr>
            </a:lvl1pPr>
          </a:lstStyle>
          <a:p>
            <a:pPr eaLnBrk="0" fontAlgn="base" hangingPunct="0">
              <a:spcBef>
                <a:spcPct val="0"/>
              </a:spcBef>
              <a:spcAft>
                <a:spcPct val="0"/>
              </a:spcAft>
              <a:defRPr/>
            </a:pPr>
            <a:fld id="{426E7C39-7511-4810-9B68-EF5D6F75977E}" type="slidenum">
              <a:rPr lang="en-US" altLang="en-US" smtClean="0">
                <a:solidFill>
                  <a:srgbClr val="000000">
                    <a:tint val="75000"/>
                  </a:srgbClr>
                </a:solidFill>
                <a:latin typeface="Times" pitchFamily="18" charset="0"/>
              </a:rPr>
              <a:pPr eaLnBrk="0" fontAlgn="base" hangingPunct="0">
                <a:spcBef>
                  <a:spcPct val="0"/>
                </a:spcBef>
                <a:spcAft>
                  <a:spcPct val="0"/>
                </a:spcAft>
                <a:defRPr/>
              </a:pPr>
              <a:t>‹#›</a:t>
            </a:fld>
            <a:endParaRPr lang="en-US" altLang="en-US" dirty="0">
              <a:solidFill>
                <a:srgbClr val="FF3300"/>
              </a:solidFill>
              <a:latin typeface="Times" pitchFamily="18" charset="0"/>
            </a:endParaRPr>
          </a:p>
        </p:txBody>
      </p:sp>
    </p:spTree>
    <p:extLst>
      <p:ext uri="{BB962C8B-B14F-4D97-AF65-F5344CB8AC3E}">
        <p14:creationId xmlns:p14="http://schemas.microsoft.com/office/powerpoint/2010/main" val="13627567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mc:AlternateContent xmlns:mc="http://schemas.openxmlformats.org/markup-compatibility/2006" xmlns:p14="http://schemas.microsoft.com/office/powerpoint/2010/main">
    <mc:Choice Requires="p14">
      <p:transition spd="slow" p14:dur="20000"/>
    </mc:Choice>
    <mc:Fallback xmlns="">
      <p:transition spd="slow"/>
    </mc:Fallback>
  </mc:AlternateContent>
  <p:hf hdr="0" ftr="0" dt="0"/>
  <p:txStyles>
    <p:titleStyle>
      <a:lvl1pPr algn="ctr" defTabSz="914400" rtl="0" eaLnBrk="1" latinLnBrk="0" hangingPunct="1">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654"/>
            <a:ext cx="8763000" cy="8155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04800" y="990600"/>
            <a:ext cx="8610600" cy="571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8763000" y="6553200"/>
            <a:ext cx="381000" cy="296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panose="020F0502020204030204" pitchFamily="34" charset="0"/>
              </a:defRPr>
            </a:lvl1pPr>
          </a:lstStyle>
          <a:p>
            <a:fld id="{49719D0B-6E3B-40E4-877A-FAE04F02C714}" type="slidenum">
              <a:rPr lang="en-US" smtClean="0"/>
              <a:pPr/>
              <a:t>‹#›</a:t>
            </a:fld>
            <a:endParaRPr lang="en-US" dirty="0"/>
          </a:p>
        </p:txBody>
      </p:sp>
    </p:spTree>
    <p:extLst>
      <p:ext uri="{BB962C8B-B14F-4D97-AF65-F5344CB8AC3E}">
        <p14:creationId xmlns:p14="http://schemas.microsoft.com/office/powerpoint/2010/main" val="306320349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hf hdr="0" ftr="0" dt="0"/>
  <p:txStyles>
    <p:titleStyle>
      <a:lvl1pPr algn="ctr" rtl="0" eaLnBrk="1" fontAlgn="base" hangingPunct="1">
        <a:spcBef>
          <a:spcPct val="0"/>
        </a:spcBef>
        <a:spcAft>
          <a:spcPct val="0"/>
        </a:spcAft>
        <a:defRPr sz="44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ct val="0"/>
        </a:spcAft>
        <a:buClr>
          <a:schemeClr val="accent2"/>
        </a:buClr>
        <a:buSzPct val="85000"/>
        <a:buFont typeface="ZapfDingbats" pitchFamily="80" charset="2"/>
        <a:buChar char="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chemeClr val="accent2"/>
        </a:buClr>
        <a:buSzPct val="75000"/>
        <a:buFont typeface="ZapfDingbats" pitchFamily="80" charset="2"/>
        <a:buChar char="m"/>
        <a:defRPr sz="28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382000" cy="762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19200"/>
            <a:ext cx="84582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077200" y="6553200"/>
            <a:ext cx="990600" cy="304800"/>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F9CFB6CA-3891-451B-8017-55C9149B6CD9}" type="slidenum">
              <a:rPr lang="en-US" smtClean="0"/>
              <a:pPr>
                <a:defRPr/>
              </a:pPr>
              <a:t>‹#›</a:t>
            </a:fld>
            <a:endParaRPr lang="en-US"/>
          </a:p>
        </p:txBody>
      </p:sp>
    </p:spTree>
    <p:extLst>
      <p:ext uri="{BB962C8B-B14F-4D97-AF65-F5344CB8AC3E}">
        <p14:creationId xmlns:p14="http://schemas.microsoft.com/office/powerpoint/2010/main" val="23887374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Lst>
  <mc:AlternateContent xmlns:mc="http://schemas.openxmlformats.org/markup-compatibility/2006" xmlns:p14="http://schemas.microsoft.com/office/powerpoint/2010/main">
    <mc:Choice Requires="p14">
      <p:transition spd="slow" p14:dur="20000"/>
    </mc:Choice>
    <mc:Fallback xmlns="">
      <p:transition spd="slow"/>
    </mc:Fallback>
  </mc:AlternateContent>
  <p:hf hdr="0" ftr="0" dt="0"/>
  <p:txStyles>
    <p:titleStyle>
      <a:lvl1pPr algn="ctr" defTabSz="914400" rtl="0" eaLnBrk="1" latinLnBrk="0" hangingPunct="1">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lnSpc>
                <a:spcPct val="90000"/>
              </a:lnSpc>
              <a:spcBef>
                <a:spcPct val="20000"/>
              </a:spcBef>
              <a:buClr>
                <a:srgbClr val="B2B2B2"/>
              </a:buClr>
              <a:buSzPct val="60000"/>
              <a:buFont typeface="Wingdings" pitchFamily="2" charset="2"/>
              <a:buNone/>
            </a:pPr>
            <a:fld id="{89190109-5F87-4511-822B-78DFD7481A10}" type="slidenum">
              <a:rPr lang="en-US" smtClean="0">
                <a:solidFill>
                  <a:srgbClr val="000000"/>
                </a:solidFill>
              </a:rPr>
              <a:pPr>
                <a:lnSpc>
                  <a:spcPct val="90000"/>
                </a:lnSpc>
                <a:spcBef>
                  <a:spcPct val="20000"/>
                </a:spcBef>
                <a:buClr>
                  <a:srgbClr val="B2B2B2"/>
                </a:buClr>
                <a:buSzPct val="60000"/>
                <a:buFont typeface="Wingdings" pitchFamily="2" charset="2"/>
                <a:buNone/>
              </a:pPr>
              <a:t>‹#›</a:t>
            </a:fld>
            <a:endParaRPr lang="en-US">
              <a:solidFill>
                <a:srgbClr val="000000"/>
              </a:solidFill>
            </a:endParaRPr>
          </a:p>
        </p:txBody>
      </p:sp>
    </p:spTree>
    <p:extLst>
      <p:ext uri="{BB962C8B-B14F-4D97-AF65-F5344CB8AC3E}">
        <p14:creationId xmlns:p14="http://schemas.microsoft.com/office/powerpoint/2010/main" val="63337759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Lst>
  <p:hf hdr="0" ftr="0" dt="0"/>
  <p:txStyles>
    <p:titleStyle>
      <a:lvl1pPr algn="l" rtl="0" eaLnBrk="1" fontAlgn="base" hangingPunct="1">
        <a:spcBef>
          <a:spcPct val="0"/>
        </a:spcBef>
        <a:spcAft>
          <a:spcPct val="0"/>
        </a:spcAft>
        <a:defRPr sz="4000" u="sng">
          <a:solidFill>
            <a:schemeClr val="accent2"/>
          </a:solidFill>
          <a:latin typeface="+mj-lt"/>
          <a:ea typeface="+mj-ea"/>
          <a:cs typeface="+mj-cs"/>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ct val="0"/>
        </a:spcAft>
        <a:buClr>
          <a:schemeClr val="accent2"/>
        </a:buClr>
        <a:buSzPct val="85000"/>
        <a:buFont typeface="ZapfDingbats" pitchFamily="80" charset="2"/>
        <a:buChar char="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75000"/>
        <a:buFont typeface="ZapfDingbats" pitchFamily="80" charset="2"/>
        <a:buChar char="m"/>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Times New Roman"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382000" cy="762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19200"/>
            <a:ext cx="84582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077200" y="6553200"/>
            <a:ext cx="990600" cy="304800"/>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F9CFB6CA-3891-451B-8017-55C9149B6CD9}" type="slidenum">
              <a:rPr lang="en-US" smtClean="0"/>
              <a:pPr>
                <a:defRPr/>
              </a:pPr>
              <a:t>‹#›</a:t>
            </a:fld>
            <a:endParaRPr lang="en-US"/>
          </a:p>
        </p:txBody>
      </p:sp>
    </p:spTree>
    <p:extLst>
      <p:ext uri="{BB962C8B-B14F-4D97-AF65-F5344CB8AC3E}">
        <p14:creationId xmlns:p14="http://schemas.microsoft.com/office/powerpoint/2010/main" val="23529010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mc:AlternateContent xmlns:mc="http://schemas.openxmlformats.org/markup-compatibility/2006" xmlns:p14="http://schemas.microsoft.com/office/powerpoint/2010/main">
    <mc:Choice Requires="p14">
      <p:transition spd="slow" p14:dur="20000"/>
    </mc:Choice>
    <mc:Fallback xmlns="">
      <p:transition spd="slow"/>
    </mc:Fallback>
  </mc:AlternateContent>
  <p:hf hdr="0" ftr="0" dt="0"/>
  <p:txStyles>
    <p:titleStyle>
      <a:lvl1pPr algn="ctr" defTabSz="914400" rtl="0" eaLnBrk="1" latinLnBrk="0" hangingPunct="1">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lnSpc>
                <a:spcPct val="90000"/>
              </a:lnSpc>
              <a:spcBef>
                <a:spcPct val="20000"/>
              </a:spcBef>
              <a:buClr>
                <a:srgbClr val="B2B2B2"/>
              </a:buClr>
              <a:buSzPct val="60000"/>
              <a:buFont typeface="Wingdings" pitchFamily="2" charset="2"/>
              <a:buNone/>
            </a:pPr>
            <a:fld id="{89190109-5F87-4511-822B-78DFD7481A10}" type="slidenum">
              <a:rPr lang="en-US" smtClean="0">
                <a:solidFill>
                  <a:srgbClr val="000000"/>
                </a:solidFill>
              </a:rPr>
              <a:pPr>
                <a:lnSpc>
                  <a:spcPct val="90000"/>
                </a:lnSpc>
                <a:spcBef>
                  <a:spcPct val="20000"/>
                </a:spcBef>
                <a:buClr>
                  <a:srgbClr val="B2B2B2"/>
                </a:buClr>
                <a:buSzPct val="60000"/>
                <a:buFont typeface="Wingdings" pitchFamily="2" charset="2"/>
                <a:buNone/>
              </a:pPr>
              <a:t>‹#›</a:t>
            </a:fld>
            <a:endParaRPr lang="en-US">
              <a:solidFill>
                <a:srgbClr val="000000"/>
              </a:solidFill>
            </a:endParaRPr>
          </a:p>
        </p:txBody>
      </p:sp>
    </p:spTree>
    <p:extLst>
      <p:ext uri="{BB962C8B-B14F-4D97-AF65-F5344CB8AC3E}">
        <p14:creationId xmlns:p14="http://schemas.microsoft.com/office/powerpoint/2010/main" val="90999094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Lst>
  <p:hf hdr="0" ftr="0" dt="0"/>
  <p:txStyles>
    <p:titleStyle>
      <a:lvl1pPr algn="l" rtl="0" eaLnBrk="1" fontAlgn="base" hangingPunct="1">
        <a:spcBef>
          <a:spcPct val="0"/>
        </a:spcBef>
        <a:spcAft>
          <a:spcPct val="0"/>
        </a:spcAft>
        <a:defRPr sz="4000" u="sng">
          <a:solidFill>
            <a:schemeClr val="accent2"/>
          </a:solidFill>
          <a:latin typeface="+mj-lt"/>
          <a:ea typeface="+mj-ea"/>
          <a:cs typeface="+mj-cs"/>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ct val="0"/>
        </a:spcAft>
        <a:buClr>
          <a:schemeClr val="accent2"/>
        </a:buClr>
        <a:buSzPct val="85000"/>
        <a:buFont typeface="ZapfDingbats" pitchFamily="80" charset="2"/>
        <a:buChar char="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75000"/>
        <a:buFont typeface="ZapfDingbats" pitchFamily="80" charset="2"/>
        <a:buChar char="m"/>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Times New Roman"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382000" cy="762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19200"/>
            <a:ext cx="84582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077200" y="6553200"/>
            <a:ext cx="990600" cy="304800"/>
          </a:xfrm>
          <a:prstGeom prst="rect">
            <a:avLst/>
          </a:prstGeom>
        </p:spPr>
        <p:txBody>
          <a:bodyPr vert="horz" lIns="91440" tIns="45720" rIns="91440" bIns="45720" rtlCol="0" anchor="ctr"/>
          <a:lstStyle>
            <a:lvl1pPr algn="r">
              <a:defRPr sz="1000">
                <a:solidFill>
                  <a:schemeClr val="tx1">
                    <a:tint val="75000"/>
                  </a:schemeClr>
                </a:solidFill>
              </a:defRPr>
            </a:lvl1pPr>
          </a:lstStyle>
          <a:p>
            <a:pPr eaLnBrk="0" fontAlgn="base" hangingPunct="0">
              <a:spcBef>
                <a:spcPct val="0"/>
              </a:spcBef>
              <a:spcAft>
                <a:spcPct val="0"/>
              </a:spcAft>
              <a:defRPr/>
            </a:pPr>
            <a:fld id="{426E7C39-7511-4810-9B68-EF5D6F75977E}" type="slidenum">
              <a:rPr lang="en-US" altLang="en-US" smtClean="0">
                <a:solidFill>
                  <a:srgbClr val="000000">
                    <a:tint val="75000"/>
                  </a:srgbClr>
                </a:solidFill>
                <a:latin typeface="Times" pitchFamily="18" charset="0"/>
              </a:rPr>
              <a:pPr eaLnBrk="0" fontAlgn="base" hangingPunct="0">
                <a:spcBef>
                  <a:spcPct val="0"/>
                </a:spcBef>
                <a:spcAft>
                  <a:spcPct val="0"/>
                </a:spcAft>
                <a:defRPr/>
              </a:pPr>
              <a:t>‹#›</a:t>
            </a:fld>
            <a:endParaRPr lang="en-US" altLang="en-US" dirty="0">
              <a:solidFill>
                <a:srgbClr val="FF3300"/>
              </a:solidFill>
              <a:latin typeface="Times" pitchFamily="18" charset="0"/>
            </a:endParaRPr>
          </a:p>
        </p:txBody>
      </p:sp>
    </p:spTree>
    <p:extLst>
      <p:ext uri="{BB962C8B-B14F-4D97-AF65-F5344CB8AC3E}">
        <p14:creationId xmlns:p14="http://schemas.microsoft.com/office/powerpoint/2010/main" val="377787480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Lst>
  <mc:AlternateContent xmlns:mc="http://schemas.openxmlformats.org/markup-compatibility/2006" xmlns:p14="http://schemas.microsoft.com/office/powerpoint/2010/main">
    <mc:Choice Requires="p14">
      <p:transition spd="slow" p14:dur="20000"/>
    </mc:Choice>
    <mc:Fallback xmlns="">
      <p:transition spd="slow"/>
    </mc:Fallback>
  </mc:AlternateContent>
  <p:hf hdr="0" ftr="0" dt="0"/>
  <p:txStyles>
    <p:titleStyle>
      <a:lvl1pPr algn="ctr" defTabSz="914400" rtl="0" eaLnBrk="1" latinLnBrk="0" hangingPunct="1">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C:\Users\ABDELK~1\AppData\Local\Temp\SNAGHTML152470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71600"/>
            <a:ext cx="42767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lert.png"/>
          <p:cNvPicPr>
            <a:picLocks noChangeAspect="1"/>
          </p:cNvPicPr>
          <p:nvPr/>
        </p:nvPicPr>
        <p:blipFill rotWithShape="1">
          <a:blip r:embed="rId4" cstate="print"/>
          <a:srcRect l="21298" r="19675" b="4042"/>
          <a:stretch/>
        </p:blipFill>
        <p:spPr>
          <a:xfrm>
            <a:off x="8301037" y="125544"/>
            <a:ext cx="685800" cy="841790"/>
          </a:xfrm>
          <a:prstGeom prst="rect">
            <a:avLst/>
          </a:prstGeom>
        </p:spPr>
      </p:pic>
      <p:sp>
        <p:nvSpPr>
          <p:cNvPr id="8" name="TextBox 7"/>
          <p:cNvSpPr txBox="1"/>
          <p:nvPr/>
        </p:nvSpPr>
        <p:spPr>
          <a:xfrm rot="2450209">
            <a:off x="7238452" y="790564"/>
            <a:ext cx="2439494"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srgbClr val="FF0000"/>
                </a:solidFill>
                <a:latin typeface="+mj-lt"/>
              </a:rPr>
              <a:t>Read Chapter 11</a:t>
            </a:r>
          </a:p>
        </p:txBody>
      </p:sp>
      <p:sp>
        <p:nvSpPr>
          <p:cNvPr id="9" name="Rectangle 2"/>
          <p:cNvSpPr txBox="1">
            <a:spLocks noChangeArrowheads="1"/>
          </p:cNvSpPr>
          <p:nvPr/>
        </p:nvSpPr>
        <p:spPr bwMode="auto">
          <a:xfrm>
            <a:off x="500063" y="152400"/>
            <a:ext cx="7772400" cy="46037"/>
          </a:xfrm>
          <a:prstGeom prst="rect">
            <a:avLst/>
          </a:prstGeom>
          <a:noFill/>
          <a:ln w="9525">
            <a:noFill/>
            <a:miter lim="800000"/>
            <a:headEnd/>
            <a:tailEnd/>
          </a:ln>
          <a:effectLst/>
        </p:spPr>
        <p:txBody>
          <a:bodyPr anchor="ctr"/>
          <a:lstStyle/>
          <a:p>
            <a:pPr algn="ctr" eaLnBrk="0" fontAlgn="base" hangingPunct="0">
              <a:spcBef>
                <a:spcPct val="0"/>
              </a:spcBef>
              <a:spcAft>
                <a:spcPct val="0"/>
              </a:spcAft>
              <a:defRPr/>
            </a:pPr>
            <a:r>
              <a:rPr lang="en-GB" sz="4000" b="1" u="sng" kern="0" dirty="0">
                <a:ea typeface="+mj-ea"/>
                <a:cs typeface="+mj-cs"/>
              </a:rPr>
              <a:t/>
            </a:r>
            <a:br>
              <a:rPr lang="en-GB" sz="4000" b="1" u="sng" kern="0" dirty="0">
                <a:ea typeface="+mj-ea"/>
                <a:cs typeface="+mj-cs"/>
              </a:rPr>
            </a:br>
            <a:r>
              <a:rPr lang="en-GB" sz="4000" b="1" kern="0" dirty="0">
                <a:ea typeface="+mj-ea"/>
                <a:cs typeface="+mj-cs"/>
              </a:rPr>
              <a:t>CMPS 251</a:t>
            </a:r>
          </a:p>
        </p:txBody>
      </p:sp>
      <p:sp>
        <p:nvSpPr>
          <p:cNvPr id="4099" name="Rectangle 11"/>
          <p:cNvSpPr>
            <a:spLocks noGrp="1" noChangeArrowheads="1"/>
          </p:cNvSpPr>
          <p:nvPr>
            <p:ph type="ctrTitle"/>
          </p:nvPr>
        </p:nvSpPr>
        <p:spPr>
          <a:xfrm>
            <a:off x="2209800" y="2932558"/>
            <a:ext cx="5871442" cy="1944242"/>
          </a:xfrm>
        </p:spPr>
        <p:txBody>
          <a:bodyPr/>
          <a:lstStyle/>
          <a:p>
            <a:r>
              <a:rPr lang="en-US" dirty="0"/>
              <a:t>Exception Handling</a:t>
            </a:r>
          </a:p>
        </p:txBody>
      </p:sp>
      <p:sp>
        <p:nvSpPr>
          <p:cNvPr id="3" name="Slide Number Placeholder 2"/>
          <p:cNvSpPr>
            <a:spLocks noGrp="1"/>
          </p:cNvSpPr>
          <p:nvPr>
            <p:ph type="sldNum" sz="quarter" idx="10"/>
          </p:nvPr>
        </p:nvSpPr>
        <p:spPr/>
        <p:txBody>
          <a:bodyPr/>
          <a:lstStyle/>
          <a:p>
            <a:pPr>
              <a:defRPr/>
            </a:pPr>
            <a:fld id="{CF3997E9-8BAE-43A7-A3C5-7205DB6B0473}" type="slidenum">
              <a:rPr lang="en-US" altLang="en-US" smtClean="0">
                <a:solidFill>
                  <a:srgbClr val="CCCCCC">
                    <a:lumMod val="20000"/>
                    <a:lumOff val="80000"/>
                  </a:srgbClr>
                </a:solidFill>
              </a:rPr>
              <a:pPr>
                <a:defRPr/>
              </a:pPr>
              <a:t>1</a:t>
            </a:fld>
            <a:endParaRPr lang="en-US" altLang="en-US">
              <a:solidFill>
                <a:srgbClr val="FF3300"/>
              </a:solidFill>
            </a:endParaRPr>
          </a:p>
        </p:txBody>
      </p:sp>
      <p:sp>
        <p:nvSpPr>
          <p:cNvPr id="10" name="Rectangle 9"/>
          <p:cNvSpPr/>
          <p:nvPr/>
        </p:nvSpPr>
        <p:spPr>
          <a:xfrm>
            <a:off x="4603338" y="2640170"/>
            <a:ext cx="1838965" cy="584775"/>
          </a:xfrm>
          <a:prstGeom prst="rect">
            <a:avLst/>
          </a:prstGeom>
        </p:spPr>
        <p:txBody>
          <a:bodyPr wrap="none">
            <a:spAutoFit/>
          </a:bodyPr>
          <a:lstStyle/>
          <a:p>
            <a:pPr algn="ctr"/>
            <a:r>
              <a:rPr lang="en-US" sz="3200" b="1">
                <a:solidFill>
                  <a:schemeClr val="accent1">
                    <a:lumMod val="50000"/>
                  </a:schemeClr>
                </a:solidFill>
              </a:rPr>
              <a:t>Unit </a:t>
            </a:r>
            <a:r>
              <a:rPr lang="en-US" sz="3200" b="1" smtClean="0">
                <a:solidFill>
                  <a:schemeClr val="accent1">
                    <a:lumMod val="50000"/>
                  </a:schemeClr>
                </a:solidFill>
              </a:rPr>
              <a:t>3_02</a:t>
            </a:r>
            <a:endParaRPr lang="en-US" sz="3200" b="1" dirty="0">
              <a:solidFill>
                <a:schemeClr val="accent1">
                  <a:lumMod val="50000"/>
                </a:schemeClr>
              </a:solidFill>
            </a:endParaRPr>
          </a:p>
        </p:txBody>
      </p:sp>
    </p:spTree>
    <p:extLst>
      <p:ext uri="{BB962C8B-B14F-4D97-AF65-F5344CB8AC3E}">
        <p14:creationId xmlns:p14="http://schemas.microsoft.com/office/powerpoint/2010/main" val="161900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try and catch Work</a:t>
            </a:r>
          </a:p>
        </p:txBody>
      </p:sp>
      <p:sp>
        <p:nvSpPr>
          <p:cNvPr id="5" name="Slide Number Placeholder 4"/>
          <p:cNvSpPr>
            <a:spLocks noGrp="1"/>
          </p:cNvSpPr>
          <p:nvPr>
            <p:ph type="sldNum" sz="quarter" idx="12"/>
          </p:nvPr>
        </p:nvSpPr>
        <p:spPr/>
        <p:txBody>
          <a:bodyPr/>
          <a:lstStyle/>
          <a:p>
            <a:fld id="{49719D0B-6E3B-40E4-877A-FAE04F02C714}" type="slidenum">
              <a:rPr lang="en-US" smtClean="0"/>
              <a:pPr/>
              <a:t>10</a:t>
            </a:fld>
            <a:endParaRPr lang="en-US" dirty="0"/>
          </a:p>
        </p:txBody>
      </p:sp>
      <p:pic>
        <p:nvPicPr>
          <p:cNvPr id="4" name="Picture 3">
            <a:extLst>
              <a:ext uri="{FF2B5EF4-FFF2-40B4-BE49-F238E27FC236}">
                <a16:creationId xmlns:a16="http://schemas.microsoft.com/office/drawing/2014/main" id="{165D6E36-0DD2-4CCD-9F5A-28CFE27A0973}"/>
              </a:ext>
            </a:extLst>
          </p:cNvPr>
          <p:cNvPicPr>
            <a:picLocks noChangeAspect="1"/>
          </p:cNvPicPr>
          <p:nvPr/>
        </p:nvPicPr>
        <p:blipFill>
          <a:blip r:embed="rId3"/>
          <a:stretch>
            <a:fillRect/>
          </a:stretch>
        </p:blipFill>
        <p:spPr>
          <a:xfrm>
            <a:off x="304800" y="1143000"/>
            <a:ext cx="8661836" cy="4953000"/>
          </a:xfrm>
          <a:prstGeom prst="rect">
            <a:avLst/>
          </a:prstGeom>
        </p:spPr>
      </p:pic>
    </p:spTree>
    <p:extLst>
      <p:ext uri="{BB962C8B-B14F-4D97-AF65-F5344CB8AC3E}">
        <p14:creationId xmlns:p14="http://schemas.microsoft.com/office/powerpoint/2010/main" val="2660383958"/>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457200" y="762000"/>
            <a:ext cx="8229600" cy="6027516"/>
          </a:xfrm>
          <a:prstGeom prst="rect">
            <a:avLst/>
          </a:prstGeom>
        </p:spPr>
        <p:txBody>
          <a:bodyPr vert="horz" lIns="91440" tIns="45720" rIns="91440" bIns="45720" rtlCol="0">
            <a:normAutofit/>
          </a:bodyPr>
          <a:lstStyle/>
          <a:p>
            <a:pPr marL="342900" lvl="0" indent="-342900">
              <a:spcBef>
                <a:spcPts val="600"/>
              </a:spcBef>
              <a:spcAft>
                <a:spcPts val="600"/>
              </a:spcAft>
              <a:buFont typeface="Arial" pitchFamily="34" charset="0"/>
              <a:buChar char="•"/>
              <a:defRPr/>
            </a:pPr>
            <a:r>
              <a:rPr kumimoji="0" lang="en-US" sz="2800" b="0" i="0" u="none" strike="noStrike" kern="1200" cap="none" spc="0" normalizeH="0" baseline="0" noProof="0" dirty="0">
                <a:ln>
                  <a:noFill/>
                </a:ln>
                <a:solidFill>
                  <a:srgbClr val="000000"/>
                </a:solidFill>
                <a:effectLst/>
                <a:uLnTx/>
                <a:uFillTx/>
                <a:latin typeface="+mj-lt"/>
              </a:rPr>
              <a:t>If an exception occurs in a </a:t>
            </a:r>
            <a:r>
              <a:rPr kumimoji="0" lang="en-US" sz="2800" b="0" i="0" u="none" strike="noStrike" kern="1200" cap="none" spc="0" normalizeH="0" baseline="0" noProof="0" dirty="0">
                <a:ln>
                  <a:noFill/>
                </a:ln>
                <a:solidFill>
                  <a:srgbClr val="007DDA"/>
                </a:solidFill>
                <a:effectLst/>
                <a:uLnTx/>
                <a:uFillTx/>
                <a:latin typeface="+mj-lt"/>
              </a:rPr>
              <a:t>try </a:t>
            </a:r>
            <a:r>
              <a:rPr kumimoji="0" lang="en-US" sz="2800" b="0" i="0" u="none" strike="noStrike" kern="1200" cap="none" spc="0" normalizeH="0" baseline="0" noProof="0" dirty="0">
                <a:ln>
                  <a:noFill/>
                </a:ln>
                <a:solidFill>
                  <a:srgbClr val="000000"/>
                </a:solidFill>
                <a:effectLst/>
                <a:uLnTx/>
                <a:uFillTx/>
                <a:latin typeface="+mj-lt"/>
              </a:rPr>
              <a:t>block, the try block </a:t>
            </a:r>
            <a:r>
              <a:rPr kumimoji="0" lang="en-US" sz="2800" b="0" i="0" u="none" strike="noStrike" kern="1200" cap="none" spc="0" normalizeH="0" baseline="0" noProof="0" dirty="0">
                <a:ln>
                  <a:noFill/>
                </a:ln>
                <a:solidFill>
                  <a:srgbClr val="0070C0"/>
                </a:solidFill>
                <a:effectLst/>
                <a:uLnTx/>
                <a:uFillTx/>
                <a:latin typeface="+mj-lt"/>
              </a:rPr>
              <a:t>terminates immediately </a:t>
            </a:r>
            <a:r>
              <a:rPr kumimoji="0" lang="en-US" sz="2800" b="0" i="0" u="none" strike="noStrike" kern="1200" cap="none" spc="0" normalizeH="0" baseline="0" noProof="0" dirty="0">
                <a:ln>
                  <a:noFill/>
                </a:ln>
                <a:solidFill>
                  <a:srgbClr val="000000"/>
                </a:solidFill>
                <a:effectLst/>
                <a:uLnTx/>
                <a:uFillTx/>
                <a:latin typeface="+mj-lt"/>
              </a:rPr>
              <a:t>and program control transfers to the first catch block</a:t>
            </a:r>
            <a:r>
              <a:rPr lang="en-US" sz="2800" dirty="0">
                <a:solidFill>
                  <a:srgbClr val="000000"/>
                </a:solidFill>
                <a:latin typeface="+mj-lt"/>
              </a:rPr>
              <a:t> whose type matches the type of the exception that occurred</a:t>
            </a:r>
            <a:endParaRPr kumimoji="0" lang="en-US" sz="2800" b="0" i="0" u="none" strike="noStrike" kern="1200" cap="none" spc="0" normalizeH="0" baseline="0" noProof="0" dirty="0">
              <a:ln>
                <a:noFill/>
              </a:ln>
              <a:solidFill>
                <a:srgbClr val="000000"/>
              </a:solidFill>
              <a:effectLst/>
              <a:uLnTx/>
              <a:uFillTx/>
              <a:latin typeface="+mj-lt"/>
            </a:endParaRPr>
          </a:p>
          <a:p>
            <a:pPr marL="800100" lvl="1" indent="-342900">
              <a:spcBef>
                <a:spcPts val="600"/>
              </a:spcBef>
              <a:spcAft>
                <a:spcPts val="600"/>
              </a:spcAft>
              <a:buFont typeface="Wingdings" panose="05000000000000000000" pitchFamily="2" charset="2"/>
              <a:buChar char="§"/>
              <a:defRPr/>
            </a:pPr>
            <a:r>
              <a:rPr kumimoji="0" lang="en-US" sz="2400" b="0" i="0" u="none" strike="noStrike" kern="1200" cap="none" spc="0" normalizeH="0" baseline="0" noProof="0" dirty="0">
                <a:ln>
                  <a:noFill/>
                </a:ln>
                <a:solidFill>
                  <a:srgbClr val="000000"/>
                </a:solidFill>
                <a:effectLst/>
                <a:uLnTx/>
                <a:uFillTx/>
                <a:latin typeface="+mj-lt"/>
                <a:ea typeface="+mn-ea"/>
                <a:cs typeface="+mn-cs"/>
              </a:rPr>
              <a:t>If there are remaining statements after the statement that causes the exception, those remaining statements won’t be executed.</a:t>
            </a:r>
          </a:p>
          <a:p>
            <a:pPr marL="457200" indent="-457200">
              <a:spcBef>
                <a:spcPts val="600"/>
              </a:spcBef>
              <a:spcAft>
                <a:spcPts val="600"/>
              </a:spcAft>
              <a:buFont typeface="Arial" panose="020B0604020202020204" pitchFamily="34" charset="0"/>
              <a:buChar char="•"/>
              <a:defRPr/>
            </a:pPr>
            <a:r>
              <a:rPr kumimoji="0" lang="en-US" sz="2800" b="0" i="0" u="none" strike="noStrike" kern="1200" cap="none" spc="0" normalizeH="0" baseline="0" noProof="0" dirty="0">
                <a:ln>
                  <a:noFill/>
                </a:ln>
                <a:solidFill>
                  <a:srgbClr val="000000"/>
                </a:solidFill>
                <a:effectLst/>
                <a:uLnTx/>
                <a:uFillTx/>
                <a:latin typeface="+mj-lt"/>
                <a:ea typeface="+mn-ea"/>
                <a:cs typeface="+mn-cs"/>
              </a:rPr>
              <a:t>After the exception is handled, </a:t>
            </a:r>
            <a:r>
              <a:rPr lang="en-US" sz="2400" dirty="0">
                <a:solidFill>
                  <a:srgbClr val="000000"/>
                </a:solidFill>
                <a:latin typeface="+mj-lt"/>
              </a:rPr>
              <a:t>any remaining catch blocks are ignored, and execution resumes at:</a:t>
            </a:r>
          </a:p>
          <a:p>
            <a:pPr marL="914400" lvl="1" indent="-457200">
              <a:spcBef>
                <a:spcPts val="600"/>
              </a:spcBef>
              <a:spcAft>
                <a:spcPts val="600"/>
              </a:spcAft>
              <a:buFont typeface="Wingdings" panose="05000000000000000000" pitchFamily="2" charset="2"/>
              <a:buChar char="§"/>
              <a:defRPr/>
            </a:pPr>
            <a:r>
              <a:rPr lang="en-US" sz="2400" dirty="0">
                <a:solidFill>
                  <a:srgbClr val="000000"/>
                </a:solidFill>
                <a:latin typeface="+mj-lt"/>
              </a:rPr>
              <a:t>The </a:t>
            </a:r>
            <a:r>
              <a:rPr lang="en-US" sz="2400" dirty="0">
                <a:solidFill>
                  <a:srgbClr val="0070C0"/>
                </a:solidFill>
                <a:latin typeface="+mj-lt"/>
              </a:rPr>
              <a:t>finally block</a:t>
            </a:r>
            <a:r>
              <a:rPr lang="en-US" sz="2400" dirty="0">
                <a:solidFill>
                  <a:srgbClr val="000000"/>
                </a:solidFill>
                <a:latin typeface="+mj-lt"/>
              </a:rPr>
              <a:t>, if one is present</a:t>
            </a:r>
          </a:p>
          <a:p>
            <a:pPr marL="914400" lvl="1" indent="-457200">
              <a:spcBef>
                <a:spcPts val="600"/>
              </a:spcBef>
              <a:spcAft>
                <a:spcPts val="600"/>
              </a:spcAft>
              <a:buFont typeface="Wingdings" panose="05000000000000000000" pitchFamily="2" charset="2"/>
              <a:buChar char="§"/>
              <a:defRPr/>
            </a:pPr>
            <a:r>
              <a:rPr lang="en-US" sz="2400" dirty="0">
                <a:solidFill>
                  <a:srgbClr val="000000"/>
                </a:solidFill>
                <a:latin typeface="+mj-lt"/>
              </a:rPr>
              <a:t> Or at the first line of code after the try…catch sequence</a:t>
            </a:r>
          </a:p>
          <a:p>
            <a:pPr marL="800100" lvl="1" indent="-342900">
              <a:spcBef>
                <a:spcPts val="600"/>
              </a:spcBef>
              <a:spcAft>
                <a:spcPts val="600"/>
              </a:spcAft>
              <a:buFont typeface="Wingdings" panose="05000000000000000000" pitchFamily="2" charset="2"/>
              <a:buChar char="§"/>
              <a:defRPr/>
            </a:pPr>
            <a:r>
              <a:rPr lang="en-US" sz="2400" b="1" dirty="0">
                <a:solidFill>
                  <a:srgbClr val="C00000"/>
                </a:solidFill>
                <a:latin typeface="+mj-lt"/>
              </a:rPr>
              <a:t>Control does </a:t>
            </a:r>
            <a:r>
              <a:rPr lang="en-US" sz="2400" b="1" u="sng" dirty="0">
                <a:solidFill>
                  <a:srgbClr val="C00000"/>
                </a:solidFill>
                <a:latin typeface="+mj-lt"/>
              </a:rPr>
              <a:t>not</a:t>
            </a:r>
            <a:r>
              <a:rPr lang="en-US" sz="2400" b="1" dirty="0">
                <a:solidFill>
                  <a:srgbClr val="C00000"/>
                </a:solidFill>
                <a:latin typeface="+mj-lt"/>
              </a:rPr>
              <a:t> return to the try block</a:t>
            </a:r>
            <a:r>
              <a:rPr lang="en-US" sz="2400" dirty="0">
                <a:solidFill>
                  <a:srgbClr val="C00000"/>
                </a:solidFill>
                <a:latin typeface="+mj-lt"/>
              </a:rPr>
              <a:t>.</a:t>
            </a:r>
          </a:p>
          <a:p>
            <a:pPr lvl="1">
              <a:spcBef>
                <a:spcPts val="600"/>
              </a:spcBef>
              <a:spcAft>
                <a:spcPts val="600"/>
              </a:spcAft>
            </a:pPr>
            <a:endParaRPr lang="en-US" sz="2400" dirty="0">
              <a:solidFill>
                <a:srgbClr val="000000"/>
              </a:solidFill>
              <a:latin typeface="+mj-lt"/>
            </a:endParaRPr>
          </a:p>
          <a:p>
            <a:pPr marL="742950" marR="0" lvl="1" indent="-285750" algn="l" defTabSz="914400" rtl="0" eaLnBrk="1" fontAlgn="auto" latinLnBrk="0" hangingPunct="1">
              <a:spcBef>
                <a:spcPts val="600"/>
              </a:spcBef>
              <a:spcAft>
                <a:spcPts val="600"/>
              </a:spcAft>
              <a:buClrTx/>
              <a:buSzTx/>
              <a:tabLst/>
              <a:defRPr/>
            </a:pPr>
            <a:endParaRPr kumimoji="0" lang="en-US" sz="2000" b="0" i="0" u="none" strike="noStrike" kern="1200" cap="none" spc="0" normalizeH="0" baseline="0" noProof="0" dirty="0">
              <a:ln>
                <a:noFill/>
              </a:ln>
              <a:solidFill>
                <a:srgbClr val="000000"/>
              </a:solidFill>
              <a:effectLst/>
              <a:uLnTx/>
              <a:uFillTx/>
              <a:latin typeface="+mj-lt"/>
              <a:ea typeface="+mn-ea"/>
              <a:cs typeface="+mn-cs"/>
            </a:endParaRPr>
          </a:p>
        </p:txBody>
      </p:sp>
      <p:sp>
        <p:nvSpPr>
          <p:cNvPr id="6" name="Title 1"/>
          <p:cNvSpPr>
            <a:spLocks noGrp="1"/>
          </p:cNvSpPr>
          <p:nvPr>
            <p:ph type="title"/>
          </p:nvPr>
        </p:nvSpPr>
        <p:spPr>
          <a:xfrm>
            <a:off x="457200" y="0"/>
            <a:ext cx="8229600" cy="609600"/>
          </a:xfrm>
        </p:spPr>
        <p:txBody>
          <a:bodyPr>
            <a:normAutofit fontScale="90000"/>
          </a:bodyPr>
          <a:lstStyle/>
          <a:p>
            <a:r>
              <a:rPr lang="en-US" dirty="0"/>
              <a:t>How try and catch Work (1 of 2)</a:t>
            </a:r>
          </a:p>
        </p:txBody>
      </p:sp>
      <p:sp>
        <p:nvSpPr>
          <p:cNvPr id="2" name="Slide Number Placeholder 1"/>
          <p:cNvSpPr>
            <a:spLocks noGrp="1"/>
          </p:cNvSpPr>
          <p:nvPr>
            <p:ph type="sldNum" sz="quarter" idx="12"/>
          </p:nvPr>
        </p:nvSpPr>
        <p:spPr/>
        <p:txBody>
          <a:bodyPr/>
          <a:lstStyle/>
          <a:p>
            <a:fld id="{49719D0B-6E3B-40E4-877A-FAE04F02C714}" type="slidenum">
              <a:rPr lang="en-US" smtClean="0"/>
              <a:pPr/>
              <a:t>11</a:t>
            </a:fld>
            <a:endParaRPr lang="en-US" dirty="0"/>
          </a:p>
        </p:txBody>
      </p:sp>
    </p:spTree>
    <p:extLst>
      <p:ext uri="{BB962C8B-B14F-4D97-AF65-F5344CB8AC3E}">
        <p14:creationId xmlns:p14="http://schemas.microsoft.com/office/powerpoint/2010/main" val="8529403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How try and catch Work (2 of 2)</a:t>
            </a:r>
          </a:p>
        </p:txBody>
      </p:sp>
      <p:sp>
        <p:nvSpPr>
          <p:cNvPr id="3" name="Content Placeholder 2"/>
          <p:cNvSpPr>
            <a:spLocks noGrp="1"/>
          </p:cNvSpPr>
          <p:nvPr>
            <p:ph idx="1"/>
          </p:nvPr>
        </p:nvSpPr>
        <p:spPr>
          <a:xfrm>
            <a:off x="152400" y="838200"/>
            <a:ext cx="8686800" cy="5410200"/>
          </a:xfrm>
        </p:spPr>
        <p:txBody>
          <a:bodyPr>
            <a:noAutofit/>
          </a:bodyPr>
          <a:lstStyle/>
          <a:p>
            <a:pPr>
              <a:spcAft>
                <a:spcPts val="600"/>
              </a:spcAft>
            </a:pPr>
            <a:r>
              <a:rPr lang="en-US" sz="2800" dirty="0">
                <a:latin typeface="+mj-lt"/>
              </a:rPr>
              <a:t>If no </a:t>
            </a:r>
            <a:r>
              <a:rPr lang="en-US" sz="2800" dirty="0">
                <a:solidFill>
                  <a:srgbClr val="C00000"/>
                </a:solidFill>
                <a:latin typeface="+mj-lt"/>
              </a:rPr>
              <a:t>catch</a:t>
            </a:r>
            <a:r>
              <a:rPr lang="en-US" sz="2800" dirty="0">
                <a:latin typeface="+mj-lt"/>
              </a:rPr>
              <a:t>{} block matches the exception, the </a:t>
            </a:r>
            <a:r>
              <a:rPr lang="en-US" sz="2800" b="1" dirty="0">
                <a:latin typeface="+mj-lt"/>
              </a:rPr>
              <a:t>execution leaves this method </a:t>
            </a:r>
          </a:p>
          <a:p>
            <a:pPr lvl="1">
              <a:buFont typeface="Wingdings" panose="05000000000000000000" pitchFamily="2" charset="2"/>
              <a:buChar char="§"/>
            </a:pPr>
            <a:r>
              <a:rPr lang="en-US" sz="2200" dirty="0">
                <a:latin typeface="+mj-lt"/>
              </a:rPr>
              <a:t>The unhandled exception is passed to the caller</a:t>
            </a:r>
          </a:p>
          <a:p>
            <a:pPr lvl="1">
              <a:buFont typeface="Wingdings" panose="05000000000000000000" pitchFamily="2" charset="2"/>
              <a:buChar char="§"/>
            </a:pPr>
            <a:r>
              <a:rPr lang="en-US" sz="2200" dirty="0">
                <a:latin typeface="+mj-lt"/>
              </a:rPr>
              <a:t>Uncaught exceptions keep propagating all the way to main method. If they are still not handled in the main then the Java runtime will display an error message then terminate the application</a:t>
            </a:r>
          </a:p>
          <a:p>
            <a:pPr lvl="0">
              <a:spcAft>
                <a:spcPts val="600"/>
              </a:spcAft>
              <a:defRPr/>
            </a:pPr>
            <a:r>
              <a:rPr lang="en-US" sz="2800" dirty="0">
                <a:solidFill>
                  <a:srgbClr val="000000"/>
                </a:solidFill>
                <a:latin typeface="+mj-lt"/>
              </a:rPr>
              <a:t>If no exception occurs in the try block, the catch blocks are skipped and the execution continues at </a:t>
            </a:r>
            <a:r>
              <a:rPr lang="en-US" sz="2800" dirty="0">
                <a:solidFill>
                  <a:srgbClr val="000000"/>
                </a:solidFill>
              </a:rPr>
              <a:t>the </a:t>
            </a:r>
            <a:r>
              <a:rPr lang="en-US" sz="2800" dirty="0">
                <a:solidFill>
                  <a:srgbClr val="0000FF"/>
                </a:solidFill>
              </a:rPr>
              <a:t>finally block</a:t>
            </a:r>
            <a:r>
              <a:rPr lang="en-US" sz="2800" dirty="0">
                <a:solidFill>
                  <a:srgbClr val="000000"/>
                </a:solidFill>
              </a:rPr>
              <a:t>, if one is present, then </a:t>
            </a:r>
            <a:r>
              <a:rPr lang="en-US" sz="2800" dirty="0">
                <a:solidFill>
                  <a:srgbClr val="000000"/>
                </a:solidFill>
                <a:latin typeface="+mj-lt"/>
              </a:rPr>
              <a:t>the statement after the try…catch sequence</a:t>
            </a:r>
          </a:p>
          <a:p>
            <a:pPr lvl="1">
              <a:spcAft>
                <a:spcPts val="600"/>
              </a:spcAft>
            </a:pPr>
            <a:r>
              <a:rPr lang="en-US" sz="2200" dirty="0">
                <a:solidFill>
                  <a:srgbClr val="000000"/>
                </a:solidFill>
                <a:latin typeface="+mj-lt"/>
              </a:rPr>
              <a:t>The </a:t>
            </a:r>
            <a:r>
              <a:rPr lang="en-US" sz="2200" dirty="0">
                <a:solidFill>
                  <a:srgbClr val="0000FF"/>
                </a:solidFill>
                <a:latin typeface="+mj-lt"/>
              </a:rPr>
              <a:t>finally block </a:t>
            </a:r>
            <a:r>
              <a:rPr lang="en-US" sz="2200" dirty="0">
                <a:solidFill>
                  <a:srgbClr val="000000"/>
                </a:solidFill>
                <a:latin typeface="+mj-lt"/>
              </a:rPr>
              <a:t>, if one is present, will always execute whether or not an exception occurs in the corresponding try block</a:t>
            </a:r>
          </a:p>
          <a:p>
            <a:pPr lvl="1">
              <a:spcAft>
                <a:spcPts val="600"/>
              </a:spcAft>
            </a:pPr>
            <a:r>
              <a:rPr lang="en-US" altLang="zh-TW" sz="2200" dirty="0"/>
              <a:t>The finally block is used to </a:t>
            </a:r>
            <a:r>
              <a:rPr lang="en-US" altLang="zh-TW" sz="2200" b="1" dirty="0"/>
              <a:t>release resources </a:t>
            </a:r>
            <a:r>
              <a:rPr lang="en-US" altLang="zh-TW" sz="2200" dirty="0"/>
              <a:t>acquired in the try block such as closing files and </a:t>
            </a:r>
            <a:r>
              <a:rPr lang="en-US" sz="2200" dirty="0"/>
              <a:t>database/network connections</a:t>
            </a:r>
            <a:endParaRPr lang="en-US" altLang="zh-TW" sz="2200" dirty="0"/>
          </a:p>
          <a:p>
            <a:pPr lvl="1">
              <a:spcAft>
                <a:spcPts val="600"/>
              </a:spcAft>
            </a:pPr>
            <a:endParaRPr lang="en-US" dirty="0">
              <a:solidFill>
                <a:srgbClr val="000000"/>
              </a:solidFill>
              <a:latin typeface="+mj-lt"/>
            </a:endParaRPr>
          </a:p>
        </p:txBody>
      </p:sp>
      <p:sp>
        <p:nvSpPr>
          <p:cNvPr id="5" name="Slide Number Placeholder 4"/>
          <p:cNvSpPr>
            <a:spLocks noGrp="1"/>
          </p:cNvSpPr>
          <p:nvPr>
            <p:ph type="sldNum" sz="quarter" idx="12"/>
          </p:nvPr>
        </p:nvSpPr>
        <p:spPr/>
        <p:txBody>
          <a:bodyPr/>
          <a:lstStyle/>
          <a:p>
            <a:fld id="{49719D0B-6E3B-40E4-877A-FAE04F02C714}" type="slidenum">
              <a:rPr lang="en-US" smtClean="0"/>
              <a:pPr/>
              <a:t>12</a:t>
            </a:fld>
            <a:endParaRPr lang="en-US" dirty="0"/>
          </a:p>
        </p:txBody>
      </p:sp>
    </p:spTree>
    <p:extLst>
      <p:ext uri="{BB962C8B-B14F-4D97-AF65-F5344CB8AC3E}">
        <p14:creationId xmlns:p14="http://schemas.microsoft.com/office/powerpoint/2010/main" val="805131058"/>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5800" y="0"/>
            <a:ext cx="7772400" cy="1066800"/>
          </a:xfrm>
          <a:noFill/>
        </p:spPr>
        <p:txBody>
          <a:bodyPr/>
          <a:lstStyle/>
          <a:p>
            <a:r>
              <a:rPr lang="en-US" dirty="0"/>
              <a:t>When to Use Exceptions?</a:t>
            </a:r>
            <a:endParaRPr lang="en-US" b="1" dirty="0"/>
          </a:p>
        </p:txBody>
      </p:sp>
      <p:sp>
        <p:nvSpPr>
          <p:cNvPr id="29700" name="Rectangle 3"/>
          <p:cNvSpPr>
            <a:spLocks noGrp="1" noChangeArrowheads="1"/>
          </p:cNvSpPr>
          <p:nvPr>
            <p:ph idx="1"/>
          </p:nvPr>
        </p:nvSpPr>
        <p:spPr>
          <a:xfrm>
            <a:off x="152400" y="1143000"/>
            <a:ext cx="8763000" cy="1828800"/>
          </a:xfrm>
          <a:noFill/>
        </p:spPr>
        <p:txBody>
          <a:bodyPr>
            <a:normAutofit/>
          </a:bodyPr>
          <a:lstStyle/>
          <a:p>
            <a:pPr marL="0" indent="0">
              <a:lnSpc>
                <a:spcPct val="80000"/>
              </a:lnSpc>
              <a:spcAft>
                <a:spcPts val="1200"/>
              </a:spcAft>
            </a:pPr>
            <a:r>
              <a:rPr lang="en-US" sz="2800" dirty="0"/>
              <a:t>  Use </a:t>
            </a:r>
            <a:r>
              <a:rPr lang="en-US" sz="2800" dirty="0">
                <a:solidFill>
                  <a:srgbClr val="FF0000"/>
                </a:solidFill>
              </a:rPr>
              <a:t>the event is truly exceptional and is an error</a:t>
            </a:r>
            <a:r>
              <a:rPr lang="en-US" dirty="0">
                <a:solidFill>
                  <a:srgbClr val="FF0000"/>
                </a:solidFill>
                <a:cs typeface="Times New Roman" pitchFamily="18" charset="0"/>
              </a:rPr>
              <a:t> </a:t>
            </a:r>
          </a:p>
          <a:p>
            <a:pPr marL="0" indent="0">
              <a:lnSpc>
                <a:spcPct val="80000"/>
              </a:lnSpc>
              <a:spcAft>
                <a:spcPts val="1200"/>
              </a:spcAft>
            </a:pPr>
            <a:r>
              <a:rPr lang="en-US" sz="2800" dirty="0">
                <a:cs typeface="Times New Roman" pitchFamily="18" charset="0"/>
              </a:rPr>
              <a:t>  Do not use it to deal with simple and expected situations</a:t>
            </a:r>
            <a:endParaRPr lang="en-US" dirty="0">
              <a:cs typeface="Times New Roman" pitchFamily="18" charset="0"/>
            </a:endParaRPr>
          </a:p>
          <a:p>
            <a:pPr marL="0" indent="0">
              <a:lnSpc>
                <a:spcPct val="80000"/>
              </a:lnSpc>
              <a:spcAft>
                <a:spcPts val="1200"/>
              </a:spcAft>
            </a:pPr>
            <a:r>
              <a:rPr lang="en-US" dirty="0">
                <a:cs typeface="Times New Roman" pitchFamily="18" charset="0"/>
              </a:rPr>
              <a:t>  Example:</a:t>
            </a:r>
          </a:p>
        </p:txBody>
      </p:sp>
      <p:sp>
        <p:nvSpPr>
          <p:cNvPr id="2" name="Slide Number Placeholder 1"/>
          <p:cNvSpPr>
            <a:spLocks noGrp="1"/>
          </p:cNvSpPr>
          <p:nvPr>
            <p:ph type="sldNum" sz="quarter" idx="12"/>
          </p:nvPr>
        </p:nvSpPr>
        <p:spPr/>
        <p:txBody>
          <a:bodyPr/>
          <a:lstStyle/>
          <a:p>
            <a:fld id="{49719D0B-6E3B-40E4-877A-FAE04F02C714}" type="slidenum">
              <a:rPr lang="en-US" smtClean="0"/>
              <a:pPr/>
              <a:t>13</a:t>
            </a:fld>
            <a:endParaRPr lang="en-US" dirty="0"/>
          </a:p>
        </p:txBody>
      </p:sp>
      <p:sp>
        <p:nvSpPr>
          <p:cNvPr id="279556" name="Rectangle 4"/>
          <p:cNvSpPr>
            <a:spLocks noChangeArrowheads="1"/>
          </p:cNvSpPr>
          <p:nvPr/>
        </p:nvSpPr>
        <p:spPr bwMode="auto">
          <a:xfrm>
            <a:off x="3124200" y="2514600"/>
            <a:ext cx="5867400" cy="1676400"/>
          </a:xfrm>
          <a:prstGeom prst="rect">
            <a:avLst/>
          </a:prstGeom>
          <a:solidFill>
            <a:srgbClr val="FFFFD9"/>
          </a:solidFill>
          <a:ln w="9525">
            <a:solidFill>
              <a:schemeClr val="tx1"/>
            </a:solidFill>
            <a:prstDash val="lgDashDot"/>
            <a:miter lim="800000"/>
            <a:headEnd/>
            <a:tailEnd/>
          </a:ln>
          <a:effectLst/>
        </p:spPr>
        <p:txBody>
          <a:bodyPr lIns="92075" tIns="46038" rIns="92075" bIns="46038"/>
          <a:lstStyle/>
          <a:p>
            <a:pPr>
              <a:buClr>
                <a:schemeClr val="tx2"/>
              </a:buClr>
              <a:buSzPct val="75000"/>
              <a:buFont typeface="Monotype Sorts" pitchFamily="2" charset="2"/>
              <a:buNone/>
              <a:defRPr/>
            </a:pPr>
            <a:r>
              <a:rPr lang="en-US" sz="1800" dirty="0">
                <a:latin typeface="Consolas" panose="020B0609020204030204" pitchFamily="49" charset="0"/>
                <a:cs typeface="Times New Roman" pitchFamily="18" charset="0"/>
              </a:rPr>
              <a:t>try {</a:t>
            </a:r>
          </a:p>
          <a:p>
            <a:pPr>
              <a:buClr>
                <a:schemeClr val="tx2"/>
              </a:buClr>
              <a:buSzPct val="75000"/>
              <a:buFont typeface="Monotype Sorts" pitchFamily="2" charset="2"/>
              <a:buNone/>
              <a:defRPr/>
            </a:pPr>
            <a:r>
              <a:rPr lang="en-US" sz="1800" dirty="0">
                <a:latin typeface="Consolas" panose="020B0609020204030204" pitchFamily="49" charset="0"/>
                <a:cs typeface="Times New Roman" pitchFamily="18" charset="0"/>
              </a:rPr>
              <a:t>  </a:t>
            </a:r>
            <a:r>
              <a:rPr lang="en-US" sz="1800" dirty="0" err="1">
                <a:latin typeface="Consolas" panose="020B0609020204030204" pitchFamily="49" charset="0"/>
                <a:cs typeface="Times New Roman" pitchFamily="18" charset="0"/>
              </a:rPr>
              <a:t>System.out.println</a:t>
            </a:r>
            <a:r>
              <a:rPr lang="en-US" sz="1800" dirty="0">
                <a:latin typeface="Consolas" panose="020B0609020204030204" pitchFamily="49" charset="0"/>
                <a:cs typeface="Times New Roman" pitchFamily="18" charset="0"/>
              </a:rPr>
              <a:t>(</a:t>
            </a:r>
            <a:r>
              <a:rPr lang="en-US" sz="1800" dirty="0" err="1">
                <a:latin typeface="Consolas" panose="020B0609020204030204" pitchFamily="49" charset="0"/>
                <a:cs typeface="Times New Roman" pitchFamily="18" charset="0"/>
              </a:rPr>
              <a:t>refVar.toString</a:t>
            </a:r>
            <a:r>
              <a:rPr lang="en-US" sz="1800" dirty="0">
                <a:latin typeface="Consolas" panose="020B0609020204030204" pitchFamily="49" charset="0"/>
                <a:cs typeface="Times New Roman" pitchFamily="18" charset="0"/>
              </a:rPr>
              <a:t>());</a:t>
            </a:r>
          </a:p>
          <a:p>
            <a:pPr>
              <a:buClr>
                <a:schemeClr val="tx2"/>
              </a:buClr>
              <a:buSzPct val="75000"/>
              <a:buFont typeface="Monotype Sorts" pitchFamily="2" charset="2"/>
              <a:buNone/>
              <a:defRPr/>
            </a:pPr>
            <a:r>
              <a:rPr lang="en-US" sz="1800" dirty="0">
                <a:latin typeface="Consolas" panose="020B0609020204030204" pitchFamily="49" charset="0"/>
                <a:cs typeface="Times New Roman" pitchFamily="18" charset="0"/>
              </a:rPr>
              <a:t>}</a:t>
            </a:r>
          </a:p>
          <a:p>
            <a:pPr>
              <a:buClr>
                <a:schemeClr val="tx2"/>
              </a:buClr>
              <a:buSzPct val="75000"/>
              <a:buFont typeface="Monotype Sorts" pitchFamily="2" charset="2"/>
              <a:buNone/>
              <a:defRPr/>
            </a:pPr>
            <a:r>
              <a:rPr lang="en-US" sz="1800" dirty="0">
                <a:latin typeface="Consolas" panose="020B0609020204030204" pitchFamily="49" charset="0"/>
                <a:cs typeface="Times New Roman" pitchFamily="18" charset="0"/>
              </a:rPr>
              <a:t>catch (</a:t>
            </a:r>
            <a:r>
              <a:rPr lang="en-US" sz="1800" dirty="0" err="1">
                <a:latin typeface="Consolas" panose="020B0609020204030204" pitchFamily="49" charset="0"/>
                <a:cs typeface="Times New Roman" pitchFamily="18" charset="0"/>
              </a:rPr>
              <a:t>NullPointerException</a:t>
            </a:r>
            <a:r>
              <a:rPr lang="en-US" sz="1800" dirty="0">
                <a:latin typeface="Consolas" panose="020B0609020204030204" pitchFamily="49" charset="0"/>
                <a:cs typeface="Times New Roman" pitchFamily="18" charset="0"/>
              </a:rPr>
              <a:t> ex) {</a:t>
            </a:r>
          </a:p>
          <a:p>
            <a:pPr>
              <a:buClr>
                <a:schemeClr val="tx2"/>
              </a:buClr>
              <a:buSzPct val="75000"/>
              <a:buFont typeface="Monotype Sorts" pitchFamily="2" charset="2"/>
              <a:buNone/>
              <a:defRPr/>
            </a:pPr>
            <a:r>
              <a:rPr lang="en-US" sz="1800" dirty="0">
                <a:latin typeface="Consolas" panose="020B0609020204030204" pitchFamily="49" charset="0"/>
                <a:cs typeface="Times New Roman" pitchFamily="18" charset="0"/>
              </a:rPr>
              <a:t>  </a:t>
            </a:r>
            <a:r>
              <a:rPr lang="en-US" sz="1800" dirty="0" err="1">
                <a:latin typeface="Consolas" panose="020B0609020204030204" pitchFamily="49" charset="0"/>
                <a:cs typeface="Times New Roman" pitchFamily="18" charset="0"/>
              </a:rPr>
              <a:t>System.out.println</a:t>
            </a:r>
            <a:r>
              <a:rPr lang="en-US" sz="1800" dirty="0">
                <a:latin typeface="Consolas" panose="020B0609020204030204" pitchFamily="49" charset="0"/>
                <a:cs typeface="Times New Roman" pitchFamily="18" charset="0"/>
              </a:rPr>
              <a:t>("</a:t>
            </a:r>
            <a:r>
              <a:rPr lang="en-US" sz="1800" dirty="0" err="1">
                <a:latin typeface="Consolas" panose="020B0609020204030204" pitchFamily="49" charset="0"/>
                <a:cs typeface="Times New Roman" pitchFamily="18" charset="0"/>
              </a:rPr>
              <a:t>refVar</a:t>
            </a:r>
            <a:r>
              <a:rPr lang="en-US" sz="1800" dirty="0">
                <a:latin typeface="Consolas" panose="020B0609020204030204" pitchFamily="49" charset="0"/>
                <a:cs typeface="Times New Roman" pitchFamily="18" charset="0"/>
              </a:rPr>
              <a:t> is null");</a:t>
            </a:r>
          </a:p>
          <a:p>
            <a:pPr>
              <a:buClr>
                <a:schemeClr val="tx2"/>
              </a:buClr>
              <a:buSzPct val="75000"/>
              <a:buFont typeface="Monotype Sorts" pitchFamily="2" charset="2"/>
              <a:buNone/>
              <a:defRPr/>
            </a:pPr>
            <a:r>
              <a:rPr lang="en-US" sz="1800" dirty="0">
                <a:latin typeface="Consolas" panose="020B0609020204030204" pitchFamily="49" charset="0"/>
                <a:cs typeface="Times New Roman" pitchFamily="18" charset="0"/>
              </a:rPr>
              <a:t>}</a:t>
            </a:r>
          </a:p>
        </p:txBody>
      </p:sp>
      <p:sp>
        <p:nvSpPr>
          <p:cNvPr id="29702" name="Rectangle 5"/>
          <p:cNvSpPr>
            <a:spLocks noChangeArrowheads="1"/>
          </p:cNvSpPr>
          <p:nvPr/>
        </p:nvSpPr>
        <p:spPr bwMode="auto">
          <a:xfrm>
            <a:off x="152400" y="4419600"/>
            <a:ext cx="3048000" cy="1143000"/>
          </a:xfrm>
          <a:prstGeom prst="rect">
            <a:avLst/>
          </a:prstGeom>
          <a:noFill/>
          <a:ln w="9525">
            <a:noFill/>
            <a:miter lim="800000"/>
            <a:headEnd/>
            <a:tailEnd/>
          </a:ln>
        </p:spPr>
        <p:txBody>
          <a:bodyPr lIns="92075" tIns="46038" rIns="92075" bIns="46038"/>
          <a:lstStyle/>
          <a:p>
            <a:pPr>
              <a:spcBef>
                <a:spcPct val="20000"/>
              </a:spcBef>
              <a:spcAft>
                <a:spcPts val="1200"/>
              </a:spcAft>
              <a:buClr>
                <a:schemeClr val="tx2"/>
              </a:buClr>
              <a:buSzPct val="75000"/>
              <a:buFont typeface="Monotype Sorts" pitchFamily="2" charset="2"/>
              <a:buNone/>
            </a:pPr>
            <a:r>
              <a:rPr lang="en-US" sz="2800" dirty="0">
                <a:cs typeface="Times New Roman" pitchFamily="18" charset="0"/>
              </a:rPr>
              <a:t>Can be replaced by:</a:t>
            </a:r>
            <a:endParaRPr lang="en-US" sz="3200" dirty="0">
              <a:cs typeface="Times New Roman" pitchFamily="18" charset="0"/>
            </a:endParaRPr>
          </a:p>
        </p:txBody>
      </p:sp>
      <p:sp>
        <p:nvSpPr>
          <p:cNvPr id="279558" name="Rectangle 6"/>
          <p:cNvSpPr>
            <a:spLocks noChangeArrowheads="1"/>
          </p:cNvSpPr>
          <p:nvPr/>
        </p:nvSpPr>
        <p:spPr bwMode="auto">
          <a:xfrm>
            <a:off x="3124200" y="4648200"/>
            <a:ext cx="5867400" cy="1295400"/>
          </a:xfrm>
          <a:prstGeom prst="rect">
            <a:avLst/>
          </a:prstGeom>
          <a:solidFill>
            <a:srgbClr val="FFFFD9"/>
          </a:solidFill>
          <a:ln w="9525">
            <a:solidFill>
              <a:schemeClr val="tx1"/>
            </a:solidFill>
            <a:prstDash val="lgDashDotDot"/>
            <a:miter lim="800000"/>
            <a:headEnd/>
            <a:tailEnd/>
          </a:ln>
          <a:effectLst/>
        </p:spPr>
        <p:txBody>
          <a:bodyPr lIns="92075" tIns="46038" rIns="92075" bIns="46038"/>
          <a:lstStyle/>
          <a:p>
            <a:pPr>
              <a:buClr>
                <a:schemeClr val="tx2"/>
              </a:buClr>
              <a:buSzPct val="75000"/>
              <a:buFont typeface="Monotype Sorts" pitchFamily="2" charset="2"/>
              <a:buNone/>
              <a:defRPr/>
            </a:pPr>
            <a:r>
              <a:rPr lang="en-US" sz="1800" b="1" dirty="0">
                <a:latin typeface="Consolas" panose="020B0609020204030204" pitchFamily="49" charset="0"/>
                <a:cs typeface="Times New Roman" pitchFamily="18" charset="0"/>
              </a:rPr>
              <a:t>if (</a:t>
            </a:r>
            <a:r>
              <a:rPr lang="en-US" sz="1800" b="1" dirty="0" err="1">
                <a:latin typeface="Consolas" panose="020B0609020204030204" pitchFamily="49" charset="0"/>
                <a:cs typeface="Times New Roman" pitchFamily="18" charset="0"/>
              </a:rPr>
              <a:t>refVar</a:t>
            </a:r>
            <a:r>
              <a:rPr lang="en-US" sz="1800" b="1" dirty="0">
                <a:latin typeface="Consolas" panose="020B0609020204030204" pitchFamily="49" charset="0"/>
                <a:cs typeface="Times New Roman" pitchFamily="18" charset="0"/>
              </a:rPr>
              <a:t> != null)</a:t>
            </a:r>
          </a:p>
          <a:p>
            <a:pPr>
              <a:buClr>
                <a:schemeClr val="tx2"/>
              </a:buClr>
              <a:buSzPct val="75000"/>
              <a:buFont typeface="Monotype Sorts" pitchFamily="2" charset="2"/>
              <a:buNone/>
              <a:defRPr/>
            </a:pPr>
            <a:r>
              <a:rPr lang="en-US" sz="1800" dirty="0">
                <a:latin typeface="Consolas" panose="020B0609020204030204" pitchFamily="49" charset="0"/>
                <a:cs typeface="Times New Roman" pitchFamily="18" charset="0"/>
              </a:rPr>
              <a:t>  </a:t>
            </a:r>
            <a:r>
              <a:rPr lang="en-US" sz="1800" dirty="0" err="1">
                <a:latin typeface="Consolas" panose="020B0609020204030204" pitchFamily="49" charset="0"/>
                <a:cs typeface="Times New Roman" pitchFamily="18" charset="0"/>
              </a:rPr>
              <a:t>System.out.println</a:t>
            </a:r>
            <a:r>
              <a:rPr lang="en-US" sz="1800" dirty="0">
                <a:latin typeface="Consolas" panose="020B0609020204030204" pitchFamily="49" charset="0"/>
                <a:cs typeface="Times New Roman" pitchFamily="18" charset="0"/>
              </a:rPr>
              <a:t>(</a:t>
            </a:r>
            <a:r>
              <a:rPr lang="en-US" sz="1800" dirty="0" err="1">
                <a:latin typeface="Consolas" panose="020B0609020204030204" pitchFamily="49" charset="0"/>
                <a:cs typeface="Times New Roman" pitchFamily="18" charset="0"/>
              </a:rPr>
              <a:t>refVar.toString</a:t>
            </a:r>
            <a:r>
              <a:rPr lang="en-US" sz="1800" dirty="0">
                <a:latin typeface="Consolas" panose="020B0609020204030204" pitchFamily="49" charset="0"/>
                <a:cs typeface="Times New Roman" pitchFamily="18" charset="0"/>
              </a:rPr>
              <a:t>());</a:t>
            </a:r>
          </a:p>
          <a:p>
            <a:pPr>
              <a:buClr>
                <a:schemeClr val="tx2"/>
              </a:buClr>
              <a:buSzPct val="75000"/>
              <a:buFont typeface="Monotype Sorts" pitchFamily="2" charset="2"/>
              <a:buNone/>
              <a:defRPr/>
            </a:pPr>
            <a:r>
              <a:rPr lang="en-US" sz="1800" dirty="0">
                <a:latin typeface="Consolas" panose="020B0609020204030204" pitchFamily="49" charset="0"/>
                <a:cs typeface="Times New Roman" pitchFamily="18" charset="0"/>
              </a:rPr>
              <a:t>else</a:t>
            </a:r>
          </a:p>
          <a:p>
            <a:pPr>
              <a:buClr>
                <a:schemeClr val="tx2"/>
              </a:buClr>
              <a:buSzPct val="75000"/>
              <a:buFont typeface="Monotype Sorts" pitchFamily="2" charset="2"/>
              <a:buNone/>
              <a:defRPr/>
            </a:pPr>
            <a:r>
              <a:rPr lang="en-US" sz="1800" dirty="0">
                <a:latin typeface="Consolas" panose="020B0609020204030204" pitchFamily="49" charset="0"/>
                <a:cs typeface="Times New Roman" pitchFamily="18" charset="0"/>
              </a:rPr>
              <a:t>  </a:t>
            </a:r>
            <a:r>
              <a:rPr lang="en-US" sz="1800" dirty="0" err="1">
                <a:latin typeface="Consolas" panose="020B0609020204030204" pitchFamily="49" charset="0"/>
                <a:cs typeface="Times New Roman" pitchFamily="18" charset="0"/>
              </a:rPr>
              <a:t>System.out.println</a:t>
            </a:r>
            <a:r>
              <a:rPr lang="en-US" sz="1800" dirty="0">
                <a:latin typeface="Consolas" panose="020B0609020204030204" pitchFamily="49" charset="0"/>
                <a:cs typeface="Times New Roman" pitchFamily="18" charset="0"/>
              </a:rPr>
              <a:t>("</a:t>
            </a:r>
            <a:r>
              <a:rPr lang="en-US" sz="1800" dirty="0" err="1">
                <a:latin typeface="Consolas" panose="020B0609020204030204" pitchFamily="49" charset="0"/>
                <a:cs typeface="Times New Roman" pitchFamily="18" charset="0"/>
              </a:rPr>
              <a:t>refVar</a:t>
            </a:r>
            <a:r>
              <a:rPr lang="en-US" sz="1800" dirty="0">
                <a:latin typeface="Consolas" panose="020B0609020204030204" pitchFamily="49" charset="0"/>
                <a:cs typeface="Times New Roman" pitchFamily="18" charset="0"/>
              </a:rPr>
              <a:t> is null");</a:t>
            </a:r>
          </a:p>
        </p:txBody>
      </p:sp>
    </p:spTree>
    <p:extLst>
      <p:ext uri="{BB962C8B-B14F-4D97-AF65-F5344CB8AC3E}">
        <p14:creationId xmlns:p14="http://schemas.microsoft.com/office/powerpoint/2010/main" val="227496971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3282" y="8681"/>
            <a:ext cx="8229600" cy="677119"/>
          </a:xfrm>
        </p:spPr>
        <p:txBody>
          <a:bodyPr>
            <a:normAutofit fontScale="90000"/>
          </a:bodyPr>
          <a:lstStyle/>
          <a:p>
            <a:r>
              <a:rPr lang="en-US" altLang="zh-TW" b="1" dirty="0">
                <a:solidFill>
                  <a:srgbClr val="0070C0"/>
                </a:solidFill>
              </a:rPr>
              <a:t>Try with multiple catch blocks</a:t>
            </a:r>
            <a:endParaRPr lang="zh-TW" altLang="en-US" b="1" dirty="0">
              <a:solidFill>
                <a:srgbClr val="0070C0"/>
              </a:solidFill>
            </a:endParaRPr>
          </a:p>
        </p:txBody>
      </p:sp>
      <p:sp>
        <p:nvSpPr>
          <p:cNvPr id="18" name="Slide Number Placeholder 17"/>
          <p:cNvSpPr>
            <a:spLocks noGrp="1"/>
          </p:cNvSpPr>
          <p:nvPr>
            <p:ph type="sldNum" sz="quarter" idx="10"/>
          </p:nvPr>
        </p:nvSpPr>
        <p:spPr/>
        <p:txBody>
          <a:bodyPr/>
          <a:lstStyle/>
          <a:p>
            <a:fld id="{49719D0B-6E3B-40E4-877A-FAE04F02C714}" type="slidenum">
              <a:rPr lang="en-US" smtClean="0"/>
              <a:pPr/>
              <a:t>14</a:t>
            </a:fld>
            <a:endParaRPr lang="en-US" dirty="0"/>
          </a:p>
        </p:txBody>
      </p:sp>
      <p:sp>
        <p:nvSpPr>
          <p:cNvPr id="4" name="文字方塊 3"/>
          <p:cNvSpPr txBox="1"/>
          <p:nvPr/>
        </p:nvSpPr>
        <p:spPr>
          <a:xfrm>
            <a:off x="381001" y="714613"/>
            <a:ext cx="8686799" cy="5863144"/>
          </a:xfrm>
          <a:prstGeom prst="rect">
            <a:avLst/>
          </a:prstGeom>
          <a:noFill/>
        </p:spPr>
        <p:txBody>
          <a:bodyPr wrap="square" rtlCol="0">
            <a:spAutoFit/>
          </a:bodyPr>
          <a:lstStyle/>
          <a:p>
            <a:pPr>
              <a:spcAft>
                <a:spcPts val="600"/>
              </a:spcAft>
            </a:pPr>
            <a:r>
              <a:rPr lang="en-US" altLang="zh-TW" sz="2000" dirty="0">
                <a:solidFill>
                  <a:srgbClr val="C00000"/>
                </a:solidFill>
                <a:latin typeface="Consolas" panose="020B0609020204030204" pitchFamily="49" charset="0"/>
                <a:ea typeface="+mj-ea"/>
                <a:cs typeface="Narkisim" panose="020E0502050101010101" pitchFamily="34" charset="-79"/>
              </a:rPr>
              <a:t>try</a:t>
            </a:r>
            <a:r>
              <a:rPr lang="en-US" altLang="zh-TW" sz="1200" i="1" dirty="0">
                <a:solidFill>
                  <a:srgbClr val="FF0000"/>
                </a:solidFill>
                <a:latin typeface="Consolas" panose="020B0609020204030204" pitchFamily="49" charset="0"/>
              </a:rPr>
              <a:t> </a:t>
            </a:r>
            <a:r>
              <a:rPr lang="en-US" altLang="zh-TW" sz="1400" i="1" dirty="0">
                <a:solidFill>
                  <a:srgbClr val="FF0000"/>
                </a:solidFill>
                <a:latin typeface="Consolas" panose="020B0609020204030204" pitchFamily="49" charset="0"/>
              </a:rPr>
              <a:t>{</a:t>
            </a:r>
          </a:p>
          <a:p>
            <a:pPr>
              <a:spcAft>
                <a:spcPts val="600"/>
              </a:spcAft>
            </a:pPr>
            <a:r>
              <a:rPr lang="en-US" altLang="zh-TW" sz="1400" dirty="0">
                <a:latin typeface="Consolas" panose="020B0609020204030204" pitchFamily="49" charset="0"/>
              </a:rPr>
              <a:t>     //maybe read a file or something…</a:t>
            </a:r>
          </a:p>
          <a:p>
            <a:pPr>
              <a:spcAft>
                <a:spcPts val="600"/>
              </a:spcAft>
            </a:pPr>
            <a:r>
              <a:rPr lang="en-US" altLang="zh-TW" sz="1400" i="1" dirty="0">
                <a:solidFill>
                  <a:srgbClr val="FF0000"/>
                </a:solidFill>
                <a:latin typeface="Consolas" panose="020B0609020204030204" pitchFamily="49" charset="0"/>
              </a:rPr>
              <a:t>} </a:t>
            </a:r>
          </a:p>
          <a:p>
            <a:pPr>
              <a:spcAft>
                <a:spcPts val="600"/>
              </a:spcAft>
            </a:pPr>
            <a:r>
              <a:rPr lang="en-US" altLang="zh-TW" sz="2000" dirty="0">
                <a:solidFill>
                  <a:srgbClr val="C00000"/>
                </a:solidFill>
                <a:latin typeface="Consolas" panose="020B0609020204030204" pitchFamily="49" charset="0"/>
                <a:ea typeface="+mj-ea"/>
                <a:cs typeface="Narkisim" panose="020E0502050101010101" pitchFamily="34" charset="-79"/>
              </a:rPr>
              <a:t>catch</a:t>
            </a:r>
            <a:r>
              <a:rPr lang="en-US" altLang="zh-TW" sz="1400" i="1" dirty="0">
                <a:solidFill>
                  <a:srgbClr val="FF0000"/>
                </a:solidFill>
                <a:latin typeface="Consolas" panose="020B0609020204030204" pitchFamily="49" charset="0"/>
              </a:rPr>
              <a:t> (</a:t>
            </a:r>
            <a:r>
              <a:rPr lang="en-US" altLang="zh-TW" sz="1400" i="1" dirty="0" err="1">
                <a:solidFill>
                  <a:srgbClr val="FF0000"/>
                </a:solidFill>
                <a:latin typeface="Consolas" panose="020B0609020204030204" pitchFamily="49" charset="0"/>
              </a:rPr>
              <a:t>FileNotFoundException</a:t>
            </a:r>
            <a:r>
              <a:rPr lang="en-US" altLang="zh-TW" sz="1400" i="1" dirty="0">
                <a:solidFill>
                  <a:srgbClr val="FF0000"/>
                </a:solidFill>
                <a:latin typeface="Consolas" panose="020B0609020204030204" pitchFamily="49" charset="0"/>
              </a:rPr>
              <a:t> e) {</a:t>
            </a:r>
          </a:p>
          <a:p>
            <a:r>
              <a:rPr lang="en-US" altLang="zh-TW" sz="1400" dirty="0">
                <a:latin typeface="Consolas" panose="020B0609020204030204" pitchFamily="49" charset="0"/>
              </a:rPr>
              <a:t>    </a:t>
            </a:r>
            <a:r>
              <a:rPr lang="en-US" altLang="zh-TW" sz="1400" dirty="0" err="1">
                <a:latin typeface="Consolas" panose="020B0609020204030204" pitchFamily="49" charset="0"/>
              </a:rPr>
              <a:t>System.out.println</a:t>
            </a:r>
            <a:r>
              <a:rPr lang="en-US" altLang="zh-TW" sz="1400" dirty="0">
                <a:latin typeface="Consolas" panose="020B0609020204030204" pitchFamily="49" charset="0"/>
              </a:rPr>
              <a:t>("</a:t>
            </a:r>
            <a:r>
              <a:rPr lang="en-US" altLang="zh-TW" sz="1400" dirty="0" err="1">
                <a:latin typeface="Consolas" panose="020B0609020204030204" pitchFamily="49" charset="0"/>
              </a:rPr>
              <a:t>FileNotFoundException</a:t>
            </a:r>
            <a:r>
              <a:rPr lang="en-US" altLang="zh-TW" sz="1400" dirty="0">
                <a:latin typeface="Consolas" panose="020B0609020204030204" pitchFamily="49" charset="0"/>
              </a:rPr>
              <a:t>: "  + </a:t>
            </a:r>
          </a:p>
          <a:p>
            <a:pPr>
              <a:spcAft>
                <a:spcPts val="600"/>
              </a:spcAft>
            </a:pPr>
            <a:r>
              <a:rPr lang="en-US" altLang="zh-TW" sz="1400" dirty="0">
                <a:latin typeface="Consolas" panose="020B0609020204030204" pitchFamily="49" charset="0"/>
              </a:rPr>
              <a:t>              </a:t>
            </a:r>
            <a:r>
              <a:rPr lang="en-US" altLang="zh-TW" sz="1400" dirty="0" err="1">
                <a:latin typeface="Consolas" panose="020B0609020204030204" pitchFamily="49" charset="0"/>
              </a:rPr>
              <a:t>e.getMessage</a:t>
            </a:r>
            <a:r>
              <a:rPr lang="en-US" altLang="zh-TW" sz="1400" dirty="0">
                <a:latin typeface="Consolas" panose="020B0609020204030204" pitchFamily="49" charset="0"/>
              </a:rPr>
              <a:t>());</a:t>
            </a:r>
          </a:p>
          <a:p>
            <a:pPr>
              <a:spcAft>
                <a:spcPts val="600"/>
              </a:spcAft>
            </a:pPr>
            <a:r>
              <a:rPr lang="en-US" altLang="zh-TW" sz="1400" i="1" dirty="0">
                <a:solidFill>
                  <a:srgbClr val="FF0000"/>
                </a:solidFill>
                <a:latin typeface="Consolas" panose="020B0609020204030204" pitchFamily="49" charset="0"/>
              </a:rPr>
              <a:t>} </a:t>
            </a:r>
          </a:p>
          <a:p>
            <a:pPr>
              <a:spcAft>
                <a:spcPts val="600"/>
              </a:spcAft>
            </a:pPr>
            <a:r>
              <a:rPr lang="en-US" altLang="zh-TW" sz="2000" dirty="0">
                <a:solidFill>
                  <a:srgbClr val="C00000"/>
                </a:solidFill>
                <a:latin typeface="Consolas" panose="020B0609020204030204" pitchFamily="49" charset="0"/>
                <a:ea typeface="+mj-ea"/>
                <a:cs typeface="Narkisim" panose="020E0502050101010101" pitchFamily="34" charset="-79"/>
              </a:rPr>
              <a:t>catch</a:t>
            </a:r>
            <a:r>
              <a:rPr lang="en-US" altLang="zh-TW" sz="1400" i="1" dirty="0">
                <a:solidFill>
                  <a:srgbClr val="FF0000"/>
                </a:solidFill>
                <a:latin typeface="Consolas" panose="020B0609020204030204" pitchFamily="49" charset="0"/>
              </a:rPr>
              <a:t> (</a:t>
            </a:r>
            <a:r>
              <a:rPr lang="en-US" altLang="zh-TW" sz="1400" i="1" dirty="0" err="1">
                <a:solidFill>
                  <a:srgbClr val="FF0000"/>
                </a:solidFill>
                <a:latin typeface="Consolas" panose="020B0609020204030204" pitchFamily="49" charset="0"/>
              </a:rPr>
              <a:t>IOException</a:t>
            </a:r>
            <a:r>
              <a:rPr lang="en-US" altLang="zh-TW" sz="1400" i="1" dirty="0">
                <a:solidFill>
                  <a:srgbClr val="FF0000"/>
                </a:solidFill>
                <a:latin typeface="Consolas" panose="020B0609020204030204" pitchFamily="49" charset="0"/>
              </a:rPr>
              <a:t> e) {</a:t>
            </a:r>
          </a:p>
          <a:p>
            <a:r>
              <a:rPr lang="en-US" altLang="zh-TW" sz="1400" dirty="0">
                <a:latin typeface="Consolas" panose="020B0609020204030204" pitchFamily="49" charset="0"/>
              </a:rPr>
              <a:t>    </a:t>
            </a:r>
            <a:r>
              <a:rPr lang="en-US" altLang="zh-TW" sz="1400" dirty="0" err="1">
                <a:latin typeface="Consolas" panose="020B0609020204030204" pitchFamily="49" charset="0"/>
              </a:rPr>
              <a:t>System.out.println</a:t>
            </a:r>
            <a:r>
              <a:rPr lang="en-US" altLang="zh-TW" sz="1400" dirty="0">
                <a:latin typeface="Consolas" panose="020B0609020204030204" pitchFamily="49" charset="0"/>
              </a:rPr>
              <a:t>("Caught </a:t>
            </a:r>
            <a:r>
              <a:rPr lang="en-US" altLang="zh-TW" sz="1400" dirty="0" err="1">
                <a:latin typeface="Consolas" panose="020B0609020204030204" pitchFamily="49" charset="0"/>
              </a:rPr>
              <a:t>IOException</a:t>
            </a:r>
            <a:r>
              <a:rPr lang="en-US" altLang="zh-TW" sz="1400" dirty="0">
                <a:latin typeface="Consolas" panose="020B0609020204030204" pitchFamily="49" charset="0"/>
              </a:rPr>
              <a:t>: " +  </a:t>
            </a:r>
          </a:p>
          <a:p>
            <a:pPr>
              <a:spcAft>
                <a:spcPts val="600"/>
              </a:spcAft>
            </a:pPr>
            <a:r>
              <a:rPr lang="en-US" altLang="zh-TW" sz="1400" dirty="0">
                <a:latin typeface="Consolas" panose="020B0609020204030204" pitchFamily="49" charset="0"/>
              </a:rPr>
              <a:t>            </a:t>
            </a:r>
            <a:r>
              <a:rPr lang="en-US" altLang="zh-TW" sz="1400" dirty="0" err="1">
                <a:latin typeface="Consolas" panose="020B0609020204030204" pitchFamily="49" charset="0"/>
              </a:rPr>
              <a:t>e.getMessage</a:t>
            </a:r>
            <a:r>
              <a:rPr lang="en-US" altLang="zh-TW" sz="1400" dirty="0">
                <a:latin typeface="Consolas" panose="020B0609020204030204" pitchFamily="49" charset="0"/>
              </a:rPr>
              <a:t>());</a:t>
            </a:r>
          </a:p>
          <a:p>
            <a:pPr>
              <a:spcAft>
                <a:spcPts val="600"/>
              </a:spcAft>
            </a:pPr>
            <a:r>
              <a:rPr lang="en-US" altLang="zh-TW" sz="1400" i="1" dirty="0">
                <a:solidFill>
                  <a:srgbClr val="FF0000"/>
                </a:solidFill>
                <a:latin typeface="Consolas" panose="020B0609020204030204" pitchFamily="49" charset="0"/>
              </a:rPr>
              <a:t>}</a:t>
            </a:r>
          </a:p>
          <a:p>
            <a:pPr marL="342900" indent="-342900">
              <a:spcAft>
                <a:spcPts val="600"/>
              </a:spcAft>
              <a:buFont typeface="Arial" panose="020B0604020202020204" pitchFamily="34" charset="0"/>
              <a:buChar char="•"/>
            </a:pPr>
            <a:r>
              <a:rPr lang="en-US" altLang="zh-TW" sz="2300" b="1" i="1" dirty="0">
                <a:solidFill>
                  <a:schemeClr val="tx2">
                    <a:lumMod val="50000"/>
                  </a:schemeClr>
                </a:solidFill>
              </a:rPr>
              <a:t>Why we catch </a:t>
            </a:r>
            <a:r>
              <a:rPr lang="en-US" altLang="zh-TW" sz="2300" b="1" i="1" dirty="0" err="1">
                <a:solidFill>
                  <a:schemeClr val="tx2">
                    <a:lumMod val="50000"/>
                  </a:schemeClr>
                </a:solidFill>
              </a:rPr>
              <a:t>FileNotFoundException</a:t>
            </a:r>
            <a:r>
              <a:rPr lang="en-US" altLang="zh-TW" sz="2300" b="1" i="1" dirty="0">
                <a:solidFill>
                  <a:schemeClr val="tx2">
                    <a:lumMod val="50000"/>
                  </a:schemeClr>
                </a:solidFill>
              </a:rPr>
              <a:t> first, and then </a:t>
            </a:r>
            <a:r>
              <a:rPr lang="en-US" altLang="zh-TW" sz="2300" b="1" i="1" dirty="0" err="1">
                <a:solidFill>
                  <a:schemeClr val="tx2">
                    <a:lumMod val="50000"/>
                  </a:schemeClr>
                </a:solidFill>
              </a:rPr>
              <a:t>IOException</a:t>
            </a:r>
            <a:r>
              <a:rPr lang="en-US" altLang="zh-TW" sz="2300" b="1" i="1" dirty="0">
                <a:solidFill>
                  <a:schemeClr val="tx2">
                    <a:lumMod val="50000"/>
                  </a:schemeClr>
                </a:solidFill>
              </a:rPr>
              <a:t>?</a:t>
            </a:r>
          </a:p>
          <a:p>
            <a:pPr>
              <a:spcAft>
                <a:spcPts val="600"/>
              </a:spcAft>
            </a:pPr>
            <a:r>
              <a:rPr lang="en-US" altLang="zh-TW" sz="2000" b="1" i="1" dirty="0">
                <a:solidFill>
                  <a:srgbClr val="007DDA"/>
                </a:solidFill>
              </a:rPr>
              <a:t>=&gt; </a:t>
            </a:r>
            <a:r>
              <a:rPr lang="en-US" sz="2000" dirty="0">
                <a:solidFill>
                  <a:srgbClr val="007DDA"/>
                </a:solidFill>
              </a:rPr>
              <a:t>The </a:t>
            </a:r>
            <a:r>
              <a:rPr lang="en-US" sz="2000" b="1" dirty="0">
                <a:solidFill>
                  <a:srgbClr val="C00000"/>
                </a:solidFill>
              </a:rPr>
              <a:t>most specific exception types should appear first </a:t>
            </a:r>
            <a:r>
              <a:rPr lang="en-US" sz="2000" dirty="0">
                <a:solidFill>
                  <a:srgbClr val="007DDA"/>
                </a:solidFill>
              </a:rPr>
              <a:t>in the structure, followed by the more general exception types.</a:t>
            </a:r>
          </a:p>
          <a:p>
            <a:pPr>
              <a:spcAft>
                <a:spcPts val="600"/>
              </a:spcAft>
            </a:pPr>
            <a:r>
              <a:rPr lang="en-US" sz="2000" dirty="0">
                <a:solidFill>
                  <a:srgbClr val="007DDA"/>
                </a:solidFill>
              </a:rPr>
              <a:t>- Otherwise if we place the general exception types first then the catch blocks of specific exception types will never be used </a:t>
            </a:r>
          </a:p>
          <a:p>
            <a:pPr>
              <a:spcAft>
                <a:spcPts val="300"/>
              </a:spcAft>
            </a:pPr>
            <a:r>
              <a:rPr lang="en-US" sz="2000" dirty="0">
                <a:solidFill>
                  <a:srgbClr val="007DDA"/>
                </a:solidFill>
              </a:rPr>
              <a:t>- e.g., if we move </a:t>
            </a:r>
            <a:r>
              <a:rPr lang="en-US" sz="2000" b="1" dirty="0">
                <a:solidFill>
                  <a:srgbClr val="007DDA"/>
                </a:solidFill>
              </a:rPr>
              <a:t>catch (</a:t>
            </a:r>
            <a:r>
              <a:rPr lang="en-US" sz="2000" b="1" dirty="0" err="1">
                <a:solidFill>
                  <a:srgbClr val="007DDA"/>
                </a:solidFill>
              </a:rPr>
              <a:t>IOException</a:t>
            </a:r>
            <a:r>
              <a:rPr lang="en-US" sz="2000" b="1" dirty="0">
                <a:solidFill>
                  <a:srgbClr val="007DDA"/>
                </a:solidFill>
              </a:rPr>
              <a:t> e) </a:t>
            </a:r>
            <a:r>
              <a:rPr lang="en-US" sz="2000" dirty="0">
                <a:solidFill>
                  <a:srgbClr val="007DDA"/>
                </a:solidFill>
              </a:rPr>
              <a:t>first then </a:t>
            </a:r>
            <a:r>
              <a:rPr lang="en-US" sz="2000" b="1" dirty="0">
                <a:solidFill>
                  <a:srgbClr val="007DDA"/>
                </a:solidFill>
              </a:rPr>
              <a:t>catch (</a:t>
            </a:r>
            <a:r>
              <a:rPr lang="en-US" sz="2000" b="1" dirty="0" err="1">
                <a:solidFill>
                  <a:srgbClr val="007DDA"/>
                </a:solidFill>
              </a:rPr>
              <a:t>FileNotFoundException</a:t>
            </a:r>
            <a:r>
              <a:rPr lang="en-US" sz="2000" b="1" dirty="0">
                <a:solidFill>
                  <a:srgbClr val="007DDA"/>
                </a:solidFill>
              </a:rPr>
              <a:t> e)</a:t>
            </a:r>
            <a:r>
              <a:rPr lang="en-US" sz="2000" dirty="0">
                <a:solidFill>
                  <a:srgbClr val="007DDA"/>
                </a:solidFill>
              </a:rPr>
              <a:t> will never be used.</a:t>
            </a:r>
            <a:endParaRPr lang="zh-TW" altLang="en-US" sz="2000" dirty="0"/>
          </a:p>
        </p:txBody>
      </p:sp>
      <p:cxnSp>
        <p:nvCxnSpPr>
          <p:cNvPr id="6" name="直線單箭頭接點 5"/>
          <p:cNvCxnSpPr/>
          <p:nvPr/>
        </p:nvCxnSpPr>
        <p:spPr>
          <a:xfrm>
            <a:off x="152400" y="1913681"/>
            <a:ext cx="0" cy="160020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sp>
        <p:nvSpPr>
          <p:cNvPr id="10" name="Rectangle 9"/>
          <p:cNvSpPr/>
          <p:nvPr/>
        </p:nvSpPr>
        <p:spPr>
          <a:xfrm>
            <a:off x="7682696" y="2218481"/>
            <a:ext cx="1308904"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IOException</a:t>
            </a:r>
            <a:endParaRPr lang="en-US" dirty="0"/>
          </a:p>
        </p:txBody>
      </p:sp>
      <p:sp>
        <p:nvSpPr>
          <p:cNvPr id="11" name="Rectangle 10"/>
          <p:cNvSpPr/>
          <p:nvPr/>
        </p:nvSpPr>
        <p:spPr>
          <a:xfrm>
            <a:off x="7606496" y="1151681"/>
            <a:ext cx="14478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Exception</a:t>
            </a:r>
          </a:p>
        </p:txBody>
      </p:sp>
      <p:sp>
        <p:nvSpPr>
          <p:cNvPr id="12" name="Isosceles Triangle 11"/>
          <p:cNvSpPr/>
          <p:nvPr/>
        </p:nvSpPr>
        <p:spPr>
          <a:xfrm>
            <a:off x="8174141" y="1608881"/>
            <a:ext cx="493712" cy="3048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a:stCxn id="12" idx="3"/>
          </p:cNvCxnSpPr>
          <p:nvPr/>
        </p:nvCxnSpPr>
        <p:spPr>
          <a:xfrm flipH="1">
            <a:off x="8413796" y="1913681"/>
            <a:ext cx="7201"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Isosceles Triangle 14"/>
          <p:cNvSpPr/>
          <p:nvPr/>
        </p:nvSpPr>
        <p:spPr>
          <a:xfrm>
            <a:off x="8153400" y="2675681"/>
            <a:ext cx="493712" cy="3048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a:stCxn id="15" idx="3"/>
          </p:cNvCxnSpPr>
          <p:nvPr/>
        </p:nvCxnSpPr>
        <p:spPr>
          <a:xfrm flipH="1">
            <a:off x="8393055" y="2980481"/>
            <a:ext cx="7201"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553200" y="3290104"/>
            <a:ext cx="2552663" cy="457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dirty="0" err="1"/>
              <a:t>FileNotFoundException</a:t>
            </a:r>
            <a:endParaRPr lang="en-US" altLang="zh-TW" dirty="0"/>
          </a:p>
        </p:txBody>
      </p:sp>
    </p:spTree>
    <p:extLst>
      <p:ext uri="{BB962C8B-B14F-4D97-AF65-F5344CB8AC3E}">
        <p14:creationId xmlns:p14="http://schemas.microsoft.com/office/powerpoint/2010/main" val="339664114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a:xfrm>
            <a:off x="457200" y="1052945"/>
            <a:ext cx="8229600" cy="5652655"/>
          </a:xfrm>
          <a:prstGeom prst="rect">
            <a:avLst/>
          </a:prstGeom>
        </p:spPr>
        <p:txBody>
          <a:bodyPr vert="horz" lIns="91440" tIns="45720" rIns="91440" bIns="45720" rtlCol="0">
            <a:noAutofit/>
          </a:bodyPr>
          <a:lstStyle/>
          <a:p>
            <a:pPr marL="342900" indent="-342900">
              <a:spcBef>
                <a:spcPct val="20000"/>
              </a:spcBef>
              <a:spcAft>
                <a:spcPts val="600"/>
              </a:spcAft>
              <a:buFont typeface="Arial" panose="020B0604020202020204" pitchFamily="34" charset="0"/>
              <a:buChar char="•"/>
            </a:pPr>
            <a:r>
              <a:rPr kumimoji="0" lang="en-US" sz="2800" b="0" i="0" u="none" strike="noStrike" kern="1200" cap="none" spc="0" normalizeH="0" baseline="0" noProof="0" dirty="0">
                <a:ln>
                  <a:noFill/>
                </a:ln>
                <a:solidFill>
                  <a:srgbClr val="000000"/>
                </a:solidFill>
                <a:effectLst/>
                <a:uLnTx/>
                <a:uFillTx/>
                <a:latin typeface="+mj-lt"/>
                <a:ea typeface="+mn-ea"/>
                <a:cs typeface="+mn-cs"/>
              </a:rPr>
              <a:t>A catch parameter of an exception </a:t>
            </a:r>
            <a:r>
              <a:rPr kumimoji="0" lang="en-US" sz="2800" b="0" i="0" u="none" strike="noStrike" kern="1200" cap="none" spc="0" normalizeH="0" baseline="0" noProof="0" dirty="0">
                <a:ln>
                  <a:noFill/>
                </a:ln>
                <a:solidFill>
                  <a:srgbClr val="C00000"/>
                </a:solidFill>
                <a:effectLst/>
                <a:uLnTx/>
                <a:uFillTx/>
                <a:latin typeface="+mj-lt"/>
                <a:ea typeface="+mn-ea"/>
                <a:cs typeface="+mn-cs"/>
              </a:rPr>
              <a:t>can also catch </a:t>
            </a:r>
            <a:r>
              <a:rPr kumimoji="0" lang="en-US" sz="2800" b="1" i="0" u="none" strike="noStrike" kern="1200" cap="none" spc="0" normalizeH="0" baseline="0" noProof="0" dirty="0">
                <a:ln>
                  <a:noFill/>
                </a:ln>
                <a:solidFill>
                  <a:srgbClr val="C00000"/>
                </a:solidFill>
                <a:effectLst/>
                <a:uLnTx/>
                <a:uFillTx/>
                <a:latin typeface="+mj-lt"/>
                <a:ea typeface="+mn-ea"/>
                <a:cs typeface="+mn-cs"/>
              </a:rPr>
              <a:t>all</a:t>
            </a:r>
            <a:r>
              <a:rPr kumimoji="0" lang="en-US" sz="2800" b="0" i="0" u="none" strike="noStrike" kern="1200" cap="none" spc="0" normalizeH="0" baseline="0" noProof="0" dirty="0">
                <a:ln>
                  <a:noFill/>
                </a:ln>
                <a:solidFill>
                  <a:srgbClr val="C00000"/>
                </a:solidFill>
                <a:effectLst/>
                <a:uLnTx/>
                <a:uFillTx/>
                <a:latin typeface="+mj-lt"/>
                <a:ea typeface="+mn-ea"/>
                <a:cs typeface="+mn-cs"/>
              </a:rPr>
              <a:t> </a:t>
            </a:r>
            <a:r>
              <a:rPr lang="en-US" sz="2800" dirty="0">
                <a:solidFill>
                  <a:srgbClr val="C00000"/>
                </a:solidFill>
                <a:latin typeface="+mj-lt"/>
              </a:rPr>
              <a:t>the </a:t>
            </a:r>
            <a:r>
              <a:rPr kumimoji="0" lang="en-US" sz="2800" b="0" i="0" u="none" strike="noStrike" kern="1200" cap="none" spc="0" normalizeH="0" baseline="0" noProof="0" dirty="0">
                <a:ln>
                  <a:noFill/>
                </a:ln>
                <a:solidFill>
                  <a:srgbClr val="C00000"/>
                </a:solidFill>
                <a:effectLst/>
                <a:uLnTx/>
                <a:uFillTx/>
                <a:latin typeface="+mj-lt"/>
                <a:ea typeface="+mn-ea"/>
                <a:cs typeface="+mn-cs"/>
              </a:rPr>
              <a:t>exception subtypes</a:t>
            </a:r>
            <a:endParaRPr kumimoji="0" lang="en-US" sz="2800" b="0" i="0" u="none" strike="noStrike" kern="1200" cap="none" spc="0" normalizeH="0" baseline="0" noProof="0" dirty="0">
              <a:ln>
                <a:noFill/>
              </a:ln>
              <a:solidFill>
                <a:srgbClr val="000000"/>
              </a:solidFill>
              <a:effectLst/>
              <a:uLnTx/>
              <a:uFillTx/>
              <a:latin typeface="+mj-lt"/>
              <a:ea typeface="+mn-ea"/>
              <a:cs typeface="+mn-cs"/>
            </a:endParaRPr>
          </a:p>
          <a:p>
            <a:pPr marL="742950" lvl="1" indent="-285750">
              <a:spcBef>
                <a:spcPct val="20000"/>
              </a:spcBef>
              <a:spcAft>
                <a:spcPts val="600"/>
              </a:spcAft>
              <a:buFontTx/>
              <a:buChar char="−"/>
            </a:pPr>
            <a:r>
              <a:rPr kumimoji="0" lang="en-US" sz="2400" b="0" i="0" u="none" strike="noStrike" kern="1200" cap="none" spc="0" normalizeH="0" baseline="0" noProof="0" dirty="0">
                <a:ln>
                  <a:noFill/>
                </a:ln>
                <a:solidFill>
                  <a:srgbClr val="000000"/>
                </a:solidFill>
                <a:effectLst/>
                <a:uLnTx/>
                <a:uFillTx/>
                <a:latin typeface="+mj-lt"/>
                <a:ea typeface="+mn-ea"/>
                <a:cs typeface="+mn-cs"/>
              </a:rPr>
              <a:t>Enables catch to handle related exceptions with a concise notation</a:t>
            </a:r>
          </a:p>
          <a:p>
            <a:pPr marL="742950" lvl="1" indent="-285750">
              <a:spcBef>
                <a:spcPct val="20000"/>
              </a:spcBef>
              <a:spcAft>
                <a:spcPts val="600"/>
              </a:spcAft>
              <a:buFontTx/>
              <a:buChar char="−"/>
            </a:pPr>
            <a:r>
              <a:rPr kumimoji="0" lang="en-US" sz="2400" b="0" i="0" u="none" strike="noStrike" kern="1200" cap="none" spc="0" normalizeH="0" baseline="0" noProof="0" dirty="0">
                <a:ln>
                  <a:noFill/>
                </a:ln>
                <a:solidFill>
                  <a:srgbClr val="000000"/>
                </a:solidFill>
                <a:effectLst/>
                <a:uLnTx/>
                <a:uFillTx/>
                <a:latin typeface="+mj-lt"/>
                <a:ea typeface="+mn-ea"/>
                <a:cs typeface="+mn-cs"/>
              </a:rPr>
              <a:t>E.g., </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rPr>
              <a:t>catch (Exception e) </a:t>
            </a:r>
            <a:r>
              <a:rPr kumimoji="0" lang="en-US" sz="2400" b="0" i="0" u="none" strike="noStrike" kern="1200" cap="none" spc="0" normalizeH="0" baseline="0" noProof="0" dirty="0">
                <a:ln>
                  <a:noFill/>
                </a:ln>
                <a:solidFill>
                  <a:srgbClr val="000000"/>
                </a:solidFill>
                <a:effectLst/>
                <a:uLnTx/>
                <a:uFillTx/>
                <a:latin typeface="+mj-lt"/>
                <a:ea typeface="+mn-ea"/>
                <a:cs typeface="+mn-cs"/>
              </a:rPr>
              <a:t>can catch all exceptions that are subtypes of Exception class</a:t>
            </a:r>
          </a:p>
          <a:p>
            <a:pPr marL="742950" lvl="1" indent="-285750">
              <a:spcBef>
                <a:spcPct val="20000"/>
              </a:spcBef>
              <a:spcAft>
                <a:spcPts val="600"/>
              </a:spcAft>
              <a:buFontTx/>
              <a:buChar char="−"/>
            </a:pPr>
            <a:endParaRPr kumimoji="0" lang="en-US" sz="400" b="0" i="0" u="none" strike="noStrike" kern="1200" cap="none" spc="0" normalizeH="0" baseline="0" noProof="0" dirty="0">
              <a:ln>
                <a:noFill/>
              </a:ln>
              <a:solidFill>
                <a:srgbClr val="000000"/>
              </a:solidFill>
              <a:effectLst/>
              <a:uLnTx/>
              <a:uFillTx/>
              <a:latin typeface="+mj-lt"/>
              <a:ea typeface="+mn-ea"/>
              <a:cs typeface="+mn-cs"/>
            </a:endParaRPr>
          </a:p>
          <a:p>
            <a:pPr marL="342900" indent="-342900">
              <a:spcBef>
                <a:spcPct val="20000"/>
              </a:spcBef>
              <a:spcAft>
                <a:spcPts val="600"/>
              </a:spcAft>
              <a:buFont typeface="Arial" panose="020B0604020202020204" pitchFamily="34" charset="0"/>
              <a:buChar char="•"/>
            </a:pPr>
            <a:r>
              <a:rPr kumimoji="0" lang="en-US" sz="2400" b="0" i="0" u="none" strike="noStrike" kern="1200" cap="none" spc="0" normalizeH="0" baseline="0" noProof="0" dirty="0">
                <a:ln>
                  <a:noFill/>
                </a:ln>
                <a:solidFill>
                  <a:srgbClr val="000000"/>
                </a:solidFill>
                <a:effectLst/>
                <a:uLnTx/>
                <a:uFillTx/>
                <a:latin typeface="+mj-lt"/>
                <a:ea typeface="+mn-ea"/>
                <a:cs typeface="+mn-cs"/>
              </a:rPr>
              <a:t>Catching related exceptions in one catch block makes sense only if the handling behavior is the same for </a:t>
            </a:r>
            <a:r>
              <a:rPr kumimoji="0" lang="en-US" sz="2400" b="1" i="0" u="none" strike="noStrike" kern="1200" cap="none" spc="0" normalizeH="0" baseline="0" noProof="0" dirty="0">
                <a:ln>
                  <a:noFill/>
                </a:ln>
                <a:solidFill>
                  <a:srgbClr val="000000"/>
                </a:solidFill>
                <a:effectLst/>
                <a:uLnTx/>
                <a:uFillTx/>
                <a:latin typeface="+mj-lt"/>
                <a:ea typeface="+mn-ea"/>
                <a:cs typeface="+mn-cs"/>
              </a:rPr>
              <a:t>all</a:t>
            </a:r>
            <a:r>
              <a:rPr kumimoji="0" lang="en-US" sz="2400" b="0" i="0" u="none" strike="noStrike" kern="1200" cap="none" spc="0" normalizeH="0" baseline="0" noProof="0" dirty="0">
                <a:ln>
                  <a:noFill/>
                </a:ln>
                <a:solidFill>
                  <a:srgbClr val="000000"/>
                </a:solidFill>
                <a:effectLst/>
                <a:uLnTx/>
                <a:uFillTx/>
                <a:latin typeface="+mj-lt"/>
                <a:ea typeface="+mn-ea"/>
                <a:cs typeface="+mn-cs"/>
              </a:rPr>
              <a:t> subclasses</a:t>
            </a:r>
            <a:endParaRPr kumimoji="0" lang="en-US" sz="2000" b="0" i="0" u="none" strike="noStrike" kern="1200" cap="none" spc="0" normalizeH="0" baseline="0" noProof="0" dirty="0">
              <a:ln>
                <a:noFill/>
              </a:ln>
              <a:solidFill>
                <a:srgbClr val="000000"/>
              </a:solidFill>
              <a:effectLst/>
              <a:uLnTx/>
              <a:uFillTx/>
              <a:latin typeface="+mj-lt"/>
              <a:ea typeface="+mn-ea"/>
              <a:cs typeface="+mn-cs"/>
            </a:endParaRPr>
          </a:p>
          <a:p>
            <a:pPr marL="171450" indent="-171450">
              <a:spcBef>
                <a:spcPct val="20000"/>
              </a:spcBef>
              <a:spcAft>
                <a:spcPts val="600"/>
              </a:spcAft>
              <a:buFont typeface="Arial" panose="020B0604020202020204" pitchFamily="34" charset="0"/>
              <a:buChar char="•"/>
            </a:pPr>
            <a:endParaRPr kumimoji="0" lang="en-US" sz="300" b="0" i="0" u="none" strike="noStrike" kern="1200" cap="none" spc="0" normalizeH="0" baseline="0" noProof="0" dirty="0">
              <a:ln>
                <a:noFill/>
              </a:ln>
              <a:solidFill>
                <a:srgbClr val="000000"/>
              </a:solidFill>
              <a:effectLst/>
              <a:uLnTx/>
              <a:uFillTx/>
              <a:latin typeface="+mj-lt"/>
              <a:ea typeface="+mn-ea"/>
              <a:cs typeface="+mn-cs"/>
            </a:endParaRPr>
          </a:p>
          <a:p>
            <a:pPr marL="342900" indent="-342900">
              <a:spcBef>
                <a:spcPct val="20000"/>
              </a:spcBef>
              <a:spcAft>
                <a:spcPts val="600"/>
              </a:spcAft>
              <a:buFont typeface="Arial" panose="020B0604020202020204" pitchFamily="34" charset="0"/>
              <a:buChar char="•"/>
            </a:pPr>
            <a:r>
              <a:rPr kumimoji="0" lang="en-US" sz="2400" b="0" i="0" u="none" strike="noStrike" kern="1200" cap="none" spc="0" normalizeH="0" baseline="0" noProof="0" dirty="0">
                <a:ln>
                  <a:noFill/>
                </a:ln>
                <a:solidFill>
                  <a:srgbClr val="000000"/>
                </a:solidFill>
                <a:effectLst/>
                <a:uLnTx/>
                <a:uFillTx/>
                <a:latin typeface="+mj-lt"/>
              </a:rPr>
              <a:t>You can also catch each </a:t>
            </a:r>
            <a:r>
              <a:rPr kumimoji="0" lang="en-US" sz="2400" b="0" i="0" u="none" strike="noStrike" kern="1200" cap="none" spc="0" normalizeH="0" baseline="0" noProof="0" dirty="0">
                <a:ln>
                  <a:noFill/>
                </a:ln>
                <a:effectLst/>
                <a:uLnTx/>
                <a:uFillTx/>
                <a:latin typeface="+mj-lt"/>
              </a:rPr>
              <a:t>subclass</a:t>
            </a:r>
            <a:r>
              <a:rPr kumimoji="0" lang="en-US" sz="2400" b="0" i="0" u="none" strike="noStrike" kern="1200" cap="none" spc="0" normalizeH="0" baseline="0" noProof="0" dirty="0">
                <a:ln>
                  <a:noFill/>
                </a:ln>
                <a:solidFill>
                  <a:srgbClr val="000000"/>
                </a:solidFill>
                <a:effectLst/>
                <a:uLnTx/>
                <a:uFillTx/>
                <a:latin typeface="+mj-lt"/>
              </a:rPr>
              <a:t> type individually if those exceptions require different processing</a:t>
            </a:r>
          </a:p>
          <a:p>
            <a:pPr marL="342900" indent="-342900">
              <a:spcBef>
                <a:spcPct val="20000"/>
              </a:spcBef>
              <a:spcAft>
                <a:spcPts val="600"/>
              </a:spcAft>
              <a:buFont typeface="Arial" panose="020B0604020202020204" pitchFamily="34" charset="0"/>
              <a:buChar char="•"/>
            </a:pPr>
            <a:r>
              <a:rPr lang="en-US" sz="2400" dirty="0">
                <a:solidFill>
                  <a:srgbClr val="000000"/>
                </a:solidFill>
                <a:latin typeface="+mj-lt"/>
              </a:rPr>
              <a:t>If multiple catch blocks match a particular exception type, only the </a:t>
            </a:r>
            <a:r>
              <a:rPr lang="en-US" sz="2400" b="1" dirty="0">
                <a:solidFill>
                  <a:srgbClr val="007DDA"/>
                </a:solidFill>
                <a:latin typeface="+mj-lt"/>
              </a:rPr>
              <a:t>first</a:t>
            </a:r>
            <a:r>
              <a:rPr lang="en-US" sz="2400" dirty="0">
                <a:solidFill>
                  <a:srgbClr val="000000"/>
                </a:solidFill>
                <a:latin typeface="+mj-lt"/>
              </a:rPr>
              <a:t> matching catch block executes. </a:t>
            </a:r>
          </a:p>
          <a:p>
            <a:pPr marL="800100" lvl="1" indent="-342900">
              <a:spcBef>
                <a:spcPct val="20000"/>
              </a:spcBef>
              <a:spcAft>
                <a:spcPts val="600"/>
              </a:spcAft>
              <a:buFontTx/>
              <a:buChar char="−"/>
            </a:pPr>
            <a:endParaRPr kumimoji="0" lang="en-US" sz="2800" b="0" i="0" u="none" strike="noStrike" kern="1200" cap="none" spc="0" normalizeH="0" baseline="0" noProof="0" dirty="0">
              <a:ln>
                <a:noFill/>
              </a:ln>
              <a:solidFill>
                <a:srgbClr val="000000"/>
              </a:solidFill>
              <a:effectLst/>
              <a:uLnTx/>
              <a:uFillTx/>
              <a:latin typeface="+mj-lt"/>
            </a:endParaRPr>
          </a:p>
        </p:txBody>
      </p:sp>
      <p:sp>
        <p:nvSpPr>
          <p:cNvPr id="4" name="Title 3"/>
          <p:cNvSpPr>
            <a:spLocks noGrp="1"/>
          </p:cNvSpPr>
          <p:nvPr>
            <p:ph type="title"/>
          </p:nvPr>
        </p:nvSpPr>
        <p:spPr>
          <a:xfrm>
            <a:off x="457200" y="32183"/>
            <a:ext cx="8229600" cy="868362"/>
          </a:xfrm>
        </p:spPr>
        <p:txBody>
          <a:bodyPr>
            <a:normAutofit/>
          </a:bodyPr>
          <a:lstStyle/>
          <a:p>
            <a:pPr lvl="0"/>
            <a:r>
              <a:rPr lang="en-US" sz="4000" dirty="0">
                <a:solidFill>
                  <a:srgbClr val="0070C0"/>
                </a:solidFill>
              </a:rPr>
              <a:t>Superclass/Subclass Exceptions</a:t>
            </a:r>
          </a:p>
        </p:txBody>
      </p:sp>
      <p:sp>
        <p:nvSpPr>
          <p:cNvPr id="2" name="Slide Number Placeholder 1"/>
          <p:cNvSpPr>
            <a:spLocks noGrp="1"/>
          </p:cNvSpPr>
          <p:nvPr>
            <p:ph type="sldNum" sz="quarter" idx="12"/>
          </p:nvPr>
        </p:nvSpPr>
        <p:spPr/>
        <p:txBody>
          <a:bodyPr/>
          <a:lstStyle/>
          <a:p>
            <a:fld id="{49719D0B-6E3B-40E4-877A-FAE04F02C714}" type="slidenum">
              <a:rPr lang="en-US" smtClean="0"/>
              <a:pPr/>
              <a:t>15</a:t>
            </a:fld>
            <a:endParaRPr lang="en-US" dirty="0"/>
          </a:p>
        </p:txBody>
      </p:sp>
    </p:spTree>
    <p:extLst>
      <p:ext uri="{BB962C8B-B14F-4D97-AF65-F5344CB8AC3E}">
        <p14:creationId xmlns:p14="http://schemas.microsoft.com/office/powerpoint/2010/main" val="116112903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5750" y="76200"/>
            <a:ext cx="8229600" cy="792162"/>
          </a:xfrm>
        </p:spPr>
        <p:txBody>
          <a:bodyPr/>
          <a:lstStyle/>
          <a:p>
            <a:r>
              <a:rPr lang="en-US" dirty="0">
                <a:solidFill>
                  <a:srgbClr val="0070C0"/>
                </a:solidFill>
              </a:rPr>
              <a:t>try-with-resources</a:t>
            </a:r>
          </a:p>
        </p:txBody>
      </p:sp>
      <p:sp>
        <p:nvSpPr>
          <p:cNvPr id="5" name="Content Placeholder 4"/>
          <p:cNvSpPr>
            <a:spLocks noGrp="1"/>
          </p:cNvSpPr>
          <p:nvPr>
            <p:ph idx="1"/>
          </p:nvPr>
        </p:nvSpPr>
        <p:spPr>
          <a:xfrm>
            <a:off x="405750" y="762000"/>
            <a:ext cx="8229600" cy="5287963"/>
          </a:xfrm>
        </p:spPr>
        <p:txBody>
          <a:bodyPr>
            <a:normAutofit/>
          </a:bodyPr>
          <a:lstStyle/>
          <a:p>
            <a:r>
              <a:rPr lang="en-US" sz="2800" dirty="0"/>
              <a:t>The </a:t>
            </a:r>
            <a:r>
              <a:rPr lang="en-US" sz="2800" b="1" dirty="0"/>
              <a:t>try-with-resources</a:t>
            </a:r>
            <a:r>
              <a:rPr lang="en-US" sz="2800" dirty="0"/>
              <a:t> is a try statement that declares a </a:t>
            </a:r>
            <a:r>
              <a:rPr lang="en-US" sz="2800" i="1" dirty="0"/>
              <a:t>resource</a:t>
            </a:r>
            <a:r>
              <a:rPr lang="en-US" sz="2800" dirty="0"/>
              <a:t> (i.e., an object that must be closed after the try block) </a:t>
            </a:r>
          </a:p>
          <a:p>
            <a:pPr lvl="1"/>
            <a:r>
              <a:rPr lang="en-US" dirty="0"/>
              <a:t>Any object that implements  </a:t>
            </a:r>
            <a:r>
              <a:rPr lang="en-US" sz="2200" b="1" dirty="0" err="1"/>
              <a:t>java.lang.AutoCloseable</a:t>
            </a:r>
            <a:r>
              <a:rPr lang="en-US" dirty="0"/>
              <a:t> can be used as a resource.</a:t>
            </a:r>
          </a:p>
          <a:p>
            <a:pPr lvl="1"/>
            <a:r>
              <a:rPr lang="en-US" dirty="0"/>
              <a:t>“</a:t>
            </a:r>
            <a:r>
              <a:rPr lang="en-US" b="1" dirty="0">
                <a:solidFill>
                  <a:srgbClr val="C00000"/>
                </a:solidFill>
              </a:rPr>
              <a:t>try-with-resources</a:t>
            </a:r>
            <a:r>
              <a:rPr lang="en-US" dirty="0"/>
              <a:t>” will auto-close the resource (e.g., an open file) that was created in the try</a:t>
            </a:r>
          </a:p>
          <a:p>
            <a:pPr lvl="1"/>
            <a:r>
              <a:rPr lang="en-US" dirty="0"/>
              <a:t>It is an alternative for adding a </a:t>
            </a:r>
            <a:r>
              <a:rPr lang="en-US" b="1" dirty="0"/>
              <a:t>finally</a:t>
            </a:r>
            <a:r>
              <a:rPr lang="en-US" dirty="0"/>
              <a:t> block</a:t>
            </a:r>
          </a:p>
        </p:txBody>
      </p:sp>
      <p:sp>
        <p:nvSpPr>
          <p:cNvPr id="3" name="Slide Number Placeholder 2"/>
          <p:cNvSpPr>
            <a:spLocks noGrp="1"/>
          </p:cNvSpPr>
          <p:nvPr>
            <p:ph type="sldNum" sz="quarter" idx="12"/>
          </p:nvPr>
        </p:nvSpPr>
        <p:spPr/>
        <p:txBody>
          <a:bodyPr/>
          <a:lstStyle/>
          <a:p>
            <a:fld id="{49719D0B-6E3B-40E4-877A-FAE04F02C714}" type="slidenum">
              <a:rPr lang="en-US" smtClean="0"/>
              <a:pPr/>
              <a:t>16</a:t>
            </a:fld>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25" y="4141424"/>
            <a:ext cx="8756650" cy="2484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ular Callout 6"/>
          <p:cNvSpPr/>
          <p:nvPr/>
        </p:nvSpPr>
        <p:spPr>
          <a:xfrm>
            <a:off x="5866482" y="4648200"/>
            <a:ext cx="3048000" cy="1207658"/>
          </a:xfrm>
          <a:prstGeom prst="wedgeRoundRectCallout">
            <a:avLst>
              <a:gd name="adj1" fmla="val -148592"/>
              <a:gd name="adj2" fmla="val -7132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err="1"/>
              <a:t>inputFile</a:t>
            </a:r>
            <a:r>
              <a:rPr lang="en-US" sz="2000" dirty="0"/>
              <a:t> will be closed automatically after try block. No need to add a finally block</a:t>
            </a:r>
          </a:p>
        </p:txBody>
      </p:sp>
    </p:spTree>
    <p:extLst>
      <p:ext uri="{BB962C8B-B14F-4D97-AF65-F5344CB8AC3E}">
        <p14:creationId xmlns:p14="http://schemas.microsoft.com/office/powerpoint/2010/main" val="172539883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362200"/>
            <a:ext cx="7772400" cy="1470025"/>
          </a:xfrm>
        </p:spPr>
        <p:txBody>
          <a:bodyPr/>
          <a:lstStyle/>
          <a:p>
            <a:r>
              <a:rPr lang="en-US" dirty="0"/>
              <a:t>Exception Types</a:t>
            </a:r>
          </a:p>
        </p:txBody>
      </p:sp>
      <p:sp>
        <p:nvSpPr>
          <p:cNvPr id="3" name="Slide Number Placeholder 2"/>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17</a:t>
            </a:fld>
            <a:endParaRPr lang="en-US" altLang="en-US">
              <a:solidFill>
                <a:srgbClr val="FF3300"/>
              </a:solidFill>
            </a:endParaRPr>
          </a:p>
        </p:txBody>
      </p:sp>
    </p:spTree>
    <p:extLst>
      <p:ext uri="{BB962C8B-B14F-4D97-AF65-F5344CB8AC3E}">
        <p14:creationId xmlns:p14="http://schemas.microsoft.com/office/powerpoint/2010/main" val="3769249895"/>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0"/>
            <a:ext cx="8229600" cy="838200"/>
          </a:xfrm>
        </p:spPr>
        <p:txBody>
          <a:bodyPr/>
          <a:lstStyle/>
          <a:p>
            <a:r>
              <a:rPr lang="en-US" altLang="zh-TW" b="1" dirty="0">
                <a:solidFill>
                  <a:srgbClr val="0070C0"/>
                </a:solidFill>
              </a:rPr>
              <a:t>2 kinds of exceptions</a:t>
            </a:r>
            <a:endParaRPr lang="zh-TW" altLang="en-US" b="1" dirty="0">
              <a:solidFill>
                <a:srgbClr val="0070C0"/>
              </a:solidFill>
            </a:endParaRPr>
          </a:p>
        </p:txBody>
      </p:sp>
      <p:sp>
        <p:nvSpPr>
          <p:cNvPr id="3" name="內容版面配置區 2"/>
          <p:cNvSpPr>
            <a:spLocks noGrp="1"/>
          </p:cNvSpPr>
          <p:nvPr>
            <p:ph idx="1"/>
          </p:nvPr>
        </p:nvSpPr>
        <p:spPr>
          <a:xfrm>
            <a:off x="304800" y="808037"/>
            <a:ext cx="8534400" cy="6049963"/>
          </a:xfrm>
        </p:spPr>
        <p:txBody>
          <a:bodyPr>
            <a:noAutofit/>
          </a:bodyPr>
          <a:lstStyle/>
          <a:p>
            <a:pPr>
              <a:spcBef>
                <a:spcPts val="600"/>
              </a:spcBef>
              <a:spcAft>
                <a:spcPts val="600"/>
              </a:spcAft>
            </a:pPr>
            <a:r>
              <a:rPr lang="en-US" altLang="zh-TW" sz="2800" b="1" i="1" dirty="0"/>
              <a:t>Checked exception </a:t>
            </a:r>
            <a:r>
              <a:rPr lang="en-US" altLang="zh-TW" sz="2800" i="1" dirty="0"/>
              <a:t>(Java forces you to handle them)</a:t>
            </a:r>
          </a:p>
          <a:p>
            <a:pPr lvl="1">
              <a:spcBef>
                <a:spcPts val="600"/>
              </a:spcBef>
              <a:spcAft>
                <a:spcPts val="600"/>
              </a:spcAft>
            </a:pPr>
            <a:r>
              <a:rPr lang="en-US" sz="2200" dirty="0"/>
              <a:t>These are exceptional conditions that a </a:t>
            </a:r>
            <a:r>
              <a:rPr lang="en-US" sz="2200" dirty="0">
                <a:solidFill>
                  <a:srgbClr val="FF0000"/>
                </a:solidFill>
              </a:rPr>
              <a:t>well-written application should anticipate and recover from</a:t>
            </a:r>
            <a:r>
              <a:rPr lang="en-US" sz="2200" dirty="0"/>
              <a:t>. </a:t>
            </a:r>
          </a:p>
          <a:p>
            <a:pPr lvl="1">
              <a:spcBef>
                <a:spcPts val="600"/>
              </a:spcBef>
              <a:spcAft>
                <a:spcPts val="600"/>
              </a:spcAft>
            </a:pPr>
            <a:r>
              <a:rPr lang="en-US" sz="2200" dirty="0"/>
              <a:t>They occur usually when interacting with resources e.g. missing files, database connection problems, network connection errors  e.g., </a:t>
            </a:r>
            <a:r>
              <a:rPr lang="en-US" altLang="zh-TW" sz="2200" dirty="0" err="1">
                <a:latin typeface="Consolas" panose="020B0609020204030204" pitchFamily="49" charset="0"/>
              </a:rPr>
              <a:t>FilNotFoundException</a:t>
            </a:r>
            <a:endParaRPr lang="en-US" altLang="zh-TW" sz="2200" dirty="0">
              <a:latin typeface="Consolas" panose="020B0609020204030204" pitchFamily="49" charset="0"/>
            </a:endParaRPr>
          </a:p>
          <a:p>
            <a:pPr>
              <a:spcBef>
                <a:spcPts val="600"/>
              </a:spcBef>
              <a:spcAft>
                <a:spcPts val="600"/>
              </a:spcAft>
            </a:pPr>
            <a:r>
              <a:rPr lang="en-US" sz="2800" b="1" i="1" dirty="0"/>
              <a:t>Unchecked exceptions </a:t>
            </a:r>
            <a:r>
              <a:rPr lang="en-US" sz="2800" i="1" dirty="0"/>
              <a:t>(</a:t>
            </a:r>
            <a:r>
              <a:rPr lang="en-US" altLang="zh-TW" sz="2800" i="1" dirty="0"/>
              <a:t>Java does NOT force you to handle them</a:t>
            </a:r>
            <a:r>
              <a:rPr lang="en-US" sz="2800" i="1" dirty="0"/>
              <a:t>)</a:t>
            </a:r>
            <a:r>
              <a:rPr lang="en-US" sz="2800" dirty="0"/>
              <a:t>, they include:</a:t>
            </a:r>
            <a:endParaRPr lang="en-US" altLang="zh-TW" sz="2800" dirty="0"/>
          </a:p>
          <a:p>
            <a:pPr lvl="1">
              <a:spcBef>
                <a:spcPts val="0"/>
              </a:spcBef>
              <a:spcAft>
                <a:spcPts val="600"/>
              </a:spcAft>
            </a:pPr>
            <a:r>
              <a:rPr lang="en-US" altLang="zh-TW" sz="2200" b="1" dirty="0">
                <a:solidFill>
                  <a:srgbClr val="007DDA"/>
                </a:solidFill>
              </a:rPr>
              <a:t>Error exceptions </a:t>
            </a:r>
            <a:r>
              <a:rPr lang="en-US" altLang="zh-TW" sz="2200" dirty="0"/>
              <a:t>(that extend </a:t>
            </a:r>
            <a:r>
              <a:rPr lang="en-US" altLang="zh-TW" sz="2200" dirty="0">
                <a:latin typeface="Consolas" panose="020B0609020204030204" pitchFamily="49" charset="0"/>
              </a:rPr>
              <a:t>Error</a:t>
            </a:r>
            <a:r>
              <a:rPr lang="en-US" altLang="zh-TW" sz="2200" dirty="0"/>
              <a:t> class): </a:t>
            </a:r>
            <a:r>
              <a:rPr lang="en-US" sz="2200" dirty="0"/>
              <a:t>Exceptional conditions that are </a:t>
            </a:r>
            <a:r>
              <a:rPr lang="en-US" sz="2200" dirty="0">
                <a:solidFill>
                  <a:srgbClr val="FF0000"/>
                </a:solidFill>
              </a:rPr>
              <a:t>external to the application and outside its control</a:t>
            </a:r>
            <a:r>
              <a:rPr lang="en-US" sz="2200" dirty="0"/>
              <a:t>. The application usually cannot anticipate or recover from them. e</a:t>
            </a:r>
            <a:r>
              <a:rPr lang="en-US" altLang="zh-TW" sz="2200" dirty="0"/>
              <a:t>.g., </a:t>
            </a:r>
            <a:r>
              <a:rPr lang="en-US" altLang="zh-TW" sz="2200" b="1" dirty="0">
                <a:latin typeface="Consolas" panose="020B0609020204030204" pitchFamily="49" charset="0"/>
              </a:rPr>
              <a:t>Out of memory exception</a:t>
            </a:r>
          </a:p>
          <a:p>
            <a:pPr lvl="1">
              <a:spcBef>
                <a:spcPts val="0"/>
              </a:spcBef>
              <a:spcAft>
                <a:spcPts val="600"/>
              </a:spcAft>
            </a:pPr>
            <a:r>
              <a:rPr lang="en-US" sz="2200" b="1" dirty="0">
                <a:solidFill>
                  <a:srgbClr val="007DDA"/>
                </a:solidFill>
              </a:rPr>
              <a:t>Runtime exceptions </a:t>
            </a:r>
            <a:r>
              <a:rPr lang="en-US" sz="2200" dirty="0"/>
              <a:t>(that extend </a:t>
            </a:r>
            <a:r>
              <a:rPr lang="en-US" sz="2200" dirty="0" err="1">
                <a:latin typeface="Consolas" panose="020B0609020204030204" pitchFamily="49" charset="0"/>
              </a:rPr>
              <a:t>RuntimeException</a:t>
            </a:r>
            <a:r>
              <a:rPr lang="en-US" sz="2200" dirty="0"/>
              <a:t> class) : </a:t>
            </a:r>
            <a:r>
              <a:rPr lang="en-US" sz="2200" dirty="0">
                <a:solidFill>
                  <a:srgbClr val="002060"/>
                </a:solidFill>
              </a:rPr>
              <a:t>caused by programming errors, such as accessing a null object, bad casting, accessing an out-of-bounds array, and arithmetic errors.</a:t>
            </a:r>
          </a:p>
        </p:txBody>
      </p:sp>
      <p:sp>
        <p:nvSpPr>
          <p:cNvPr id="4" name="Slide Number Placeholder 3"/>
          <p:cNvSpPr>
            <a:spLocks noGrp="1"/>
          </p:cNvSpPr>
          <p:nvPr>
            <p:ph type="sldNum" sz="quarter" idx="12"/>
          </p:nvPr>
        </p:nvSpPr>
        <p:spPr/>
        <p:txBody>
          <a:bodyPr/>
          <a:lstStyle/>
          <a:p>
            <a:fld id="{49719D0B-6E3B-40E4-877A-FAE04F02C714}" type="slidenum">
              <a:rPr lang="en-US" smtClean="0"/>
              <a:pPr/>
              <a:t>18</a:t>
            </a:fld>
            <a:endParaRPr lang="en-US" dirty="0"/>
          </a:p>
        </p:txBody>
      </p:sp>
    </p:spTree>
    <p:extLst>
      <p:ext uri="{BB962C8B-B14F-4D97-AF65-F5344CB8AC3E}">
        <p14:creationId xmlns:p14="http://schemas.microsoft.com/office/powerpoint/2010/main" val="2835297935"/>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47700" y="106193"/>
            <a:ext cx="7772400" cy="819150"/>
          </a:xfrm>
          <a:noFill/>
        </p:spPr>
        <p:txBody>
          <a:bodyPr>
            <a:normAutofit fontScale="90000"/>
          </a:bodyPr>
          <a:lstStyle/>
          <a:p>
            <a:r>
              <a:rPr lang="en-US" dirty="0"/>
              <a:t>Unchecked vs. Checked Exceptions</a:t>
            </a:r>
            <a:endParaRPr lang="en-US" b="1" dirty="0"/>
          </a:p>
        </p:txBody>
      </p:sp>
      <p:sp>
        <p:nvSpPr>
          <p:cNvPr id="3" name="Slide Number Placeholder 2"/>
          <p:cNvSpPr>
            <a:spLocks noGrp="1"/>
          </p:cNvSpPr>
          <p:nvPr>
            <p:ph type="sldNum" sz="quarter" idx="12"/>
          </p:nvPr>
        </p:nvSpPr>
        <p:spPr/>
        <p:txBody>
          <a:bodyPr/>
          <a:lstStyle/>
          <a:p>
            <a:fld id="{49719D0B-6E3B-40E4-877A-FAE04F02C714}" type="slidenum">
              <a:rPr lang="en-US" smtClean="0"/>
              <a:pPr/>
              <a:t>19</a:t>
            </a:fld>
            <a:endParaRPr lang="en-US" dirty="0"/>
          </a:p>
        </p:txBody>
      </p:sp>
      <p:sp>
        <p:nvSpPr>
          <p:cNvPr id="5125" name="Rectangle 3"/>
          <p:cNvSpPr>
            <a:spLocks noChangeArrowheads="1"/>
          </p:cNvSpPr>
          <p:nvPr/>
        </p:nvSpPr>
        <p:spPr bwMode="auto">
          <a:xfrm>
            <a:off x="0" y="161925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5122" name="Object 4"/>
          <p:cNvGraphicFramePr>
            <a:graphicFrameLocks noChangeAspect="1"/>
          </p:cNvGraphicFramePr>
          <p:nvPr>
            <p:extLst>
              <p:ext uri="{D42A27DB-BD31-4B8C-83A1-F6EECF244321}">
                <p14:modId xmlns:p14="http://schemas.microsoft.com/office/powerpoint/2010/main" val="1267760666"/>
              </p:ext>
            </p:extLst>
          </p:nvPr>
        </p:nvGraphicFramePr>
        <p:xfrm>
          <a:off x="152400" y="990600"/>
          <a:ext cx="8839200" cy="4510088"/>
        </p:xfrm>
        <a:graphic>
          <a:graphicData uri="http://schemas.openxmlformats.org/presentationml/2006/ole">
            <mc:AlternateContent xmlns:mc="http://schemas.openxmlformats.org/markup-compatibility/2006">
              <mc:Choice xmlns:v="urn:schemas-microsoft-com:vml" Requires="v">
                <p:oleObj spid="_x0000_s5210"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90600"/>
                        <a:ext cx="8839200" cy="4510088"/>
                      </a:xfrm>
                      <a:prstGeom prst="rect">
                        <a:avLst/>
                      </a:prstGeom>
                      <a:solidFill>
                        <a:schemeClr val="bg1"/>
                      </a:solidFill>
                    </p:spPr>
                  </p:pic>
                </p:oleObj>
              </mc:Fallback>
            </mc:AlternateContent>
          </a:graphicData>
        </a:graphic>
      </p:graphicFrame>
      <p:sp>
        <p:nvSpPr>
          <p:cNvPr id="313349" name="Text Box 5"/>
          <p:cNvSpPr txBox="1">
            <a:spLocks noChangeArrowheads="1"/>
          </p:cNvSpPr>
          <p:nvPr/>
        </p:nvSpPr>
        <p:spPr bwMode="auto">
          <a:xfrm>
            <a:off x="6934200" y="4525742"/>
            <a:ext cx="1371600" cy="523220"/>
          </a:xfrm>
          <a:prstGeom prst="rect">
            <a:avLst/>
          </a:prstGeom>
          <a:solidFill>
            <a:srgbClr val="FFFF00"/>
          </a:solidFill>
          <a:ln w="28575">
            <a:solidFill>
              <a:srgbClr val="0000FF"/>
            </a:solidFill>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1400" dirty="0">
                <a:solidFill>
                  <a:schemeClr val="tx1"/>
                </a:solidFill>
              </a:rPr>
              <a:t>Unchecked exception</a:t>
            </a:r>
          </a:p>
        </p:txBody>
      </p:sp>
      <p:sp>
        <p:nvSpPr>
          <p:cNvPr id="313350" name="Rectangle 6"/>
          <p:cNvSpPr>
            <a:spLocks noChangeArrowheads="1"/>
          </p:cNvSpPr>
          <p:nvPr/>
        </p:nvSpPr>
        <p:spPr bwMode="auto">
          <a:xfrm>
            <a:off x="4114800" y="2362200"/>
            <a:ext cx="2362200" cy="533400"/>
          </a:xfrm>
          <a:prstGeom prst="rect">
            <a:avLst/>
          </a:prstGeom>
          <a:solidFill>
            <a:srgbClr val="FFFF00">
              <a:alpha val="18823"/>
            </a:srgbClr>
          </a:solidFill>
          <a:ln w="28575">
            <a:solidFill>
              <a:srgbClr val="0000FF"/>
            </a:solidFill>
            <a:miter lim="800000"/>
            <a:headEnd type="none" w="sm" len="sm"/>
            <a:tailEnd type="none" w="sm" len="sm"/>
          </a:ln>
        </p:spPr>
        <p:txBody>
          <a:bodyPr wrap="none" anchor="ctr"/>
          <a:lstStyle/>
          <a:p>
            <a:endParaRPr lang="en-US"/>
          </a:p>
        </p:txBody>
      </p:sp>
      <p:sp>
        <p:nvSpPr>
          <p:cNvPr id="313351" name="Rectangle 7"/>
          <p:cNvSpPr>
            <a:spLocks noChangeArrowheads="1"/>
          </p:cNvSpPr>
          <p:nvPr/>
        </p:nvSpPr>
        <p:spPr bwMode="auto">
          <a:xfrm>
            <a:off x="6477000" y="1524000"/>
            <a:ext cx="2286000" cy="2590800"/>
          </a:xfrm>
          <a:prstGeom prst="rect">
            <a:avLst/>
          </a:prstGeom>
          <a:solidFill>
            <a:srgbClr val="FFFF00">
              <a:alpha val="18823"/>
            </a:srgbClr>
          </a:solidFill>
          <a:ln w="28575">
            <a:solidFill>
              <a:srgbClr val="0000FF"/>
            </a:solidFill>
            <a:miter lim="800000"/>
            <a:headEnd type="none" w="sm" len="sm"/>
            <a:tailEnd type="none" w="sm" len="sm"/>
          </a:ln>
        </p:spPr>
        <p:txBody>
          <a:bodyPr wrap="none" anchor="ctr"/>
          <a:lstStyle/>
          <a:p>
            <a:endParaRPr lang="en-US"/>
          </a:p>
        </p:txBody>
      </p:sp>
      <p:sp>
        <p:nvSpPr>
          <p:cNvPr id="313352" name="Rectangle 8"/>
          <p:cNvSpPr>
            <a:spLocks noChangeArrowheads="1"/>
          </p:cNvSpPr>
          <p:nvPr/>
        </p:nvSpPr>
        <p:spPr bwMode="auto">
          <a:xfrm>
            <a:off x="2743200" y="3733799"/>
            <a:ext cx="3352800" cy="1648691"/>
          </a:xfrm>
          <a:prstGeom prst="rect">
            <a:avLst/>
          </a:prstGeom>
          <a:solidFill>
            <a:srgbClr val="FFFF00">
              <a:alpha val="18823"/>
            </a:srgbClr>
          </a:solidFill>
          <a:ln w="28575">
            <a:solidFill>
              <a:srgbClr val="0000FF"/>
            </a:solidFill>
            <a:miter lim="800000"/>
            <a:headEnd type="none" w="sm" len="sm"/>
            <a:tailEnd type="none" w="sm" len="sm"/>
          </a:ln>
        </p:spPr>
        <p:txBody>
          <a:bodyPr wrap="none" anchor="ctr"/>
          <a:lstStyle/>
          <a:p>
            <a:endParaRPr lang="en-US"/>
          </a:p>
        </p:txBody>
      </p:sp>
      <p:sp>
        <p:nvSpPr>
          <p:cNvPr id="2" name="Rectangle 1">
            <a:extLst>
              <a:ext uri="{FF2B5EF4-FFF2-40B4-BE49-F238E27FC236}">
                <a16:creationId xmlns:a16="http://schemas.microsoft.com/office/drawing/2014/main" id="{094644C3-60BB-4819-9D24-6FDE85B0EDAA}"/>
              </a:ext>
            </a:extLst>
          </p:cNvPr>
          <p:cNvSpPr/>
          <p:nvPr/>
        </p:nvSpPr>
        <p:spPr>
          <a:xfrm>
            <a:off x="-304800" y="5500688"/>
            <a:ext cx="8763000" cy="1092607"/>
          </a:xfrm>
          <a:prstGeom prst="rect">
            <a:avLst/>
          </a:prstGeom>
        </p:spPr>
        <p:txBody>
          <a:bodyPr wrap="square">
            <a:spAutoFit/>
          </a:bodyPr>
          <a:lstStyle/>
          <a:p>
            <a:pPr marL="914400" lvl="1" indent="-457200" algn="just">
              <a:spcBef>
                <a:spcPts val="600"/>
              </a:spcBef>
              <a:buFont typeface="Arial" panose="020B0604020202020204" pitchFamily="34" charset="0"/>
              <a:buChar char="•"/>
            </a:pPr>
            <a:r>
              <a:rPr lang="en-US" sz="2000" dirty="0">
                <a:latin typeface="+mj-lt"/>
                <a:cs typeface="Times New Roman" pitchFamily="18" charset="0"/>
              </a:rPr>
              <a:t>Java does not mandate you to </a:t>
            </a:r>
            <a:r>
              <a:rPr lang="en-US" sz="2000" b="1" dirty="0">
                <a:latin typeface="+mj-lt"/>
                <a:cs typeface="Times New Roman" pitchFamily="18" charset="0"/>
              </a:rPr>
              <a:t>catch and handle unchecked exceptions</a:t>
            </a:r>
            <a:endParaRPr lang="en-US" sz="2000" dirty="0">
              <a:latin typeface="+mj-lt"/>
              <a:cs typeface="Times New Roman" pitchFamily="18" charset="0"/>
            </a:endParaRPr>
          </a:p>
          <a:p>
            <a:pPr marL="914400" lvl="1" indent="-457200" algn="just">
              <a:spcBef>
                <a:spcPts val="600"/>
              </a:spcBef>
              <a:buFont typeface="Arial" panose="020B0604020202020204" pitchFamily="34" charset="0"/>
              <a:buChar char="•"/>
            </a:pPr>
            <a:r>
              <a:rPr lang="en-US" sz="2000" dirty="0">
                <a:latin typeface="+mj-lt"/>
                <a:cs typeface="Times New Roman" pitchFamily="18" charset="0"/>
              </a:rPr>
              <a:t>All other exceptions are </a:t>
            </a:r>
            <a:r>
              <a:rPr lang="en-US" sz="2000" b="1" i="1" dirty="0">
                <a:solidFill>
                  <a:srgbClr val="C00000"/>
                </a:solidFill>
                <a:latin typeface="+mj-lt"/>
                <a:cs typeface="Times New Roman" pitchFamily="18" charset="0"/>
              </a:rPr>
              <a:t>checked exceptions</a:t>
            </a:r>
            <a:r>
              <a:rPr lang="en-US" sz="2000" dirty="0">
                <a:latin typeface="+mj-lt"/>
                <a:cs typeface="Times New Roman" pitchFamily="18" charset="0"/>
              </a:rPr>
              <a:t>, meaning that the compiler forces the programmer to catch and handle them. </a:t>
            </a:r>
          </a:p>
        </p:txBody>
      </p:sp>
      <p:cxnSp>
        <p:nvCxnSpPr>
          <p:cNvPr id="5" name="Straight Arrow Connector 4">
            <a:extLst>
              <a:ext uri="{FF2B5EF4-FFF2-40B4-BE49-F238E27FC236}">
                <a16:creationId xmlns:a16="http://schemas.microsoft.com/office/drawing/2014/main" id="{830107D9-C79C-433A-8F7F-41BC983F9BB5}"/>
              </a:ext>
            </a:extLst>
          </p:cNvPr>
          <p:cNvCxnSpPr>
            <a:cxnSpLocks/>
            <a:stCxn id="313349" idx="0"/>
            <a:endCxn id="313351" idx="2"/>
          </p:cNvCxnSpPr>
          <p:nvPr/>
        </p:nvCxnSpPr>
        <p:spPr>
          <a:xfrm flipV="1">
            <a:off x="7620000" y="4114800"/>
            <a:ext cx="0" cy="41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1F58904-46B4-4787-8EE5-7B53E225BE00}"/>
              </a:ext>
            </a:extLst>
          </p:cNvPr>
          <p:cNvCxnSpPr>
            <a:cxnSpLocks/>
            <a:stCxn id="313349" idx="1"/>
          </p:cNvCxnSpPr>
          <p:nvPr/>
        </p:nvCxnSpPr>
        <p:spPr>
          <a:xfrm flipH="1">
            <a:off x="6096000" y="4787352"/>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98696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3349"/>
                                        </p:tgtEl>
                                        <p:attrNameLst>
                                          <p:attrName>style.visibility</p:attrName>
                                        </p:attrNameLst>
                                      </p:cBhvr>
                                      <p:to>
                                        <p:strVal val="visible"/>
                                      </p:to>
                                    </p:set>
                                    <p:anim calcmode="lin" valueType="num">
                                      <p:cBhvr additive="base">
                                        <p:cTn id="7" dur="500" fill="hold"/>
                                        <p:tgtEl>
                                          <p:spTgt spid="313349"/>
                                        </p:tgtEl>
                                        <p:attrNameLst>
                                          <p:attrName>ppt_x</p:attrName>
                                        </p:attrNameLst>
                                      </p:cBhvr>
                                      <p:tavLst>
                                        <p:tav tm="0">
                                          <p:val>
                                            <p:strVal val="0-#ppt_w/2"/>
                                          </p:val>
                                        </p:tav>
                                        <p:tav tm="100000">
                                          <p:val>
                                            <p:strVal val="#ppt_x"/>
                                          </p:val>
                                        </p:tav>
                                      </p:tavLst>
                                    </p:anim>
                                    <p:anim calcmode="lin" valueType="num">
                                      <p:cBhvr additive="base">
                                        <p:cTn id="8" dur="500" fill="hold"/>
                                        <p:tgtEl>
                                          <p:spTgt spid="3133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3351"/>
                                        </p:tgtEl>
                                        <p:attrNameLst>
                                          <p:attrName>style.visibility</p:attrName>
                                        </p:attrNameLst>
                                      </p:cBhvr>
                                      <p:to>
                                        <p:strVal val="visible"/>
                                      </p:to>
                                    </p:set>
                                    <p:anim calcmode="lin" valueType="num">
                                      <p:cBhvr additive="base">
                                        <p:cTn id="11" dur="500" fill="hold"/>
                                        <p:tgtEl>
                                          <p:spTgt spid="313351"/>
                                        </p:tgtEl>
                                        <p:attrNameLst>
                                          <p:attrName>ppt_x</p:attrName>
                                        </p:attrNameLst>
                                      </p:cBhvr>
                                      <p:tavLst>
                                        <p:tav tm="0">
                                          <p:val>
                                            <p:strVal val="0-#ppt_w/2"/>
                                          </p:val>
                                        </p:tav>
                                        <p:tav tm="100000">
                                          <p:val>
                                            <p:strVal val="#ppt_x"/>
                                          </p:val>
                                        </p:tav>
                                      </p:tavLst>
                                    </p:anim>
                                    <p:anim calcmode="lin" valueType="num">
                                      <p:cBhvr additive="base">
                                        <p:cTn id="12" dur="500" fill="hold"/>
                                        <p:tgtEl>
                                          <p:spTgt spid="3133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3350"/>
                                        </p:tgtEl>
                                        <p:attrNameLst>
                                          <p:attrName>style.visibility</p:attrName>
                                        </p:attrNameLst>
                                      </p:cBhvr>
                                      <p:to>
                                        <p:strVal val="visible"/>
                                      </p:to>
                                    </p:set>
                                    <p:anim calcmode="lin" valueType="num">
                                      <p:cBhvr additive="base">
                                        <p:cTn id="15" dur="500" fill="hold"/>
                                        <p:tgtEl>
                                          <p:spTgt spid="313350"/>
                                        </p:tgtEl>
                                        <p:attrNameLst>
                                          <p:attrName>ppt_x</p:attrName>
                                        </p:attrNameLst>
                                      </p:cBhvr>
                                      <p:tavLst>
                                        <p:tav tm="0">
                                          <p:val>
                                            <p:strVal val="0-#ppt_w/2"/>
                                          </p:val>
                                        </p:tav>
                                        <p:tav tm="100000">
                                          <p:val>
                                            <p:strVal val="#ppt_x"/>
                                          </p:val>
                                        </p:tav>
                                      </p:tavLst>
                                    </p:anim>
                                    <p:anim calcmode="lin" valueType="num">
                                      <p:cBhvr additive="base">
                                        <p:cTn id="16" dur="500" fill="hold"/>
                                        <p:tgtEl>
                                          <p:spTgt spid="3133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3352"/>
                                        </p:tgtEl>
                                        <p:attrNameLst>
                                          <p:attrName>style.visibility</p:attrName>
                                        </p:attrNameLst>
                                      </p:cBhvr>
                                      <p:to>
                                        <p:strVal val="visible"/>
                                      </p:to>
                                    </p:set>
                                    <p:anim calcmode="lin" valueType="num">
                                      <p:cBhvr additive="base">
                                        <p:cTn id="19" dur="500" fill="hold"/>
                                        <p:tgtEl>
                                          <p:spTgt spid="313352"/>
                                        </p:tgtEl>
                                        <p:attrNameLst>
                                          <p:attrName>ppt_x</p:attrName>
                                        </p:attrNameLst>
                                      </p:cBhvr>
                                      <p:tavLst>
                                        <p:tav tm="0">
                                          <p:val>
                                            <p:strVal val="0-#ppt_w/2"/>
                                          </p:val>
                                        </p:tav>
                                        <p:tav tm="100000">
                                          <p:val>
                                            <p:strVal val="#ppt_x"/>
                                          </p:val>
                                        </p:tav>
                                      </p:tavLst>
                                    </p:anim>
                                    <p:anim calcmode="lin" valueType="num">
                                      <p:cBhvr additive="base">
                                        <p:cTn id="20"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animBg="1"/>
      <p:bldP spid="313350" grpId="0" animBg="1"/>
      <p:bldP spid="313351" grpId="0" animBg="1"/>
      <p:bldP spid="3133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Grp="1" noChangeArrowheads="1"/>
          </p:cNvSpPr>
          <p:nvPr>
            <p:ph type="title"/>
          </p:nvPr>
        </p:nvSpPr>
        <p:spPr/>
        <p:txBody>
          <a:bodyPr/>
          <a:lstStyle/>
          <a:p>
            <a:r>
              <a:rPr lang="en-US" dirty="0"/>
              <a:t>Outline</a:t>
            </a:r>
          </a:p>
        </p:txBody>
      </p:sp>
      <p:sp>
        <p:nvSpPr>
          <p:cNvPr id="6147" name="Rectangle 2051"/>
          <p:cNvSpPr>
            <a:spLocks noGrp="1" noChangeArrowheads="1"/>
          </p:cNvSpPr>
          <p:nvPr>
            <p:ph idx="1"/>
          </p:nvPr>
        </p:nvSpPr>
        <p:spPr/>
        <p:txBody>
          <a:bodyPr/>
          <a:lstStyle/>
          <a:p>
            <a:r>
              <a:rPr lang="en-US" altLang="zh-TW" sz="4800" b="1" dirty="0"/>
              <a:t>Exception handling using     </a:t>
            </a:r>
            <a:r>
              <a:rPr lang="en-US" altLang="zh-TW" sz="4800" b="1" dirty="0">
                <a:solidFill>
                  <a:srgbClr val="C00000"/>
                </a:solidFill>
                <a:latin typeface="LucidaSansTypewriter"/>
                <a:cs typeface="Narkisim" panose="020E0502050101010101" pitchFamily="34" charset="-79"/>
              </a:rPr>
              <a:t>try-catch-finally </a:t>
            </a:r>
            <a:endParaRPr lang="en-US" sz="4800" b="1" dirty="0"/>
          </a:p>
          <a:p>
            <a:r>
              <a:rPr lang="en-US" sz="4800" b="1" dirty="0"/>
              <a:t>Exception Types</a:t>
            </a:r>
          </a:p>
          <a:p>
            <a:r>
              <a:rPr lang="en-US" sz="4800" b="1" dirty="0"/>
              <a:t>Throwing an Exception</a:t>
            </a:r>
          </a:p>
          <a:p>
            <a:r>
              <a:rPr lang="en-US" sz="4800" b="1" dirty="0"/>
              <a:t>Custom Exceptions</a:t>
            </a:r>
          </a:p>
          <a:p>
            <a:endParaRPr lang="en-US" dirty="0"/>
          </a:p>
          <a:p>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pPr>
              <a:defRPr/>
            </a:pPr>
            <a:fld id="{58D54586-1A7D-4316-AB51-13B04B493FFD}" type="slidenum">
              <a:rPr lang="en-US" altLang="en-US" smtClean="0">
                <a:solidFill>
                  <a:srgbClr val="000000">
                    <a:tint val="75000"/>
                  </a:srgbClr>
                </a:solidFill>
              </a:rPr>
              <a:pPr>
                <a:defRPr/>
              </a:pPr>
              <a:t>2</a:t>
            </a:fld>
            <a:endParaRPr lang="en-US" altLang="en-US" dirty="0">
              <a:solidFill>
                <a:srgbClr val="FF3300"/>
              </a:solidFill>
            </a:endParaRPr>
          </a:p>
        </p:txBody>
      </p:sp>
    </p:spTree>
    <p:extLst>
      <p:ext uri="{BB962C8B-B14F-4D97-AF65-F5344CB8AC3E}">
        <p14:creationId xmlns:p14="http://schemas.microsoft.com/office/powerpoint/2010/main" val="70271059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Throwing an Exception</a:t>
            </a:r>
          </a:p>
        </p:txBody>
      </p:sp>
      <p:sp>
        <p:nvSpPr>
          <p:cNvPr id="3" name="Slide Number Placeholder 2"/>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20</a:t>
            </a:fld>
            <a:endParaRPr lang="en-US" altLang="en-US">
              <a:solidFill>
                <a:srgbClr val="FF3300"/>
              </a:solidFill>
            </a:endParaRPr>
          </a:p>
        </p:txBody>
      </p:sp>
    </p:spTree>
    <p:extLst>
      <p:ext uri="{BB962C8B-B14F-4D97-AF65-F5344CB8AC3E}">
        <p14:creationId xmlns:p14="http://schemas.microsoft.com/office/powerpoint/2010/main" val="276610962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0"/>
            <a:ext cx="7772400" cy="1428750"/>
          </a:xfrm>
        </p:spPr>
        <p:txBody>
          <a:bodyPr>
            <a:normAutofit fontScale="90000"/>
          </a:bodyPr>
          <a:lstStyle/>
          <a:p>
            <a:pPr fontAlgn="auto">
              <a:spcAft>
                <a:spcPts val="0"/>
              </a:spcAft>
              <a:defRPr/>
            </a:pPr>
            <a:r>
              <a:rPr lang="en-US" dirty="0"/>
              <a:t>Declaring, Throwing, and Catching Exceptions</a:t>
            </a:r>
            <a:endParaRPr lang="en-US" b="1" dirty="0"/>
          </a:p>
        </p:txBody>
      </p:sp>
      <p:sp>
        <p:nvSpPr>
          <p:cNvPr id="6" name="Rectangle 3"/>
          <p:cNvSpPr>
            <a:spLocks noGrp="1" noChangeArrowheads="1"/>
          </p:cNvSpPr>
          <p:nvPr>
            <p:ph idx="1"/>
          </p:nvPr>
        </p:nvSpPr>
        <p:spPr>
          <a:xfrm>
            <a:off x="533400" y="1447800"/>
            <a:ext cx="8229600" cy="4191000"/>
          </a:xfrm>
        </p:spPr>
        <p:txBody>
          <a:bodyPr>
            <a:normAutofit/>
          </a:bodyPr>
          <a:lstStyle/>
          <a:p>
            <a:r>
              <a:rPr lang="en-US" dirty="0"/>
              <a:t>Throw exceptions to indicate a problem</a:t>
            </a:r>
          </a:p>
          <a:p>
            <a:r>
              <a:rPr lang="en-US" dirty="0"/>
              <a:t>Use catch blocks to specify exception handlers</a:t>
            </a:r>
          </a:p>
        </p:txBody>
      </p:sp>
      <p:sp>
        <p:nvSpPr>
          <p:cNvPr id="2" name="Slide Number Placeholder 1"/>
          <p:cNvSpPr>
            <a:spLocks noGrp="1"/>
          </p:cNvSpPr>
          <p:nvPr>
            <p:ph type="sldNum" sz="quarter" idx="12"/>
          </p:nvPr>
        </p:nvSpPr>
        <p:spPr/>
        <p:txBody>
          <a:bodyPr/>
          <a:lstStyle/>
          <a:p>
            <a:fld id="{49719D0B-6E3B-40E4-877A-FAE04F02C714}" type="slidenum">
              <a:rPr lang="en-US" smtClean="0"/>
              <a:pPr/>
              <a:t>21</a:t>
            </a:fld>
            <a:endParaRPr lang="en-US" dirty="0"/>
          </a:p>
        </p:txBody>
      </p:sp>
      <p:sp>
        <p:nvSpPr>
          <p:cNvPr id="6149"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6146" name="Object 4"/>
          <p:cNvGraphicFramePr>
            <a:graphicFrameLocks noChangeAspect="1"/>
          </p:cNvGraphicFramePr>
          <p:nvPr>
            <p:extLst>
              <p:ext uri="{D42A27DB-BD31-4B8C-83A1-F6EECF244321}">
                <p14:modId xmlns:p14="http://schemas.microsoft.com/office/powerpoint/2010/main" val="1858838533"/>
              </p:ext>
            </p:extLst>
          </p:nvPr>
        </p:nvGraphicFramePr>
        <p:xfrm>
          <a:off x="29901" y="3200400"/>
          <a:ext cx="9114099" cy="2175875"/>
        </p:xfrm>
        <a:graphic>
          <a:graphicData uri="http://schemas.openxmlformats.org/presentationml/2006/ole">
            <mc:AlternateContent xmlns:mc="http://schemas.openxmlformats.org/markup-compatibility/2006">
              <mc:Choice xmlns:v="urn:schemas-microsoft-com:vml" Requires="v">
                <p:oleObj spid="_x0000_s6233" name="Picture" r:id="rId4" imgW="5105520" imgH="1219320" progId="Word.Picture.8">
                  <p:embed/>
                </p:oleObj>
              </mc:Choice>
              <mc:Fallback>
                <p:oleObj name="Picture" r:id="rId4" imgW="5105520" imgH="1219320" progId="Word.Picture.8">
                  <p:embed/>
                  <p:pic>
                    <p:nvPicPr>
                      <p:cNvPr id="0" name=""/>
                      <p:cNvPicPr>
                        <a:picLocks noChangeAspect="1" noChangeArrowheads="1"/>
                      </p:cNvPicPr>
                      <p:nvPr/>
                    </p:nvPicPr>
                    <p:blipFill>
                      <a:blip r:embed="rId5"/>
                      <a:srcRect/>
                      <a:stretch>
                        <a:fillRect/>
                      </a:stretch>
                    </p:blipFill>
                    <p:spPr bwMode="auto">
                      <a:xfrm>
                        <a:off x="29901" y="3200400"/>
                        <a:ext cx="9114099" cy="21758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011151139"/>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219"/>
            <a:ext cx="8229600" cy="715962"/>
          </a:xfrm>
        </p:spPr>
        <p:txBody>
          <a:bodyPr>
            <a:normAutofit fontScale="90000"/>
          </a:bodyPr>
          <a:lstStyle/>
          <a:p>
            <a:r>
              <a:rPr lang="en-US" dirty="0"/>
              <a:t>Declaring Exceptions</a:t>
            </a:r>
          </a:p>
        </p:txBody>
      </p:sp>
      <p:sp>
        <p:nvSpPr>
          <p:cNvPr id="6" name="Slide Number Placeholder 5"/>
          <p:cNvSpPr>
            <a:spLocks noGrp="1"/>
          </p:cNvSpPr>
          <p:nvPr>
            <p:ph type="sldNum" sz="quarter" idx="12"/>
          </p:nvPr>
        </p:nvSpPr>
        <p:spPr/>
        <p:txBody>
          <a:bodyPr/>
          <a:lstStyle/>
          <a:p>
            <a:fld id="{49719D0B-6E3B-40E4-877A-FAE04F02C714}" type="slidenum">
              <a:rPr lang="en-US" smtClean="0"/>
              <a:pPr/>
              <a:t>22</a:t>
            </a:fld>
            <a:endParaRPr lang="en-US" dirty="0"/>
          </a:p>
        </p:txBody>
      </p:sp>
      <p:sp>
        <p:nvSpPr>
          <p:cNvPr id="3" name="Text Placeholder 2"/>
          <p:cNvSpPr txBox="1">
            <a:spLocks/>
          </p:cNvSpPr>
          <p:nvPr/>
        </p:nvSpPr>
        <p:spPr>
          <a:xfrm>
            <a:off x="457200" y="914400"/>
            <a:ext cx="8382000" cy="5867400"/>
          </a:xfrm>
          <a:prstGeom prst="rect">
            <a:avLst/>
          </a:prstGeom>
        </p:spPr>
        <p:txBody>
          <a:bodyPr vert="horz" lIns="91440" tIns="45720" rIns="91440" bIns="45720" rtlCol="0">
            <a:normAutofit/>
          </a:bodyPr>
          <a:lstStyle/>
          <a:p>
            <a:pPr marL="457200" indent="-457200">
              <a:spcBef>
                <a:spcPct val="20000"/>
              </a:spcBef>
              <a:spcAft>
                <a:spcPts val="600"/>
              </a:spcAft>
              <a:buFont typeface="Arial" panose="020B0604020202020204" pitchFamily="34" charset="0"/>
              <a:buChar char="•"/>
            </a:pPr>
            <a:r>
              <a:rPr lang="en-US" sz="2800" dirty="0">
                <a:solidFill>
                  <a:srgbClr val="000000"/>
                </a:solidFill>
                <a:latin typeface="+mj-lt"/>
              </a:rPr>
              <a:t>Specifies the exceptions a method may throw</a:t>
            </a:r>
          </a:p>
          <a:p>
            <a:pPr>
              <a:spcBef>
                <a:spcPct val="20000"/>
              </a:spcBef>
              <a:spcAft>
                <a:spcPts val="600"/>
              </a:spcAft>
              <a:defRPr/>
            </a:pPr>
            <a:r>
              <a:rPr kumimoji="0" lang="en-US" sz="2400" b="0" i="0" u="none" strike="noStrike" kern="1200" cap="none" spc="0" normalizeH="0" baseline="0" noProof="0" dirty="0">
                <a:ln>
                  <a:noFill/>
                </a:ln>
                <a:solidFill>
                  <a:srgbClr val="000000"/>
                </a:solidFill>
                <a:effectLst/>
                <a:uLnTx/>
                <a:uFillTx/>
                <a:latin typeface="+mj-lt"/>
                <a:ea typeface="+mn-ea"/>
                <a:cs typeface="+mn-cs"/>
              </a:rPr>
              <a:t>E.g.,  </a:t>
            </a:r>
            <a:r>
              <a:rPr lang="en-US" sz="2400" dirty="0">
                <a:latin typeface="Consolas" panose="020B0609020204030204" pitchFamily="49" charset="0"/>
              </a:rPr>
              <a:t>public void </a:t>
            </a:r>
            <a:r>
              <a:rPr lang="en-US" sz="2400" dirty="0" err="1">
                <a:latin typeface="Consolas" panose="020B0609020204030204" pitchFamily="49" charset="0"/>
              </a:rPr>
              <a:t>myMethod</a:t>
            </a:r>
            <a:r>
              <a:rPr lang="en-US" sz="2400" dirty="0">
                <a:latin typeface="Consolas" panose="020B0609020204030204" pitchFamily="49" charset="0"/>
              </a:rPr>
              <a:t>() </a:t>
            </a:r>
            <a:r>
              <a:rPr lang="en-US" sz="2800" b="1" dirty="0">
                <a:solidFill>
                  <a:srgbClr val="C00000"/>
                </a:solidFill>
                <a:latin typeface="Consolas" panose="020B0609020204030204" pitchFamily="49" charset="0"/>
              </a:rPr>
              <a:t>throws</a:t>
            </a: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IOException</a:t>
            </a:r>
            <a:endParaRPr lang="en-US" sz="2300" dirty="0">
              <a:solidFill>
                <a:srgbClr val="C00000"/>
              </a:solidFill>
              <a:latin typeface="Consolas" panose="020B0609020204030204" pitchFamily="49" charset="0"/>
            </a:endParaRPr>
          </a:p>
          <a:p>
            <a:pPr marL="342900" indent="-342900">
              <a:spcBef>
                <a:spcPct val="20000"/>
              </a:spcBef>
              <a:spcAft>
                <a:spcPts val="600"/>
              </a:spcAft>
              <a:buFont typeface="Arial" panose="020B0604020202020204" pitchFamily="34" charset="0"/>
              <a:buChar char="•"/>
              <a:defRPr/>
            </a:pPr>
            <a:r>
              <a:rPr kumimoji="0" lang="en-US" sz="2800" b="0" i="0" u="none" strike="noStrike" kern="1200" cap="none" spc="0" normalizeH="0" baseline="0" noProof="0" dirty="0">
                <a:ln>
                  <a:noFill/>
                </a:ln>
                <a:solidFill>
                  <a:srgbClr val="000000"/>
                </a:solidFill>
                <a:effectLst/>
                <a:uLnTx/>
                <a:uFillTx/>
                <a:latin typeface="+mj-lt"/>
                <a:ea typeface="+mn-ea"/>
                <a:cs typeface="+mn-cs"/>
              </a:rPr>
              <a:t>Can declare a comma-separated list of the exceptions that the method will throw if various problems occur</a:t>
            </a:r>
          </a:p>
          <a:p>
            <a:pPr marL="800100" lvl="1" indent="-342900">
              <a:spcBef>
                <a:spcPct val="20000"/>
              </a:spcBef>
              <a:spcAft>
                <a:spcPts val="600"/>
              </a:spcAft>
              <a:buFont typeface="Courier New" panose="02070309020205020404" pitchFamily="49" charset="0"/>
              <a:buChar char="o"/>
              <a:defRPr/>
            </a:pPr>
            <a:r>
              <a:rPr kumimoji="0" lang="en-US" sz="2200" b="0" i="0" u="none" strike="noStrike" kern="1200" cap="none" spc="0" normalizeH="0" baseline="0" noProof="0" dirty="0">
                <a:ln>
                  <a:noFill/>
                </a:ln>
                <a:solidFill>
                  <a:srgbClr val="000000"/>
                </a:solidFill>
                <a:effectLst/>
                <a:uLnTx/>
                <a:uFillTx/>
                <a:latin typeface="+mj-lt"/>
                <a:ea typeface="+mn-ea"/>
                <a:cs typeface="+mn-cs"/>
              </a:rPr>
              <a:t>May be thrown by statements in the method’s body or by methods called from the body</a:t>
            </a:r>
          </a:p>
          <a:p>
            <a:pPr marL="342900" indent="-342900">
              <a:spcBef>
                <a:spcPct val="20000"/>
              </a:spcBef>
              <a:spcAft>
                <a:spcPts val="600"/>
              </a:spcAft>
              <a:buFont typeface="Arial" panose="020B0604020202020204" pitchFamily="34" charset="0"/>
              <a:buChar char="•"/>
              <a:defRPr/>
            </a:pPr>
            <a:r>
              <a:rPr kumimoji="0" lang="en-US" sz="2800" b="0" i="0" u="none" strike="noStrike" kern="1200" cap="none" spc="0" normalizeH="0" baseline="0" noProof="0" dirty="0">
                <a:ln>
                  <a:noFill/>
                </a:ln>
                <a:solidFill>
                  <a:srgbClr val="000000"/>
                </a:solidFill>
                <a:effectLst/>
                <a:uLnTx/>
                <a:uFillTx/>
                <a:latin typeface="+mj-lt"/>
                <a:ea typeface="+mn-ea"/>
                <a:cs typeface="+mn-cs"/>
              </a:rPr>
              <a:t>Method can throw exceptions listed in its throws clause or their subclasses.</a:t>
            </a:r>
          </a:p>
          <a:p>
            <a:pPr marL="800100" lvl="1" indent="-342900">
              <a:spcBef>
                <a:spcPct val="20000"/>
              </a:spcBef>
              <a:spcAft>
                <a:spcPts val="600"/>
              </a:spcAft>
              <a:buFont typeface="Courier New" panose="02070309020205020404" pitchFamily="49" charset="0"/>
              <a:buChar char="o"/>
            </a:pPr>
            <a:r>
              <a:rPr lang="en-US" sz="2400" dirty="0">
                <a:solidFill>
                  <a:srgbClr val="000000"/>
                </a:solidFill>
                <a:latin typeface="+mj-lt"/>
              </a:rPr>
              <a:t>e.g., </a:t>
            </a:r>
            <a:r>
              <a:rPr lang="en-US" sz="2400" dirty="0" err="1">
                <a:solidFill>
                  <a:srgbClr val="000000"/>
                </a:solidFill>
                <a:latin typeface="Consolas" panose="020B0609020204030204" pitchFamily="49" charset="0"/>
              </a:rPr>
              <a:t>IOException</a:t>
            </a:r>
            <a:r>
              <a:rPr lang="en-US" sz="2400" dirty="0">
                <a:solidFill>
                  <a:srgbClr val="000000"/>
                </a:solidFill>
                <a:latin typeface="+mj-lt"/>
              </a:rPr>
              <a:t> is a subclass of </a:t>
            </a:r>
            <a:r>
              <a:rPr lang="en-US" sz="2400" dirty="0">
                <a:solidFill>
                  <a:srgbClr val="000000"/>
                </a:solidFill>
                <a:latin typeface="Consolas" panose="020B0609020204030204" pitchFamily="49" charset="0"/>
              </a:rPr>
              <a:t>Exception</a:t>
            </a:r>
            <a:endParaRPr lang="en-US" sz="2400" dirty="0">
              <a:solidFill>
                <a:srgbClr val="000000"/>
              </a:solidFill>
              <a:latin typeface="+mj-lt"/>
            </a:endParaRPr>
          </a:p>
          <a:p>
            <a:pPr marL="342900" indent="-342900">
              <a:spcBef>
                <a:spcPct val="20000"/>
              </a:spcBef>
              <a:spcAft>
                <a:spcPts val="600"/>
              </a:spcAft>
              <a:buFont typeface="Arial" panose="020B0604020202020204" pitchFamily="34" charset="0"/>
              <a:buChar char="•"/>
              <a:defRPr/>
            </a:pPr>
            <a:r>
              <a:rPr kumimoji="0" lang="en-US" sz="2800" b="0" i="0" u="none" strike="noStrike" kern="1200" cap="none" spc="0" normalizeH="0" baseline="0" noProof="0" dirty="0">
                <a:ln>
                  <a:noFill/>
                </a:ln>
                <a:effectLst/>
                <a:uLnTx/>
                <a:uFillTx/>
                <a:latin typeface="+mj-lt"/>
                <a:ea typeface="+mn-ea"/>
                <a:cs typeface="+mn-cs"/>
              </a:rPr>
              <a:t>Clients</a:t>
            </a:r>
            <a:r>
              <a:rPr kumimoji="0" lang="en-US" sz="2800" b="0" i="0" u="none" strike="noStrike" kern="1200" cap="none" spc="0" normalizeH="0" baseline="0" noProof="0" dirty="0">
                <a:ln>
                  <a:noFill/>
                </a:ln>
                <a:solidFill>
                  <a:srgbClr val="000000"/>
                </a:solidFill>
                <a:effectLst/>
                <a:uLnTx/>
                <a:uFillTx/>
                <a:latin typeface="+mj-lt"/>
                <a:ea typeface="+mn-ea"/>
                <a:cs typeface="+mn-cs"/>
              </a:rPr>
              <a:t> of a method with a throws clause are thus informed that the method may throw exceptions</a:t>
            </a: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28600" y="1956070"/>
            <a:ext cx="8686800" cy="3035030"/>
          </a:xfrm>
          <a:prstGeom prst="rect">
            <a:avLst/>
          </a:prstGeom>
          <a:solidFill>
            <a:schemeClr val="bg1"/>
          </a:solid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274320">
              <a:lnSpc>
                <a:spcPct val="110000"/>
              </a:lnSpc>
              <a:spcBef>
                <a:spcPct val="0"/>
              </a:spcBef>
              <a:buClr>
                <a:schemeClr val="accent3"/>
              </a:buClr>
              <a:buFont typeface="Monotype Sorts" pitchFamily="2" charset="2"/>
              <a:buNone/>
              <a:defRPr/>
            </a:pPr>
            <a:r>
              <a:rPr lang="en-US" sz="2200" dirty="0">
                <a:solidFill>
                  <a:srgbClr val="002060"/>
                </a:solidFill>
                <a:latin typeface="Consolas" panose="020B0609020204030204" pitchFamily="49" charset="0"/>
                <a:cs typeface="Times New Roman" pitchFamily="18" charset="0"/>
              </a:rPr>
              <a:t>public void </a:t>
            </a:r>
            <a:r>
              <a:rPr lang="en-US" sz="2200" dirty="0" err="1">
                <a:solidFill>
                  <a:srgbClr val="002060"/>
                </a:solidFill>
                <a:latin typeface="Consolas" panose="020B0609020204030204" pitchFamily="49" charset="0"/>
                <a:cs typeface="Times New Roman" pitchFamily="18" charset="0"/>
              </a:rPr>
              <a:t>setRadius</a:t>
            </a:r>
            <a:r>
              <a:rPr lang="en-US" sz="2200" dirty="0">
                <a:solidFill>
                  <a:srgbClr val="002060"/>
                </a:solidFill>
                <a:latin typeface="Consolas" panose="020B0609020204030204" pitchFamily="49" charset="0"/>
                <a:cs typeface="Times New Roman" pitchFamily="18" charset="0"/>
              </a:rPr>
              <a:t>(double radius) </a:t>
            </a:r>
          </a:p>
          <a:p>
            <a:pPr marL="274320" indent="-274320">
              <a:lnSpc>
                <a:spcPct val="110000"/>
              </a:lnSpc>
              <a:spcBef>
                <a:spcPct val="0"/>
              </a:spcBef>
              <a:buClr>
                <a:schemeClr val="accent3"/>
              </a:buClr>
              <a:buFont typeface="Monotype Sorts" pitchFamily="2" charset="2"/>
              <a:buNone/>
              <a:defRPr/>
            </a:pPr>
            <a:r>
              <a:rPr lang="en-US" sz="2200" dirty="0">
                <a:solidFill>
                  <a:srgbClr val="002060"/>
                </a:solidFill>
                <a:latin typeface="Consolas" panose="020B0609020204030204" pitchFamily="49" charset="0"/>
                <a:cs typeface="Times New Roman" pitchFamily="18" charset="0"/>
              </a:rPr>
              <a:t>      </a:t>
            </a:r>
            <a:r>
              <a:rPr lang="en-US" sz="2200" b="1" dirty="0">
                <a:solidFill>
                  <a:srgbClr val="0070C0"/>
                </a:solidFill>
                <a:latin typeface="Consolas" panose="020B0609020204030204" pitchFamily="49" charset="0"/>
                <a:cs typeface="Times New Roman" pitchFamily="18" charset="0"/>
              </a:rPr>
              <a:t>throws </a:t>
            </a:r>
            <a:r>
              <a:rPr lang="en-US" sz="2200" b="1" dirty="0" err="1">
                <a:solidFill>
                  <a:srgbClr val="0070C0"/>
                </a:solidFill>
                <a:latin typeface="Consolas" panose="020B0609020204030204" pitchFamily="49" charset="0"/>
                <a:cs typeface="Times New Roman" pitchFamily="18" charset="0"/>
              </a:rPr>
              <a:t>IllegalArgumentException</a:t>
            </a:r>
            <a:r>
              <a:rPr lang="en-US" sz="2200" b="1" dirty="0">
                <a:solidFill>
                  <a:srgbClr val="0070C0"/>
                </a:solidFill>
                <a:latin typeface="Consolas" panose="020B0609020204030204" pitchFamily="49" charset="0"/>
                <a:cs typeface="Times New Roman" pitchFamily="18" charset="0"/>
              </a:rPr>
              <a:t> </a:t>
            </a:r>
            <a:r>
              <a:rPr lang="en-US" sz="2200" dirty="0">
                <a:solidFill>
                  <a:srgbClr val="002060"/>
                </a:solidFill>
                <a:latin typeface="Consolas" panose="020B0609020204030204" pitchFamily="49" charset="0"/>
                <a:cs typeface="Times New Roman" pitchFamily="18" charset="0"/>
              </a:rPr>
              <a:t>{</a:t>
            </a:r>
          </a:p>
          <a:p>
            <a:pPr marL="274320" indent="-274320">
              <a:lnSpc>
                <a:spcPct val="110000"/>
              </a:lnSpc>
              <a:spcBef>
                <a:spcPct val="0"/>
              </a:spcBef>
              <a:buClr>
                <a:schemeClr val="accent3"/>
              </a:buClr>
              <a:buFont typeface="Monotype Sorts" pitchFamily="2" charset="2"/>
              <a:buNone/>
              <a:defRPr/>
            </a:pPr>
            <a:r>
              <a:rPr lang="en-US" sz="2200" dirty="0">
                <a:solidFill>
                  <a:srgbClr val="002060"/>
                </a:solidFill>
                <a:latin typeface="Consolas" panose="020B0609020204030204" pitchFamily="49" charset="0"/>
                <a:cs typeface="Times New Roman" pitchFamily="18" charset="0"/>
              </a:rPr>
              <a:t>    if (radius &gt;= 0)</a:t>
            </a:r>
          </a:p>
          <a:p>
            <a:pPr marL="274320" indent="-274320">
              <a:lnSpc>
                <a:spcPct val="110000"/>
              </a:lnSpc>
              <a:spcBef>
                <a:spcPct val="0"/>
              </a:spcBef>
              <a:buClr>
                <a:schemeClr val="accent3"/>
              </a:buClr>
              <a:buFont typeface="Monotype Sorts" pitchFamily="2" charset="2"/>
              <a:buNone/>
              <a:defRPr/>
            </a:pPr>
            <a:r>
              <a:rPr lang="en-US" sz="2200" dirty="0">
                <a:solidFill>
                  <a:srgbClr val="002060"/>
                </a:solidFill>
                <a:latin typeface="Consolas" panose="020B0609020204030204" pitchFamily="49" charset="0"/>
                <a:cs typeface="Times New Roman" pitchFamily="18" charset="0"/>
              </a:rPr>
              <a:t>      radius =  radius;</a:t>
            </a:r>
          </a:p>
          <a:p>
            <a:pPr marL="274320" indent="-274320">
              <a:lnSpc>
                <a:spcPct val="110000"/>
              </a:lnSpc>
              <a:spcBef>
                <a:spcPct val="0"/>
              </a:spcBef>
              <a:buClr>
                <a:schemeClr val="accent3"/>
              </a:buClr>
              <a:buFont typeface="Monotype Sorts" pitchFamily="2" charset="2"/>
              <a:buNone/>
              <a:defRPr/>
            </a:pPr>
            <a:r>
              <a:rPr lang="en-US" sz="2200" dirty="0">
                <a:solidFill>
                  <a:srgbClr val="002060"/>
                </a:solidFill>
                <a:latin typeface="Consolas" panose="020B0609020204030204" pitchFamily="49" charset="0"/>
                <a:cs typeface="Times New Roman" pitchFamily="18" charset="0"/>
              </a:rPr>
              <a:t>    else</a:t>
            </a:r>
          </a:p>
          <a:p>
            <a:pPr marL="274320" indent="-274320">
              <a:lnSpc>
                <a:spcPct val="110000"/>
              </a:lnSpc>
              <a:spcBef>
                <a:spcPct val="0"/>
              </a:spcBef>
              <a:buClr>
                <a:schemeClr val="accent3"/>
              </a:buClr>
              <a:buFont typeface="Monotype Sorts" pitchFamily="2" charset="2"/>
              <a:buNone/>
              <a:defRPr/>
            </a:pPr>
            <a:r>
              <a:rPr lang="en-US" sz="2200" dirty="0">
                <a:solidFill>
                  <a:srgbClr val="002060"/>
                </a:solidFill>
                <a:latin typeface="Consolas" panose="020B0609020204030204" pitchFamily="49" charset="0"/>
                <a:cs typeface="Times New Roman" pitchFamily="18" charset="0"/>
              </a:rPr>
              <a:t>      </a:t>
            </a:r>
            <a:r>
              <a:rPr lang="en-US" sz="2200" b="1" dirty="0">
                <a:solidFill>
                  <a:srgbClr val="C00000"/>
                </a:solidFill>
                <a:latin typeface="Consolas" panose="020B0609020204030204" pitchFamily="49" charset="0"/>
                <a:cs typeface="Times New Roman" pitchFamily="18" charset="0"/>
              </a:rPr>
              <a:t>throw new </a:t>
            </a:r>
            <a:r>
              <a:rPr lang="en-US" sz="2200" b="1" dirty="0" err="1">
                <a:solidFill>
                  <a:srgbClr val="C00000"/>
                </a:solidFill>
                <a:latin typeface="Consolas" panose="020B0609020204030204" pitchFamily="49" charset="0"/>
                <a:cs typeface="Times New Roman" pitchFamily="18" charset="0"/>
              </a:rPr>
              <a:t>IllegalArgumentException</a:t>
            </a:r>
            <a:r>
              <a:rPr lang="en-US" sz="2200" dirty="0">
                <a:solidFill>
                  <a:srgbClr val="002060"/>
                </a:solidFill>
                <a:latin typeface="Consolas" panose="020B0609020204030204" pitchFamily="49" charset="0"/>
                <a:cs typeface="Times New Roman" pitchFamily="18" charset="0"/>
              </a:rPr>
              <a:t>(</a:t>
            </a:r>
          </a:p>
          <a:p>
            <a:pPr marL="274320" indent="-274320">
              <a:lnSpc>
                <a:spcPct val="110000"/>
              </a:lnSpc>
              <a:spcBef>
                <a:spcPct val="0"/>
              </a:spcBef>
              <a:buClr>
                <a:schemeClr val="accent3"/>
              </a:buClr>
              <a:buFont typeface="Monotype Sorts" pitchFamily="2" charset="2"/>
              <a:buNone/>
              <a:defRPr/>
            </a:pPr>
            <a:r>
              <a:rPr lang="en-US" sz="2200" dirty="0">
                <a:solidFill>
                  <a:srgbClr val="002060"/>
                </a:solidFill>
                <a:latin typeface="Consolas" panose="020B0609020204030204" pitchFamily="49" charset="0"/>
                <a:cs typeface="Times New Roman" pitchFamily="18" charset="0"/>
              </a:rPr>
              <a:t>        "Radius cannot be negative");</a:t>
            </a:r>
          </a:p>
          <a:p>
            <a:pPr marL="274320" indent="-274320">
              <a:lnSpc>
                <a:spcPct val="110000"/>
              </a:lnSpc>
              <a:spcBef>
                <a:spcPct val="0"/>
              </a:spcBef>
              <a:buClr>
                <a:schemeClr val="accent3"/>
              </a:buClr>
              <a:buFont typeface="Monotype Sorts" pitchFamily="2" charset="2"/>
              <a:buNone/>
              <a:defRPr/>
            </a:pPr>
            <a:r>
              <a:rPr lang="en-US" sz="2200" dirty="0">
                <a:solidFill>
                  <a:srgbClr val="002060"/>
                </a:solidFill>
                <a:latin typeface="Consolas" panose="020B0609020204030204" pitchFamily="49" charset="0"/>
                <a:cs typeface="Times New Roman" pitchFamily="18" charset="0"/>
              </a:rPr>
              <a:t>}</a:t>
            </a:r>
          </a:p>
        </p:txBody>
      </p:sp>
      <p:sp>
        <p:nvSpPr>
          <p:cNvPr id="26626" name="Rectangle 2"/>
          <p:cNvSpPr>
            <a:spLocks noGrp="1" noChangeArrowheads="1"/>
          </p:cNvSpPr>
          <p:nvPr>
            <p:ph type="title"/>
          </p:nvPr>
        </p:nvSpPr>
        <p:spPr>
          <a:xfrm>
            <a:off x="685800" y="0"/>
            <a:ext cx="7772400" cy="1066800"/>
          </a:xfrm>
          <a:noFill/>
        </p:spPr>
        <p:txBody>
          <a:bodyPr/>
          <a:lstStyle/>
          <a:p>
            <a:r>
              <a:rPr lang="en-US" dirty="0"/>
              <a:t>Throwing Exceptions</a:t>
            </a:r>
            <a:endParaRPr lang="en-US" b="1" dirty="0"/>
          </a:p>
        </p:txBody>
      </p:sp>
      <p:sp>
        <p:nvSpPr>
          <p:cNvPr id="26627" name="Rectangle 3"/>
          <p:cNvSpPr>
            <a:spLocks noGrp="1" noChangeArrowheads="1"/>
          </p:cNvSpPr>
          <p:nvPr>
            <p:ph idx="1"/>
          </p:nvPr>
        </p:nvSpPr>
        <p:spPr>
          <a:xfrm>
            <a:off x="304800" y="1155969"/>
            <a:ext cx="8686800" cy="984115"/>
          </a:xfrm>
        </p:spPr>
        <p:txBody>
          <a:bodyPr>
            <a:normAutofit/>
          </a:bodyPr>
          <a:lstStyle/>
          <a:p>
            <a:pPr algn="just">
              <a:lnSpc>
                <a:spcPct val="90000"/>
              </a:lnSpc>
            </a:pPr>
            <a:r>
              <a:rPr lang="en-US" sz="2800" dirty="0">
                <a:cs typeface="Times New Roman" pitchFamily="18" charset="0"/>
              </a:rPr>
              <a:t>A method can create an exception instance and throw it</a:t>
            </a:r>
          </a:p>
        </p:txBody>
      </p:sp>
      <p:sp>
        <p:nvSpPr>
          <p:cNvPr id="2" name="Slide Number Placeholder 1"/>
          <p:cNvSpPr>
            <a:spLocks noGrp="1"/>
          </p:cNvSpPr>
          <p:nvPr>
            <p:ph type="sldNum" sz="quarter" idx="12"/>
          </p:nvPr>
        </p:nvSpPr>
        <p:spPr/>
        <p:txBody>
          <a:bodyPr/>
          <a:lstStyle/>
          <a:p>
            <a:fld id="{49719D0B-6E3B-40E4-877A-FAE04F02C714}" type="slidenum">
              <a:rPr lang="en-US" smtClean="0"/>
              <a:pPr/>
              <a:t>23</a:t>
            </a:fld>
            <a:endParaRPr lang="en-US" dirty="0"/>
          </a:p>
        </p:txBody>
      </p:sp>
      <p:sp>
        <p:nvSpPr>
          <p:cNvPr id="6" name="內容版面配置區 2">
            <a:extLst>
              <a:ext uri="{FF2B5EF4-FFF2-40B4-BE49-F238E27FC236}">
                <a16:creationId xmlns:a16="http://schemas.microsoft.com/office/drawing/2014/main" id="{29E0C984-3DF3-44A9-A019-76BBAF9878DF}"/>
              </a:ext>
            </a:extLst>
          </p:cNvPr>
          <p:cNvSpPr txBox="1">
            <a:spLocks/>
          </p:cNvSpPr>
          <p:nvPr/>
        </p:nvSpPr>
        <p:spPr>
          <a:xfrm>
            <a:off x="304800" y="5334000"/>
            <a:ext cx="8229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800" dirty="0"/>
              <a:t>A method can throw multiple exceptions</a:t>
            </a:r>
          </a:p>
        </p:txBody>
      </p:sp>
      <p:pic>
        <p:nvPicPr>
          <p:cNvPr id="7" name="Picture 2">
            <a:extLst>
              <a:ext uri="{FF2B5EF4-FFF2-40B4-BE49-F238E27FC236}">
                <a16:creationId xmlns:a16="http://schemas.microsoft.com/office/drawing/2014/main" id="{C0FF70A5-F7F7-4C11-8093-E590F0C05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11" y="6019800"/>
            <a:ext cx="8839199" cy="575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3818719"/>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When a called method throws an exception</a:t>
            </a:r>
            <a:br>
              <a:rPr lang="en-US" sz="3200" dirty="0"/>
            </a:br>
            <a:r>
              <a:rPr lang="en-US" sz="3200" dirty="0"/>
              <a:t> the caller should either throw it or handle it</a:t>
            </a:r>
          </a:p>
        </p:txBody>
      </p:sp>
      <p:sp>
        <p:nvSpPr>
          <p:cNvPr id="4" name="Slide Number Placeholder 3"/>
          <p:cNvSpPr>
            <a:spLocks noGrp="1"/>
          </p:cNvSpPr>
          <p:nvPr>
            <p:ph type="sldNum" sz="quarter" idx="12"/>
          </p:nvPr>
        </p:nvSpPr>
        <p:spPr/>
        <p:txBody>
          <a:bodyPr/>
          <a:lstStyle/>
          <a:p>
            <a:fld id="{49719D0B-6E3B-40E4-877A-FAE04F02C714}" type="slidenum">
              <a:rPr lang="en-US" smtClean="0"/>
              <a:pPr/>
              <a:t>24</a:t>
            </a:fld>
            <a:endParaRPr lang="en-US" dirty="0"/>
          </a:p>
        </p:txBody>
      </p:sp>
      <p:pic>
        <p:nvPicPr>
          <p:cNvPr id="21506" name="Picture 2" descr="C:\Users\ABDELK~1\AppData\Local\Temp\SNAGHTML1788ef4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78602"/>
            <a:ext cx="8978557" cy="426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272155"/>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Custom Exceptions</a:t>
            </a:r>
          </a:p>
        </p:txBody>
      </p:sp>
      <p:sp>
        <p:nvSpPr>
          <p:cNvPr id="3" name="Slide Number Placeholder 2"/>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25</a:t>
            </a:fld>
            <a:endParaRPr lang="en-US" altLang="en-US">
              <a:solidFill>
                <a:srgbClr val="FF3300"/>
              </a:solidFill>
            </a:endParaRPr>
          </a:p>
        </p:txBody>
      </p:sp>
    </p:spTree>
    <p:extLst>
      <p:ext uri="{BB962C8B-B14F-4D97-AF65-F5344CB8AC3E}">
        <p14:creationId xmlns:p14="http://schemas.microsoft.com/office/powerpoint/2010/main" val="3641890280"/>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28600"/>
            <a:ext cx="8229600" cy="884238"/>
          </a:xfrm>
        </p:spPr>
        <p:txBody>
          <a:bodyPr>
            <a:normAutofit/>
          </a:bodyPr>
          <a:lstStyle/>
          <a:p>
            <a:pPr eaLnBrk="1" fontAlgn="auto" hangingPunct="1">
              <a:spcAft>
                <a:spcPts val="0"/>
              </a:spcAft>
              <a:defRPr/>
            </a:pPr>
            <a:r>
              <a:rPr lang="en-US" sz="3600" dirty="0">
                <a:solidFill>
                  <a:srgbClr val="3380E6"/>
                </a:solidFill>
                <a:latin typeface="Arial"/>
              </a:rPr>
              <a:t>Creating a New Exception Type</a:t>
            </a:r>
          </a:p>
        </p:txBody>
      </p:sp>
      <p:sp>
        <p:nvSpPr>
          <p:cNvPr id="2" name="Slide Number Placeholder 1"/>
          <p:cNvSpPr>
            <a:spLocks noGrp="1"/>
          </p:cNvSpPr>
          <p:nvPr>
            <p:ph type="sldNum" sz="quarter" idx="12"/>
          </p:nvPr>
        </p:nvSpPr>
        <p:spPr/>
        <p:txBody>
          <a:bodyPr/>
          <a:lstStyle/>
          <a:p>
            <a:fld id="{49719D0B-6E3B-40E4-877A-FAE04F02C714}" type="slidenum">
              <a:rPr lang="en-US" smtClean="0"/>
              <a:pPr/>
              <a:t>26</a:t>
            </a:fld>
            <a:endParaRPr lang="en-US" dirty="0"/>
          </a:p>
        </p:txBody>
      </p:sp>
      <p:sp>
        <p:nvSpPr>
          <p:cNvPr id="4" name="Text Placeholder 2"/>
          <p:cNvSpPr txBox="1">
            <a:spLocks/>
          </p:cNvSpPr>
          <p:nvPr/>
        </p:nvSpPr>
        <p:spPr>
          <a:xfrm>
            <a:off x="457200" y="1219200"/>
            <a:ext cx="8458200" cy="4876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1200"/>
              </a:spcAft>
              <a:buClrTx/>
              <a:buSzTx/>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mj-lt"/>
                <a:ea typeface="+mn-ea"/>
                <a:cs typeface="+mn-cs"/>
              </a:rPr>
              <a:t>Sometimes it’s useful to create your own exception classes that are specific to the problems that can occur in your app</a:t>
            </a:r>
          </a:p>
          <a:p>
            <a:pPr marL="914400" lvl="1" indent="-457200">
              <a:spcBef>
                <a:spcPct val="20000"/>
              </a:spcBef>
              <a:spcAft>
                <a:spcPts val="1200"/>
              </a:spcAft>
              <a:buFont typeface="Courier New" panose="02070309020205020404" pitchFamily="49" charset="0"/>
              <a:buChar char="o"/>
              <a:defRPr/>
            </a:pPr>
            <a:r>
              <a:rPr lang="en-US" sz="2800" dirty="0">
                <a:solidFill>
                  <a:srgbClr val="000000"/>
                </a:solidFill>
                <a:latin typeface="+mj-lt"/>
              </a:rPr>
              <a:t>A new exception class </a:t>
            </a:r>
            <a:r>
              <a:rPr lang="en-US" sz="2800" b="1" dirty="0">
                <a:solidFill>
                  <a:srgbClr val="000000"/>
                </a:solidFill>
                <a:latin typeface="+mj-lt"/>
              </a:rPr>
              <a:t>must extend </a:t>
            </a:r>
            <a:r>
              <a:rPr lang="en-US" sz="2800" dirty="0">
                <a:solidFill>
                  <a:srgbClr val="000000"/>
                </a:solidFill>
                <a:latin typeface="+mj-lt"/>
              </a:rPr>
              <a:t>an existing exception class (such as Exception) to be able to use the exception-handling mechanism</a:t>
            </a:r>
          </a:p>
          <a:p>
            <a:pPr marL="914400" lvl="1" indent="-457200">
              <a:spcBef>
                <a:spcPct val="20000"/>
              </a:spcBef>
              <a:spcAft>
                <a:spcPts val="1200"/>
              </a:spcAft>
              <a:buFont typeface="Courier New" panose="02070309020205020404" pitchFamily="49" charset="0"/>
              <a:buChar char="o"/>
              <a:defRPr/>
            </a:pPr>
            <a:r>
              <a:rPr lang="en-US" sz="2800" dirty="0">
                <a:solidFill>
                  <a:srgbClr val="000000"/>
                </a:solidFill>
                <a:latin typeface="+mj-lt"/>
              </a:rPr>
              <a:t>Before creating a custom exception try to first use one of Java’s built-in exception classes that might be suitable for the type of problems your methods need to indicate</a:t>
            </a: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7204569" y="872632"/>
            <a:ext cx="3177630" cy="670367"/>
          </a:xfrm>
        </p:spPr>
        <p:txBody>
          <a:bodyPr>
            <a:normAutofit fontScale="90000"/>
          </a:bodyPr>
          <a:lstStyle/>
          <a:p>
            <a:r>
              <a:rPr lang="en-US" dirty="0"/>
              <a:t>Examples</a:t>
            </a:r>
          </a:p>
        </p:txBody>
      </p:sp>
      <p:sp>
        <p:nvSpPr>
          <p:cNvPr id="5" name="Slide Number Placeholder 4"/>
          <p:cNvSpPr>
            <a:spLocks noGrp="1"/>
          </p:cNvSpPr>
          <p:nvPr>
            <p:ph type="sldNum" sz="quarter" idx="12"/>
          </p:nvPr>
        </p:nvSpPr>
        <p:spPr/>
        <p:txBody>
          <a:bodyPr/>
          <a:lstStyle/>
          <a:p>
            <a:fld id="{49719D0B-6E3B-40E4-877A-FAE04F02C714}" type="slidenum">
              <a:rPr lang="en-US" smtClean="0"/>
              <a:pPr/>
              <a:t>27</a:t>
            </a:fld>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0538"/>
            <a:ext cx="8305800" cy="2708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1"/>
            <a:ext cx="9169487" cy="365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914400" y="2819400"/>
            <a:ext cx="6705600" cy="0"/>
          </a:xfrm>
          <a:prstGeom prst="line">
            <a:avLst/>
          </a:prstGeom>
          <a:ln>
            <a:solidFill>
              <a:srgbClr val="FF0000"/>
            </a:solidFill>
            <a:prstDash val="dashDot"/>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43883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3400" y="15433"/>
            <a:ext cx="8229600" cy="670367"/>
          </a:xfrm>
        </p:spPr>
        <p:txBody>
          <a:bodyPr>
            <a:normAutofit fontScale="90000"/>
          </a:bodyPr>
          <a:lstStyle/>
          <a:p>
            <a:r>
              <a:rPr lang="en-US" altLang="zh-TW" dirty="0"/>
              <a:t>Summary</a:t>
            </a:r>
            <a:endParaRPr lang="zh-TW" altLang="en-US" dirty="0"/>
          </a:p>
        </p:txBody>
      </p:sp>
      <p:sp>
        <p:nvSpPr>
          <p:cNvPr id="3" name="內容版面配置區 2"/>
          <p:cNvSpPr>
            <a:spLocks noGrp="1"/>
          </p:cNvSpPr>
          <p:nvPr>
            <p:ph idx="1"/>
          </p:nvPr>
        </p:nvSpPr>
        <p:spPr>
          <a:xfrm>
            <a:off x="457200" y="838200"/>
            <a:ext cx="8229600" cy="5791200"/>
          </a:xfrm>
        </p:spPr>
        <p:txBody>
          <a:bodyPr>
            <a:normAutofit fontScale="92500"/>
          </a:bodyPr>
          <a:lstStyle/>
          <a:p>
            <a:r>
              <a:rPr lang="en-US" dirty="0"/>
              <a:t>Exceptions are a powerful mechanism for separating Error-Handling Code from "Regular" Code =&gt; </a:t>
            </a:r>
            <a:r>
              <a:rPr lang="en-US" b="1" dirty="0"/>
              <a:t>this simplifies the normal flow code</a:t>
            </a:r>
            <a:endParaRPr lang="en-US" dirty="0"/>
          </a:p>
          <a:p>
            <a:r>
              <a:rPr lang="en-US" dirty="0"/>
              <a:t>The </a:t>
            </a:r>
            <a:r>
              <a:rPr lang="en-US" b="1" i="1" dirty="0"/>
              <a:t>try block </a:t>
            </a:r>
            <a:r>
              <a:rPr lang="en-US" dirty="0"/>
              <a:t>identifies a block of code in which an exception can occur</a:t>
            </a:r>
          </a:p>
          <a:p>
            <a:r>
              <a:rPr lang="en-US" dirty="0"/>
              <a:t>The </a:t>
            </a:r>
            <a:r>
              <a:rPr lang="en-US" b="1" i="1" dirty="0"/>
              <a:t>catch block </a:t>
            </a:r>
            <a:r>
              <a:rPr lang="en-US" dirty="0"/>
              <a:t>defines as an exception handler that can handle a particular type of exception</a:t>
            </a:r>
          </a:p>
          <a:p>
            <a:r>
              <a:rPr lang="en-US" dirty="0"/>
              <a:t>The </a:t>
            </a:r>
            <a:r>
              <a:rPr lang="en-US" b="1" i="1" dirty="0"/>
              <a:t>finally block </a:t>
            </a:r>
            <a:r>
              <a:rPr lang="en-US" dirty="0"/>
              <a:t>is guaranteed to execute, and is the right place to release resources acquired in the try block such as closing files, database connections and </a:t>
            </a:r>
            <a:r>
              <a:rPr lang="en-US"/>
              <a:t>network connections</a:t>
            </a:r>
            <a:endParaRPr lang="en-US" dirty="0"/>
          </a:p>
          <a:p>
            <a:endParaRPr lang="zh-TW" altLang="en-US" dirty="0"/>
          </a:p>
        </p:txBody>
      </p:sp>
      <p:sp>
        <p:nvSpPr>
          <p:cNvPr id="4" name="Slide Number Placeholder 3"/>
          <p:cNvSpPr>
            <a:spLocks noGrp="1"/>
          </p:cNvSpPr>
          <p:nvPr>
            <p:ph type="sldNum" sz="quarter" idx="12"/>
          </p:nvPr>
        </p:nvSpPr>
        <p:spPr/>
        <p:txBody>
          <a:bodyPr/>
          <a:lstStyle/>
          <a:p>
            <a:fld id="{49719D0B-6E3B-40E4-877A-FAE04F02C714}" type="slidenum">
              <a:rPr lang="en-US" smtClean="0"/>
              <a:pPr/>
              <a:t>28</a:t>
            </a:fld>
            <a:endParaRPr lang="en-US" dirty="0"/>
          </a:p>
        </p:txBody>
      </p:sp>
    </p:spTree>
    <p:extLst>
      <p:ext uri="{BB962C8B-B14F-4D97-AF65-F5344CB8AC3E}">
        <p14:creationId xmlns:p14="http://schemas.microsoft.com/office/powerpoint/2010/main" val="2740225209"/>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zh-TW" dirty="0">
                <a:solidFill>
                  <a:srgbClr val="C00000"/>
                </a:solidFill>
                <a:latin typeface="LucidaSansTypewriter"/>
                <a:cs typeface="Narkisim" panose="020E0502050101010101" pitchFamily="34" charset="-79"/>
              </a:rPr>
              <a:t>try-catch-finally </a:t>
            </a:r>
            <a:r>
              <a:rPr lang="en-US" dirty="0"/>
              <a:t>block</a:t>
            </a:r>
          </a:p>
        </p:txBody>
      </p:sp>
      <p:sp>
        <p:nvSpPr>
          <p:cNvPr id="3" name="Slide Number Placeholder 2"/>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3</a:t>
            </a:fld>
            <a:endParaRPr lang="en-US" altLang="en-US">
              <a:solidFill>
                <a:srgbClr val="FF3300"/>
              </a:solidFill>
            </a:endParaRPr>
          </a:p>
        </p:txBody>
      </p:sp>
    </p:spTree>
    <p:extLst>
      <p:ext uri="{BB962C8B-B14F-4D97-AF65-F5344CB8AC3E}">
        <p14:creationId xmlns:p14="http://schemas.microsoft.com/office/powerpoint/2010/main" val="268893346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17362"/>
            <a:ext cx="8229600" cy="884238"/>
          </a:xfrm>
        </p:spPr>
        <p:txBody>
          <a:bodyPr>
            <a:normAutofit/>
          </a:bodyPr>
          <a:lstStyle/>
          <a:p>
            <a:pPr eaLnBrk="1" fontAlgn="auto" hangingPunct="1">
              <a:spcAft>
                <a:spcPts val="0"/>
              </a:spcAft>
              <a:defRPr/>
            </a:pPr>
            <a:r>
              <a:rPr lang="en-US" sz="4000" b="1" dirty="0">
                <a:solidFill>
                  <a:srgbClr val="3380E6"/>
                </a:solidFill>
                <a:latin typeface="Arial"/>
              </a:rPr>
              <a:t>Definition</a:t>
            </a:r>
          </a:p>
        </p:txBody>
      </p:sp>
      <p:sp>
        <p:nvSpPr>
          <p:cNvPr id="2" name="Slide Number Placeholder 1"/>
          <p:cNvSpPr>
            <a:spLocks noGrp="1"/>
          </p:cNvSpPr>
          <p:nvPr>
            <p:ph type="sldNum" sz="quarter" idx="12"/>
          </p:nvPr>
        </p:nvSpPr>
        <p:spPr/>
        <p:txBody>
          <a:bodyPr/>
          <a:lstStyle/>
          <a:p>
            <a:fld id="{49719D0B-6E3B-40E4-877A-FAE04F02C714}" type="slidenum">
              <a:rPr lang="en-US" smtClean="0"/>
              <a:pPr/>
              <a:t>4</a:t>
            </a:fld>
            <a:endParaRPr lang="en-US" dirty="0"/>
          </a:p>
        </p:txBody>
      </p:sp>
      <p:sp>
        <p:nvSpPr>
          <p:cNvPr id="4" name="Text Placeholder 2"/>
          <p:cNvSpPr txBox="1">
            <a:spLocks/>
          </p:cNvSpPr>
          <p:nvPr/>
        </p:nvSpPr>
        <p:spPr>
          <a:xfrm>
            <a:off x="304800" y="914400"/>
            <a:ext cx="8382000" cy="6248400"/>
          </a:xfrm>
          <a:prstGeom prst="rect">
            <a:avLst/>
          </a:prstGeom>
        </p:spPr>
        <p:txBody>
          <a:bodyPr vert="horz" lIns="91440" tIns="45720" rIns="91440" bIns="45720" rtlCol="0">
            <a:normAutofit/>
          </a:bodyPr>
          <a:lstStyle/>
          <a:p>
            <a:pPr marL="342900" indent="-342900">
              <a:spcAft>
                <a:spcPts val="1200"/>
              </a:spcAft>
              <a:buFont typeface="Arial" pitchFamily="34" charset="0"/>
              <a:buChar char="•"/>
              <a:defRPr/>
            </a:pPr>
            <a:r>
              <a:rPr lang="en-US" sz="2800" dirty="0"/>
              <a:t>An exception is an event that occurs during the execution of a program that </a:t>
            </a:r>
            <a:r>
              <a:rPr lang="en-US" sz="2800" dirty="0">
                <a:solidFill>
                  <a:srgbClr val="C00000"/>
                </a:solidFill>
              </a:rPr>
              <a:t>disrupts the normal flow of execution</a:t>
            </a:r>
            <a:r>
              <a:rPr lang="en-US" sz="2800" dirty="0"/>
              <a:t>. </a:t>
            </a:r>
          </a:p>
          <a:p>
            <a:pPr marL="342900" indent="-342900">
              <a:spcAft>
                <a:spcPts val="600"/>
              </a:spcAft>
              <a:buFont typeface="Arial" pitchFamily="34" charset="0"/>
              <a:buChar char="•"/>
              <a:defRPr/>
            </a:pPr>
            <a:r>
              <a:rPr lang="en-US" sz="2800" dirty="0"/>
              <a:t>Examples</a:t>
            </a:r>
          </a:p>
          <a:p>
            <a:pPr marL="914400" lvl="1" indent="-457200">
              <a:spcAft>
                <a:spcPts val="600"/>
              </a:spcAft>
              <a:buFont typeface="Courier New" panose="02070309020205020404" pitchFamily="49" charset="0"/>
              <a:buChar char="o"/>
            </a:pPr>
            <a:r>
              <a:rPr lang="en-US" altLang="zh-TW" sz="2400" dirty="0"/>
              <a:t>A program is going to read a file, but </a:t>
            </a:r>
            <a:r>
              <a:rPr lang="en-US" altLang="zh-TW" sz="2400" i="1" dirty="0"/>
              <a:t>the file is missing</a:t>
            </a:r>
          </a:p>
          <a:p>
            <a:pPr marL="914400" lvl="1" indent="-457200">
              <a:spcAft>
                <a:spcPts val="600"/>
              </a:spcAft>
              <a:buFont typeface="Courier New" panose="02070309020205020404" pitchFamily="49" charset="0"/>
              <a:buChar char="o"/>
            </a:pPr>
            <a:r>
              <a:rPr lang="en-US" altLang="zh-TW" sz="2400" dirty="0"/>
              <a:t>A program is reading an array, but the </a:t>
            </a:r>
            <a:r>
              <a:rPr lang="en-US" altLang="zh-TW" sz="2400" i="1" dirty="0"/>
              <a:t>out of bound</a:t>
            </a:r>
            <a:r>
              <a:rPr lang="en-US" altLang="zh-TW" sz="2400" dirty="0"/>
              <a:t> case occurs</a:t>
            </a:r>
          </a:p>
          <a:p>
            <a:pPr marL="914400" lvl="1" indent="-457200">
              <a:spcAft>
                <a:spcPts val="600"/>
              </a:spcAft>
              <a:buFont typeface="Courier New" panose="02070309020205020404" pitchFamily="49" charset="0"/>
              <a:buChar char="o"/>
            </a:pPr>
            <a:r>
              <a:rPr lang="en-US" altLang="zh-TW" sz="2400" dirty="0"/>
              <a:t>A program is receiving a file, but the network connection fails</a:t>
            </a:r>
          </a:p>
          <a:p>
            <a:pPr marL="342900" marR="0" lvl="0" indent="-342900" algn="l" defTabSz="914400" rtl="0" eaLnBrk="1" fontAlgn="auto" latinLnBrk="0" hangingPunct="1">
              <a:spcBef>
                <a:spcPts val="1200"/>
              </a:spcBef>
              <a:spcAft>
                <a:spcPts val="600"/>
              </a:spcAft>
              <a:buClrTx/>
              <a:buSzTx/>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mj-lt"/>
                <a:ea typeface="+mn-ea"/>
                <a:cs typeface="+mn-cs"/>
              </a:rPr>
              <a:t>With </a:t>
            </a:r>
            <a:r>
              <a:rPr kumimoji="0" lang="en-US" sz="2800" b="1" i="0" u="none" strike="noStrike" kern="1200" cap="none" spc="0" normalizeH="0" baseline="0" noProof="0" dirty="0">
                <a:ln>
                  <a:noFill/>
                </a:ln>
                <a:solidFill>
                  <a:srgbClr val="0070C0"/>
                </a:solidFill>
                <a:effectLst/>
                <a:uLnTx/>
                <a:uFillTx/>
                <a:latin typeface="+mj-lt"/>
                <a:ea typeface="+mn-ea"/>
                <a:cs typeface="+mn-cs"/>
              </a:rPr>
              <a:t>exception handling</a:t>
            </a:r>
            <a:r>
              <a:rPr kumimoji="0" lang="en-US" sz="2800" b="0" i="0" u="none" strike="noStrike" kern="1200" cap="none" spc="0" normalizeH="0" baseline="0" noProof="0" dirty="0">
                <a:ln>
                  <a:noFill/>
                </a:ln>
                <a:solidFill>
                  <a:srgbClr val="000000"/>
                </a:solidFill>
                <a:effectLst/>
                <a:uLnTx/>
                <a:uFillTx/>
                <a:latin typeface="+mj-lt"/>
                <a:ea typeface="+mn-ea"/>
                <a:cs typeface="+mn-cs"/>
              </a:rPr>
              <a:t>, a program can continue executing (rather than terminating) after dealing with the exception. </a:t>
            </a: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228600"/>
            <a:ext cx="8229600" cy="563562"/>
          </a:xfrm>
        </p:spPr>
        <p:txBody>
          <a:bodyPr>
            <a:normAutofit fontScale="90000"/>
          </a:bodyPr>
          <a:lstStyle/>
          <a:p>
            <a:r>
              <a:rPr lang="en-US" b="1" dirty="0">
                <a:solidFill>
                  <a:srgbClr val="0070C0"/>
                </a:solidFill>
              </a:rPr>
              <a:t>Example of throwing an exception</a:t>
            </a:r>
          </a:p>
        </p:txBody>
      </p:sp>
      <p:sp>
        <p:nvSpPr>
          <p:cNvPr id="13" name="Slide Number Placeholder 12"/>
          <p:cNvSpPr>
            <a:spLocks noGrp="1"/>
          </p:cNvSpPr>
          <p:nvPr>
            <p:ph type="sldNum" sz="quarter" idx="10"/>
          </p:nvPr>
        </p:nvSpPr>
        <p:spPr/>
        <p:txBody>
          <a:bodyPr/>
          <a:lstStyle/>
          <a:p>
            <a:fld id="{49719D0B-6E3B-40E4-877A-FAE04F02C714}" type="slidenum">
              <a:rPr lang="en-US" smtClean="0"/>
              <a:pPr/>
              <a:t>5</a:t>
            </a:fld>
            <a:endParaRPr lang="en-US" dirty="0"/>
          </a:p>
        </p:txBody>
      </p:sp>
      <p:pic>
        <p:nvPicPr>
          <p:cNvPr id="3" name="Picture 1" descr="ch08imageslides_Page_06.png"/>
          <p:cNvPicPr>
            <a:picLocks noGrp="1" noChangeAspect="1"/>
          </p:cNvPicPr>
          <p:nvPr isPhoto="1"/>
        </p:nvPicPr>
        <p:blipFill rotWithShape="1">
          <a:blip r:embed="rId3" cstate="print">
            <a:extLst>
              <a:ext uri="{28A0092B-C50C-407E-A947-70E740481C1C}">
                <a14:useLocalDpi xmlns:a14="http://schemas.microsoft.com/office/drawing/2010/main"/>
              </a:ext>
            </a:extLst>
          </a:blip>
          <a:srcRect/>
          <a:stretch/>
        </p:blipFill>
        <p:spPr bwMode="auto">
          <a:xfrm>
            <a:off x="32795" y="624048"/>
            <a:ext cx="7282405" cy="4801586"/>
          </a:xfrm>
          <a:prstGeom prst="rect">
            <a:avLst/>
          </a:prstGeom>
          <a:noFill/>
          <a:ln w="9525">
            <a:noFill/>
            <a:miter lim="800000"/>
            <a:headEnd/>
            <a:tailEnd/>
          </a:ln>
        </p:spPr>
      </p:pic>
      <p:pic>
        <p:nvPicPr>
          <p:cNvPr id="6" name="Picture 1" descr="ch08imageslides_Page_07.png"/>
          <p:cNvPicPr>
            <a:picLocks noGrp="1" noChangeAspect="1"/>
          </p:cNvPicPr>
          <p:nvPr isPhoto="1"/>
        </p:nvPicPr>
        <p:blipFill rotWithShape="1">
          <a:blip r:embed="rId4" cstate="print"/>
          <a:srcRect t="7228" r="27468" b="79385"/>
          <a:stretch/>
        </p:blipFill>
        <p:spPr bwMode="auto">
          <a:xfrm>
            <a:off x="-129251" y="5425633"/>
            <a:ext cx="9829801" cy="1101463"/>
          </a:xfrm>
          <a:prstGeom prst="rect">
            <a:avLst/>
          </a:prstGeom>
          <a:noFill/>
          <a:ln w="9525">
            <a:noFill/>
            <a:miter lim="800000"/>
            <a:headEnd/>
            <a:tailEnd/>
          </a:ln>
        </p:spPr>
      </p:pic>
      <p:sp>
        <p:nvSpPr>
          <p:cNvPr id="11" name="Rounded Rectangular Callout 10"/>
          <p:cNvSpPr/>
          <p:nvPr/>
        </p:nvSpPr>
        <p:spPr>
          <a:xfrm>
            <a:off x="6232003" y="4260720"/>
            <a:ext cx="2667000" cy="1164913"/>
          </a:xfrm>
          <a:prstGeom prst="wedgeRoundRectCallout">
            <a:avLst>
              <a:gd name="adj1" fmla="val -90830"/>
              <a:gd name="adj2" fmla="val 7360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throws an </a:t>
            </a:r>
            <a:r>
              <a:rPr lang="en-US" sz="1600" b="1" dirty="0" err="1"/>
              <a:t>IllegalArgumentException</a:t>
            </a:r>
            <a:endParaRPr lang="en-US" sz="1600" b="1" dirty="0"/>
          </a:p>
          <a:p>
            <a:pPr algn="ctr"/>
            <a:r>
              <a:rPr lang="en-US" sz="1600" b="1" dirty="0"/>
              <a:t>if the data validation fails in set method</a:t>
            </a:r>
          </a:p>
        </p:txBody>
      </p:sp>
      <p:pic>
        <p:nvPicPr>
          <p:cNvPr id="12290" name="Picture 2" descr="A stop s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449748"/>
            <a:ext cx="704850" cy="852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ch08imageslides_Page_09.png"/>
          <p:cNvPicPr>
            <a:picLocks noGrp="1" noChangeAspect="1"/>
          </p:cNvPicPr>
          <p:nvPr isPhoto="1"/>
        </p:nvPicPr>
        <p:blipFill rotWithShape="1">
          <a:blip r:embed="rId2" cstate="print"/>
          <a:srcRect r="25696" b="60030"/>
          <a:stretch/>
        </p:blipFill>
        <p:spPr bwMode="auto">
          <a:xfrm>
            <a:off x="0" y="457200"/>
            <a:ext cx="8365571" cy="2732087"/>
          </a:xfrm>
          <a:prstGeom prst="rect">
            <a:avLst/>
          </a:prstGeom>
          <a:noFill/>
          <a:ln w="9525">
            <a:noFill/>
            <a:miter lim="800000"/>
            <a:headEnd/>
            <a:tailEnd/>
          </a:ln>
        </p:spPr>
      </p:pic>
      <p:sp>
        <p:nvSpPr>
          <p:cNvPr id="6" name="Title 1"/>
          <p:cNvSpPr>
            <a:spLocks noGrp="1"/>
          </p:cNvSpPr>
          <p:nvPr>
            <p:ph type="title"/>
          </p:nvPr>
        </p:nvSpPr>
        <p:spPr>
          <a:xfrm>
            <a:off x="304799" y="152400"/>
            <a:ext cx="8519925" cy="609600"/>
          </a:xfrm>
        </p:spPr>
        <p:txBody>
          <a:bodyPr>
            <a:noAutofit/>
          </a:bodyPr>
          <a:lstStyle/>
          <a:p>
            <a:pPr eaLnBrk="1" fontAlgn="auto" hangingPunct="1">
              <a:spcAft>
                <a:spcPts val="0"/>
              </a:spcAft>
              <a:defRPr/>
            </a:pPr>
            <a:r>
              <a:rPr lang="en-US" sz="2800" b="1" dirty="0">
                <a:solidFill>
                  <a:srgbClr val="3380E6"/>
                </a:solidFill>
                <a:latin typeface="Arial"/>
              </a:rPr>
              <a:t>Example of catching and handling the Exception</a:t>
            </a:r>
            <a:endParaRPr lang="en-US" sz="1600" b="1" dirty="0">
              <a:solidFill>
                <a:srgbClr val="3380E6"/>
              </a:solidFill>
              <a:latin typeface="Arial"/>
            </a:endParaRPr>
          </a:p>
        </p:txBody>
      </p:sp>
      <p:sp>
        <p:nvSpPr>
          <p:cNvPr id="8" name="Slide Number Placeholder 7"/>
          <p:cNvSpPr>
            <a:spLocks noGrp="1"/>
          </p:cNvSpPr>
          <p:nvPr>
            <p:ph type="sldNum" sz="quarter" idx="12"/>
          </p:nvPr>
        </p:nvSpPr>
        <p:spPr/>
        <p:txBody>
          <a:bodyPr/>
          <a:lstStyle/>
          <a:p>
            <a:fld id="{49719D0B-6E3B-40E4-877A-FAE04F02C714}" type="slidenum">
              <a:rPr lang="en-US" smtClean="0"/>
              <a:pPr/>
              <a:t>6</a:t>
            </a:fld>
            <a:endParaRPr lang="en-US" dirty="0"/>
          </a:p>
        </p:txBody>
      </p:sp>
      <p:sp>
        <p:nvSpPr>
          <p:cNvPr id="4" name="Rounded Rectangular Callout 3"/>
          <p:cNvSpPr/>
          <p:nvPr/>
        </p:nvSpPr>
        <p:spPr>
          <a:xfrm>
            <a:off x="304800" y="3505200"/>
            <a:ext cx="2514600" cy="685800"/>
          </a:xfrm>
          <a:prstGeom prst="wedgeRoundRectCallout">
            <a:avLst>
              <a:gd name="adj1" fmla="val -2790"/>
              <a:gd name="adj2" fmla="val -21284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Catch and handle the Exception</a:t>
            </a: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304800"/>
            <a:ext cx="7391400" cy="584775"/>
          </a:xfrm>
          <a:prstGeom prst="rect">
            <a:avLst/>
          </a:prstGeom>
        </p:spPr>
        <p:txBody>
          <a:bodyPr wrap="square">
            <a:spAutoFit/>
          </a:bodyPr>
          <a:lstStyle/>
          <a:p>
            <a:r>
              <a:rPr lang="en-US" sz="3200" dirty="0">
                <a:solidFill>
                  <a:srgbClr val="000000"/>
                </a:solidFill>
                <a:latin typeface="Times New Roman" pitchFamily="18" charset="0"/>
                <a:cs typeface="Times New Roman" pitchFamily="18" charset="0"/>
              </a:rPr>
              <a:t> </a:t>
            </a:r>
            <a:r>
              <a:rPr lang="en-US" sz="3200" dirty="0">
                <a:solidFill>
                  <a:srgbClr val="000000"/>
                </a:solidFill>
                <a:latin typeface="+mj-lt"/>
                <a:cs typeface="Times New Roman" pitchFamily="18" charset="0"/>
              </a:rPr>
              <a:t>Method </a:t>
            </a:r>
            <a:r>
              <a:rPr lang="en-US" sz="3200" dirty="0">
                <a:solidFill>
                  <a:srgbClr val="0070C0"/>
                </a:solidFill>
                <a:latin typeface="+mj-lt"/>
                <a:cs typeface="Times New Roman" pitchFamily="18" charset="0"/>
              </a:rPr>
              <a:t>setTime() </a:t>
            </a:r>
            <a:r>
              <a:rPr lang="en-US" sz="3200" dirty="0">
                <a:solidFill>
                  <a:srgbClr val="000000"/>
                </a:solidFill>
                <a:latin typeface="+mj-lt"/>
                <a:cs typeface="Times New Roman" pitchFamily="18" charset="0"/>
              </a:rPr>
              <a:t>and </a:t>
            </a:r>
            <a:r>
              <a:rPr lang="en-US" sz="3200" dirty="0">
                <a:solidFill>
                  <a:srgbClr val="0070C0"/>
                </a:solidFill>
                <a:latin typeface="+mj-lt"/>
                <a:cs typeface="Times New Roman" pitchFamily="18" charset="0"/>
              </a:rPr>
              <a:t>Exception Handling</a:t>
            </a:r>
            <a:endParaRPr lang="en-US" sz="3200" dirty="0">
              <a:solidFill>
                <a:srgbClr val="0070C0"/>
              </a:solidFill>
              <a:latin typeface="+mj-lt"/>
            </a:endParaRPr>
          </a:p>
        </p:txBody>
      </p:sp>
      <p:sp>
        <p:nvSpPr>
          <p:cNvPr id="4" name="Text Placeholder 2"/>
          <p:cNvSpPr txBox="1">
            <a:spLocks/>
          </p:cNvSpPr>
          <p:nvPr/>
        </p:nvSpPr>
        <p:spPr>
          <a:xfrm>
            <a:off x="381000" y="1143000"/>
            <a:ext cx="8077200" cy="5562600"/>
          </a:xfrm>
          <a:prstGeom prst="rect">
            <a:avLst/>
          </a:prstGeom>
        </p:spPr>
        <p:txBody>
          <a:bodyPr vert="horz" lIns="91440" tIns="45720" rIns="91440" bIns="45720" rtlCol="0">
            <a:normAutofit/>
          </a:bodyPr>
          <a:lstStyle/>
          <a:p>
            <a:pPr marL="285750" indent="-285750">
              <a:spcBef>
                <a:spcPct val="20000"/>
              </a:spcBef>
              <a:spcAft>
                <a:spcPts val="1200"/>
              </a:spcAft>
              <a:buFont typeface="Arial" pitchFamily="34" charset="0"/>
              <a:buChar char="•"/>
            </a:pPr>
            <a:r>
              <a:rPr kumimoji="0" lang="en-US" sz="2800" b="0" i="0" u="none" strike="noStrike" kern="1200" cap="none" spc="0" normalizeH="0" baseline="0" noProof="0" dirty="0">
                <a:ln>
                  <a:noFill/>
                </a:ln>
                <a:solidFill>
                  <a:srgbClr val="000000"/>
                </a:solidFill>
                <a:effectLst/>
                <a:uLnTx/>
                <a:uFillTx/>
                <a:latin typeface="+mj-lt"/>
                <a:ea typeface="+mn-ea"/>
                <a:cs typeface="+mn-cs"/>
              </a:rPr>
              <a:t>For incorrect values, setTime throws an </a:t>
            </a:r>
            <a:r>
              <a:rPr kumimoji="0" lang="en-US" sz="2800" b="0" i="0" u="none" strike="noStrike" kern="1200" cap="none" spc="0" normalizeH="0" baseline="0" noProof="0" dirty="0">
                <a:ln>
                  <a:noFill/>
                </a:ln>
                <a:solidFill>
                  <a:srgbClr val="0070C0"/>
                </a:solidFill>
                <a:effectLst/>
                <a:uLnTx/>
                <a:uFillTx/>
                <a:latin typeface="+mj-lt"/>
                <a:ea typeface="+mn-ea"/>
                <a:cs typeface="+mn-cs"/>
              </a:rPr>
              <a:t>exception</a:t>
            </a:r>
            <a:r>
              <a:rPr kumimoji="0" lang="en-US" sz="2800" b="0" i="0" u="none" strike="noStrike" kern="1200" cap="none" spc="0" normalizeH="0" baseline="0" noProof="0" dirty="0">
                <a:ln>
                  <a:noFill/>
                </a:ln>
                <a:solidFill>
                  <a:srgbClr val="000000"/>
                </a:solidFill>
                <a:effectLst/>
                <a:uLnTx/>
                <a:uFillTx/>
                <a:latin typeface="+mj-lt"/>
                <a:ea typeface="+mn-ea"/>
                <a:cs typeface="+mn-cs"/>
              </a:rPr>
              <a:t> of type </a:t>
            </a:r>
            <a:r>
              <a:rPr kumimoji="0" lang="en-US" sz="2800" b="0" i="0" u="none" strike="noStrike" kern="1200" cap="none" spc="0" normalizeH="0" baseline="0" noProof="0" dirty="0">
                <a:ln>
                  <a:noFill/>
                </a:ln>
                <a:solidFill>
                  <a:srgbClr val="000000"/>
                </a:solidFill>
                <a:effectLst/>
                <a:uLnTx/>
                <a:uFillTx/>
                <a:latin typeface="Consolas" panose="020B0609020204030204" pitchFamily="49" charset="0"/>
              </a:rPr>
              <a:t>IllegalArgumentException</a:t>
            </a:r>
            <a:r>
              <a:rPr kumimoji="0" lang="en-US" sz="2800" b="0" i="0" u="none" strike="noStrike" kern="1200" cap="none" spc="0" normalizeH="0" baseline="0" noProof="0" dirty="0">
                <a:ln>
                  <a:noFill/>
                </a:ln>
                <a:solidFill>
                  <a:srgbClr val="000000"/>
                </a:solidFill>
                <a:effectLst/>
                <a:uLnTx/>
                <a:uFillTx/>
                <a:latin typeface="+mj-lt"/>
                <a:ea typeface="+mn-ea"/>
                <a:cs typeface="+mn-cs"/>
              </a:rPr>
              <a:t> (lines 23–24)</a:t>
            </a:r>
          </a:p>
          <a:p>
            <a:pPr marL="1143000" lvl="2" indent="-228600">
              <a:spcBef>
                <a:spcPct val="20000"/>
              </a:spcBef>
              <a:spcAft>
                <a:spcPts val="1200"/>
              </a:spcAft>
              <a:buFont typeface="Wingdings" panose="05000000000000000000" pitchFamily="2" charset="2"/>
              <a:buChar char="§"/>
            </a:pPr>
            <a:endParaRPr kumimoji="0" lang="en-US" sz="500" b="0" i="0" u="none" strike="noStrike" kern="1200" cap="none" spc="0" normalizeH="0" baseline="0" noProof="0" dirty="0">
              <a:ln>
                <a:noFill/>
              </a:ln>
              <a:solidFill>
                <a:srgbClr val="000000"/>
              </a:solidFill>
              <a:effectLst/>
              <a:uLnTx/>
              <a:uFillTx/>
              <a:latin typeface="+mj-lt"/>
              <a:ea typeface="+mn-ea"/>
              <a:cs typeface="+mn-cs"/>
            </a:endParaRPr>
          </a:p>
          <a:p>
            <a:pPr marL="800100" lvl="1" indent="-342900">
              <a:spcBef>
                <a:spcPct val="20000"/>
              </a:spcBef>
              <a:spcAft>
                <a:spcPts val="1200"/>
              </a:spcAft>
              <a:buFont typeface="Courier New" panose="02070309020205020404" pitchFamily="49" charset="0"/>
              <a:buChar char="o"/>
            </a:pPr>
            <a:r>
              <a:rPr kumimoji="0" lang="en-US" sz="2400" b="0" i="0" u="none" strike="noStrike" kern="1200" cap="none" spc="0" normalizeH="0" baseline="0" noProof="0" dirty="0">
                <a:ln>
                  <a:noFill/>
                </a:ln>
                <a:solidFill>
                  <a:srgbClr val="000000"/>
                </a:solidFill>
                <a:effectLst/>
                <a:uLnTx/>
                <a:uFillTx/>
                <a:latin typeface="+mj-lt"/>
              </a:rPr>
              <a:t>The </a:t>
            </a:r>
            <a:r>
              <a:rPr kumimoji="0" lang="en-US" sz="2600" b="1" i="0" u="none" strike="noStrike" kern="1200" cap="none" spc="0" normalizeH="0" baseline="0" noProof="0" dirty="0">
                <a:ln>
                  <a:noFill/>
                </a:ln>
                <a:solidFill>
                  <a:srgbClr val="0070C0"/>
                </a:solidFill>
                <a:effectLst/>
                <a:uLnTx/>
                <a:uFillTx/>
                <a:latin typeface="+mj-lt"/>
              </a:rPr>
              <a:t>throw</a:t>
            </a:r>
            <a:r>
              <a:rPr kumimoji="0" lang="en-US" sz="2400" b="0" i="0" u="none" strike="noStrike" kern="1200" cap="none" spc="0" normalizeH="0" baseline="0" noProof="0" dirty="0">
                <a:ln>
                  <a:noFill/>
                </a:ln>
                <a:solidFill>
                  <a:srgbClr val="000000"/>
                </a:solidFill>
                <a:effectLst/>
                <a:uLnTx/>
                <a:uFillTx/>
                <a:latin typeface="+mj-lt"/>
              </a:rPr>
              <a:t> statement (line 23) creates a new object of type </a:t>
            </a:r>
            <a:r>
              <a:rPr kumimoji="0" lang="en-US" sz="2400" b="1" i="0" u="none" strike="noStrike" kern="1200" cap="none" spc="0" normalizeH="0" baseline="0" noProof="0" dirty="0" err="1">
                <a:ln>
                  <a:noFill/>
                </a:ln>
                <a:solidFill>
                  <a:srgbClr val="000000"/>
                </a:solidFill>
                <a:effectLst/>
                <a:uLnTx/>
                <a:uFillTx/>
                <a:latin typeface="Consolas" panose="020B0609020204030204" pitchFamily="49" charset="0"/>
              </a:rPr>
              <a:t>IllegalArgumentException</a:t>
            </a:r>
            <a:r>
              <a:rPr kumimoji="0" lang="en-US" sz="2400" b="0" i="0" u="none" strike="noStrike" kern="1200" cap="none" spc="0" normalizeH="0" baseline="0" noProof="0" dirty="0">
                <a:ln>
                  <a:noFill/>
                </a:ln>
                <a:solidFill>
                  <a:srgbClr val="000000"/>
                </a:solidFill>
                <a:effectLst/>
                <a:uLnTx/>
                <a:uFillTx/>
                <a:latin typeface="+mj-lt"/>
              </a:rPr>
              <a:t> and pass a custom error message</a:t>
            </a:r>
          </a:p>
          <a:p>
            <a:pPr marL="800100" lvl="1" indent="-342900">
              <a:spcBef>
                <a:spcPct val="20000"/>
              </a:spcBef>
              <a:spcAft>
                <a:spcPts val="1200"/>
              </a:spcAft>
              <a:buFont typeface="Courier New" panose="02070309020205020404" pitchFamily="49" charset="0"/>
              <a:buChar char="o"/>
            </a:pPr>
            <a:r>
              <a:rPr kumimoji="0" lang="en-US" sz="2400" b="0" i="0" u="none" strike="noStrike" kern="1200" cap="none" spc="0" normalizeH="0" baseline="0" noProof="0" dirty="0">
                <a:ln>
                  <a:noFill/>
                </a:ln>
                <a:solidFill>
                  <a:srgbClr val="000000"/>
                </a:solidFill>
                <a:effectLst/>
                <a:uLnTx/>
                <a:uFillTx/>
                <a:latin typeface="+mj-lt"/>
              </a:rPr>
              <a:t>The </a:t>
            </a:r>
            <a:r>
              <a:rPr lang="en-US" sz="2400" b="1" dirty="0">
                <a:solidFill>
                  <a:srgbClr val="0070C0"/>
                </a:solidFill>
                <a:latin typeface="+mj-lt"/>
              </a:rPr>
              <a:t>throw</a:t>
            </a:r>
            <a:r>
              <a:rPr kumimoji="0" lang="en-US" sz="2400" b="0" i="0" u="none" strike="noStrike" kern="1200" cap="none" spc="0" normalizeH="0" baseline="0" noProof="0" dirty="0">
                <a:ln>
                  <a:noFill/>
                </a:ln>
                <a:solidFill>
                  <a:srgbClr val="000000"/>
                </a:solidFill>
                <a:effectLst/>
                <a:uLnTx/>
                <a:uFillTx/>
                <a:latin typeface="+mj-lt"/>
              </a:rPr>
              <a:t> statement immediately terminates  setTime() method and the exception is returned to </a:t>
            </a:r>
            <a:r>
              <a:rPr lang="en-US" sz="2400" dirty="0">
                <a:solidFill>
                  <a:srgbClr val="0070C0"/>
                </a:solidFill>
                <a:latin typeface="+mj-lt"/>
              </a:rPr>
              <a:t>the client code</a:t>
            </a:r>
            <a:r>
              <a:rPr lang="en-US" sz="2400" dirty="0">
                <a:solidFill>
                  <a:srgbClr val="0000FF"/>
                </a:solidFill>
                <a:latin typeface="+mj-lt"/>
              </a:rPr>
              <a:t> </a:t>
            </a:r>
            <a:r>
              <a:rPr kumimoji="0" lang="en-US" sz="2400" b="0" i="0" u="none" strike="noStrike" kern="1200" cap="none" spc="0" normalizeH="0" baseline="0" noProof="0" dirty="0">
                <a:ln>
                  <a:noFill/>
                </a:ln>
                <a:solidFill>
                  <a:srgbClr val="000000"/>
                </a:solidFill>
                <a:effectLst/>
                <a:uLnTx/>
                <a:uFillTx/>
                <a:latin typeface="+mj-lt"/>
              </a:rPr>
              <a:t>that attempted to set the time</a:t>
            </a:r>
            <a:endParaRPr lang="en-US" sz="1200" dirty="0">
              <a:solidFill>
                <a:srgbClr val="000000"/>
              </a:solidFill>
              <a:latin typeface="+mj-lt"/>
            </a:endParaRPr>
          </a:p>
          <a:p>
            <a:pPr marL="800100" lvl="1" indent="-342900">
              <a:spcBef>
                <a:spcPct val="20000"/>
              </a:spcBef>
              <a:spcAft>
                <a:spcPts val="1200"/>
              </a:spcAft>
              <a:buFont typeface="Courier New" panose="02070309020205020404" pitchFamily="49" charset="0"/>
              <a:buChar char="o"/>
            </a:pPr>
            <a:r>
              <a:rPr lang="en-US" sz="2400" dirty="0">
                <a:solidFill>
                  <a:srgbClr val="000000"/>
                </a:solidFill>
                <a:latin typeface="+mj-lt"/>
              </a:rPr>
              <a:t>The client can use </a:t>
            </a:r>
            <a:r>
              <a:rPr lang="en-US" sz="2400" dirty="0">
                <a:solidFill>
                  <a:srgbClr val="0070C0"/>
                </a:solidFill>
                <a:latin typeface="Consolas" panose="020B0609020204030204" pitchFamily="49" charset="0"/>
              </a:rPr>
              <a:t>try...catch </a:t>
            </a:r>
            <a:r>
              <a:rPr lang="en-US" sz="2400" dirty="0">
                <a:solidFill>
                  <a:srgbClr val="000000"/>
                </a:solidFill>
                <a:latin typeface="+mj-lt"/>
              </a:rPr>
              <a:t>to handle the exception</a:t>
            </a:r>
          </a:p>
        </p:txBody>
      </p:sp>
      <p:sp>
        <p:nvSpPr>
          <p:cNvPr id="2" name="Slide Number Placeholder 1"/>
          <p:cNvSpPr>
            <a:spLocks noGrp="1"/>
          </p:cNvSpPr>
          <p:nvPr>
            <p:ph type="sldNum" sz="quarter" idx="12"/>
          </p:nvPr>
        </p:nvSpPr>
        <p:spPr/>
        <p:txBody>
          <a:bodyPr/>
          <a:lstStyle/>
          <a:p>
            <a:fld id="{49719D0B-6E3B-40E4-877A-FAE04F02C714}" type="slidenum">
              <a:rPr lang="en-US" smtClean="0"/>
              <a:pPr/>
              <a:t>7</a:t>
            </a:fld>
            <a:endParaRPr lang="en-US" dirty="0"/>
          </a:p>
        </p:txBody>
      </p:sp>
    </p:spTree>
    <p:extLst>
      <p:ext uri="{BB962C8B-B14F-4D97-AF65-F5344CB8AC3E}">
        <p14:creationId xmlns:p14="http://schemas.microsoft.com/office/powerpoint/2010/main" val="1474359324"/>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0704" y="0"/>
            <a:ext cx="8229600" cy="762000"/>
          </a:xfrm>
        </p:spPr>
        <p:txBody>
          <a:bodyPr>
            <a:noAutofit/>
          </a:bodyPr>
          <a:lstStyle/>
          <a:p>
            <a:pPr eaLnBrk="1" fontAlgn="auto" hangingPunct="1">
              <a:spcAft>
                <a:spcPts val="0"/>
              </a:spcAft>
              <a:defRPr/>
            </a:pPr>
            <a:r>
              <a:rPr lang="en-US" sz="3200" b="1" dirty="0">
                <a:solidFill>
                  <a:srgbClr val="0070C0"/>
                </a:solidFill>
                <a:latin typeface="Arial"/>
              </a:rPr>
              <a:t>Some common exceptions …</a:t>
            </a:r>
          </a:p>
        </p:txBody>
      </p:sp>
      <p:sp>
        <p:nvSpPr>
          <p:cNvPr id="2" name="Slide Number Placeholder 1"/>
          <p:cNvSpPr>
            <a:spLocks noGrp="1"/>
          </p:cNvSpPr>
          <p:nvPr>
            <p:ph type="sldNum" sz="quarter" idx="12"/>
          </p:nvPr>
        </p:nvSpPr>
        <p:spPr/>
        <p:txBody>
          <a:bodyPr/>
          <a:lstStyle/>
          <a:p>
            <a:fld id="{49719D0B-6E3B-40E4-877A-FAE04F02C714}" type="slidenum">
              <a:rPr lang="en-US" smtClean="0"/>
              <a:pPr/>
              <a:t>8</a:t>
            </a:fld>
            <a:endParaRPr lang="en-US" dirty="0"/>
          </a:p>
        </p:txBody>
      </p:sp>
      <p:sp>
        <p:nvSpPr>
          <p:cNvPr id="4" name="Text Placeholder 2"/>
          <p:cNvSpPr txBox="1">
            <a:spLocks/>
          </p:cNvSpPr>
          <p:nvPr/>
        </p:nvSpPr>
        <p:spPr>
          <a:xfrm>
            <a:off x="443696" y="838200"/>
            <a:ext cx="8229600" cy="5867400"/>
          </a:xfrm>
          <a:prstGeom prst="rect">
            <a:avLst/>
          </a:prstGeom>
        </p:spPr>
        <p:txBody>
          <a:bodyPr vert="horz" lIns="91440" tIns="45720" rIns="91440" bIns="45720" rtlCol="0">
            <a:noAutofit/>
          </a:bodyPr>
          <a:lstStyle/>
          <a:p>
            <a:pPr marL="342900" marR="0" lvl="0" indent="-342900" algn="l" defTabSz="914400" rtl="0" eaLnBrk="1" fontAlgn="auto" latinLnBrk="0" hangingPunct="1">
              <a:spcBef>
                <a:spcPct val="20000"/>
              </a:spcBef>
              <a:spcAft>
                <a:spcPts val="600"/>
              </a:spcAft>
              <a:buClrTx/>
              <a:buSzTx/>
              <a:buFont typeface="Arial" pitchFamily="34" charset="0"/>
              <a:buChar char="•"/>
              <a:tabLst/>
              <a:defRPr/>
            </a:pPr>
            <a:r>
              <a:rPr kumimoji="0" lang="en-US" sz="2800" b="0" i="0" u="none" strike="noStrike" kern="1200" cap="none" spc="0" normalizeH="0" baseline="0" noProof="0" dirty="0">
                <a:ln>
                  <a:noFill/>
                </a:ln>
                <a:solidFill>
                  <a:srgbClr val="0070C0"/>
                </a:solidFill>
                <a:effectLst/>
                <a:uLnTx/>
                <a:uFillTx/>
                <a:latin typeface="Consolas" panose="020B0609020204030204" pitchFamily="49" charset="0"/>
              </a:rPr>
              <a:t>ArrayIndexOutOfBoundsException</a:t>
            </a:r>
            <a:r>
              <a:rPr kumimoji="0" lang="en-US" sz="2800" b="0" i="0" u="none" strike="noStrike" kern="1200" cap="none" spc="0" normalizeH="0" baseline="0" noProof="0" dirty="0">
                <a:ln>
                  <a:noFill/>
                </a:ln>
                <a:solidFill>
                  <a:srgbClr val="000000"/>
                </a:solidFill>
                <a:effectLst/>
                <a:uLnTx/>
                <a:uFillTx/>
                <a:latin typeface="+mj-lt"/>
              </a:rPr>
              <a:t> occurs when an attempt is made to access an element past either end of an array</a:t>
            </a:r>
          </a:p>
          <a:p>
            <a:pPr marL="342900" indent="-342900">
              <a:spcBef>
                <a:spcPct val="20000"/>
              </a:spcBef>
              <a:spcAft>
                <a:spcPts val="600"/>
              </a:spcAft>
              <a:buFont typeface="Arial" pitchFamily="34" charset="0"/>
              <a:buChar char="•"/>
            </a:pPr>
            <a:r>
              <a:rPr lang="en-US" sz="2800" dirty="0">
                <a:solidFill>
                  <a:srgbClr val="000000"/>
                </a:solidFill>
                <a:latin typeface="+mj-lt"/>
              </a:rPr>
              <a:t>A </a:t>
            </a:r>
            <a:r>
              <a:rPr lang="en-US" sz="2800" dirty="0" err="1">
                <a:solidFill>
                  <a:srgbClr val="0070C0"/>
                </a:solidFill>
                <a:latin typeface="Consolas" panose="020B0609020204030204" pitchFamily="49" charset="0"/>
              </a:rPr>
              <a:t>NullPointerException</a:t>
            </a:r>
            <a:r>
              <a:rPr lang="en-US" sz="2800" dirty="0">
                <a:solidFill>
                  <a:srgbClr val="000000"/>
                </a:solidFill>
                <a:latin typeface="+mj-lt"/>
              </a:rPr>
              <a:t> occurs when a null reference is used where an object is expected</a:t>
            </a:r>
          </a:p>
          <a:p>
            <a:pPr marL="342900" indent="-342900">
              <a:spcBef>
                <a:spcPct val="20000"/>
              </a:spcBef>
              <a:spcAft>
                <a:spcPts val="600"/>
              </a:spcAft>
              <a:buFont typeface="Arial" pitchFamily="34" charset="0"/>
              <a:buChar char="•"/>
            </a:pPr>
            <a:r>
              <a:rPr lang="en-US" sz="2800" dirty="0" err="1">
                <a:solidFill>
                  <a:srgbClr val="0070C0"/>
                </a:solidFill>
                <a:latin typeface="Consolas" panose="020B0609020204030204" pitchFamily="49" charset="0"/>
              </a:rPr>
              <a:t>ClassCastException</a:t>
            </a:r>
            <a:r>
              <a:rPr kumimoji="0" lang="en-US" sz="2800" b="0" i="0" u="none" strike="noStrike" kern="1200" cap="none" spc="0" normalizeH="0" baseline="0" noProof="0" dirty="0">
                <a:ln>
                  <a:noFill/>
                </a:ln>
                <a:solidFill>
                  <a:srgbClr val="000000"/>
                </a:solidFill>
                <a:effectLst/>
                <a:uLnTx/>
                <a:uFillTx/>
                <a:latin typeface="+mj-lt"/>
              </a:rPr>
              <a:t> occurs when an attempt is made to cast an object that does not have an </a:t>
            </a:r>
            <a:r>
              <a:rPr kumimoji="0" lang="en-US" sz="2800" b="0" i="1" u="none" strike="noStrike" kern="1200" cap="none" spc="0" normalizeH="0" baseline="0" noProof="0" dirty="0">
                <a:ln>
                  <a:noFill/>
                </a:ln>
                <a:solidFill>
                  <a:srgbClr val="000000"/>
                </a:solidFill>
                <a:effectLst/>
                <a:uLnTx/>
                <a:uFillTx/>
                <a:latin typeface="+mj-lt"/>
              </a:rPr>
              <a:t>is-a </a:t>
            </a:r>
            <a:r>
              <a:rPr kumimoji="0" lang="en-US" sz="2800" b="0" i="0" u="none" strike="noStrike" kern="1200" cap="none" spc="0" normalizeH="0" baseline="0" noProof="0" dirty="0">
                <a:ln>
                  <a:noFill/>
                </a:ln>
                <a:solidFill>
                  <a:srgbClr val="000000"/>
                </a:solidFill>
                <a:effectLst/>
                <a:uLnTx/>
                <a:uFillTx/>
                <a:latin typeface="+mj-lt"/>
              </a:rPr>
              <a:t>relationship with the type specified in the cast operator. </a:t>
            </a:r>
          </a:p>
          <a:p>
            <a:pPr marL="342900" indent="-342900">
              <a:spcBef>
                <a:spcPct val="20000"/>
              </a:spcBef>
              <a:spcAft>
                <a:spcPts val="600"/>
              </a:spcAft>
              <a:buFont typeface="Arial" pitchFamily="34" charset="0"/>
              <a:buChar char="•"/>
            </a:pPr>
            <a:r>
              <a:rPr lang="en-US" sz="2800" dirty="0">
                <a:solidFill>
                  <a:srgbClr val="0000FF"/>
                </a:solidFill>
                <a:latin typeface="+mj-lt"/>
              </a:rPr>
              <a:t> </a:t>
            </a:r>
            <a:r>
              <a:rPr lang="en-US" sz="2800" dirty="0" err="1">
                <a:solidFill>
                  <a:srgbClr val="0070C0"/>
                </a:solidFill>
                <a:latin typeface="Consolas" panose="020B0609020204030204" pitchFamily="49" charset="0"/>
              </a:rPr>
              <a:t>IOException</a:t>
            </a:r>
            <a:r>
              <a:rPr lang="en-US" sz="2800" dirty="0">
                <a:solidFill>
                  <a:srgbClr val="0000FF"/>
                </a:solidFill>
                <a:latin typeface="+mj-lt"/>
              </a:rPr>
              <a:t> </a:t>
            </a:r>
            <a:r>
              <a:rPr lang="en-US" sz="2800" dirty="0">
                <a:solidFill>
                  <a:srgbClr val="000000"/>
                </a:solidFill>
                <a:latin typeface="+mj-lt"/>
              </a:rPr>
              <a:t>may occur when reading or writing to files </a:t>
            </a:r>
            <a:endParaRPr lang="en-US" sz="2800" dirty="0">
              <a:solidFill>
                <a:srgbClr val="0000FF"/>
              </a:solidFill>
              <a:latin typeface="+mj-lt"/>
            </a:endParaRPr>
          </a:p>
          <a:p>
            <a:pPr marL="342900" marR="0" lvl="0" indent="-342900" algn="l" defTabSz="914400" rtl="0" eaLnBrk="1" fontAlgn="auto" latinLnBrk="0" hangingPunct="1">
              <a:spcBef>
                <a:spcPct val="20000"/>
              </a:spcBef>
              <a:spcAft>
                <a:spcPts val="600"/>
              </a:spcAft>
              <a:buClrTx/>
              <a:buSzTx/>
              <a:buFont typeface="Arial"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mj-lt"/>
              <a:ea typeface="+mn-ea"/>
              <a:cs typeface="+mn-cs"/>
            </a:endParaRPr>
          </a:p>
        </p:txBody>
      </p:sp>
    </p:spTree>
    <p:extLst>
      <p:ext uri="{BB962C8B-B14F-4D97-AF65-F5344CB8AC3E}">
        <p14:creationId xmlns:p14="http://schemas.microsoft.com/office/powerpoint/2010/main" val="975489649"/>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35741"/>
            <a:ext cx="8229600" cy="1143000"/>
          </a:xfrm>
        </p:spPr>
        <p:txBody>
          <a:bodyPr>
            <a:normAutofit fontScale="90000"/>
          </a:bodyPr>
          <a:lstStyle/>
          <a:p>
            <a:r>
              <a:rPr lang="en-US" altLang="zh-TW" dirty="0"/>
              <a:t>Exception Handling using </a:t>
            </a:r>
            <a:br>
              <a:rPr lang="en-US" altLang="zh-TW" dirty="0"/>
            </a:br>
            <a:r>
              <a:rPr lang="en-US" altLang="zh-TW" dirty="0">
                <a:solidFill>
                  <a:srgbClr val="C00000"/>
                </a:solidFill>
                <a:latin typeface="LucidaSansTypewriter"/>
                <a:cs typeface="Narkisim" panose="020E0502050101010101" pitchFamily="34" charset="-79"/>
              </a:rPr>
              <a:t>try-catch-finally</a:t>
            </a:r>
            <a:endParaRPr lang="zh-TW" altLang="en-US" dirty="0"/>
          </a:p>
        </p:txBody>
      </p:sp>
      <p:sp>
        <p:nvSpPr>
          <p:cNvPr id="3" name="內容版面配置區 2"/>
          <p:cNvSpPr>
            <a:spLocks noGrp="1"/>
          </p:cNvSpPr>
          <p:nvPr>
            <p:ph idx="1"/>
          </p:nvPr>
        </p:nvSpPr>
        <p:spPr>
          <a:xfrm>
            <a:off x="457200" y="1447800"/>
            <a:ext cx="8229600" cy="5410200"/>
          </a:xfrm>
        </p:spPr>
        <p:txBody>
          <a:bodyPr>
            <a:normAutofit fontScale="85000" lnSpcReduction="20000"/>
          </a:bodyPr>
          <a:lstStyle/>
          <a:p>
            <a:pPr>
              <a:lnSpc>
                <a:spcPct val="110000"/>
              </a:lnSpc>
              <a:buNone/>
            </a:pPr>
            <a:r>
              <a:rPr lang="en-US" altLang="zh-TW" sz="4300" b="1" dirty="0">
                <a:solidFill>
                  <a:srgbClr val="C00000"/>
                </a:solidFill>
                <a:latin typeface="Consolas" panose="020B0609020204030204" pitchFamily="49" charset="0"/>
                <a:ea typeface="+mj-ea"/>
                <a:cs typeface="Narkisim" panose="020E0502050101010101" pitchFamily="34" charset="-79"/>
              </a:rPr>
              <a:t>try</a:t>
            </a:r>
            <a:r>
              <a:rPr lang="en-US" altLang="zh-TW" dirty="0">
                <a:latin typeface="Consolas" panose="020B0609020204030204" pitchFamily="49" charset="0"/>
              </a:rPr>
              <a:t> {</a:t>
            </a:r>
          </a:p>
          <a:p>
            <a:pPr>
              <a:lnSpc>
                <a:spcPct val="110000"/>
              </a:lnSpc>
              <a:buNone/>
            </a:pPr>
            <a:r>
              <a:rPr lang="en-US" altLang="zh-TW" dirty="0">
                <a:latin typeface="Consolas" panose="020B0609020204030204" pitchFamily="49" charset="0"/>
              </a:rPr>
              <a:t>	//…something might have exception</a:t>
            </a:r>
          </a:p>
          <a:p>
            <a:pPr>
              <a:lnSpc>
                <a:spcPct val="110000"/>
              </a:lnSpc>
              <a:buNone/>
            </a:pPr>
            <a:r>
              <a:rPr lang="en-US" altLang="zh-TW" dirty="0">
                <a:latin typeface="Consolas" panose="020B0609020204030204" pitchFamily="49" charset="0"/>
              </a:rPr>
              <a:t>}</a:t>
            </a:r>
          </a:p>
          <a:p>
            <a:pPr>
              <a:lnSpc>
                <a:spcPct val="110000"/>
              </a:lnSpc>
              <a:buNone/>
            </a:pPr>
            <a:r>
              <a:rPr lang="en-US" altLang="zh-TW" sz="4300" b="1" dirty="0">
                <a:solidFill>
                  <a:srgbClr val="C00000"/>
                </a:solidFill>
                <a:latin typeface="Consolas" panose="020B0609020204030204" pitchFamily="49" charset="0"/>
                <a:ea typeface="+mj-ea"/>
                <a:cs typeface="Narkisim" panose="020E0502050101010101" pitchFamily="34" charset="-79"/>
              </a:rPr>
              <a:t>catch</a:t>
            </a:r>
            <a:r>
              <a:rPr lang="en-US" altLang="zh-TW" dirty="0">
                <a:latin typeface="Consolas" panose="020B0609020204030204" pitchFamily="49" charset="0"/>
              </a:rPr>
              <a:t> (</a:t>
            </a:r>
            <a:r>
              <a:rPr lang="en-US" altLang="zh-TW" dirty="0" err="1">
                <a:latin typeface="Consolas" panose="020B0609020204030204" pitchFamily="49" charset="0"/>
              </a:rPr>
              <a:t>SomeExceptionClass</a:t>
            </a:r>
            <a:r>
              <a:rPr lang="en-US" altLang="zh-TW" dirty="0">
                <a:latin typeface="Consolas" panose="020B0609020204030204" pitchFamily="49" charset="0"/>
              </a:rPr>
              <a:t> e) {</a:t>
            </a:r>
          </a:p>
          <a:p>
            <a:pPr>
              <a:lnSpc>
                <a:spcPct val="110000"/>
              </a:lnSpc>
              <a:buNone/>
            </a:pPr>
            <a:r>
              <a:rPr lang="en-US" altLang="zh-TW" dirty="0">
                <a:latin typeface="Consolas" panose="020B0609020204030204" pitchFamily="49" charset="0"/>
              </a:rPr>
              <a:t>	//handle the exception here</a:t>
            </a:r>
          </a:p>
          <a:p>
            <a:pPr>
              <a:lnSpc>
                <a:spcPct val="110000"/>
              </a:lnSpc>
              <a:buNone/>
            </a:pPr>
            <a:r>
              <a:rPr lang="en-US" altLang="zh-TW" dirty="0">
                <a:latin typeface="Consolas" panose="020B0609020204030204" pitchFamily="49" charset="0"/>
              </a:rPr>
              <a:t>}</a:t>
            </a:r>
          </a:p>
          <a:p>
            <a:pPr>
              <a:lnSpc>
                <a:spcPct val="110000"/>
              </a:lnSpc>
              <a:buNone/>
            </a:pPr>
            <a:r>
              <a:rPr lang="en-US" altLang="zh-TW" sz="4300" b="1" dirty="0">
                <a:solidFill>
                  <a:srgbClr val="C00000"/>
                </a:solidFill>
                <a:latin typeface="Consolas" panose="020B0609020204030204" pitchFamily="49" charset="0"/>
                <a:ea typeface="+mj-ea"/>
                <a:cs typeface="Narkisim" panose="020E0502050101010101" pitchFamily="34" charset="-79"/>
              </a:rPr>
              <a:t>finally</a:t>
            </a:r>
            <a:r>
              <a:rPr lang="en-US" altLang="zh-TW" dirty="0">
                <a:latin typeface="Consolas" panose="020B0609020204030204" pitchFamily="49" charset="0"/>
              </a:rPr>
              <a:t> {</a:t>
            </a:r>
          </a:p>
          <a:p>
            <a:pPr>
              <a:lnSpc>
                <a:spcPct val="110000"/>
              </a:lnSpc>
              <a:buNone/>
            </a:pPr>
            <a:r>
              <a:rPr lang="en-US" altLang="zh-TW" dirty="0">
                <a:latin typeface="Consolas" panose="020B0609020204030204" pitchFamily="49" charset="0"/>
              </a:rPr>
              <a:t>	//release resources</a:t>
            </a:r>
          </a:p>
          <a:p>
            <a:pPr>
              <a:lnSpc>
                <a:spcPct val="110000"/>
              </a:lnSpc>
              <a:buNone/>
            </a:pPr>
            <a:r>
              <a:rPr lang="en-US" dirty="0">
                <a:latin typeface="Consolas" panose="020B0609020204030204" pitchFamily="49" charset="0"/>
                <a:cs typeface="Courier New" charset="0"/>
              </a:rPr>
              <a:t>  //</a:t>
            </a:r>
            <a:r>
              <a:rPr lang="en-US" i="1" dirty="0">
                <a:solidFill>
                  <a:srgbClr val="333399"/>
                </a:solidFill>
                <a:latin typeface="Consolas" panose="020B0609020204030204" pitchFamily="49" charset="0"/>
                <a:cs typeface="Courier New" charset="0"/>
              </a:rPr>
              <a:t>Perform any actions here common to whether or not</a:t>
            </a:r>
            <a:r>
              <a:rPr lang="en-US" dirty="0">
                <a:solidFill>
                  <a:srgbClr val="333399"/>
                </a:solidFill>
                <a:latin typeface="Consolas" panose="020B0609020204030204" pitchFamily="49" charset="0"/>
                <a:cs typeface="Courier New" charset="0"/>
              </a:rPr>
              <a:t> </a:t>
            </a:r>
            <a:r>
              <a:rPr lang="en-US" i="1" dirty="0">
                <a:solidFill>
                  <a:srgbClr val="333399"/>
                </a:solidFill>
                <a:latin typeface="Consolas" panose="020B0609020204030204" pitchFamily="49" charset="0"/>
                <a:cs typeface="Courier New" charset="0"/>
              </a:rPr>
              <a:t>an exception is thrown.</a:t>
            </a:r>
            <a:endParaRPr lang="en-US" altLang="zh-TW" dirty="0">
              <a:latin typeface="Consolas" panose="020B0609020204030204" pitchFamily="49" charset="0"/>
            </a:endParaRPr>
          </a:p>
          <a:p>
            <a:pPr>
              <a:lnSpc>
                <a:spcPct val="110000"/>
              </a:lnSpc>
              <a:buNone/>
            </a:pPr>
            <a:r>
              <a:rPr lang="en-US" altLang="zh-TW" dirty="0">
                <a:latin typeface="Consolas" panose="020B0609020204030204" pitchFamily="49" charset="0"/>
              </a:rPr>
              <a:t>}</a:t>
            </a:r>
            <a:endParaRPr lang="zh-TW" alt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9719D0B-6E3B-40E4-877A-FAE04F02C714}" type="slidenum">
              <a:rPr lang="en-US" smtClean="0"/>
              <a:pPr/>
              <a:t>9</a:t>
            </a:fld>
            <a:endParaRPr lang="en-US" dirty="0"/>
          </a:p>
        </p:txBody>
      </p:sp>
      <p:pic>
        <p:nvPicPr>
          <p:cNvPr id="6" name="Picture 4" descr="A fish that was cau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2819400"/>
            <a:ext cx="887669"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48577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theme/theme1.xml><?xml version="1.0" encoding="utf-8"?>
<a:theme xmlns:a="http://schemas.openxmlformats.org/drawingml/2006/main" name="Building Rich Internet Apps">
  <a:themeElements>
    <a:clrScheme name="Custom 11">
      <a:dk1>
        <a:srgbClr val="000000"/>
      </a:dk1>
      <a:lt1>
        <a:srgbClr val="FFFFFF"/>
      </a:lt1>
      <a:dk2>
        <a:srgbClr val="4D4D4D"/>
      </a:dk2>
      <a:lt2>
        <a:srgbClr val="CCCCCC"/>
      </a:lt2>
      <a:accent1>
        <a:srgbClr val="0099FF"/>
      </a:accent1>
      <a:accent2>
        <a:srgbClr val="FF3300"/>
      </a:accent2>
      <a:accent3>
        <a:srgbClr val="000000"/>
      </a:accent3>
      <a:accent4>
        <a:srgbClr val="6EE094"/>
      </a:accent4>
      <a:accent5>
        <a:srgbClr val="F09D42"/>
      </a:accent5>
      <a:accent6>
        <a:srgbClr val="B092E6"/>
      </a:accent6>
      <a:hlink>
        <a:srgbClr val="0072BF"/>
      </a:hlink>
      <a:folHlink>
        <a:srgbClr val="0072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cke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uilding Rich Internet Apps">
  <a:themeElements>
    <a:clrScheme name="Custom 11">
      <a:dk1>
        <a:srgbClr val="000000"/>
      </a:dk1>
      <a:lt1>
        <a:srgbClr val="FFFFFF"/>
      </a:lt1>
      <a:dk2>
        <a:srgbClr val="4D4D4D"/>
      </a:dk2>
      <a:lt2>
        <a:srgbClr val="CCCCCC"/>
      </a:lt2>
      <a:accent1>
        <a:srgbClr val="0099FF"/>
      </a:accent1>
      <a:accent2>
        <a:srgbClr val="FF3300"/>
      </a:accent2>
      <a:accent3>
        <a:srgbClr val="000000"/>
      </a:accent3>
      <a:accent4>
        <a:srgbClr val="6EE094"/>
      </a:accent4>
      <a:accent5>
        <a:srgbClr val="F09D42"/>
      </a:accent5>
      <a:accent6>
        <a:srgbClr val="B092E6"/>
      </a:accent6>
      <a:hlink>
        <a:srgbClr val="0072BF"/>
      </a:hlink>
      <a:folHlink>
        <a:srgbClr val="0072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ockets">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Building Rich Internet Apps">
  <a:themeElements>
    <a:clrScheme name="Custom 11">
      <a:dk1>
        <a:srgbClr val="000000"/>
      </a:dk1>
      <a:lt1>
        <a:srgbClr val="FFFFFF"/>
      </a:lt1>
      <a:dk2>
        <a:srgbClr val="4D4D4D"/>
      </a:dk2>
      <a:lt2>
        <a:srgbClr val="CCCCCC"/>
      </a:lt2>
      <a:accent1>
        <a:srgbClr val="0099FF"/>
      </a:accent1>
      <a:accent2>
        <a:srgbClr val="FF3300"/>
      </a:accent2>
      <a:accent3>
        <a:srgbClr val="000000"/>
      </a:accent3>
      <a:accent4>
        <a:srgbClr val="6EE094"/>
      </a:accent4>
      <a:accent5>
        <a:srgbClr val="F09D42"/>
      </a:accent5>
      <a:accent6>
        <a:srgbClr val="B092E6"/>
      </a:accent6>
      <a:hlink>
        <a:srgbClr val="0072BF"/>
      </a:hlink>
      <a:folHlink>
        <a:srgbClr val="0072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Sockets">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Building Rich Internet App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29310</TotalTime>
  <Words>2697</Words>
  <Application>Microsoft Office PowerPoint</Application>
  <PresentationFormat>On-screen Show (4:3)</PresentationFormat>
  <Paragraphs>331</Paragraphs>
  <Slides>28</Slides>
  <Notes>18</Notes>
  <HiddenSlides>0</HiddenSlides>
  <MMClips>0</MMClips>
  <ScaleCrop>false</ScaleCrop>
  <HeadingPairs>
    <vt:vector size="8" baseType="variant">
      <vt:variant>
        <vt:lpstr>Fonts Used</vt:lpstr>
      </vt:variant>
      <vt:variant>
        <vt:i4>19</vt:i4>
      </vt:variant>
      <vt:variant>
        <vt:lpstr>Theme</vt:lpstr>
      </vt:variant>
      <vt:variant>
        <vt:i4>7</vt:i4>
      </vt:variant>
      <vt:variant>
        <vt:lpstr>Embedded OLE Servers</vt:lpstr>
      </vt:variant>
      <vt:variant>
        <vt:i4>1</vt:i4>
      </vt:variant>
      <vt:variant>
        <vt:lpstr>Slide Titles</vt:lpstr>
      </vt:variant>
      <vt:variant>
        <vt:i4>28</vt:i4>
      </vt:variant>
    </vt:vector>
  </HeadingPairs>
  <TitlesOfParts>
    <vt:vector size="55" baseType="lpstr">
      <vt:lpstr>Arial</vt:lpstr>
      <vt:lpstr>Calibri</vt:lpstr>
      <vt:lpstr>Cambria</vt:lpstr>
      <vt:lpstr>Comic Sans MS</vt:lpstr>
      <vt:lpstr>Consolas</vt:lpstr>
      <vt:lpstr>Corbel</vt:lpstr>
      <vt:lpstr>Courier New</vt:lpstr>
      <vt:lpstr>Lucida Console</vt:lpstr>
      <vt:lpstr>LucidaSansTypewriter</vt:lpstr>
      <vt:lpstr>Monotype Sorts</vt:lpstr>
      <vt:lpstr>Narkisim</vt:lpstr>
      <vt:lpstr>新細明體</vt:lpstr>
      <vt:lpstr>Segoe UI</vt:lpstr>
      <vt:lpstr>Tahoma</vt:lpstr>
      <vt:lpstr>Times</vt:lpstr>
      <vt:lpstr>Times New Roman</vt:lpstr>
      <vt:lpstr>Wingdings</vt:lpstr>
      <vt:lpstr>Wingdings 2</vt:lpstr>
      <vt:lpstr>ZapfDingbats</vt:lpstr>
      <vt:lpstr>Building Rich Internet Apps</vt:lpstr>
      <vt:lpstr>Sockets</vt:lpstr>
      <vt:lpstr>1_Building Rich Internet Apps</vt:lpstr>
      <vt:lpstr>1_Sockets</vt:lpstr>
      <vt:lpstr>2_Building Rich Internet Apps</vt:lpstr>
      <vt:lpstr>2_Sockets</vt:lpstr>
      <vt:lpstr>3_Building Rich Internet Apps</vt:lpstr>
      <vt:lpstr>Picture</vt:lpstr>
      <vt:lpstr>Exception Handling</vt:lpstr>
      <vt:lpstr>Outline</vt:lpstr>
      <vt:lpstr>try-catch-finally block</vt:lpstr>
      <vt:lpstr>Definition</vt:lpstr>
      <vt:lpstr>Example of throwing an exception</vt:lpstr>
      <vt:lpstr>Example of catching and handling the Exception</vt:lpstr>
      <vt:lpstr>PowerPoint Presentation</vt:lpstr>
      <vt:lpstr>Some common exceptions …</vt:lpstr>
      <vt:lpstr>Exception Handling using  try-catch-finally</vt:lpstr>
      <vt:lpstr>How try and catch Work</vt:lpstr>
      <vt:lpstr>How try and catch Work (1 of 2)</vt:lpstr>
      <vt:lpstr>How try and catch Work (2 of 2)</vt:lpstr>
      <vt:lpstr>When to Use Exceptions?</vt:lpstr>
      <vt:lpstr>Try with multiple catch blocks</vt:lpstr>
      <vt:lpstr>Superclass/Subclass Exceptions</vt:lpstr>
      <vt:lpstr>try-with-resources</vt:lpstr>
      <vt:lpstr>Exception Types</vt:lpstr>
      <vt:lpstr>2 kinds of exceptions</vt:lpstr>
      <vt:lpstr>Unchecked vs. Checked Exceptions</vt:lpstr>
      <vt:lpstr>Throwing an Exception</vt:lpstr>
      <vt:lpstr>Declaring, Throwing, and Catching Exceptions</vt:lpstr>
      <vt:lpstr>Declaring Exceptions</vt:lpstr>
      <vt:lpstr>Throwing Exceptions</vt:lpstr>
      <vt:lpstr>When a called method throws an exception  the caller should either throw it or handle it</vt:lpstr>
      <vt:lpstr>Custom Exceptions</vt:lpstr>
      <vt:lpstr>Creating a New Exception Type</vt:lpstr>
      <vt:lpstr>Examples</vt:lpstr>
      <vt:lpstr>Summary</vt:lpstr>
    </vt:vector>
  </TitlesOfParts>
  <Company>UHCL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ae</dc:creator>
  <cp:lastModifiedBy>Mohammad Saleh Mustafa Saleh</cp:lastModifiedBy>
  <cp:revision>2340</cp:revision>
  <dcterms:created xsi:type="dcterms:W3CDTF">2011-01-18T01:12:11Z</dcterms:created>
  <dcterms:modified xsi:type="dcterms:W3CDTF">2023-09-04T11:44:58Z</dcterms:modified>
</cp:coreProperties>
</file>