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5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8" r:id="rId11"/>
    <p:sldId id="391" r:id="rId12"/>
    <p:sldId id="392" r:id="rId13"/>
    <p:sldId id="393" r:id="rId14"/>
    <p:sldId id="394" r:id="rId15"/>
    <p:sldId id="395" r:id="rId16"/>
    <p:sldId id="396" r:id="rId17"/>
    <p:sldId id="3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1B57C7-C3A2-4B32-81D3-612FBEB59A6A}">
          <p14:sldIdLst>
            <p14:sldId id="375"/>
          </p14:sldIdLst>
        </p14:section>
        <p14:section name="Composition Concept" id="{C1D306BC-86BD-417E-A668-C8600BB9940C}">
          <p14:sldIdLst>
            <p14:sldId id="378"/>
            <p14:sldId id="380"/>
            <p14:sldId id="381"/>
            <p14:sldId id="382"/>
          </p14:sldIdLst>
        </p14:section>
        <p14:section name="Comparing Objects" id="{3E0E539B-D5AE-4BF7-A882-B05A4839E2D6}">
          <p14:sldIdLst>
            <p14:sldId id="383"/>
            <p14:sldId id="384"/>
            <p14:sldId id="385"/>
            <p14:sldId id="386"/>
          </p14:sldIdLst>
        </p14:section>
        <p14:section name="ArrayList in Composition" id="{CB77C9A3-8126-47F6-841B-E223134425C2}">
          <p14:sldIdLst>
            <p14:sldId id="388"/>
            <p14:sldId id="391"/>
            <p14:sldId id="392"/>
          </p14:sldIdLst>
        </p14:section>
        <p14:section name="Inner Classes" id="{23C4B805-9ABC-47F9-B667-2AB7AD53AA4E}">
          <p14:sldIdLst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6" autoAdjust="0"/>
    <p:restoredTop sz="94670" autoAdjust="0"/>
  </p:normalViewPr>
  <p:slideViewPr>
    <p:cSldViewPr>
      <p:cViewPr varScale="1">
        <p:scale>
          <a:sx n="67" d="100"/>
          <a:sy n="67" d="100"/>
        </p:scale>
        <p:origin x="58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notesViewPr>
    <p:cSldViewPr>
      <p:cViewPr varScale="1">
        <p:scale>
          <a:sx n="67" d="100"/>
          <a:sy n="67" d="100"/>
        </p:scale>
        <p:origin x="-273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F51A-9ABE-4CEF-8542-A7601BC56DA1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9857-B29B-4C26-B603-980AC37872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B7E4C-139B-46D4-8947-F54B1225ECA7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5028">
              <a:spcBef>
                <a:spcPct val="0"/>
              </a:spcBef>
            </a:pPr>
            <a:endParaRPr lang="en-US" altLang="en-US" sz="2500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513" marR="0" lvl="1" indent="-16351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/>
              <a:t>A primitive data type (e.g., </a:t>
            </a:r>
            <a:r>
              <a:rPr lang="en-US" dirty="0" err="1"/>
              <a:t>int</a:t>
            </a:r>
            <a:r>
              <a:rPr lang="en-US" dirty="0"/>
              <a:t>) cannot be casted to an object (e.g., String), but there are some conversion wrappers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CF8C34-93E4-4A3E-AF81-7A5B1837DA2A}" type="datetime1">
              <a:rPr lang="en-US" smtClean="0"/>
              <a:t>9/4/2023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74923-D43E-4F01-B1A4-20D74BE3B02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28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547630-7860-40E4-83EF-77CDB4BF5C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6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547630-7860-40E4-83EF-77CDB4BF5C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9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4611-F6C3-4A2C-B4A5-930378F56556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365-7A72-4BE9-B341-574E407382E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940D-9A34-4774-B7D3-0752138BC84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22A3-0CC2-44A9-9017-EC4482EE1547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78D-E67F-4A2B-A34C-3244406AAA4A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FB7E-088D-4035-B7D7-A9F85A1B7CF6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1051-F164-4461-91B1-C83C0F1A2FC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C27-6007-475E-A2F1-D3BE4BC0014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CF3997E9-8BAE-43A7-A3C5-7205DB6B0473}" type="slidenum">
              <a:rPr lang="en-US" altLang="en-US">
                <a:solidFill>
                  <a:srgbClr val="CCCCCC">
                    <a:lumMod val="20000"/>
                    <a:lumOff val="8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9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5D39-47A8-47D4-ADB7-AE4FF877E13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31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05465" y="3142389"/>
            <a:ext cx="7924800" cy="117838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Composition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0BC1-28C8-4740-B086-326F43190F9F}" type="slidenum">
              <a:rPr lang="en-US" altLang="en-US">
                <a:solidFill>
                  <a:srgbClr val="CCCCCC">
                    <a:lumMod val="20000"/>
                    <a:lumOff val="80000"/>
                  </a:srgb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CCCCCC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7" name="Picture 6" descr="alert.png"/>
          <p:cNvPicPr>
            <a:picLocks noChangeAspect="1"/>
          </p:cNvPicPr>
          <p:nvPr/>
        </p:nvPicPr>
        <p:blipFill rotWithShape="1">
          <a:blip r:embed="rId3" cstate="print"/>
          <a:srcRect l="32540" t="14558" r="31905" b="36949"/>
          <a:stretch/>
        </p:blipFill>
        <p:spPr>
          <a:xfrm>
            <a:off x="8530265" y="76200"/>
            <a:ext cx="533400" cy="549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560515">
            <a:off x="7262920" y="621237"/>
            <a:ext cx="223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Read Chapter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8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152400"/>
            <a:ext cx="77724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000" b="1" u="sng" kern="0" dirty="0">
                <a:solidFill>
                  <a:srgbClr val="FF3300"/>
                </a:solidFill>
                <a:ea typeface="+mj-ea"/>
                <a:cs typeface="+mj-cs"/>
              </a:rPr>
              <a:t/>
            </a:r>
            <a:br>
              <a:rPr lang="en-GB" sz="4000" b="1" u="sng" kern="0" dirty="0">
                <a:solidFill>
                  <a:srgbClr val="FF3300"/>
                </a:solidFill>
                <a:ea typeface="+mj-ea"/>
                <a:cs typeface="+mj-cs"/>
              </a:rPr>
            </a:br>
            <a:r>
              <a:rPr lang="en-GB" sz="4000" b="1" kern="0" dirty="0">
                <a:ea typeface="+mj-ea"/>
                <a:cs typeface="+mj-cs"/>
              </a:rPr>
              <a:t>CMPS 251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4276" y="1872808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</a:rPr>
              <a:t>Unit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in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685800"/>
            <a:ext cx="7086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ublic class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Book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Book(String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"Title : %s - Author : %s"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310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65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in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851654"/>
            <a:ext cx="7848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 </a:t>
            </a:r>
            <a:r>
              <a:rPr lang="en-US" sz="1400" b="1" dirty="0">
                <a:latin typeface="Consolas" panose="020B0609020204030204" pitchFamily="49" charset="0"/>
              </a:rPr>
              <a:t>java.util.ArrayList;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dirty="0">
                <a:latin typeface="Consolas" panose="020B0609020204030204" pitchFamily="49" charset="0"/>
              </a:rPr>
              <a:t>Library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sz="1400" b="1" dirty="0" smtClean="0">
                <a:latin typeface="Consolas" panose="020B0609020204030204" pitchFamily="49" charset="0"/>
              </a:rPr>
              <a:t>&lt;Book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US" sz="1400" b="1" dirty="0" smtClean="0"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Library () 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latin typeface="Consolas" panose="020B0609020204030204" pitchFamily="49" charset="0"/>
              </a:rPr>
              <a:t>&lt;&gt;();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b="1" dirty="0" err="1">
                <a:latin typeface="Consolas" panose="020B0609020204030204" pitchFamily="49" charset="0"/>
              </a:rPr>
              <a:t>addBook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(Book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books.</a:t>
            </a:r>
            <a:r>
              <a:rPr lang="en-US" sz="1400" b="1" dirty="0" err="1">
                <a:latin typeface="Consolas" panose="020B0609020204030204" pitchFamily="49" charset="0"/>
              </a:rPr>
              <a:t>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 Book </a:t>
            </a:r>
            <a:r>
              <a:rPr lang="en-US" sz="1400" b="1" dirty="0" err="1">
                <a:latin typeface="Consolas" panose="020B0609020204030204" pitchFamily="49" charset="0"/>
              </a:rPr>
              <a:t>getBook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bookTitle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for(</a:t>
            </a:r>
            <a:r>
              <a:rPr lang="en-US" sz="1400" b="1" dirty="0"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	if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book.</a:t>
            </a:r>
            <a:r>
              <a:rPr lang="en-US" sz="1400" b="1" dirty="0" err="1">
                <a:latin typeface="Consolas" panose="020B0609020204030204" pitchFamily="49" charset="0"/>
              </a:rPr>
              <a:t>getTitle</a:t>
            </a:r>
            <a:r>
              <a:rPr lang="en-US" sz="1400" b="1" dirty="0">
                <a:latin typeface="Consolas" panose="020B0609020204030204" pitchFamily="49" charset="0"/>
              </a:rPr>
              <a:t>().</a:t>
            </a:r>
            <a:r>
              <a:rPr lang="en-US" sz="1400" b="1" dirty="0" err="1">
                <a:latin typeface="Consolas" panose="020B0609020204030204" pitchFamily="49" charset="0"/>
              </a:rPr>
              <a:t>equalsIgnoreCase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bookTitle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		return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}		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 null;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sz="1400" b="1" dirty="0" smtClean="0">
                <a:latin typeface="Consolas" panose="020B0609020204030204" pitchFamily="49" charset="0"/>
              </a:rPr>
              <a:t>&lt;Book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getBooks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}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851654"/>
            <a:ext cx="7848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LibraryUI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Library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Library();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Creating the Objects of Book class.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"Effective Java"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"Joshua Bloch"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"Thinking in Java"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"Bruce 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Eckel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"Java: The Complete Reference"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"Herbert 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Schildt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"Thinking in Java"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"%s is authored by %s \n"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abook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abook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.getAuthor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&lt;Book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.getBooks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(Book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books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65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in composition</a:t>
            </a:r>
          </a:p>
        </p:txBody>
      </p:sp>
    </p:spTree>
    <p:extLst>
      <p:ext uri="{BB962C8B-B14F-4D97-AF65-F5344CB8AC3E}">
        <p14:creationId xmlns:p14="http://schemas.microsoft.com/office/powerpoint/2010/main" val="16365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Inner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3776" y="1219200"/>
            <a:ext cx="8229600" cy="4876799"/>
          </a:xfrm>
        </p:spPr>
        <p:txBody>
          <a:bodyPr>
            <a:noAutofit/>
          </a:bodyPr>
          <a:lstStyle/>
          <a:p>
            <a:r>
              <a:rPr lang="en-US" sz="2400" dirty="0"/>
              <a:t>In Java, it is also possible to nest classes (a class within a class).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purpose of nested classes is to group classes that belong together, which makes your code more readable and maintainable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One advantage of inner classes, is that they can access attributes and methods of the outer </a:t>
            </a:r>
            <a:r>
              <a:rPr lang="en-US" sz="2400" dirty="0" smtClean="0"/>
              <a:t>class</a:t>
            </a:r>
          </a:p>
          <a:p>
            <a:r>
              <a:rPr lang="en-US" sz="2400" dirty="0"/>
              <a:t>To instantiate an inner class, you must first instantiate the outer class. Then, create the inner object within the outer object with this syntax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FF0000"/>
                </a:solidFill>
                <a:latin typeface="Arial Unicode MS"/>
              </a:rPr>
              <a:t>	</a:t>
            </a:r>
            <a:r>
              <a:rPr lang="en-US" altLang="en-US" sz="1800" dirty="0" err="1" smtClean="0">
                <a:solidFill>
                  <a:srgbClr val="FF0000"/>
                </a:solidFill>
                <a:latin typeface="Arial Unicode MS"/>
              </a:rPr>
              <a:t>OuterClass</a:t>
            </a:r>
            <a:r>
              <a:rPr lang="en-US" altLang="en-US" sz="1800" dirty="0" smtClean="0">
                <a:solidFill>
                  <a:srgbClr val="FF0000"/>
                </a:solidFill>
                <a:latin typeface="Arial Unicode MS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Arial Unicode MS"/>
              </a:rPr>
              <a:t>outerObject</a:t>
            </a:r>
            <a:r>
              <a:rPr lang="en-US" altLang="en-US" sz="1800" dirty="0">
                <a:solidFill>
                  <a:srgbClr val="FF0000"/>
                </a:solidFill>
                <a:latin typeface="Arial Unicode MS"/>
              </a:rPr>
              <a:t> = new </a:t>
            </a:r>
            <a:r>
              <a:rPr lang="en-US" altLang="en-US" sz="1800" dirty="0" err="1">
                <a:solidFill>
                  <a:srgbClr val="FF0000"/>
                </a:solidFill>
                <a:latin typeface="Arial Unicode MS"/>
              </a:rPr>
              <a:t>OuterClass</a:t>
            </a:r>
            <a:r>
              <a:rPr lang="en-US" altLang="en-US" sz="1800" dirty="0" smtClean="0">
                <a:solidFill>
                  <a:srgbClr val="FF0000"/>
                </a:solidFill>
                <a:latin typeface="Arial Unicode MS"/>
              </a:rPr>
              <a:t>();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	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OuterClass.InnerClass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innerObject</a:t>
            </a:r>
            <a:r>
              <a:rPr lang="en-US" altLang="en-US" sz="1800" dirty="0">
                <a:solidFill>
                  <a:srgbClr val="FF0000"/>
                </a:solidFill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</a:rPr>
              <a:t>outerObject.new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InnerClass</a:t>
            </a:r>
            <a:r>
              <a:rPr lang="en-US" altLang="en-US" sz="1800" dirty="0" smtClean="0">
                <a:solidFill>
                  <a:srgbClr val="FF0000"/>
                </a:solidFill>
              </a:rPr>
              <a:t>(); </a:t>
            </a:r>
            <a:endParaRPr lang="en-US" altLang="en-US" sz="1800" dirty="0">
              <a:solidFill>
                <a:srgbClr val="FF0000"/>
              </a:solidFill>
            </a:endParaRPr>
          </a:p>
          <a:p>
            <a:endParaRPr lang="en-US" altLang="en-US" sz="2400" dirty="0"/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Inner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716281"/>
            <a:ext cx="8229600" cy="3779519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access the inner class, create an object of the outer class, and then create an object of the inner class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7" y="1828801"/>
            <a:ext cx="6161313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Inner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Unlike a "regular" class, an inner class can be private or protected. </a:t>
            </a:r>
            <a:r>
              <a:rPr lang="en-US" sz="2400" dirty="0" smtClean="0"/>
              <a:t>If </a:t>
            </a:r>
            <a:r>
              <a:rPr lang="en-US" sz="2400" dirty="0"/>
              <a:t>you don't want outside objects to access the inner class, declare the class as private: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1"/>
            <a:ext cx="4865255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257800"/>
            <a:ext cx="5008130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Inner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6858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 inner class can also be </a:t>
            </a:r>
            <a:r>
              <a:rPr lang="en-US" sz="16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which means that you can access it without creating an object of the outer class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Just like </a:t>
            </a:r>
            <a:r>
              <a:rPr lang="en-US" sz="16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attributes and methods, a </a:t>
            </a:r>
            <a:r>
              <a:rPr lang="en-US" sz="16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inner class does not have access to members of the outer class.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If you try to access a private inner class from an outside class (</a:t>
            </a:r>
            <a:r>
              <a:rPr lang="en-US" sz="1600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MyMainClass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), an error </a:t>
            </a:r>
            <a:r>
              <a:rPr lang="en-US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occurs</a:t>
            </a:r>
            <a:endParaRPr lang="en-US" sz="1600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68" y="2895600"/>
            <a:ext cx="5674864" cy="36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Outer Class From Inner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/>
              <a:t>One advantage of inner classes, is that they can access attributes and methods of the outer class: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76969"/>
            <a:ext cx="5638800" cy="45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C84E-AF04-4DB5-9ACA-03857C0917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you want an attribute of one class to be an object</a:t>
            </a:r>
          </a:p>
          <a:p>
            <a:r>
              <a:rPr lang="en-US" dirty="0"/>
              <a:t>Embedding one class inside another is called </a:t>
            </a:r>
            <a:r>
              <a:rPr lang="en-US" dirty="0">
                <a:solidFill>
                  <a:srgbClr val="FF0000"/>
                </a:solidFill>
              </a:rPr>
              <a:t>composition</a:t>
            </a:r>
          </a:p>
          <a:p>
            <a:endParaRPr lang="en-US" dirty="0"/>
          </a:p>
          <a:p>
            <a:r>
              <a:rPr lang="en-US" dirty="0"/>
              <a:t>We call this the </a:t>
            </a:r>
            <a:r>
              <a:rPr lang="en-US" i="1" dirty="0"/>
              <a:t>has a</a:t>
            </a:r>
            <a:r>
              <a:rPr lang="en-US" dirty="0"/>
              <a:t> relationship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Car has an </a:t>
            </a:r>
            <a:r>
              <a:rPr lang="en-US" dirty="0" smtClean="0"/>
              <a:t>Engine </a:t>
            </a:r>
            <a:r>
              <a:rPr lang="en-US" dirty="0"/>
              <a:t>(</a:t>
            </a:r>
            <a:r>
              <a:rPr lang="en-US" b="1" dirty="0"/>
              <a:t>Car</a:t>
            </a:r>
            <a:r>
              <a:rPr lang="en-US" dirty="0"/>
              <a:t> is a class; </a:t>
            </a:r>
            <a:r>
              <a:rPr lang="en-US" b="1" dirty="0"/>
              <a:t>Engine</a:t>
            </a:r>
            <a:r>
              <a:rPr lang="en-US" dirty="0"/>
              <a:t> is also a class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Account </a:t>
            </a:r>
            <a:r>
              <a:rPr lang="en-US" dirty="0"/>
              <a:t>has </a:t>
            </a:r>
            <a:r>
              <a:rPr lang="en-US" dirty="0" smtClean="0"/>
              <a:t>an Owner</a:t>
            </a:r>
            <a:endParaRPr lang="en-US" dirty="0"/>
          </a:p>
          <a:p>
            <a:pPr lvl="1"/>
            <a:r>
              <a:rPr lang="en-US" dirty="0" err="1"/>
              <a:t>BookStore</a:t>
            </a:r>
            <a:r>
              <a:rPr lang="en-US" dirty="0"/>
              <a:t> has a Book (or books)</a:t>
            </a:r>
          </a:p>
        </p:txBody>
      </p:sp>
    </p:spTree>
    <p:extLst>
      <p:ext uri="{BB962C8B-B14F-4D97-AF65-F5344CB8AC3E}">
        <p14:creationId xmlns:p14="http://schemas.microsoft.com/office/powerpoint/2010/main" val="30025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56498" y="2395478"/>
            <a:ext cx="1497702" cy="732816"/>
            <a:chOff x="457200" y="181584"/>
            <a:chExt cx="1497702" cy="732816"/>
          </a:xfrm>
        </p:grpSpPr>
        <p:sp>
          <p:nvSpPr>
            <p:cNvPr id="28" name="Rectangle 27"/>
            <p:cNvSpPr/>
            <p:nvPr/>
          </p:nvSpPr>
          <p:spPr>
            <a:xfrm>
              <a:off x="457200" y="381590"/>
              <a:ext cx="1497702" cy="532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3927" y="612813"/>
              <a:ext cx="1032898" cy="15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7579" y="413192"/>
              <a:ext cx="699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&lt;String&gt;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3809" y="562584"/>
              <a:ext cx="440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title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287" y="181584"/>
              <a:ext cx="629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&lt;Book&gt;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779" y="4483396"/>
            <a:ext cx="2351821" cy="1752601"/>
            <a:chOff x="391379" y="3949996"/>
            <a:chExt cx="2351821" cy="1752601"/>
          </a:xfrm>
        </p:grpSpPr>
        <p:sp>
          <p:nvSpPr>
            <p:cNvPr id="34" name="Rectangle 33"/>
            <p:cNvSpPr/>
            <p:nvPr/>
          </p:nvSpPr>
          <p:spPr>
            <a:xfrm>
              <a:off x="395650" y="4157883"/>
              <a:ext cx="2347550" cy="15447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66879" y="4427964"/>
              <a:ext cx="1423921" cy="1787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71400" y="4217521"/>
              <a:ext cx="1423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&lt;String&gt;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4529" y="4394203"/>
              <a:ext cx="5519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1379" y="5106975"/>
              <a:ext cx="77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bestSeller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8318" y="3949996"/>
              <a:ext cx="982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</a:t>
              </a:r>
              <a:r>
                <a:rPr lang="en-US" sz="1000" dirty="0" err="1"/>
                <a:t>BookStore</a:t>
              </a:r>
              <a:r>
                <a:rPr lang="en-US" sz="1000" dirty="0"/>
                <a:t>&gt;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14800" y="4461808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b="1" dirty="0"/>
              <a:t>class</a:t>
            </a:r>
            <a:r>
              <a:rPr lang="en-US" sz="1200" dirty="0"/>
              <a:t> </a:t>
            </a:r>
            <a:r>
              <a:rPr lang="en-US" sz="1200" dirty="0" err="1"/>
              <a:t>BookStore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private</a:t>
            </a:r>
            <a:r>
              <a:rPr lang="en-US" sz="1200" dirty="0" smtClean="0"/>
              <a:t> String </a:t>
            </a:r>
            <a:r>
              <a:rPr lang="en-US" sz="1200" dirty="0"/>
              <a:t>name;</a:t>
            </a:r>
          </a:p>
          <a:p>
            <a:r>
              <a:rPr lang="en-US" sz="1200" dirty="0"/>
              <a:t>	</a:t>
            </a:r>
            <a:r>
              <a:rPr lang="en-US" sz="1200" b="1" dirty="0"/>
              <a:t>private</a:t>
            </a:r>
            <a:r>
              <a:rPr lang="en-US" sz="1200" dirty="0"/>
              <a:t> Book </a:t>
            </a:r>
            <a:r>
              <a:rPr lang="en-US" sz="1200" u="sng" dirty="0" err="1"/>
              <a:t>bestSeller</a:t>
            </a:r>
            <a:r>
              <a:rPr lang="en-US" sz="1200" dirty="0"/>
              <a:t>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	</a:t>
            </a:r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dirty="0" err="1"/>
              <a:t>BookStore</a:t>
            </a:r>
            <a:r>
              <a:rPr lang="en-US" sz="1200" dirty="0"/>
              <a:t>(String name, Book </a:t>
            </a:r>
            <a:r>
              <a:rPr lang="en-US" sz="1200" dirty="0" err="1"/>
              <a:t>bestSeller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b="1" dirty="0"/>
              <a:t>this</a:t>
            </a:r>
            <a:r>
              <a:rPr lang="en-US" sz="1200" dirty="0"/>
              <a:t>.name = name;</a:t>
            </a:r>
          </a:p>
          <a:p>
            <a:r>
              <a:rPr lang="en-US" sz="1200" dirty="0"/>
              <a:t>		</a:t>
            </a:r>
            <a:r>
              <a:rPr lang="en-US" sz="1200" b="1" dirty="0" err="1"/>
              <a:t>this</a:t>
            </a:r>
            <a:r>
              <a:rPr lang="en-US" sz="1200" dirty="0" err="1"/>
              <a:t>.bestSeller</a:t>
            </a:r>
            <a:r>
              <a:rPr lang="en-US" sz="1200" dirty="0"/>
              <a:t> = </a:t>
            </a:r>
            <a:r>
              <a:rPr lang="en-US" sz="1200" dirty="0" err="1"/>
              <a:t>bestSeller</a:t>
            </a:r>
            <a:r>
              <a:rPr lang="en-US" sz="1200" dirty="0"/>
              <a:t>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1425703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b="1" dirty="0"/>
              <a:t>class</a:t>
            </a:r>
            <a:r>
              <a:rPr lang="en-US" sz="1200" dirty="0"/>
              <a:t> Book {</a:t>
            </a:r>
          </a:p>
          <a:p>
            <a:r>
              <a:rPr lang="en-US" sz="1200" dirty="0"/>
              <a:t>	</a:t>
            </a:r>
            <a:r>
              <a:rPr lang="en-US" sz="1200" b="1" dirty="0"/>
              <a:t>private</a:t>
            </a:r>
            <a:r>
              <a:rPr lang="en-US" sz="1200" dirty="0"/>
              <a:t> String title;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	</a:t>
            </a:r>
            <a:r>
              <a:rPr lang="en-US" sz="1200" b="1" dirty="0"/>
              <a:t>public</a:t>
            </a:r>
            <a:r>
              <a:rPr lang="en-US" sz="1200" dirty="0"/>
              <a:t> Book(String title) {</a:t>
            </a:r>
          </a:p>
          <a:p>
            <a:r>
              <a:rPr lang="en-US" sz="1200" dirty="0"/>
              <a:t>		</a:t>
            </a:r>
            <a:r>
              <a:rPr lang="en-US" sz="1200" b="1" dirty="0" err="1"/>
              <a:t>this</a:t>
            </a:r>
            <a:r>
              <a:rPr lang="en-US" sz="1200" dirty="0" err="1"/>
              <a:t>.title</a:t>
            </a:r>
            <a:r>
              <a:rPr lang="en-US" sz="1200" dirty="0"/>
              <a:t> = title;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	// getters and setters</a:t>
            </a:r>
          </a:p>
          <a:p>
            <a:r>
              <a:rPr lang="en-US" sz="1200" dirty="0"/>
              <a:t>	</a:t>
            </a:r>
            <a:r>
              <a:rPr lang="en-US" sz="1200" b="1" dirty="0"/>
              <a:t>public</a:t>
            </a:r>
            <a:r>
              <a:rPr lang="en-US" sz="1200" dirty="0"/>
              <a:t> String </a:t>
            </a:r>
            <a:r>
              <a:rPr lang="en-US" sz="1200" dirty="0" err="1"/>
              <a:t>getTitle</a:t>
            </a:r>
            <a:r>
              <a:rPr lang="en-US" sz="1200" dirty="0"/>
              <a:t>() {</a:t>
            </a:r>
          </a:p>
          <a:p>
            <a:r>
              <a:rPr lang="en-US" sz="1200" dirty="0"/>
              <a:t>		</a:t>
            </a:r>
            <a:r>
              <a:rPr lang="en-US" sz="1200" b="1" dirty="0"/>
              <a:t>return</a:t>
            </a:r>
            <a:r>
              <a:rPr lang="en-US" sz="1200" dirty="0"/>
              <a:t> title;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 	</a:t>
            </a:r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b="1" dirty="0"/>
              <a:t>void</a:t>
            </a:r>
            <a:r>
              <a:rPr lang="en-US" sz="1200" dirty="0"/>
              <a:t> </a:t>
            </a:r>
            <a:r>
              <a:rPr lang="en-US" sz="1200" dirty="0" err="1"/>
              <a:t>setTitle</a:t>
            </a:r>
            <a:r>
              <a:rPr lang="en-US" sz="1200" dirty="0"/>
              <a:t>(String title) {</a:t>
            </a:r>
          </a:p>
          <a:p>
            <a:r>
              <a:rPr lang="en-US" sz="1200" dirty="0"/>
              <a:t>		</a:t>
            </a:r>
            <a:r>
              <a:rPr lang="en-US" sz="1200" b="1" dirty="0" err="1"/>
              <a:t>this</a:t>
            </a:r>
            <a:r>
              <a:rPr lang="en-US" sz="1200" dirty="0" err="1"/>
              <a:t>.title</a:t>
            </a:r>
            <a:r>
              <a:rPr lang="en-US" sz="1200" dirty="0"/>
              <a:t> = title;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Oval 2"/>
          <p:cNvSpPr/>
          <p:nvPr/>
        </p:nvSpPr>
        <p:spPr>
          <a:xfrm>
            <a:off x="4953000" y="4802570"/>
            <a:ext cx="2057400" cy="389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0" y="42347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Composition!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10400" y="4606506"/>
            <a:ext cx="762000" cy="321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95400" y="5286984"/>
            <a:ext cx="1497702" cy="732816"/>
            <a:chOff x="457200" y="181584"/>
            <a:chExt cx="1497702" cy="732816"/>
          </a:xfrm>
        </p:grpSpPr>
        <p:sp>
          <p:nvSpPr>
            <p:cNvPr id="25" name="Rectangle 24"/>
            <p:cNvSpPr/>
            <p:nvPr/>
          </p:nvSpPr>
          <p:spPr>
            <a:xfrm>
              <a:off x="457200" y="381590"/>
              <a:ext cx="1497702" cy="532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3927" y="612813"/>
              <a:ext cx="1032898" cy="15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7579" y="413192"/>
              <a:ext cx="699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&lt;String&gt;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3809" y="562584"/>
              <a:ext cx="440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title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1287" y="181584"/>
              <a:ext cx="629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4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After Instantiation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marL="0" algn="r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8A4431D5-1B33-458B-8AFD-CECCB0FA18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462413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App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App()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Book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orgBook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Book("Hunger Games");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orgStore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Jarir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orgBook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74409" y="3749896"/>
            <a:ext cx="1295400" cy="397232"/>
            <a:chOff x="5274409" y="3749896"/>
            <a:chExt cx="1295400" cy="397232"/>
          </a:xfrm>
        </p:grpSpPr>
        <p:sp>
          <p:nvSpPr>
            <p:cNvPr id="7" name="TextBox 6"/>
            <p:cNvSpPr txBox="1"/>
            <p:nvPr/>
          </p:nvSpPr>
          <p:spPr>
            <a:xfrm>
              <a:off x="5274409" y="3749896"/>
              <a:ext cx="1295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rgbClr val="002060"/>
                  </a:solidFill>
                </a:rPr>
                <a:t>orgBook</a:t>
              </a:r>
              <a:r>
                <a:rPr lang="en-US" sz="1000" b="1" dirty="0">
                  <a:solidFill>
                    <a:srgbClr val="002060"/>
                  </a:solidFill>
                </a:rPr>
                <a:t> &lt;Book&gt;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26809" y="3968440"/>
              <a:ext cx="990600" cy="17868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3009" y="4771444"/>
            <a:ext cx="1828800" cy="732816"/>
            <a:chOff x="1981200" y="2598781"/>
            <a:chExt cx="1828800" cy="732816"/>
          </a:xfrm>
        </p:grpSpPr>
        <p:sp>
          <p:nvSpPr>
            <p:cNvPr id="10" name="Rectangle 9"/>
            <p:cNvSpPr/>
            <p:nvPr/>
          </p:nvSpPr>
          <p:spPr>
            <a:xfrm>
              <a:off x="1981200" y="2798787"/>
              <a:ext cx="1828800" cy="532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7926" y="3030010"/>
              <a:ext cx="1279673" cy="15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"Hunger Games"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1579" y="2830389"/>
              <a:ext cx="699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&lt;String&gt;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7809" y="2979781"/>
              <a:ext cx="440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title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75287" y="2598781"/>
              <a:ext cx="629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&lt;Book&gt;</a:t>
              </a:r>
            </a:p>
          </p:txBody>
        </p:sp>
      </p:grpSp>
      <p:cxnSp>
        <p:nvCxnSpPr>
          <p:cNvPr id="15" name="Elbow Connector 14"/>
          <p:cNvCxnSpPr>
            <a:stCxn id="8" idx="3"/>
            <a:endCxn id="10" idx="1"/>
          </p:cNvCxnSpPr>
          <p:nvPr/>
        </p:nvCxnSpPr>
        <p:spPr>
          <a:xfrm flipH="1">
            <a:off x="5503009" y="4057784"/>
            <a:ext cx="914400" cy="1180071"/>
          </a:xfrm>
          <a:prstGeom prst="bentConnector5">
            <a:avLst>
              <a:gd name="adj1" fmla="val -25000"/>
              <a:gd name="adj2" fmla="val 42498"/>
              <a:gd name="adj3" fmla="val 125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295400" y="3795323"/>
            <a:ext cx="1752600" cy="397232"/>
            <a:chOff x="152400" y="4124856"/>
            <a:chExt cx="1752600" cy="397232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4124856"/>
              <a:ext cx="1752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rgbClr val="002060"/>
                  </a:solidFill>
                </a:rPr>
                <a:t>orgStore</a:t>
              </a:r>
              <a:r>
                <a:rPr lang="en-US" sz="1000" b="1" dirty="0">
                  <a:solidFill>
                    <a:srgbClr val="002060"/>
                  </a:solidFill>
                </a:rPr>
                <a:t> &lt;</a:t>
              </a:r>
              <a:r>
                <a:rPr lang="en-US" sz="1000" b="1" dirty="0" err="1">
                  <a:solidFill>
                    <a:srgbClr val="002060"/>
                  </a:solidFill>
                </a:rPr>
                <a:t>BookStore</a:t>
              </a:r>
              <a:r>
                <a:rPr lang="en-US" sz="1000" b="1" dirty="0">
                  <a:solidFill>
                    <a:srgbClr val="002060"/>
                  </a:solidFill>
                </a:rPr>
                <a:t>&gt;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3400" y="4343400"/>
              <a:ext cx="990600" cy="17868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3852" y="4876799"/>
            <a:ext cx="2351821" cy="1752601"/>
            <a:chOff x="923852" y="4876799"/>
            <a:chExt cx="2351821" cy="1752601"/>
          </a:xfrm>
        </p:grpSpPr>
        <p:sp>
          <p:nvSpPr>
            <p:cNvPr id="24" name="TextBox 23"/>
            <p:cNvSpPr txBox="1"/>
            <p:nvPr/>
          </p:nvSpPr>
          <p:spPr>
            <a:xfrm>
              <a:off x="923852" y="6033778"/>
              <a:ext cx="77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bestSeller</a:t>
              </a:r>
              <a:endParaRPr lang="en-US" sz="10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28123" y="4876799"/>
              <a:ext cx="2347550" cy="1752601"/>
              <a:chOff x="928123" y="4876799"/>
              <a:chExt cx="2347550" cy="175260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28123" y="5084686"/>
                <a:ext cx="2347550" cy="15447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99352" y="5354767"/>
                <a:ext cx="1423921" cy="1787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"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Jarir</a:t>
                </a:r>
                <a:r>
                  <a:rPr lang="en-US" sz="1000" dirty="0">
                    <a:solidFill>
                      <a:schemeClr val="tx1"/>
                    </a:solidFill>
                  </a:rPr>
                  <a:t>"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03873" y="5144324"/>
                <a:ext cx="1423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&lt;String&gt;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37002" y="5321006"/>
                <a:ext cx="551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name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30791" y="4876799"/>
                <a:ext cx="9828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&lt;</a:t>
                </a:r>
                <a:r>
                  <a:rPr lang="en-US" sz="1000" dirty="0" err="1"/>
                  <a:t>BookStore</a:t>
                </a:r>
                <a:r>
                  <a:rPr lang="en-US" sz="1000" dirty="0"/>
                  <a:t>&gt;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996334" y="5773579"/>
              <a:ext cx="8192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&lt;Book&gt;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03621" y="6019800"/>
              <a:ext cx="1419651" cy="23632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29" name="Elbow Connector 28"/>
          <p:cNvCxnSpPr>
            <a:stCxn id="18" idx="3"/>
            <a:endCxn id="20" idx="1"/>
          </p:cNvCxnSpPr>
          <p:nvPr/>
        </p:nvCxnSpPr>
        <p:spPr>
          <a:xfrm flipH="1">
            <a:off x="928123" y="4103211"/>
            <a:ext cx="1738877" cy="1753832"/>
          </a:xfrm>
          <a:prstGeom prst="bentConnector5">
            <a:avLst>
              <a:gd name="adj1" fmla="val -13146"/>
              <a:gd name="adj2" fmla="val 30528"/>
              <a:gd name="adj3" fmla="val 113146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123272" y="5504260"/>
            <a:ext cx="3294137" cy="682818"/>
            <a:chOff x="3123272" y="5504260"/>
            <a:chExt cx="3294137" cy="682818"/>
          </a:xfrm>
        </p:grpSpPr>
        <p:cxnSp>
          <p:nvCxnSpPr>
            <p:cNvPr id="28" name="Elbow Connector 27"/>
            <p:cNvCxnSpPr>
              <a:stCxn id="27" idx="3"/>
              <a:endCxn id="10" idx="2"/>
            </p:cNvCxnSpPr>
            <p:nvPr/>
          </p:nvCxnSpPr>
          <p:spPr>
            <a:xfrm flipV="1">
              <a:off x="3123272" y="5504260"/>
              <a:ext cx="3294137" cy="633700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236939" y="5848524"/>
              <a:ext cx="1266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6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10274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Objects and References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377952" y="1095297"/>
            <a:ext cx="83058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Once a class is defined, you can declare variables (object reference) of that type</a:t>
            </a:r>
          </a:p>
          <a:p>
            <a:endParaRPr lang="en-US" sz="1000" dirty="0"/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		Book book1, book2; </a:t>
            </a:r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BookStore</a:t>
            </a:r>
            <a:r>
              <a:rPr lang="en-US" sz="2400" dirty="0">
                <a:latin typeface="Consolas" panose="020B0609020204030204" pitchFamily="49" charset="0"/>
              </a:rPr>
              <a:t> store1;</a:t>
            </a:r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		Author author1; </a:t>
            </a:r>
          </a:p>
          <a:p>
            <a:pPr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r>
              <a:rPr lang="en-US" dirty="0"/>
              <a:t>Object references are initially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3600" b="1" dirty="0"/>
              <a:t>  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null</a:t>
            </a:r>
            <a:r>
              <a:rPr lang="en-US" dirty="0"/>
              <a:t> is a special value in Java indicating that the object is NOT created yet 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dirty="0"/>
              <a:t> operator is required to create the object</a:t>
            </a:r>
          </a:p>
          <a:p>
            <a:pPr lvl="1">
              <a:buFontTx/>
              <a:buNone/>
            </a:pPr>
            <a:endParaRPr lang="en-US" sz="1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ClassName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variableName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sz="1900" b="1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CF761-DE81-496E-B593-2669289A9FBE}" type="slidenum">
              <a:rPr lang="en-US" altLang="en-US"/>
              <a:pPr>
                <a:defRPr/>
              </a:pPr>
              <a:t>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 (using ==)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marL="0" algn="r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8A4431D5-1B33-458B-8AFD-CECCB0FA18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462413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App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App()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Book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orgBook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Book("Hunger Games");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orgStore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Jarir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orgBook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Book copybook = new Book(“Hunger Games”);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copyStore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BookStore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Jarir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”, copybook);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orgStore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copyStore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(“They have the same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values”);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3E101B-5294-410A-A731-6B1EAF986814}"/>
              </a:ext>
            </a:extLst>
          </p:cNvPr>
          <p:cNvSpPr txBox="1"/>
          <p:nvPr/>
        </p:nvSpPr>
        <p:spPr>
          <a:xfrm>
            <a:off x="5867400" y="4800600"/>
            <a:ext cx="306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Will this line work?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0183EF-518E-4E09-88E1-400E5C786B2B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3657600"/>
            <a:ext cx="2362200" cy="1143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7338"/>
            <a:ext cx="8229600" cy="685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solution to the == problem?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public class Book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…..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public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boolean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equalsTo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(Book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return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.title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.equals(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book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.title)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9BC09-3ED2-4FD8-B588-374BED164CBC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800600"/>
            <a:ext cx="8229600" cy="12954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Book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are equal if their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values are the same.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183587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equalsTo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8797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Code Deconstructed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equalsTo</a:t>
            </a:r>
            <a:r>
              <a:rPr lang="en-US" sz="4000" b="1" dirty="0">
                <a:solidFill>
                  <a:srgbClr val="0070C0"/>
                </a:solidFill>
              </a:rPr>
              <a:t> method&gt;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Book book1 = new Book(“Alf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Laila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wa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Laila”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Book book2 = new Book(“Alf Laila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</a:rPr>
              <a:t>wa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 Laila”);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9BC09-3ED2-4FD8-B588-374BED164CBC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124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if (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book1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== book2)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System.out.println("Both variables refer to the same object");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System.out.println("Each variable refers to a different object");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648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if (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book1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equalsTo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book2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System.out.println("Both objects have the same value");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System.out.println("Each object has a different value");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804F7-F4F1-4401-AEED-A606C74B750F}"/>
              </a:ext>
            </a:extLst>
          </p:cNvPr>
          <p:cNvSpPr txBox="1"/>
          <p:nvPr/>
        </p:nvSpPr>
        <p:spPr>
          <a:xfrm>
            <a:off x="3733800" y="5969710"/>
            <a:ext cx="527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 we use </a:t>
            </a:r>
            <a:r>
              <a:rPr lang="en-US" sz="2000" dirty="0" smtClean="0">
                <a:solidFill>
                  <a:srgbClr val="0070C0"/>
                </a:solidFill>
              </a:rPr>
              <a:t>book2.equalsTo(book1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</a:rPr>
              <a:t>instead?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D18581-0A31-4F82-A850-CDF89361B18C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814729"/>
            <a:ext cx="3505200" cy="11549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DF51-0B23-4740-A6C6-AD520232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28300-E528-4D78-BE59-AF59CAB0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C84E-AF04-4DB5-9ACA-03857C0917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C968D-6F28-43AD-8881-C9E0DFD2C5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we want to compare </a:t>
            </a:r>
            <a:r>
              <a:rPr lang="en-US" dirty="0" err="1"/>
              <a:t>BookStores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4F806-209F-4B04-ADF5-6A322247EB7A}"/>
              </a:ext>
            </a:extLst>
          </p:cNvPr>
          <p:cNvSpPr txBox="1"/>
          <p:nvPr/>
        </p:nvSpPr>
        <p:spPr>
          <a:xfrm>
            <a:off x="457200" y="2286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public class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BookStore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…..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public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boolean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equalsTo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BookStore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bookStore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 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  return 	</a:t>
            </a:r>
            <a:r>
              <a:rPr lang="en-US" sz="1600" dirty="0" err="1" smtClean="0">
                <a:solidFill>
                  <a:srgbClr val="C00000"/>
                </a:solidFill>
                <a:latin typeface="Consolas" pitchFamily="49" charset="0"/>
              </a:rPr>
              <a:t>this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</a:rPr>
              <a:t>.name.equals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bookStore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.name) &amp;&amp;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.bestseller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.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</a:rPr>
              <a:t>equalsTo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</a:rPr>
              <a:t>bookStore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</a:rPr>
              <a:t>.bestSeller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5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15722</TotalTime>
  <Words>1250</Words>
  <Application>Microsoft Office PowerPoint</Application>
  <PresentationFormat>On-screen Show (4:3)</PresentationFormat>
  <Paragraphs>271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Consolas</vt:lpstr>
      <vt:lpstr>Courier New</vt:lpstr>
      <vt:lpstr>Times</vt:lpstr>
      <vt:lpstr>Verdana</vt:lpstr>
      <vt:lpstr>Office Theme</vt:lpstr>
      <vt:lpstr>Composition</vt:lpstr>
      <vt:lpstr>Composition</vt:lpstr>
      <vt:lpstr>Composition Class Definition</vt:lpstr>
      <vt:lpstr>Referencing After Instantiation</vt:lpstr>
      <vt:lpstr>Objects and References</vt:lpstr>
      <vt:lpstr>Comparing objects (using ==)</vt:lpstr>
      <vt:lpstr>The solution to the == problem? </vt:lpstr>
      <vt:lpstr>Code Deconstructed &lt;equalsTo method&gt;</vt:lpstr>
      <vt:lpstr>Question</vt:lpstr>
      <vt:lpstr>Using ArrayList in composition</vt:lpstr>
      <vt:lpstr>Using ArrayList in composition</vt:lpstr>
      <vt:lpstr>Using ArrayList in composition</vt:lpstr>
      <vt:lpstr>Java Inner Classes</vt:lpstr>
      <vt:lpstr>Java Inner Classes</vt:lpstr>
      <vt:lpstr>Private Inner Class</vt:lpstr>
      <vt:lpstr>Static Inner Class</vt:lpstr>
      <vt:lpstr>Access Outer Class From Inner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between Classes</dc:title>
  <dc:creator>ae</dc:creator>
  <cp:lastModifiedBy>Mohammad Saleh Mustafa Saleh</cp:lastModifiedBy>
  <cp:revision>157</cp:revision>
  <dcterms:created xsi:type="dcterms:W3CDTF">2019-09-05T20:29:05Z</dcterms:created>
  <dcterms:modified xsi:type="dcterms:W3CDTF">2023-09-04T11:45:17Z</dcterms:modified>
</cp:coreProperties>
</file>