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2" r:id="rId4"/>
    <p:sldId id="263" r:id="rId5"/>
    <p:sldId id="264" r:id="rId6"/>
    <p:sldId id="266" r:id="rId7"/>
    <p:sldId id="276" r:id="rId8"/>
    <p:sldId id="267" r:id="rId9"/>
    <p:sldId id="270" r:id="rId10"/>
    <p:sldId id="271" r:id="rId11"/>
    <p:sldId id="272" r:id="rId12"/>
    <p:sldId id="268" r:id="rId13"/>
    <p:sldId id="280" r:id="rId14"/>
    <p:sldId id="281" r:id="rId15"/>
    <p:sldId id="282" r:id="rId16"/>
    <p:sldId id="273" r:id="rId17"/>
    <p:sldId id="274" r:id="rId18"/>
    <p:sldId id="275" r:id="rId19"/>
    <p:sldId id="278" r:id="rId20"/>
    <p:sldId id="277" r:id="rId21"/>
    <p:sldId id="279" r:id="rId22"/>
    <p:sldId id="260" r:id="rId23"/>
    <p:sldId id="265" r:id="rId24"/>
    <p:sldId id="269"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shid Hassan" initials="RH" lastIdx="1" clrIdx="0">
    <p:extLst>
      <p:ext uri="{19B8F6BF-5375-455C-9EA6-DF929625EA0E}">
        <p15:presenceInfo xmlns:p15="http://schemas.microsoft.com/office/powerpoint/2012/main" userId="891a2fb4c3ada6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95" d="100"/>
          <a:sy n="95" d="100"/>
        </p:scale>
        <p:origin x="67"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3/25/2023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3/25/2023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snowflake.com/guides/semi-structured-data-101" TargetMode="External"/><Relationship Id="rId2" Type="http://schemas.openxmlformats.org/officeDocument/2006/relationships/hyperlink" Target="http://www.techtarget.com/whatis/definition/structured-dat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jdpower.com/business/press-releases/2018-social-media-benchmark-study" TargetMode="External"/><Relationship Id="rId2" Type="http://schemas.openxmlformats.org/officeDocument/2006/relationships/hyperlink" Target="http://www.socialinsider.io/blog/puma-social-media-strategy/" TargetMode="External"/><Relationship Id="rId1" Type="http://schemas.openxmlformats.org/officeDocument/2006/relationships/slideLayout" Target="../slideLayouts/slideLayout2.xml"/><Relationship Id="rId5" Type="http://schemas.openxmlformats.org/officeDocument/2006/relationships/hyperlink" Target="http://www.nibusinessinfo.co.uk/content/advantages-and-disadvantages-using-social-media#:~:text=Social%20media%20can%20be%20a" TargetMode="External"/><Relationship Id="rId4" Type="http://schemas.openxmlformats.org/officeDocument/2006/relationships/hyperlink" Target="http://www.gwi.com/reports/social-commerce.%20Accessed%2025%20Mar.%202023"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about.puma.com/en/company" TargetMode="External"/><Relationship Id="rId2" Type="http://schemas.openxmlformats.org/officeDocument/2006/relationships/hyperlink" Target="http://www.tibco.com/reference-center/what-is-structured-data#:~:text=Structured%20data%20is%20when%20data" TargetMode="External"/><Relationship Id="rId1" Type="http://schemas.openxmlformats.org/officeDocument/2006/relationships/slideLayout" Target="../slideLayouts/slideLayout2.xml"/><Relationship Id="rId4" Type="http://schemas.openxmlformats.org/officeDocument/2006/relationships/hyperlink" Target="http://www.loginworks.com/blogs/10-effective-ways-to-deal-with-structured-and-semi-structured-data/"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BA8B7"/>
            </a:gs>
            <a:gs pos="46000">
              <a:schemeClr val="accent4">
                <a:lumMod val="95000"/>
                <a:lumOff val="5000"/>
              </a:schemeClr>
            </a:gs>
            <a:gs pos="100000">
              <a:schemeClr val="accent4">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Business Intelligence.</a:t>
            </a:r>
            <a:endParaRPr lang="en-US" sz="8000" dirty="0">
              <a:solidFill>
                <a:schemeClr val="bg1"/>
              </a:solidFill>
              <a:latin typeface="Times New Roman" panose="02020603050405020304" pitchFamily="18" charset="0"/>
              <a:cs typeface="Times New Roman" panose="02020603050405020304" pitchFamily="18"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5078894" cy="6857995"/>
          </a:xfrm>
          <a:prstGeom prst="rect">
            <a:avLst/>
          </a:prstGeom>
          <a:effectLst/>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DD5CBC40-1BE3-323C-A3BD-79B83F8E014F}"/>
              </a:ext>
            </a:extLst>
          </p:cNvPr>
          <p:cNvSpPr/>
          <p:nvPr/>
        </p:nvSpPr>
        <p:spPr>
          <a:xfrm rot="2467069">
            <a:off x="9508970" y="998318"/>
            <a:ext cx="2282683" cy="1702052"/>
          </a:xfrm>
          <a:custGeom>
            <a:avLst/>
            <a:gdLst>
              <a:gd name="connsiteX0" fmla="*/ 0 w 1427747"/>
              <a:gd name="connsiteY0" fmla="*/ 627347 h 1254694"/>
              <a:gd name="connsiteX1" fmla="*/ 713874 w 1427747"/>
              <a:gd name="connsiteY1" fmla="*/ 0 h 1254694"/>
              <a:gd name="connsiteX2" fmla="*/ 1427748 w 1427747"/>
              <a:gd name="connsiteY2" fmla="*/ 627347 h 1254694"/>
              <a:gd name="connsiteX3" fmla="*/ 713874 w 1427747"/>
              <a:gd name="connsiteY3" fmla="*/ 1254694 h 1254694"/>
              <a:gd name="connsiteX4" fmla="*/ 0 w 1427747"/>
              <a:gd name="connsiteY4" fmla="*/ 627347 h 1254694"/>
              <a:gd name="connsiteX0" fmla="*/ 0 w 1772653"/>
              <a:gd name="connsiteY0" fmla="*/ 629446 h 1261228"/>
              <a:gd name="connsiteX1" fmla="*/ 713874 w 1772653"/>
              <a:gd name="connsiteY1" fmla="*/ 2099 h 1261228"/>
              <a:gd name="connsiteX2" fmla="*/ 1772653 w 1772653"/>
              <a:gd name="connsiteY2" fmla="*/ 813930 h 1261228"/>
              <a:gd name="connsiteX3" fmla="*/ 713874 w 1772653"/>
              <a:gd name="connsiteY3" fmla="*/ 1256793 h 1261228"/>
              <a:gd name="connsiteX4" fmla="*/ 0 w 1772653"/>
              <a:gd name="connsiteY4" fmla="*/ 629446 h 1261228"/>
              <a:gd name="connsiteX0" fmla="*/ 0 w 2141622"/>
              <a:gd name="connsiteY0" fmla="*/ 908474 h 1259124"/>
              <a:gd name="connsiteX1" fmla="*/ 1082843 w 2141622"/>
              <a:gd name="connsiteY1" fmla="*/ 391 h 1259124"/>
              <a:gd name="connsiteX2" fmla="*/ 2141622 w 2141622"/>
              <a:gd name="connsiteY2" fmla="*/ 812222 h 1259124"/>
              <a:gd name="connsiteX3" fmla="*/ 1082843 w 2141622"/>
              <a:gd name="connsiteY3" fmla="*/ 1255085 h 1259124"/>
              <a:gd name="connsiteX4" fmla="*/ 0 w 2141622"/>
              <a:gd name="connsiteY4" fmla="*/ 908474 h 125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1622" h="1259124">
                <a:moveTo>
                  <a:pt x="0" y="908474"/>
                </a:moveTo>
                <a:cubicBezTo>
                  <a:pt x="0" y="562000"/>
                  <a:pt x="725906" y="16433"/>
                  <a:pt x="1082843" y="391"/>
                </a:cubicBezTo>
                <a:cubicBezTo>
                  <a:pt x="1439780" y="-15651"/>
                  <a:pt x="2141622" y="465748"/>
                  <a:pt x="2141622" y="812222"/>
                </a:cubicBezTo>
                <a:cubicBezTo>
                  <a:pt x="2141622" y="1158696"/>
                  <a:pt x="1439780" y="1239043"/>
                  <a:pt x="1082843" y="1255085"/>
                </a:cubicBezTo>
                <a:cubicBezTo>
                  <a:pt x="725906" y="1271127"/>
                  <a:pt x="0" y="1254948"/>
                  <a:pt x="0" y="908474"/>
                </a:cubicBezTo>
                <a:close/>
              </a:path>
            </a:pathLst>
          </a:custGeom>
          <a:solidFill>
            <a:srgbClr val="9BA8B7"/>
          </a:solidFill>
          <a:ln>
            <a:solidFill>
              <a:schemeClr val="tx1"/>
            </a:solid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bg1"/>
                </a:solidFill>
              </a:rPr>
              <a:t>Task </a:t>
            </a:r>
            <a:r>
              <a:rPr lang="en-US" sz="3200" dirty="0">
                <a:solidFill>
                  <a:schemeClr val="bg1"/>
                </a:solidFill>
                <a:latin typeface="Times New Roman" panose="02020603050405020304" pitchFamily="18" charset="0"/>
                <a:cs typeface="Times New Roman" panose="02020603050405020304" pitchFamily="18" charset="0"/>
              </a:rPr>
              <a:t>One </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1D7A58-6485-2369-8896-BC4400553099}"/>
              </a:ext>
            </a:extLst>
          </p:cNvPr>
          <p:cNvSpPr txBox="1"/>
          <p:nvPr/>
        </p:nvSpPr>
        <p:spPr>
          <a:xfrm>
            <a:off x="1227220" y="1104309"/>
            <a:ext cx="8815137" cy="646331"/>
          </a:xfrm>
          <a:prstGeom prst="rect">
            <a:avLst/>
          </a:prstGeom>
          <a:noFill/>
        </p:spPr>
        <p:txBody>
          <a:bodyPr wrap="square">
            <a:spAutoFit/>
          </a:bodyPr>
          <a:lstStyle/>
          <a:p>
            <a:pPr marL="283464" indent="-283464" algn="l" rtl="0" eaLnBrk="1" latinLnBrk="0" hangingPunct="1">
              <a:spcBef>
                <a:spcPts val="0"/>
              </a:spcBef>
              <a:spcAft>
                <a:spcPts val="0"/>
              </a:spcAft>
              <a:buClrTx/>
              <a:buSzPts val="1800"/>
              <a:buFont typeface="Wingdings" panose="05000000000000000000" pitchFamily="2" charset="2"/>
              <a:buChar char="q"/>
            </a:pPr>
            <a:r>
              <a:rPr lang="en-US" sz="1800" b="1" kern="1200" dirty="0">
                <a:solidFill>
                  <a:srgbClr val="FFFFFF"/>
                </a:solidFill>
                <a:effectLst/>
                <a:latin typeface="Times New Roman" panose="02020603050405020304" pitchFamily="18" charset="0"/>
                <a:ea typeface="+mn-ea"/>
                <a:cs typeface="Times New Roman" panose="02020603050405020304" pitchFamily="18" charset="0"/>
              </a:rPr>
              <a:t>Discriminate Structured or Unstructured/Semi-Structured data in the company’s website and what type of data IEC need to improve decision making in marketing.</a:t>
            </a:r>
            <a:r>
              <a:rPr lang="ar-JO" sz="1800" b="1" kern="1200" dirty="0">
                <a:solidFill>
                  <a:srgbClr val="FFFFFF"/>
                </a:solidFill>
                <a:effectLst/>
                <a:latin typeface="Times New Roman" panose="02020603050405020304" pitchFamily="18" charset="0"/>
                <a:ea typeface="+mn-ea"/>
                <a:cs typeface="Times New Roman" panose="02020603050405020304" pitchFamily="18" charset="0"/>
              </a:rPr>
              <a:t> </a:t>
            </a:r>
            <a:endParaRPr lang="en-US" sz="1800" dirty="0">
              <a:effectLst/>
            </a:endParaRPr>
          </a:p>
        </p:txBody>
      </p:sp>
      <p:sp>
        <p:nvSpPr>
          <p:cNvPr id="7" name="TextBox 6">
            <a:extLst>
              <a:ext uri="{FF2B5EF4-FFF2-40B4-BE49-F238E27FC236}">
                <a16:creationId xmlns:a16="http://schemas.microsoft.com/office/drawing/2014/main" id="{B358F54D-4563-A0E5-95C9-65791581AAFD}"/>
              </a:ext>
            </a:extLst>
          </p:cNvPr>
          <p:cNvSpPr txBox="1"/>
          <p:nvPr/>
        </p:nvSpPr>
        <p:spPr>
          <a:xfrm>
            <a:off x="1114926" y="2274838"/>
            <a:ext cx="10483516" cy="3139321"/>
          </a:xfrm>
          <a:prstGeom prst="rect">
            <a:avLst/>
          </a:prstGeom>
          <a:noFill/>
        </p:spPr>
        <p:txBody>
          <a:bodyPr wrap="square">
            <a:spAutoFit/>
          </a:bodyPr>
          <a:lstStyle/>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Semi-structured data, which is a mixture of structured and unstructured data, which has some organizational structure but is more difficult due to its loss of organization, and which may not fit neatly into a database or spreadsheet, such as semi-structured data, CSV files, which are a common type of data. Semi-structured data is used to exchange data between different systems. Puma may use semi-structured data to track customer interactions on their website or through social media platforms such as clicks, page views, customer comments, reviews, etc.</a:t>
            </a:r>
          </a:p>
          <a:p>
            <a:pPr marL="285750" indent="-285750">
              <a:buFont typeface="Wingdings" panose="05000000000000000000" pitchFamily="2" charset="2"/>
              <a:buChar char="q"/>
            </a:pPr>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Therefore, in general, Puma may use a combination of structured, unstructured, and semi-structured data to gain customer or people insights about their behavior and preferences, track social media sentiment, and improve marketing and sales strategy.</a:t>
            </a:r>
          </a:p>
        </p:txBody>
      </p:sp>
      <p:sp>
        <p:nvSpPr>
          <p:cNvPr id="9" name="TextBox 8">
            <a:extLst>
              <a:ext uri="{FF2B5EF4-FFF2-40B4-BE49-F238E27FC236}">
                <a16:creationId xmlns:a16="http://schemas.microsoft.com/office/drawing/2014/main" id="{5018B4B5-3E92-2063-3C9A-5D54AC72B3D9}"/>
              </a:ext>
            </a:extLst>
          </p:cNvPr>
          <p:cNvSpPr txBox="1"/>
          <p:nvPr/>
        </p:nvSpPr>
        <p:spPr>
          <a:xfrm>
            <a:off x="8807117" y="6460774"/>
            <a:ext cx="6096000" cy="276999"/>
          </a:xfrm>
          <a:prstGeom prst="rect">
            <a:avLst/>
          </a:prstGeom>
          <a:noFill/>
        </p:spPr>
        <p:txBody>
          <a:bodyPr wrap="square">
            <a:spAutoFit/>
          </a:bodyPr>
          <a:lstStyle/>
          <a:p>
            <a:r>
              <a:rPr lang="en-US" sz="1200" dirty="0">
                <a:solidFill>
                  <a:schemeClr val="bg1"/>
                </a:solidFill>
              </a:rPr>
              <a:t>(technologist et al.), (“Semi-Structured Data 101”)</a:t>
            </a:r>
          </a:p>
        </p:txBody>
      </p:sp>
    </p:spTree>
    <p:extLst>
      <p:ext uri="{BB962C8B-B14F-4D97-AF65-F5344CB8AC3E}">
        <p14:creationId xmlns:p14="http://schemas.microsoft.com/office/powerpoint/2010/main" val="334777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C1FBDC3-0A80-E778-2713-22B9DB89CDA9}"/>
              </a:ext>
            </a:extLst>
          </p:cNvPr>
          <p:cNvSpPr txBox="1"/>
          <p:nvPr/>
        </p:nvSpPr>
        <p:spPr>
          <a:xfrm>
            <a:off x="1159042" y="2336319"/>
            <a:ext cx="9873916" cy="2308324"/>
          </a:xfrm>
          <a:prstGeom prst="rect">
            <a:avLst/>
          </a:prstGeom>
          <a:noFill/>
        </p:spPr>
        <p:txBody>
          <a:bodyPr wrap="square">
            <a:spAutoFit/>
          </a:bodyPr>
          <a:lstStyle/>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In the case of IEC, it is possible that the product description, features, and specifications that are structured data, and on the other hand, customer reviews, social media comments, and questions asked by the public or customers may be unstructured or semi-structured data. Therefore, to improve the marketing decision-making process, IEC may need Until you analyze structured, unstructured, and semi-structured data, which can analyze structured data using business intelligence tools to identify trends, paths, and patterns in customer behavior, interest, sales, and product performance. This analysis can help the company make data-based decisions related to pricing, promotion, and product development. .</a:t>
            </a:r>
          </a:p>
        </p:txBody>
      </p:sp>
      <p:sp>
        <p:nvSpPr>
          <p:cNvPr id="8" name="TextBox 7">
            <a:extLst>
              <a:ext uri="{FF2B5EF4-FFF2-40B4-BE49-F238E27FC236}">
                <a16:creationId xmlns:a16="http://schemas.microsoft.com/office/drawing/2014/main" id="{67B800A2-BD40-3424-9700-3DFC8B12BC0F}"/>
              </a:ext>
            </a:extLst>
          </p:cNvPr>
          <p:cNvSpPr txBox="1"/>
          <p:nvPr/>
        </p:nvSpPr>
        <p:spPr>
          <a:xfrm>
            <a:off x="1227220" y="1104309"/>
            <a:ext cx="8815137" cy="646331"/>
          </a:xfrm>
          <a:prstGeom prst="rect">
            <a:avLst/>
          </a:prstGeom>
          <a:noFill/>
        </p:spPr>
        <p:txBody>
          <a:bodyPr wrap="square">
            <a:spAutoFit/>
          </a:bodyPr>
          <a:lstStyle/>
          <a:p>
            <a:pPr marL="283464" indent="-283464" algn="l" rtl="0" eaLnBrk="1" latinLnBrk="0" hangingPunct="1">
              <a:spcBef>
                <a:spcPts val="0"/>
              </a:spcBef>
              <a:spcAft>
                <a:spcPts val="0"/>
              </a:spcAft>
              <a:buClrTx/>
              <a:buSzPts val="1800"/>
              <a:buFont typeface="Wingdings" panose="05000000000000000000" pitchFamily="2" charset="2"/>
              <a:buChar char="q"/>
            </a:pPr>
            <a:r>
              <a:rPr lang="en-US" sz="1800" b="1" kern="1200" dirty="0">
                <a:solidFill>
                  <a:srgbClr val="FFFFFF"/>
                </a:solidFill>
                <a:effectLst/>
                <a:latin typeface="Times New Roman" panose="02020603050405020304" pitchFamily="18" charset="0"/>
                <a:ea typeface="+mn-ea"/>
                <a:cs typeface="Times New Roman" panose="02020603050405020304" pitchFamily="18" charset="0"/>
              </a:rPr>
              <a:t>Discriminate Structured or Unstructured/Semi-Structured data in the company’s website and what type of data IEC need to improve decision making in marketing.</a:t>
            </a:r>
            <a:r>
              <a:rPr lang="ar-JO" sz="1800" b="1" kern="1200" dirty="0">
                <a:solidFill>
                  <a:srgbClr val="FFFFFF"/>
                </a:solidFill>
                <a:effectLst/>
                <a:latin typeface="Times New Roman" panose="02020603050405020304" pitchFamily="18" charset="0"/>
                <a:ea typeface="+mn-ea"/>
                <a:cs typeface="Times New Roman" panose="02020603050405020304" pitchFamily="18" charset="0"/>
              </a:rPr>
              <a:t> </a:t>
            </a:r>
            <a:endParaRPr lang="en-US" sz="1800" dirty="0">
              <a:effectLst/>
            </a:endParaRPr>
          </a:p>
        </p:txBody>
      </p:sp>
      <p:sp>
        <p:nvSpPr>
          <p:cNvPr id="10" name="TextBox 9">
            <a:extLst>
              <a:ext uri="{FF2B5EF4-FFF2-40B4-BE49-F238E27FC236}">
                <a16:creationId xmlns:a16="http://schemas.microsoft.com/office/drawing/2014/main" id="{06F09800-D1D2-61E4-3E42-C936C86A7D62}"/>
              </a:ext>
            </a:extLst>
          </p:cNvPr>
          <p:cNvSpPr txBox="1"/>
          <p:nvPr/>
        </p:nvSpPr>
        <p:spPr>
          <a:xfrm>
            <a:off x="3473116" y="6482697"/>
            <a:ext cx="8923421" cy="276999"/>
          </a:xfrm>
          <a:prstGeom prst="rect">
            <a:avLst/>
          </a:prstGeom>
          <a:noFill/>
        </p:spPr>
        <p:txBody>
          <a:bodyPr wrap="square">
            <a:spAutoFit/>
          </a:bodyPr>
          <a:lstStyle/>
          <a:p>
            <a:r>
              <a:rPr lang="en-US" sz="1200" dirty="0">
                <a:solidFill>
                  <a:schemeClr val="bg1"/>
                </a:solidFill>
              </a:rPr>
              <a:t>(“Advantages and Disadvantages of Using Social Media | Nibusinessinfo.co.uk”), </a:t>
            </a:r>
            <a:r>
              <a:rPr lang="en-US" sz="1200" b="0" i="0" dirty="0">
                <a:solidFill>
                  <a:srgbClr val="D1D5DB"/>
                </a:solidFill>
                <a:effectLst/>
                <a:latin typeface="Söhne"/>
              </a:rPr>
              <a:t>(</a:t>
            </a:r>
            <a:r>
              <a:rPr lang="en-US" sz="1200" b="0" i="0" dirty="0" err="1">
                <a:solidFill>
                  <a:srgbClr val="D1D5DB"/>
                </a:solidFill>
                <a:effectLst/>
                <a:latin typeface="Söhne"/>
              </a:rPr>
              <a:t>Kankanhalli</a:t>
            </a:r>
            <a:r>
              <a:rPr lang="en-US" sz="1200" b="0" i="0" dirty="0">
                <a:solidFill>
                  <a:srgbClr val="D1D5DB"/>
                </a:solidFill>
                <a:effectLst/>
                <a:latin typeface="Söhne"/>
              </a:rPr>
              <a:t>, Tan, &amp; Wei, 2005). (Laudon and Laudon)</a:t>
            </a:r>
            <a:endParaRPr lang="en-US" sz="1200" dirty="0">
              <a:solidFill>
                <a:schemeClr val="bg1"/>
              </a:solidFill>
            </a:endParaRPr>
          </a:p>
        </p:txBody>
      </p:sp>
    </p:spTree>
    <p:extLst>
      <p:ext uri="{BB962C8B-B14F-4D97-AF65-F5344CB8AC3E}">
        <p14:creationId xmlns:p14="http://schemas.microsoft.com/office/powerpoint/2010/main" val="4085932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9C0330-15AB-B1CD-8A4E-08C7AB011E1B}"/>
              </a:ext>
            </a:extLst>
          </p:cNvPr>
          <p:cNvSpPr txBox="1"/>
          <p:nvPr/>
        </p:nvSpPr>
        <p:spPr>
          <a:xfrm>
            <a:off x="1227220" y="1104309"/>
            <a:ext cx="8815137" cy="646331"/>
          </a:xfrm>
          <a:prstGeom prst="rect">
            <a:avLst/>
          </a:prstGeom>
          <a:noFill/>
        </p:spPr>
        <p:txBody>
          <a:bodyPr wrap="square">
            <a:spAutoFit/>
          </a:bodyPr>
          <a:lstStyle/>
          <a:p>
            <a:pPr marL="283464" indent="-283464" algn="l" rtl="0" eaLnBrk="1" latinLnBrk="0" hangingPunct="1">
              <a:spcBef>
                <a:spcPts val="0"/>
              </a:spcBef>
              <a:spcAft>
                <a:spcPts val="0"/>
              </a:spcAft>
              <a:buClrTx/>
              <a:buSzPts val="1800"/>
              <a:buFont typeface="Wingdings" panose="05000000000000000000" pitchFamily="2" charset="2"/>
              <a:buChar char="q"/>
            </a:pPr>
            <a:r>
              <a:rPr lang="en-US" sz="1800" b="1" kern="1200" dirty="0">
                <a:solidFill>
                  <a:srgbClr val="FFFFFF"/>
                </a:solidFill>
                <a:effectLst/>
                <a:latin typeface="Times New Roman" panose="02020603050405020304" pitchFamily="18" charset="0"/>
                <a:ea typeface="+mn-ea"/>
                <a:cs typeface="Times New Roman" panose="02020603050405020304" pitchFamily="18" charset="0"/>
              </a:rPr>
              <a:t>Discriminate Structured or Unstructured/Semi-Structured data in the company’s website and what type of data IEC need to improve decision making in marketing.</a:t>
            </a:r>
            <a:r>
              <a:rPr lang="ar-JO" sz="1800" b="1" kern="1200" dirty="0">
                <a:solidFill>
                  <a:srgbClr val="FFFFFF"/>
                </a:solidFill>
                <a:effectLst/>
                <a:latin typeface="Times New Roman" panose="02020603050405020304" pitchFamily="18" charset="0"/>
                <a:ea typeface="+mn-ea"/>
                <a:cs typeface="Times New Roman" panose="02020603050405020304" pitchFamily="18" charset="0"/>
              </a:rPr>
              <a:t> </a:t>
            </a:r>
            <a:endParaRPr lang="en-US" sz="1800" dirty="0">
              <a:effectLst/>
            </a:endParaRPr>
          </a:p>
        </p:txBody>
      </p:sp>
      <p:sp>
        <p:nvSpPr>
          <p:cNvPr id="4" name="TextBox 3">
            <a:extLst>
              <a:ext uri="{FF2B5EF4-FFF2-40B4-BE49-F238E27FC236}">
                <a16:creationId xmlns:a16="http://schemas.microsoft.com/office/drawing/2014/main" id="{2EE5EFA2-3001-9952-4B37-1CF99D26F726}"/>
              </a:ext>
            </a:extLst>
          </p:cNvPr>
          <p:cNvSpPr txBox="1"/>
          <p:nvPr/>
        </p:nvSpPr>
        <p:spPr>
          <a:xfrm>
            <a:off x="1227220" y="2386041"/>
            <a:ext cx="10403305" cy="1754326"/>
          </a:xfrm>
          <a:prstGeom prst="rect">
            <a:avLst/>
          </a:prstGeom>
          <a:noFill/>
        </p:spPr>
        <p:txBody>
          <a:bodyPr wrap="square">
            <a:spAutoFit/>
          </a:bodyPr>
          <a:lstStyle/>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Unstructured and semi-structured data, which is actually a source of information that can be used to bring customers' preferences and actions, which includes this type of data, comments, social media reviews, customer or public opinions, and unstructured product ratings in an organized format despite its unstructured nature, so this data can provide Important clues about customers' thoughts, feelings and behaviors that can be used to improve products and services.</a:t>
            </a:r>
            <a:endParaRPr lang="ar-JO"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ar-JO"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9E0258C-9348-0AE1-D747-CD905BFE1090}"/>
              </a:ext>
            </a:extLst>
          </p:cNvPr>
          <p:cNvSpPr txBox="1"/>
          <p:nvPr/>
        </p:nvSpPr>
        <p:spPr>
          <a:xfrm>
            <a:off x="6344653" y="6521874"/>
            <a:ext cx="8923421" cy="215444"/>
          </a:xfrm>
          <a:prstGeom prst="rect">
            <a:avLst/>
          </a:prstGeom>
          <a:noFill/>
        </p:spPr>
        <p:txBody>
          <a:bodyPr wrap="square">
            <a:spAutoFit/>
          </a:bodyPr>
          <a:lstStyle/>
          <a:p>
            <a:r>
              <a:rPr lang="en-US" sz="800" dirty="0">
                <a:solidFill>
                  <a:schemeClr val="bg1"/>
                </a:solidFill>
              </a:rPr>
              <a:t>(“Advantages and Disadvantages of Using Social Media | Nibusinessinfo.co.uk”), </a:t>
            </a:r>
            <a:r>
              <a:rPr lang="en-US" sz="800" b="0" i="0" dirty="0">
                <a:solidFill>
                  <a:srgbClr val="D1D5DB"/>
                </a:solidFill>
                <a:effectLst/>
                <a:latin typeface="Söhne"/>
              </a:rPr>
              <a:t>(</a:t>
            </a:r>
            <a:r>
              <a:rPr lang="en-US" sz="800" b="0" i="0" dirty="0" err="1">
                <a:solidFill>
                  <a:srgbClr val="D1D5DB"/>
                </a:solidFill>
                <a:effectLst/>
                <a:latin typeface="Söhne"/>
              </a:rPr>
              <a:t>Kankanhalli</a:t>
            </a:r>
            <a:r>
              <a:rPr lang="en-US" sz="800" b="0" i="0" dirty="0">
                <a:solidFill>
                  <a:srgbClr val="D1D5DB"/>
                </a:solidFill>
                <a:effectLst/>
                <a:latin typeface="Söhne"/>
              </a:rPr>
              <a:t>, Tan, &amp; Wei, 2005). (Laudon and Laudon)</a:t>
            </a:r>
            <a:endParaRPr lang="en-US" sz="800" dirty="0">
              <a:solidFill>
                <a:schemeClr val="bg1"/>
              </a:solidFill>
            </a:endParaRPr>
          </a:p>
        </p:txBody>
      </p:sp>
      <p:sp>
        <p:nvSpPr>
          <p:cNvPr id="7" name="TextBox 6">
            <a:extLst>
              <a:ext uri="{FF2B5EF4-FFF2-40B4-BE49-F238E27FC236}">
                <a16:creationId xmlns:a16="http://schemas.microsoft.com/office/drawing/2014/main" id="{71BE92FD-5874-D964-D2D0-6AE18A9A563F}"/>
              </a:ext>
            </a:extLst>
          </p:cNvPr>
          <p:cNvSpPr txBox="1"/>
          <p:nvPr/>
        </p:nvSpPr>
        <p:spPr>
          <a:xfrm>
            <a:off x="3204410" y="6521874"/>
            <a:ext cx="3974432" cy="215444"/>
          </a:xfrm>
          <a:prstGeom prst="rect">
            <a:avLst/>
          </a:prstGeom>
          <a:noFill/>
        </p:spPr>
        <p:txBody>
          <a:bodyPr wrap="square">
            <a:spAutoFit/>
          </a:bodyPr>
          <a:lstStyle/>
          <a:p>
            <a:r>
              <a:rPr lang="en-US" sz="800" dirty="0">
                <a:solidFill>
                  <a:schemeClr val="bg1"/>
                </a:solidFill>
              </a:rPr>
              <a:t>(“Benefits of Information Systems in Business | Nibusinessinfo.co.uk”)</a:t>
            </a:r>
          </a:p>
        </p:txBody>
      </p:sp>
    </p:spTree>
    <p:extLst>
      <p:ext uri="{BB962C8B-B14F-4D97-AF65-F5344CB8AC3E}">
        <p14:creationId xmlns:p14="http://schemas.microsoft.com/office/powerpoint/2010/main" val="370825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9C0330-15AB-B1CD-8A4E-08C7AB011E1B}"/>
              </a:ext>
            </a:extLst>
          </p:cNvPr>
          <p:cNvSpPr txBox="1"/>
          <p:nvPr/>
        </p:nvSpPr>
        <p:spPr>
          <a:xfrm>
            <a:off x="1227220" y="1104309"/>
            <a:ext cx="8815137" cy="646331"/>
          </a:xfrm>
          <a:prstGeom prst="rect">
            <a:avLst/>
          </a:prstGeom>
          <a:noFill/>
        </p:spPr>
        <p:txBody>
          <a:bodyPr wrap="square">
            <a:spAutoFit/>
          </a:bodyPr>
          <a:lstStyle/>
          <a:p>
            <a:pPr marL="283464" indent="-283464" algn="l" rtl="0" eaLnBrk="1" latinLnBrk="0" hangingPunct="1">
              <a:spcBef>
                <a:spcPts val="0"/>
              </a:spcBef>
              <a:spcAft>
                <a:spcPts val="0"/>
              </a:spcAft>
              <a:buClrTx/>
              <a:buSzPts val="1800"/>
              <a:buFont typeface="Wingdings" panose="05000000000000000000" pitchFamily="2" charset="2"/>
              <a:buChar char="q"/>
            </a:pPr>
            <a:r>
              <a:rPr lang="en-US" sz="1800" b="1" kern="1200" dirty="0">
                <a:solidFill>
                  <a:srgbClr val="FFFFFF"/>
                </a:solidFill>
                <a:effectLst/>
                <a:latin typeface="Times New Roman" panose="02020603050405020304" pitchFamily="18" charset="0"/>
                <a:ea typeface="+mn-ea"/>
                <a:cs typeface="Times New Roman" panose="02020603050405020304" pitchFamily="18" charset="0"/>
              </a:rPr>
              <a:t>Discriminate Structured or Unstructured/Semi-Structured data in the company’s website and what type of data IEC need to improve decision making in marketing.</a:t>
            </a:r>
            <a:r>
              <a:rPr lang="ar-JO" sz="1800" b="1" kern="1200" dirty="0">
                <a:solidFill>
                  <a:srgbClr val="FFFFFF"/>
                </a:solidFill>
                <a:effectLst/>
                <a:latin typeface="Times New Roman" panose="02020603050405020304" pitchFamily="18" charset="0"/>
                <a:ea typeface="+mn-ea"/>
                <a:cs typeface="Times New Roman" panose="02020603050405020304" pitchFamily="18" charset="0"/>
              </a:rPr>
              <a:t> </a:t>
            </a:r>
            <a:endParaRPr lang="en-US" sz="1800" dirty="0">
              <a:effectLst/>
            </a:endParaRPr>
          </a:p>
        </p:txBody>
      </p:sp>
      <p:sp>
        <p:nvSpPr>
          <p:cNvPr id="5" name="TextBox 4">
            <a:extLst>
              <a:ext uri="{FF2B5EF4-FFF2-40B4-BE49-F238E27FC236}">
                <a16:creationId xmlns:a16="http://schemas.microsoft.com/office/drawing/2014/main" id="{69E0258C-9348-0AE1-D747-CD905BFE1090}"/>
              </a:ext>
            </a:extLst>
          </p:cNvPr>
          <p:cNvSpPr txBox="1"/>
          <p:nvPr/>
        </p:nvSpPr>
        <p:spPr>
          <a:xfrm>
            <a:off x="6344653" y="6521874"/>
            <a:ext cx="8923421" cy="215444"/>
          </a:xfrm>
          <a:prstGeom prst="rect">
            <a:avLst/>
          </a:prstGeom>
          <a:noFill/>
        </p:spPr>
        <p:txBody>
          <a:bodyPr wrap="square">
            <a:spAutoFit/>
          </a:bodyPr>
          <a:lstStyle/>
          <a:p>
            <a:r>
              <a:rPr lang="en-US" sz="800" dirty="0">
                <a:solidFill>
                  <a:schemeClr val="bg1"/>
                </a:solidFill>
              </a:rPr>
              <a:t>(“Advantages and Disadvantages of Using Social Media | Nibusinessinfo.co.uk”), </a:t>
            </a:r>
            <a:r>
              <a:rPr lang="en-US" sz="800" b="0" i="0" dirty="0">
                <a:solidFill>
                  <a:srgbClr val="D1D5DB"/>
                </a:solidFill>
                <a:effectLst/>
                <a:latin typeface="Söhne"/>
              </a:rPr>
              <a:t>(</a:t>
            </a:r>
            <a:r>
              <a:rPr lang="en-US" sz="800" b="0" i="0" dirty="0" err="1">
                <a:solidFill>
                  <a:srgbClr val="D1D5DB"/>
                </a:solidFill>
                <a:effectLst/>
                <a:latin typeface="Söhne"/>
              </a:rPr>
              <a:t>Kankanhalli</a:t>
            </a:r>
            <a:r>
              <a:rPr lang="en-US" sz="800" b="0" i="0" dirty="0">
                <a:solidFill>
                  <a:srgbClr val="D1D5DB"/>
                </a:solidFill>
                <a:effectLst/>
                <a:latin typeface="Söhne"/>
              </a:rPr>
              <a:t>, Tan, &amp; Wei, 2005). (Laudon and Laudon)</a:t>
            </a:r>
            <a:endParaRPr lang="en-US" sz="800" dirty="0">
              <a:solidFill>
                <a:schemeClr val="bg1"/>
              </a:solidFill>
            </a:endParaRPr>
          </a:p>
        </p:txBody>
      </p:sp>
      <p:sp>
        <p:nvSpPr>
          <p:cNvPr id="7" name="TextBox 6">
            <a:extLst>
              <a:ext uri="{FF2B5EF4-FFF2-40B4-BE49-F238E27FC236}">
                <a16:creationId xmlns:a16="http://schemas.microsoft.com/office/drawing/2014/main" id="{71BE92FD-5874-D964-D2D0-6AE18A9A563F}"/>
              </a:ext>
            </a:extLst>
          </p:cNvPr>
          <p:cNvSpPr txBox="1"/>
          <p:nvPr/>
        </p:nvSpPr>
        <p:spPr>
          <a:xfrm>
            <a:off x="3204410" y="6521874"/>
            <a:ext cx="3974432" cy="215444"/>
          </a:xfrm>
          <a:prstGeom prst="rect">
            <a:avLst/>
          </a:prstGeom>
          <a:noFill/>
        </p:spPr>
        <p:txBody>
          <a:bodyPr wrap="square">
            <a:spAutoFit/>
          </a:bodyPr>
          <a:lstStyle/>
          <a:p>
            <a:r>
              <a:rPr lang="en-US" sz="800" dirty="0">
                <a:solidFill>
                  <a:schemeClr val="bg1"/>
                </a:solidFill>
              </a:rPr>
              <a:t>(“Benefits of Information Systems in Business | Nibusinessinfo.co.uk”)</a:t>
            </a:r>
          </a:p>
        </p:txBody>
      </p:sp>
      <p:sp>
        <p:nvSpPr>
          <p:cNvPr id="6" name="TextBox 5">
            <a:extLst>
              <a:ext uri="{FF2B5EF4-FFF2-40B4-BE49-F238E27FC236}">
                <a16:creationId xmlns:a16="http://schemas.microsoft.com/office/drawing/2014/main" id="{C8057755-AD09-C662-B38A-1F98C0F019B9}"/>
              </a:ext>
            </a:extLst>
          </p:cNvPr>
          <p:cNvSpPr txBox="1"/>
          <p:nvPr/>
        </p:nvSpPr>
        <p:spPr>
          <a:xfrm>
            <a:off x="1227220" y="2156119"/>
            <a:ext cx="10491537" cy="3416320"/>
          </a:xfrm>
          <a:prstGeom prst="rect">
            <a:avLst/>
          </a:prstGeom>
          <a:noFill/>
        </p:spPr>
        <p:txBody>
          <a:bodyPr wrap="square">
            <a:spAutoFit/>
          </a:bodyPr>
          <a:lstStyle/>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Therefore IEC will need to collect and organize different types of data in order to appear on social media:</a:t>
            </a:r>
            <a:endParaRPr lang="ar-JO" dirty="0">
              <a:solidFill>
                <a:schemeClr val="bg1"/>
              </a:solidFill>
              <a:latin typeface="Times New Roman" panose="02020603050405020304" pitchFamily="18" charset="0"/>
              <a:cs typeface="Times New Roman" panose="02020603050405020304" pitchFamily="18" charset="0"/>
            </a:endParaRPr>
          </a:p>
          <a:p>
            <a:endParaRPr lang="ar-JO"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Structured data, as mentioned above, is data that can be easily organized and analyzed because it is formatted and also follows a specific format. Examples of IEC structured data include: </a:t>
            </a:r>
            <a:endParaRPr lang="ar-JO"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ar-JO"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Product descriptions, including features, specifications, and pricing for each item and product, in a structured format. </a:t>
            </a:r>
            <a:endParaRPr lang="ar-JO"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ar-JO"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Customer data, including demographic information such as age, gender, location, and preferences. This can be used to tailor marketing messages and promotions to specific customer segments. Sales data, including transaction data such as purchase history, order details, and payment information. This can be used to analyze sales patterns and identify popular products.</a:t>
            </a:r>
          </a:p>
        </p:txBody>
      </p:sp>
    </p:spTree>
    <p:extLst>
      <p:ext uri="{BB962C8B-B14F-4D97-AF65-F5344CB8AC3E}">
        <p14:creationId xmlns:p14="http://schemas.microsoft.com/office/powerpoint/2010/main" val="2419112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9C0330-15AB-B1CD-8A4E-08C7AB011E1B}"/>
              </a:ext>
            </a:extLst>
          </p:cNvPr>
          <p:cNvSpPr txBox="1"/>
          <p:nvPr/>
        </p:nvSpPr>
        <p:spPr>
          <a:xfrm>
            <a:off x="1227220" y="1104309"/>
            <a:ext cx="8815137" cy="646331"/>
          </a:xfrm>
          <a:prstGeom prst="rect">
            <a:avLst/>
          </a:prstGeom>
          <a:noFill/>
        </p:spPr>
        <p:txBody>
          <a:bodyPr wrap="square">
            <a:spAutoFit/>
          </a:bodyPr>
          <a:lstStyle/>
          <a:p>
            <a:pPr marL="283464" indent="-283464" algn="l" rtl="0" eaLnBrk="1" latinLnBrk="0" hangingPunct="1">
              <a:spcBef>
                <a:spcPts val="0"/>
              </a:spcBef>
              <a:spcAft>
                <a:spcPts val="0"/>
              </a:spcAft>
              <a:buClrTx/>
              <a:buSzPts val="1800"/>
              <a:buFont typeface="Wingdings" panose="05000000000000000000" pitchFamily="2" charset="2"/>
              <a:buChar char="q"/>
            </a:pPr>
            <a:r>
              <a:rPr lang="en-US" sz="1800" b="1" kern="1200" dirty="0">
                <a:solidFill>
                  <a:srgbClr val="FFFFFF"/>
                </a:solidFill>
                <a:effectLst/>
                <a:latin typeface="Times New Roman" panose="02020603050405020304" pitchFamily="18" charset="0"/>
                <a:ea typeface="+mn-ea"/>
                <a:cs typeface="Times New Roman" panose="02020603050405020304" pitchFamily="18" charset="0"/>
              </a:rPr>
              <a:t>Discriminate Structured or Unstructured/Semi-Structured data in the company’s website and what type of data IEC need to improve decision making in marketing.</a:t>
            </a:r>
            <a:r>
              <a:rPr lang="ar-JO" sz="1800" b="1" kern="1200" dirty="0">
                <a:solidFill>
                  <a:srgbClr val="FFFFFF"/>
                </a:solidFill>
                <a:effectLst/>
                <a:latin typeface="Times New Roman" panose="02020603050405020304" pitchFamily="18" charset="0"/>
                <a:ea typeface="+mn-ea"/>
                <a:cs typeface="Times New Roman" panose="02020603050405020304" pitchFamily="18" charset="0"/>
              </a:rPr>
              <a:t> </a:t>
            </a:r>
            <a:endParaRPr lang="en-US" sz="1800" dirty="0">
              <a:effectLst/>
            </a:endParaRPr>
          </a:p>
        </p:txBody>
      </p:sp>
      <p:sp>
        <p:nvSpPr>
          <p:cNvPr id="5" name="TextBox 4">
            <a:extLst>
              <a:ext uri="{FF2B5EF4-FFF2-40B4-BE49-F238E27FC236}">
                <a16:creationId xmlns:a16="http://schemas.microsoft.com/office/drawing/2014/main" id="{69E0258C-9348-0AE1-D747-CD905BFE1090}"/>
              </a:ext>
            </a:extLst>
          </p:cNvPr>
          <p:cNvSpPr txBox="1"/>
          <p:nvPr/>
        </p:nvSpPr>
        <p:spPr>
          <a:xfrm>
            <a:off x="6344653" y="6521874"/>
            <a:ext cx="8923421" cy="215444"/>
          </a:xfrm>
          <a:prstGeom prst="rect">
            <a:avLst/>
          </a:prstGeom>
          <a:noFill/>
        </p:spPr>
        <p:txBody>
          <a:bodyPr wrap="square">
            <a:spAutoFit/>
          </a:bodyPr>
          <a:lstStyle/>
          <a:p>
            <a:r>
              <a:rPr lang="en-US" sz="800" dirty="0">
                <a:solidFill>
                  <a:schemeClr val="bg1"/>
                </a:solidFill>
              </a:rPr>
              <a:t>(“Advantages and Disadvantages of Using Social Media | Nibusinessinfo.co.uk”), </a:t>
            </a:r>
            <a:r>
              <a:rPr lang="en-US" sz="800" b="0" i="0" dirty="0">
                <a:solidFill>
                  <a:srgbClr val="D1D5DB"/>
                </a:solidFill>
                <a:effectLst/>
                <a:latin typeface="Söhne"/>
              </a:rPr>
              <a:t>(</a:t>
            </a:r>
            <a:r>
              <a:rPr lang="en-US" sz="800" b="0" i="0" dirty="0" err="1">
                <a:solidFill>
                  <a:srgbClr val="D1D5DB"/>
                </a:solidFill>
                <a:effectLst/>
                <a:latin typeface="Söhne"/>
              </a:rPr>
              <a:t>Kankanhalli</a:t>
            </a:r>
            <a:r>
              <a:rPr lang="en-US" sz="800" b="0" i="0" dirty="0">
                <a:solidFill>
                  <a:srgbClr val="D1D5DB"/>
                </a:solidFill>
                <a:effectLst/>
                <a:latin typeface="Söhne"/>
              </a:rPr>
              <a:t>, Tan, &amp; Wei, 2005). (Laudon and Laudon)</a:t>
            </a:r>
            <a:endParaRPr lang="en-US" sz="800" dirty="0">
              <a:solidFill>
                <a:schemeClr val="bg1"/>
              </a:solidFill>
            </a:endParaRPr>
          </a:p>
        </p:txBody>
      </p:sp>
      <p:sp>
        <p:nvSpPr>
          <p:cNvPr id="7" name="TextBox 6">
            <a:extLst>
              <a:ext uri="{FF2B5EF4-FFF2-40B4-BE49-F238E27FC236}">
                <a16:creationId xmlns:a16="http://schemas.microsoft.com/office/drawing/2014/main" id="{71BE92FD-5874-D964-D2D0-6AE18A9A563F}"/>
              </a:ext>
            </a:extLst>
          </p:cNvPr>
          <p:cNvSpPr txBox="1"/>
          <p:nvPr/>
        </p:nvSpPr>
        <p:spPr>
          <a:xfrm>
            <a:off x="3204410" y="6521874"/>
            <a:ext cx="3974432" cy="215444"/>
          </a:xfrm>
          <a:prstGeom prst="rect">
            <a:avLst/>
          </a:prstGeom>
          <a:noFill/>
        </p:spPr>
        <p:txBody>
          <a:bodyPr wrap="square">
            <a:spAutoFit/>
          </a:bodyPr>
          <a:lstStyle/>
          <a:p>
            <a:r>
              <a:rPr lang="en-US" sz="800" dirty="0">
                <a:solidFill>
                  <a:schemeClr val="bg1"/>
                </a:solidFill>
              </a:rPr>
              <a:t>(“Benefits of Information Systems in Business | Nibusinessinfo.co.uk”)</a:t>
            </a:r>
          </a:p>
        </p:txBody>
      </p:sp>
      <p:sp>
        <p:nvSpPr>
          <p:cNvPr id="4" name="TextBox 3">
            <a:extLst>
              <a:ext uri="{FF2B5EF4-FFF2-40B4-BE49-F238E27FC236}">
                <a16:creationId xmlns:a16="http://schemas.microsoft.com/office/drawing/2014/main" id="{4CD5D070-3117-D82C-B9AD-51921985F608}"/>
              </a:ext>
            </a:extLst>
          </p:cNvPr>
          <p:cNvSpPr txBox="1"/>
          <p:nvPr/>
        </p:nvSpPr>
        <p:spPr>
          <a:xfrm>
            <a:off x="1227220" y="2136339"/>
            <a:ext cx="10226843" cy="3139321"/>
          </a:xfrm>
          <a:prstGeom prst="rect">
            <a:avLst/>
          </a:prstGeom>
          <a:noFill/>
        </p:spPr>
        <p:txBody>
          <a:bodyPr wrap="square">
            <a:spAutoFit/>
          </a:bodyPr>
          <a:lstStyle/>
          <a:p>
            <a:pPr marL="285750" indent="-285750">
              <a:buFont typeface="Wingdings" panose="05000000000000000000" pitchFamily="2" charset="2"/>
              <a:buChar char="q"/>
            </a:pPr>
            <a:r>
              <a:rPr lang="en-US" dirty="0">
                <a:solidFill>
                  <a:schemeClr val="bg1"/>
                </a:solidFill>
                <a:cs typeface="+mj-cs"/>
              </a:rPr>
              <a:t>Unstructured Data: This is data that is not structured in a specific format and can be difficult to parse. Examples of IEC unstructured data include:</a:t>
            </a:r>
            <a:endParaRPr lang="ar-JO" dirty="0">
              <a:solidFill>
                <a:schemeClr val="bg1"/>
              </a:solidFill>
              <a:cs typeface="+mj-cs"/>
            </a:endParaRPr>
          </a:p>
          <a:p>
            <a:endParaRPr lang="ar-JO" dirty="0">
              <a:solidFill>
                <a:schemeClr val="bg1"/>
              </a:solidFill>
              <a:cs typeface="+mj-cs"/>
            </a:endParaRPr>
          </a:p>
          <a:p>
            <a:pPr marL="285750" indent="-285750">
              <a:buFont typeface="Wingdings" panose="05000000000000000000" pitchFamily="2" charset="2"/>
              <a:buChar char="q"/>
            </a:pPr>
            <a:r>
              <a:rPr lang="en-US" dirty="0">
                <a:solidFill>
                  <a:schemeClr val="bg1"/>
                </a:solidFill>
                <a:cs typeface="+mj-cs"/>
              </a:rPr>
              <a:t>Customer reviews, including comments and feedback on social media, forums, and review sites. This can be used to gauge customer sentiment and identify areas for improvement.</a:t>
            </a:r>
            <a:endParaRPr lang="ar-JO" dirty="0">
              <a:solidFill>
                <a:schemeClr val="bg1"/>
              </a:solidFill>
              <a:cs typeface="+mj-cs"/>
            </a:endParaRPr>
          </a:p>
          <a:p>
            <a:endParaRPr lang="ar-JO" dirty="0">
              <a:solidFill>
                <a:schemeClr val="bg1"/>
              </a:solidFill>
              <a:cs typeface="+mj-cs"/>
            </a:endParaRPr>
          </a:p>
          <a:p>
            <a:pPr marL="285750" indent="-285750">
              <a:buFont typeface="Wingdings" panose="05000000000000000000" pitchFamily="2" charset="2"/>
              <a:buChar char="q"/>
            </a:pPr>
            <a:r>
              <a:rPr lang="en-US" dirty="0">
                <a:solidFill>
                  <a:schemeClr val="bg1"/>
                </a:solidFill>
                <a:cs typeface="+mj-cs"/>
              </a:rPr>
              <a:t>Social media posts, including likes, shares, comments, photos and videos on the IEC's social media pages. This can be used to measure engagement and identify popular content.</a:t>
            </a:r>
            <a:endParaRPr lang="ar-JO" dirty="0">
              <a:solidFill>
                <a:schemeClr val="bg1"/>
              </a:solidFill>
              <a:cs typeface="+mj-cs"/>
            </a:endParaRPr>
          </a:p>
          <a:p>
            <a:endParaRPr lang="ar-JO" dirty="0">
              <a:solidFill>
                <a:schemeClr val="bg1"/>
              </a:solidFill>
              <a:cs typeface="+mj-cs"/>
            </a:endParaRPr>
          </a:p>
          <a:p>
            <a:pPr marL="285750" indent="-285750">
              <a:buFont typeface="Wingdings" panose="05000000000000000000" pitchFamily="2" charset="2"/>
              <a:buChar char="q"/>
            </a:pPr>
            <a:r>
              <a:rPr lang="en-US" dirty="0">
                <a:solidFill>
                  <a:schemeClr val="bg1"/>
                </a:solidFill>
                <a:cs typeface="+mj-cs"/>
              </a:rPr>
              <a:t>Emails, including customer inquiries and complaints. This can be used to address customer issues and improve customer service.</a:t>
            </a:r>
          </a:p>
        </p:txBody>
      </p:sp>
    </p:spTree>
    <p:extLst>
      <p:ext uri="{BB962C8B-B14F-4D97-AF65-F5344CB8AC3E}">
        <p14:creationId xmlns:p14="http://schemas.microsoft.com/office/powerpoint/2010/main" val="4013210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9C0330-15AB-B1CD-8A4E-08C7AB011E1B}"/>
              </a:ext>
            </a:extLst>
          </p:cNvPr>
          <p:cNvSpPr txBox="1"/>
          <p:nvPr/>
        </p:nvSpPr>
        <p:spPr>
          <a:xfrm>
            <a:off x="1227220" y="1104309"/>
            <a:ext cx="8815137" cy="646331"/>
          </a:xfrm>
          <a:prstGeom prst="rect">
            <a:avLst/>
          </a:prstGeom>
          <a:noFill/>
        </p:spPr>
        <p:txBody>
          <a:bodyPr wrap="square">
            <a:spAutoFit/>
          </a:bodyPr>
          <a:lstStyle/>
          <a:p>
            <a:pPr marL="283464" indent="-283464" algn="l" rtl="0" eaLnBrk="1" latinLnBrk="0" hangingPunct="1">
              <a:spcBef>
                <a:spcPts val="0"/>
              </a:spcBef>
              <a:spcAft>
                <a:spcPts val="0"/>
              </a:spcAft>
              <a:buClrTx/>
              <a:buSzPts val="1800"/>
              <a:buFont typeface="Wingdings" panose="05000000000000000000" pitchFamily="2" charset="2"/>
              <a:buChar char="q"/>
            </a:pPr>
            <a:r>
              <a:rPr lang="en-US" sz="1800" b="1" kern="1200" dirty="0">
                <a:solidFill>
                  <a:srgbClr val="FFFFFF"/>
                </a:solidFill>
                <a:effectLst/>
                <a:latin typeface="Times New Roman" panose="02020603050405020304" pitchFamily="18" charset="0"/>
                <a:ea typeface="+mn-ea"/>
                <a:cs typeface="Times New Roman" panose="02020603050405020304" pitchFamily="18" charset="0"/>
              </a:rPr>
              <a:t>Discriminate Structured or Unstructured/Semi-Structured data in the company’s website and what type of data IEC need to improve decision making in marketing.</a:t>
            </a:r>
            <a:r>
              <a:rPr lang="ar-JO" sz="1800" b="1" kern="1200" dirty="0">
                <a:solidFill>
                  <a:srgbClr val="FFFFFF"/>
                </a:solidFill>
                <a:effectLst/>
                <a:latin typeface="Times New Roman" panose="02020603050405020304" pitchFamily="18" charset="0"/>
                <a:ea typeface="+mn-ea"/>
                <a:cs typeface="Times New Roman" panose="02020603050405020304" pitchFamily="18" charset="0"/>
              </a:rPr>
              <a:t> </a:t>
            </a:r>
            <a:endParaRPr lang="en-US" sz="1800" dirty="0">
              <a:effectLst/>
            </a:endParaRPr>
          </a:p>
        </p:txBody>
      </p:sp>
      <p:sp>
        <p:nvSpPr>
          <p:cNvPr id="5" name="TextBox 4">
            <a:extLst>
              <a:ext uri="{FF2B5EF4-FFF2-40B4-BE49-F238E27FC236}">
                <a16:creationId xmlns:a16="http://schemas.microsoft.com/office/drawing/2014/main" id="{69E0258C-9348-0AE1-D747-CD905BFE1090}"/>
              </a:ext>
            </a:extLst>
          </p:cNvPr>
          <p:cNvSpPr txBox="1"/>
          <p:nvPr/>
        </p:nvSpPr>
        <p:spPr>
          <a:xfrm>
            <a:off x="6344653" y="6521874"/>
            <a:ext cx="8923421" cy="215444"/>
          </a:xfrm>
          <a:prstGeom prst="rect">
            <a:avLst/>
          </a:prstGeom>
          <a:noFill/>
        </p:spPr>
        <p:txBody>
          <a:bodyPr wrap="square">
            <a:spAutoFit/>
          </a:bodyPr>
          <a:lstStyle/>
          <a:p>
            <a:r>
              <a:rPr lang="en-US" sz="800" dirty="0">
                <a:solidFill>
                  <a:schemeClr val="bg1"/>
                </a:solidFill>
              </a:rPr>
              <a:t>(“Advantages and Disadvantages of Using Social Media | Nibusinessinfo.co.uk”), </a:t>
            </a:r>
            <a:r>
              <a:rPr lang="en-US" sz="800" b="0" i="0" dirty="0">
                <a:solidFill>
                  <a:srgbClr val="D1D5DB"/>
                </a:solidFill>
                <a:effectLst/>
                <a:latin typeface="Söhne"/>
              </a:rPr>
              <a:t>(</a:t>
            </a:r>
            <a:r>
              <a:rPr lang="en-US" sz="800" b="0" i="0" dirty="0" err="1">
                <a:solidFill>
                  <a:srgbClr val="D1D5DB"/>
                </a:solidFill>
                <a:effectLst/>
                <a:latin typeface="Söhne"/>
              </a:rPr>
              <a:t>Kankanhalli</a:t>
            </a:r>
            <a:r>
              <a:rPr lang="en-US" sz="800" b="0" i="0" dirty="0">
                <a:solidFill>
                  <a:srgbClr val="D1D5DB"/>
                </a:solidFill>
                <a:effectLst/>
                <a:latin typeface="Söhne"/>
              </a:rPr>
              <a:t>, Tan, &amp; Wei, 2005). (Laudon and Laudon)</a:t>
            </a:r>
            <a:endParaRPr lang="en-US" sz="800" dirty="0">
              <a:solidFill>
                <a:schemeClr val="bg1"/>
              </a:solidFill>
            </a:endParaRPr>
          </a:p>
        </p:txBody>
      </p:sp>
      <p:sp>
        <p:nvSpPr>
          <p:cNvPr id="7" name="TextBox 6">
            <a:extLst>
              <a:ext uri="{FF2B5EF4-FFF2-40B4-BE49-F238E27FC236}">
                <a16:creationId xmlns:a16="http://schemas.microsoft.com/office/drawing/2014/main" id="{71BE92FD-5874-D964-D2D0-6AE18A9A563F}"/>
              </a:ext>
            </a:extLst>
          </p:cNvPr>
          <p:cNvSpPr txBox="1"/>
          <p:nvPr/>
        </p:nvSpPr>
        <p:spPr>
          <a:xfrm>
            <a:off x="3204410" y="6521874"/>
            <a:ext cx="3974432" cy="215444"/>
          </a:xfrm>
          <a:prstGeom prst="rect">
            <a:avLst/>
          </a:prstGeom>
          <a:noFill/>
        </p:spPr>
        <p:txBody>
          <a:bodyPr wrap="square">
            <a:spAutoFit/>
          </a:bodyPr>
          <a:lstStyle/>
          <a:p>
            <a:r>
              <a:rPr lang="en-US" sz="800" dirty="0">
                <a:solidFill>
                  <a:schemeClr val="bg1"/>
                </a:solidFill>
              </a:rPr>
              <a:t>(“Benefits of Information Systems in Business | Nibusinessinfo.co.uk”)</a:t>
            </a:r>
          </a:p>
        </p:txBody>
      </p:sp>
      <p:sp>
        <p:nvSpPr>
          <p:cNvPr id="4" name="TextBox 3">
            <a:extLst>
              <a:ext uri="{FF2B5EF4-FFF2-40B4-BE49-F238E27FC236}">
                <a16:creationId xmlns:a16="http://schemas.microsoft.com/office/drawing/2014/main" id="{4CD5D070-3117-D82C-B9AD-51921985F608}"/>
              </a:ext>
            </a:extLst>
          </p:cNvPr>
          <p:cNvSpPr txBox="1"/>
          <p:nvPr/>
        </p:nvSpPr>
        <p:spPr>
          <a:xfrm>
            <a:off x="1227220" y="2136339"/>
            <a:ext cx="10226843" cy="3416320"/>
          </a:xfrm>
          <a:prstGeom prst="rect">
            <a:avLst/>
          </a:prstGeom>
          <a:noFill/>
        </p:spPr>
        <p:txBody>
          <a:bodyPr wrap="square">
            <a:spAutoFit/>
          </a:bodyPr>
          <a:lstStyle/>
          <a:p>
            <a:pPr marL="285750" indent="-285750">
              <a:buFont typeface="Wingdings" panose="05000000000000000000" pitchFamily="2" charset="2"/>
              <a:buChar char="q"/>
            </a:pPr>
            <a:r>
              <a:rPr lang="en-US" dirty="0">
                <a:solidFill>
                  <a:schemeClr val="bg1"/>
                </a:solidFill>
                <a:cs typeface="+mj-cs"/>
              </a:rPr>
              <a:t>Semi-structured data: This is data that falls somewhere between structured and unstructured data. Examples of IEC semi-structured data include:</a:t>
            </a:r>
            <a:endParaRPr lang="ar-JO" dirty="0">
              <a:solidFill>
                <a:schemeClr val="bg1"/>
              </a:solidFill>
              <a:cs typeface="+mj-cs"/>
            </a:endParaRPr>
          </a:p>
          <a:p>
            <a:pPr marL="285750" indent="-285750">
              <a:buFont typeface="Wingdings" panose="05000000000000000000" pitchFamily="2" charset="2"/>
              <a:buChar char="q"/>
            </a:pPr>
            <a:endParaRPr lang="ar-JO" dirty="0">
              <a:solidFill>
                <a:schemeClr val="bg1"/>
              </a:solidFill>
              <a:cs typeface="+mj-cs"/>
            </a:endParaRPr>
          </a:p>
          <a:p>
            <a:pPr marL="285750" indent="-285750">
              <a:buFont typeface="Wingdings" panose="05000000000000000000" pitchFamily="2" charset="2"/>
              <a:buChar char="q"/>
            </a:pPr>
            <a:r>
              <a:rPr lang="en-US" dirty="0">
                <a:solidFill>
                  <a:schemeClr val="bg1"/>
                </a:solidFill>
                <a:cs typeface="+mj-cs"/>
              </a:rPr>
              <a:t>Product photos and videos, can be organized into a structured format with accompanying descriptions and tags.</a:t>
            </a:r>
            <a:endParaRPr lang="ar-JO" dirty="0">
              <a:solidFill>
                <a:schemeClr val="bg1"/>
              </a:solidFill>
              <a:cs typeface="+mj-cs"/>
            </a:endParaRPr>
          </a:p>
          <a:p>
            <a:pPr marL="285750" indent="-285750">
              <a:buFont typeface="Wingdings" panose="05000000000000000000" pitchFamily="2" charset="2"/>
              <a:buChar char="q"/>
            </a:pPr>
            <a:endParaRPr lang="ar-JO" dirty="0">
              <a:solidFill>
                <a:schemeClr val="bg1"/>
              </a:solidFill>
              <a:cs typeface="+mj-cs"/>
            </a:endParaRPr>
          </a:p>
          <a:p>
            <a:pPr marL="285750" indent="-285750">
              <a:buFont typeface="Wingdings" panose="05000000000000000000" pitchFamily="2" charset="2"/>
              <a:buChar char="q"/>
            </a:pPr>
            <a:r>
              <a:rPr lang="en-US" dirty="0">
                <a:solidFill>
                  <a:schemeClr val="bg1"/>
                </a:solidFill>
                <a:cs typeface="+mj-cs"/>
              </a:rPr>
              <a:t>Frequently Asked Questions pages can be organized into a structured format with frequently asked questions and answers.</a:t>
            </a:r>
            <a:endParaRPr lang="ar-JO" dirty="0">
              <a:solidFill>
                <a:schemeClr val="bg1"/>
              </a:solidFill>
              <a:cs typeface="+mj-cs"/>
            </a:endParaRPr>
          </a:p>
          <a:p>
            <a:pPr marL="285750" indent="-285750">
              <a:buFont typeface="Wingdings" panose="05000000000000000000" pitchFamily="2" charset="2"/>
              <a:buChar char="q"/>
            </a:pPr>
            <a:endParaRPr lang="ar-JO" dirty="0">
              <a:solidFill>
                <a:schemeClr val="bg1"/>
              </a:solidFill>
              <a:cs typeface="+mj-cs"/>
            </a:endParaRPr>
          </a:p>
          <a:p>
            <a:pPr marL="285750" indent="-285750">
              <a:buFont typeface="Wingdings" panose="05000000000000000000" pitchFamily="2" charset="2"/>
              <a:buChar char="q"/>
            </a:pPr>
            <a:r>
              <a:rPr lang="en-US" dirty="0">
                <a:solidFill>
                  <a:schemeClr val="bg1"/>
                </a:solidFill>
                <a:cs typeface="+mj-cs"/>
              </a:rPr>
              <a:t>To appear effectively on social networking sites, the IEC will need to organize and analyze all of these types of data to gain insights into customer behavior, preferences, and interests, as well as to improve customer service and engagement.</a:t>
            </a:r>
          </a:p>
        </p:txBody>
      </p:sp>
    </p:spTree>
    <p:extLst>
      <p:ext uri="{BB962C8B-B14F-4D97-AF65-F5344CB8AC3E}">
        <p14:creationId xmlns:p14="http://schemas.microsoft.com/office/powerpoint/2010/main" val="3236612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F634F2-9C2B-ED66-2F26-0A339E414602}"/>
              </a:ext>
            </a:extLst>
          </p:cNvPr>
          <p:cNvSpPr txBox="1"/>
          <p:nvPr/>
        </p:nvSpPr>
        <p:spPr>
          <a:xfrm>
            <a:off x="962527" y="1426709"/>
            <a:ext cx="9039726" cy="4685898"/>
          </a:xfrm>
          <a:prstGeom prst="rect">
            <a:avLst/>
          </a:prstGeom>
          <a:noFill/>
        </p:spPr>
        <p:txBody>
          <a:bodyPr wrap="square">
            <a:spAutoFit/>
          </a:bodyPr>
          <a:lstStyle/>
          <a:p>
            <a:pPr marL="342900" indent="-34290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Advantages of the information system:</a:t>
            </a:r>
          </a:p>
          <a:p>
            <a:pPr marL="171450" indent="-171450">
              <a:buFont typeface="Wingdings" panose="05000000000000000000" pitchFamily="2" charset="2"/>
              <a:buChar char="q"/>
            </a:pPr>
            <a:endParaRPr lang="en-US" sz="1050" dirty="0">
              <a:solidFill>
                <a:srgbClr val="FFFFFF"/>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 It improves decision-making and decision-making because it provides information systems managers with important and accurate information that is relevant in a timely manner to make correct decisions.</a:t>
            </a:r>
          </a:p>
          <a:p>
            <a:pPr marL="285750" indent="-285750">
              <a:buFont typeface="Wingdings" panose="05000000000000000000" pitchFamily="2" charset="2"/>
              <a:buChar char="q"/>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It improves communication by having information systems facilitate and improve communication within the institution or organization with </a:t>
            </a:r>
            <a:r>
              <a:rPr lang="en-US" dirty="0">
                <a:solidFill>
                  <a:srgbClr val="FFFFFF"/>
                </a:solidFill>
                <a:latin typeface="Times New Roman" panose="02020603050405020304" pitchFamily="18" charset="0"/>
                <a:cs typeface="Times New Roman" panose="02020603050405020304" pitchFamily="18" charset="0"/>
              </a:rPr>
              <a:t>external</a:t>
            </a:r>
            <a:r>
              <a:rPr lang="en-US" dirty="0">
                <a:solidFill>
                  <a:schemeClr val="bg1"/>
                </a:solidFill>
                <a:latin typeface="Times New Roman" panose="02020603050405020304" pitchFamily="18" charset="0"/>
                <a:cs typeface="Times New Roman" panose="02020603050405020304" pitchFamily="18" charset="0"/>
              </a:rPr>
              <a:t> stakeholders and improve cooperation, relationship and teamwork.</a:t>
            </a:r>
          </a:p>
          <a:p>
            <a:pPr marL="285750" indent="-285750">
              <a:buFont typeface="Wingdings" panose="05000000000000000000" pitchFamily="2" charset="2"/>
              <a:buChar char="q"/>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 That customer or public service be better and improved, and thus, information systems can help companies to provide better customer service, by enabling and enabling response times to be faster, better, and more personalized, and to handle orders and obstacles in a better and more efficient manner.</a:t>
            </a:r>
          </a:p>
          <a:p>
            <a:pPr marL="285750" indent="-285750">
              <a:buFont typeface="Wingdings" panose="05000000000000000000" pitchFamily="2" charset="2"/>
              <a:buChar char="q"/>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Information systems have high efficiency due to their ability to automate various business processes, which can lead to increased speed, effectiveness and productivity.</a:t>
            </a:r>
          </a:p>
        </p:txBody>
      </p:sp>
      <p:sp>
        <p:nvSpPr>
          <p:cNvPr id="6" name="TextBox 5">
            <a:extLst>
              <a:ext uri="{FF2B5EF4-FFF2-40B4-BE49-F238E27FC236}">
                <a16:creationId xmlns:a16="http://schemas.microsoft.com/office/drawing/2014/main" id="{BDFE4F7F-2EF7-6C3A-3D0E-3EEF2EBA0E96}"/>
              </a:ext>
            </a:extLst>
          </p:cNvPr>
          <p:cNvSpPr txBox="1"/>
          <p:nvPr/>
        </p:nvSpPr>
        <p:spPr>
          <a:xfrm>
            <a:off x="6344653" y="6521874"/>
            <a:ext cx="8923421" cy="215444"/>
          </a:xfrm>
          <a:prstGeom prst="rect">
            <a:avLst/>
          </a:prstGeom>
          <a:noFill/>
        </p:spPr>
        <p:txBody>
          <a:bodyPr wrap="square">
            <a:spAutoFit/>
          </a:bodyPr>
          <a:lstStyle/>
          <a:p>
            <a:r>
              <a:rPr lang="en-US" sz="800" dirty="0">
                <a:solidFill>
                  <a:schemeClr val="bg1"/>
                </a:solidFill>
              </a:rPr>
              <a:t>(“Advantages and Disadvantages of Using Social Media | Nibusinessinfo.co.uk”), </a:t>
            </a:r>
            <a:r>
              <a:rPr lang="en-US" sz="800" b="0" i="0" dirty="0">
                <a:solidFill>
                  <a:srgbClr val="D1D5DB"/>
                </a:solidFill>
                <a:effectLst/>
                <a:latin typeface="Söhne"/>
              </a:rPr>
              <a:t>(</a:t>
            </a:r>
            <a:r>
              <a:rPr lang="en-US" sz="800" b="0" i="0" dirty="0" err="1">
                <a:solidFill>
                  <a:srgbClr val="D1D5DB"/>
                </a:solidFill>
                <a:effectLst/>
                <a:latin typeface="Söhne"/>
              </a:rPr>
              <a:t>Kankanhalli</a:t>
            </a:r>
            <a:r>
              <a:rPr lang="en-US" sz="800" b="0" i="0" dirty="0">
                <a:solidFill>
                  <a:srgbClr val="D1D5DB"/>
                </a:solidFill>
                <a:effectLst/>
                <a:latin typeface="Söhne"/>
              </a:rPr>
              <a:t>, Tan, &amp; Wei, 2005). (Laudon and Laudon)</a:t>
            </a:r>
            <a:endParaRPr lang="en-US" sz="800" dirty="0">
              <a:solidFill>
                <a:schemeClr val="bg1"/>
              </a:solidFill>
            </a:endParaRPr>
          </a:p>
        </p:txBody>
      </p:sp>
      <p:sp>
        <p:nvSpPr>
          <p:cNvPr id="7" name="TextBox 6">
            <a:extLst>
              <a:ext uri="{FF2B5EF4-FFF2-40B4-BE49-F238E27FC236}">
                <a16:creationId xmlns:a16="http://schemas.microsoft.com/office/drawing/2014/main" id="{54C80120-7863-37C2-01AE-AFC93F4D8160}"/>
              </a:ext>
            </a:extLst>
          </p:cNvPr>
          <p:cNvSpPr txBox="1"/>
          <p:nvPr/>
        </p:nvSpPr>
        <p:spPr>
          <a:xfrm>
            <a:off x="3204410" y="6521874"/>
            <a:ext cx="3974432" cy="215444"/>
          </a:xfrm>
          <a:prstGeom prst="rect">
            <a:avLst/>
          </a:prstGeom>
          <a:noFill/>
        </p:spPr>
        <p:txBody>
          <a:bodyPr wrap="square">
            <a:spAutoFit/>
          </a:bodyPr>
          <a:lstStyle/>
          <a:p>
            <a:r>
              <a:rPr lang="en-US" sz="800" dirty="0">
                <a:solidFill>
                  <a:schemeClr val="bg1"/>
                </a:solidFill>
              </a:rPr>
              <a:t>(“Benefits of Information Systems in Business | Nibusinessinfo.co.uk”)</a:t>
            </a:r>
          </a:p>
        </p:txBody>
      </p:sp>
    </p:spTree>
    <p:extLst>
      <p:ext uri="{BB962C8B-B14F-4D97-AF65-F5344CB8AC3E}">
        <p14:creationId xmlns:p14="http://schemas.microsoft.com/office/powerpoint/2010/main" val="3905773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9A56EE-A161-A623-8138-C237C428E9ED}"/>
              </a:ext>
            </a:extLst>
          </p:cNvPr>
          <p:cNvSpPr txBox="1"/>
          <p:nvPr/>
        </p:nvSpPr>
        <p:spPr>
          <a:xfrm>
            <a:off x="1018674" y="1420829"/>
            <a:ext cx="8879305" cy="4524315"/>
          </a:xfrm>
          <a:prstGeom prst="rect">
            <a:avLst/>
          </a:prstGeom>
          <a:noFill/>
        </p:spPr>
        <p:txBody>
          <a:bodyPr wrap="square">
            <a:spAutoFit/>
          </a:bodyPr>
          <a:lstStyle/>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Disadvantages of the information system:</a:t>
            </a:r>
          </a:p>
          <a:p>
            <a:pPr marL="285750" indent="-285750">
              <a:buFont typeface="Wingdings" panose="05000000000000000000" pitchFamily="2" charset="2"/>
              <a:buChar char="q"/>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The high cost, in which information systems are costly in processing, implementation and maintenance.</a:t>
            </a:r>
          </a:p>
          <a:p>
            <a:pPr marL="285750" indent="-285750">
              <a:buFont typeface="Wingdings" panose="05000000000000000000" pitchFamily="2" charset="2"/>
              <a:buChar char="q"/>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The difficulty and complexity of information systems because they require specialized skills and expertise to design, maintain and implement them.</a:t>
            </a:r>
          </a:p>
          <a:p>
            <a:pPr marL="285750" indent="-285750">
              <a:buFont typeface="Wingdings" panose="05000000000000000000" pitchFamily="2" charset="2"/>
              <a:buChar char="q"/>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Dependence, and that can become companies or institutions that rely heavily and excessively on information systems, which leads to the occurrence of disturbances in business operations, if there is a breakdown in the system or it stops working.</a:t>
            </a:r>
          </a:p>
          <a:p>
            <a:pPr marL="285750" indent="-285750">
              <a:buFont typeface="Wingdings" panose="05000000000000000000" pitchFamily="2" charset="2"/>
              <a:buChar char="q"/>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Security risks, Cyber Security, and this can pose security risks to information systems, especially in the case of online systems. Also, electronic attacks and breaches can lead to the loss of sensitive and important data and information, which greatly harms and affects the company's reputation and loss of status.</a:t>
            </a:r>
          </a:p>
        </p:txBody>
      </p:sp>
      <p:sp>
        <p:nvSpPr>
          <p:cNvPr id="4" name="TextBox 3">
            <a:extLst>
              <a:ext uri="{FF2B5EF4-FFF2-40B4-BE49-F238E27FC236}">
                <a16:creationId xmlns:a16="http://schemas.microsoft.com/office/drawing/2014/main" id="{A2D19C42-85B1-964E-D259-091A4FBDEF7C}"/>
              </a:ext>
            </a:extLst>
          </p:cNvPr>
          <p:cNvSpPr txBox="1"/>
          <p:nvPr/>
        </p:nvSpPr>
        <p:spPr>
          <a:xfrm>
            <a:off x="3204410" y="6521874"/>
            <a:ext cx="3974432" cy="215444"/>
          </a:xfrm>
          <a:prstGeom prst="rect">
            <a:avLst/>
          </a:prstGeom>
          <a:noFill/>
        </p:spPr>
        <p:txBody>
          <a:bodyPr wrap="square">
            <a:spAutoFit/>
          </a:bodyPr>
          <a:lstStyle/>
          <a:p>
            <a:r>
              <a:rPr lang="en-US" sz="800" dirty="0">
                <a:solidFill>
                  <a:schemeClr val="bg1"/>
                </a:solidFill>
              </a:rPr>
              <a:t>(“Benefits of Information Systems in Business | Nibusinessinfo.co.uk”)</a:t>
            </a:r>
          </a:p>
        </p:txBody>
      </p:sp>
      <p:sp>
        <p:nvSpPr>
          <p:cNvPr id="7" name="TextBox 6">
            <a:extLst>
              <a:ext uri="{FF2B5EF4-FFF2-40B4-BE49-F238E27FC236}">
                <a16:creationId xmlns:a16="http://schemas.microsoft.com/office/drawing/2014/main" id="{D23FC7CD-67F7-8203-75A3-DA67D62B8EDC}"/>
              </a:ext>
            </a:extLst>
          </p:cNvPr>
          <p:cNvSpPr txBox="1"/>
          <p:nvPr/>
        </p:nvSpPr>
        <p:spPr>
          <a:xfrm>
            <a:off x="6344653" y="6521874"/>
            <a:ext cx="8923421" cy="215444"/>
          </a:xfrm>
          <a:prstGeom prst="rect">
            <a:avLst/>
          </a:prstGeom>
          <a:noFill/>
        </p:spPr>
        <p:txBody>
          <a:bodyPr wrap="square">
            <a:spAutoFit/>
          </a:bodyPr>
          <a:lstStyle/>
          <a:p>
            <a:r>
              <a:rPr lang="en-US" sz="800" dirty="0">
                <a:solidFill>
                  <a:schemeClr val="bg1"/>
                </a:solidFill>
              </a:rPr>
              <a:t>(“Advantages and Disadvantages of Using Social Media | Nibusinessinfo.co.uk”), </a:t>
            </a:r>
            <a:r>
              <a:rPr lang="en-US" sz="800" b="0" i="0" dirty="0">
                <a:solidFill>
                  <a:srgbClr val="D1D5DB"/>
                </a:solidFill>
                <a:effectLst/>
                <a:latin typeface="Söhne"/>
              </a:rPr>
              <a:t>(</a:t>
            </a:r>
            <a:r>
              <a:rPr lang="en-US" sz="800" b="0" i="0" dirty="0" err="1">
                <a:solidFill>
                  <a:srgbClr val="D1D5DB"/>
                </a:solidFill>
                <a:effectLst/>
                <a:latin typeface="Söhne"/>
              </a:rPr>
              <a:t>Kankanhalli</a:t>
            </a:r>
            <a:r>
              <a:rPr lang="en-US" sz="800" b="0" i="0" dirty="0">
                <a:solidFill>
                  <a:srgbClr val="D1D5DB"/>
                </a:solidFill>
                <a:effectLst/>
                <a:latin typeface="Söhne"/>
              </a:rPr>
              <a:t>, Tan, &amp; Wei, 2005). (Laudon and Laudon)</a:t>
            </a:r>
            <a:endParaRPr lang="en-US" sz="800" dirty="0">
              <a:solidFill>
                <a:schemeClr val="bg1"/>
              </a:solidFill>
            </a:endParaRPr>
          </a:p>
        </p:txBody>
      </p:sp>
    </p:spTree>
    <p:extLst>
      <p:ext uri="{BB962C8B-B14F-4D97-AF65-F5344CB8AC3E}">
        <p14:creationId xmlns:p14="http://schemas.microsoft.com/office/powerpoint/2010/main" val="437454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37FF27-04C8-C2BF-90C6-E1443EA67240}"/>
              </a:ext>
            </a:extLst>
          </p:cNvPr>
          <p:cNvSpPr txBox="1"/>
          <p:nvPr/>
        </p:nvSpPr>
        <p:spPr>
          <a:xfrm>
            <a:off x="1074821" y="1405838"/>
            <a:ext cx="9304421" cy="4247317"/>
          </a:xfrm>
          <a:prstGeom prst="rect">
            <a:avLst/>
          </a:prstGeom>
          <a:noFill/>
        </p:spPr>
        <p:txBody>
          <a:bodyPr wrap="square">
            <a:spAutoFit/>
          </a:bodyPr>
          <a:lstStyle/>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Advantages of social media:</a:t>
            </a:r>
          </a:p>
          <a:p>
            <a:pPr marL="285750" indent="-285750">
              <a:buFont typeface="Wingdings" panose="05000000000000000000" pitchFamily="2" charset="2"/>
              <a:buChar char="q"/>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Social media can facilitate and improve communication within an organization and with alumni stakeholders and promote and improve collaboration and teamwork.</a:t>
            </a:r>
          </a:p>
          <a:p>
            <a:pPr marL="285750" indent="-285750">
              <a:buFont typeface="Wingdings" panose="05000000000000000000" pitchFamily="2" charset="2"/>
              <a:buChar char="q"/>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Social media can also help and contribute to companies building awareness of the brand and its value in the market by having a platform for comments, complaints and interactions.</a:t>
            </a:r>
            <a:endParaRPr lang="ar-JO"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ar-JO"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Targeting the audience and customers, customers can find a company through social media platforms, which they use greatly by them, and also the company can maintain its presence on social media platforms, on certain platforms that are in line with the target audience and customers.</a:t>
            </a:r>
          </a:p>
          <a:p>
            <a:endParaRPr lang="en-US" dirty="0"/>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4E07B0D5-B998-EDD7-31B4-2C7B897F8CE5}"/>
              </a:ext>
            </a:extLst>
          </p:cNvPr>
          <p:cNvSpPr txBox="1"/>
          <p:nvPr/>
        </p:nvSpPr>
        <p:spPr>
          <a:xfrm>
            <a:off x="6344653" y="6521874"/>
            <a:ext cx="8923421" cy="215444"/>
          </a:xfrm>
          <a:prstGeom prst="rect">
            <a:avLst/>
          </a:prstGeom>
          <a:noFill/>
        </p:spPr>
        <p:txBody>
          <a:bodyPr wrap="square">
            <a:spAutoFit/>
          </a:bodyPr>
          <a:lstStyle/>
          <a:p>
            <a:r>
              <a:rPr lang="en-US" sz="800" dirty="0">
                <a:solidFill>
                  <a:schemeClr val="bg1"/>
                </a:solidFill>
              </a:rPr>
              <a:t>(“Advantages and Disadvantages of Using Social Media | Nibusinessinfo.co.uk”), </a:t>
            </a:r>
            <a:r>
              <a:rPr lang="en-US" sz="800" b="0" i="0" dirty="0">
                <a:solidFill>
                  <a:srgbClr val="D1D5DB"/>
                </a:solidFill>
                <a:effectLst/>
                <a:latin typeface="Söhne"/>
              </a:rPr>
              <a:t>(</a:t>
            </a:r>
            <a:r>
              <a:rPr lang="en-US" sz="800" b="0" i="0" dirty="0" err="1">
                <a:solidFill>
                  <a:srgbClr val="D1D5DB"/>
                </a:solidFill>
                <a:effectLst/>
                <a:latin typeface="Söhne"/>
              </a:rPr>
              <a:t>Kankanhalli</a:t>
            </a:r>
            <a:r>
              <a:rPr lang="en-US" sz="800" b="0" i="0" dirty="0">
                <a:solidFill>
                  <a:srgbClr val="D1D5DB"/>
                </a:solidFill>
                <a:effectLst/>
                <a:latin typeface="Söhne"/>
              </a:rPr>
              <a:t>, Tan, &amp; Wei, 2005). (Laudon and Laudon)</a:t>
            </a:r>
            <a:endParaRPr lang="en-US" sz="800" dirty="0">
              <a:solidFill>
                <a:schemeClr val="bg1"/>
              </a:solidFill>
            </a:endParaRPr>
          </a:p>
        </p:txBody>
      </p:sp>
      <p:sp>
        <p:nvSpPr>
          <p:cNvPr id="5" name="TextBox 4">
            <a:extLst>
              <a:ext uri="{FF2B5EF4-FFF2-40B4-BE49-F238E27FC236}">
                <a16:creationId xmlns:a16="http://schemas.microsoft.com/office/drawing/2014/main" id="{B4A74699-C4D9-1886-A284-31BFCD2504BD}"/>
              </a:ext>
            </a:extLst>
          </p:cNvPr>
          <p:cNvSpPr txBox="1"/>
          <p:nvPr/>
        </p:nvSpPr>
        <p:spPr>
          <a:xfrm>
            <a:off x="3204410" y="6521874"/>
            <a:ext cx="3974432" cy="215444"/>
          </a:xfrm>
          <a:prstGeom prst="rect">
            <a:avLst/>
          </a:prstGeom>
          <a:noFill/>
        </p:spPr>
        <p:txBody>
          <a:bodyPr wrap="square">
            <a:spAutoFit/>
          </a:bodyPr>
          <a:lstStyle/>
          <a:p>
            <a:r>
              <a:rPr lang="en-US" sz="800" dirty="0">
                <a:solidFill>
                  <a:schemeClr val="bg1"/>
                </a:solidFill>
              </a:rPr>
              <a:t>(“Benefits of Information Systems in Business | Nibusinessinfo.co.uk”)</a:t>
            </a:r>
          </a:p>
        </p:txBody>
      </p:sp>
    </p:spTree>
    <p:extLst>
      <p:ext uri="{BB962C8B-B14F-4D97-AF65-F5344CB8AC3E}">
        <p14:creationId xmlns:p14="http://schemas.microsoft.com/office/powerpoint/2010/main" val="3592001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DFFC6D-8BAD-DFDC-C37C-D892991B98D9}"/>
              </a:ext>
            </a:extLst>
          </p:cNvPr>
          <p:cNvSpPr txBox="1"/>
          <p:nvPr/>
        </p:nvSpPr>
        <p:spPr>
          <a:xfrm>
            <a:off x="1098885" y="2003719"/>
            <a:ext cx="8662737" cy="2031325"/>
          </a:xfrm>
          <a:prstGeom prst="rect">
            <a:avLst/>
          </a:prstGeom>
          <a:noFill/>
        </p:spPr>
        <p:txBody>
          <a:bodyPr wrap="square">
            <a:spAutoFit/>
          </a:bodyPr>
          <a:lstStyle/>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 Social media platforms provide companies with an opportunity to market their products or services to a large and diverse audience and target the largest possible number, which helps to reduce costs, and also by using social media to collect content and share it with their followers and interact with potential customers without the need for a large and expensive advertising budget in addition to that Social media provides valuable insights into audience demographics, preferences, and behavior, which can help companies tailor their marketing strategies to better target their audience.</a:t>
            </a:r>
          </a:p>
        </p:txBody>
      </p:sp>
      <p:sp>
        <p:nvSpPr>
          <p:cNvPr id="5" name="TextBox 4">
            <a:extLst>
              <a:ext uri="{FF2B5EF4-FFF2-40B4-BE49-F238E27FC236}">
                <a16:creationId xmlns:a16="http://schemas.microsoft.com/office/drawing/2014/main" id="{1176323E-ECA1-37DC-1B69-F1B77923BFA8}"/>
              </a:ext>
            </a:extLst>
          </p:cNvPr>
          <p:cNvSpPr txBox="1"/>
          <p:nvPr/>
        </p:nvSpPr>
        <p:spPr>
          <a:xfrm>
            <a:off x="1098885" y="1511787"/>
            <a:ext cx="6096000" cy="369332"/>
          </a:xfrm>
          <a:prstGeom prst="rect">
            <a:avLst/>
          </a:prstGeom>
          <a:noFill/>
        </p:spPr>
        <p:txBody>
          <a:bodyPr wrap="square">
            <a:spAutoFit/>
          </a:bodyPr>
          <a:lstStyle/>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Advantages of social media:</a:t>
            </a:r>
          </a:p>
        </p:txBody>
      </p:sp>
      <p:sp>
        <p:nvSpPr>
          <p:cNvPr id="6" name="TextBox 5">
            <a:extLst>
              <a:ext uri="{FF2B5EF4-FFF2-40B4-BE49-F238E27FC236}">
                <a16:creationId xmlns:a16="http://schemas.microsoft.com/office/drawing/2014/main" id="{A13A535D-5F27-9222-B2CB-98FAF2A4EA83}"/>
              </a:ext>
            </a:extLst>
          </p:cNvPr>
          <p:cNvSpPr txBox="1"/>
          <p:nvPr/>
        </p:nvSpPr>
        <p:spPr>
          <a:xfrm>
            <a:off x="3204410" y="6521874"/>
            <a:ext cx="3974432" cy="215444"/>
          </a:xfrm>
          <a:prstGeom prst="rect">
            <a:avLst/>
          </a:prstGeom>
          <a:noFill/>
        </p:spPr>
        <p:txBody>
          <a:bodyPr wrap="square">
            <a:spAutoFit/>
          </a:bodyPr>
          <a:lstStyle/>
          <a:p>
            <a:r>
              <a:rPr lang="en-US" sz="800" dirty="0">
                <a:solidFill>
                  <a:schemeClr val="bg1"/>
                </a:solidFill>
              </a:rPr>
              <a:t>(“Benefits of Information Systems in Business | Nibusinessinfo.co.uk”)</a:t>
            </a:r>
          </a:p>
        </p:txBody>
      </p:sp>
      <p:sp>
        <p:nvSpPr>
          <p:cNvPr id="7" name="TextBox 6">
            <a:extLst>
              <a:ext uri="{FF2B5EF4-FFF2-40B4-BE49-F238E27FC236}">
                <a16:creationId xmlns:a16="http://schemas.microsoft.com/office/drawing/2014/main" id="{34C55F8C-09AE-C953-2F42-A85A4163C967}"/>
              </a:ext>
            </a:extLst>
          </p:cNvPr>
          <p:cNvSpPr txBox="1"/>
          <p:nvPr/>
        </p:nvSpPr>
        <p:spPr>
          <a:xfrm>
            <a:off x="6344653" y="6521874"/>
            <a:ext cx="8923421" cy="215444"/>
          </a:xfrm>
          <a:prstGeom prst="rect">
            <a:avLst/>
          </a:prstGeom>
          <a:noFill/>
        </p:spPr>
        <p:txBody>
          <a:bodyPr wrap="square">
            <a:spAutoFit/>
          </a:bodyPr>
          <a:lstStyle/>
          <a:p>
            <a:r>
              <a:rPr lang="en-US" sz="800" dirty="0">
                <a:solidFill>
                  <a:schemeClr val="bg1"/>
                </a:solidFill>
              </a:rPr>
              <a:t>(“Advantages and Disadvantages of Using Social Media | Nibusinessinfo.co.uk”), </a:t>
            </a:r>
            <a:r>
              <a:rPr lang="en-US" sz="800" b="0" i="0" dirty="0">
                <a:solidFill>
                  <a:srgbClr val="D1D5DB"/>
                </a:solidFill>
                <a:effectLst/>
                <a:latin typeface="Söhne"/>
              </a:rPr>
              <a:t>(</a:t>
            </a:r>
            <a:r>
              <a:rPr lang="en-US" sz="800" b="0" i="0" dirty="0" err="1">
                <a:solidFill>
                  <a:srgbClr val="D1D5DB"/>
                </a:solidFill>
                <a:effectLst/>
                <a:latin typeface="Söhne"/>
              </a:rPr>
              <a:t>Kankanhalli</a:t>
            </a:r>
            <a:r>
              <a:rPr lang="en-US" sz="800" b="0" i="0" dirty="0">
                <a:solidFill>
                  <a:srgbClr val="D1D5DB"/>
                </a:solidFill>
                <a:effectLst/>
                <a:latin typeface="Söhne"/>
              </a:rPr>
              <a:t>, Tan, &amp; Wei, 2005). (Laudon and Laudon)</a:t>
            </a:r>
            <a:endParaRPr lang="en-US" sz="800" dirty="0">
              <a:solidFill>
                <a:schemeClr val="bg1"/>
              </a:solidFill>
            </a:endParaRPr>
          </a:p>
        </p:txBody>
      </p:sp>
    </p:spTree>
    <p:extLst>
      <p:ext uri="{BB962C8B-B14F-4D97-AF65-F5344CB8AC3E}">
        <p14:creationId xmlns:p14="http://schemas.microsoft.com/office/powerpoint/2010/main" val="852954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D3F820-2E0C-2439-62BB-B3ED89D05C89}"/>
              </a:ext>
            </a:extLst>
          </p:cNvPr>
          <p:cNvSpPr>
            <a:spLocks noGrp="1"/>
          </p:cNvSpPr>
          <p:nvPr>
            <p:ph type="ctrTitle"/>
          </p:nvPr>
        </p:nvSpPr>
        <p:spPr>
          <a:xfrm>
            <a:off x="1022684" y="802105"/>
            <a:ext cx="10146631" cy="1654101"/>
          </a:xfrm>
        </p:spPr>
        <p:txBody>
          <a:bodyPr>
            <a:normAutofit/>
          </a:bodyPr>
          <a:lstStyle/>
          <a:p>
            <a:pPr marL="285750" indent="-285750">
              <a:buFont typeface="Wingdings" panose="05000000000000000000" pitchFamily="2" charset="2"/>
              <a:buChar char="q"/>
            </a:pPr>
            <a:r>
              <a:rPr lang="en-US" sz="2000" b="1" dirty="0">
                <a:solidFill>
                  <a:schemeClr val="bg1"/>
                </a:solidFill>
                <a:latin typeface="Times New Roman" panose="02020603050405020304" pitchFamily="18" charset="0"/>
                <a:cs typeface="Times New Roman" panose="02020603050405020304" pitchFamily="18" charset="0"/>
              </a:rPr>
              <a:t>Seek the meaning of Business Process for marketing, give an example for a common business using social media for marketing, and investigate how social media support business process.</a:t>
            </a:r>
            <a:br>
              <a:rPr lang="en-US" sz="1600" dirty="0">
                <a:solidFill>
                  <a:schemeClr val="bg1"/>
                </a:solidFill>
                <a:latin typeface="Times New Roman" panose="02020603050405020304" pitchFamily="18" charset="0"/>
                <a:cs typeface="Times New Roman" panose="02020603050405020304" pitchFamily="18" charset="0"/>
              </a:rPr>
            </a:br>
            <a:br>
              <a:rPr lang="en-US" sz="1600" dirty="0">
                <a:solidFill>
                  <a:schemeClr val="bg1"/>
                </a:solidFill>
                <a:latin typeface="Times New Roman" panose="02020603050405020304" pitchFamily="18" charset="0"/>
                <a:cs typeface="Times New Roman" panose="02020603050405020304" pitchFamily="18" charset="0"/>
              </a:rPr>
            </a:br>
            <a:br>
              <a:rPr lang="en-US" sz="1600" dirty="0">
                <a:solidFill>
                  <a:schemeClr val="tx1"/>
                </a:solidFill>
                <a:latin typeface="Times New Roman" panose="02020603050405020304" pitchFamily="18" charset="0"/>
                <a:cs typeface="Times New Roman" panose="02020603050405020304" pitchFamily="18" charset="0"/>
              </a:rPr>
            </a:br>
            <a:br>
              <a:rPr lang="en-US" sz="1600" dirty="0">
                <a:solidFill>
                  <a:schemeClr val="tx1"/>
                </a:solidFill>
                <a:latin typeface="Times New Roman" panose="02020603050405020304" pitchFamily="18" charset="0"/>
                <a:cs typeface="Times New Roman" panose="02020603050405020304" pitchFamily="18" charset="0"/>
              </a:rPr>
            </a:br>
            <a:endParaRPr lang="en-US" sz="1600" dirty="0">
              <a:solidFill>
                <a:schemeClr val="tx1"/>
              </a:solidFill>
            </a:endParaRPr>
          </a:p>
        </p:txBody>
      </p:sp>
      <p:sp>
        <p:nvSpPr>
          <p:cNvPr id="6" name="TextBox 5">
            <a:extLst>
              <a:ext uri="{FF2B5EF4-FFF2-40B4-BE49-F238E27FC236}">
                <a16:creationId xmlns:a16="http://schemas.microsoft.com/office/drawing/2014/main" id="{26B6B939-CE83-A0C9-BE18-06F6A615629A}"/>
              </a:ext>
            </a:extLst>
          </p:cNvPr>
          <p:cNvSpPr txBox="1"/>
          <p:nvPr/>
        </p:nvSpPr>
        <p:spPr>
          <a:xfrm>
            <a:off x="1022684" y="2173701"/>
            <a:ext cx="10940715" cy="2031325"/>
          </a:xfrm>
          <a:prstGeom prst="rect">
            <a:avLst/>
          </a:prstGeom>
          <a:noFill/>
        </p:spPr>
        <p:txBody>
          <a:bodyPr wrap="square">
            <a:spAutoFit/>
          </a:bodyPr>
          <a:lstStyle/>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The business process of marketing refers to a set of related activities or tasks that also aspire or aim to achieve specific marketing goals, which may end in providing a service or product to the customer, which aims to create awareness, create prospective customers, convert potential customers into customers, and so on. Also, these processes often include a series of steps designed to create and promote products and services and distribute them to customers in an efficient, effective, and reliable manner.</a:t>
            </a:r>
            <a:br>
              <a:rPr lang="en-US"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8" name="TextBox 7">
            <a:extLst>
              <a:ext uri="{FF2B5EF4-FFF2-40B4-BE49-F238E27FC236}">
                <a16:creationId xmlns:a16="http://schemas.microsoft.com/office/drawing/2014/main" id="{41EECA69-5BC2-CF0B-33A9-2FF3135546D3}"/>
              </a:ext>
            </a:extLst>
          </p:cNvPr>
          <p:cNvSpPr txBox="1"/>
          <p:nvPr/>
        </p:nvSpPr>
        <p:spPr>
          <a:xfrm>
            <a:off x="1022684" y="4714562"/>
            <a:ext cx="10563727" cy="1200329"/>
          </a:xfrm>
          <a:prstGeom prst="rect">
            <a:avLst/>
          </a:prstGeom>
          <a:noFill/>
        </p:spPr>
        <p:txBody>
          <a:bodyPr wrap="square">
            <a:spAutoFit/>
          </a:bodyPr>
          <a:lstStyle/>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Shopping decision-making also involves identifying market opportunities, analyzing consumer or customer behavior, preferences, and interests, and making informed choices about marketing strategy and tactics. This process is essential for companies to effectively target their audiences, position their products, and increase the return on investment for marketing initiatives.</a:t>
            </a:r>
            <a:endParaRPr lang="en-US" dirty="0">
              <a:solidFill>
                <a:schemeClr val="bg1"/>
              </a:solidFill>
            </a:endParaRPr>
          </a:p>
        </p:txBody>
      </p:sp>
      <p:sp>
        <p:nvSpPr>
          <p:cNvPr id="10" name="TextBox 9">
            <a:extLst>
              <a:ext uri="{FF2B5EF4-FFF2-40B4-BE49-F238E27FC236}">
                <a16:creationId xmlns:a16="http://schemas.microsoft.com/office/drawing/2014/main" id="{25D9AA39-17DB-5EE4-C0CE-A3A246CC1FD8}"/>
              </a:ext>
            </a:extLst>
          </p:cNvPr>
          <p:cNvSpPr txBox="1"/>
          <p:nvPr/>
        </p:nvSpPr>
        <p:spPr>
          <a:xfrm>
            <a:off x="10034337" y="6463384"/>
            <a:ext cx="6096000" cy="276999"/>
          </a:xfrm>
          <a:prstGeom prst="rect">
            <a:avLst/>
          </a:prstGeom>
          <a:noFill/>
        </p:spPr>
        <p:txBody>
          <a:bodyPr wrap="square">
            <a:spAutoFit/>
          </a:bodyPr>
          <a:lstStyle/>
          <a:p>
            <a:r>
              <a:rPr lang="en-US" sz="1200" dirty="0">
                <a:solidFill>
                  <a:schemeClr val="bg1"/>
                </a:solidFill>
                <a:effectLst/>
                <a:latin typeface="Times New Roman" panose="02020603050405020304" pitchFamily="18" charset="0"/>
              </a:rPr>
              <a:t>(“Business Process Definition”)</a:t>
            </a:r>
          </a:p>
        </p:txBody>
      </p:sp>
      <p:sp>
        <p:nvSpPr>
          <p:cNvPr id="12" name="TextBox 11">
            <a:extLst>
              <a:ext uri="{FF2B5EF4-FFF2-40B4-BE49-F238E27FC236}">
                <a16:creationId xmlns:a16="http://schemas.microsoft.com/office/drawing/2014/main" id="{C0D9F390-BDB4-EB8F-0CED-FE58CFD50F9B}"/>
              </a:ext>
            </a:extLst>
          </p:cNvPr>
          <p:cNvSpPr txBox="1"/>
          <p:nvPr/>
        </p:nvSpPr>
        <p:spPr>
          <a:xfrm>
            <a:off x="6096000" y="6463383"/>
            <a:ext cx="8065168" cy="276999"/>
          </a:xfrm>
          <a:prstGeom prst="rect">
            <a:avLst/>
          </a:prstGeom>
          <a:noFill/>
        </p:spPr>
        <p:txBody>
          <a:bodyPr wrap="square">
            <a:spAutoFit/>
          </a:bodyPr>
          <a:lstStyle/>
          <a:p>
            <a:r>
              <a:rPr lang="en-US" sz="1200" dirty="0">
                <a:solidFill>
                  <a:schemeClr val="bg1"/>
                </a:solidFill>
              </a:rPr>
              <a:t>(“What Is Business Process? - Definition from WhatIs.com”) ,</a:t>
            </a:r>
          </a:p>
        </p:txBody>
      </p:sp>
      <p:sp>
        <p:nvSpPr>
          <p:cNvPr id="14" name="TextBox 13">
            <a:extLst>
              <a:ext uri="{FF2B5EF4-FFF2-40B4-BE49-F238E27FC236}">
                <a16:creationId xmlns:a16="http://schemas.microsoft.com/office/drawing/2014/main" id="{4AEA8F35-7CD7-6BC4-0BDF-F15351C31805}"/>
              </a:ext>
            </a:extLst>
          </p:cNvPr>
          <p:cNvSpPr txBox="1"/>
          <p:nvPr/>
        </p:nvSpPr>
        <p:spPr>
          <a:xfrm>
            <a:off x="5305928" y="6463383"/>
            <a:ext cx="8065168" cy="276999"/>
          </a:xfrm>
          <a:prstGeom prst="rect">
            <a:avLst/>
          </a:prstGeom>
          <a:noFill/>
        </p:spPr>
        <p:txBody>
          <a:bodyPr wrap="square">
            <a:spAutoFit/>
          </a:bodyPr>
          <a:lstStyle/>
          <a:p>
            <a:r>
              <a:rPr lang="en-US" sz="1200" dirty="0">
                <a:solidFill>
                  <a:schemeClr val="bg1"/>
                </a:solidFill>
              </a:rPr>
              <a:t>(Gaikwad) ,</a:t>
            </a:r>
          </a:p>
        </p:txBody>
      </p:sp>
      <p:sp>
        <p:nvSpPr>
          <p:cNvPr id="16" name="TextBox 15">
            <a:extLst>
              <a:ext uri="{FF2B5EF4-FFF2-40B4-BE49-F238E27FC236}">
                <a16:creationId xmlns:a16="http://schemas.microsoft.com/office/drawing/2014/main" id="{77453FA7-589B-E144-2F9B-B589C1B1C959}"/>
              </a:ext>
            </a:extLst>
          </p:cNvPr>
          <p:cNvSpPr txBox="1"/>
          <p:nvPr/>
        </p:nvSpPr>
        <p:spPr>
          <a:xfrm>
            <a:off x="4032585" y="6463382"/>
            <a:ext cx="8065168" cy="276999"/>
          </a:xfrm>
          <a:prstGeom prst="rect">
            <a:avLst/>
          </a:prstGeom>
          <a:noFill/>
          <a:ln>
            <a:noFill/>
          </a:ln>
        </p:spPr>
        <p:txBody>
          <a:bodyPr wrap="square">
            <a:spAutoFit/>
          </a:bodyPr>
          <a:lstStyle/>
          <a:p>
            <a:r>
              <a:rPr lang="en-US" sz="1200" dirty="0">
                <a:solidFill>
                  <a:schemeClr val="bg1"/>
                </a:solidFill>
              </a:rPr>
              <a:t>(Kotler and Keller) ,</a:t>
            </a:r>
          </a:p>
        </p:txBody>
      </p:sp>
    </p:spTree>
    <p:extLst>
      <p:ext uri="{BB962C8B-B14F-4D97-AF65-F5344CB8AC3E}">
        <p14:creationId xmlns:p14="http://schemas.microsoft.com/office/powerpoint/2010/main" val="3584905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266DCC-7E3F-8A11-529B-2E0810CC6DAA}"/>
              </a:ext>
            </a:extLst>
          </p:cNvPr>
          <p:cNvSpPr txBox="1"/>
          <p:nvPr/>
        </p:nvSpPr>
        <p:spPr>
          <a:xfrm>
            <a:off x="1034716" y="1458248"/>
            <a:ext cx="10274969" cy="3970318"/>
          </a:xfrm>
          <a:prstGeom prst="rect">
            <a:avLst/>
          </a:prstGeom>
          <a:noFill/>
        </p:spPr>
        <p:txBody>
          <a:bodyPr wrap="square">
            <a:spAutoFit/>
          </a:bodyPr>
          <a:lstStyle/>
          <a:p>
            <a:pPr marL="285750" indent="-285750">
              <a:buFont typeface="Wingdings" panose="05000000000000000000" pitchFamily="2" charset="2"/>
              <a:buChar char="q"/>
            </a:pPr>
            <a:r>
              <a:rPr lang="en-GB" dirty="0">
                <a:solidFill>
                  <a:srgbClr val="ECECF1"/>
                </a:solidFill>
                <a:latin typeface="Söhne"/>
              </a:rPr>
              <a:t>D</a:t>
            </a:r>
            <a:r>
              <a:rPr lang="en-US" b="0" i="0" dirty="0">
                <a:solidFill>
                  <a:srgbClr val="ECECF1"/>
                </a:solidFill>
                <a:effectLst/>
                <a:latin typeface="Söhne"/>
              </a:rPr>
              <a:t>isadvantage's </a:t>
            </a:r>
            <a:r>
              <a:rPr lang="en-US" dirty="0">
                <a:solidFill>
                  <a:schemeClr val="bg1"/>
                </a:solidFill>
                <a:latin typeface="Times New Roman" panose="02020603050405020304" pitchFamily="18" charset="0"/>
                <a:cs typeface="Times New Roman" panose="02020603050405020304" pitchFamily="18" charset="0"/>
              </a:rPr>
              <a:t> of social media:</a:t>
            </a:r>
          </a:p>
          <a:p>
            <a:pPr marL="285750" indent="-285750">
              <a:buFont typeface="Wingdings" panose="05000000000000000000" pitchFamily="2" charset="2"/>
              <a:buChar char="q"/>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Security risks: Social media can be subject to breaches and intrusions, exposing sensitive data to danger.</a:t>
            </a:r>
          </a:p>
          <a:p>
            <a:pPr marL="285750" indent="-285750">
              <a:buFont typeface="Wingdings" panose="05000000000000000000" pitchFamily="2" charset="2"/>
              <a:buChar char="q"/>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  Wasting a lot of time, because social media can take a long time and companies also require investing in large resources in creating content, sharing and answering comments. This also includes hiring and training experienced staff to manage your presence on social media.</a:t>
            </a:r>
          </a:p>
          <a:p>
            <a:pPr marL="285750" indent="-285750">
              <a:buFont typeface="Wingdings" panose="05000000000000000000" pitchFamily="2" charset="2"/>
              <a:buChar char="q"/>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Reputation management and challenges Social networking sites can also pose or cause challenges for companies when it comes to management and their reputation via the Internet and can cause negative comments to spread through social networking platforms, which leads to damage to the reputation and prestige of the company and its brand image among competitors and the public. on business operations such as sales, marketing and customer support.</a:t>
            </a: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6166418-6B5F-F11D-18DA-EABA87F2BAC3}"/>
              </a:ext>
            </a:extLst>
          </p:cNvPr>
          <p:cNvSpPr txBox="1"/>
          <p:nvPr/>
        </p:nvSpPr>
        <p:spPr>
          <a:xfrm>
            <a:off x="6344653" y="6521874"/>
            <a:ext cx="8923421" cy="215444"/>
          </a:xfrm>
          <a:prstGeom prst="rect">
            <a:avLst/>
          </a:prstGeom>
          <a:noFill/>
        </p:spPr>
        <p:txBody>
          <a:bodyPr wrap="square">
            <a:spAutoFit/>
          </a:bodyPr>
          <a:lstStyle/>
          <a:p>
            <a:r>
              <a:rPr lang="en-US" sz="800" dirty="0">
                <a:solidFill>
                  <a:schemeClr val="bg1"/>
                </a:solidFill>
              </a:rPr>
              <a:t>(“Advantages and Disadvantages of Using Social Media | Nibusinessinfo.co.uk”), </a:t>
            </a:r>
            <a:r>
              <a:rPr lang="en-US" sz="800" b="0" i="0" dirty="0">
                <a:solidFill>
                  <a:srgbClr val="D1D5DB"/>
                </a:solidFill>
                <a:effectLst/>
                <a:latin typeface="Söhne"/>
              </a:rPr>
              <a:t>(</a:t>
            </a:r>
            <a:r>
              <a:rPr lang="en-US" sz="800" b="0" i="0" dirty="0" err="1">
                <a:solidFill>
                  <a:srgbClr val="D1D5DB"/>
                </a:solidFill>
                <a:effectLst/>
                <a:latin typeface="Söhne"/>
              </a:rPr>
              <a:t>Kankanhalli</a:t>
            </a:r>
            <a:r>
              <a:rPr lang="en-US" sz="800" b="0" i="0" dirty="0">
                <a:solidFill>
                  <a:srgbClr val="D1D5DB"/>
                </a:solidFill>
                <a:effectLst/>
                <a:latin typeface="Söhne"/>
              </a:rPr>
              <a:t>, Tan, &amp; Wei, 2005). (Laudon and Laudon)</a:t>
            </a:r>
            <a:endParaRPr lang="en-US" sz="800" dirty="0">
              <a:solidFill>
                <a:schemeClr val="bg1"/>
              </a:solidFill>
            </a:endParaRPr>
          </a:p>
        </p:txBody>
      </p:sp>
      <p:sp>
        <p:nvSpPr>
          <p:cNvPr id="5" name="TextBox 4">
            <a:extLst>
              <a:ext uri="{FF2B5EF4-FFF2-40B4-BE49-F238E27FC236}">
                <a16:creationId xmlns:a16="http://schemas.microsoft.com/office/drawing/2014/main" id="{A459F786-C6CF-D71B-B1CB-8E2D2BB6BB83}"/>
              </a:ext>
            </a:extLst>
          </p:cNvPr>
          <p:cNvSpPr txBox="1"/>
          <p:nvPr/>
        </p:nvSpPr>
        <p:spPr>
          <a:xfrm>
            <a:off x="3204410" y="6521874"/>
            <a:ext cx="3974432" cy="215444"/>
          </a:xfrm>
          <a:prstGeom prst="rect">
            <a:avLst/>
          </a:prstGeom>
          <a:noFill/>
        </p:spPr>
        <p:txBody>
          <a:bodyPr wrap="square">
            <a:spAutoFit/>
          </a:bodyPr>
          <a:lstStyle/>
          <a:p>
            <a:r>
              <a:rPr lang="en-US" sz="800" dirty="0">
                <a:solidFill>
                  <a:schemeClr val="bg1"/>
                </a:solidFill>
              </a:rPr>
              <a:t>(“Benefits of Information Systems in Business | Nibusinessinfo.co.uk”)</a:t>
            </a:r>
          </a:p>
        </p:txBody>
      </p:sp>
    </p:spTree>
    <p:extLst>
      <p:ext uri="{BB962C8B-B14F-4D97-AF65-F5344CB8AC3E}">
        <p14:creationId xmlns:p14="http://schemas.microsoft.com/office/powerpoint/2010/main" val="2988162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266DCC-7E3F-8A11-529B-2E0810CC6DAA}"/>
              </a:ext>
            </a:extLst>
          </p:cNvPr>
          <p:cNvSpPr txBox="1"/>
          <p:nvPr/>
        </p:nvSpPr>
        <p:spPr>
          <a:xfrm>
            <a:off x="1034716" y="1458248"/>
            <a:ext cx="10274969" cy="1754326"/>
          </a:xfrm>
          <a:prstGeom prst="rect">
            <a:avLst/>
          </a:prstGeom>
          <a:noFill/>
        </p:spPr>
        <p:txBody>
          <a:bodyPr wrap="square">
            <a:spAutoFit/>
          </a:bodyPr>
          <a:lstStyle/>
          <a:p>
            <a:pPr marL="285750" indent="-285750">
              <a:buFont typeface="Wingdings" panose="05000000000000000000" pitchFamily="2" charset="2"/>
              <a:buChar char="q"/>
            </a:pPr>
            <a:r>
              <a:rPr lang="en-GB" dirty="0">
                <a:solidFill>
                  <a:srgbClr val="ECECF1"/>
                </a:solidFill>
                <a:latin typeface="Söhne"/>
              </a:rPr>
              <a:t>D</a:t>
            </a:r>
            <a:r>
              <a:rPr lang="en-US" b="0" i="0" dirty="0">
                <a:solidFill>
                  <a:srgbClr val="ECECF1"/>
                </a:solidFill>
                <a:effectLst/>
                <a:latin typeface="Söhne"/>
              </a:rPr>
              <a:t>isadvantage's </a:t>
            </a:r>
            <a:r>
              <a:rPr lang="en-US" dirty="0">
                <a:solidFill>
                  <a:schemeClr val="bg1"/>
                </a:solidFill>
                <a:latin typeface="Times New Roman" panose="02020603050405020304" pitchFamily="18" charset="0"/>
                <a:cs typeface="Times New Roman" panose="02020603050405020304" pitchFamily="18" charset="0"/>
              </a:rPr>
              <a:t> of social media:</a:t>
            </a:r>
          </a:p>
          <a:p>
            <a:pPr marL="285750" indent="-285750">
              <a:buFont typeface="Wingdings" panose="05000000000000000000" pitchFamily="2" charset="2"/>
              <a:buChar char="q"/>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Inconsistent branding. Social media can also lead to brand inconsistency if companies are not careful. With so many employees managing social media accounts, it can be challenging to maintain a consistent voice and messaging across all platforms. This can affect brand recognition and customer trust, which ultimately affects business operations.</a:t>
            </a:r>
          </a:p>
        </p:txBody>
      </p:sp>
      <p:sp>
        <p:nvSpPr>
          <p:cNvPr id="2" name="TextBox 1">
            <a:extLst>
              <a:ext uri="{FF2B5EF4-FFF2-40B4-BE49-F238E27FC236}">
                <a16:creationId xmlns:a16="http://schemas.microsoft.com/office/drawing/2014/main" id="{F0C19864-3259-4192-4B47-49D0ABF7FDDC}"/>
              </a:ext>
            </a:extLst>
          </p:cNvPr>
          <p:cNvSpPr txBox="1"/>
          <p:nvPr/>
        </p:nvSpPr>
        <p:spPr>
          <a:xfrm>
            <a:off x="6344653" y="6521874"/>
            <a:ext cx="8923421" cy="215444"/>
          </a:xfrm>
          <a:prstGeom prst="rect">
            <a:avLst/>
          </a:prstGeom>
          <a:noFill/>
        </p:spPr>
        <p:txBody>
          <a:bodyPr wrap="square">
            <a:spAutoFit/>
          </a:bodyPr>
          <a:lstStyle/>
          <a:p>
            <a:r>
              <a:rPr lang="en-US" sz="800" dirty="0">
                <a:solidFill>
                  <a:schemeClr val="bg1"/>
                </a:solidFill>
              </a:rPr>
              <a:t>(“Advantages and Disadvantages of Using Social Media | Nibusinessinfo.co.uk”), </a:t>
            </a:r>
            <a:r>
              <a:rPr lang="en-US" sz="800" b="0" i="0" dirty="0">
                <a:solidFill>
                  <a:srgbClr val="D1D5DB"/>
                </a:solidFill>
                <a:effectLst/>
                <a:latin typeface="Söhne"/>
              </a:rPr>
              <a:t>(</a:t>
            </a:r>
            <a:r>
              <a:rPr lang="en-US" sz="800" b="0" i="0" dirty="0" err="1">
                <a:solidFill>
                  <a:srgbClr val="D1D5DB"/>
                </a:solidFill>
                <a:effectLst/>
                <a:latin typeface="Söhne"/>
              </a:rPr>
              <a:t>Kankanhalli</a:t>
            </a:r>
            <a:r>
              <a:rPr lang="en-US" sz="800" b="0" i="0" dirty="0">
                <a:solidFill>
                  <a:srgbClr val="D1D5DB"/>
                </a:solidFill>
                <a:effectLst/>
                <a:latin typeface="Söhne"/>
              </a:rPr>
              <a:t>, Tan, &amp; Wei, 2005). (Laudon and Laudon)</a:t>
            </a:r>
            <a:endParaRPr lang="en-US" sz="800" dirty="0">
              <a:solidFill>
                <a:schemeClr val="bg1"/>
              </a:solidFill>
            </a:endParaRPr>
          </a:p>
        </p:txBody>
      </p:sp>
      <p:sp>
        <p:nvSpPr>
          <p:cNvPr id="4" name="TextBox 3">
            <a:extLst>
              <a:ext uri="{FF2B5EF4-FFF2-40B4-BE49-F238E27FC236}">
                <a16:creationId xmlns:a16="http://schemas.microsoft.com/office/drawing/2014/main" id="{DDEB1A20-9C04-533A-8F34-28E37ADC933E}"/>
              </a:ext>
            </a:extLst>
          </p:cNvPr>
          <p:cNvSpPr txBox="1"/>
          <p:nvPr/>
        </p:nvSpPr>
        <p:spPr>
          <a:xfrm>
            <a:off x="3204410" y="6521874"/>
            <a:ext cx="3974432" cy="215444"/>
          </a:xfrm>
          <a:prstGeom prst="rect">
            <a:avLst/>
          </a:prstGeom>
          <a:noFill/>
        </p:spPr>
        <p:txBody>
          <a:bodyPr wrap="square">
            <a:spAutoFit/>
          </a:bodyPr>
          <a:lstStyle/>
          <a:p>
            <a:r>
              <a:rPr lang="en-US" sz="800" dirty="0">
                <a:solidFill>
                  <a:schemeClr val="bg1"/>
                </a:solidFill>
              </a:rPr>
              <a:t>(“Benefits of Information Systems in Business | Nibusinessinfo.co.uk”)</a:t>
            </a:r>
          </a:p>
        </p:txBody>
      </p:sp>
    </p:spTree>
    <p:extLst>
      <p:ext uri="{BB962C8B-B14F-4D97-AF65-F5344CB8AC3E}">
        <p14:creationId xmlns:p14="http://schemas.microsoft.com/office/powerpoint/2010/main" val="2952283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F765-5BFD-ACD3-158A-E15CE5C2EADB}"/>
              </a:ext>
            </a:extLst>
          </p:cNvPr>
          <p:cNvSpPr>
            <a:spLocks noGrp="1"/>
          </p:cNvSpPr>
          <p:nvPr>
            <p:ph type="title"/>
          </p:nvPr>
        </p:nvSpPr>
        <p:spPr/>
        <p:txBody>
          <a:bodyPr/>
          <a:lstStyle/>
          <a:p>
            <a:pPr marL="685800" indent="-68580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9777BFF-0DD9-89E0-34A3-1626A394CF9A}"/>
              </a:ext>
            </a:extLst>
          </p:cNvPr>
          <p:cNvSpPr>
            <a:spLocks noGrp="1"/>
          </p:cNvSpPr>
          <p:nvPr>
            <p:ph idx="1"/>
          </p:nvPr>
        </p:nvSpPr>
        <p:spPr/>
        <p:txBody>
          <a:bodyPr>
            <a:normAutofit/>
          </a:bodyPr>
          <a:lstStyle/>
          <a:p>
            <a:pPr marL="400050" indent="-400050">
              <a:buClr>
                <a:schemeClr val="bg1"/>
              </a:buClr>
              <a:buFont typeface="+mj-lt"/>
              <a:buAutoNum type="romanUcPeriod"/>
            </a:pPr>
            <a:r>
              <a:rPr lang="en-US" sz="1100" dirty="0">
                <a:solidFill>
                  <a:schemeClr val="bg1"/>
                </a:solidFill>
                <a:effectLst/>
                <a:latin typeface="Times New Roman" panose="02020603050405020304" pitchFamily="18" charset="0"/>
              </a:rPr>
              <a:t>“Business Process Definition.” </a:t>
            </a:r>
            <a:r>
              <a:rPr lang="en-US" sz="1100" i="1" dirty="0">
                <a:solidFill>
                  <a:schemeClr val="bg1"/>
                </a:solidFill>
                <a:effectLst/>
                <a:latin typeface="Times New Roman" panose="02020603050405020304" pitchFamily="18" charset="0"/>
              </a:rPr>
              <a:t>Appian.com</a:t>
            </a:r>
            <a:r>
              <a:rPr lang="en-US" sz="1100" dirty="0">
                <a:solidFill>
                  <a:schemeClr val="bg1"/>
                </a:solidFill>
                <a:effectLst/>
                <a:latin typeface="Times New Roman" panose="02020603050405020304" pitchFamily="18" charset="0"/>
              </a:rPr>
              <a:t>, appian.com/bpm/business-process-definition.html#:~:text=A%20business%20process%20is%20a.  </a:t>
            </a:r>
          </a:p>
          <a:p>
            <a:pPr marL="400050" indent="-400050">
              <a:buClr>
                <a:schemeClr val="bg1"/>
              </a:buClr>
              <a:buFont typeface="+mj-lt"/>
              <a:buAutoNum type="romanUcPeriod"/>
            </a:pPr>
            <a:r>
              <a:rPr lang="en-US" sz="1100" dirty="0">
                <a:solidFill>
                  <a:schemeClr val="bg1"/>
                </a:solidFill>
                <a:effectLst/>
                <a:latin typeface="Times New Roman" panose="02020603050405020304" pitchFamily="18" charset="0"/>
              </a:rPr>
              <a:t>(“Business Process Definition”)</a:t>
            </a:r>
          </a:p>
          <a:p>
            <a:pPr marL="400050" indent="-400050">
              <a:buClr>
                <a:schemeClr val="bg1"/>
              </a:buClr>
              <a:buFont typeface="+mj-lt"/>
              <a:buAutoNum type="romanUcPeriod"/>
            </a:pPr>
            <a:r>
              <a:rPr lang="en-US" sz="1100" dirty="0">
                <a:solidFill>
                  <a:schemeClr val="bg1"/>
                </a:solidFill>
                <a:effectLst/>
                <a:latin typeface="Times New Roman" panose="02020603050405020304" pitchFamily="18" charset="0"/>
              </a:rPr>
              <a:t>“What Is Business Process? - Definition from WhatIs.com.” </a:t>
            </a:r>
            <a:r>
              <a:rPr lang="en-US" sz="1100" i="1" dirty="0" err="1">
                <a:solidFill>
                  <a:schemeClr val="bg1"/>
                </a:solidFill>
                <a:effectLst/>
                <a:latin typeface="Times New Roman" panose="02020603050405020304" pitchFamily="18" charset="0"/>
              </a:rPr>
              <a:t>SearchCIO</a:t>
            </a:r>
            <a:r>
              <a:rPr lang="en-US" sz="1100" dirty="0">
                <a:solidFill>
                  <a:schemeClr val="bg1"/>
                </a:solidFill>
                <a:effectLst/>
                <a:latin typeface="Times New Roman" panose="02020603050405020304" pitchFamily="18" charset="0"/>
              </a:rPr>
              <a:t>, www.techtarget.com/searchcio/definition/business-process.</a:t>
            </a:r>
          </a:p>
          <a:p>
            <a:pPr marL="400050" indent="-400050">
              <a:buClr>
                <a:schemeClr val="bg1"/>
              </a:buClr>
              <a:buFont typeface="+mj-lt"/>
              <a:buAutoNum type="romanUcPeriod"/>
            </a:pPr>
            <a:r>
              <a:rPr lang="en-US" sz="1100" dirty="0">
                <a:solidFill>
                  <a:schemeClr val="bg1"/>
                </a:solidFill>
                <a:effectLst/>
                <a:latin typeface="Times New Roman" panose="02020603050405020304" pitchFamily="18" charset="0"/>
              </a:rPr>
              <a:t>Gaikwad, Madhura. “What Is a Business Process? Definition, Examples, and Advantages.” </a:t>
            </a:r>
            <a:r>
              <a:rPr lang="en-US" sz="1100" i="1" dirty="0">
                <a:solidFill>
                  <a:schemeClr val="bg1"/>
                </a:solidFill>
                <a:effectLst/>
                <a:latin typeface="Times New Roman" panose="02020603050405020304" pitchFamily="18" charset="0"/>
              </a:rPr>
              <a:t>Blog.processology.net</a:t>
            </a:r>
            <a:r>
              <a:rPr lang="en-US" sz="1100" dirty="0">
                <a:solidFill>
                  <a:schemeClr val="bg1"/>
                </a:solidFill>
                <a:effectLst/>
                <a:latin typeface="Times New Roman" panose="02020603050405020304" pitchFamily="18" charset="0"/>
              </a:rPr>
              <a:t>, 2022, blog.processology.net/what-is-a-business-process.</a:t>
            </a:r>
          </a:p>
          <a:p>
            <a:pPr marL="400050" indent="-400050">
              <a:buClr>
                <a:schemeClr val="bg1"/>
              </a:buClr>
              <a:buFont typeface="+mj-lt"/>
              <a:buAutoNum type="romanUcPeriod"/>
            </a:pPr>
            <a:r>
              <a:rPr lang="en-US" sz="1100" dirty="0">
                <a:solidFill>
                  <a:schemeClr val="bg1"/>
                </a:solidFill>
                <a:effectLst/>
                <a:latin typeface="Times New Roman" panose="02020603050405020304" pitchFamily="18" charset="0"/>
              </a:rPr>
              <a:t>Kotler, Philip, and Kevin Lane Keller. </a:t>
            </a:r>
            <a:r>
              <a:rPr lang="en-US" sz="1100" i="1" dirty="0">
                <a:solidFill>
                  <a:schemeClr val="bg1"/>
                </a:solidFill>
                <a:effectLst/>
                <a:latin typeface="Times New Roman" panose="02020603050405020304" pitchFamily="18" charset="0"/>
              </a:rPr>
              <a:t>A Framework for Marketing Management</a:t>
            </a:r>
            <a:r>
              <a:rPr lang="en-US" sz="1100" dirty="0">
                <a:solidFill>
                  <a:schemeClr val="bg1"/>
                </a:solidFill>
                <a:effectLst/>
                <a:latin typeface="Times New Roman" panose="02020603050405020304" pitchFamily="18" charset="0"/>
              </a:rPr>
              <a:t>. 6th ed., Pearson, 2016.</a:t>
            </a:r>
          </a:p>
          <a:p>
            <a:pPr marL="400050" indent="-400050">
              <a:buClr>
                <a:schemeClr val="bg1"/>
              </a:buClr>
              <a:buFont typeface="+mj-lt"/>
              <a:buAutoNum type="romanUcPeriod"/>
            </a:pPr>
            <a:r>
              <a:rPr lang="en-US" sz="1100" dirty="0">
                <a:solidFill>
                  <a:schemeClr val="bg1"/>
                </a:solidFill>
                <a:effectLst/>
                <a:latin typeface="Times New Roman" panose="02020603050405020304" pitchFamily="18" charset="0"/>
              </a:rPr>
              <a:t>“What Is Structured Data? - Definition from WhatIs.com.” </a:t>
            </a:r>
            <a:r>
              <a:rPr lang="en-US" sz="1100" i="1" dirty="0">
                <a:solidFill>
                  <a:schemeClr val="bg1"/>
                </a:solidFill>
                <a:effectLst/>
                <a:latin typeface="Times New Roman" panose="02020603050405020304" pitchFamily="18" charset="0"/>
              </a:rPr>
              <a:t>WhatIs.com</a:t>
            </a:r>
            <a:r>
              <a:rPr lang="en-US" sz="1100" dirty="0">
                <a:solidFill>
                  <a:schemeClr val="bg1"/>
                </a:solidFill>
                <a:effectLst/>
                <a:latin typeface="Times New Roman" panose="02020603050405020304" pitchFamily="18" charset="0"/>
              </a:rPr>
              <a:t>, </a:t>
            </a:r>
            <a:r>
              <a:rPr lang="en-US" sz="1100" dirty="0">
                <a:solidFill>
                  <a:schemeClr val="bg1"/>
                </a:solidFill>
                <a:effectLst/>
                <a:latin typeface="Times New Roman" panose="02020603050405020304" pitchFamily="18" charset="0"/>
                <a:hlinkClick r:id="rId2"/>
              </a:rPr>
              <a:t>www.techtarget.com/whatis/definition/structured-data</a:t>
            </a:r>
            <a:r>
              <a:rPr lang="en-US" sz="1100" dirty="0">
                <a:solidFill>
                  <a:schemeClr val="bg1"/>
                </a:solidFill>
                <a:effectLst/>
                <a:latin typeface="Times New Roman" panose="02020603050405020304" pitchFamily="18" charset="0"/>
              </a:rPr>
              <a:t>.</a:t>
            </a:r>
          </a:p>
          <a:p>
            <a:pPr marL="400050" indent="-400050">
              <a:buClr>
                <a:schemeClr val="bg1"/>
              </a:buClr>
              <a:buFont typeface="+mj-lt"/>
              <a:buAutoNum type="romanUcPeriod"/>
            </a:pPr>
            <a:r>
              <a:rPr lang="en-US" sz="1100" dirty="0">
                <a:solidFill>
                  <a:schemeClr val="bg1"/>
                </a:solidFill>
                <a:effectLst/>
                <a:latin typeface="Times New Roman" panose="02020603050405020304" pitchFamily="18" charset="0"/>
              </a:rPr>
              <a:t>“Unstructured Data vs. Structured Data: A 3-Minute Rundown.” </a:t>
            </a:r>
            <a:r>
              <a:rPr lang="en-US" sz="1100" i="1" dirty="0">
                <a:solidFill>
                  <a:schemeClr val="bg1"/>
                </a:solidFill>
                <a:effectLst/>
                <a:latin typeface="Times New Roman" panose="02020603050405020304" pitchFamily="18" charset="0"/>
              </a:rPr>
              <a:t>Blog.hubspot.com</a:t>
            </a:r>
            <a:r>
              <a:rPr lang="en-US" sz="1100" dirty="0">
                <a:solidFill>
                  <a:schemeClr val="bg1"/>
                </a:solidFill>
                <a:effectLst/>
                <a:latin typeface="Times New Roman" panose="02020603050405020304" pitchFamily="18" charset="0"/>
              </a:rPr>
              <a:t>, blog.hubspot.com/marketing/unstructured-data#:~:text=Most%20often%20referred%20to%20as. Accessed 25 Mar. 2023.</a:t>
            </a:r>
          </a:p>
          <a:p>
            <a:pPr marL="400050" indent="-400050">
              <a:buClr>
                <a:schemeClr val="bg1"/>
              </a:buClr>
              <a:buFont typeface="+mj-lt"/>
              <a:buAutoNum type="romanUcPeriod"/>
            </a:pPr>
            <a:r>
              <a:rPr lang="en-US" sz="1200" dirty="0">
                <a:solidFill>
                  <a:schemeClr val="bg1"/>
                </a:solidFill>
                <a:effectLst/>
                <a:latin typeface="Times New Roman" panose="02020603050405020304" pitchFamily="18" charset="0"/>
              </a:rPr>
              <a:t>“Semi-Structured Data 101.” </a:t>
            </a:r>
            <a:r>
              <a:rPr lang="en-US" sz="1200" i="1" dirty="0">
                <a:solidFill>
                  <a:schemeClr val="bg1"/>
                </a:solidFill>
                <a:effectLst/>
                <a:latin typeface="Times New Roman" panose="02020603050405020304" pitchFamily="18" charset="0"/>
              </a:rPr>
              <a:t>Snowflake</a:t>
            </a:r>
            <a:r>
              <a:rPr lang="en-US" sz="1200" dirty="0">
                <a:solidFill>
                  <a:schemeClr val="bg1"/>
                </a:solidFill>
                <a:effectLst/>
                <a:latin typeface="Times New Roman" panose="02020603050405020304" pitchFamily="18" charset="0"/>
              </a:rPr>
              <a:t>, </a:t>
            </a:r>
            <a:r>
              <a:rPr lang="en-US" sz="1200" dirty="0">
                <a:solidFill>
                  <a:schemeClr val="bg1"/>
                </a:solidFill>
                <a:effectLst/>
                <a:latin typeface="Times New Roman" panose="02020603050405020304" pitchFamily="18" charset="0"/>
                <a:hlinkClick r:id="rId3"/>
              </a:rPr>
              <a:t>www.snowflake.com/guides/semi-structured-data-101</a:t>
            </a:r>
            <a:r>
              <a:rPr lang="en-US" sz="1200" dirty="0">
                <a:solidFill>
                  <a:schemeClr val="bg1"/>
                </a:solidFill>
                <a:effectLst/>
                <a:latin typeface="Times New Roman" panose="02020603050405020304" pitchFamily="18" charset="0"/>
              </a:rPr>
              <a:t>.</a:t>
            </a:r>
          </a:p>
          <a:p>
            <a:pPr marL="400050" indent="-400050">
              <a:buClr>
                <a:schemeClr val="bg1"/>
              </a:buClr>
              <a:buFont typeface="+mj-lt"/>
              <a:buAutoNum type="romanUcPeriod"/>
            </a:pPr>
            <a:r>
              <a:rPr lang="en-US" sz="1200" dirty="0">
                <a:solidFill>
                  <a:schemeClr val="bg1"/>
                </a:solidFill>
                <a:effectLst/>
                <a:latin typeface="Times New Roman" panose="02020603050405020304" pitchFamily="18" charset="0"/>
              </a:rPr>
              <a:t>Laudon, Kenneth C, and Jane Price Laudon. </a:t>
            </a:r>
            <a:r>
              <a:rPr lang="en-US" sz="1200" i="1" dirty="0">
                <a:solidFill>
                  <a:schemeClr val="bg1"/>
                </a:solidFill>
                <a:effectLst/>
                <a:latin typeface="Times New Roman" panose="02020603050405020304" pitchFamily="18" charset="0"/>
              </a:rPr>
              <a:t>Management Information Systems: Managing the Digital Firm</a:t>
            </a:r>
            <a:r>
              <a:rPr lang="en-US" sz="1200" dirty="0">
                <a:solidFill>
                  <a:schemeClr val="bg1"/>
                </a:solidFill>
                <a:effectLst/>
                <a:latin typeface="Times New Roman" panose="02020603050405020304" pitchFamily="18" charset="0"/>
              </a:rPr>
              <a:t>. 15th ed., New York, New York, Pearson, 2018.</a:t>
            </a:r>
          </a:p>
          <a:p>
            <a:pPr marL="400050" indent="-400050">
              <a:buClr>
                <a:schemeClr val="bg1"/>
              </a:buClr>
              <a:buFont typeface="+mj-lt"/>
              <a:buAutoNum type="romanUcPeriod"/>
            </a:pPr>
            <a:endParaRPr lang="en-US" sz="1200" dirty="0">
              <a:solidFill>
                <a:schemeClr val="bg1"/>
              </a:solidFill>
              <a:effectLst/>
              <a:latin typeface="Times New Roman" panose="02020603050405020304" pitchFamily="18" charset="0"/>
            </a:endParaRPr>
          </a:p>
          <a:p>
            <a:pPr marL="400050" indent="-400050">
              <a:buClr>
                <a:schemeClr val="bg1"/>
              </a:buClr>
              <a:buFont typeface="+mj-lt"/>
              <a:buAutoNum type="romanUcPeriod"/>
            </a:pPr>
            <a:endParaRPr lang="en-US" sz="1100" dirty="0">
              <a:solidFill>
                <a:schemeClr val="bg1"/>
              </a:solidFill>
              <a:effectLst/>
              <a:latin typeface="Times New Roman" panose="02020603050405020304" pitchFamily="18" charset="0"/>
            </a:endParaRPr>
          </a:p>
          <a:p>
            <a:pPr marL="400050" indent="-400050">
              <a:buClr>
                <a:schemeClr val="bg1"/>
              </a:buClr>
              <a:buFont typeface="+mj-lt"/>
              <a:buAutoNum type="romanUcPeriod"/>
            </a:pPr>
            <a:endParaRPr lang="en-US" sz="1100" dirty="0">
              <a:solidFill>
                <a:schemeClr val="bg1"/>
              </a:solidFill>
              <a:effectLst/>
              <a:latin typeface="Times New Roman" panose="02020603050405020304" pitchFamily="18" charset="0"/>
            </a:endParaRPr>
          </a:p>
          <a:p>
            <a:pPr marL="400050" indent="-400050">
              <a:buClr>
                <a:schemeClr val="bg1"/>
              </a:buClr>
              <a:buFont typeface="+mj-lt"/>
              <a:buAutoNum type="romanUcPeriod"/>
            </a:pPr>
            <a:endParaRPr lang="en-US" sz="1100" dirty="0">
              <a:solidFill>
                <a:schemeClr val="bg1"/>
              </a:solidFill>
              <a:effectLst/>
              <a:latin typeface="Times New Roman" panose="02020603050405020304" pitchFamily="18" charset="0"/>
            </a:endParaRPr>
          </a:p>
          <a:p>
            <a:pPr marL="400050" indent="-400050">
              <a:buClr>
                <a:schemeClr val="bg1"/>
              </a:buClr>
              <a:buFont typeface="+mj-lt"/>
              <a:buAutoNum type="romanUcPeriod"/>
            </a:pPr>
            <a:endParaRPr lang="en-US" sz="1800" dirty="0">
              <a:effectLst/>
              <a:latin typeface="Times New Roman" panose="02020603050405020304" pitchFamily="18" charset="0"/>
            </a:endParaRPr>
          </a:p>
          <a:p>
            <a:pPr marL="400050" indent="-400050">
              <a:buFont typeface="+mj-lt"/>
              <a:buAutoNum type="romanUcPeriod"/>
            </a:pPr>
            <a:endParaRPr lang="en-US" sz="1800" dirty="0">
              <a:effectLst/>
              <a:latin typeface="Times New Roman" panose="02020603050405020304" pitchFamily="18" charset="0"/>
            </a:endParaRPr>
          </a:p>
          <a:p>
            <a:endParaRPr lang="en-US" sz="1800" dirty="0">
              <a:effectLst/>
              <a:latin typeface="Times New Roman" panose="02020603050405020304" pitchFamily="18" charset="0"/>
            </a:endParaRPr>
          </a:p>
        </p:txBody>
      </p:sp>
    </p:spTree>
    <p:extLst>
      <p:ext uri="{BB962C8B-B14F-4D97-AF65-F5344CB8AC3E}">
        <p14:creationId xmlns:p14="http://schemas.microsoft.com/office/powerpoint/2010/main" val="1234452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F765-5BFD-ACD3-158A-E15CE5C2EADB}"/>
              </a:ext>
            </a:extLst>
          </p:cNvPr>
          <p:cNvSpPr>
            <a:spLocks noGrp="1"/>
          </p:cNvSpPr>
          <p:nvPr>
            <p:ph type="title"/>
          </p:nvPr>
        </p:nvSpPr>
        <p:spPr/>
        <p:txBody>
          <a:bodyPr/>
          <a:lstStyle/>
          <a:p>
            <a:pPr marL="685800" indent="-68580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9777BFF-0DD9-89E0-34A3-1626A394CF9A}"/>
              </a:ext>
            </a:extLst>
          </p:cNvPr>
          <p:cNvSpPr>
            <a:spLocks noGrp="1"/>
          </p:cNvSpPr>
          <p:nvPr>
            <p:ph idx="1"/>
          </p:nvPr>
        </p:nvSpPr>
        <p:spPr/>
        <p:txBody>
          <a:bodyPr>
            <a:normAutofit fontScale="40000" lnSpcReduction="20000"/>
          </a:bodyPr>
          <a:lstStyle/>
          <a:p>
            <a:pPr marL="400050" indent="-400050">
              <a:buClr>
                <a:schemeClr val="bg1"/>
              </a:buClr>
              <a:buFont typeface="+mj-lt"/>
              <a:buAutoNum type="romanUcPeriod"/>
            </a:pPr>
            <a:r>
              <a:rPr lang="en-US" sz="3600" kern="1200" dirty="0">
                <a:solidFill>
                  <a:schemeClr val="bg1"/>
                </a:solidFill>
                <a:effectLst/>
                <a:latin typeface="Times New Roman" panose="02020603050405020304" pitchFamily="18" charset="0"/>
                <a:ea typeface="+mn-ea"/>
                <a:cs typeface="+mn-cs"/>
              </a:rPr>
              <a:t>Shastri, Aditya. “Extensive Marketing Strategy of Puma &amp; SWOT Analysis | IIDE.” </a:t>
            </a:r>
            <a:r>
              <a:rPr lang="en-US" sz="3600" i="1" kern="1200" dirty="0">
                <a:solidFill>
                  <a:schemeClr val="bg1"/>
                </a:solidFill>
                <a:effectLst/>
                <a:latin typeface="Times New Roman" panose="02020603050405020304" pitchFamily="18" charset="0"/>
                <a:ea typeface="+mn-ea"/>
                <a:cs typeface="+mn-cs"/>
              </a:rPr>
              <a:t>IIDE</a:t>
            </a:r>
            <a:r>
              <a:rPr lang="en-US" sz="3600" kern="1200" dirty="0">
                <a:solidFill>
                  <a:schemeClr val="bg1"/>
                </a:solidFill>
                <a:effectLst/>
                <a:latin typeface="Times New Roman" panose="02020603050405020304" pitchFamily="18" charset="0"/>
                <a:ea typeface="+mn-ea"/>
                <a:cs typeface="+mn-cs"/>
              </a:rPr>
              <a:t>, 8 Sept. 2021, iide.co/case-studies/marketing-strategy-of-puma/.</a:t>
            </a:r>
            <a:endParaRPr lang="en-US" sz="3600" dirty="0">
              <a:solidFill>
                <a:schemeClr val="bg1"/>
              </a:solidFill>
              <a:effectLst/>
            </a:endParaRPr>
          </a:p>
          <a:p>
            <a:pPr marL="400050" indent="-400050">
              <a:buClr>
                <a:schemeClr val="bg1"/>
              </a:buClr>
              <a:buFont typeface="+mj-lt"/>
              <a:buAutoNum type="romanUcPeriod"/>
            </a:pPr>
            <a:r>
              <a:rPr lang="en-US" sz="3600" dirty="0">
                <a:solidFill>
                  <a:schemeClr val="bg1"/>
                </a:solidFill>
                <a:effectLst/>
                <a:latin typeface="Times New Roman" panose="02020603050405020304" pitchFamily="18" charset="0"/>
              </a:rPr>
              <a:t>Gogolan, Diana. “PUMA’s Social Media Strategy - 5 Key Secrets | </a:t>
            </a:r>
            <a:r>
              <a:rPr lang="en-US" sz="3600" dirty="0" err="1">
                <a:solidFill>
                  <a:schemeClr val="bg1"/>
                </a:solidFill>
                <a:effectLst/>
                <a:latin typeface="Times New Roman" panose="02020603050405020304" pitchFamily="18" charset="0"/>
              </a:rPr>
              <a:t>Socialinsider</a:t>
            </a:r>
            <a:r>
              <a:rPr lang="en-US" sz="3600" dirty="0">
                <a:solidFill>
                  <a:schemeClr val="bg1"/>
                </a:solidFill>
                <a:effectLst/>
                <a:latin typeface="Times New Roman" panose="02020603050405020304" pitchFamily="18" charset="0"/>
              </a:rPr>
              <a:t>.” </a:t>
            </a:r>
            <a:r>
              <a:rPr lang="en-US" sz="3600" i="1" dirty="0" err="1">
                <a:solidFill>
                  <a:schemeClr val="bg1"/>
                </a:solidFill>
                <a:effectLst/>
                <a:latin typeface="Times New Roman" panose="02020603050405020304" pitchFamily="18" charset="0"/>
              </a:rPr>
              <a:t>Socialinsider</a:t>
            </a:r>
            <a:r>
              <a:rPr lang="en-US" sz="3600" i="1" dirty="0">
                <a:solidFill>
                  <a:schemeClr val="bg1"/>
                </a:solidFill>
                <a:effectLst/>
                <a:latin typeface="Times New Roman" panose="02020603050405020304" pitchFamily="18" charset="0"/>
              </a:rPr>
              <a:t> Blog: Social Media Marketing Insights and Industry Tips</a:t>
            </a:r>
            <a:r>
              <a:rPr lang="en-US" sz="3600" dirty="0">
                <a:solidFill>
                  <a:schemeClr val="bg1"/>
                </a:solidFill>
                <a:effectLst/>
                <a:latin typeface="Times New Roman" panose="02020603050405020304" pitchFamily="18" charset="0"/>
              </a:rPr>
              <a:t>, 23 Sept. 2021, </a:t>
            </a:r>
            <a:r>
              <a:rPr lang="en-US" sz="3600" dirty="0">
                <a:solidFill>
                  <a:schemeClr val="bg1"/>
                </a:solidFill>
                <a:effectLst/>
                <a:latin typeface="Times New Roman" panose="02020603050405020304" pitchFamily="18" charset="0"/>
                <a:hlinkClick r:id="rId2"/>
              </a:rPr>
              <a:t>www.socialinsider.io/blog/puma-social-media-strategy/</a:t>
            </a:r>
            <a:r>
              <a:rPr lang="en-US" sz="3600" dirty="0">
                <a:solidFill>
                  <a:schemeClr val="bg1"/>
                </a:solidFill>
                <a:effectLst/>
                <a:latin typeface="Times New Roman" panose="02020603050405020304" pitchFamily="18" charset="0"/>
              </a:rPr>
              <a:t>.</a:t>
            </a:r>
          </a:p>
          <a:p>
            <a:pPr marL="400050" indent="-400050">
              <a:buClr>
                <a:schemeClr val="bg1"/>
              </a:buClr>
              <a:buFont typeface="+mj-lt"/>
              <a:buAutoNum type="romanUcPeriod"/>
            </a:pPr>
            <a:r>
              <a:rPr lang="en-US" sz="3600" dirty="0">
                <a:solidFill>
                  <a:schemeClr val="bg1"/>
                </a:solidFill>
                <a:effectLst/>
                <a:latin typeface="Times New Roman" panose="02020603050405020304" pitchFamily="18" charset="0"/>
              </a:rPr>
              <a:t>Baker, Kristen. “Social Media Marketing: The Ultimate Guide.” </a:t>
            </a:r>
            <a:r>
              <a:rPr lang="en-US" sz="3600" i="1" dirty="0">
                <a:solidFill>
                  <a:schemeClr val="bg1"/>
                </a:solidFill>
                <a:effectLst/>
                <a:latin typeface="Times New Roman" panose="02020603050405020304" pitchFamily="18" charset="0"/>
              </a:rPr>
              <a:t>Hubspot.com</a:t>
            </a:r>
            <a:r>
              <a:rPr lang="en-US" sz="3600" dirty="0">
                <a:solidFill>
                  <a:schemeClr val="bg1"/>
                </a:solidFill>
                <a:effectLst/>
                <a:latin typeface="Times New Roman" panose="02020603050405020304" pitchFamily="18" charset="0"/>
              </a:rPr>
              <a:t>, 11 Mar. 2022, blog.hubspot.com/marketing/social-media-marketing.</a:t>
            </a:r>
          </a:p>
          <a:p>
            <a:pPr marL="400050" indent="-400050">
              <a:buClr>
                <a:schemeClr val="bg1"/>
              </a:buClr>
              <a:buFont typeface="+mj-lt"/>
              <a:buAutoNum type="romanUcPeriod"/>
            </a:pPr>
            <a:r>
              <a:rPr lang="en-US" sz="3600" dirty="0">
                <a:solidFill>
                  <a:schemeClr val="bg1"/>
                </a:solidFill>
                <a:effectLst/>
                <a:latin typeface="Times New Roman" panose="02020603050405020304" pitchFamily="18" charset="0"/>
              </a:rPr>
              <a:t>“Homepage.” </a:t>
            </a:r>
            <a:r>
              <a:rPr lang="en-US" sz="3600" i="1" dirty="0">
                <a:solidFill>
                  <a:schemeClr val="bg1"/>
                </a:solidFill>
                <a:effectLst/>
                <a:latin typeface="Times New Roman" panose="02020603050405020304" pitchFamily="18" charset="0"/>
              </a:rPr>
              <a:t>J.D. Power</a:t>
            </a:r>
            <a:r>
              <a:rPr lang="en-US" sz="3600" dirty="0">
                <a:solidFill>
                  <a:schemeClr val="bg1"/>
                </a:solidFill>
                <a:effectLst/>
                <a:latin typeface="Times New Roman" panose="02020603050405020304" pitchFamily="18" charset="0"/>
              </a:rPr>
              <a:t>, www.jdpower.com/business.</a:t>
            </a:r>
          </a:p>
          <a:p>
            <a:pPr marL="400050" indent="-400050">
              <a:buClr>
                <a:schemeClr val="bg1"/>
              </a:buClr>
              <a:buFont typeface="+mj-lt"/>
              <a:buAutoNum type="romanUcPeriod"/>
            </a:pPr>
            <a:r>
              <a:rPr lang="en-US" sz="3600" b="0" i="0" u="sng" dirty="0">
                <a:solidFill>
                  <a:schemeClr val="bg1"/>
                </a:solidFill>
                <a:effectLst/>
                <a:latin typeface="Söhne"/>
                <a:hlinkClick r:id="rId3">
                  <a:extLst>
                    <a:ext uri="{A12FA001-AC4F-418D-AE19-62706E023703}">
                      <ahyp:hlinkClr xmlns:ahyp="http://schemas.microsoft.com/office/drawing/2018/hyperlinkcolor" val="tx"/>
                    </a:ext>
                  </a:extLst>
                </a:hlinkClick>
              </a:rPr>
              <a:t>https://www.jdpower.com/business/press-releases/2018-social-media-benchmark-study</a:t>
            </a:r>
            <a:r>
              <a:rPr lang="en-US" sz="3600" b="0" i="0" dirty="0">
                <a:solidFill>
                  <a:schemeClr val="bg1"/>
                </a:solidFill>
                <a:effectLst/>
                <a:latin typeface="Söhne"/>
              </a:rPr>
              <a:t>).</a:t>
            </a:r>
          </a:p>
          <a:p>
            <a:pPr marL="400050" indent="-400050">
              <a:buClr>
                <a:schemeClr val="bg1"/>
              </a:buClr>
              <a:buFont typeface="+mj-lt"/>
              <a:buAutoNum type="romanUcPeriod"/>
            </a:pPr>
            <a:r>
              <a:rPr lang="en-US" sz="3600" dirty="0">
                <a:solidFill>
                  <a:schemeClr val="bg1"/>
                </a:solidFill>
                <a:effectLst/>
                <a:latin typeface="Times New Roman" panose="02020603050405020304" pitchFamily="18" charset="0"/>
              </a:rPr>
              <a:t>GWI. “Social Commerce in 2019: What’s Changing &amp; Why - GlobalWebIndex.” </a:t>
            </a:r>
            <a:r>
              <a:rPr lang="en-US" sz="3600" i="1" dirty="0">
                <a:solidFill>
                  <a:schemeClr val="bg1"/>
                </a:solidFill>
                <a:effectLst/>
                <a:latin typeface="Times New Roman" panose="02020603050405020304" pitchFamily="18" charset="0"/>
              </a:rPr>
              <a:t>Www.gwi.com</a:t>
            </a:r>
            <a:r>
              <a:rPr lang="en-US" sz="3600" dirty="0">
                <a:solidFill>
                  <a:schemeClr val="bg1"/>
                </a:solidFill>
                <a:effectLst/>
                <a:latin typeface="Times New Roman" panose="02020603050405020304" pitchFamily="18" charset="0"/>
              </a:rPr>
              <a:t>, </a:t>
            </a:r>
            <a:r>
              <a:rPr lang="en-US" sz="3600" dirty="0">
                <a:solidFill>
                  <a:schemeClr val="bg1"/>
                </a:solidFill>
                <a:effectLst/>
                <a:latin typeface="Times New Roman" panose="02020603050405020304" pitchFamily="18" charset="0"/>
                <a:hlinkClick r:id="rId4"/>
              </a:rPr>
              <a:t>www.gwi.com/reports/social-commerce. Accessed 25 Mar. 2023</a:t>
            </a:r>
            <a:r>
              <a:rPr lang="en-US" sz="3600" dirty="0">
                <a:solidFill>
                  <a:schemeClr val="bg1"/>
                </a:solidFill>
                <a:effectLst/>
                <a:latin typeface="Times New Roman" panose="02020603050405020304" pitchFamily="18" charset="0"/>
              </a:rPr>
              <a:t>.</a:t>
            </a:r>
          </a:p>
          <a:p>
            <a:pPr marL="400050" indent="-400050">
              <a:buClr>
                <a:schemeClr val="bg1"/>
              </a:buClr>
              <a:buFont typeface="+mj-lt"/>
              <a:buAutoNum type="romanUcPeriod"/>
            </a:pPr>
            <a:r>
              <a:rPr lang="en-US" sz="3600" dirty="0">
                <a:solidFill>
                  <a:schemeClr val="bg1"/>
                </a:solidFill>
                <a:effectLst/>
                <a:latin typeface="Times New Roman" panose="02020603050405020304" pitchFamily="18" charset="0"/>
              </a:rPr>
              <a:t>“Advantages and Disadvantages of Using Social Media | Nibusinessinfo.co.uk.” </a:t>
            </a:r>
            <a:r>
              <a:rPr lang="en-US" sz="3600" i="1" dirty="0">
                <a:solidFill>
                  <a:schemeClr val="bg1"/>
                </a:solidFill>
                <a:effectLst/>
                <a:latin typeface="Times New Roman" panose="02020603050405020304" pitchFamily="18" charset="0"/>
              </a:rPr>
              <a:t>Www.nibusinessinfo.co.uk</a:t>
            </a:r>
            <a:r>
              <a:rPr lang="en-US" sz="3600" dirty="0">
                <a:solidFill>
                  <a:schemeClr val="bg1"/>
                </a:solidFill>
                <a:effectLst/>
                <a:latin typeface="Times New Roman" panose="02020603050405020304" pitchFamily="18" charset="0"/>
              </a:rPr>
              <a:t>, </a:t>
            </a:r>
            <a:r>
              <a:rPr lang="en-US" sz="3600" dirty="0">
                <a:solidFill>
                  <a:schemeClr val="bg1"/>
                </a:solidFill>
                <a:effectLst/>
                <a:latin typeface="Times New Roman" panose="02020603050405020304" pitchFamily="18" charset="0"/>
                <a:hlinkClick r:id="rId5"/>
              </a:rPr>
              <a:t>www.nibusinessinfo.co.uk/content/advantages-and-disadvantages-using-social-media#:~:text=Social%20media%20can%20be%20a</a:t>
            </a:r>
            <a:r>
              <a:rPr lang="en-US" sz="3600" dirty="0">
                <a:solidFill>
                  <a:schemeClr val="bg1"/>
                </a:solidFill>
                <a:effectLst/>
                <a:latin typeface="Times New Roman" panose="02020603050405020304" pitchFamily="18" charset="0"/>
              </a:rPr>
              <a:t>.</a:t>
            </a:r>
          </a:p>
          <a:p>
            <a:pPr marL="400050" indent="-400050">
              <a:buClr>
                <a:schemeClr val="bg1"/>
              </a:buClr>
              <a:buFont typeface="+mj-lt"/>
              <a:buAutoNum type="romanUcPeriod"/>
            </a:pPr>
            <a:endParaRPr lang="en-US" sz="1100" dirty="0">
              <a:solidFill>
                <a:schemeClr val="bg1"/>
              </a:solidFill>
              <a:effectLst/>
              <a:latin typeface="Times New Roman" panose="02020603050405020304" pitchFamily="18" charset="0"/>
            </a:endParaRPr>
          </a:p>
          <a:p>
            <a:pPr marL="400050" indent="-400050">
              <a:buClr>
                <a:schemeClr val="bg1"/>
              </a:buClr>
              <a:buFont typeface="+mj-lt"/>
              <a:buAutoNum type="romanUcPeriod"/>
            </a:pPr>
            <a:endParaRPr lang="en-US" sz="1200" dirty="0">
              <a:solidFill>
                <a:schemeClr val="bg1"/>
              </a:solidFill>
              <a:effectLst/>
              <a:latin typeface="Times New Roman" panose="02020603050405020304" pitchFamily="18" charset="0"/>
            </a:endParaRPr>
          </a:p>
          <a:p>
            <a:pPr marL="400050" indent="-400050">
              <a:buClr>
                <a:schemeClr val="bg1"/>
              </a:buClr>
              <a:buFont typeface="+mj-lt"/>
              <a:buAutoNum type="romanUcPeriod"/>
            </a:pPr>
            <a:endParaRPr lang="en-US" sz="1800" dirty="0">
              <a:solidFill>
                <a:schemeClr val="bg1"/>
              </a:solidFill>
              <a:effectLst/>
              <a:latin typeface="Times New Roman" panose="02020603050405020304" pitchFamily="18" charset="0"/>
            </a:endParaRPr>
          </a:p>
          <a:p>
            <a:pPr marL="400050" indent="-400050">
              <a:buClr>
                <a:schemeClr val="bg1"/>
              </a:buClr>
              <a:buFont typeface="+mj-lt"/>
              <a:buAutoNum type="romanUcPeriod"/>
            </a:pPr>
            <a:endParaRPr lang="en-US" sz="1800" dirty="0">
              <a:solidFill>
                <a:schemeClr val="bg1"/>
              </a:solidFill>
              <a:effectLst/>
              <a:latin typeface="Times New Roman" panose="02020603050405020304" pitchFamily="18" charset="0"/>
            </a:endParaRPr>
          </a:p>
          <a:p>
            <a:pPr marL="400050" indent="-400050">
              <a:buFont typeface="+mj-lt"/>
              <a:buAutoNum type="romanUcPeriod"/>
            </a:pPr>
            <a:endParaRPr lang="en-US" sz="1800" dirty="0">
              <a:solidFill>
                <a:schemeClr val="bg1"/>
              </a:solidFill>
              <a:effectLst/>
              <a:latin typeface="Times New Roman" panose="02020603050405020304" pitchFamily="18" charset="0"/>
            </a:endParaRPr>
          </a:p>
          <a:p>
            <a:pPr marL="400050" indent="-400050">
              <a:buFont typeface="+mj-lt"/>
              <a:buAutoNum type="romanUcPeriod"/>
            </a:pPr>
            <a:endParaRPr lang="en-US" sz="1800" dirty="0">
              <a:effectLst/>
              <a:latin typeface="Times New Roman" panose="02020603050405020304" pitchFamily="18" charset="0"/>
            </a:endParaRPr>
          </a:p>
          <a:p>
            <a:pPr marL="400050" indent="-400050">
              <a:buFont typeface="+mj-lt"/>
              <a:buAutoNum type="romanUcPeriod"/>
            </a:pPr>
            <a:endParaRPr lang="en-US" sz="1800" dirty="0">
              <a:effectLst/>
              <a:latin typeface="Times New Roman" panose="02020603050405020304" pitchFamily="18" charset="0"/>
            </a:endParaRPr>
          </a:p>
          <a:p>
            <a:pPr marL="400050" indent="-400050">
              <a:buFont typeface="+mj-lt"/>
              <a:buAutoNum type="romanUcPeriod"/>
            </a:pPr>
            <a:endParaRPr lang="en-US" sz="1800" dirty="0">
              <a:effectLst/>
              <a:latin typeface="Times New Roman" panose="02020603050405020304" pitchFamily="18" charset="0"/>
            </a:endParaRPr>
          </a:p>
          <a:p>
            <a:endParaRPr lang="en-US" sz="1800" dirty="0">
              <a:effectLst/>
              <a:latin typeface="Times New Roman" panose="02020603050405020304" pitchFamily="18" charset="0"/>
            </a:endParaRPr>
          </a:p>
        </p:txBody>
      </p:sp>
    </p:spTree>
    <p:extLst>
      <p:ext uri="{BB962C8B-B14F-4D97-AF65-F5344CB8AC3E}">
        <p14:creationId xmlns:p14="http://schemas.microsoft.com/office/powerpoint/2010/main" val="2539415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F765-5BFD-ACD3-158A-E15CE5C2EADB}"/>
              </a:ext>
            </a:extLst>
          </p:cNvPr>
          <p:cNvSpPr>
            <a:spLocks noGrp="1"/>
          </p:cNvSpPr>
          <p:nvPr>
            <p:ph type="title"/>
          </p:nvPr>
        </p:nvSpPr>
        <p:spPr/>
        <p:txBody>
          <a:bodyPr/>
          <a:lstStyle/>
          <a:p>
            <a:pPr marL="685800" indent="-68580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9777BFF-0DD9-89E0-34A3-1626A394CF9A}"/>
              </a:ext>
            </a:extLst>
          </p:cNvPr>
          <p:cNvSpPr>
            <a:spLocks noGrp="1"/>
          </p:cNvSpPr>
          <p:nvPr>
            <p:ph idx="1"/>
          </p:nvPr>
        </p:nvSpPr>
        <p:spPr>
          <a:xfrm>
            <a:off x="1097280" y="2132264"/>
            <a:ext cx="10058400" cy="3760891"/>
          </a:xfrm>
        </p:spPr>
        <p:txBody>
          <a:bodyPr>
            <a:normAutofit/>
          </a:bodyPr>
          <a:lstStyle/>
          <a:p>
            <a:pPr marL="400050" indent="-400050">
              <a:buClr>
                <a:schemeClr val="bg1"/>
              </a:buClr>
              <a:buFont typeface="+mj-lt"/>
              <a:buAutoNum type="romanUcPeriod"/>
            </a:pPr>
            <a:endParaRPr lang="en-US" sz="1800" dirty="0">
              <a:solidFill>
                <a:schemeClr val="bg1"/>
              </a:solidFill>
              <a:effectLst/>
              <a:latin typeface="Times New Roman" panose="02020603050405020304" pitchFamily="18" charset="0"/>
            </a:endParaRPr>
          </a:p>
          <a:p>
            <a:pPr marL="400050" indent="-400050">
              <a:buClr>
                <a:schemeClr val="bg1"/>
              </a:buClr>
              <a:buFont typeface="+mj-lt"/>
              <a:buAutoNum type="romanUcPeriod"/>
            </a:pPr>
            <a:endParaRPr lang="en-US" sz="1800" dirty="0">
              <a:solidFill>
                <a:schemeClr val="bg1"/>
              </a:solidFill>
              <a:effectLst/>
              <a:latin typeface="Times New Roman" panose="02020603050405020304" pitchFamily="18" charset="0"/>
            </a:endParaRPr>
          </a:p>
          <a:p>
            <a:pPr marL="400050" indent="-400050">
              <a:buFont typeface="+mj-lt"/>
              <a:buAutoNum type="romanUcPeriod"/>
            </a:pPr>
            <a:endParaRPr lang="en-US" sz="1800" dirty="0">
              <a:solidFill>
                <a:schemeClr val="bg1"/>
              </a:solidFill>
              <a:effectLst/>
              <a:latin typeface="Times New Roman" panose="02020603050405020304" pitchFamily="18" charset="0"/>
            </a:endParaRPr>
          </a:p>
          <a:p>
            <a:pPr marL="400050" indent="-400050">
              <a:buFont typeface="+mj-lt"/>
              <a:buAutoNum type="romanUcPeriod"/>
            </a:pPr>
            <a:endParaRPr lang="en-US" sz="1800" dirty="0">
              <a:effectLst/>
              <a:latin typeface="Times New Roman" panose="02020603050405020304" pitchFamily="18" charset="0"/>
            </a:endParaRPr>
          </a:p>
          <a:p>
            <a:pPr marL="400050" indent="-400050">
              <a:buFont typeface="+mj-lt"/>
              <a:buAutoNum type="romanUcPeriod"/>
            </a:pPr>
            <a:endParaRPr lang="en-US" sz="1800" dirty="0">
              <a:effectLst/>
              <a:latin typeface="Times New Roman" panose="02020603050405020304" pitchFamily="18" charset="0"/>
            </a:endParaRPr>
          </a:p>
          <a:p>
            <a:pPr marL="400050" indent="-400050">
              <a:buFont typeface="+mj-lt"/>
              <a:buAutoNum type="romanUcPeriod"/>
            </a:pPr>
            <a:endParaRPr lang="en-US" sz="1800" dirty="0">
              <a:effectLst/>
              <a:latin typeface="Times New Roman" panose="02020603050405020304" pitchFamily="18" charset="0"/>
            </a:endParaRPr>
          </a:p>
          <a:p>
            <a:endParaRPr lang="en-US" sz="1800" dirty="0">
              <a:effectLst/>
              <a:latin typeface="Times New Roman" panose="02020603050405020304" pitchFamily="18" charset="0"/>
            </a:endParaRPr>
          </a:p>
        </p:txBody>
      </p:sp>
      <p:sp>
        <p:nvSpPr>
          <p:cNvPr id="5" name="TextBox 4">
            <a:extLst>
              <a:ext uri="{FF2B5EF4-FFF2-40B4-BE49-F238E27FC236}">
                <a16:creationId xmlns:a16="http://schemas.microsoft.com/office/drawing/2014/main" id="{8655582C-78DC-0083-7F35-7FAB5B6D5D7F}"/>
              </a:ext>
            </a:extLst>
          </p:cNvPr>
          <p:cNvSpPr txBox="1"/>
          <p:nvPr/>
        </p:nvSpPr>
        <p:spPr>
          <a:xfrm>
            <a:off x="1187116" y="2132264"/>
            <a:ext cx="10058400" cy="5701817"/>
          </a:xfrm>
          <a:prstGeom prst="rect">
            <a:avLst/>
          </a:prstGeom>
          <a:noFill/>
        </p:spPr>
        <p:txBody>
          <a:bodyPr wrap="square">
            <a:spAutoFit/>
          </a:bodyPr>
          <a:lstStyle/>
          <a:p>
            <a:pPr marL="457200" indent="-457200">
              <a:lnSpc>
                <a:spcPct val="200000"/>
              </a:lnSpc>
              <a:buFont typeface="+mj-lt"/>
              <a:buAutoNum type="romanUcPeriod"/>
            </a:pPr>
            <a:r>
              <a:rPr lang="en-US" sz="1100" dirty="0">
                <a:solidFill>
                  <a:schemeClr val="bg1"/>
                </a:solidFill>
                <a:effectLst/>
                <a:latin typeface="Times New Roman" panose="02020603050405020304" pitchFamily="18" charset="0"/>
              </a:rPr>
              <a:t>“Social Media Can Play a Role in Business Process Management.” </a:t>
            </a:r>
            <a:r>
              <a:rPr lang="en-US" sz="1100" i="1" dirty="0">
                <a:solidFill>
                  <a:schemeClr val="bg1"/>
                </a:solidFill>
                <a:effectLst/>
                <a:latin typeface="Times New Roman" panose="02020603050405020304" pitchFamily="18" charset="0"/>
              </a:rPr>
              <a:t>Harvard Business Review</a:t>
            </a:r>
            <a:r>
              <a:rPr lang="en-US" sz="1100" dirty="0">
                <a:solidFill>
                  <a:schemeClr val="bg1"/>
                </a:solidFill>
                <a:effectLst/>
                <a:latin typeface="Times New Roman" panose="02020603050405020304" pitchFamily="18" charset="0"/>
              </a:rPr>
              <a:t>, 7 Jan. 2013, hbr.org/2013/01/social-media-can-play-a-role.</a:t>
            </a:r>
          </a:p>
          <a:p>
            <a:pPr marL="457200" indent="-457200">
              <a:lnSpc>
                <a:spcPct val="200000"/>
              </a:lnSpc>
              <a:buFont typeface="+mj-lt"/>
              <a:buAutoNum type="romanUcPeriod"/>
            </a:pPr>
            <a:r>
              <a:rPr lang="en-US" sz="1100" dirty="0" err="1">
                <a:solidFill>
                  <a:schemeClr val="bg1"/>
                </a:solidFill>
                <a:effectLst/>
                <a:latin typeface="Times New Roman" panose="02020603050405020304" pitchFamily="18" charset="0"/>
              </a:rPr>
              <a:t>Tourani</a:t>
            </a:r>
            <a:r>
              <a:rPr lang="en-US" sz="1100" dirty="0">
                <a:solidFill>
                  <a:schemeClr val="bg1"/>
                </a:solidFill>
                <a:effectLst/>
                <a:latin typeface="Times New Roman" panose="02020603050405020304" pitchFamily="18" charset="0"/>
              </a:rPr>
              <a:t>, Nazanin. “Thriving in a Shifting Landscape: Role of Social Media in Support of Business Strategy.” </a:t>
            </a:r>
            <a:r>
              <a:rPr lang="en-US" sz="1100" i="1" dirty="0">
                <a:solidFill>
                  <a:schemeClr val="bg1"/>
                </a:solidFill>
                <a:effectLst/>
                <a:latin typeface="Times New Roman" panose="02020603050405020304" pitchFamily="18" charset="0"/>
              </a:rPr>
              <a:t>Asia Pacific Management Review</a:t>
            </a:r>
            <a:r>
              <a:rPr lang="en-US" sz="1100" dirty="0">
                <a:solidFill>
                  <a:schemeClr val="bg1"/>
                </a:solidFill>
                <a:effectLst/>
                <a:latin typeface="Times New Roman" panose="02020603050405020304" pitchFamily="18" charset="0"/>
              </a:rPr>
              <a:t>, vol. 27, no. 4, Feb. 2022, </a:t>
            </a:r>
            <a:r>
              <a:rPr lang="en-US" sz="1100" dirty="0" err="1">
                <a:solidFill>
                  <a:schemeClr val="bg1"/>
                </a:solidFill>
                <a:effectLst/>
                <a:latin typeface="Times New Roman" panose="02020603050405020304" pitchFamily="18" charset="0"/>
              </a:rPr>
              <a:t>doi:https</a:t>
            </a:r>
            <a:r>
              <a:rPr lang="en-US" sz="1100" dirty="0">
                <a:solidFill>
                  <a:schemeClr val="bg1"/>
                </a:solidFill>
                <a:effectLst/>
                <a:latin typeface="Times New Roman" panose="02020603050405020304" pitchFamily="18" charset="0"/>
              </a:rPr>
              <a:t>://doi.org/10.1016/j.apmrv.2021.11.001.</a:t>
            </a:r>
          </a:p>
          <a:p>
            <a:pPr marL="457200" indent="-457200">
              <a:lnSpc>
                <a:spcPct val="200000"/>
              </a:lnSpc>
              <a:buFont typeface="+mj-lt"/>
              <a:buAutoNum type="romanUcPeriod"/>
            </a:pPr>
            <a:r>
              <a:rPr lang="en-US" sz="1100" dirty="0">
                <a:solidFill>
                  <a:schemeClr val="bg1"/>
                </a:solidFill>
                <a:effectLst/>
                <a:latin typeface="Times New Roman" panose="02020603050405020304" pitchFamily="18" charset="0"/>
              </a:rPr>
              <a:t>“What Is Structured Data?” </a:t>
            </a:r>
            <a:r>
              <a:rPr lang="en-US" sz="1100" i="1" dirty="0">
                <a:solidFill>
                  <a:schemeClr val="bg1"/>
                </a:solidFill>
                <a:effectLst/>
                <a:latin typeface="Times New Roman" panose="02020603050405020304" pitchFamily="18" charset="0"/>
              </a:rPr>
              <a:t>TIBCO Software</a:t>
            </a:r>
            <a:r>
              <a:rPr lang="en-US" sz="1100" dirty="0">
                <a:solidFill>
                  <a:schemeClr val="bg1"/>
                </a:solidFill>
                <a:effectLst/>
                <a:latin typeface="Times New Roman" panose="02020603050405020304" pitchFamily="18" charset="0"/>
              </a:rPr>
              <a:t>, </a:t>
            </a:r>
            <a:r>
              <a:rPr lang="en-US" sz="1100" dirty="0">
                <a:solidFill>
                  <a:schemeClr val="bg1"/>
                </a:solidFill>
                <a:effectLst/>
                <a:latin typeface="Times New Roman" panose="02020603050405020304" pitchFamily="18" charset="0"/>
                <a:hlinkClick r:id="rId2"/>
              </a:rPr>
              <a:t>www.tibco.com/reference-center/what-is-structured-data#:~:text=Structured%20data%20is%20when%20data</a:t>
            </a:r>
            <a:r>
              <a:rPr lang="en-US" sz="1100" dirty="0">
                <a:solidFill>
                  <a:schemeClr val="bg1"/>
                </a:solidFill>
                <a:effectLst/>
                <a:latin typeface="Times New Roman" panose="02020603050405020304" pitchFamily="18" charset="0"/>
              </a:rPr>
              <a:t>.</a:t>
            </a:r>
          </a:p>
          <a:p>
            <a:pPr marL="457200" indent="-457200">
              <a:lnSpc>
                <a:spcPct val="200000"/>
              </a:lnSpc>
              <a:buFont typeface="+mj-lt"/>
              <a:buAutoNum type="romanUcPeriod"/>
            </a:pPr>
            <a:r>
              <a:rPr lang="en-US" sz="1100" dirty="0">
                <a:solidFill>
                  <a:schemeClr val="bg1"/>
                </a:solidFill>
                <a:effectLst/>
                <a:latin typeface="Times New Roman" panose="02020603050405020304" pitchFamily="18" charset="0"/>
                <a:hlinkClick r:id="rId3"/>
              </a:rPr>
              <a:t>https://about.puma.com/en/company</a:t>
            </a:r>
            <a:endParaRPr lang="en-US" sz="1100" dirty="0">
              <a:solidFill>
                <a:schemeClr val="bg1"/>
              </a:solidFill>
              <a:effectLst/>
              <a:latin typeface="Times New Roman" panose="02020603050405020304" pitchFamily="18" charset="0"/>
            </a:endParaRPr>
          </a:p>
          <a:p>
            <a:pPr marL="457200" indent="-457200">
              <a:lnSpc>
                <a:spcPct val="200000"/>
              </a:lnSpc>
              <a:buFont typeface="+mj-lt"/>
              <a:buAutoNum type="romanUcPeriod"/>
            </a:pPr>
            <a:r>
              <a:rPr lang="en-US" sz="1200" dirty="0">
                <a:solidFill>
                  <a:schemeClr val="bg1"/>
                </a:solidFill>
                <a:effectLst/>
                <a:latin typeface="Times New Roman" panose="02020603050405020304" pitchFamily="18" charset="0"/>
              </a:rPr>
              <a:t>technologist, </a:t>
            </a:r>
            <a:r>
              <a:rPr lang="en-US" sz="1200" dirty="0" err="1">
                <a:solidFill>
                  <a:schemeClr val="bg1"/>
                </a:solidFill>
                <a:effectLst/>
                <a:latin typeface="Times New Roman" panose="02020603050405020304" pitchFamily="18" charset="0"/>
              </a:rPr>
              <a:t>img</a:t>
            </a:r>
            <a:r>
              <a:rPr lang="en-US" sz="1200" dirty="0">
                <a:solidFill>
                  <a:schemeClr val="bg1"/>
                </a:solidFill>
                <a:effectLst/>
                <a:latin typeface="Times New Roman" panose="02020603050405020304" pitchFamily="18" charset="0"/>
              </a:rPr>
              <a:t> alt=’’ </a:t>
            </a:r>
            <a:r>
              <a:rPr lang="en-US" sz="1200" dirty="0" err="1">
                <a:solidFill>
                  <a:schemeClr val="bg1"/>
                </a:solidFill>
                <a:effectLst/>
                <a:latin typeface="Times New Roman" panose="02020603050405020304" pitchFamily="18" charset="0"/>
              </a:rPr>
              <a:t>src</a:t>
            </a:r>
            <a:r>
              <a:rPr lang="en-US" sz="1200" dirty="0">
                <a:solidFill>
                  <a:schemeClr val="bg1"/>
                </a:solidFill>
                <a:effectLst/>
                <a:latin typeface="Times New Roman" panose="02020603050405020304" pitchFamily="18" charset="0"/>
              </a:rPr>
              <a:t>=’https://www </a:t>
            </a:r>
            <a:r>
              <a:rPr lang="en-US" sz="1200" dirty="0" err="1">
                <a:solidFill>
                  <a:schemeClr val="bg1"/>
                </a:solidFill>
                <a:effectLst/>
                <a:latin typeface="Times New Roman" panose="02020603050405020304" pitchFamily="18" charset="0"/>
              </a:rPr>
              <a:t>loginworks</a:t>
            </a:r>
            <a:r>
              <a:rPr lang="en-US" sz="1200" dirty="0">
                <a:solidFill>
                  <a:schemeClr val="bg1"/>
                </a:solidFill>
                <a:effectLst/>
                <a:latin typeface="Times New Roman" panose="02020603050405020304" pitchFamily="18" charset="0"/>
              </a:rPr>
              <a:t> com/wp-content/uploads/gravatar/testimonial-img-2 jpg’ class=’avatar avatar-250 photo’ width=’250’ style=’max-width:250px’ /&gt; Ravi </a:t>
            </a:r>
            <a:r>
              <a:rPr lang="en-US" sz="1200" dirty="0" err="1">
                <a:solidFill>
                  <a:schemeClr val="bg1"/>
                </a:solidFill>
                <a:effectLst/>
                <a:latin typeface="Times New Roman" panose="02020603050405020304" pitchFamily="18" charset="0"/>
              </a:rPr>
              <a:t>VermaManager</a:t>
            </a:r>
            <a:r>
              <a:rPr lang="en-US" sz="1200" dirty="0">
                <a:solidFill>
                  <a:schemeClr val="bg1"/>
                </a:solidFill>
                <a:effectLst/>
                <a:latin typeface="Times New Roman" panose="02020603050405020304" pitchFamily="18" charset="0"/>
              </a:rPr>
              <a:t> - Data Analytics at </a:t>
            </a:r>
            <a:r>
              <a:rPr lang="en-US" sz="1200" dirty="0" err="1">
                <a:solidFill>
                  <a:schemeClr val="bg1"/>
                </a:solidFill>
                <a:effectLst/>
                <a:latin typeface="Times New Roman" panose="02020603050405020304" pitchFamily="18" charset="0"/>
              </a:rPr>
              <a:t>Loginworks</a:t>
            </a:r>
            <a:r>
              <a:rPr lang="en-US" sz="1200" dirty="0">
                <a:solidFill>
                  <a:schemeClr val="bg1"/>
                </a:solidFill>
                <a:effectLst/>
                <a:latin typeface="Times New Roman" panose="02020603050405020304" pitchFamily="18" charset="0"/>
              </a:rPr>
              <a:t> </a:t>
            </a:r>
            <a:r>
              <a:rPr lang="en-US" sz="1200" dirty="0" err="1">
                <a:solidFill>
                  <a:schemeClr val="bg1"/>
                </a:solidFill>
                <a:effectLst/>
                <a:latin typeface="Times New Roman" panose="02020603050405020304" pitchFamily="18" charset="0"/>
              </a:rPr>
              <a:t>Softwares</a:t>
            </a:r>
            <a:r>
              <a:rPr lang="en-US" sz="1200" dirty="0">
                <a:solidFill>
                  <a:schemeClr val="bg1"/>
                </a:solidFill>
                <a:effectLst/>
                <a:latin typeface="Times New Roman" panose="02020603050405020304" pitchFamily="18" charset="0"/>
              </a:rPr>
              <a:t> LLCA, et al. </a:t>
            </a:r>
            <a:r>
              <a:rPr lang="en-US" sz="1200" i="1" dirty="0">
                <a:solidFill>
                  <a:schemeClr val="bg1"/>
                </a:solidFill>
                <a:effectLst/>
                <a:latin typeface="Times New Roman" panose="02020603050405020304" pitchFamily="18" charset="0"/>
              </a:rPr>
              <a:t>10 Ways to Deal with Structured and Semi-Structured Data</a:t>
            </a:r>
            <a:r>
              <a:rPr lang="en-US" sz="1200" dirty="0">
                <a:solidFill>
                  <a:schemeClr val="bg1"/>
                </a:solidFill>
                <a:effectLst/>
                <a:latin typeface="Times New Roman" panose="02020603050405020304" pitchFamily="18" charset="0"/>
              </a:rPr>
              <a:t>. 20 June 2018, </a:t>
            </a:r>
            <a:r>
              <a:rPr lang="en-US" sz="1200" dirty="0">
                <a:solidFill>
                  <a:schemeClr val="bg1"/>
                </a:solidFill>
                <a:effectLst/>
                <a:latin typeface="Times New Roman" panose="02020603050405020304" pitchFamily="18" charset="0"/>
                <a:hlinkClick r:id="rId4"/>
              </a:rPr>
              <a:t>www.loginworks.com/blogs/10-effective-ways-to-deal-with-structured-and-semi-structured-data/</a:t>
            </a:r>
            <a:r>
              <a:rPr lang="en-US" sz="1200" dirty="0">
                <a:solidFill>
                  <a:schemeClr val="bg1"/>
                </a:solidFill>
                <a:effectLst/>
                <a:latin typeface="Times New Roman" panose="02020603050405020304" pitchFamily="18" charset="0"/>
              </a:rPr>
              <a:t>.</a:t>
            </a:r>
          </a:p>
          <a:p>
            <a:pPr marL="457200" indent="-457200">
              <a:lnSpc>
                <a:spcPct val="200000"/>
              </a:lnSpc>
              <a:buFont typeface="+mj-lt"/>
              <a:buAutoNum type="romanUcPeriod"/>
            </a:pPr>
            <a:r>
              <a:rPr lang="en-US" sz="1200" dirty="0">
                <a:solidFill>
                  <a:schemeClr val="bg1"/>
                </a:solidFill>
                <a:effectLst/>
                <a:latin typeface="Times New Roman" panose="02020603050405020304" pitchFamily="18" charset="0"/>
              </a:rPr>
              <a:t>“Benefits of Information Systems in Business | Nibusinessinfo.co.uk.” </a:t>
            </a:r>
            <a:r>
              <a:rPr lang="en-US" sz="1200" i="1" dirty="0">
                <a:solidFill>
                  <a:schemeClr val="bg1"/>
                </a:solidFill>
                <a:effectLst/>
                <a:latin typeface="Times New Roman" panose="02020603050405020304" pitchFamily="18" charset="0"/>
              </a:rPr>
              <a:t>Www.nibusinessinfo.co.uk</a:t>
            </a:r>
            <a:r>
              <a:rPr lang="en-US" sz="1200" dirty="0">
                <a:solidFill>
                  <a:schemeClr val="bg1"/>
                </a:solidFill>
                <a:effectLst/>
                <a:latin typeface="Times New Roman" panose="02020603050405020304" pitchFamily="18" charset="0"/>
              </a:rPr>
              <a:t>, www.nibusinessinfo.co.uk/content/benefits-information-systems-business#:~:text=Other%20advantages%20of%20information%20systems&amp;text=supply%20of%20information%20to%20decision.</a:t>
            </a:r>
          </a:p>
          <a:p>
            <a:pPr marL="457200" indent="-457200">
              <a:lnSpc>
                <a:spcPct val="200000"/>
              </a:lnSpc>
              <a:buFont typeface="+mj-lt"/>
              <a:buAutoNum type="romanUcPeriod"/>
            </a:pPr>
            <a:endParaRPr lang="en-US" sz="1200" dirty="0">
              <a:solidFill>
                <a:schemeClr val="bg1"/>
              </a:solidFill>
              <a:effectLst/>
              <a:latin typeface="Times New Roman" panose="02020603050405020304" pitchFamily="18" charset="0"/>
            </a:endParaRPr>
          </a:p>
          <a:p>
            <a:pPr marL="457200" indent="-457200">
              <a:lnSpc>
                <a:spcPct val="200000"/>
              </a:lnSpc>
              <a:buFont typeface="+mj-lt"/>
              <a:buAutoNum type="romanUcPeriod"/>
            </a:pPr>
            <a:endParaRPr lang="en-US" sz="1100" dirty="0">
              <a:solidFill>
                <a:schemeClr val="bg1"/>
              </a:solidFill>
              <a:effectLst/>
              <a:latin typeface="Times New Roman" panose="02020603050405020304" pitchFamily="18" charset="0"/>
            </a:endParaRPr>
          </a:p>
          <a:p>
            <a:pPr marL="457200" indent="-457200">
              <a:lnSpc>
                <a:spcPct val="200000"/>
              </a:lnSpc>
              <a:buFont typeface="+mj-lt"/>
              <a:buAutoNum type="romanUcPeriod"/>
            </a:pPr>
            <a:endParaRPr lang="en-US" sz="1100" dirty="0">
              <a:solidFill>
                <a:schemeClr val="bg1"/>
              </a:solidFill>
              <a:effectLst/>
              <a:latin typeface="Times New Roman" panose="02020603050405020304" pitchFamily="18" charset="0"/>
            </a:endParaRPr>
          </a:p>
          <a:p>
            <a:pPr marL="457200" indent="-457200">
              <a:lnSpc>
                <a:spcPct val="200000"/>
              </a:lnSpc>
              <a:buFont typeface="+mj-lt"/>
              <a:buAutoNum type="romanUcPeriod"/>
            </a:pPr>
            <a:endParaRPr lang="en-US" sz="1800" dirty="0">
              <a:solidFill>
                <a:schemeClr val="bg1"/>
              </a:solidFill>
              <a:effectLst/>
              <a:latin typeface="Times New Roman" panose="02020603050405020304" pitchFamily="18" charset="0"/>
            </a:endParaRPr>
          </a:p>
          <a:p>
            <a:pPr marL="457200" indent="-457200">
              <a:lnSpc>
                <a:spcPct val="200000"/>
              </a:lnSpc>
              <a:buFont typeface="+mj-lt"/>
              <a:buAutoNum type="romanUcPeriod"/>
            </a:pPr>
            <a:endParaRPr lang="en-US" sz="1800" dirty="0">
              <a:solidFill>
                <a:schemeClr val="bg1"/>
              </a:solidFill>
              <a:effectLst/>
              <a:latin typeface="Times New Roman" panose="02020603050405020304" pitchFamily="18" charset="0"/>
            </a:endParaRPr>
          </a:p>
        </p:txBody>
      </p:sp>
    </p:spTree>
    <p:extLst>
      <p:ext uri="{BB962C8B-B14F-4D97-AF65-F5344CB8AC3E}">
        <p14:creationId xmlns:p14="http://schemas.microsoft.com/office/powerpoint/2010/main" val="3218822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F765-5BFD-ACD3-158A-E15CE5C2EADB}"/>
              </a:ext>
            </a:extLst>
          </p:cNvPr>
          <p:cNvSpPr>
            <a:spLocks noGrp="1"/>
          </p:cNvSpPr>
          <p:nvPr>
            <p:ph type="title"/>
          </p:nvPr>
        </p:nvSpPr>
        <p:spPr/>
        <p:txBody>
          <a:bodyPr/>
          <a:lstStyle/>
          <a:p>
            <a:pPr marL="685800" indent="-68580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9777BFF-0DD9-89E0-34A3-1626A394CF9A}"/>
              </a:ext>
            </a:extLst>
          </p:cNvPr>
          <p:cNvSpPr>
            <a:spLocks noGrp="1"/>
          </p:cNvSpPr>
          <p:nvPr>
            <p:ph idx="1"/>
          </p:nvPr>
        </p:nvSpPr>
        <p:spPr>
          <a:xfrm>
            <a:off x="1097280" y="2132264"/>
            <a:ext cx="10058400" cy="3760891"/>
          </a:xfrm>
        </p:spPr>
        <p:txBody>
          <a:bodyPr>
            <a:normAutofit/>
          </a:bodyPr>
          <a:lstStyle/>
          <a:p>
            <a:pPr marL="400050" indent="-400050">
              <a:buClr>
                <a:schemeClr val="bg1"/>
              </a:buClr>
              <a:buFont typeface="+mj-lt"/>
              <a:buAutoNum type="romanUcPeriod"/>
            </a:pPr>
            <a:endParaRPr lang="en-US" sz="1800" dirty="0">
              <a:solidFill>
                <a:schemeClr val="bg1"/>
              </a:solidFill>
              <a:effectLst/>
              <a:latin typeface="Times New Roman" panose="02020603050405020304" pitchFamily="18" charset="0"/>
            </a:endParaRPr>
          </a:p>
          <a:p>
            <a:pPr marL="400050" indent="-400050">
              <a:buClr>
                <a:schemeClr val="bg1"/>
              </a:buClr>
              <a:buFont typeface="+mj-lt"/>
              <a:buAutoNum type="romanUcPeriod"/>
            </a:pPr>
            <a:endParaRPr lang="en-US" sz="1800" dirty="0">
              <a:solidFill>
                <a:schemeClr val="bg1"/>
              </a:solidFill>
              <a:effectLst/>
              <a:latin typeface="Times New Roman" panose="02020603050405020304" pitchFamily="18" charset="0"/>
            </a:endParaRPr>
          </a:p>
          <a:p>
            <a:pPr marL="400050" indent="-400050">
              <a:buFont typeface="+mj-lt"/>
              <a:buAutoNum type="romanUcPeriod"/>
            </a:pPr>
            <a:endParaRPr lang="en-US" sz="1800" dirty="0">
              <a:solidFill>
                <a:schemeClr val="bg1"/>
              </a:solidFill>
              <a:effectLst/>
              <a:latin typeface="Times New Roman" panose="02020603050405020304" pitchFamily="18" charset="0"/>
            </a:endParaRPr>
          </a:p>
          <a:p>
            <a:pPr marL="400050" indent="-400050">
              <a:buFont typeface="+mj-lt"/>
              <a:buAutoNum type="romanUcPeriod"/>
            </a:pPr>
            <a:endParaRPr lang="en-US" sz="1800" dirty="0">
              <a:effectLst/>
              <a:latin typeface="Times New Roman" panose="02020603050405020304" pitchFamily="18" charset="0"/>
            </a:endParaRPr>
          </a:p>
          <a:p>
            <a:pPr marL="400050" indent="-400050">
              <a:buFont typeface="+mj-lt"/>
              <a:buAutoNum type="romanUcPeriod"/>
            </a:pPr>
            <a:endParaRPr lang="en-US" sz="1800" dirty="0">
              <a:effectLst/>
              <a:latin typeface="Times New Roman" panose="02020603050405020304" pitchFamily="18" charset="0"/>
            </a:endParaRPr>
          </a:p>
          <a:p>
            <a:pPr marL="400050" indent="-400050">
              <a:buFont typeface="+mj-lt"/>
              <a:buAutoNum type="romanUcPeriod"/>
            </a:pPr>
            <a:endParaRPr lang="en-US" sz="1800" dirty="0">
              <a:effectLst/>
              <a:latin typeface="Times New Roman" panose="02020603050405020304" pitchFamily="18" charset="0"/>
            </a:endParaRPr>
          </a:p>
          <a:p>
            <a:endParaRPr lang="en-US" sz="1800" dirty="0">
              <a:effectLst/>
              <a:latin typeface="Times New Roman" panose="02020603050405020304" pitchFamily="18" charset="0"/>
            </a:endParaRPr>
          </a:p>
        </p:txBody>
      </p:sp>
      <p:sp>
        <p:nvSpPr>
          <p:cNvPr id="5" name="TextBox 4">
            <a:extLst>
              <a:ext uri="{FF2B5EF4-FFF2-40B4-BE49-F238E27FC236}">
                <a16:creationId xmlns:a16="http://schemas.microsoft.com/office/drawing/2014/main" id="{8655582C-78DC-0083-7F35-7FAB5B6D5D7F}"/>
              </a:ext>
            </a:extLst>
          </p:cNvPr>
          <p:cNvSpPr txBox="1"/>
          <p:nvPr/>
        </p:nvSpPr>
        <p:spPr>
          <a:xfrm>
            <a:off x="1187116" y="2132264"/>
            <a:ext cx="10058400" cy="4291175"/>
          </a:xfrm>
          <a:prstGeom prst="rect">
            <a:avLst/>
          </a:prstGeom>
          <a:noFill/>
        </p:spPr>
        <p:txBody>
          <a:bodyPr wrap="square">
            <a:spAutoFit/>
          </a:bodyPr>
          <a:lstStyle/>
          <a:p>
            <a:pPr marL="285750" indent="-285750" algn="l" rtl="0" eaLnBrk="1" latinLnBrk="0" hangingPunct="1">
              <a:lnSpc>
                <a:spcPct val="110000"/>
              </a:lnSpc>
              <a:spcBef>
                <a:spcPts val="1200"/>
              </a:spcBef>
              <a:spcAft>
                <a:spcPts val="200"/>
              </a:spcAft>
              <a:buClr>
                <a:schemeClr val="bg1"/>
              </a:buClr>
              <a:buSzPct val="100000"/>
              <a:buFont typeface="Wingdings" panose="05000000000000000000" pitchFamily="2" charset="2"/>
              <a:buChar char="q"/>
            </a:pPr>
            <a:r>
              <a:rPr lang="en-US" sz="1200" b="0" i="0" kern="1200" dirty="0">
                <a:solidFill>
                  <a:schemeClr val="bg1"/>
                </a:solidFill>
                <a:effectLst/>
                <a:latin typeface="Times New Roman" panose="02020603050405020304" pitchFamily="18" charset="0"/>
                <a:cs typeface="Times New Roman" panose="02020603050405020304" pitchFamily="18" charset="0"/>
              </a:rPr>
              <a:t>Barger, V. A. (2018). Social media marketing: A strategic approach. Cengage Learning.</a:t>
            </a:r>
            <a:endParaRPr lang="en-US" sz="1200" dirty="0">
              <a:solidFill>
                <a:schemeClr val="bg1"/>
              </a:solidFill>
              <a:effectLst/>
              <a:latin typeface="Times New Roman" panose="02020603050405020304" pitchFamily="18" charset="0"/>
              <a:cs typeface="Times New Roman" panose="02020603050405020304" pitchFamily="18" charset="0"/>
            </a:endParaRPr>
          </a:p>
          <a:p>
            <a:pPr marL="285750" indent="-285750" algn="l" rtl="0" eaLnBrk="1" latinLnBrk="0" hangingPunct="1">
              <a:lnSpc>
                <a:spcPct val="110000"/>
              </a:lnSpc>
              <a:spcBef>
                <a:spcPts val="1200"/>
              </a:spcBef>
              <a:spcAft>
                <a:spcPts val="200"/>
              </a:spcAft>
              <a:buFont typeface="Wingdings" panose="05000000000000000000" pitchFamily="2" charset="2"/>
              <a:buChar char="q"/>
            </a:pPr>
            <a:r>
              <a:rPr lang="en-US" sz="1200" b="0" i="0" kern="1200" dirty="0">
                <a:solidFill>
                  <a:schemeClr val="bg1"/>
                </a:solidFill>
                <a:effectLst/>
                <a:latin typeface="Times New Roman" panose="02020603050405020304" pitchFamily="18" charset="0"/>
                <a:cs typeface="Times New Roman" panose="02020603050405020304" pitchFamily="18" charset="0"/>
              </a:rPr>
              <a:t>Chaffey, D., &amp; Ellis-Chadwick, F. (2019). Digital marketing: Strategy, implementation and practice. Pearson UK.</a:t>
            </a:r>
            <a:endParaRPr lang="en-US" sz="1200" dirty="0">
              <a:solidFill>
                <a:schemeClr val="bg1"/>
              </a:solidFill>
              <a:effectLst/>
              <a:latin typeface="Times New Roman" panose="02020603050405020304" pitchFamily="18" charset="0"/>
              <a:cs typeface="Times New Roman" panose="02020603050405020304" pitchFamily="18" charset="0"/>
            </a:endParaRPr>
          </a:p>
          <a:p>
            <a:pPr marL="285750" indent="-285750" algn="l" rtl="0" eaLnBrk="1" latinLnBrk="0" hangingPunct="1">
              <a:lnSpc>
                <a:spcPct val="110000"/>
              </a:lnSpc>
              <a:spcBef>
                <a:spcPts val="1200"/>
              </a:spcBef>
              <a:spcAft>
                <a:spcPts val="200"/>
              </a:spcAft>
              <a:buFont typeface="Wingdings" panose="05000000000000000000" pitchFamily="2" charset="2"/>
              <a:buChar char="q"/>
            </a:pPr>
            <a:r>
              <a:rPr lang="en-US" sz="1200" b="0" i="0" kern="1200" dirty="0">
                <a:solidFill>
                  <a:schemeClr val="bg1"/>
                </a:solidFill>
                <a:effectLst/>
                <a:latin typeface="Times New Roman" panose="02020603050405020304" pitchFamily="18" charset="0"/>
                <a:cs typeface="Times New Roman" panose="02020603050405020304" pitchFamily="18" charset="0"/>
              </a:rPr>
              <a:t>Durkin, M., &amp; McGowan, P. (2017). Social media strategy: Marketing, advertising, and public relations in the consumer revolution. Routledge.</a:t>
            </a:r>
            <a:endParaRPr lang="en-US" sz="1200" dirty="0">
              <a:solidFill>
                <a:schemeClr val="bg1"/>
              </a:solidFill>
              <a:effectLst/>
              <a:latin typeface="Times New Roman" panose="02020603050405020304" pitchFamily="18" charset="0"/>
              <a:cs typeface="Times New Roman" panose="02020603050405020304" pitchFamily="18" charset="0"/>
            </a:endParaRPr>
          </a:p>
          <a:p>
            <a:pPr marL="285750" indent="-285750" algn="l" rtl="0" eaLnBrk="1" latinLnBrk="0" hangingPunct="1">
              <a:lnSpc>
                <a:spcPct val="110000"/>
              </a:lnSpc>
              <a:spcBef>
                <a:spcPts val="1200"/>
              </a:spcBef>
              <a:spcAft>
                <a:spcPts val="200"/>
              </a:spcAft>
              <a:buFont typeface="Wingdings" panose="05000000000000000000" pitchFamily="2" charset="2"/>
              <a:buChar char="q"/>
            </a:pPr>
            <a:r>
              <a:rPr lang="en-US" sz="1200" b="0" i="0" kern="1200" dirty="0">
                <a:solidFill>
                  <a:schemeClr val="bg1"/>
                </a:solidFill>
                <a:effectLst/>
                <a:latin typeface="Times New Roman" panose="02020603050405020304" pitchFamily="18" charset="0"/>
                <a:cs typeface="Times New Roman" panose="02020603050405020304" pitchFamily="18" charset="0"/>
              </a:rPr>
              <a:t>Li, C., &amp; </a:t>
            </a:r>
            <a:r>
              <a:rPr lang="en-US" sz="1200" b="0" i="0" kern="1200" dirty="0" err="1">
                <a:solidFill>
                  <a:schemeClr val="bg1"/>
                </a:solidFill>
                <a:effectLst/>
                <a:latin typeface="Times New Roman" panose="02020603050405020304" pitchFamily="18" charset="0"/>
                <a:cs typeface="Times New Roman" panose="02020603050405020304" pitchFamily="18" charset="0"/>
              </a:rPr>
              <a:t>Bernoff</a:t>
            </a:r>
            <a:r>
              <a:rPr lang="en-US" sz="1200" b="0" i="0" kern="1200" dirty="0">
                <a:solidFill>
                  <a:schemeClr val="bg1"/>
                </a:solidFill>
                <a:effectLst/>
                <a:latin typeface="Times New Roman" panose="02020603050405020304" pitchFamily="18" charset="0"/>
                <a:cs typeface="Times New Roman" panose="02020603050405020304" pitchFamily="18" charset="0"/>
              </a:rPr>
              <a:t>, J. (2011). Groundswell: Winning in a world transformed by social technologies. Harvard Business Press.</a:t>
            </a:r>
            <a:endParaRPr lang="en-US" sz="1200" dirty="0">
              <a:solidFill>
                <a:schemeClr val="bg1"/>
              </a:solidFill>
              <a:effectLst/>
              <a:latin typeface="Times New Roman" panose="02020603050405020304" pitchFamily="18" charset="0"/>
              <a:cs typeface="Times New Roman" panose="02020603050405020304" pitchFamily="18" charset="0"/>
            </a:endParaRPr>
          </a:p>
          <a:p>
            <a:pPr marL="285750" indent="-285750" algn="l" rtl="0" eaLnBrk="1" latinLnBrk="0" hangingPunct="1">
              <a:lnSpc>
                <a:spcPct val="110000"/>
              </a:lnSpc>
              <a:spcBef>
                <a:spcPts val="1200"/>
              </a:spcBef>
              <a:spcAft>
                <a:spcPts val="200"/>
              </a:spcAft>
              <a:buFont typeface="Wingdings" panose="05000000000000000000" pitchFamily="2" charset="2"/>
              <a:buChar char="q"/>
            </a:pPr>
            <a:r>
              <a:rPr lang="en-US" sz="1200" b="0" i="0" kern="1200" dirty="0">
                <a:solidFill>
                  <a:schemeClr val="bg1"/>
                </a:solidFill>
                <a:effectLst/>
                <a:latin typeface="Times New Roman" panose="02020603050405020304" pitchFamily="18" charset="0"/>
                <a:cs typeface="Times New Roman" panose="02020603050405020304" pitchFamily="18" charset="0"/>
              </a:rPr>
              <a:t>Mangold, W. G., &amp; Faulds, D. J. (2009). Social media: The new hybrid element of the promotion mix. Business horizons, 52(4), 357-365.</a:t>
            </a:r>
            <a:endParaRPr lang="en-US" sz="1200" dirty="0">
              <a:solidFill>
                <a:schemeClr val="bg1"/>
              </a:solidFill>
              <a:effectLst/>
              <a:latin typeface="Times New Roman" panose="02020603050405020304" pitchFamily="18" charset="0"/>
              <a:cs typeface="Times New Roman" panose="02020603050405020304" pitchFamily="18" charset="0"/>
            </a:endParaRPr>
          </a:p>
          <a:p>
            <a:pPr marL="457200" marR="0" lvl="0" indent="-457200" algn="l" defTabSz="914400" rtl="0" eaLnBrk="1" fontAlgn="auto" latinLnBrk="0" hangingPunct="1">
              <a:lnSpc>
                <a:spcPct val="200000"/>
              </a:lnSpc>
              <a:spcBef>
                <a:spcPts val="0"/>
              </a:spcBef>
              <a:spcAft>
                <a:spcPts val="0"/>
              </a:spcAft>
              <a:buClrTx/>
              <a:buSzTx/>
              <a:buFont typeface="+mj-lt"/>
              <a:buAutoNum type="romanUcPeriod"/>
              <a:tabLst/>
              <a:defRPr/>
            </a:pPr>
            <a:endParaRPr kumimoji="0" lang="en-US" sz="12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a:p>
            <a:pPr marL="457200" marR="0" lvl="0" indent="-457200" algn="l" defTabSz="914400" rtl="0" eaLnBrk="1" fontAlgn="auto" latinLnBrk="0" hangingPunct="1">
              <a:lnSpc>
                <a:spcPct val="200000"/>
              </a:lnSpc>
              <a:spcBef>
                <a:spcPts val="0"/>
              </a:spcBef>
              <a:spcAft>
                <a:spcPts val="0"/>
              </a:spcAft>
              <a:buClrTx/>
              <a:buSzTx/>
              <a:buFont typeface="+mj-lt"/>
              <a:buAutoNum type="romanUcPeriod"/>
              <a:tabLst/>
              <a:defRPr/>
            </a:pPr>
            <a:endParaRPr kumimoji="0" lang="en-US" sz="12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a:p>
            <a:pPr marL="457200" marR="0" lvl="0" indent="-457200" algn="l" defTabSz="914400" rtl="0" eaLnBrk="1" fontAlgn="auto" latinLnBrk="0" hangingPunct="1">
              <a:lnSpc>
                <a:spcPct val="200000"/>
              </a:lnSpc>
              <a:spcBef>
                <a:spcPts val="0"/>
              </a:spcBef>
              <a:spcAft>
                <a:spcPts val="0"/>
              </a:spcAft>
              <a:buClrTx/>
              <a:buSzTx/>
              <a:buFont typeface="+mj-lt"/>
              <a:buAutoNum type="romanUcPeriod"/>
              <a:tabLst/>
              <a:defRPr/>
            </a:pPr>
            <a:endParaRPr kumimoji="0" lang="en-US" sz="11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a:p>
            <a:pPr marL="457200" marR="0" lvl="0" indent="-457200" algn="l" defTabSz="914400" rtl="0" eaLnBrk="1" fontAlgn="auto" latinLnBrk="0" hangingPunct="1">
              <a:lnSpc>
                <a:spcPct val="200000"/>
              </a:lnSpc>
              <a:spcBef>
                <a:spcPts val="0"/>
              </a:spcBef>
              <a:spcAft>
                <a:spcPts val="0"/>
              </a:spcAft>
              <a:buClrTx/>
              <a:buSzTx/>
              <a:buFont typeface="+mj-lt"/>
              <a:buAutoNum type="romanUcPeriod"/>
              <a:tabLst/>
              <a:defRPr/>
            </a:pPr>
            <a:endParaRPr kumimoji="0" lang="en-US" sz="11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a:p>
            <a:pPr marL="457200" marR="0" lvl="0" indent="-457200" algn="l" defTabSz="914400" rtl="0" eaLnBrk="1" fontAlgn="auto" latinLnBrk="0" hangingPunct="1">
              <a:lnSpc>
                <a:spcPct val="200000"/>
              </a:lnSpc>
              <a:spcBef>
                <a:spcPts val="0"/>
              </a:spcBef>
              <a:spcAft>
                <a:spcPts val="0"/>
              </a:spcAft>
              <a:buClrTx/>
              <a:buSzTx/>
              <a:buFont typeface="+mj-lt"/>
              <a:buAutoNum type="romanUcPeriod"/>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a:p>
            <a:pPr marL="457200" marR="0" lvl="0" indent="-457200" algn="l" defTabSz="914400" rtl="0" eaLnBrk="1" fontAlgn="auto" latinLnBrk="0" hangingPunct="1">
              <a:lnSpc>
                <a:spcPct val="200000"/>
              </a:lnSpc>
              <a:spcBef>
                <a:spcPts val="0"/>
              </a:spcBef>
              <a:spcAft>
                <a:spcPts val="0"/>
              </a:spcAft>
              <a:buClrTx/>
              <a:buSzTx/>
              <a:buFont typeface="+mj-lt"/>
              <a:buAutoNum type="romanUcPeriod"/>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30863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ED5875-E6AF-9FE8-D5E1-6D059BA1358A}"/>
              </a:ext>
            </a:extLst>
          </p:cNvPr>
          <p:cNvSpPr txBox="1"/>
          <p:nvPr/>
        </p:nvSpPr>
        <p:spPr>
          <a:xfrm>
            <a:off x="1003852" y="1941445"/>
            <a:ext cx="10491537" cy="4247317"/>
          </a:xfrm>
          <a:prstGeom prst="rect">
            <a:avLst/>
          </a:prstGeom>
          <a:noFill/>
        </p:spPr>
        <p:txBody>
          <a:bodyPr wrap="square">
            <a:spAutoFit/>
          </a:bodyPr>
          <a:lstStyle/>
          <a:p>
            <a:pPr marL="285750" indent="-285750">
              <a:buFont typeface="Wingdings" panose="05000000000000000000" pitchFamily="2" charset="2"/>
              <a:buChar char="q"/>
            </a:pPr>
            <a:r>
              <a:rPr lang="en-US" dirty="0">
                <a:solidFill>
                  <a:schemeClr val="bg1"/>
                </a:solidFill>
              </a:rPr>
              <a:t>The most prominent and one of the wonderful and common examples of well-known businesses that use social media sites and means for marketing is the Puma company, which the German company was founded in 1948 by Rudolf Dassler. Headquartered in Herzogenaurach, Germany, it is a multinational corporation that designs, develops and sells sports footwear, apparel and accessories.</a:t>
            </a: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Which also benefited greatly and effectively from social media platforms such as Facebook, Instagram, Twitter, and also YouTube, which promotes its brand and products to a global audience.</a:t>
            </a: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Also, one of the basic and main elements of Puma's social media marketing strategy is the use of attractive and interactive content, because they have an innovative research and development team that helps them get new and advanced products for them in the market. Along with behind-the-scenes glimpses into the design and manufacturing process, the company also collaborates to market its products and brand with global influencers and athletes on social media to display its products and reach new audiences.</a:t>
            </a:r>
          </a:p>
          <a:p>
            <a:endParaRPr lang="en-US" dirty="0"/>
          </a:p>
        </p:txBody>
      </p:sp>
      <p:sp>
        <p:nvSpPr>
          <p:cNvPr id="14" name="TextBox 13">
            <a:extLst>
              <a:ext uri="{FF2B5EF4-FFF2-40B4-BE49-F238E27FC236}">
                <a16:creationId xmlns:a16="http://schemas.microsoft.com/office/drawing/2014/main" id="{CD9D7B53-C6DB-00E5-90CC-14A055192A64}"/>
              </a:ext>
            </a:extLst>
          </p:cNvPr>
          <p:cNvSpPr txBox="1"/>
          <p:nvPr/>
        </p:nvSpPr>
        <p:spPr>
          <a:xfrm>
            <a:off x="10036037" y="6436091"/>
            <a:ext cx="6097656" cy="646331"/>
          </a:xfrm>
          <a:prstGeom prst="rect">
            <a:avLst/>
          </a:prstGeom>
          <a:noFill/>
        </p:spPr>
        <p:txBody>
          <a:bodyPr wrap="square">
            <a:spAutoFit/>
          </a:bodyPr>
          <a:lstStyle/>
          <a:p>
            <a:r>
              <a:rPr lang="en-US" sz="1200" dirty="0">
                <a:solidFill>
                  <a:schemeClr val="bg1"/>
                </a:solidFill>
              </a:rPr>
              <a:t>(</a:t>
            </a:r>
            <a:r>
              <a:rPr lang="en-US" sz="1200" dirty="0" err="1">
                <a:solidFill>
                  <a:schemeClr val="bg1"/>
                </a:solidFill>
              </a:rPr>
              <a:t>Valades</a:t>
            </a:r>
            <a:r>
              <a:rPr lang="en-US" sz="1200" dirty="0">
                <a:solidFill>
                  <a:schemeClr val="bg1"/>
                </a:solidFill>
              </a:rPr>
              <a:t>), (Gogolan), (Shastri)</a:t>
            </a:r>
          </a:p>
          <a:p>
            <a:r>
              <a:rPr lang="en-US" sz="1200" dirty="0">
                <a:solidFill>
                  <a:schemeClr val="bg1"/>
                </a:solidFill>
              </a:rPr>
              <a:t>  </a:t>
            </a:r>
          </a:p>
          <a:p>
            <a:endParaRPr lang="en-US" sz="1200" dirty="0">
              <a:solidFill>
                <a:schemeClr val="bg1"/>
              </a:solidFill>
            </a:endParaRPr>
          </a:p>
        </p:txBody>
      </p:sp>
      <p:sp>
        <p:nvSpPr>
          <p:cNvPr id="15" name="Title 3">
            <a:extLst>
              <a:ext uri="{FF2B5EF4-FFF2-40B4-BE49-F238E27FC236}">
                <a16:creationId xmlns:a16="http://schemas.microsoft.com/office/drawing/2014/main" id="{383063D4-EF83-D072-2D09-86DF9F7C01F0}"/>
              </a:ext>
            </a:extLst>
          </p:cNvPr>
          <p:cNvSpPr txBox="1">
            <a:spLocks/>
          </p:cNvSpPr>
          <p:nvPr/>
        </p:nvSpPr>
        <p:spPr>
          <a:xfrm>
            <a:off x="1022684" y="802105"/>
            <a:ext cx="10146631" cy="16541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285750" indent="-285750">
              <a:buFont typeface="Wingdings" panose="05000000000000000000" pitchFamily="2" charset="2"/>
              <a:buChar char="q"/>
            </a:pPr>
            <a:r>
              <a:rPr lang="en-US" sz="2000" b="1">
                <a:solidFill>
                  <a:schemeClr val="bg1"/>
                </a:solidFill>
                <a:latin typeface="Times New Roman" panose="02020603050405020304" pitchFamily="18" charset="0"/>
                <a:cs typeface="Times New Roman" panose="02020603050405020304" pitchFamily="18" charset="0"/>
              </a:rPr>
              <a:t>Seek the meaning of Business Process for marketing, give an example for a common business using social media for marketing, and investigate how social media support business process.</a:t>
            </a:r>
            <a:br>
              <a:rPr lang="en-US" sz="1600">
                <a:solidFill>
                  <a:schemeClr val="bg1"/>
                </a:solidFill>
                <a:latin typeface="Times New Roman" panose="02020603050405020304" pitchFamily="18" charset="0"/>
                <a:cs typeface="Times New Roman" panose="02020603050405020304" pitchFamily="18" charset="0"/>
              </a:rPr>
            </a:br>
            <a:br>
              <a:rPr lang="en-US" sz="1600">
                <a:solidFill>
                  <a:schemeClr val="bg1"/>
                </a:solidFill>
                <a:latin typeface="Times New Roman" panose="02020603050405020304" pitchFamily="18" charset="0"/>
                <a:cs typeface="Times New Roman" panose="02020603050405020304" pitchFamily="18" charset="0"/>
              </a:rPr>
            </a:br>
            <a:br>
              <a:rPr lang="en-US" sz="1600">
                <a:solidFill>
                  <a:schemeClr val="tx1"/>
                </a:solidFill>
                <a:latin typeface="Times New Roman" panose="02020603050405020304" pitchFamily="18" charset="0"/>
                <a:cs typeface="Times New Roman" panose="02020603050405020304" pitchFamily="18" charset="0"/>
              </a:rPr>
            </a:br>
            <a:br>
              <a:rPr lang="en-US" sz="1600">
                <a:solidFill>
                  <a:schemeClr val="tx1"/>
                </a:solidFill>
                <a:latin typeface="Times New Roman" panose="02020603050405020304" pitchFamily="18" charset="0"/>
                <a:cs typeface="Times New Roman" panose="02020603050405020304" pitchFamily="18" charset="0"/>
              </a:rPr>
            </a:br>
            <a:endParaRPr lang="en-US" sz="1600" dirty="0">
              <a:solidFill>
                <a:schemeClr val="tx1"/>
              </a:solidFill>
            </a:endParaRPr>
          </a:p>
        </p:txBody>
      </p:sp>
    </p:spTree>
    <p:extLst>
      <p:ext uri="{BB962C8B-B14F-4D97-AF65-F5344CB8AC3E}">
        <p14:creationId xmlns:p14="http://schemas.microsoft.com/office/powerpoint/2010/main" val="2152979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C55F79-2705-DFDA-1337-CE9EBFECF845}"/>
              </a:ext>
            </a:extLst>
          </p:cNvPr>
          <p:cNvSpPr txBox="1"/>
          <p:nvPr/>
        </p:nvSpPr>
        <p:spPr>
          <a:xfrm>
            <a:off x="1006642" y="2035661"/>
            <a:ext cx="10178716" cy="3693319"/>
          </a:xfrm>
          <a:prstGeom prst="rect">
            <a:avLst/>
          </a:prstGeom>
          <a:noFill/>
        </p:spPr>
        <p:txBody>
          <a:bodyPr wrap="square">
            <a:spAutoFit/>
          </a:bodyPr>
          <a:lstStyle/>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There is also an important aspect of Puma's social media marketing strategy, which is that its focus is on promoting social responsibility initiatives and supporting various causes such as sustainability and diversity. So I will give you an example. Puma launched a campaign entitled "Only See Great" in 2020, which aims to Enhancing and inspiring young women to achieve their goals. Puma used social media to promote this campaign and interact with its fans on important social issues.</a:t>
            </a:r>
          </a:p>
          <a:p>
            <a:pPr marL="285750" indent="-285750">
              <a:buFont typeface="Wingdings" panose="05000000000000000000" pitchFamily="2" charset="2"/>
              <a:buChar char="q"/>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Moreover, Puma has used social media with customers, answering their questions and inquiries and addressing their concerns. They have dedicated customer service accounts on social media platforms such as Facebook, Twitter and Instagram, where they respond to customer inquiries in a timely, helpful and effective manner.</a:t>
            </a:r>
          </a:p>
          <a:p>
            <a:pPr marL="285750" indent="-285750">
              <a:buFont typeface="Wingdings" panose="05000000000000000000" pitchFamily="2" charset="2"/>
              <a:buChar char="q"/>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Overall, Puma's social media marketing strategy has been effective in building brand awareness, achieving reliability, driving engagement, and promoting their CSR initiatives to a global audience.</a:t>
            </a:r>
          </a:p>
        </p:txBody>
      </p:sp>
      <p:sp>
        <p:nvSpPr>
          <p:cNvPr id="7" name="TextBox 6">
            <a:extLst>
              <a:ext uri="{FF2B5EF4-FFF2-40B4-BE49-F238E27FC236}">
                <a16:creationId xmlns:a16="http://schemas.microsoft.com/office/drawing/2014/main" id="{25B2C0F3-D497-66FC-C919-AD16FF882227}"/>
              </a:ext>
            </a:extLst>
          </p:cNvPr>
          <p:cNvSpPr txBox="1"/>
          <p:nvPr/>
        </p:nvSpPr>
        <p:spPr>
          <a:xfrm>
            <a:off x="10036036" y="6436091"/>
            <a:ext cx="6097656" cy="646331"/>
          </a:xfrm>
          <a:prstGeom prst="rect">
            <a:avLst/>
          </a:prstGeom>
          <a:noFill/>
        </p:spPr>
        <p:txBody>
          <a:bodyPr wrap="square">
            <a:spAutoFit/>
          </a:bodyPr>
          <a:lstStyle/>
          <a:p>
            <a:r>
              <a:rPr lang="en-US" sz="1200" dirty="0">
                <a:solidFill>
                  <a:schemeClr val="bg1"/>
                </a:solidFill>
              </a:rPr>
              <a:t>(</a:t>
            </a:r>
            <a:r>
              <a:rPr lang="en-US" sz="1200" dirty="0" err="1">
                <a:solidFill>
                  <a:schemeClr val="bg1"/>
                </a:solidFill>
              </a:rPr>
              <a:t>Valades</a:t>
            </a:r>
            <a:r>
              <a:rPr lang="en-US" sz="1200" dirty="0">
                <a:solidFill>
                  <a:schemeClr val="bg1"/>
                </a:solidFill>
              </a:rPr>
              <a:t>), (Gogolan), (Shastri)</a:t>
            </a:r>
          </a:p>
          <a:p>
            <a:r>
              <a:rPr lang="en-US" sz="1200" dirty="0">
                <a:solidFill>
                  <a:schemeClr val="bg1"/>
                </a:solidFill>
              </a:rPr>
              <a:t>  </a:t>
            </a:r>
          </a:p>
          <a:p>
            <a:endParaRPr lang="en-US" sz="1200" dirty="0">
              <a:solidFill>
                <a:schemeClr val="bg1"/>
              </a:solidFill>
            </a:endParaRPr>
          </a:p>
        </p:txBody>
      </p:sp>
      <p:sp>
        <p:nvSpPr>
          <p:cNvPr id="8" name="Title 3">
            <a:extLst>
              <a:ext uri="{FF2B5EF4-FFF2-40B4-BE49-F238E27FC236}">
                <a16:creationId xmlns:a16="http://schemas.microsoft.com/office/drawing/2014/main" id="{A5BBEB4B-BE46-1EEF-3496-5E1F0AC6211E}"/>
              </a:ext>
            </a:extLst>
          </p:cNvPr>
          <p:cNvSpPr txBox="1">
            <a:spLocks/>
          </p:cNvSpPr>
          <p:nvPr/>
        </p:nvSpPr>
        <p:spPr>
          <a:xfrm>
            <a:off x="1022684" y="802105"/>
            <a:ext cx="10146631" cy="16541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285750" indent="-285750">
              <a:buFont typeface="Wingdings" panose="05000000000000000000" pitchFamily="2" charset="2"/>
              <a:buChar char="q"/>
            </a:pPr>
            <a:r>
              <a:rPr lang="en-US" sz="2000" b="1">
                <a:solidFill>
                  <a:schemeClr val="bg1"/>
                </a:solidFill>
                <a:latin typeface="Times New Roman" panose="02020603050405020304" pitchFamily="18" charset="0"/>
                <a:cs typeface="Times New Roman" panose="02020603050405020304" pitchFamily="18" charset="0"/>
              </a:rPr>
              <a:t>Seek the meaning of Business Process for marketing, give an example for a common business using social media for marketing, and investigate how social media support business process.</a:t>
            </a:r>
            <a:br>
              <a:rPr lang="en-US" sz="1600">
                <a:solidFill>
                  <a:schemeClr val="bg1"/>
                </a:solidFill>
                <a:latin typeface="Times New Roman" panose="02020603050405020304" pitchFamily="18" charset="0"/>
                <a:cs typeface="Times New Roman" panose="02020603050405020304" pitchFamily="18" charset="0"/>
              </a:rPr>
            </a:br>
            <a:br>
              <a:rPr lang="en-US" sz="1600">
                <a:solidFill>
                  <a:schemeClr val="bg1"/>
                </a:solidFill>
                <a:latin typeface="Times New Roman" panose="02020603050405020304" pitchFamily="18" charset="0"/>
                <a:cs typeface="Times New Roman" panose="02020603050405020304" pitchFamily="18" charset="0"/>
              </a:rPr>
            </a:br>
            <a:br>
              <a:rPr lang="en-US" sz="1600">
                <a:solidFill>
                  <a:schemeClr val="tx1"/>
                </a:solidFill>
                <a:latin typeface="Times New Roman" panose="02020603050405020304" pitchFamily="18" charset="0"/>
                <a:cs typeface="Times New Roman" panose="02020603050405020304" pitchFamily="18" charset="0"/>
              </a:rPr>
            </a:br>
            <a:br>
              <a:rPr lang="en-US" sz="1600">
                <a:solidFill>
                  <a:schemeClr val="tx1"/>
                </a:solidFill>
                <a:latin typeface="Times New Roman" panose="02020603050405020304" pitchFamily="18" charset="0"/>
                <a:cs typeface="Times New Roman" panose="02020603050405020304" pitchFamily="18" charset="0"/>
              </a:rPr>
            </a:br>
            <a:endParaRPr lang="en-US" sz="1600" dirty="0">
              <a:solidFill>
                <a:schemeClr val="tx1"/>
              </a:solidFill>
            </a:endParaRPr>
          </a:p>
        </p:txBody>
      </p:sp>
    </p:spTree>
    <p:extLst>
      <p:ext uri="{BB962C8B-B14F-4D97-AF65-F5344CB8AC3E}">
        <p14:creationId xmlns:p14="http://schemas.microsoft.com/office/powerpoint/2010/main" val="1237639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7DDD43-BA5C-FC74-C22D-4C13D2921A3D}"/>
              </a:ext>
            </a:extLst>
          </p:cNvPr>
          <p:cNvSpPr txBox="1"/>
          <p:nvPr/>
        </p:nvSpPr>
        <p:spPr>
          <a:xfrm>
            <a:off x="1001365" y="2013186"/>
            <a:ext cx="10528025" cy="3693319"/>
          </a:xfrm>
          <a:prstGeom prst="rect">
            <a:avLst/>
          </a:prstGeom>
          <a:noFill/>
        </p:spPr>
        <p:txBody>
          <a:bodyPr wrap="square">
            <a:spAutoFit/>
          </a:bodyPr>
          <a:lstStyle/>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Social media platforms have become an important and essential part of the modern marketing mix. Companies can use and benefit from social media to create targeted campaigns, reach a broader audience and interact with their customers. Also, the availability and progress of social media is also an effective way to track and analyze the effectiveness of marketing efforts, according to According to a survey by </a:t>
            </a:r>
            <a:r>
              <a:rPr lang="en-US" dirty="0" err="1">
                <a:solidFill>
                  <a:schemeClr val="bg1"/>
                </a:solidFill>
                <a:latin typeface="Times New Roman" panose="02020603050405020304" pitchFamily="18" charset="0"/>
                <a:cs typeface="Times New Roman" panose="02020603050405020304" pitchFamily="18" charset="0"/>
              </a:rPr>
              <a:t>Hubspot</a:t>
            </a:r>
            <a:r>
              <a:rPr lang="en-US" dirty="0">
                <a:solidFill>
                  <a:schemeClr val="bg1"/>
                </a:solidFill>
                <a:latin typeface="Times New Roman" panose="02020603050405020304" pitchFamily="18" charset="0"/>
                <a:cs typeface="Times New Roman" panose="02020603050405020304" pitchFamily="18" charset="0"/>
              </a:rPr>
              <a:t>, 54% of consumers use social media to research products, and 71% of consumers who have had a positive experience with a brand on social media are more likely to recommend it to others.</a:t>
            </a:r>
          </a:p>
          <a:p>
            <a:pPr marL="285750" indent="-285750">
              <a:buFont typeface="Wingdings" panose="05000000000000000000" pitchFamily="2" charset="2"/>
              <a:buChar char="q"/>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Therefore, social media has become an important channel that supports customers, allowing customers to communicate with companies directly and receive immediate assistance smoothly and easily. Companies can use social media to respond to customer inquiries, address their concerns, and provide customized support. According to a study conducted by JD Power, customers who receive In response to their inquiries on social media sites or media, they are more satisfied and more likely to recommend the brand to others.</a:t>
            </a:r>
          </a:p>
          <a:p>
            <a:endParaRPr lang="en-US" dirty="0"/>
          </a:p>
        </p:txBody>
      </p:sp>
      <p:sp>
        <p:nvSpPr>
          <p:cNvPr id="8" name="TextBox 7">
            <a:extLst>
              <a:ext uri="{FF2B5EF4-FFF2-40B4-BE49-F238E27FC236}">
                <a16:creationId xmlns:a16="http://schemas.microsoft.com/office/drawing/2014/main" id="{3A4381C4-78C4-489B-2136-4C7C901F33D0}"/>
              </a:ext>
            </a:extLst>
          </p:cNvPr>
          <p:cNvSpPr txBox="1"/>
          <p:nvPr/>
        </p:nvSpPr>
        <p:spPr>
          <a:xfrm>
            <a:off x="5534526" y="6444461"/>
            <a:ext cx="6889213" cy="276999"/>
          </a:xfrm>
          <a:prstGeom prst="rect">
            <a:avLst/>
          </a:prstGeom>
          <a:noFill/>
        </p:spPr>
        <p:txBody>
          <a:bodyPr wrap="square">
            <a:spAutoFit/>
          </a:bodyPr>
          <a:lstStyle/>
          <a:p>
            <a:r>
              <a:rPr lang="en-US" sz="1200" dirty="0">
                <a:solidFill>
                  <a:schemeClr val="bg1"/>
                </a:solidFill>
              </a:rPr>
              <a:t>(Baker),(</a:t>
            </a:r>
            <a:r>
              <a:rPr lang="en-US" sz="1200" dirty="0">
                <a:solidFill>
                  <a:schemeClr val="bg1"/>
                </a:solidFill>
                <a:effectLst/>
                <a:latin typeface="Times New Roman" panose="02020603050405020304" pitchFamily="18" charset="0"/>
              </a:rPr>
              <a:t>jdpower), (GWI), (“Social Media Can Play a Role in Business Process Management”), (</a:t>
            </a:r>
            <a:r>
              <a:rPr lang="en-US" sz="1200" dirty="0" err="1">
                <a:solidFill>
                  <a:schemeClr val="bg1"/>
                </a:solidFill>
                <a:effectLst/>
                <a:latin typeface="Times New Roman" panose="02020603050405020304" pitchFamily="18" charset="0"/>
              </a:rPr>
              <a:t>Tourani</a:t>
            </a:r>
            <a:r>
              <a:rPr lang="en-US" sz="1200" dirty="0">
                <a:solidFill>
                  <a:schemeClr val="bg1"/>
                </a:solidFill>
                <a:effectLst/>
                <a:latin typeface="Times New Roman" panose="02020603050405020304" pitchFamily="18" charset="0"/>
              </a:rPr>
              <a:t>)</a:t>
            </a:r>
            <a:endParaRPr lang="en-US" sz="1200" dirty="0">
              <a:solidFill>
                <a:schemeClr val="bg1"/>
              </a:solidFill>
            </a:endParaRPr>
          </a:p>
        </p:txBody>
      </p:sp>
      <p:sp>
        <p:nvSpPr>
          <p:cNvPr id="9" name="Title 3">
            <a:extLst>
              <a:ext uri="{FF2B5EF4-FFF2-40B4-BE49-F238E27FC236}">
                <a16:creationId xmlns:a16="http://schemas.microsoft.com/office/drawing/2014/main" id="{B9191035-DA84-BF3D-A2E9-579F432E4558}"/>
              </a:ext>
            </a:extLst>
          </p:cNvPr>
          <p:cNvSpPr txBox="1">
            <a:spLocks/>
          </p:cNvSpPr>
          <p:nvPr/>
        </p:nvSpPr>
        <p:spPr>
          <a:xfrm>
            <a:off x="1022684" y="802105"/>
            <a:ext cx="10146631" cy="16541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285750" indent="-285750">
              <a:buFont typeface="Wingdings" panose="05000000000000000000" pitchFamily="2" charset="2"/>
              <a:buChar char="q"/>
            </a:pPr>
            <a:r>
              <a:rPr lang="en-US" sz="2000" b="1">
                <a:solidFill>
                  <a:schemeClr val="bg1"/>
                </a:solidFill>
                <a:latin typeface="Times New Roman" panose="02020603050405020304" pitchFamily="18" charset="0"/>
                <a:cs typeface="Times New Roman" panose="02020603050405020304" pitchFamily="18" charset="0"/>
              </a:rPr>
              <a:t>Seek the meaning of Business Process for marketing, give an example for a common business using social media for marketing, and investigate how social media support business process.</a:t>
            </a:r>
            <a:br>
              <a:rPr lang="en-US" sz="1600">
                <a:solidFill>
                  <a:schemeClr val="bg1"/>
                </a:solidFill>
                <a:latin typeface="Times New Roman" panose="02020603050405020304" pitchFamily="18" charset="0"/>
                <a:cs typeface="Times New Roman" panose="02020603050405020304" pitchFamily="18" charset="0"/>
              </a:rPr>
            </a:br>
            <a:br>
              <a:rPr lang="en-US" sz="1600">
                <a:solidFill>
                  <a:schemeClr val="bg1"/>
                </a:solidFill>
                <a:latin typeface="Times New Roman" panose="02020603050405020304" pitchFamily="18" charset="0"/>
                <a:cs typeface="Times New Roman" panose="02020603050405020304" pitchFamily="18" charset="0"/>
              </a:rPr>
            </a:br>
            <a:br>
              <a:rPr lang="en-US" sz="1600">
                <a:solidFill>
                  <a:schemeClr val="tx1"/>
                </a:solidFill>
                <a:latin typeface="Times New Roman" panose="02020603050405020304" pitchFamily="18" charset="0"/>
                <a:cs typeface="Times New Roman" panose="02020603050405020304" pitchFamily="18" charset="0"/>
              </a:rPr>
            </a:br>
            <a:br>
              <a:rPr lang="en-US" sz="1600">
                <a:solidFill>
                  <a:schemeClr val="tx1"/>
                </a:solidFill>
                <a:latin typeface="Times New Roman" panose="02020603050405020304" pitchFamily="18" charset="0"/>
                <a:cs typeface="Times New Roman" panose="02020603050405020304" pitchFamily="18" charset="0"/>
              </a:rPr>
            </a:br>
            <a:endParaRPr lang="en-US" sz="1600" dirty="0">
              <a:solidFill>
                <a:schemeClr val="tx1"/>
              </a:solidFill>
            </a:endParaRPr>
          </a:p>
        </p:txBody>
      </p:sp>
    </p:spTree>
    <p:extLst>
      <p:ext uri="{BB962C8B-B14F-4D97-AF65-F5344CB8AC3E}">
        <p14:creationId xmlns:p14="http://schemas.microsoft.com/office/powerpoint/2010/main" val="1232182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A8C6A2-315F-6995-3328-F7F9FAA15F8F}"/>
              </a:ext>
            </a:extLst>
          </p:cNvPr>
          <p:cNvSpPr txBox="1"/>
          <p:nvPr/>
        </p:nvSpPr>
        <p:spPr>
          <a:xfrm>
            <a:off x="1022684" y="2752154"/>
            <a:ext cx="10458406" cy="1754326"/>
          </a:xfrm>
          <a:prstGeom prst="rect">
            <a:avLst/>
          </a:prstGeom>
          <a:noFill/>
        </p:spPr>
        <p:txBody>
          <a:bodyPr wrap="square">
            <a:spAutoFit/>
          </a:bodyPr>
          <a:lstStyle/>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Social media can also support the sales process by providing an additional channel for customers to make purchases, in which companies can use social media to display their products and provide product information and also direct customers to the website, application or their online store. Social media can also be used. To offer exclusive promotions and discounts to increase sales, according to a survey conducted by GlobalWebIndex, 42% of Internet users have purchased a product after seeing it on social media.</a:t>
            </a: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8104BA5-78D5-B65F-38D9-0913B335141C}"/>
              </a:ext>
            </a:extLst>
          </p:cNvPr>
          <p:cNvSpPr txBox="1"/>
          <p:nvPr/>
        </p:nvSpPr>
        <p:spPr>
          <a:xfrm>
            <a:off x="5534526" y="6444461"/>
            <a:ext cx="6889213" cy="276999"/>
          </a:xfrm>
          <a:prstGeom prst="rect">
            <a:avLst/>
          </a:prstGeom>
          <a:noFill/>
        </p:spPr>
        <p:txBody>
          <a:bodyPr wrap="square">
            <a:spAutoFit/>
          </a:bodyPr>
          <a:lstStyle/>
          <a:p>
            <a:r>
              <a:rPr lang="en-US" sz="1200" dirty="0">
                <a:solidFill>
                  <a:schemeClr val="bg1"/>
                </a:solidFill>
              </a:rPr>
              <a:t>(Baker),(</a:t>
            </a:r>
            <a:r>
              <a:rPr lang="en-US" sz="1200" dirty="0">
                <a:solidFill>
                  <a:schemeClr val="bg1"/>
                </a:solidFill>
                <a:effectLst/>
                <a:latin typeface="Times New Roman" panose="02020603050405020304" pitchFamily="18" charset="0"/>
              </a:rPr>
              <a:t>jdpower), (GWI), (“Social Media Can Play a Role in Business Process Management”), (</a:t>
            </a:r>
            <a:r>
              <a:rPr lang="en-US" sz="1200" dirty="0" err="1">
                <a:solidFill>
                  <a:schemeClr val="bg1"/>
                </a:solidFill>
                <a:effectLst/>
                <a:latin typeface="Times New Roman" panose="02020603050405020304" pitchFamily="18" charset="0"/>
              </a:rPr>
              <a:t>Tourani</a:t>
            </a:r>
            <a:r>
              <a:rPr lang="en-US" sz="1200" dirty="0">
                <a:solidFill>
                  <a:schemeClr val="bg1"/>
                </a:solidFill>
                <a:effectLst/>
                <a:latin typeface="Times New Roman" panose="02020603050405020304" pitchFamily="18" charset="0"/>
              </a:rPr>
              <a:t>)</a:t>
            </a:r>
            <a:endParaRPr lang="en-US" sz="1200" dirty="0">
              <a:solidFill>
                <a:schemeClr val="bg1"/>
              </a:solidFill>
            </a:endParaRPr>
          </a:p>
        </p:txBody>
      </p:sp>
      <p:sp>
        <p:nvSpPr>
          <p:cNvPr id="7" name="Title 3">
            <a:extLst>
              <a:ext uri="{FF2B5EF4-FFF2-40B4-BE49-F238E27FC236}">
                <a16:creationId xmlns:a16="http://schemas.microsoft.com/office/drawing/2014/main" id="{75AB6238-084C-5C56-7D2E-14B09D7CD0C2}"/>
              </a:ext>
            </a:extLst>
          </p:cNvPr>
          <p:cNvSpPr txBox="1">
            <a:spLocks/>
          </p:cNvSpPr>
          <p:nvPr/>
        </p:nvSpPr>
        <p:spPr>
          <a:xfrm>
            <a:off x="1022684" y="802105"/>
            <a:ext cx="10146631" cy="16541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285750" indent="-285750">
              <a:buFont typeface="Wingdings" panose="05000000000000000000" pitchFamily="2" charset="2"/>
              <a:buChar char="q"/>
            </a:pPr>
            <a:r>
              <a:rPr lang="en-US" sz="2000" b="1" dirty="0">
                <a:solidFill>
                  <a:schemeClr val="bg1"/>
                </a:solidFill>
                <a:latin typeface="Times New Roman" panose="02020603050405020304" pitchFamily="18" charset="0"/>
                <a:cs typeface="Times New Roman" panose="02020603050405020304" pitchFamily="18" charset="0"/>
              </a:rPr>
              <a:t>Seek the meaning of Business Process for marketing, give an example for a common business using social media for marketing, and investigate how social media support business process.</a:t>
            </a:r>
            <a:br>
              <a:rPr lang="en-US" sz="1600" dirty="0">
                <a:solidFill>
                  <a:schemeClr val="bg1"/>
                </a:solidFill>
                <a:latin typeface="Times New Roman" panose="02020603050405020304" pitchFamily="18" charset="0"/>
                <a:cs typeface="Times New Roman" panose="02020603050405020304" pitchFamily="18" charset="0"/>
              </a:rPr>
            </a:br>
            <a:br>
              <a:rPr lang="en-US" sz="1600" dirty="0">
                <a:solidFill>
                  <a:schemeClr val="bg1"/>
                </a:solidFill>
                <a:latin typeface="Times New Roman" panose="02020603050405020304" pitchFamily="18" charset="0"/>
                <a:cs typeface="Times New Roman" panose="02020603050405020304" pitchFamily="18" charset="0"/>
              </a:rPr>
            </a:br>
            <a:br>
              <a:rPr lang="en-US" sz="1600" dirty="0">
                <a:solidFill>
                  <a:schemeClr val="tx1"/>
                </a:solidFill>
                <a:latin typeface="Times New Roman" panose="02020603050405020304" pitchFamily="18" charset="0"/>
                <a:cs typeface="Times New Roman" panose="02020603050405020304" pitchFamily="18" charset="0"/>
              </a:rPr>
            </a:br>
            <a:br>
              <a:rPr lang="en-US" sz="1600" dirty="0">
                <a:solidFill>
                  <a:schemeClr val="tx1"/>
                </a:solidFill>
                <a:latin typeface="Times New Roman" panose="02020603050405020304" pitchFamily="18" charset="0"/>
                <a:cs typeface="Times New Roman" panose="02020603050405020304" pitchFamily="18" charset="0"/>
              </a:rPr>
            </a:br>
            <a:endParaRPr lang="en-US" sz="1600" dirty="0">
              <a:solidFill>
                <a:schemeClr val="tx1"/>
              </a:solidFill>
            </a:endParaRPr>
          </a:p>
        </p:txBody>
      </p:sp>
    </p:spTree>
    <p:extLst>
      <p:ext uri="{BB962C8B-B14F-4D97-AF65-F5344CB8AC3E}">
        <p14:creationId xmlns:p14="http://schemas.microsoft.com/office/powerpoint/2010/main" val="76383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419A57-1F48-30CC-2252-ECF96B57FA51}"/>
              </a:ext>
            </a:extLst>
          </p:cNvPr>
          <p:cNvSpPr txBox="1"/>
          <p:nvPr/>
        </p:nvSpPr>
        <p:spPr>
          <a:xfrm>
            <a:off x="1138990" y="2544867"/>
            <a:ext cx="9079832" cy="2585323"/>
          </a:xfrm>
          <a:prstGeom prst="rect">
            <a:avLst/>
          </a:prstGeom>
          <a:noFill/>
        </p:spPr>
        <p:txBody>
          <a:bodyPr wrap="square">
            <a:spAutoFit/>
          </a:bodyPr>
          <a:lstStyle/>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Let's also look forward to something important. Social media can be a powerful and effective tool for recruitment, allowing companies to reach a wider audience to attract the best talent and potential. Also, companies can use social media to showcase company culture and policies. Job postings and employee testimonials. </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In short and general form, social media can perform various business operations, including marketing, customer service, sales, and recruitment. By taking advantage of the power of social media, companies can improve their efficiency and effectiveness, reach a wider audience, and enhance customer experience.</a:t>
            </a:r>
          </a:p>
        </p:txBody>
      </p:sp>
      <p:sp>
        <p:nvSpPr>
          <p:cNvPr id="6" name="Title 3">
            <a:extLst>
              <a:ext uri="{FF2B5EF4-FFF2-40B4-BE49-F238E27FC236}">
                <a16:creationId xmlns:a16="http://schemas.microsoft.com/office/drawing/2014/main" id="{5DFBBC97-A6A2-9B4C-46EF-8025D0BD0E12}"/>
              </a:ext>
            </a:extLst>
          </p:cNvPr>
          <p:cNvSpPr txBox="1">
            <a:spLocks/>
          </p:cNvSpPr>
          <p:nvPr/>
        </p:nvSpPr>
        <p:spPr>
          <a:xfrm>
            <a:off x="1138990" y="890766"/>
            <a:ext cx="10146631" cy="16541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285750" indent="-285750">
              <a:buFont typeface="Wingdings" panose="05000000000000000000" pitchFamily="2" charset="2"/>
              <a:buChar char="q"/>
            </a:pPr>
            <a:r>
              <a:rPr lang="en-US" sz="2000" b="1" dirty="0">
                <a:solidFill>
                  <a:schemeClr val="bg1"/>
                </a:solidFill>
                <a:latin typeface="Times New Roman" panose="02020603050405020304" pitchFamily="18" charset="0"/>
                <a:cs typeface="Times New Roman" panose="02020603050405020304" pitchFamily="18" charset="0"/>
              </a:rPr>
              <a:t>Seek the meaning of Business Process for marketing, give an example for a common business using social media for marketing, and investigate how social media support business process.</a:t>
            </a:r>
            <a:br>
              <a:rPr lang="en-US" sz="1600" dirty="0">
                <a:solidFill>
                  <a:schemeClr val="bg1"/>
                </a:solidFill>
                <a:latin typeface="Times New Roman" panose="02020603050405020304" pitchFamily="18" charset="0"/>
                <a:cs typeface="Times New Roman" panose="02020603050405020304" pitchFamily="18" charset="0"/>
              </a:rPr>
            </a:br>
            <a:br>
              <a:rPr lang="en-US" sz="1600" dirty="0">
                <a:solidFill>
                  <a:schemeClr val="bg1"/>
                </a:solidFill>
                <a:latin typeface="Times New Roman" panose="02020603050405020304" pitchFamily="18" charset="0"/>
                <a:cs typeface="Times New Roman" panose="02020603050405020304" pitchFamily="18" charset="0"/>
              </a:rPr>
            </a:br>
            <a:br>
              <a:rPr lang="en-US" sz="1600" dirty="0">
                <a:solidFill>
                  <a:schemeClr val="tx1"/>
                </a:solidFill>
                <a:latin typeface="Times New Roman" panose="02020603050405020304" pitchFamily="18" charset="0"/>
                <a:cs typeface="Times New Roman" panose="02020603050405020304" pitchFamily="18" charset="0"/>
              </a:rPr>
            </a:br>
            <a:br>
              <a:rPr lang="en-US" sz="1600" dirty="0">
                <a:solidFill>
                  <a:schemeClr val="tx1"/>
                </a:solidFill>
                <a:latin typeface="Times New Roman" panose="02020603050405020304" pitchFamily="18" charset="0"/>
                <a:cs typeface="Times New Roman" panose="02020603050405020304" pitchFamily="18" charset="0"/>
              </a:rPr>
            </a:br>
            <a:endParaRPr lang="en-US" sz="1600" dirty="0">
              <a:solidFill>
                <a:schemeClr val="tx1"/>
              </a:solidFill>
            </a:endParaRPr>
          </a:p>
        </p:txBody>
      </p:sp>
      <p:sp>
        <p:nvSpPr>
          <p:cNvPr id="7" name="TextBox 6">
            <a:extLst>
              <a:ext uri="{FF2B5EF4-FFF2-40B4-BE49-F238E27FC236}">
                <a16:creationId xmlns:a16="http://schemas.microsoft.com/office/drawing/2014/main" id="{CEA401ED-0027-FB5F-C20E-F0B96DB7E3CD}"/>
              </a:ext>
            </a:extLst>
          </p:cNvPr>
          <p:cNvSpPr txBox="1"/>
          <p:nvPr/>
        </p:nvSpPr>
        <p:spPr>
          <a:xfrm>
            <a:off x="5534526" y="6444461"/>
            <a:ext cx="6889213" cy="276999"/>
          </a:xfrm>
          <a:prstGeom prst="rect">
            <a:avLst/>
          </a:prstGeom>
          <a:noFill/>
        </p:spPr>
        <p:txBody>
          <a:bodyPr wrap="square">
            <a:spAutoFit/>
          </a:bodyPr>
          <a:lstStyle/>
          <a:p>
            <a:r>
              <a:rPr lang="en-US" sz="1200" dirty="0">
                <a:solidFill>
                  <a:schemeClr val="bg1"/>
                </a:solidFill>
              </a:rPr>
              <a:t>(Baker),(</a:t>
            </a:r>
            <a:r>
              <a:rPr lang="en-US" sz="1200" dirty="0">
                <a:solidFill>
                  <a:schemeClr val="bg1"/>
                </a:solidFill>
                <a:effectLst/>
                <a:latin typeface="Times New Roman" panose="02020603050405020304" pitchFamily="18" charset="0"/>
              </a:rPr>
              <a:t>jdpower), (GWI), (“Social Media Can Play a Role in Business Process Management”), (</a:t>
            </a:r>
            <a:r>
              <a:rPr lang="en-US" sz="1200" dirty="0" err="1">
                <a:solidFill>
                  <a:schemeClr val="bg1"/>
                </a:solidFill>
                <a:effectLst/>
                <a:latin typeface="Times New Roman" panose="02020603050405020304" pitchFamily="18" charset="0"/>
              </a:rPr>
              <a:t>Tourani</a:t>
            </a:r>
            <a:r>
              <a:rPr lang="en-US" sz="1200" dirty="0">
                <a:solidFill>
                  <a:schemeClr val="bg1"/>
                </a:solidFill>
                <a:effectLst/>
                <a:latin typeface="Times New Roman" panose="02020603050405020304" pitchFamily="18" charset="0"/>
              </a:rPr>
              <a:t>)</a:t>
            </a:r>
            <a:endParaRPr lang="en-US" sz="1200" dirty="0">
              <a:solidFill>
                <a:schemeClr val="bg1"/>
              </a:solidFill>
            </a:endParaRPr>
          </a:p>
        </p:txBody>
      </p:sp>
    </p:spTree>
    <p:extLst>
      <p:ext uri="{BB962C8B-B14F-4D97-AF65-F5344CB8AC3E}">
        <p14:creationId xmlns:p14="http://schemas.microsoft.com/office/powerpoint/2010/main" val="1122702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0400E9-9E39-A63C-6EAF-07AA661C1ED4}"/>
              </a:ext>
            </a:extLst>
          </p:cNvPr>
          <p:cNvSpPr txBox="1"/>
          <p:nvPr/>
        </p:nvSpPr>
        <p:spPr>
          <a:xfrm>
            <a:off x="1155032" y="1082387"/>
            <a:ext cx="8767010" cy="646331"/>
          </a:xfrm>
          <a:prstGeom prst="rect">
            <a:avLst/>
          </a:prstGeom>
          <a:noFill/>
        </p:spPr>
        <p:txBody>
          <a:bodyPr wrap="square">
            <a:spAutoFit/>
          </a:bodyPr>
          <a:lstStyle/>
          <a:p>
            <a:pPr marL="285750" indent="-285750">
              <a:buFont typeface="Wingdings" panose="05000000000000000000" pitchFamily="2" charset="2"/>
              <a:buChar char="q"/>
            </a:pPr>
            <a:r>
              <a:rPr lang="en-US" b="1" dirty="0">
                <a:solidFill>
                  <a:schemeClr val="bg1"/>
                </a:solidFill>
                <a:latin typeface="Times New Roman" panose="02020603050405020304" pitchFamily="18" charset="0"/>
                <a:cs typeface="Times New Roman" panose="02020603050405020304" pitchFamily="18" charset="0"/>
              </a:rPr>
              <a:t>Discriminate Structured or Unstructured/Semi-Structured data in the company’s website and what type of data IEC need to improve decision making in marketing.</a:t>
            </a:r>
            <a:r>
              <a:rPr lang="ar-JO" b="1" dirty="0">
                <a:solidFill>
                  <a:schemeClr val="bg1"/>
                </a:solidFill>
                <a:latin typeface="Times New Roman" panose="02020603050405020304" pitchFamily="18" charset="0"/>
                <a:cs typeface="Times New Roman" panose="02020603050405020304" pitchFamily="18" charset="0"/>
              </a:rPr>
              <a:t> </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39E505A-934F-81C9-5985-A8A27E4F2BD8}"/>
              </a:ext>
            </a:extLst>
          </p:cNvPr>
          <p:cNvSpPr txBox="1"/>
          <p:nvPr/>
        </p:nvSpPr>
        <p:spPr>
          <a:xfrm>
            <a:off x="1062790" y="2266961"/>
            <a:ext cx="10066420" cy="2862322"/>
          </a:xfrm>
          <a:prstGeom prst="rect">
            <a:avLst/>
          </a:prstGeom>
          <a:noFill/>
        </p:spPr>
        <p:txBody>
          <a:bodyPr wrap="square">
            <a:spAutoFit/>
          </a:bodyPr>
          <a:lstStyle/>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Structured data is data that is organized in a specific format or form that is compatible with the data model and that follows a fixed arrangement and through that it can be easily accessed by humans and programs, such as a database, which is usually stored in databases and also which can be processed By computer systems, such as Microsoft Access. Examples of structured data include customer names, addresses, and purchase history. Puma uses structured data to analyze the demographics and number of customers, purchasing behavior on their website, and website traffic data to gain insight into customer preferences and improve inventory management. .Which helps us in the ease of searching, and we retrieve that using database queries, which makes it easier for the company to find the information it needs quickly. Organized data can also be analyzed through the use of data analysis tools and techniques, and others.</a:t>
            </a:r>
          </a:p>
        </p:txBody>
      </p:sp>
      <p:sp>
        <p:nvSpPr>
          <p:cNvPr id="9" name="TextBox 8">
            <a:extLst>
              <a:ext uri="{FF2B5EF4-FFF2-40B4-BE49-F238E27FC236}">
                <a16:creationId xmlns:a16="http://schemas.microsoft.com/office/drawing/2014/main" id="{DC4635CE-7B43-0972-8566-EC0E37DBE599}"/>
              </a:ext>
            </a:extLst>
          </p:cNvPr>
          <p:cNvSpPr txBox="1"/>
          <p:nvPr/>
        </p:nvSpPr>
        <p:spPr>
          <a:xfrm>
            <a:off x="5614736" y="6460775"/>
            <a:ext cx="6918158" cy="276999"/>
          </a:xfrm>
          <a:prstGeom prst="rect">
            <a:avLst/>
          </a:prstGeom>
          <a:noFill/>
        </p:spPr>
        <p:txBody>
          <a:bodyPr wrap="square">
            <a:spAutoFit/>
          </a:bodyPr>
          <a:lstStyle/>
          <a:p>
            <a:r>
              <a:rPr lang="en-US" sz="1200" dirty="0">
                <a:solidFill>
                  <a:schemeClr val="bg1"/>
                </a:solidFill>
                <a:latin typeface="Times New Roman" panose="02020603050405020304" pitchFamily="18" charset="0"/>
                <a:cs typeface="Times New Roman" panose="02020603050405020304" pitchFamily="18" charset="0"/>
              </a:rPr>
              <a:t>(“What Is Structured Data?”), (puma.com), (“What Is Structured Data? - Definition from WhatIs.com”)</a:t>
            </a:r>
          </a:p>
        </p:txBody>
      </p:sp>
    </p:spTree>
    <p:extLst>
      <p:ext uri="{BB962C8B-B14F-4D97-AF65-F5344CB8AC3E}">
        <p14:creationId xmlns:p14="http://schemas.microsoft.com/office/powerpoint/2010/main" val="121627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7F8E07-9123-3875-33C9-DC46BBF24712}"/>
              </a:ext>
            </a:extLst>
          </p:cNvPr>
          <p:cNvSpPr txBox="1"/>
          <p:nvPr/>
        </p:nvSpPr>
        <p:spPr>
          <a:xfrm>
            <a:off x="1203157" y="2422410"/>
            <a:ext cx="10010274" cy="2308324"/>
          </a:xfrm>
          <a:prstGeom prst="rect">
            <a:avLst/>
          </a:prstGeom>
          <a:noFill/>
        </p:spPr>
        <p:txBody>
          <a:bodyPr wrap="square">
            <a:spAutoFit/>
          </a:bodyPr>
          <a:lstStyle/>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We also have unstructured data, which is data that does not have a specific format or structure, such as text processing, image files, and video clip files. Also, unstructured data can contain a huge amount of valuable information for analysis and decision-making. Therefore, organizations may fail to take advantage of this. Information Due to the difficulty of searching for, finding, and presenting unstructured data, which leads to poor decision-making, Puma may use sentiment analysis tools to analyze social media posts and customer reviews to gain insight into customers' feelings towards their products and in general use unstructured data such as images and videos as a tool Puma brand value to communicate with its audience and gain insight into customer behavior and preferences.</a:t>
            </a:r>
          </a:p>
        </p:txBody>
      </p:sp>
      <p:sp>
        <p:nvSpPr>
          <p:cNvPr id="7" name="TextBox 6">
            <a:extLst>
              <a:ext uri="{FF2B5EF4-FFF2-40B4-BE49-F238E27FC236}">
                <a16:creationId xmlns:a16="http://schemas.microsoft.com/office/drawing/2014/main" id="{536A5864-2124-35B2-EDF6-9427AA4BF31D}"/>
              </a:ext>
            </a:extLst>
          </p:cNvPr>
          <p:cNvSpPr txBox="1"/>
          <p:nvPr/>
        </p:nvSpPr>
        <p:spPr>
          <a:xfrm>
            <a:off x="1203158" y="1088267"/>
            <a:ext cx="8815138" cy="646331"/>
          </a:xfrm>
          <a:prstGeom prst="rect">
            <a:avLst/>
          </a:prstGeom>
          <a:noFill/>
        </p:spPr>
        <p:txBody>
          <a:bodyPr wrap="square">
            <a:spAutoFit/>
          </a:bodyPr>
          <a:lstStyle/>
          <a:p>
            <a:pPr marL="285750" indent="-285750">
              <a:buFont typeface="Wingdings" panose="05000000000000000000" pitchFamily="2" charset="2"/>
              <a:buChar char="q"/>
            </a:pPr>
            <a:r>
              <a:rPr lang="en-US" b="1" dirty="0">
                <a:solidFill>
                  <a:schemeClr val="bg1"/>
                </a:solidFill>
                <a:latin typeface="Times New Roman" panose="02020603050405020304" pitchFamily="18" charset="0"/>
                <a:cs typeface="Times New Roman" panose="02020603050405020304" pitchFamily="18" charset="0"/>
              </a:rPr>
              <a:t>Discriminate Structured or Unstructured/Semi-Structured data in the company’s website and what type of data IEC need to improve decision making in marketing.</a:t>
            </a:r>
            <a:r>
              <a:rPr lang="ar-JO" b="1" dirty="0">
                <a:solidFill>
                  <a:schemeClr val="bg1"/>
                </a:solidFill>
                <a:latin typeface="Times New Roman" panose="02020603050405020304" pitchFamily="18" charset="0"/>
                <a:cs typeface="Times New Roman" panose="02020603050405020304" pitchFamily="18" charset="0"/>
              </a:rPr>
              <a:t> </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E208276-85B4-0CD2-A7D5-1F6B19DEA605}"/>
              </a:ext>
            </a:extLst>
          </p:cNvPr>
          <p:cNvSpPr txBox="1"/>
          <p:nvPr/>
        </p:nvSpPr>
        <p:spPr>
          <a:xfrm>
            <a:off x="3761874" y="6475585"/>
            <a:ext cx="8590547" cy="276999"/>
          </a:xfrm>
          <a:prstGeom prst="rect">
            <a:avLst/>
          </a:prstGeom>
          <a:noFill/>
        </p:spPr>
        <p:txBody>
          <a:bodyPr wrap="square">
            <a:spAutoFit/>
          </a:bodyPr>
          <a:lstStyle/>
          <a:p>
            <a:r>
              <a:rPr lang="en-US" sz="1200" dirty="0">
                <a:solidFill>
                  <a:schemeClr val="bg1"/>
                </a:solidFill>
              </a:rPr>
              <a:t>(“Structured vs. Unstructured Data: A Complete Guide - Talend”), (“Unstructured Data vs. Structured Data: A 3-Minute Rundown”)</a:t>
            </a:r>
          </a:p>
        </p:txBody>
      </p:sp>
    </p:spTree>
    <p:extLst>
      <p:ext uri="{BB962C8B-B14F-4D97-AF65-F5344CB8AC3E}">
        <p14:creationId xmlns:p14="http://schemas.microsoft.com/office/powerpoint/2010/main" val="3959345"/>
      </p:ext>
    </p:extLst>
  </p:cSld>
  <p:clrMapOvr>
    <a:masterClrMapping/>
  </p:clrMapOvr>
</p:sld>
</file>

<file path=ppt/theme/theme1.xml><?xml version="1.0" encoding="utf-8"?>
<a:theme xmlns:a="http://schemas.openxmlformats.org/drawingml/2006/main" name="1_RetrospectVTI">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{30B545F7-5632-4B31-8C13-022CDAECD4B7}tf56160789_win32</Template>
  <TotalTime>4417</TotalTime>
  <Words>4517</Words>
  <Application>Microsoft Office PowerPoint</Application>
  <PresentationFormat>Widescreen</PresentationFormat>
  <Paragraphs>197</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Bookman Old Style</vt:lpstr>
      <vt:lpstr>Calibri</vt:lpstr>
      <vt:lpstr>Franklin Gothic Book</vt:lpstr>
      <vt:lpstr>Söhne</vt:lpstr>
      <vt:lpstr>Times New Roman</vt:lpstr>
      <vt:lpstr>Wingdings</vt:lpstr>
      <vt:lpstr>1_RetrospectVTI</vt:lpstr>
      <vt:lpstr>Business Intelligence.</vt:lpstr>
      <vt:lpstr>Seek the meaning of Business Process for marketing, give an example for a common business using social media for marketing, and investigate how social media support business process.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dc:title>
  <dc:creator>Rashid Hassan</dc:creator>
  <cp:lastModifiedBy>Rashid Hassan</cp:lastModifiedBy>
  <cp:revision>14</cp:revision>
  <dcterms:created xsi:type="dcterms:W3CDTF">2023-03-24T21:11:29Z</dcterms:created>
  <dcterms:modified xsi:type="dcterms:W3CDTF">2023-03-27T22:49:22Z</dcterms:modified>
</cp:coreProperties>
</file>