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347" r:id="rId5"/>
    <p:sldId id="274" r:id="rId6"/>
    <p:sldId id="272" r:id="rId7"/>
    <p:sldId id="348" r:id="rId8"/>
    <p:sldId id="349" r:id="rId9"/>
    <p:sldId id="351" r:id="rId10"/>
    <p:sldId id="352" r:id="rId11"/>
    <p:sldId id="353" r:id="rId12"/>
    <p:sldId id="354" r:id="rId13"/>
    <p:sldId id="355" r:id="rId14"/>
    <p:sldId id="356" r:id="rId15"/>
    <p:sldId id="357" r:id="rId16"/>
    <p:sldId id="280" r:id="rId17"/>
    <p:sldId id="281" r:id="rId18"/>
    <p:sldId id="282" r:id="rId19"/>
    <p:sldId id="279" r:id="rId20"/>
    <p:sldId id="358" r:id="rId21"/>
    <p:sldId id="359" r:id="rId22"/>
    <p:sldId id="389" r:id="rId23"/>
    <p:sldId id="390" r:id="rId24"/>
    <p:sldId id="391" r:id="rId25"/>
    <p:sldId id="393" r:id="rId26"/>
    <p:sldId id="392" r:id="rId27"/>
    <p:sldId id="394" r:id="rId28"/>
    <p:sldId id="395" r:id="rId29"/>
    <p:sldId id="396"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300"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463" y="0"/>
            <a:ext cx="11908790"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F8B322"/>
          </a:solidFill>
        </p:spPr>
        <p:txBody>
          <a:bodyPr wrap="square" lIns="0" tIns="0" rIns="0" bIns="0" rtlCol="0"/>
          <a:lstStyle/>
          <a:p>
            <a:endParaRPr/>
          </a:p>
        </p:txBody>
      </p:sp>
      <p:sp>
        <p:nvSpPr>
          <p:cNvPr id="17" name="bg object 17"/>
          <p:cNvSpPr/>
          <p:nvPr/>
        </p:nvSpPr>
        <p:spPr>
          <a:xfrm>
            <a:off x="3557015" y="630936"/>
            <a:ext cx="5236845" cy="5230495"/>
          </a:xfrm>
          <a:custGeom>
            <a:avLst/>
            <a:gdLst/>
            <a:ahLst/>
            <a:cxnLst/>
            <a:rect l="l" t="t" r="r" b="b"/>
            <a:pathLst>
              <a:path w="5236845" h="5230495">
                <a:moveTo>
                  <a:pt x="2618232" y="0"/>
                </a:moveTo>
                <a:lnTo>
                  <a:pt x="2567432" y="4825"/>
                </a:lnTo>
                <a:lnTo>
                  <a:pt x="2518156" y="17525"/>
                </a:lnTo>
                <a:lnTo>
                  <a:pt x="2470531" y="36575"/>
                </a:lnTo>
                <a:lnTo>
                  <a:pt x="2421382" y="60325"/>
                </a:lnTo>
                <a:lnTo>
                  <a:pt x="2375281" y="87375"/>
                </a:lnTo>
                <a:lnTo>
                  <a:pt x="2327656" y="115950"/>
                </a:lnTo>
                <a:lnTo>
                  <a:pt x="2232406" y="166750"/>
                </a:lnTo>
                <a:lnTo>
                  <a:pt x="2184781" y="185800"/>
                </a:lnTo>
                <a:lnTo>
                  <a:pt x="2135505" y="198500"/>
                </a:lnTo>
                <a:lnTo>
                  <a:pt x="2086356" y="204850"/>
                </a:lnTo>
                <a:lnTo>
                  <a:pt x="2033905" y="204850"/>
                </a:lnTo>
                <a:lnTo>
                  <a:pt x="1979930" y="201675"/>
                </a:lnTo>
                <a:lnTo>
                  <a:pt x="1925955" y="195325"/>
                </a:lnTo>
                <a:lnTo>
                  <a:pt x="1871980" y="187325"/>
                </a:lnTo>
                <a:lnTo>
                  <a:pt x="1818005" y="180975"/>
                </a:lnTo>
                <a:lnTo>
                  <a:pt x="1764030" y="176275"/>
                </a:lnTo>
                <a:lnTo>
                  <a:pt x="1713230" y="177800"/>
                </a:lnTo>
                <a:lnTo>
                  <a:pt x="1663954" y="184150"/>
                </a:lnTo>
                <a:lnTo>
                  <a:pt x="1616329" y="198500"/>
                </a:lnTo>
                <a:lnTo>
                  <a:pt x="1576705" y="219075"/>
                </a:lnTo>
                <a:lnTo>
                  <a:pt x="1538605" y="246125"/>
                </a:lnTo>
                <a:lnTo>
                  <a:pt x="1505204" y="277875"/>
                </a:lnTo>
                <a:lnTo>
                  <a:pt x="1471803" y="314451"/>
                </a:lnTo>
                <a:lnTo>
                  <a:pt x="1441704" y="352551"/>
                </a:lnTo>
                <a:lnTo>
                  <a:pt x="1381379" y="431926"/>
                </a:lnTo>
                <a:lnTo>
                  <a:pt x="1351153" y="470026"/>
                </a:lnTo>
                <a:lnTo>
                  <a:pt x="1319403" y="506475"/>
                </a:lnTo>
                <a:lnTo>
                  <a:pt x="1282954" y="538226"/>
                </a:lnTo>
                <a:lnTo>
                  <a:pt x="1248029" y="566801"/>
                </a:lnTo>
                <a:lnTo>
                  <a:pt x="1208278" y="589152"/>
                </a:lnTo>
                <a:lnTo>
                  <a:pt x="1165479" y="608202"/>
                </a:lnTo>
                <a:lnTo>
                  <a:pt x="1119378" y="624077"/>
                </a:lnTo>
                <a:lnTo>
                  <a:pt x="1071753" y="638301"/>
                </a:lnTo>
                <a:lnTo>
                  <a:pt x="1024128" y="651001"/>
                </a:lnTo>
                <a:lnTo>
                  <a:pt x="974851" y="663701"/>
                </a:lnTo>
                <a:lnTo>
                  <a:pt x="928878" y="678052"/>
                </a:lnTo>
                <a:lnTo>
                  <a:pt x="882776" y="693927"/>
                </a:lnTo>
                <a:lnTo>
                  <a:pt x="839978" y="712977"/>
                </a:lnTo>
                <a:lnTo>
                  <a:pt x="801878" y="736726"/>
                </a:lnTo>
                <a:lnTo>
                  <a:pt x="766953" y="765301"/>
                </a:lnTo>
                <a:lnTo>
                  <a:pt x="738251" y="800226"/>
                </a:lnTo>
                <a:lnTo>
                  <a:pt x="714501" y="838326"/>
                </a:lnTo>
                <a:lnTo>
                  <a:pt x="695451" y="881252"/>
                </a:lnTo>
                <a:lnTo>
                  <a:pt x="679576" y="927353"/>
                </a:lnTo>
                <a:lnTo>
                  <a:pt x="665226" y="973327"/>
                </a:lnTo>
                <a:lnTo>
                  <a:pt x="652526" y="1022603"/>
                </a:lnTo>
                <a:lnTo>
                  <a:pt x="639826" y="1070228"/>
                </a:lnTo>
                <a:lnTo>
                  <a:pt x="625601" y="1117853"/>
                </a:lnTo>
                <a:lnTo>
                  <a:pt x="609726" y="1163954"/>
                </a:lnTo>
                <a:lnTo>
                  <a:pt x="590676" y="1206753"/>
                </a:lnTo>
                <a:lnTo>
                  <a:pt x="568451" y="1246504"/>
                </a:lnTo>
                <a:lnTo>
                  <a:pt x="539876" y="1281429"/>
                </a:lnTo>
                <a:lnTo>
                  <a:pt x="508126" y="1317878"/>
                </a:lnTo>
                <a:lnTo>
                  <a:pt x="471550" y="1349628"/>
                </a:lnTo>
                <a:lnTo>
                  <a:pt x="352425" y="1440179"/>
                </a:lnTo>
                <a:lnTo>
                  <a:pt x="314325" y="1470405"/>
                </a:lnTo>
                <a:lnTo>
                  <a:pt x="277875" y="1503679"/>
                </a:lnTo>
                <a:lnTo>
                  <a:pt x="246125" y="1537080"/>
                </a:lnTo>
                <a:lnTo>
                  <a:pt x="219075" y="1575180"/>
                </a:lnTo>
                <a:lnTo>
                  <a:pt x="198500" y="1614804"/>
                </a:lnTo>
                <a:lnTo>
                  <a:pt x="184150" y="1662429"/>
                </a:lnTo>
                <a:lnTo>
                  <a:pt x="177800" y="1711705"/>
                </a:lnTo>
                <a:lnTo>
                  <a:pt x="176275" y="1762505"/>
                </a:lnTo>
                <a:lnTo>
                  <a:pt x="180975" y="1816480"/>
                </a:lnTo>
                <a:lnTo>
                  <a:pt x="187325" y="1870455"/>
                </a:lnTo>
                <a:lnTo>
                  <a:pt x="195325" y="1924430"/>
                </a:lnTo>
                <a:lnTo>
                  <a:pt x="201675" y="1978405"/>
                </a:lnTo>
                <a:lnTo>
                  <a:pt x="204850" y="2032380"/>
                </a:lnTo>
                <a:lnTo>
                  <a:pt x="204850" y="2084831"/>
                </a:lnTo>
                <a:lnTo>
                  <a:pt x="198500" y="2134108"/>
                </a:lnTo>
                <a:lnTo>
                  <a:pt x="185800" y="2183256"/>
                </a:lnTo>
                <a:lnTo>
                  <a:pt x="166750" y="2229358"/>
                </a:lnTo>
                <a:lnTo>
                  <a:pt x="142875" y="2276983"/>
                </a:lnTo>
                <a:lnTo>
                  <a:pt x="115950" y="2324608"/>
                </a:lnTo>
                <a:lnTo>
                  <a:pt x="87375" y="2372233"/>
                </a:lnTo>
                <a:lnTo>
                  <a:pt x="60325" y="2418334"/>
                </a:lnTo>
                <a:lnTo>
                  <a:pt x="36575" y="2467483"/>
                </a:lnTo>
                <a:lnTo>
                  <a:pt x="17525" y="2515108"/>
                </a:lnTo>
                <a:lnTo>
                  <a:pt x="4825" y="2564384"/>
                </a:lnTo>
                <a:lnTo>
                  <a:pt x="0" y="2615184"/>
                </a:lnTo>
                <a:lnTo>
                  <a:pt x="4825" y="2665984"/>
                </a:lnTo>
                <a:lnTo>
                  <a:pt x="17525" y="2715260"/>
                </a:lnTo>
                <a:lnTo>
                  <a:pt x="36575" y="2762885"/>
                </a:lnTo>
                <a:lnTo>
                  <a:pt x="60325" y="2812034"/>
                </a:lnTo>
                <a:lnTo>
                  <a:pt x="87375" y="2858135"/>
                </a:lnTo>
                <a:lnTo>
                  <a:pt x="115950" y="2905760"/>
                </a:lnTo>
                <a:lnTo>
                  <a:pt x="142875" y="2953385"/>
                </a:lnTo>
                <a:lnTo>
                  <a:pt x="166750" y="3001010"/>
                </a:lnTo>
                <a:lnTo>
                  <a:pt x="185800" y="3047111"/>
                </a:lnTo>
                <a:lnTo>
                  <a:pt x="198500" y="3096260"/>
                </a:lnTo>
                <a:lnTo>
                  <a:pt x="204850" y="3145536"/>
                </a:lnTo>
                <a:lnTo>
                  <a:pt x="204850" y="3197860"/>
                </a:lnTo>
                <a:lnTo>
                  <a:pt x="201675" y="3251962"/>
                </a:lnTo>
                <a:lnTo>
                  <a:pt x="195325" y="3305937"/>
                </a:lnTo>
                <a:lnTo>
                  <a:pt x="187325" y="3359912"/>
                </a:lnTo>
                <a:lnTo>
                  <a:pt x="180975" y="3413887"/>
                </a:lnTo>
                <a:lnTo>
                  <a:pt x="176275" y="3467862"/>
                </a:lnTo>
                <a:lnTo>
                  <a:pt x="177800" y="3518662"/>
                </a:lnTo>
                <a:lnTo>
                  <a:pt x="184150" y="3567938"/>
                </a:lnTo>
                <a:lnTo>
                  <a:pt x="198500" y="3615563"/>
                </a:lnTo>
                <a:lnTo>
                  <a:pt x="219075" y="3655187"/>
                </a:lnTo>
                <a:lnTo>
                  <a:pt x="246125" y="3693287"/>
                </a:lnTo>
                <a:lnTo>
                  <a:pt x="277875" y="3726688"/>
                </a:lnTo>
                <a:lnTo>
                  <a:pt x="314325" y="3759962"/>
                </a:lnTo>
                <a:lnTo>
                  <a:pt x="352425" y="3790188"/>
                </a:lnTo>
                <a:lnTo>
                  <a:pt x="471550" y="3880739"/>
                </a:lnTo>
                <a:lnTo>
                  <a:pt x="508126" y="3912489"/>
                </a:lnTo>
                <a:lnTo>
                  <a:pt x="539876" y="3948938"/>
                </a:lnTo>
                <a:lnTo>
                  <a:pt x="568451" y="3983863"/>
                </a:lnTo>
                <a:lnTo>
                  <a:pt x="590676" y="4023614"/>
                </a:lnTo>
                <a:lnTo>
                  <a:pt x="609726" y="4066413"/>
                </a:lnTo>
                <a:lnTo>
                  <a:pt x="625601" y="4112514"/>
                </a:lnTo>
                <a:lnTo>
                  <a:pt x="639826" y="4160139"/>
                </a:lnTo>
                <a:lnTo>
                  <a:pt x="652526" y="4207764"/>
                </a:lnTo>
                <a:lnTo>
                  <a:pt x="665226" y="4257040"/>
                </a:lnTo>
                <a:lnTo>
                  <a:pt x="679576" y="4303014"/>
                </a:lnTo>
                <a:lnTo>
                  <a:pt x="695451" y="4349115"/>
                </a:lnTo>
                <a:lnTo>
                  <a:pt x="714501" y="4392041"/>
                </a:lnTo>
                <a:lnTo>
                  <a:pt x="738251" y="4430141"/>
                </a:lnTo>
                <a:lnTo>
                  <a:pt x="766953" y="4465066"/>
                </a:lnTo>
                <a:lnTo>
                  <a:pt x="801878" y="4493641"/>
                </a:lnTo>
                <a:lnTo>
                  <a:pt x="839978" y="4517390"/>
                </a:lnTo>
                <a:lnTo>
                  <a:pt x="882776" y="4536440"/>
                </a:lnTo>
                <a:lnTo>
                  <a:pt x="928878" y="4552315"/>
                </a:lnTo>
                <a:lnTo>
                  <a:pt x="974851" y="4566666"/>
                </a:lnTo>
                <a:lnTo>
                  <a:pt x="1024128" y="4579366"/>
                </a:lnTo>
                <a:lnTo>
                  <a:pt x="1071753" y="4592066"/>
                </a:lnTo>
                <a:lnTo>
                  <a:pt x="1119378" y="4606290"/>
                </a:lnTo>
                <a:lnTo>
                  <a:pt x="1165479" y="4622165"/>
                </a:lnTo>
                <a:lnTo>
                  <a:pt x="1208278" y="4641215"/>
                </a:lnTo>
                <a:lnTo>
                  <a:pt x="1248029" y="4663567"/>
                </a:lnTo>
                <a:lnTo>
                  <a:pt x="1282954" y="4692142"/>
                </a:lnTo>
                <a:lnTo>
                  <a:pt x="1319403" y="4723892"/>
                </a:lnTo>
                <a:lnTo>
                  <a:pt x="1351153" y="4760341"/>
                </a:lnTo>
                <a:lnTo>
                  <a:pt x="1381379" y="4798441"/>
                </a:lnTo>
                <a:lnTo>
                  <a:pt x="1441704" y="4877816"/>
                </a:lnTo>
                <a:lnTo>
                  <a:pt x="1471803" y="4915916"/>
                </a:lnTo>
                <a:lnTo>
                  <a:pt x="1505204" y="4952492"/>
                </a:lnTo>
                <a:lnTo>
                  <a:pt x="1538605" y="4984254"/>
                </a:lnTo>
                <a:lnTo>
                  <a:pt x="1576705" y="5011242"/>
                </a:lnTo>
                <a:lnTo>
                  <a:pt x="1616329" y="5031892"/>
                </a:lnTo>
                <a:lnTo>
                  <a:pt x="1663954" y="5046179"/>
                </a:lnTo>
                <a:lnTo>
                  <a:pt x="1713230" y="5052529"/>
                </a:lnTo>
                <a:lnTo>
                  <a:pt x="1764030" y="5054117"/>
                </a:lnTo>
                <a:lnTo>
                  <a:pt x="1818005" y="5049354"/>
                </a:lnTo>
                <a:lnTo>
                  <a:pt x="1871980" y="5043004"/>
                </a:lnTo>
                <a:lnTo>
                  <a:pt x="1925955" y="5035067"/>
                </a:lnTo>
                <a:lnTo>
                  <a:pt x="1979930" y="5028717"/>
                </a:lnTo>
                <a:lnTo>
                  <a:pt x="2033905" y="5025529"/>
                </a:lnTo>
                <a:lnTo>
                  <a:pt x="2086356" y="5025529"/>
                </a:lnTo>
                <a:lnTo>
                  <a:pt x="2135505" y="5031892"/>
                </a:lnTo>
                <a:lnTo>
                  <a:pt x="2184781" y="5044592"/>
                </a:lnTo>
                <a:lnTo>
                  <a:pt x="2232406" y="5063642"/>
                </a:lnTo>
                <a:lnTo>
                  <a:pt x="2327656" y="5114455"/>
                </a:lnTo>
                <a:lnTo>
                  <a:pt x="2375281" y="5143030"/>
                </a:lnTo>
                <a:lnTo>
                  <a:pt x="2421382" y="5170030"/>
                </a:lnTo>
                <a:lnTo>
                  <a:pt x="2470531" y="5193842"/>
                </a:lnTo>
                <a:lnTo>
                  <a:pt x="2518156" y="5212905"/>
                </a:lnTo>
                <a:lnTo>
                  <a:pt x="2567432" y="5225605"/>
                </a:lnTo>
                <a:lnTo>
                  <a:pt x="2618232" y="5230368"/>
                </a:lnTo>
                <a:lnTo>
                  <a:pt x="2669032" y="5225605"/>
                </a:lnTo>
                <a:lnTo>
                  <a:pt x="2718308" y="5212905"/>
                </a:lnTo>
                <a:lnTo>
                  <a:pt x="2765933" y="5193842"/>
                </a:lnTo>
                <a:lnTo>
                  <a:pt x="2815082" y="5170030"/>
                </a:lnTo>
                <a:lnTo>
                  <a:pt x="2861183" y="5143030"/>
                </a:lnTo>
                <a:lnTo>
                  <a:pt x="2908808" y="5114455"/>
                </a:lnTo>
                <a:lnTo>
                  <a:pt x="3004058" y="5063642"/>
                </a:lnTo>
                <a:lnTo>
                  <a:pt x="3050159" y="5044592"/>
                </a:lnTo>
                <a:lnTo>
                  <a:pt x="3100959" y="5031892"/>
                </a:lnTo>
                <a:lnTo>
                  <a:pt x="3150108" y="5025529"/>
                </a:lnTo>
                <a:lnTo>
                  <a:pt x="3202559" y="5025529"/>
                </a:lnTo>
                <a:lnTo>
                  <a:pt x="3256534" y="5028717"/>
                </a:lnTo>
                <a:lnTo>
                  <a:pt x="3310509" y="5035067"/>
                </a:lnTo>
                <a:lnTo>
                  <a:pt x="3364484" y="5043004"/>
                </a:lnTo>
                <a:lnTo>
                  <a:pt x="3418459" y="5049354"/>
                </a:lnTo>
                <a:lnTo>
                  <a:pt x="3472434" y="5054117"/>
                </a:lnTo>
                <a:lnTo>
                  <a:pt x="3523234" y="5052529"/>
                </a:lnTo>
                <a:lnTo>
                  <a:pt x="3572510" y="5046179"/>
                </a:lnTo>
                <a:lnTo>
                  <a:pt x="3620135" y="5031892"/>
                </a:lnTo>
                <a:lnTo>
                  <a:pt x="3659759" y="5011242"/>
                </a:lnTo>
                <a:lnTo>
                  <a:pt x="3697859" y="4984254"/>
                </a:lnTo>
                <a:lnTo>
                  <a:pt x="3731260" y="4952492"/>
                </a:lnTo>
                <a:lnTo>
                  <a:pt x="3764661" y="4915916"/>
                </a:lnTo>
                <a:lnTo>
                  <a:pt x="3794760" y="4877816"/>
                </a:lnTo>
                <a:lnTo>
                  <a:pt x="3855085" y="4798441"/>
                </a:lnTo>
                <a:lnTo>
                  <a:pt x="3885311" y="4760341"/>
                </a:lnTo>
                <a:lnTo>
                  <a:pt x="3917061" y="4723892"/>
                </a:lnTo>
                <a:lnTo>
                  <a:pt x="3953510" y="4692142"/>
                </a:lnTo>
                <a:lnTo>
                  <a:pt x="3988435" y="4663567"/>
                </a:lnTo>
                <a:lnTo>
                  <a:pt x="4028186" y="4641215"/>
                </a:lnTo>
                <a:lnTo>
                  <a:pt x="4070985" y="4622165"/>
                </a:lnTo>
                <a:lnTo>
                  <a:pt x="4117086" y="4606290"/>
                </a:lnTo>
                <a:lnTo>
                  <a:pt x="4164711" y="4592066"/>
                </a:lnTo>
                <a:lnTo>
                  <a:pt x="4212336" y="4579366"/>
                </a:lnTo>
                <a:lnTo>
                  <a:pt x="4261612" y="4566666"/>
                </a:lnTo>
                <a:lnTo>
                  <a:pt x="4307586" y="4552315"/>
                </a:lnTo>
                <a:lnTo>
                  <a:pt x="4353687" y="4536440"/>
                </a:lnTo>
                <a:lnTo>
                  <a:pt x="4396486" y="4517390"/>
                </a:lnTo>
                <a:lnTo>
                  <a:pt x="4434586" y="4493641"/>
                </a:lnTo>
                <a:lnTo>
                  <a:pt x="4469511" y="4465066"/>
                </a:lnTo>
                <a:lnTo>
                  <a:pt x="4498213" y="4430141"/>
                </a:lnTo>
                <a:lnTo>
                  <a:pt x="4521962" y="4392041"/>
                </a:lnTo>
                <a:lnTo>
                  <a:pt x="4541012" y="4349115"/>
                </a:lnTo>
                <a:lnTo>
                  <a:pt x="4556887" y="4303014"/>
                </a:lnTo>
                <a:lnTo>
                  <a:pt x="4571238" y="4257040"/>
                </a:lnTo>
                <a:lnTo>
                  <a:pt x="4583938" y="4207764"/>
                </a:lnTo>
                <a:lnTo>
                  <a:pt x="4596638" y="4160139"/>
                </a:lnTo>
                <a:lnTo>
                  <a:pt x="4610862" y="4112514"/>
                </a:lnTo>
                <a:lnTo>
                  <a:pt x="4626737" y="4066413"/>
                </a:lnTo>
                <a:lnTo>
                  <a:pt x="4645787" y="4023614"/>
                </a:lnTo>
                <a:lnTo>
                  <a:pt x="4668012" y="3983863"/>
                </a:lnTo>
                <a:lnTo>
                  <a:pt x="4696587" y="3948938"/>
                </a:lnTo>
                <a:lnTo>
                  <a:pt x="4728337" y="3912489"/>
                </a:lnTo>
                <a:lnTo>
                  <a:pt x="4764913" y="3880739"/>
                </a:lnTo>
                <a:lnTo>
                  <a:pt x="4803013" y="3850513"/>
                </a:lnTo>
                <a:lnTo>
                  <a:pt x="4844288" y="3820414"/>
                </a:lnTo>
                <a:lnTo>
                  <a:pt x="4884039" y="3790188"/>
                </a:lnTo>
                <a:lnTo>
                  <a:pt x="4922139" y="3759962"/>
                </a:lnTo>
                <a:lnTo>
                  <a:pt x="4958588" y="3726688"/>
                </a:lnTo>
                <a:lnTo>
                  <a:pt x="4990338" y="3693287"/>
                </a:lnTo>
                <a:lnTo>
                  <a:pt x="5017389" y="3655187"/>
                </a:lnTo>
                <a:lnTo>
                  <a:pt x="5037963" y="3615563"/>
                </a:lnTo>
                <a:lnTo>
                  <a:pt x="5052314" y="3567938"/>
                </a:lnTo>
                <a:lnTo>
                  <a:pt x="5058664" y="3518662"/>
                </a:lnTo>
                <a:lnTo>
                  <a:pt x="5060188" y="3467862"/>
                </a:lnTo>
                <a:lnTo>
                  <a:pt x="5055489" y="3413887"/>
                </a:lnTo>
                <a:lnTo>
                  <a:pt x="5049139" y="3359912"/>
                </a:lnTo>
                <a:lnTo>
                  <a:pt x="5041138" y="3305937"/>
                </a:lnTo>
                <a:lnTo>
                  <a:pt x="5034788" y="3251962"/>
                </a:lnTo>
                <a:lnTo>
                  <a:pt x="5031613" y="3197860"/>
                </a:lnTo>
                <a:lnTo>
                  <a:pt x="5031613" y="3145536"/>
                </a:lnTo>
                <a:lnTo>
                  <a:pt x="5037963" y="3096260"/>
                </a:lnTo>
                <a:lnTo>
                  <a:pt x="5050663" y="3047111"/>
                </a:lnTo>
                <a:lnTo>
                  <a:pt x="5069713" y="3001010"/>
                </a:lnTo>
                <a:lnTo>
                  <a:pt x="5120513" y="2905760"/>
                </a:lnTo>
                <a:lnTo>
                  <a:pt x="5149088" y="2858135"/>
                </a:lnTo>
                <a:lnTo>
                  <a:pt x="5176139" y="2812034"/>
                </a:lnTo>
                <a:lnTo>
                  <a:pt x="5199888" y="2762885"/>
                </a:lnTo>
                <a:lnTo>
                  <a:pt x="5218938" y="2715260"/>
                </a:lnTo>
                <a:lnTo>
                  <a:pt x="5231638" y="2665984"/>
                </a:lnTo>
                <a:lnTo>
                  <a:pt x="5236464" y="2615184"/>
                </a:lnTo>
                <a:lnTo>
                  <a:pt x="5231638" y="2564384"/>
                </a:lnTo>
                <a:lnTo>
                  <a:pt x="5218938" y="2515108"/>
                </a:lnTo>
                <a:lnTo>
                  <a:pt x="5199888" y="2467483"/>
                </a:lnTo>
                <a:lnTo>
                  <a:pt x="5176139" y="2418334"/>
                </a:lnTo>
                <a:lnTo>
                  <a:pt x="5149088" y="2372233"/>
                </a:lnTo>
                <a:lnTo>
                  <a:pt x="5120513" y="2324608"/>
                </a:lnTo>
                <a:lnTo>
                  <a:pt x="5069713" y="2229358"/>
                </a:lnTo>
                <a:lnTo>
                  <a:pt x="5050663" y="2183256"/>
                </a:lnTo>
                <a:lnTo>
                  <a:pt x="5037963" y="2134108"/>
                </a:lnTo>
                <a:lnTo>
                  <a:pt x="5031613" y="2084831"/>
                </a:lnTo>
                <a:lnTo>
                  <a:pt x="5031613" y="2032380"/>
                </a:lnTo>
                <a:lnTo>
                  <a:pt x="5034788" y="1978405"/>
                </a:lnTo>
                <a:lnTo>
                  <a:pt x="5041138" y="1924430"/>
                </a:lnTo>
                <a:lnTo>
                  <a:pt x="5049139" y="1870455"/>
                </a:lnTo>
                <a:lnTo>
                  <a:pt x="5055489" y="1816480"/>
                </a:lnTo>
                <a:lnTo>
                  <a:pt x="5060188" y="1762505"/>
                </a:lnTo>
                <a:lnTo>
                  <a:pt x="5058664" y="1711705"/>
                </a:lnTo>
                <a:lnTo>
                  <a:pt x="5052314" y="1662429"/>
                </a:lnTo>
                <a:lnTo>
                  <a:pt x="5037963" y="1614804"/>
                </a:lnTo>
                <a:lnTo>
                  <a:pt x="5017389" y="1575180"/>
                </a:lnTo>
                <a:lnTo>
                  <a:pt x="4990338" y="1537080"/>
                </a:lnTo>
                <a:lnTo>
                  <a:pt x="4958588" y="1503679"/>
                </a:lnTo>
                <a:lnTo>
                  <a:pt x="4922139" y="1470405"/>
                </a:lnTo>
                <a:lnTo>
                  <a:pt x="4884039" y="1440179"/>
                </a:lnTo>
                <a:lnTo>
                  <a:pt x="4844288" y="1409953"/>
                </a:lnTo>
                <a:lnTo>
                  <a:pt x="4803013" y="1379854"/>
                </a:lnTo>
                <a:lnTo>
                  <a:pt x="4764913" y="1349628"/>
                </a:lnTo>
                <a:lnTo>
                  <a:pt x="4728337" y="1317878"/>
                </a:lnTo>
                <a:lnTo>
                  <a:pt x="4696587" y="1281429"/>
                </a:lnTo>
                <a:lnTo>
                  <a:pt x="4668012" y="1246504"/>
                </a:lnTo>
                <a:lnTo>
                  <a:pt x="4645787" y="1206753"/>
                </a:lnTo>
                <a:lnTo>
                  <a:pt x="4626737" y="1163954"/>
                </a:lnTo>
                <a:lnTo>
                  <a:pt x="4610862" y="1117853"/>
                </a:lnTo>
                <a:lnTo>
                  <a:pt x="4596638" y="1070228"/>
                </a:lnTo>
                <a:lnTo>
                  <a:pt x="4583938" y="1022603"/>
                </a:lnTo>
                <a:lnTo>
                  <a:pt x="4571238" y="973327"/>
                </a:lnTo>
                <a:lnTo>
                  <a:pt x="4556887" y="927353"/>
                </a:lnTo>
                <a:lnTo>
                  <a:pt x="4541012" y="881252"/>
                </a:lnTo>
                <a:lnTo>
                  <a:pt x="4521962" y="838326"/>
                </a:lnTo>
                <a:lnTo>
                  <a:pt x="4498213" y="800226"/>
                </a:lnTo>
                <a:lnTo>
                  <a:pt x="4469511" y="765301"/>
                </a:lnTo>
                <a:lnTo>
                  <a:pt x="4434586" y="736726"/>
                </a:lnTo>
                <a:lnTo>
                  <a:pt x="4396486" y="712977"/>
                </a:lnTo>
                <a:lnTo>
                  <a:pt x="4353687" y="693927"/>
                </a:lnTo>
                <a:lnTo>
                  <a:pt x="4307586" y="678052"/>
                </a:lnTo>
                <a:lnTo>
                  <a:pt x="4261612" y="663701"/>
                </a:lnTo>
                <a:lnTo>
                  <a:pt x="4212336" y="651001"/>
                </a:lnTo>
                <a:lnTo>
                  <a:pt x="4164711" y="638301"/>
                </a:lnTo>
                <a:lnTo>
                  <a:pt x="4117086" y="624077"/>
                </a:lnTo>
                <a:lnTo>
                  <a:pt x="4070985" y="608202"/>
                </a:lnTo>
                <a:lnTo>
                  <a:pt x="4028186" y="589152"/>
                </a:lnTo>
                <a:lnTo>
                  <a:pt x="3988435" y="566801"/>
                </a:lnTo>
                <a:lnTo>
                  <a:pt x="3953510" y="538226"/>
                </a:lnTo>
                <a:lnTo>
                  <a:pt x="3917061" y="506475"/>
                </a:lnTo>
                <a:lnTo>
                  <a:pt x="3885311" y="470026"/>
                </a:lnTo>
                <a:lnTo>
                  <a:pt x="3855085" y="431926"/>
                </a:lnTo>
                <a:lnTo>
                  <a:pt x="3794760" y="352551"/>
                </a:lnTo>
                <a:lnTo>
                  <a:pt x="3764661" y="314451"/>
                </a:lnTo>
                <a:lnTo>
                  <a:pt x="3731260" y="277875"/>
                </a:lnTo>
                <a:lnTo>
                  <a:pt x="3697859" y="246125"/>
                </a:lnTo>
                <a:lnTo>
                  <a:pt x="3659759" y="219075"/>
                </a:lnTo>
                <a:lnTo>
                  <a:pt x="3620135" y="198500"/>
                </a:lnTo>
                <a:lnTo>
                  <a:pt x="3572510" y="184150"/>
                </a:lnTo>
                <a:lnTo>
                  <a:pt x="3523234" y="177800"/>
                </a:lnTo>
                <a:lnTo>
                  <a:pt x="3472434" y="176275"/>
                </a:lnTo>
                <a:lnTo>
                  <a:pt x="3418459" y="180975"/>
                </a:lnTo>
                <a:lnTo>
                  <a:pt x="3364484" y="187325"/>
                </a:lnTo>
                <a:lnTo>
                  <a:pt x="3310509" y="195325"/>
                </a:lnTo>
                <a:lnTo>
                  <a:pt x="3256534" y="201675"/>
                </a:lnTo>
                <a:lnTo>
                  <a:pt x="3202559" y="204850"/>
                </a:lnTo>
                <a:lnTo>
                  <a:pt x="3150108" y="204850"/>
                </a:lnTo>
                <a:lnTo>
                  <a:pt x="3100959" y="198500"/>
                </a:lnTo>
                <a:lnTo>
                  <a:pt x="3050159" y="185800"/>
                </a:lnTo>
                <a:lnTo>
                  <a:pt x="3004058" y="166750"/>
                </a:lnTo>
                <a:lnTo>
                  <a:pt x="2908808" y="115950"/>
                </a:lnTo>
                <a:lnTo>
                  <a:pt x="2861183" y="87375"/>
                </a:lnTo>
                <a:lnTo>
                  <a:pt x="2815082" y="60325"/>
                </a:lnTo>
                <a:lnTo>
                  <a:pt x="2765933" y="36575"/>
                </a:lnTo>
                <a:lnTo>
                  <a:pt x="2718308" y="17525"/>
                </a:lnTo>
                <a:lnTo>
                  <a:pt x="2669032" y="4825"/>
                </a:lnTo>
                <a:lnTo>
                  <a:pt x="2618232" y="0"/>
                </a:lnTo>
                <a:close/>
              </a:path>
            </a:pathLst>
          </a:custGeom>
          <a:solidFill>
            <a:srgbClr val="F3F3F1"/>
          </a:solidFill>
        </p:spPr>
        <p:txBody>
          <a:bodyPr wrap="square" lIns="0" tIns="0" rIns="0" bIns="0" rtlCol="0"/>
          <a:lstStyle/>
          <a:p>
            <a:endParaRPr/>
          </a:p>
        </p:txBody>
      </p:sp>
      <p:sp>
        <p:nvSpPr>
          <p:cNvPr id="18" name="bg object 18"/>
          <p:cNvSpPr/>
          <p:nvPr/>
        </p:nvSpPr>
        <p:spPr>
          <a:xfrm>
            <a:off x="0"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2A1A00"/>
          </a:solidFill>
        </p:spPr>
        <p:txBody>
          <a:bodyPr wrap="square" lIns="0" tIns="0" rIns="0" bIns="0" rtlCol="0"/>
          <a:lstStyle/>
          <a:p>
            <a:endParaRPr/>
          </a:p>
        </p:txBody>
      </p:sp>
      <p:sp>
        <p:nvSpPr>
          <p:cNvPr id="2" name="Holder 2"/>
          <p:cNvSpPr>
            <a:spLocks noGrp="1"/>
          </p:cNvSpPr>
          <p:nvPr>
            <p:ph type="ctrTitle"/>
          </p:nvPr>
        </p:nvSpPr>
        <p:spPr>
          <a:xfrm>
            <a:off x="4359402" y="378968"/>
            <a:ext cx="3978909" cy="1551305"/>
          </a:xfrm>
          <a:prstGeom prst="rect">
            <a:avLst/>
          </a:prstGeom>
        </p:spPr>
        <p:txBody>
          <a:bodyPr wrap="square" lIns="0" tIns="0" rIns="0" bIns="0">
            <a:spAutoFit/>
          </a:bodyPr>
          <a:lstStyle>
            <a:lvl1pPr>
              <a:defRPr sz="10000" b="0" i="0">
                <a:solidFill>
                  <a:srgbClr val="2A1A00"/>
                </a:solidFill>
                <a:latin typeface="Impact"/>
                <a:cs typeface="Impac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p:txBody>
          <a:bodyPr lIns="0" tIns="0" rIns="0" bIns="0"/>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F3F1"/>
          </a:solidFill>
        </p:spPr>
        <p:txBody>
          <a:bodyPr wrap="square" lIns="0" tIns="0" rIns="0" bIns="0" rtlCol="0"/>
          <a:lstStyle/>
          <a:p>
            <a:endParaRPr/>
          </a:p>
        </p:txBody>
      </p:sp>
      <p:sp>
        <p:nvSpPr>
          <p:cNvPr id="17" name="bg object 17"/>
          <p:cNvSpPr/>
          <p:nvPr/>
        </p:nvSpPr>
        <p:spPr>
          <a:xfrm>
            <a:off x="0" y="0"/>
            <a:ext cx="887094" cy="6858000"/>
          </a:xfrm>
          <a:custGeom>
            <a:avLst/>
            <a:gdLst/>
            <a:ahLst/>
            <a:cxnLst/>
            <a:rect l="l" t="t" r="r" b="b"/>
            <a:pathLst>
              <a:path w="887094" h="6858000">
                <a:moveTo>
                  <a:pt x="710526" y="0"/>
                </a:moveTo>
                <a:lnTo>
                  <a:pt x="0" y="0"/>
                </a:lnTo>
                <a:lnTo>
                  <a:pt x="0" y="6857999"/>
                </a:lnTo>
                <a:lnTo>
                  <a:pt x="710526" y="6857999"/>
                </a:lnTo>
                <a:lnTo>
                  <a:pt x="712114" y="6789736"/>
                </a:lnTo>
                <a:lnTo>
                  <a:pt x="720064" y="6729412"/>
                </a:lnTo>
                <a:lnTo>
                  <a:pt x="731189" y="6677025"/>
                </a:lnTo>
                <a:lnTo>
                  <a:pt x="745502" y="6630987"/>
                </a:lnTo>
                <a:lnTo>
                  <a:pt x="761390" y="6589712"/>
                </a:lnTo>
                <a:lnTo>
                  <a:pt x="780465" y="6553200"/>
                </a:lnTo>
                <a:lnTo>
                  <a:pt x="818616" y="6477000"/>
                </a:lnTo>
                <a:lnTo>
                  <a:pt x="834516" y="6440487"/>
                </a:lnTo>
                <a:lnTo>
                  <a:pt x="850404" y="6399212"/>
                </a:lnTo>
                <a:lnTo>
                  <a:pt x="866305" y="6353175"/>
                </a:lnTo>
                <a:lnTo>
                  <a:pt x="877430" y="6300787"/>
                </a:lnTo>
                <a:lnTo>
                  <a:pt x="883793" y="6240462"/>
                </a:lnTo>
                <a:lnTo>
                  <a:pt x="886968" y="6172200"/>
                </a:lnTo>
                <a:lnTo>
                  <a:pt x="883793" y="6103937"/>
                </a:lnTo>
                <a:lnTo>
                  <a:pt x="877430" y="6043612"/>
                </a:lnTo>
                <a:lnTo>
                  <a:pt x="866305" y="5991225"/>
                </a:lnTo>
                <a:lnTo>
                  <a:pt x="850404" y="5945187"/>
                </a:lnTo>
                <a:lnTo>
                  <a:pt x="834516" y="5903912"/>
                </a:lnTo>
                <a:lnTo>
                  <a:pt x="818616" y="5867400"/>
                </a:lnTo>
                <a:lnTo>
                  <a:pt x="780465" y="5791200"/>
                </a:lnTo>
                <a:lnTo>
                  <a:pt x="761390" y="5754687"/>
                </a:lnTo>
                <a:lnTo>
                  <a:pt x="745502" y="5713412"/>
                </a:lnTo>
                <a:lnTo>
                  <a:pt x="731189" y="5667375"/>
                </a:lnTo>
                <a:lnTo>
                  <a:pt x="720064" y="5614987"/>
                </a:lnTo>
                <a:lnTo>
                  <a:pt x="712114" y="5554599"/>
                </a:lnTo>
                <a:lnTo>
                  <a:pt x="710526" y="5486400"/>
                </a:lnTo>
                <a:lnTo>
                  <a:pt x="712114" y="5418074"/>
                </a:lnTo>
                <a:lnTo>
                  <a:pt x="720064" y="5357749"/>
                </a:lnTo>
                <a:lnTo>
                  <a:pt x="731189" y="5305425"/>
                </a:lnTo>
                <a:lnTo>
                  <a:pt x="745502" y="5259324"/>
                </a:lnTo>
                <a:lnTo>
                  <a:pt x="761390" y="5218049"/>
                </a:lnTo>
                <a:lnTo>
                  <a:pt x="780465" y="5181600"/>
                </a:lnTo>
                <a:lnTo>
                  <a:pt x="818616" y="5105400"/>
                </a:lnTo>
                <a:lnTo>
                  <a:pt x="834516" y="5068824"/>
                </a:lnTo>
                <a:lnTo>
                  <a:pt x="850404" y="5027549"/>
                </a:lnTo>
                <a:lnTo>
                  <a:pt x="866305" y="4981575"/>
                </a:lnTo>
                <a:lnTo>
                  <a:pt x="877430" y="4929124"/>
                </a:lnTo>
                <a:lnTo>
                  <a:pt x="883793" y="4868799"/>
                </a:lnTo>
                <a:lnTo>
                  <a:pt x="886968" y="4800600"/>
                </a:lnTo>
                <a:lnTo>
                  <a:pt x="883793" y="4732274"/>
                </a:lnTo>
                <a:lnTo>
                  <a:pt x="877430" y="4671949"/>
                </a:lnTo>
                <a:lnTo>
                  <a:pt x="866305" y="4619625"/>
                </a:lnTo>
                <a:lnTo>
                  <a:pt x="850404" y="4573524"/>
                </a:lnTo>
                <a:lnTo>
                  <a:pt x="834516" y="4532249"/>
                </a:lnTo>
                <a:lnTo>
                  <a:pt x="818616" y="4495800"/>
                </a:lnTo>
                <a:lnTo>
                  <a:pt x="780465" y="4419600"/>
                </a:lnTo>
                <a:lnTo>
                  <a:pt x="761390" y="4383024"/>
                </a:lnTo>
                <a:lnTo>
                  <a:pt x="745502" y="4341749"/>
                </a:lnTo>
                <a:lnTo>
                  <a:pt x="731189" y="4295775"/>
                </a:lnTo>
                <a:lnTo>
                  <a:pt x="720064" y="4243324"/>
                </a:lnTo>
                <a:lnTo>
                  <a:pt x="712114" y="4182999"/>
                </a:lnTo>
                <a:lnTo>
                  <a:pt x="710526" y="4114800"/>
                </a:lnTo>
                <a:lnTo>
                  <a:pt x="712114" y="4046474"/>
                </a:lnTo>
                <a:lnTo>
                  <a:pt x="720064" y="3986149"/>
                </a:lnTo>
                <a:lnTo>
                  <a:pt x="731189" y="3933825"/>
                </a:lnTo>
                <a:lnTo>
                  <a:pt x="745502" y="3887724"/>
                </a:lnTo>
                <a:lnTo>
                  <a:pt x="761390" y="3846449"/>
                </a:lnTo>
                <a:lnTo>
                  <a:pt x="780465" y="3810000"/>
                </a:lnTo>
                <a:lnTo>
                  <a:pt x="818616" y="3733800"/>
                </a:lnTo>
                <a:lnTo>
                  <a:pt x="834516" y="3697224"/>
                </a:lnTo>
                <a:lnTo>
                  <a:pt x="850404" y="3655949"/>
                </a:lnTo>
                <a:lnTo>
                  <a:pt x="866305" y="3609975"/>
                </a:lnTo>
                <a:lnTo>
                  <a:pt x="877430" y="3557524"/>
                </a:lnTo>
                <a:lnTo>
                  <a:pt x="883793" y="3497199"/>
                </a:lnTo>
                <a:lnTo>
                  <a:pt x="886968" y="3427349"/>
                </a:lnTo>
                <a:lnTo>
                  <a:pt x="883793" y="3360674"/>
                </a:lnTo>
                <a:lnTo>
                  <a:pt x="877430" y="3300349"/>
                </a:lnTo>
                <a:lnTo>
                  <a:pt x="866305" y="3248025"/>
                </a:lnTo>
                <a:lnTo>
                  <a:pt x="850404" y="3201924"/>
                </a:lnTo>
                <a:lnTo>
                  <a:pt x="834516" y="3160649"/>
                </a:lnTo>
                <a:lnTo>
                  <a:pt x="818616" y="3124200"/>
                </a:lnTo>
                <a:lnTo>
                  <a:pt x="780465" y="3048000"/>
                </a:lnTo>
                <a:lnTo>
                  <a:pt x="761390" y="3011424"/>
                </a:lnTo>
                <a:lnTo>
                  <a:pt x="745502" y="2970149"/>
                </a:lnTo>
                <a:lnTo>
                  <a:pt x="731189" y="2924175"/>
                </a:lnTo>
                <a:lnTo>
                  <a:pt x="720064" y="2871724"/>
                </a:lnTo>
                <a:lnTo>
                  <a:pt x="712114" y="2811399"/>
                </a:lnTo>
                <a:lnTo>
                  <a:pt x="710526" y="2743200"/>
                </a:lnTo>
                <a:lnTo>
                  <a:pt x="712114" y="2674874"/>
                </a:lnTo>
                <a:lnTo>
                  <a:pt x="720064" y="2614549"/>
                </a:lnTo>
                <a:lnTo>
                  <a:pt x="731189" y="2562225"/>
                </a:lnTo>
                <a:lnTo>
                  <a:pt x="745502" y="2516124"/>
                </a:lnTo>
                <a:lnTo>
                  <a:pt x="761390" y="2474849"/>
                </a:lnTo>
                <a:lnTo>
                  <a:pt x="780465" y="2438400"/>
                </a:lnTo>
                <a:lnTo>
                  <a:pt x="818616" y="2362200"/>
                </a:lnTo>
                <a:lnTo>
                  <a:pt x="834516" y="2325624"/>
                </a:lnTo>
                <a:lnTo>
                  <a:pt x="850404" y="2284349"/>
                </a:lnTo>
                <a:lnTo>
                  <a:pt x="866305" y="2238375"/>
                </a:lnTo>
                <a:lnTo>
                  <a:pt x="877430" y="2185924"/>
                </a:lnTo>
                <a:lnTo>
                  <a:pt x="883793" y="2125599"/>
                </a:lnTo>
                <a:lnTo>
                  <a:pt x="886968" y="2057400"/>
                </a:lnTo>
                <a:lnTo>
                  <a:pt x="883793" y="1989074"/>
                </a:lnTo>
                <a:lnTo>
                  <a:pt x="877430" y="1928749"/>
                </a:lnTo>
                <a:lnTo>
                  <a:pt x="866305" y="1876425"/>
                </a:lnTo>
                <a:lnTo>
                  <a:pt x="850404" y="1830324"/>
                </a:lnTo>
                <a:lnTo>
                  <a:pt x="834516" y="1789049"/>
                </a:lnTo>
                <a:lnTo>
                  <a:pt x="818616" y="1752600"/>
                </a:lnTo>
                <a:lnTo>
                  <a:pt x="780465" y="1676400"/>
                </a:lnTo>
                <a:lnTo>
                  <a:pt x="761390" y="1639824"/>
                </a:lnTo>
                <a:lnTo>
                  <a:pt x="745502" y="1598549"/>
                </a:lnTo>
                <a:lnTo>
                  <a:pt x="731189" y="1552575"/>
                </a:lnTo>
                <a:lnTo>
                  <a:pt x="720064" y="1500124"/>
                </a:lnTo>
                <a:lnTo>
                  <a:pt x="712114" y="1439799"/>
                </a:lnTo>
                <a:lnTo>
                  <a:pt x="710526" y="1371600"/>
                </a:lnTo>
                <a:lnTo>
                  <a:pt x="712114" y="1303274"/>
                </a:lnTo>
                <a:lnTo>
                  <a:pt x="720064" y="1242949"/>
                </a:lnTo>
                <a:lnTo>
                  <a:pt x="731189" y="1190625"/>
                </a:lnTo>
                <a:lnTo>
                  <a:pt x="745502" y="1144524"/>
                </a:lnTo>
                <a:lnTo>
                  <a:pt x="761390" y="1103249"/>
                </a:lnTo>
                <a:lnTo>
                  <a:pt x="780465" y="1066800"/>
                </a:lnTo>
                <a:lnTo>
                  <a:pt x="818616" y="990600"/>
                </a:lnTo>
                <a:lnTo>
                  <a:pt x="834516" y="954024"/>
                </a:lnTo>
                <a:lnTo>
                  <a:pt x="850404" y="912749"/>
                </a:lnTo>
                <a:lnTo>
                  <a:pt x="866305" y="866775"/>
                </a:lnTo>
                <a:lnTo>
                  <a:pt x="877430" y="814324"/>
                </a:lnTo>
                <a:lnTo>
                  <a:pt x="883793" y="753999"/>
                </a:lnTo>
                <a:lnTo>
                  <a:pt x="886968" y="685800"/>
                </a:lnTo>
                <a:lnTo>
                  <a:pt x="883793" y="617474"/>
                </a:lnTo>
                <a:lnTo>
                  <a:pt x="877430" y="557149"/>
                </a:lnTo>
                <a:lnTo>
                  <a:pt x="866305" y="504825"/>
                </a:lnTo>
                <a:lnTo>
                  <a:pt x="850404" y="458724"/>
                </a:lnTo>
                <a:lnTo>
                  <a:pt x="834516" y="417449"/>
                </a:lnTo>
                <a:lnTo>
                  <a:pt x="818616" y="381000"/>
                </a:lnTo>
                <a:lnTo>
                  <a:pt x="780465" y="304800"/>
                </a:lnTo>
                <a:lnTo>
                  <a:pt x="761390" y="268224"/>
                </a:lnTo>
                <a:lnTo>
                  <a:pt x="745502" y="226949"/>
                </a:lnTo>
                <a:lnTo>
                  <a:pt x="731189" y="180975"/>
                </a:lnTo>
                <a:lnTo>
                  <a:pt x="720064" y="128524"/>
                </a:lnTo>
                <a:lnTo>
                  <a:pt x="712114" y="68199"/>
                </a:lnTo>
                <a:lnTo>
                  <a:pt x="710526" y="0"/>
                </a:lnTo>
                <a:close/>
              </a:path>
            </a:pathLst>
          </a:custGeom>
          <a:solidFill>
            <a:srgbClr val="2A1A00"/>
          </a:solidFill>
        </p:spPr>
        <p:txBody>
          <a:bodyPr wrap="square" lIns="0" tIns="0" rIns="0" bIns="0" rtlCol="0"/>
          <a:lstStyle/>
          <a:p>
            <a:endParaRPr/>
          </a:p>
        </p:txBody>
      </p:sp>
      <p:sp>
        <p:nvSpPr>
          <p:cNvPr id="18" name="bg object 18"/>
          <p:cNvSpPr/>
          <p:nvPr/>
        </p:nvSpPr>
        <p:spPr>
          <a:xfrm>
            <a:off x="11908535"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F8B322"/>
          </a:solidFill>
        </p:spPr>
        <p:txBody>
          <a:bodyPr wrap="square" lIns="0" tIns="0" rIns="0" bIns="0" rtlCol="0"/>
          <a:lstStyle/>
          <a:p>
            <a:endParaRPr/>
          </a:p>
        </p:txBody>
      </p:sp>
      <p:sp>
        <p:nvSpPr>
          <p:cNvPr id="2" name="Holder 2"/>
          <p:cNvSpPr>
            <a:spLocks noGrp="1"/>
          </p:cNvSpPr>
          <p:nvPr>
            <p:ph type="title"/>
          </p:nvPr>
        </p:nvSpPr>
        <p:spPr>
          <a:xfrm>
            <a:off x="1217549" y="345389"/>
            <a:ext cx="9756901" cy="695325"/>
          </a:xfrm>
          <a:prstGeom prst="rect">
            <a:avLst/>
          </a:prstGeom>
        </p:spPr>
        <p:txBody>
          <a:bodyPr wrap="square" lIns="0" tIns="0" rIns="0" bIns="0">
            <a:spAutoFit/>
          </a:bodyPr>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a:xfrm>
            <a:off x="1330833" y="1121014"/>
            <a:ext cx="9405620" cy="1635760"/>
          </a:xfrm>
          <a:prstGeom prst="rect">
            <a:avLst/>
          </a:prstGeom>
        </p:spPr>
        <p:txBody>
          <a:bodyPr wrap="square" lIns="0" tIns="0" rIns="0" bIns="0">
            <a:spAutoFit/>
          </a:bodyPr>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2700">
              <a:lnSpc>
                <a:spcPct val="100000"/>
              </a:lnSpc>
              <a:spcBef>
                <a:spcPts val="110"/>
              </a:spcBef>
            </a:pPr>
            <a:r>
              <a:rPr spc="775" dirty="0"/>
              <a:t>I</a:t>
            </a:r>
            <a:r>
              <a:rPr spc="790" dirty="0"/>
              <a:t>N</a:t>
            </a:r>
            <a:r>
              <a:rPr spc="775" dirty="0"/>
              <a:t>DI</a:t>
            </a:r>
            <a:r>
              <a:rPr spc="785" dirty="0"/>
              <a:t>A</a:t>
            </a:r>
            <a:r>
              <a:rPr spc="5" dirty="0"/>
              <a:t>N</a:t>
            </a:r>
          </a:p>
        </p:txBody>
      </p:sp>
      <p:sp>
        <p:nvSpPr>
          <p:cNvPr id="3" name="object 3"/>
          <p:cNvSpPr txBox="1"/>
          <p:nvPr/>
        </p:nvSpPr>
        <p:spPr>
          <a:xfrm>
            <a:off x="2575686" y="1751202"/>
            <a:ext cx="7213600" cy="4584065"/>
          </a:xfrm>
          <a:prstGeom prst="rect">
            <a:avLst/>
          </a:prstGeom>
        </p:spPr>
        <p:txBody>
          <a:bodyPr vert="horz" wrap="square" lIns="0" tIns="186690" rIns="0" bIns="0" rtlCol="0">
            <a:spAutoFit/>
          </a:bodyPr>
          <a:lstStyle/>
          <a:p>
            <a:pPr marL="12700" marR="5080" algn="ctr">
              <a:lnSpc>
                <a:spcPts val="10800"/>
              </a:lnSpc>
              <a:spcBef>
                <a:spcPts val="1470"/>
              </a:spcBef>
              <a:tabLst>
                <a:tab pos="6373495" algn="l"/>
              </a:tabLst>
            </a:pPr>
            <a:r>
              <a:rPr sz="10000" spc="780" dirty="0">
                <a:solidFill>
                  <a:srgbClr val="2A1A00"/>
                </a:solidFill>
                <a:latin typeface="Impact"/>
                <a:cs typeface="Impact"/>
              </a:rPr>
              <a:t>T</a:t>
            </a:r>
            <a:r>
              <a:rPr sz="10000" spc="800" dirty="0">
                <a:solidFill>
                  <a:srgbClr val="2A1A00"/>
                </a:solidFill>
                <a:latin typeface="Impact"/>
                <a:cs typeface="Impact"/>
              </a:rPr>
              <a:t>R</a:t>
            </a:r>
            <a:r>
              <a:rPr sz="10000" spc="795" dirty="0">
                <a:solidFill>
                  <a:srgbClr val="2A1A00"/>
                </a:solidFill>
                <a:latin typeface="Impact"/>
                <a:cs typeface="Impact"/>
              </a:rPr>
              <a:t>A</a:t>
            </a:r>
            <a:r>
              <a:rPr sz="10000" spc="775" dirty="0">
                <a:solidFill>
                  <a:srgbClr val="2A1A00"/>
                </a:solidFill>
                <a:latin typeface="Impact"/>
                <a:cs typeface="Impact"/>
              </a:rPr>
              <a:t>DI</a:t>
            </a:r>
            <a:r>
              <a:rPr sz="10000" spc="780" dirty="0">
                <a:solidFill>
                  <a:srgbClr val="2A1A00"/>
                </a:solidFill>
                <a:latin typeface="Impact"/>
                <a:cs typeface="Impact"/>
              </a:rPr>
              <a:t>T</a:t>
            </a:r>
            <a:r>
              <a:rPr sz="10000" spc="775" dirty="0">
                <a:solidFill>
                  <a:srgbClr val="2A1A00"/>
                </a:solidFill>
                <a:latin typeface="Impact"/>
                <a:cs typeface="Impact"/>
              </a:rPr>
              <a:t>I</a:t>
            </a:r>
            <a:r>
              <a:rPr sz="10000" spc="790" dirty="0">
                <a:solidFill>
                  <a:srgbClr val="2A1A00"/>
                </a:solidFill>
                <a:latin typeface="Impact"/>
                <a:cs typeface="Impact"/>
              </a:rPr>
              <a:t>ONS</a:t>
            </a:r>
            <a:r>
              <a:rPr sz="10000" dirty="0">
                <a:solidFill>
                  <a:srgbClr val="2A1A00"/>
                </a:solidFill>
                <a:latin typeface="Impact"/>
                <a:cs typeface="Impact"/>
              </a:rPr>
              <a:t>,  </a:t>
            </a:r>
            <a:r>
              <a:rPr sz="10000" spc="650" dirty="0" smtClean="0">
                <a:solidFill>
                  <a:srgbClr val="2A1A00"/>
                </a:solidFill>
                <a:latin typeface="Impact"/>
                <a:cs typeface="Impact"/>
              </a:rPr>
              <a:t>CULTUR</a:t>
            </a:r>
            <a:r>
              <a:rPr lang="en-US" sz="10000" spc="650" dirty="0" smtClean="0">
                <a:solidFill>
                  <a:srgbClr val="2A1A00"/>
                </a:solidFill>
                <a:latin typeface="Impact"/>
                <a:cs typeface="Impact"/>
              </a:rPr>
              <a:t>E </a:t>
            </a:r>
            <a:r>
              <a:rPr sz="10000" spc="5" dirty="0" smtClean="0">
                <a:solidFill>
                  <a:srgbClr val="2A1A00"/>
                </a:solidFill>
                <a:latin typeface="Impact"/>
                <a:cs typeface="Impact"/>
              </a:rPr>
              <a:t>&amp; </a:t>
            </a:r>
            <a:r>
              <a:rPr sz="10000" spc="-1750" dirty="0" smtClean="0">
                <a:solidFill>
                  <a:srgbClr val="2A1A00"/>
                </a:solidFill>
                <a:latin typeface="Impact"/>
                <a:cs typeface="Impact"/>
              </a:rPr>
              <a:t> </a:t>
            </a:r>
            <a:r>
              <a:rPr sz="10000" spc="685" dirty="0">
                <a:solidFill>
                  <a:srgbClr val="2A1A00"/>
                </a:solidFill>
                <a:latin typeface="Impact"/>
                <a:cs typeface="Impact"/>
              </a:rPr>
              <a:t>SOCIETY</a:t>
            </a:r>
            <a:endParaRPr sz="10000" dirty="0">
              <a:latin typeface="Impact"/>
              <a:cs typeface="Impact"/>
            </a:endParaRPr>
          </a:p>
          <a:p>
            <a:pPr marL="57150" algn="ctr">
              <a:lnSpc>
                <a:spcPts val="2125"/>
              </a:lnSpc>
              <a:tabLst>
                <a:tab pos="434340" algn="l"/>
                <a:tab pos="760095" algn="l"/>
              </a:tabLst>
            </a:pPr>
            <a:r>
              <a:rPr sz="2000" b="1" spc="275" dirty="0">
                <a:solidFill>
                  <a:srgbClr val="2A1A00"/>
                </a:solidFill>
                <a:latin typeface="Trebuchet MS"/>
                <a:cs typeface="Trebuchet MS"/>
              </a:rPr>
              <a:t>G	</a:t>
            </a:r>
            <a:r>
              <a:rPr sz="2000" b="1" spc="120" dirty="0">
                <a:solidFill>
                  <a:srgbClr val="2A1A00"/>
                </a:solidFill>
                <a:latin typeface="Trebuchet MS"/>
                <a:cs typeface="Trebuchet MS"/>
              </a:rPr>
              <a:t>L	</a:t>
            </a:r>
            <a:r>
              <a:rPr sz="2000" b="1" spc="200" dirty="0">
                <a:solidFill>
                  <a:srgbClr val="2A1A00"/>
                </a:solidFill>
                <a:latin typeface="Trebuchet MS"/>
                <a:cs typeface="Trebuchet MS"/>
              </a:rPr>
              <a:t>B</a:t>
            </a:r>
            <a:endParaRPr sz="2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NAGARI SCRIPT</a:t>
            </a:r>
            <a:endParaRPr lang="en-US" dirty="0">
              <a:latin typeface="+mj-lt"/>
            </a:endParaRPr>
          </a:p>
        </p:txBody>
      </p:sp>
      <p:sp>
        <p:nvSpPr>
          <p:cNvPr id="4" name="Text Placeholder 2"/>
          <p:cNvSpPr txBox="1">
            <a:spLocks/>
          </p:cNvSpPr>
          <p:nvPr/>
        </p:nvSpPr>
        <p:spPr>
          <a:xfrm>
            <a:off x="1066800" y="1371600"/>
            <a:ext cx="10517252" cy="4955203"/>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lnSpc>
                <a:spcPct val="150000"/>
              </a:lnSpc>
              <a:buFont typeface="Arial" panose="020B0604020202020204" pitchFamily="34" charset="0"/>
              <a:buChar char="•"/>
            </a:pPr>
            <a:r>
              <a:rPr lang="en-US" sz="2800" kern="1200" spc="-110" dirty="0" smtClean="0">
                <a:solidFill>
                  <a:schemeClr val="tx1"/>
                </a:solidFill>
                <a:latin typeface="+mn-lt"/>
              </a:rPr>
              <a:t>Eastern Variant of Gupta Script</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Early form of Devanagari script (Hindi and Nepali language)</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Used for writing both Prakrit and Sanskrit</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Considered to be most religiously sophisticated.</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Written from left tot right, in squared outlines and recognizable by a horizontal line.</a:t>
            </a:r>
          </a:p>
          <a:p>
            <a:pPr marL="457200" indent="-457200" algn="just">
              <a:lnSpc>
                <a:spcPct val="150000"/>
              </a:lnSpc>
              <a:buFont typeface="Arial" panose="020B0604020202020204" pitchFamily="34" charset="0"/>
              <a:buChar char="•"/>
            </a:pPr>
            <a:endParaRPr lang="en-US" sz="2800" b="1" spc="-110" dirty="0">
              <a:solidFill>
                <a:schemeClr val="tx1"/>
              </a:solidFill>
              <a:latin typeface="+mn-lt"/>
            </a:endParaRPr>
          </a:p>
          <a:p>
            <a:endParaRPr lang="en-US" sz="2800" kern="1200" spc="-110" dirty="0">
              <a:solidFill>
                <a:schemeClr val="tx1"/>
              </a:solidFill>
              <a:latin typeface="+mn-lt"/>
            </a:endParaRPr>
          </a:p>
        </p:txBody>
      </p:sp>
    </p:spTree>
    <p:extLst>
      <p:ext uri="{BB962C8B-B14F-4D97-AF65-F5344CB8AC3E}">
        <p14:creationId xmlns:p14="http://schemas.microsoft.com/office/powerpoint/2010/main" val="223819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OTHER IMPORTANT SCRIPTS	</a:t>
            </a:r>
            <a:endParaRPr lang="en-US" dirty="0">
              <a:latin typeface="+mj-lt"/>
            </a:endParaRPr>
          </a:p>
        </p:txBody>
      </p:sp>
      <p:sp>
        <p:nvSpPr>
          <p:cNvPr id="4" name="Text Placeholder 2"/>
          <p:cNvSpPr txBox="1">
            <a:spLocks/>
          </p:cNvSpPr>
          <p:nvPr/>
        </p:nvSpPr>
        <p:spPr>
          <a:xfrm>
            <a:off x="1066800" y="1371600"/>
            <a:ext cx="10517252" cy="4308872"/>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n-US" sz="2800" b="1" spc="-110" dirty="0" smtClean="0">
                <a:solidFill>
                  <a:schemeClr val="tx1"/>
                </a:solidFill>
                <a:latin typeface="+mn-lt"/>
              </a:rPr>
              <a:t>Gurmukhi Script: </a:t>
            </a:r>
            <a:r>
              <a:rPr lang="en-US" sz="2800" spc="-110" dirty="0" smtClean="0">
                <a:solidFill>
                  <a:schemeClr val="tx1"/>
                </a:solidFill>
                <a:latin typeface="+mn-lt"/>
              </a:rPr>
              <a:t>Standardized in 16</a:t>
            </a:r>
            <a:r>
              <a:rPr lang="en-US" sz="2800" spc="-110" baseline="30000" dirty="0" smtClean="0">
                <a:solidFill>
                  <a:schemeClr val="tx1"/>
                </a:solidFill>
                <a:latin typeface="+mn-lt"/>
              </a:rPr>
              <a:t>th</a:t>
            </a:r>
            <a:r>
              <a:rPr lang="en-US" sz="2800" spc="-110" dirty="0" smtClean="0">
                <a:solidFill>
                  <a:schemeClr val="tx1"/>
                </a:solidFill>
                <a:latin typeface="+mn-lt"/>
              </a:rPr>
              <a:t> century by GURU ANGAD (second guru of Sikhism).Guru </a:t>
            </a:r>
            <a:r>
              <a:rPr lang="en-US" sz="2800" spc="-110" dirty="0" err="1" smtClean="0">
                <a:solidFill>
                  <a:schemeClr val="tx1"/>
                </a:solidFill>
                <a:latin typeface="+mn-lt"/>
              </a:rPr>
              <a:t>Granth</a:t>
            </a:r>
            <a:r>
              <a:rPr lang="en-US" sz="2800" spc="-110" dirty="0" smtClean="0">
                <a:solidFill>
                  <a:schemeClr val="tx1"/>
                </a:solidFill>
                <a:latin typeface="+mn-lt"/>
              </a:rPr>
              <a:t> Sahib is written in Gurmukhi script. </a:t>
            </a:r>
          </a:p>
          <a:p>
            <a:pPr algn="just"/>
            <a:endParaRPr lang="en-US" sz="2800" spc="-110" dirty="0" smtClean="0">
              <a:solidFill>
                <a:schemeClr val="tx1"/>
              </a:solidFill>
              <a:latin typeface="+mn-lt"/>
            </a:endParaRPr>
          </a:p>
          <a:p>
            <a:pPr marL="457200" indent="-457200" algn="just">
              <a:buFont typeface="Arial" panose="020B0604020202020204" pitchFamily="34" charset="0"/>
              <a:buChar char="•"/>
            </a:pPr>
            <a:r>
              <a:rPr lang="en-US" sz="2800" b="1" spc="-110" dirty="0" smtClean="0">
                <a:solidFill>
                  <a:schemeClr val="tx1"/>
                </a:solidFill>
                <a:latin typeface="+mn-lt"/>
              </a:rPr>
              <a:t>Modi Script: </a:t>
            </a:r>
            <a:r>
              <a:rPr lang="en-US" sz="2800" spc="-110" dirty="0" smtClean="0">
                <a:solidFill>
                  <a:schemeClr val="tx1"/>
                </a:solidFill>
                <a:latin typeface="+mn-lt"/>
              </a:rPr>
              <a:t>used to write Marathi Language until 20</a:t>
            </a:r>
            <a:r>
              <a:rPr lang="en-US" sz="2800" spc="-110" baseline="30000" dirty="0" smtClean="0">
                <a:solidFill>
                  <a:schemeClr val="tx1"/>
                </a:solidFill>
                <a:latin typeface="+mn-lt"/>
              </a:rPr>
              <a:t>th</a:t>
            </a:r>
            <a:r>
              <a:rPr lang="en-US" sz="2800" spc="-110" dirty="0" smtClean="0">
                <a:solidFill>
                  <a:schemeClr val="tx1"/>
                </a:solidFill>
                <a:latin typeface="+mn-lt"/>
              </a:rPr>
              <a:t> century when Devanagari script promoted as the standard system for Marathi language.</a:t>
            </a: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Gujarati Script, South Indian Scripts (Tamil, Kannada, Telugu </a:t>
            </a:r>
            <a:r>
              <a:rPr lang="en-US" sz="2800" b="1" spc="-110" dirty="0" err="1" smtClean="0">
                <a:solidFill>
                  <a:schemeClr val="tx1"/>
                </a:solidFill>
                <a:latin typeface="+mn-lt"/>
              </a:rPr>
              <a:t>etc</a:t>
            </a:r>
            <a:r>
              <a:rPr lang="en-US" sz="2800" b="1" spc="-110" dirty="0" smtClean="0">
                <a:solidFill>
                  <a:schemeClr val="tx1"/>
                </a:solidFill>
                <a:latin typeface="+mn-lt"/>
              </a:rPr>
              <a:t>)</a:t>
            </a:r>
          </a:p>
          <a:p>
            <a:pPr marL="457200" indent="-457200" algn="just">
              <a:lnSpc>
                <a:spcPct val="150000"/>
              </a:lnSpc>
              <a:buFont typeface="Arial" panose="020B0604020202020204" pitchFamily="34" charset="0"/>
              <a:buChar char="•"/>
            </a:pPr>
            <a:endParaRPr lang="en-US" sz="2800" b="1" spc="-110" dirty="0" smtClean="0">
              <a:solidFill>
                <a:schemeClr val="tx1"/>
              </a:solidFill>
              <a:latin typeface="+mn-lt"/>
            </a:endParaRPr>
          </a:p>
          <a:p>
            <a:pPr marL="457200" indent="-457200" algn="just">
              <a:buFont typeface="Arial" panose="020B0604020202020204" pitchFamily="34" charset="0"/>
              <a:buChar char="•"/>
            </a:pPr>
            <a:r>
              <a:rPr lang="en-US" sz="2800" b="1" spc="-110" dirty="0">
                <a:solidFill>
                  <a:schemeClr val="tx1"/>
                </a:solidFill>
                <a:latin typeface="+mn-lt"/>
              </a:rPr>
              <a:t>Urdu Script: </a:t>
            </a:r>
            <a:r>
              <a:rPr lang="en-US" sz="2800" spc="-110" dirty="0">
                <a:solidFill>
                  <a:schemeClr val="tx1"/>
                </a:solidFill>
                <a:latin typeface="+mn-lt"/>
              </a:rPr>
              <a:t>Right to left pattern. Modification of Persian which itself is derivative of Arabic alphabet.  </a:t>
            </a:r>
            <a:r>
              <a:rPr lang="en-US" sz="2800" spc="-110" dirty="0" smtClean="0">
                <a:solidFill>
                  <a:schemeClr val="tx1"/>
                </a:solidFill>
                <a:latin typeface="+mn-lt"/>
              </a:rPr>
              <a:t>Originated in 13th century in Persia (Iran).</a:t>
            </a:r>
            <a:endParaRPr lang="en-US" sz="2800" kern="1200" spc="-110" dirty="0">
              <a:solidFill>
                <a:schemeClr val="tx1"/>
              </a:solidFill>
              <a:latin typeface="+mn-lt"/>
            </a:endParaRPr>
          </a:p>
        </p:txBody>
      </p:sp>
    </p:spTree>
    <p:extLst>
      <p:ext uri="{BB962C8B-B14F-4D97-AF65-F5344CB8AC3E}">
        <p14:creationId xmlns:p14="http://schemas.microsoft.com/office/powerpoint/2010/main" val="223283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ANCIENT RELIGIOUS TEXTS	</a:t>
            </a:r>
            <a:endParaRPr lang="en-US" dirty="0">
              <a:latin typeface="+mj-lt"/>
            </a:endParaRPr>
          </a:p>
        </p:txBody>
      </p:sp>
      <p:sp>
        <p:nvSpPr>
          <p:cNvPr id="4" name="Text Placeholder 2"/>
          <p:cNvSpPr txBox="1">
            <a:spLocks/>
          </p:cNvSpPr>
          <p:nvPr/>
        </p:nvSpPr>
        <p:spPr>
          <a:xfrm>
            <a:off x="1066800" y="1371600"/>
            <a:ext cx="10517252" cy="3662541"/>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US" sz="2800" spc="-110" dirty="0" smtClean="0">
              <a:solidFill>
                <a:schemeClr val="tx1"/>
              </a:solidFill>
              <a:latin typeface="+mn-lt"/>
            </a:endParaRP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VEDAS</a:t>
            </a: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UPANISHADS</a:t>
            </a: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EPICS- RAMAYANA AND MAHABHARATA (BHAGAVAD GITA)</a:t>
            </a: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PURANAS</a:t>
            </a:r>
          </a:p>
          <a:p>
            <a:pPr marL="457200" indent="-457200" algn="just">
              <a:lnSpc>
                <a:spcPct val="150000"/>
              </a:lnSpc>
              <a:buFont typeface="Arial" panose="020B0604020202020204" pitchFamily="34" charset="0"/>
              <a:buChar char="•"/>
            </a:pPr>
            <a:endParaRPr lang="en-US" sz="2800" b="1" spc="-110" dirty="0" smtClean="0">
              <a:solidFill>
                <a:schemeClr val="tx1"/>
              </a:solidFill>
              <a:latin typeface="+mn-lt"/>
            </a:endParaRPr>
          </a:p>
        </p:txBody>
      </p:sp>
    </p:spTree>
    <p:extLst>
      <p:ext uri="{BB962C8B-B14F-4D97-AF65-F5344CB8AC3E}">
        <p14:creationId xmlns:p14="http://schemas.microsoft.com/office/powerpoint/2010/main" val="146291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VEDAS</a:t>
            </a:r>
            <a:endParaRPr lang="en-US" dirty="0">
              <a:latin typeface="+mj-lt"/>
            </a:endParaRPr>
          </a:p>
        </p:txBody>
      </p:sp>
      <p:sp>
        <p:nvSpPr>
          <p:cNvPr id="4" name="Text Placeholder 2"/>
          <p:cNvSpPr txBox="1">
            <a:spLocks/>
          </p:cNvSpPr>
          <p:nvPr/>
        </p:nvSpPr>
        <p:spPr>
          <a:xfrm>
            <a:off x="1186871" y="1143000"/>
            <a:ext cx="10668000" cy="5601533"/>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n-US" sz="2800" spc="-110" dirty="0" smtClean="0">
              <a:solidFill>
                <a:schemeClr val="tx1"/>
              </a:solidFill>
              <a:latin typeface="+mn-lt"/>
            </a:endParaRP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Earliest books of mankind</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Occupy a unique position in the world of literature</a:t>
            </a:r>
          </a:p>
          <a:p>
            <a:pPr marL="457200" indent="-457200" algn="just">
              <a:buFont typeface="Arial" panose="020B0604020202020204" pitchFamily="34" charset="0"/>
              <a:buChar char="•"/>
            </a:pPr>
            <a:r>
              <a:rPr lang="en-US" sz="2800" spc="-110" dirty="0" smtClean="0">
                <a:solidFill>
                  <a:schemeClr val="tx1"/>
                </a:solidFill>
                <a:latin typeface="+mn-lt"/>
              </a:rPr>
              <a:t>Considered as a </a:t>
            </a:r>
            <a:r>
              <a:rPr lang="en-US" sz="2800" b="1" spc="-110" dirty="0" smtClean="0">
                <a:solidFill>
                  <a:schemeClr val="tx1"/>
                </a:solidFill>
                <a:latin typeface="+mn-lt"/>
              </a:rPr>
              <a:t>supreme authority in all matters concerning religion, laws and social conduct.</a:t>
            </a:r>
          </a:p>
          <a:p>
            <a:pPr marL="457200" indent="-457200">
              <a:buFont typeface="Arial" panose="020B0604020202020204" pitchFamily="34" charset="0"/>
              <a:buChar char="•"/>
            </a:pPr>
            <a:r>
              <a:rPr lang="en-US" sz="2800" b="1" spc="-110" dirty="0" smtClean="0">
                <a:solidFill>
                  <a:schemeClr val="tx1"/>
                </a:solidFill>
                <a:latin typeface="+mn-lt"/>
              </a:rPr>
              <a:t>Authors : </a:t>
            </a:r>
            <a:r>
              <a:rPr lang="en-US" sz="2800" spc="-110" dirty="0" smtClean="0">
                <a:solidFill>
                  <a:schemeClr val="tx1"/>
                </a:solidFill>
                <a:latin typeface="+mn-lt"/>
              </a:rPr>
              <a:t>Rishi families like   </a:t>
            </a:r>
            <a:r>
              <a:rPr lang="en-US" sz="2800" b="1" i="1" dirty="0" smtClean="0">
                <a:solidFill>
                  <a:schemeClr val="tx1"/>
                </a:solidFill>
                <a:latin typeface="+mn-lt"/>
              </a:rPr>
              <a:t>KANVAS,KASHYAPS, AGASTYAS, VISHWAMITRAS, VASHISTS </a:t>
            </a:r>
            <a:r>
              <a:rPr lang="en-US" sz="2800" b="1" i="1" dirty="0">
                <a:solidFill>
                  <a:schemeClr val="tx1"/>
                </a:solidFill>
                <a:latin typeface="+mn-lt"/>
              </a:rPr>
              <a:t>etc.</a:t>
            </a:r>
          </a:p>
          <a:p>
            <a:pPr marL="457200" indent="-457200" algn="just">
              <a:buFont typeface="Arial" panose="020B0604020202020204" pitchFamily="34" charset="0"/>
              <a:buChar char="•"/>
            </a:pPr>
            <a:r>
              <a:rPr lang="en-US" sz="2800" b="1" spc="-110" dirty="0" smtClean="0">
                <a:solidFill>
                  <a:schemeClr val="tx1"/>
                </a:solidFill>
                <a:latin typeface="+mn-lt"/>
              </a:rPr>
              <a:t>Classification:</a:t>
            </a:r>
            <a:r>
              <a:rPr lang="en-US" sz="2800" spc="-110" dirty="0" smtClean="0">
                <a:solidFill>
                  <a:schemeClr val="tx1"/>
                </a:solidFill>
                <a:latin typeface="+mn-lt"/>
              </a:rPr>
              <a:t> Initially only one collection of all the sacred mantras (25000 or more). Later for purpose of study and preservation, the single collection was divided in four parts by </a:t>
            </a:r>
            <a:r>
              <a:rPr lang="en-US" sz="2800" b="1" i="1" spc="-110" dirty="0" smtClean="0">
                <a:solidFill>
                  <a:schemeClr val="tx1"/>
                </a:solidFill>
                <a:latin typeface="+mn-lt"/>
              </a:rPr>
              <a:t>VEDA VYASA.</a:t>
            </a:r>
          </a:p>
          <a:p>
            <a:pPr marL="457200" indent="-457200" algn="just">
              <a:buFont typeface="Arial" panose="020B0604020202020204" pitchFamily="34" charset="0"/>
              <a:buChar char="•"/>
            </a:pPr>
            <a:r>
              <a:rPr lang="en-US" sz="2800" b="1" i="1" spc="-110" dirty="0" smtClean="0">
                <a:solidFill>
                  <a:schemeClr val="tx1"/>
                </a:solidFill>
                <a:latin typeface="+mn-lt"/>
              </a:rPr>
              <a:t>RIG VEDA, SAMA VEDA, YAJUR VEDA, ATHARVA VEDA</a:t>
            </a:r>
            <a:endParaRPr lang="en-US" sz="2800" spc="-110" dirty="0">
              <a:solidFill>
                <a:schemeClr val="tx1"/>
              </a:solidFill>
              <a:latin typeface="+mn-lt"/>
            </a:endParaRPr>
          </a:p>
          <a:p>
            <a:pPr marL="457200" indent="-457200" algn="just">
              <a:buFont typeface="Arial" panose="020B0604020202020204" pitchFamily="34" charset="0"/>
              <a:buChar char="•"/>
            </a:pPr>
            <a:endParaRPr lang="en-US" sz="2800" spc="-110" dirty="0">
              <a:solidFill>
                <a:schemeClr val="tx1"/>
              </a:solidFill>
              <a:latin typeface="+mn-lt"/>
            </a:endParaRPr>
          </a:p>
        </p:txBody>
      </p:sp>
    </p:spTree>
    <p:extLst>
      <p:ext uri="{BB962C8B-B14F-4D97-AF65-F5344CB8AC3E}">
        <p14:creationId xmlns:p14="http://schemas.microsoft.com/office/powerpoint/2010/main" val="390103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CONTENT OF VEDAS</a:t>
            </a:r>
            <a:endParaRPr lang="en-US" dirty="0">
              <a:latin typeface="+mj-lt"/>
            </a:endParaRPr>
          </a:p>
        </p:txBody>
      </p:sp>
      <p:sp>
        <p:nvSpPr>
          <p:cNvPr id="4" name="Text Placeholder 2"/>
          <p:cNvSpPr txBox="1">
            <a:spLocks/>
          </p:cNvSpPr>
          <p:nvPr/>
        </p:nvSpPr>
        <p:spPr>
          <a:xfrm>
            <a:off x="1186871" y="1143000"/>
            <a:ext cx="10668000" cy="5293757"/>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3600" b="1" spc="-110" dirty="0" smtClean="0">
                <a:solidFill>
                  <a:schemeClr val="tx1"/>
                </a:solidFill>
                <a:latin typeface="+mn-lt"/>
              </a:rPr>
              <a:t>RIG VEDA</a:t>
            </a:r>
          </a:p>
          <a:p>
            <a:pPr algn="just"/>
            <a:endParaRPr lang="en-US" sz="2800" spc="-110" dirty="0">
              <a:solidFill>
                <a:schemeClr val="tx1"/>
              </a:solidFill>
              <a:latin typeface="+mn-lt"/>
            </a:endParaRPr>
          </a:p>
          <a:p>
            <a:pPr marL="457200" indent="-457200">
              <a:buFont typeface="Arial" panose="020B0604020202020204" pitchFamily="34" charset="0"/>
              <a:buChar char="•"/>
            </a:pPr>
            <a:r>
              <a:rPr lang="en-US" sz="2800" spc="-110" dirty="0" smtClean="0">
                <a:solidFill>
                  <a:schemeClr val="tx1"/>
                </a:solidFill>
                <a:latin typeface="+mn-lt"/>
              </a:rPr>
              <a:t>Hymns mainly in praise of different gods </a:t>
            </a:r>
            <a:r>
              <a:rPr lang="en-US" sz="2800" b="1" spc="-110" dirty="0" smtClean="0">
                <a:solidFill>
                  <a:schemeClr val="tx1"/>
                </a:solidFill>
                <a:latin typeface="+mn-lt"/>
              </a:rPr>
              <a:t>(TERRESTRIAL,  ATMOSPHERIC and CELESTIAL)</a:t>
            </a:r>
          </a:p>
          <a:p>
            <a:pPr marL="457200" indent="-457200" algn="just">
              <a:buFont typeface="Arial" panose="020B0604020202020204" pitchFamily="34" charset="0"/>
              <a:buChar char="•"/>
            </a:pPr>
            <a:r>
              <a:rPr lang="en-US" sz="2800" spc="-110" dirty="0" smtClean="0">
                <a:solidFill>
                  <a:schemeClr val="tx1"/>
                </a:solidFill>
                <a:latin typeface="+mn-lt"/>
              </a:rPr>
              <a:t>Considered as source for other three </a:t>
            </a:r>
            <a:r>
              <a:rPr lang="en-US" sz="2800" spc="-110" dirty="0" err="1" smtClean="0">
                <a:solidFill>
                  <a:schemeClr val="tx1"/>
                </a:solidFill>
                <a:latin typeface="+mn-lt"/>
              </a:rPr>
              <a:t>vedas</a:t>
            </a:r>
            <a:r>
              <a:rPr lang="en-US" sz="2800" spc="-110" dirty="0" smtClean="0">
                <a:solidFill>
                  <a:schemeClr val="tx1"/>
                </a:solidFill>
                <a:latin typeface="+mn-lt"/>
              </a:rPr>
              <a:t>.</a:t>
            </a:r>
          </a:p>
          <a:p>
            <a:pPr marL="457200" indent="-457200" algn="just">
              <a:buFont typeface="Arial" panose="020B0604020202020204" pitchFamily="34" charset="0"/>
              <a:buChar char="•"/>
            </a:pPr>
            <a:endParaRPr lang="en-US" sz="2800" spc="-110" dirty="0" smtClean="0">
              <a:solidFill>
                <a:schemeClr val="tx1"/>
              </a:solidFill>
              <a:latin typeface="+mn-lt"/>
            </a:endParaRPr>
          </a:p>
          <a:p>
            <a:pPr marL="457200" indent="-457200" algn="just">
              <a:buFont typeface="Arial" panose="020B0604020202020204" pitchFamily="34" charset="0"/>
              <a:buChar char="•"/>
            </a:pPr>
            <a:r>
              <a:rPr lang="en-US" sz="2800" spc="-110" dirty="0" smtClean="0">
                <a:solidFill>
                  <a:schemeClr val="tx1"/>
                </a:solidFill>
                <a:latin typeface="+mn-lt"/>
              </a:rPr>
              <a:t>A group of hymns constitute a </a:t>
            </a:r>
            <a:r>
              <a:rPr lang="en-US" sz="2800" b="1" spc="-110" dirty="0" err="1" smtClean="0">
                <a:solidFill>
                  <a:schemeClr val="tx1"/>
                </a:solidFill>
                <a:latin typeface="+mn-lt"/>
              </a:rPr>
              <a:t>Sookta</a:t>
            </a:r>
            <a:endParaRPr lang="en-US" sz="2800" b="1" spc="-110" dirty="0" smtClean="0">
              <a:solidFill>
                <a:schemeClr val="tx1"/>
              </a:solidFill>
              <a:latin typeface="+mn-lt"/>
            </a:endParaRPr>
          </a:p>
          <a:p>
            <a:pPr marL="457200" indent="-457200" algn="just">
              <a:buFont typeface="Arial" panose="020B0604020202020204" pitchFamily="34" charset="0"/>
              <a:buChar char="•"/>
            </a:pPr>
            <a:endParaRPr lang="en-US" sz="2800" b="1" spc="-110" dirty="0">
              <a:solidFill>
                <a:schemeClr val="tx1"/>
              </a:solidFill>
              <a:latin typeface="+mn-lt"/>
            </a:endParaRPr>
          </a:p>
          <a:p>
            <a:pPr marL="457200" indent="-457200" algn="just">
              <a:buFont typeface="Arial" panose="020B0604020202020204" pitchFamily="34" charset="0"/>
              <a:buChar char="•"/>
            </a:pPr>
            <a:r>
              <a:rPr lang="en-US" sz="2800" spc="-110" dirty="0" smtClean="0">
                <a:solidFill>
                  <a:schemeClr val="tx1"/>
                </a:solidFill>
                <a:latin typeface="+mn-lt"/>
              </a:rPr>
              <a:t>Rig Veda has </a:t>
            </a:r>
            <a:r>
              <a:rPr lang="en-US" sz="2800" b="1" spc="-110" dirty="0" smtClean="0">
                <a:solidFill>
                  <a:schemeClr val="tx1"/>
                </a:solidFill>
                <a:latin typeface="+mn-lt"/>
              </a:rPr>
              <a:t>1028 </a:t>
            </a:r>
            <a:r>
              <a:rPr lang="en-US" sz="2800" b="1" spc="-110" dirty="0" err="1">
                <a:solidFill>
                  <a:schemeClr val="tx1"/>
                </a:solidFill>
                <a:latin typeface="+mn-lt"/>
              </a:rPr>
              <a:t>S</a:t>
            </a:r>
            <a:r>
              <a:rPr lang="en-US" sz="2800" b="1" spc="-110" dirty="0" err="1" smtClean="0">
                <a:solidFill>
                  <a:schemeClr val="tx1"/>
                </a:solidFill>
                <a:latin typeface="+mn-lt"/>
              </a:rPr>
              <a:t>ooktas</a:t>
            </a:r>
            <a:r>
              <a:rPr lang="en-US" sz="2800" b="1" spc="-110" dirty="0" smtClean="0">
                <a:solidFill>
                  <a:schemeClr val="tx1"/>
                </a:solidFill>
                <a:latin typeface="+mn-lt"/>
              </a:rPr>
              <a:t> </a:t>
            </a:r>
            <a:r>
              <a:rPr lang="en-US" sz="2800" spc="-110" dirty="0" smtClean="0">
                <a:solidFill>
                  <a:schemeClr val="tx1"/>
                </a:solidFill>
                <a:latin typeface="+mn-lt"/>
              </a:rPr>
              <a:t>containing 10,552 sacred mantras.</a:t>
            </a:r>
          </a:p>
          <a:p>
            <a:pPr marL="457200" indent="-457200" algn="just">
              <a:buFont typeface="Arial" panose="020B0604020202020204" pitchFamily="34" charset="0"/>
              <a:buChar char="•"/>
            </a:pPr>
            <a:endParaRPr lang="en-US" sz="2800" spc="-110" dirty="0" smtClean="0">
              <a:solidFill>
                <a:schemeClr val="tx1"/>
              </a:solidFill>
              <a:latin typeface="+mn-lt"/>
            </a:endParaRPr>
          </a:p>
          <a:p>
            <a:pPr marL="457200" indent="-457200" algn="just">
              <a:buFont typeface="Arial" panose="020B0604020202020204" pitchFamily="34" charset="0"/>
              <a:buChar char="•"/>
            </a:pPr>
            <a:r>
              <a:rPr lang="en-US" sz="2800" spc="-110" dirty="0" smtClean="0">
                <a:solidFill>
                  <a:schemeClr val="tx1"/>
                </a:solidFill>
                <a:latin typeface="+mn-lt"/>
              </a:rPr>
              <a:t>Important gods: </a:t>
            </a:r>
            <a:r>
              <a:rPr lang="en-US" sz="2800" b="1" i="1" spc="-110" dirty="0" smtClean="0">
                <a:solidFill>
                  <a:schemeClr val="tx1"/>
                </a:solidFill>
                <a:latin typeface="+mn-lt"/>
              </a:rPr>
              <a:t>INDRA (supreme power) , AGNI (rituals) and SOMA (healer of diseases).</a:t>
            </a:r>
            <a:endParaRPr lang="en-US" sz="2800" spc="-110" dirty="0">
              <a:solidFill>
                <a:schemeClr val="tx1"/>
              </a:solidFill>
              <a:latin typeface="+mn-lt"/>
            </a:endParaRPr>
          </a:p>
        </p:txBody>
      </p:sp>
    </p:spTree>
    <p:extLst>
      <p:ext uri="{BB962C8B-B14F-4D97-AF65-F5344CB8AC3E}">
        <p14:creationId xmlns:p14="http://schemas.microsoft.com/office/powerpoint/2010/main" val="242133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066800" y="533400"/>
            <a:ext cx="10668000" cy="5509200"/>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3600" b="1" spc="-110" dirty="0" smtClean="0">
                <a:solidFill>
                  <a:schemeClr val="tx1"/>
                </a:solidFill>
                <a:latin typeface="+mn-lt"/>
              </a:rPr>
              <a:t>RIG VEDA</a:t>
            </a:r>
          </a:p>
          <a:p>
            <a:pPr algn="just"/>
            <a:endParaRPr lang="en-US" sz="2800" b="1" spc="-110" dirty="0">
              <a:solidFill>
                <a:schemeClr val="tx1"/>
              </a:solidFill>
              <a:latin typeface="+mn-lt"/>
            </a:endParaRPr>
          </a:p>
          <a:p>
            <a:pPr algn="just"/>
            <a:r>
              <a:rPr lang="en-US" sz="2800" b="1" spc="-110" dirty="0" smtClean="0">
                <a:solidFill>
                  <a:schemeClr val="tx1"/>
                </a:solidFill>
                <a:latin typeface="+mn-lt"/>
              </a:rPr>
              <a:t> Classification: in four major texts</a:t>
            </a:r>
          </a:p>
          <a:p>
            <a:pPr marL="514350" indent="-514350" algn="just">
              <a:lnSpc>
                <a:spcPct val="150000"/>
              </a:lnSpc>
              <a:buAutoNum type="arabicPeriod"/>
            </a:pPr>
            <a:r>
              <a:rPr lang="en-US" sz="2800" b="1" spc="-110" dirty="0" smtClean="0">
                <a:solidFill>
                  <a:schemeClr val="tx1"/>
                </a:solidFill>
                <a:latin typeface="+mn-lt"/>
              </a:rPr>
              <a:t>SAMHITAS : </a:t>
            </a:r>
            <a:r>
              <a:rPr lang="en-US" sz="2800" spc="-110" dirty="0" smtClean="0">
                <a:solidFill>
                  <a:schemeClr val="tx1"/>
                </a:solidFill>
                <a:latin typeface="+mn-lt"/>
              </a:rPr>
              <a:t>hymns for praise of gods</a:t>
            </a:r>
          </a:p>
          <a:p>
            <a:pPr marL="514350" indent="-514350" algn="just">
              <a:lnSpc>
                <a:spcPct val="150000"/>
              </a:lnSpc>
              <a:buAutoNum type="arabicPeriod"/>
            </a:pPr>
            <a:r>
              <a:rPr lang="en-US" sz="2800" b="1" spc="-110" dirty="0" smtClean="0">
                <a:solidFill>
                  <a:schemeClr val="tx1"/>
                </a:solidFill>
                <a:latin typeface="+mn-lt"/>
              </a:rPr>
              <a:t>ARANKYAS : </a:t>
            </a:r>
            <a:r>
              <a:rPr lang="en-US" sz="2800" spc="-110" dirty="0" smtClean="0">
                <a:solidFill>
                  <a:schemeClr val="tx1"/>
                </a:solidFill>
                <a:latin typeface="+mn-lt"/>
              </a:rPr>
              <a:t>philosophy behind the rituals </a:t>
            </a:r>
          </a:p>
          <a:p>
            <a:pPr marL="514350" indent="-514350" algn="just">
              <a:lnSpc>
                <a:spcPct val="150000"/>
              </a:lnSpc>
              <a:buAutoNum type="arabicPeriod"/>
            </a:pPr>
            <a:r>
              <a:rPr lang="en-US" sz="2800" b="1" spc="-110" dirty="0" smtClean="0">
                <a:solidFill>
                  <a:schemeClr val="tx1"/>
                </a:solidFill>
                <a:latin typeface="+mn-lt"/>
              </a:rPr>
              <a:t>BRAHMANAS : </a:t>
            </a:r>
            <a:r>
              <a:rPr lang="en-US" sz="2800" spc="-110" dirty="0" smtClean="0">
                <a:solidFill>
                  <a:schemeClr val="tx1"/>
                </a:solidFill>
                <a:latin typeface="+mn-lt"/>
              </a:rPr>
              <a:t>commentary of ancient sacred rituals</a:t>
            </a:r>
          </a:p>
          <a:p>
            <a:pPr marL="514350" indent="-514350" algn="just">
              <a:lnSpc>
                <a:spcPct val="150000"/>
              </a:lnSpc>
              <a:buAutoNum type="arabicPeriod"/>
            </a:pPr>
            <a:r>
              <a:rPr lang="en-US" sz="2800" b="1" spc="-110" dirty="0" smtClean="0">
                <a:solidFill>
                  <a:schemeClr val="tx1"/>
                </a:solidFill>
                <a:latin typeface="+mn-lt"/>
              </a:rPr>
              <a:t>UPASANAS : </a:t>
            </a:r>
            <a:r>
              <a:rPr lang="en-US" sz="2800" spc="-110" dirty="0" smtClean="0">
                <a:solidFill>
                  <a:schemeClr val="tx1"/>
                </a:solidFill>
                <a:latin typeface="+mn-lt"/>
              </a:rPr>
              <a:t>individual who focuses on worship</a:t>
            </a:r>
          </a:p>
          <a:p>
            <a:pPr algn="just">
              <a:lnSpc>
                <a:spcPct val="150000"/>
              </a:lnSpc>
            </a:pPr>
            <a:endParaRPr lang="en-US" sz="2800" spc="-110" dirty="0" smtClean="0">
              <a:solidFill>
                <a:schemeClr val="tx1"/>
              </a:solidFill>
              <a:latin typeface="+mn-lt"/>
            </a:endParaRPr>
          </a:p>
          <a:p>
            <a:pPr algn="just"/>
            <a:r>
              <a:rPr lang="en-US" sz="2800" spc="-110" dirty="0" smtClean="0">
                <a:solidFill>
                  <a:schemeClr val="tx1"/>
                </a:solidFill>
                <a:latin typeface="+mn-lt"/>
              </a:rPr>
              <a:t>These were composed by different priestly groups over a period of several centuries based on a structure of worships of various gods.</a:t>
            </a:r>
            <a:endParaRPr lang="en-US" sz="2800" spc="-110" dirty="0">
              <a:solidFill>
                <a:schemeClr val="tx1"/>
              </a:solidFill>
              <a:latin typeface="+mn-lt"/>
            </a:endParaRPr>
          </a:p>
        </p:txBody>
      </p:sp>
    </p:spTree>
    <p:extLst>
      <p:ext uri="{BB962C8B-B14F-4D97-AF65-F5344CB8AC3E}">
        <p14:creationId xmlns:p14="http://schemas.microsoft.com/office/powerpoint/2010/main" val="132713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52400"/>
            <a:ext cx="5774690" cy="752770"/>
          </a:xfrm>
          <a:prstGeom prst="rect">
            <a:avLst/>
          </a:prstGeom>
        </p:spPr>
        <p:txBody>
          <a:bodyPr vert="horz" wrap="square" lIns="0" tIns="13970" rIns="0" bIns="0" rtlCol="0">
            <a:spAutoFit/>
          </a:bodyPr>
          <a:lstStyle/>
          <a:p>
            <a:pPr marL="12700">
              <a:lnSpc>
                <a:spcPct val="100000"/>
              </a:lnSpc>
              <a:spcBef>
                <a:spcPts val="110"/>
              </a:spcBef>
              <a:tabLst>
                <a:tab pos="3018155" algn="l"/>
                <a:tab pos="3295650" algn="l"/>
              </a:tabLst>
            </a:pPr>
            <a:r>
              <a:rPr sz="4800" b="1" spc="130" dirty="0" smtClean="0">
                <a:latin typeface="+mj-lt"/>
              </a:rPr>
              <a:t>SAM</a:t>
            </a:r>
            <a:r>
              <a:rPr sz="4800" b="1" spc="315" dirty="0" smtClean="0">
                <a:latin typeface="+mj-lt"/>
              </a:rPr>
              <a:t> </a:t>
            </a:r>
            <a:r>
              <a:rPr sz="4800" b="1" spc="145" dirty="0">
                <a:latin typeface="+mj-lt"/>
              </a:rPr>
              <a:t>VEDA</a:t>
            </a:r>
            <a:endParaRPr sz="4800" b="1" dirty="0">
              <a:latin typeface="+mj-lt"/>
            </a:endParaRPr>
          </a:p>
        </p:txBody>
      </p:sp>
      <p:sp>
        <p:nvSpPr>
          <p:cNvPr id="3" name="object 3"/>
          <p:cNvSpPr txBox="1"/>
          <p:nvPr/>
        </p:nvSpPr>
        <p:spPr>
          <a:xfrm>
            <a:off x="990600" y="1066800"/>
            <a:ext cx="10591800" cy="4432495"/>
          </a:xfrm>
          <a:prstGeom prst="rect">
            <a:avLst/>
          </a:prstGeom>
        </p:spPr>
        <p:txBody>
          <a:bodyPr vert="horz" wrap="square" lIns="0" tIns="12700" rIns="0" bIns="0" rtlCol="0">
            <a:spAutoFit/>
          </a:bodyPr>
          <a:lstStyle/>
          <a:p>
            <a:pPr marR="5080" indent="-228600" algn="just">
              <a:lnSpc>
                <a:spcPct val="110000"/>
              </a:lnSpc>
              <a:spcBef>
                <a:spcPts val="100"/>
              </a:spcBef>
              <a:buClr>
                <a:srgbClr val="2A1A00"/>
              </a:buClr>
              <a:buFont typeface="Microsoft Sans Serif"/>
              <a:buChar char="•"/>
              <a:tabLst>
                <a:tab pos="241300" algn="l"/>
              </a:tabLst>
            </a:pPr>
            <a:r>
              <a:rPr lang="en-US" sz="2800" spc="-110" dirty="0" smtClean="0">
                <a:cs typeface="Trebuchet MS"/>
              </a:rPr>
              <a:t>Known as the book of chants to bring peace of mind.</a:t>
            </a:r>
          </a:p>
          <a:p>
            <a:pPr marR="5080" indent="-228600" algn="just">
              <a:lnSpc>
                <a:spcPct val="110000"/>
              </a:lnSpc>
              <a:spcBef>
                <a:spcPts val="100"/>
              </a:spcBef>
              <a:buClr>
                <a:srgbClr val="2A1A00"/>
              </a:buClr>
              <a:buFont typeface="Microsoft Sans Serif"/>
              <a:buChar char="•"/>
              <a:tabLst>
                <a:tab pos="241300" algn="l"/>
              </a:tabLst>
            </a:pPr>
            <a:r>
              <a:rPr lang="en-US" sz="2800" spc="-110" dirty="0" smtClean="0">
                <a:cs typeface="Trebuchet MS"/>
              </a:rPr>
              <a:t>Consists of 1549 stanzas distributed in two books.</a:t>
            </a:r>
          </a:p>
          <a:p>
            <a:pPr marR="5080" indent="-228600" algn="just">
              <a:lnSpc>
                <a:spcPct val="110000"/>
              </a:lnSpc>
              <a:spcBef>
                <a:spcPts val="100"/>
              </a:spcBef>
              <a:buClr>
                <a:srgbClr val="2A1A00"/>
              </a:buClr>
              <a:buFont typeface="Microsoft Sans Serif"/>
              <a:buChar char="•"/>
              <a:tabLst>
                <a:tab pos="241300" algn="l"/>
              </a:tabLst>
            </a:pPr>
            <a:r>
              <a:rPr lang="en-US" sz="2800" spc="-110" dirty="0" smtClean="0">
                <a:cs typeface="Trebuchet MS"/>
              </a:rPr>
              <a:t>Except 75 verses, all other have been taken from the RIG VEDA.</a:t>
            </a:r>
          </a:p>
          <a:p>
            <a:pPr marR="5080" indent="-228600" algn="just">
              <a:lnSpc>
                <a:spcPct val="110000"/>
              </a:lnSpc>
              <a:spcBef>
                <a:spcPts val="100"/>
              </a:spcBef>
              <a:buClr>
                <a:srgbClr val="2A1A00"/>
              </a:buClr>
              <a:buFont typeface="Microsoft Sans Serif"/>
              <a:buChar char="•"/>
              <a:tabLst>
                <a:tab pos="241300" algn="l"/>
              </a:tabLst>
            </a:pPr>
            <a:r>
              <a:rPr lang="en-US" sz="2800" spc="-110" dirty="0" smtClean="0">
                <a:cs typeface="Trebuchet MS"/>
              </a:rPr>
              <a:t>Early sections deals with hymns of deities while the latter part shifts to abstract 	speculations and philosophy.</a:t>
            </a:r>
          </a:p>
          <a:p>
            <a:pPr marR="5080" indent="-228600" algn="just">
              <a:lnSpc>
                <a:spcPct val="110000"/>
              </a:lnSpc>
              <a:spcBef>
                <a:spcPts val="100"/>
              </a:spcBef>
              <a:buClr>
                <a:srgbClr val="2A1A00"/>
              </a:buClr>
              <a:buFont typeface="Microsoft Sans Serif"/>
              <a:buChar char="•"/>
              <a:tabLst>
                <a:tab pos="241300" algn="l"/>
              </a:tabLst>
            </a:pPr>
            <a:r>
              <a:rPr lang="en-US" sz="2800" spc="-110" dirty="0" smtClean="0">
                <a:cs typeface="Trebuchet MS"/>
              </a:rPr>
              <a:t>It also questions the social and religious duties of mankind.</a:t>
            </a:r>
            <a:endParaRPr lang="en-US" sz="2800" spc="-110" dirty="0">
              <a:cs typeface="Trebuchet MS"/>
            </a:endParaRPr>
          </a:p>
          <a:p>
            <a:pPr marR="5080" indent="-228600" algn="just">
              <a:lnSpc>
                <a:spcPct val="110000"/>
              </a:lnSpc>
              <a:spcBef>
                <a:spcPts val="100"/>
              </a:spcBef>
              <a:buClr>
                <a:srgbClr val="2A1A00"/>
              </a:buClr>
              <a:buFont typeface="Microsoft Sans Serif"/>
              <a:buChar char="•"/>
              <a:tabLst>
                <a:tab pos="241300" algn="l"/>
              </a:tabLst>
            </a:pPr>
            <a:r>
              <a:rPr sz="2800" spc="-110" dirty="0" smtClean="0">
                <a:cs typeface="Trebuchet MS"/>
              </a:rPr>
              <a:t>The </a:t>
            </a:r>
            <a:r>
              <a:rPr sz="2800" spc="-110" dirty="0">
                <a:cs typeface="Trebuchet MS"/>
              </a:rPr>
              <a:t>Sama-Veda Samhita is a collection of  mantras prescribed for chanting at </a:t>
            </a:r>
            <a:r>
              <a:rPr lang="en-US" sz="2800" spc="-110" dirty="0" smtClean="0">
                <a:cs typeface="Trebuchet MS"/>
              </a:rPr>
              <a:t>	</a:t>
            </a:r>
            <a:r>
              <a:rPr sz="2800" spc="-110" dirty="0" smtClean="0">
                <a:cs typeface="Trebuchet MS"/>
              </a:rPr>
              <a:t>various  </a:t>
            </a:r>
            <a:r>
              <a:rPr sz="2800" spc="-110" dirty="0">
                <a:cs typeface="Trebuchet MS"/>
              </a:rPr>
              <a:t>soma sacrifices by the udgatr (singer-priest)  and his assistants.</a:t>
            </a:r>
          </a:p>
          <a:p>
            <a:pPr marR="842010" indent="-228600" algn="just">
              <a:lnSpc>
                <a:spcPct val="110100"/>
              </a:lnSpc>
              <a:spcBef>
                <a:spcPts val="690"/>
              </a:spcBef>
              <a:buClr>
                <a:srgbClr val="2A1A00"/>
              </a:buClr>
              <a:buFont typeface="Microsoft Sans Serif"/>
              <a:buChar char="•"/>
              <a:tabLst>
                <a:tab pos="241300" algn="l"/>
              </a:tabLst>
            </a:pPr>
            <a:r>
              <a:rPr sz="2800" spc="-110" dirty="0">
                <a:cs typeface="Trebuchet MS"/>
              </a:rPr>
              <a:t>	This Veda serves </a:t>
            </a:r>
            <a:r>
              <a:rPr sz="2800" spc="-110" dirty="0" smtClean="0">
                <a:cs typeface="Trebuchet MS"/>
              </a:rPr>
              <a:t>a</a:t>
            </a:r>
            <a:r>
              <a:rPr lang="en-US" sz="2800" spc="-110" dirty="0" smtClean="0">
                <a:cs typeface="Trebuchet MS"/>
              </a:rPr>
              <a:t> </a:t>
            </a:r>
            <a:r>
              <a:rPr sz="2800" spc="-110" dirty="0" smtClean="0">
                <a:cs typeface="Trebuchet MS"/>
              </a:rPr>
              <a:t>ritualistic  purpose</a:t>
            </a:r>
            <a:r>
              <a:rPr lang="en-US" sz="2800" spc="-110" dirty="0" smtClean="0">
                <a:cs typeface="Trebuchet MS"/>
              </a:rPr>
              <a:t>, </a:t>
            </a:r>
            <a:r>
              <a:rPr lang="en-US" sz="2800" b="1" i="1" spc="-110" dirty="0" smtClean="0">
                <a:cs typeface="Trebuchet MS"/>
              </a:rPr>
              <a:t>the earliest reference of singing </a:t>
            </a:r>
            <a:r>
              <a:rPr sz="2800" spc="-110" dirty="0" smtClean="0">
                <a:cs typeface="Trebuchet MS"/>
              </a:rPr>
              <a:t>.</a:t>
            </a:r>
            <a:endParaRPr sz="2800" spc="-110" dirty="0">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849" y="339293"/>
            <a:ext cx="5774690" cy="728345"/>
          </a:xfrm>
          <a:prstGeom prst="rect">
            <a:avLst/>
          </a:prstGeom>
        </p:spPr>
        <p:txBody>
          <a:bodyPr vert="horz" wrap="square" lIns="0" tIns="13970" rIns="0" bIns="0" rtlCol="0">
            <a:spAutoFit/>
          </a:bodyPr>
          <a:lstStyle/>
          <a:p>
            <a:pPr marL="12700">
              <a:lnSpc>
                <a:spcPct val="100000"/>
              </a:lnSpc>
              <a:spcBef>
                <a:spcPts val="110"/>
              </a:spcBef>
              <a:tabLst>
                <a:tab pos="3018155" algn="l"/>
                <a:tab pos="3295650" algn="l"/>
              </a:tabLst>
            </a:pPr>
            <a:r>
              <a:rPr sz="4600" b="1" spc="130" dirty="0" smtClean="0">
                <a:latin typeface="+mj-lt"/>
              </a:rPr>
              <a:t>SAM</a:t>
            </a:r>
            <a:r>
              <a:rPr sz="4600" b="1" spc="315" dirty="0" smtClean="0">
                <a:latin typeface="+mj-lt"/>
              </a:rPr>
              <a:t> </a:t>
            </a:r>
            <a:r>
              <a:rPr sz="4600" b="1" spc="145" dirty="0">
                <a:latin typeface="+mj-lt"/>
              </a:rPr>
              <a:t>VEDA</a:t>
            </a:r>
            <a:endParaRPr sz="4600" b="1" dirty="0">
              <a:latin typeface="+mj-lt"/>
            </a:endParaRPr>
          </a:p>
        </p:txBody>
      </p:sp>
      <p:sp>
        <p:nvSpPr>
          <p:cNvPr id="3" name="object 3"/>
          <p:cNvSpPr txBox="1"/>
          <p:nvPr/>
        </p:nvSpPr>
        <p:spPr>
          <a:xfrm>
            <a:off x="1219200" y="1143000"/>
            <a:ext cx="10403967" cy="3340658"/>
          </a:xfrm>
          <a:prstGeom prst="rect">
            <a:avLst/>
          </a:prstGeom>
        </p:spPr>
        <p:txBody>
          <a:bodyPr vert="horz" wrap="square" lIns="0" tIns="67310" rIns="0" bIns="0" rtlCol="0">
            <a:spAutoFit/>
          </a:bodyPr>
          <a:lstStyle/>
          <a:p>
            <a:pPr indent="-228600" algn="just">
              <a:spcBef>
                <a:spcPts val="530"/>
              </a:spcBef>
              <a:buClr>
                <a:srgbClr val="2A1A00"/>
              </a:buClr>
              <a:buFont typeface="Microsoft Sans Serif"/>
              <a:buChar char="•"/>
              <a:tabLst>
                <a:tab pos="241300" algn="l"/>
              </a:tabLst>
            </a:pPr>
            <a:r>
              <a:rPr lang="en-US" sz="2800" spc="-110" dirty="0" smtClean="0">
                <a:cs typeface="Trebuchet MS"/>
              </a:rPr>
              <a:t>It has influence on Indian classical music and dance.</a:t>
            </a:r>
          </a:p>
          <a:p>
            <a:pPr indent="-228600" algn="just">
              <a:spcBef>
                <a:spcPts val="530"/>
              </a:spcBef>
              <a:buClr>
                <a:srgbClr val="2A1A00"/>
              </a:buClr>
              <a:buFont typeface="Microsoft Sans Serif"/>
              <a:buChar char="•"/>
              <a:tabLst>
                <a:tab pos="241300" algn="l"/>
              </a:tabLst>
            </a:pPr>
            <a:endParaRPr lang="en-US" sz="2800" spc="-110" dirty="0">
              <a:cs typeface="Trebuchet MS"/>
            </a:endParaRPr>
          </a:p>
          <a:p>
            <a:pPr indent="-228600" algn="just">
              <a:spcBef>
                <a:spcPts val="530"/>
              </a:spcBef>
              <a:buClr>
                <a:srgbClr val="2A1A00"/>
              </a:buClr>
              <a:buFont typeface="Microsoft Sans Serif"/>
              <a:buChar char="•"/>
              <a:tabLst>
                <a:tab pos="241300" algn="l"/>
              </a:tabLst>
            </a:pPr>
            <a:r>
              <a:rPr lang="en-US" sz="2800" spc="-110" dirty="0" smtClean="0">
                <a:cs typeface="Trebuchet MS"/>
              </a:rPr>
              <a:t>It also mentions instruments and also the rules and regulations of playing 	them to preserve the sanctity.</a:t>
            </a:r>
          </a:p>
          <a:p>
            <a:pPr indent="-228600" algn="just">
              <a:spcBef>
                <a:spcPts val="530"/>
              </a:spcBef>
              <a:buClr>
                <a:srgbClr val="2A1A00"/>
              </a:buClr>
              <a:buFont typeface="Microsoft Sans Serif"/>
              <a:buChar char="•"/>
              <a:tabLst>
                <a:tab pos="241300" algn="l"/>
              </a:tabLst>
            </a:pPr>
            <a:endParaRPr lang="en-US" sz="2800" spc="-110" dirty="0">
              <a:cs typeface="Trebuchet MS"/>
            </a:endParaRPr>
          </a:p>
          <a:p>
            <a:pPr indent="-228600" algn="just">
              <a:spcBef>
                <a:spcPts val="530"/>
              </a:spcBef>
              <a:buClr>
                <a:srgbClr val="2A1A00"/>
              </a:buClr>
              <a:buFont typeface="Microsoft Sans Serif"/>
              <a:buChar char="•"/>
              <a:tabLst>
                <a:tab pos="241300" algn="l"/>
              </a:tabLst>
            </a:pPr>
            <a:r>
              <a:rPr lang="en-US" sz="2800" spc="-110" dirty="0" smtClean="0">
                <a:cs typeface="Trebuchet MS"/>
              </a:rPr>
              <a:t>It has importance of majestic Hinduism and ancient cultural heritage which 	still finds its use in today’s social structure.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849" y="339293"/>
            <a:ext cx="6185535" cy="721993"/>
          </a:xfrm>
          <a:prstGeom prst="rect">
            <a:avLst/>
          </a:prstGeom>
        </p:spPr>
        <p:txBody>
          <a:bodyPr vert="horz" wrap="square" lIns="0" tIns="13970" rIns="0" bIns="0" rtlCol="0">
            <a:spAutoFit/>
          </a:bodyPr>
          <a:lstStyle/>
          <a:p>
            <a:pPr marL="12700">
              <a:lnSpc>
                <a:spcPct val="100000"/>
              </a:lnSpc>
              <a:spcBef>
                <a:spcPts val="110"/>
              </a:spcBef>
              <a:tabLst>
                <a:tab pos="3018155" algn="l"/>
              </a:tabLst>
            </a:pPr>
            <a:r>
              <a:rPr sz="4600" b="1" spc="130" dirty="0" smtClean="0">
                <a:latin typeface="+mj-lt"/>
              </a:rPr>
              <a:t>YAJUR</a:t>
            </a:r>
            <a:r>
              <a:rPr sz="4600" b="1" spc="355" dirty="0" smtClean="0">
                <a:latin typeface="+mj-lt"/>
              </a:rPr>
              <a:t> </a:t>
            </a:r>
            <a:r>
              <a:rPr sz="4600" b="1" spc="145" dirty="0">
                <a:latin typeface="+mj-lt"/>
              </a:rPr>
              <a:t>VEDA</a:t>
            </a:r>
            <a:endParaRPr sz="4600" b="1" dirty="0">
              <a:latin typeface="+mj-lt"/>
            </a:endParaRPr>
          </a:p>
        </p:txBody>
      </p:sp>
      <p:sp>
        <p:nvSpPr>
          <p:cNvPr id="3" name="object 3"/>
          <p:cNvSpPr txBox="1"/>
          <p:nvPr/>
        </p:nvSpPr>
        <p:spPr>
          <a:xfrm>
            <a:off x="1066800" y="1295400"/>
            <a:ext cx="10668000" cy="4992649"/>
          </a:xfrm>
          <a:prstGeom prst="rect">
            <a:avLst/>
          </a:prstGeom>
        </p:spPr>
        <p:txBody>
          <a:bodyPr vert="horz" wrap="square" lIns="0" tIns="12700" rIns="0" bIns="0" rtlCol="0">
            <a:spAutoFit/>
          </a:bodyPr>
          <a:lstStyle/>
          <a:p>
            <a:pPr marL="12700" marR="812165" algn="just">
              <a:spcBef>
                <a:spcPts val="100"/>
              </a:spcBef>
              <a:buClr>
                <a:srgbClr val="2A1A00"/>
              </a:buClr>
              <a:buFont typeface="Microsoft Sans Serif"/>
              <a:buChar char="•"/>
              <a:tabLst>
                <a:tab pos="241300" algn="l"/>
              </a:tabLst>
            </a:pPr>
            <a:r>
              <a:rPr sz="2800" spc="-110" dirty="0">
                <a:cs typeface="Trebuchet MS"/>
              </a:rPr>
              <a:t>The word ‘yajur’ comes from the root ‘yaj’ meaning sacrifice.  This </a:t>
            </a:r>
            <a:r>
              <a:rPr sz="2800" spc="-110" dirty="0" err="1">
                <a:cs typeface="Trebuchet MS"/>
              </a:rPr>
              <a:t>veda</a:t>
            </a:r>
            <a:r>
              <a:rPr sz="2800" spc="-110" dirty="0">
                <a:cs typeface="Trebuchet MS"/>
              </a:rPr>
              <a:t> </a:t>
            </a:r>
            <a:r>
              <a:rPr lang="en-US" sz="2800" spc="-110" dirty="0" smtClean="0">
                <a:cs typeface="Trebuchet MS"/>
              </a:rPr>
              <a:t>	t</a:t>
            </a:r>
            <a:r>
              <a:rPr sz="2800" spc="-110" dirty="0" smtClean="0">
                <a:cs typeface="Trebuchet MS"/>
              </a:rPr>
              <a:t>oo </a:t>
            </a:r>
            <a:r>
              <a:rPr sz="2800" spc="-110" dirty="0">
                <a:cs typeface="Trebuchet MS"/>
              </a:rPr>
              <a:t>like Saam veda deals with sacrificial system</a:t>
            </a:r>
            <a:r>
              <a:rPr sz="2800" spc="-110" dirty="0" smtClean="0">
                <a:cs typeface="Trebuchet MS"/>
              </a:rPr>
              <a:t>.</a:t>
            </a:r>
            <a:endParaRPr lang="en-US" sz="2800" spc="-110" dirty="0" smtClean="0">
              <a:cs typeface="Trebuchet MS"/>
            </a:endParaRPr>
          </a:p>
          <a:p>
            <a:pPr marL="12700" marR="812165" algn="just">
              <a:spcBef>
                <a:spcPts val="100"/>
              </a:spcBef>
              <a:buClr>
                <a:srgbClr val="2A1A00"/>
              </a:buClr>
              <a:buFont typeface="Microsoft Sans Serif"/>
              <a:buChar char="•"/>
              <a:tabLst>
                <a:tab pos="241300" algn="l"/>
              </a:tabLst>
            </a:pPr>
            <a:endParaRPr lang="en-US" sz="2800" spc="-110" dirty="0" smtClean="0">
              <a:cs typeface="Trebuchet MS"/>
            </a:endParaRPr>
          </a:p>
          <a:p>
            <a:pPr marL="12700" marR="812165" algn="just">
              <a:spcBef>
                <a:spcPts val="100"/>
              </a:spcBef>
              <a:buClr>
                <a:srgbClr val="2A1A00"/>
              </a:buClr>
              <a:buFont typeface="Microsoft Sans Serif"/>
              <a:buChar char="•"/>
              <a:tabLst>
                <a:tab pos="241300" algn="l"/>
              </a:tabLst>
            </a:pPr>
            <a:r>
              <a:rPr lang="en-US" sz="2800" spc="-110" dirty="0" smtClean="0">
                <a:cs typeface="Trebuchet MS"/>
              </a:rPr>
              <a:t>Maybe called as a </a:t>
            </a:r>
            <a:r>
              <a:rPr lang="en-US" sz="2800" b="1" i="1" spc="-110" dirty="0" smtClean="0">
                <a:cs typeface="Trebuchet MS"/>
              </a:rPr>
              <a:t>book of sacrificial prayers</a:t>
            </a:r>
            <a:r>
              <a:rPr lang="en-US" sz="2800" spc="-110" dirty="0" smtClean="0">
                <a:cs typeface="Trebuchet MS"/>
              </a:rPr>
              <a:t>.</a:t>
            </a:r>
          </a:p>
          <a:p>
            <a:pPr marL="12700" marR="812165" algn="just">
              <a:spcBef>
                <a:spcPts val="100"/>
              </a:spcBef>
              <a:buClr>
                <a:srgbClr val="2A1A00"/>
              </a:buClr>
              <a:buFont typeface="Microsoft Sans Serif"/>
              <a:buChar char="•"/>
              <a:tabLst>
                <a:tab pos="241300" algn="l"/>
              </a:tabLst>
            </a:pPr>
            <a:endParaRPr lang="en-US" sz="2800" spc="-110" dirty="0" smtClean="0">
              <a:cs typeface="Trebuchet MS"/>
            </a:endParaRPr>
          </a:p>
          <a:p>
            <a:pPr marL="12700" marR="812165" algn="just">
              <a:spcBef>
                <a:spcPts val="100"/>
              </a:spcBef>
              <a:buClr>
                <a:srgbClr val="2A1A00"/>
              </a:buClr>
              <a:buFont typeface="Microsoft Sans Serif"/>
              <a:buChar char="•"/>
              <a:tabLst>
                <a:tab pos="241300" algn="l"/>
              </a:tabLst>
            </a:pPr>
            <a:r>
              <a:rPr lang="en-US" sz="2800" spc="-110" dirty="0" smtClean="0">
                <a:cs typeface="Trebuchet MS"/>
              </a:rPr>
              <a:t>Served as a practical guidebook for the priests who executes religious 	ceremonies. </a:t>
            </a:r>
            <a:r>
              <a:rPr sz="2800" spc="-110" dirty="0" smtClean="0">
                <a:cs typeface="Trebuchet MS"/>
              </a:rPr>
              <a:t>Indeed</a:t>
            </a:r>
            <a:r>
              <a:rPr sz="2800" spc="-110" dirty="0">
                <a:cs typeface="Trebuchet MS"/>
              </a:rPr>
              <a:t>, the Yajur- Veda may be regarded as the first regular  textbook on Vedic ritual as a whole</a:t>
            </a:r>
            <a:r>
              <a:rPr sz="2800" spc="-110" dirty="0" smtClean="0">
                <a:cs typeface="Trebuchet MS"/>
              </a:rPr>
              <a:t>.</a:t>
            </a:r>
            <a:endParaRPr lang="en-US" sz="2800" spc="-110" dirty="0" smtClean="0">
              <a:cs typeface="Trebuchet MS"/>
            </a:endParaRPr>
          </a:p>
          <a:p>
            <a:pPr marL="12700" marR="812165" algn="just">
              <a:spcBef>
                <a:spcPts val="100"/>
              </a:spcBef>
              <a:buClr>
                <a:srgbClr val="2A1A00"/>
              </a:buClr>
              <a:buFont typeface="Microsoft Sans Serif"/>
              <a:buChar char="•"/>
              <a:tabLst>
                <a:tab pos="241300" algn="l"/>
              </a:tabLst>
            </a:pPr>
            <a:endParaRPr sz="2800" spc="-110" dirty="0">
              <a:cs typeface="Trebuchet MS"/>
            </a:endParaRPr>
          </a:p>
          <a:p>
            <a:pPr marL="241300" marR="103505" indent="-228600" algn="just">
              <a:lnSpc>
                <a:spcPct val="110100"/>
              </a:lnSpc>
              <a:spcBef>
                <a:spcPts val="695"/>
              </a:spcBef>
              <a:buClr>
                <a:srgbClr val="2A1A00"/>
              </a:buClr>
              <a:buFont typeface="Microsoft Sans Serif"/>
              <a:buChar char="•"/>
              <a:tabLst>
                <a:tab pos="241300" algn="l"/>
              </a:tabLst>
            </a:pPr>
            <a:r>
              <a:rPr sz="2800" spc="-110" dirty="0">
                <a:cs typeface="Trebuchet MS"/>
              </a:rPr>
              <a:t>It deals mainly with the duties of the adhvaryu (fire-priest), who is  responsible for the actual performance of the various sacrificial  rites.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04800"/>
            <a:ext cx="6913880" cy="721993"/>
          </a:xfrm>
          <a:prstGeom prst="rect">
            <a:avLst/>
          </a:prstGeom>
        </p:spPr>
        <p:txBody>
          <a:bodyPr vert="horz" wrap="square" lIns="0" tIns="13970" rIns="0" bIns="0" rtlCol="0">
            <a:spAutoFit/>
          </a:bodyPr>
          <a:lstStyle/>
          <a:p>
            <a:pPr marL="12700">
              <a:lnSpc>
                <a:spcPct val="100000"/>
              </a:lnSpc>
              <a:spcBef>
                <a:spcPts val="110"/>
              </a:spcBef>
              <a:tabLst>
                <a:tab pos="3018155" algn="l"/>
              </a:tabLst>
            </a:pPr>
            <a:r>
              <a:rPr sz="4600" spc="350" dirty="0" smtClean="0">
                <a:latin typeface="+mj-lt"/>
              </a:rPr>
              <a:t> </a:t>
            </a:r>
            <a:r>
              <a:rPr sz="4600" b="1" spc="120" dirty="0">
                <a:latin typeface="+mj-lt"/>
              </a:rPr>
              <a:t>ATHARVA</a:t>
            </a:r>
            <a:r>
              <a:rPr sz="4600" b="1" spc="355" dirty="0">
                <a:latin typeface="+mj-lt"/>
              </a:rPr>
              <a:t> </a:t>
            </a:r>
            <a:r>
              <a:rPr sz="4600" b="1" spc="145" dirty="0">
                <a:latin typeface="+mj-lt"/>
              </a:rPr>
              <a:t>VEDA</a:t>
            </a:r>
            <a:endParaRPr sz="4600" b="1" dirty="0">
              <a:latin typeface="+mj-lt"/>
            </a:endParaRPr>
          </a:p>
        </p:txBody>
      </p:sp>
      <p:sp>
        <p:nvSpPr>
          <p:cNvPr id="3" name="object 3"/>
          <p:cNvSpPr txBox="1"/>
          <p:nvPr/>
        </p:nvSpPr>
        <p:spPr>
          <a:xfrm>
            <a:off x="1066800" y="1447800"/>
            <a:ext cx="10591800" cy="4163704"/>
          </a:xfrm>
          <a:prstGeom prst="rect">
            <a:avLst/>
          </a:prstGeom>
        </p:spPr>
        <p:txBody>
          <a:bodyPr vert="horz" wrap="square" lIns="0" tIns="12700" rIns="0" bIns="0" rtlCol="0">
            <a:spAutoFit/>
          </a:bodyPr>
          <a:lstStyle/>
          <a:p>
            <a:pPr marR="358140" indent="-228600" algn="just">
              <a:lnSpc>
                <a:spcPct val="110000"/>
              </a:lnSpc>
              <a:spcBef>
                <a:spcPts val="100"/>
              </a:spcBef>
              <a:buClr>
                <a:srgbClr val="2A1A00"/>
              </a:buClr>
              <a:buFont typeface="Microsoft Sans Serif"/>
              <a:buChar char="•"/>
              <a:tabLst>
                <a:tab pos="241300" algn="l"/>
              </a:tabLst>
            </a:pPr>
            <a:r>
              <a:rPr sz="2800" spc="-110" dirty="0">
                <a:cs typeface="Trebuchet MS"/>
              </a:rPr>
              <a:t>In contrast to the Rig- Veda, the Atharva- Veda is  essentially a heterogeneous collection of mantras</a:t>
            </a:r>
            <a:r>
              <a:rPr sz="2800" spc="-110" dirty="0" smtClean="0">
                <a:cs typeface="Trebuchet MS"/>
              </a:rPr>
              <a:t>.</a:t>
            </a:r>
            <a:r>
              <a:rPr lang="en-US" sz="2800" spc="-110" dirty="0" smtClean="0">
                <a:cs typeface="Trebuchet MS"/>
              </a:rPr>
              <a:t> </a:t>
            </a:r>
            <a:r>
              <a:rPr lang="en-US" sz="2800" b="1" i="1" spc="-110" dirty="0" smtClean="0">
                <a:cs typeface="Trebuchet MS"/>
              </a:rPr>
              <a:t>Book of magic and charms.</a:t>
            </a:r>
            <a:endParaRPr sz="2800" b="1" i="1" spc="-110" dirty="0">
              <a:cs typeface="Trebuchet MS"/>
            </a:endParaRPr>
          </a:p>
          <a:p>
            <a:pPr marR="5080" indent="-228600" algn="just">
              <a:lnSpc>
                <a:spcPct val="110100"/>
              </a:lnSpc>
              <a:spcBef>
                <a:spcPts val="695"/>
              </a:spcBef>
              <a:buClr>
                <a:srgbClr val="2A1A00"/>
              </a:buClr>
              <a:buFont typeface="Microsoft Sans Serif"/>
              <a:buChar char="•"/>
              <a:tabLst>
                <a:tab pos="241300" algn="l"/>
              </a:tabLst>
            </a:pPr>
            <a:r>
              <a:rPr sz="2800" spc="-110" dirty="0">
                <a:cs typeface="Trebuchet MS"/>
              </a:rPr>
              <a:t>It concerns itself mostly with the everyday life of the  common man, from the pre-natal stage to the post- </a:t>
            </a:r>
            <a:r>
              <a:rPr sz="2800" spc="-110" dirty="0" smtClean="0">
                <a:cs typeface="Trebuchet MS"/>
              </a:rPr>
              <a:t>mortem</a:t>
            </a:r>
            <a:r>
              <a:rPr sz="2800" spc="-110" dirty="0">
                <a:cs typeface="Trebuchet MS"/>
              </a:rPr>
              <a:t>.</a:t>
            </a:r>
          </a:p>
          <a:p>
            <a:pPr marR="531495" indent="-228600" algn="just">
              <a:lnSpc>
                <a:spcPct val="110100"/>
              </a:lnSpc>
              <a:spcBef>
                <a:spcPts val="695"/>
              </a:spcBef>
              <a:buClr>
                <a:srgbClr val="2A1A00"/>
              </a:buClr>
              <a:buFont typeface="Microsoft Sans Serif"/>
              <a:buChar char="•"/>
              <a:tabLst>
                <a:tab pos="241300" algn="l"/>
              </a:tabLst>
            </a:pPr>
            <a:r>
              <a:rPr sz="2800" spc="-110" dirty="0">
                <a:cs typeface="Trebuchet MS"/>
              </a:rPr>
              <a:t>It portrays that life with all its light and shade, and  highlights the generally obscure human emotions  and relations</a:t>
            </a:r>
            <a:r>
              <a:rPr sz="2800" spc="-110" dirty="0" smtClean="0">
                <a:cs typeface="Trebuchet MS"/>
              </a:rPr>
              <a:t>.</a:t>
            </a:r>
            <a:endParaRPr lang="en-US" sz="2800" spc="-110" dirty="0" smtClean="0">
              <a:cs typeface="Trebuchet MS"/>
            </a:endParaRPr>
          </a:p>
          <a:p>
            <a:pPr marR="531495" indent="-228600" algn="just">
              <a:lnSpc>
                <a:spcPct val="110100"/>
              </a:lnSpc>
              <a:spcBef>
                <a:spcPts val="695"/>
              </a:spcBef>
              <a:buClr>
                <a:srgbClr val="2A1A00"/>
              </a:buClr>
              <a:buFont typeface="Microsoft Sans Serif"/>
              <a:buChar char="•"/>
              <a:tabLst>
                <a:tab pos="241300" algn="l"/>
              </a:tabLst>
            </a:pPr>
            <a:r>
              <a:rPr lang="en-US" sz="2800" spc="-110" dirty="0" smtClean="0">
                <a:cs typeface="Trebuchet MS"/>
              </a:rPr>
              <a:t>It is a mixture of 730 hymns, 6000 chants </a:t>
            </a:r>
            <a:r>
              <a:rPr lang="en-US" sz="2800" spc="-110" dirty="0">
                <a:cs typeface="Trebuchet MS"/>
              </a:rPr>
              <a:t> </a:t>
            </a:r>
            <a:r>
              <a:rPr lang="en-US" sz="2800" spc="-110" dirty="0" smtClean="0">
                <a:cs typeface="Trebuchet MS"/>
              </a:rPr>
              <a:t>and spells divided in 20 books.  </a:t>
            </a:r>
          </a:p>
          <a:p>
            <a:pPr marR="531495" indent="-228600" algn="just">
              <a:lnSpc>
                <a:spcPct val="110100"/>
              </a:lnSpc>
              <a:spcBef>
                <a:spcPts val="695"/>
              </a:spcBef>
              <a:buClr>
                <a:srgbClr val="2A1A00"/>
              </a:buClr>
              <a:buFont typeface="Microsoft Sans Serif"/>
              <a:buChar char="•"/>
              <a:tabLst>
                <a:tab pos="241300" algn="l"/>
              </a:tabLst>
            </a:pPr>
            <a:r>
              <a:rPr lang="en-US" sz="2800" spc="-110" dirty="0" smtClean="0">
                <a:cs typeface="Trebuchet MS"/>
              </a:rPr>
              <a:t>It is considered as the basis of Ayurveda. </a:t>
            </a:r>
            <a:endParaRPr sz="2800" spc="-110" dirty="0">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833" y="333197"/>
            <a:ext cx="2584450" cy="801370"/>
          </a:xfrm>
          <a:prstGeom prst="rect">
            <a:avLst/>
          </a:prstGeom>
        </p:spPr>
        <p:txBody>
          <a:bodyPr vert="horz" wrap="square" lIns="0" tIns="11430" rIns="0" bIns="0" rtlCol="0">
            <a:spAutoFit/>
          </a:bodyPr>
          <a:lstStyle/>
          <a:p>
            <a:pPr marL="12700">
              <a:lnSpc>
                <a:spcPct val="100000"/>
              </a:lnSpc>
              <a:spcBef>
                <a:spcPts val="90"/>
              </a:spcBef>
            </a:pPr>
            <a:r>
              <a:rPr sz="5100" spc="155" dirty="0"/>
              <a:t>OUTLINES</a:t>
            </a:r>
            <a:endParaRPr sz="5100"/>
          </a:p>
        </p:txBody>
      </p:sp>
      <p:sp>
        <p:nvSpPr>
          <p:cNvPr id="3" name="object 3"/>
          <p:cNvSpPr txBox="1"/>
          <p:nvPr/>
        </p:nvSpPr>
        <p:spPr>
          <a:xfrm>
            <a:off x="1143000" y="1524000"/>
            <a:ext cx="10327767" cy="3893758"/>
          </a:xfrm>
          <a:prstGeom prst="rect">
            <a:avLst/>
          </a:prstGeom>
        </p:spPr>
        <p:txBody>
          <a:bodyPr vert="horz" wrap="square" lIns="0" tIns="12065" rIns="0" bIns="0" rtlCol="0">
            <a:spAutoFit/>
          </a:bodyPr>
          <a:lstStyle/>
          <a:p>
            <a:pPr marL="241300" marR="1343660" indent="-228600">
              <a:lnSpc>
                <a:spcPct val="110000"/>
              </a:lnSpc>
              <a:spcBef>
                <a:spcPts val="95"/>
              </a:spcBef>
              <a:buClr>
                <a:srgbClr val="2A1A00"/>
              </a:buClr>
              <a:buFont typeface="Microsoft Sans Serif"/>
              <a:buChar char="•"/>
              <a:tabLst>
                <a:tab pos="241300" algn="l"/>
              </a:tabLst>
            </a:pPr>
            <a:r>
              <a:rPr sz="2800" b="1" spc="55" dirty="0">
                <a:latin typeface="Trebuchet MS"/>
                <a:cs typeface="Trebuchet MS"/>
              </a:rPr>
              <a:t>Module</a:t>
            </a:r>
            <a:r>
              <a:rPr sz="2800" b="1" spc="-90" dirty="0">
                <a:latin typeface="Trebuchet MS"/>
                <a:cs typeface="Trebuchet MS"/>
              </a:rPr>
              <a:t> </a:t>
            </a:r>
            <a:r>
              <a:rPr sz="2800" b="1" spc="-85" dirty="0">
                <a:latin typeface="Trebuchet MS"/>
                <a:cs typeface="Trebuchet MS"/>
              </a:rPr>
              <a:t>2-</a:t>
            </a:r>
            <a:r>
              <a:rPr sz="2800" b="1" spc="-100" dirty="0">
                <a:latin typeface="Trebuchet MS"/>
                <a:cs typeface="Trebuchet MS"/>
              </a:rPr>
              <a:t> </a:t>
            </a:r>
            <a:r>
              <a:rPr sz="2800" b="1" spc="5" dirty="0">
                <a:latin typeface="Trebuchet MS"/>
                <a:cs typeface="Trebuchet MS"/>
              </a:rPr>
              <a:t>Indian</a:t>
            </a:r>
            <a:r>
              <a:rPr sz="2800" b="1" spc="-50" dirty="0">
                <a:latin typeface="Trebuchet MS"/>
                <a:cs typeface="Trebuchet MS"/>
              </a:rPr>
              <a:t> </a:t>
            </a:r>
            <a:r>
              <a:rPr sz="2800" b="1" spc="-20" dirty="0">
                <a:latin typeface="Trebuchet MS"/>
                <a:cs typeface="Trebuchet MS"/>
              </a:rPr>
              <a:t>Literature,</a:t>
            </a:r>
            <a:r>
              <a:rPr sz="2800" b="1" spc="-340" dirty="0">
                <a:latin typeface="Trebuchet MS"/>
                <a:cs typeface="Trebuchet MS"/>
              </a:rPr>
              <a:t> </a:t>
            </a:r>
            <a:r>
              <a:rPr sz="2800" b="1" spc="-10" dirty="0">
                <a:latin typeface="Trebuchet MS"/>
                <a:cs typeface="Trebuchet MS"/>
              </a:rPr>
              <a:t>Culture,Tradition,</a:t>
            </a:r>
            <a:r>
              <a:rPr sz="2800" b="1" spc="-365" dirty="0">
                <a:latin typeface="Trebuchet MS"/>
                <a:cs typeface="Trebuchet MS"/>
              </a:rPr>
              <a:t> </a:t>
            </a:r>
            <a:r>
              <a:rPr sz="2800" b="1" spc="-5" dirty="0">
                <a:latin typeface="Trebuchet MS"/>
                <a:cs typeface="Trebuchet MS"/>
              </a:rPr>
              <a:t>and </a:t>
            </a:r>
            <a:r>
              <a:rPr sz="2800" b="1" spc="-830" dirty="0">
                <a:latin typeface="Trebuchet MS"/>
                <a:cs typeface="Trebuchet MS"/>
              </a:rPr>
              <a:t> </a:t>
            </a:r>
            <a:r>
              <a:rPr sz="2800" b="1" spc="5" dirty="0">
                <a:latin typeface="Trebuchet MS"/>
                <a:cs typeface="Trebuchet MS"/>
              </a:rPr>
              <a:t>Practices</a:t>
            </a:r>
            <a:endParaRPr sz="2800" dirty="0">
              <a:latin typeface="Trebuchet MS"/>
              <a:cs typeface="Trebuchet MS"/>
            </a:endParaRPr>
          </a:p>
          <a:p>
            <a:pPr marL="12700" marR="5080" algn="just">
              <a:lnSpc>
                <a:spcPct val="110100"/>
              </a:lnSpc>
              <a:spcBef>
                <a:spcPts val="695"/>
              </a:spcBef>
              <a:tabLst>
                <a:tab pos="1393190" algn="l"/>
                <a:tab pos="2978785" algn="l"/>
              </a:tabLst>
            </a:pPr>
            <a:r>
              <a:rPr sz="2800" spc="-110" dirty="0">
                <a:cs typeface="Trebuchet MS"/>
              </a:rPr>
              <a:t>Evolution</a:t>
            </a:r>
            <a:r>
              <a:rPr sz="2800" spc="-60" dirty="0">
                <a:cs typeface="Trebuchet MS"/>
              </a:rPr>
              <a:t> </a:t>
            </a:r>
            <a:r>
              <a:rPr sz="2800" spc="-140" dirty="0">
                <a:cs typeface="Trebuchet MS"/>
              </a:rPr>
              <a:t>of</a:t>
            </a:r>
            <a:r>
              <a:rPr sz="2800" dirty="0">
                <a:cs typeface="Trebuchet MS"/>
              </a:rPr>
              <a:t> </a:t>
            </a:r>
            <a:r>
              <a:rPr sz="2800" spc="-120" dirty="0">
                <a:cs typeface="Trebuchet MS"/>
              </a:rPr>
              <a:t>script</a:t>
            </a:r>
            <a:r>
              <a:rPr sz="2800" spc="10" dirty="0">
                <a:cs typeface="Trebuchet MS"/>
              </a:rPr>
              <a:t> </a:t>
            </a:r>
            <a:r>
              <a:rPr sz="2800" spc="-175" dirty="0">
                <a:cs typeface="Trebuchet MS"/>
              </a:rPr>
              <a:t>and</a:t>
            </a:r>
            <a:r>
              <a:rPr sz="2800" spc="-10" dirty="0">
                <a:cs typeface="Trebuchet MS"/>
              </a:rPr>
              <a:t> </a:t>
            </a:r>
            <a:r>
              <a:rPr sz="2800" spc="-185" dirty="0">
                <a:cs typeface="Trebuchet MS"/>
              </a:rPr>
              <a:t>languages</a:t>
            </a:r>
            <a:r>
              <a:rPr sz="2800" spc="-40" dirty="0">
                <a:cs typeface="Trebuchet MS"/>
              </a:rPr>
              <a:t> </a:t>
            </a:r>
            <a:r>
              <a:rPr sz="2800" spc="-155" dirty="0">
                <a:cs typeface="Trebuchet MS"/>
              </a:rPr>
              <a:t>in</a:t>
            </a:r>
            <a:r>
              <a:rPr sz="2800" spc="-10" dirty="0">
                <a:cs typeface="Trebuchet MS"/>
              </a:rPr>
              <a:t> </a:t>
            </a:r>
            <a:r>
              <a:rPr sz="2800" spc="-200" dirty="0">
                <a:cs typeface="Trebuchet MS"/>
              </a:rPr>
              <a:t>India:</a:t>
            </a:r>
            <a:r>
              <a:rPr sz="2800" spc="-295" dirty="0">
                <a:cs typeface="Trebuchet MS"/>
              </a:rPr>
              <a:t> </a:t>
            </a:r>
            <a:r>
              <a:rPr sz="2800" spc="-135" dirty="0">
                <a:cs typeface="Trebuchet MS"/>
              </a:rPr>
              <a:t>Harappan</a:t>
            </a:r>
            <a:r>
              <a:rPr sz="2800" spc="5" dirty="0">
                <a:cs typeface="Trebuchet MS"/>
              </a:rPr>
              <a:t> </a:t>
            </a:r>
            <a:r>
              <a:rPr sz="2800" spc="-120" dirty="0">
                <a:cs typeface="Trebuchet MS"/>
              </a:rPr>
              <a:t>Script</a:t>
            </a:r>
            <a:r>
              <a:rPr sz="2800" spc="-15" dirty="0">
                <a:cs typeface="Trebuchet MS"/>
              </a:rPr>
              <a:t> </a:t>
            </a:r>
            <a:r>
              <a:rPr sz="2800" spc="-175" dirty="0">
                <a:cs typeface="Trebuchet MS"/>
              </a:rPr>
              <a:t>and </a:t>
            </a:r>
            <a:r>
              <a:rPr sz="2800" spc="-125" dirty="0" smtClean="0">
                <a:cs typeface="Trebuchet MS"/>
              </a:rPr>
              <a:t>Brahmi </a:t>
            </a:r>
            <a:r>
              <a:rPr sz="2800" spc="-125" dirty="0">
                <a:cs typeface="Trebuchet MS"/>
              </a:rPr>
              <a:t>Script</a:t>
            </a:r>
            <a:r>
              <a:rPr sz="2800" spc="-125" dirty="0" smtClean="0">
                <a:cs typeface="Trebuchet MS"/>
              </a:rPr>
              <a:t>.</a:t>
            </a:r>
            <a:r>
              <a:rPr lang="en-US" sz="2800" spc="-125" dirty="0" smtClean="0">
                <a:cs typeface="Trebuchet MS"/>
              </a:rPr>
              <a:t> </a:t>
            </a:r>
            <a:r>
              <a:rPr sz="2800" spc="-110" dirty="0">
                <a:cs typeface="Trebuchet MS"/>
              </a:rPr>
              <a:t>The Vedas, the Upanishads, the Ramayana and the</a:t>
            </a:r>
            <a:r>
              <a:rPr lang="en-US" sz="2800" spc="-110" dirty="0">
                <a:cs typeface="Trebuchet MS"/>
              </a:rPr>
              <a:t> </a:t>
            </a:r>
            <a:r>
              <a:rPr sz="2800" spc="-110" dirty="0">
                <a:cs typeface="Trebuchet MS"/>
              </a:rPr>
              <a:t>Mahabharata, Puranas, </a:t>
            </a:r>
            <a:r>
              <a:rPr sz="2800" spc="-110" dirty="0" smtClean="0">
                <a:cs typeface="Trebuchet MS"/>
              </a:rPr>
              <a:t>Buddhist</a:t>
            </a:r>
            <a:r>
              <a:rPr lang="en-US" sz="2800" spc="-110" dirty="0" smtClean="0">
                <a:cs typeface="Trebuchet MS"/>
              </a:rPr>
              <a:t> </a:t>
            </a:r>
            <a:r>
              <a:rPr lang="en-US" sz="2800" spc="-110" dirty="0">
                <a:cs typeface="Trebuchet MS"/>
              </a:rPr>
              <a:t>a</a:t>
            </a:r>
            <a:r>
              <a:rPr sz="2800" spc="-110" dirty="0">
                <a:cs typeface="Trebuchet MS"/>
              </a:rPr>
              <a:t>nd Jain Literature in Pali, </a:t>
            </a:r>
            <a:r>
              <a:rPr sz="2800" spc="-110" dirty="0" smtClean="0">
                <a:cs typeface="Trebuchet MS"/>
              </a:rPr>
              <a:t>Prakrit </a:t>
            </a:r>
            <a:r>
              <a:rPr lang="en-US" sz="2800" spc="-110" dirty="0">
                <a:cs typeface="Trebuchet MS"/>
              </a:rPr>
              <a:t>a</a:t>
            </a:r>
            <a:r>
              <a:rPr sz="2800" spc="-110" dirty="0">
                <a:cs typeface="Trebuchet MS"/>
              </a:rPr>
              <a:t>nd </a:t>
            </a:r>
            <a:r>
              <a:rPr sz="2800" spc="-110" dirty="0" smtClean="0">
                <a:cs typeface="Trebuchet MS"/>
              </a:rPr>
              <a:t>Sanskrit,</a:t>
            </a:r>
            <a:r>
              <a:rPr lang="en-US" sz="2800" spc="-110" dirty="0" smtClean="0">
                <a:cs typeface="Trebuchet MS"/>
              </a:rPr>
              <a:t> </a:t>
            </a:r>
            <a:r>
              <a:rPr sz="2800" spc="-110" dirty="0" err="1" smtClean="0">
                <a:cs typeface="Trebuchet MS"/>
              </a:rPr>
              <a:t>Kautilya’s</a:t>
            </a:r>
            <a:r>
              <a:rPr lang="en-US" sz="2800" spc="-110" dirty="0" smtClean="0">
                <a:cs typeface="Trebuchet MS"/>
              </a:rPr>
              <a:t> </a:t>
            </a:r>
            <a:r>
              <a:rPr sz="2800" spc="-110" dirty="0" err="1">
                <a:cs typeface="Trebuchet MS"/>
              </a:rPr>
              <a:t>Arthashastra</a:t>
            </a:r>
            <a:r>
              <a:rPr sz="2800" spc="-110" dirty="0">
                <a:cs typeface="Trebuchet MS"/>
              </a:rPr>
              <a:t>, Famous Sanskrit Authors,</a:t>
            </a:r>
            <a:r>
              <a:rPr lang="en-US" sz="2800" spc="-110" dirty="0">
                <a:cs typeface="Trebuchet MS"/>
              </a:rPr>
              <a:t> </a:t>
            </a:r>
            <a:r>
              <a:rPr sz="2800" spc="-110" dirty="0">
                <a:cs typeface="Trebuchet MS"/>
              </a:rPr>
              <a:t>Telugu</a:t>
            </a:r>
            <a:r>
              <a:rPr lang="en-US" sz="2800" spc="-110" dirty="0">
                <a:cs typeface="Trebuchet MS"/>
              </a:rPr>
              <a:t> </a:t>
            </a:r>
            <a:r>
              <a:rPr sz="2800" spc="-110" dirty="0">
                <a:cs typeface="Trebuchet MS"/>
              </a:rPr>
              <a:t>Literature, Kannada Literature, Malayalam </a:t>
            </a:r>
            <a:r>
              <a:rPr sz="2800" spc="-110" dirty="0" smtClean="0">
                <a:cs typeface="Trebuchet MS"/>
              </a:rPr>
              <a:t>Literature, </a:t>
            </a:r>
            <a:r>
              <a:rPr sz="2800" spc="-110" dirty="0" err="1">
                <a:cs typeface="Trebuchet MS"/>
              </a:rPr>
              <a:t>Sangama</a:t>
            </a:r>
            <a:r>
              <a:rPr sz="2800" spc="-110" dirty="0">
                <a:cs typeface="Trebuchet MS"/>
              </a:rPr>
              <a:t>  Literature</a:t>
            </a:r>
            <a:r>
              <a:rPr lang="en-US" sz="2800" spc="-110" dirty="0">
                <a:cs typeface="Trebuchet MS"/>
              </a:rPr>
              <a:t>,</a:t>
            </a:r>
            <a:r>
              <a:rPr sz="2800" spc="-110" dirty="0">
                <a:cs typeface="Trebuchet MS"/>
              </a:rPr>
              <a:t> Northern Indian Languages &amp; Literature, Persian </a:t>
            </a:r>
            <a:r>
              <a:rPr lang="en-US" sz="2800" spc="-110" dirty="0">
                <a:cs typeface="Trebuchet MS"/>
              </a:rPr>
              <a:t>, </a:t>
            </a:r>
            <a:r>
              <a:rPr sz="2800" spc="-110" dirty="0">
                <a:cs typeface="Trebuchet MS"/>
              </a:rPr>
              <a:t>Urdu</a:t>
            </a:r>
            <a:r>
              <a:rPr lang="en-US" sz="2800" spc="-110" dirty="0">
                <a:cs typeface="Trebuchet MS"/>
              </a:rPr>
              <a:t> and </a:t>
            </a:r>
            <a:r>
              <a:rPr sz="2800" spc="-110" dirty="0">
                <a:cs typeface="Trebuchet MS"/>
              </a:rPr>
              <a:t>Hindi Literature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pPr marL="12700">
              <a:spcBef>
                <a:spcPts val="110"/>
              </a:spcBef>
              <a:tabLst>
                <a:tab pos="3018155" algn="l"/>
              </a:tabLst>
            </a:pPr>
            <a:r>
              <a:rPr lang="en-US" sz="4600" b="1" spc="350" dirty="0" smtClean="0">
                <a:latin typeface="+mj-lt"/>
              </a:rPr>
              <a:t>UPANISHADS</a:t>
            </a:r>
            <a:endParaRPr lang="en-IN" sz="4600" b="1" spc="350" dirty="0">
              <a:latin typeface="+mj-lt"/>
            </a:endParaRPr>
          </a:p>
        </p:txBody>
      </p:sp>
      <p:sp>
        <p:nvSpPr>
          <p:cNvPr id="4" name="object 3"/>
          <p:cNvSpPr txBox="1">
            <a:spLocks noGrp="1"/>
          </p:cNvSpPr>
          <p:nvPr>
            <p:ph type="body" idx="1"/>
          </p:nvPr>
        </p:nvSpPr>
        <p:spPr>
          <a:xfrm>
            <a:off x="990600" y="1219200"/>
            <a:ext cx="10667999" cy="4355551"/>
          </a:xfrm>
          <a:prstGeom prst="rect">
            <a:avLst/>
          </a:prstGeom>
        </p:spPr>
        <p:txBody>
          <a:bodyPr vert="horz" wrap="square" lIns="0" tIns="12700" rIns="0" bIns="0" rtlCol="0">
            <a:spAutoFit/>
          </a:bodyPr>
          <a:lstStyle/>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cs typeface="Trebuchet MS"/>
              </a:rPr>
              <a:t>Written over a time period from 700 to 400 BCE.</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cs typeface="Trebuchet MS"/>
              </a:rPr>
              <a:t>Focused on spiritual enlightenment and are mainly philosop</a:t>
            </a:r>
            <a:r>
              <a:rPr lang="en-US" sz="2800" spc="-110" dirty="0" smtClean="0">
                <a:solidFill>
                  <a:schemeClr val="tx1"/>
                </a:solidFill>
                <a:latin typeface="+mn-lt"/>
              </a:rPr>
              <a:t>hical in nature. </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rPr>
              <a:t>Literal meaning is “to sit and learn”.</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rPr>
              <a:t>Derived from the traditional </a:t>
            </a:r>
            <a:r>
              <a:rPr lang="en-US" sz="2800" spc="-110" dirty="0" err="1" smtClean="0">
                <a:solidFill>
                  <a:schemeClr val="tx1"/>
                </a:solidFill>
                <a:latin typeface="+mn-lt"/>
              </a:rPr>
              <a:t>Gurukul</a:t>
            </a:r>
            <a:r>
              <a:rPr lang="en-US" sz="2800" spc="-110" dirty="0">
                <a:solidFill>
                  <a:schemeClr val="tx1"/>
                </a:solidFill>
                <a:latin typeface="+mn-lt"/>
              </a:rPr>
              <a:t> </a:t>
            </a:r>
            <a:r>
              <a:rPr lang="en-US" sz="2800" spc="-110" dirty="0" smtClean="0">
                <a:solidFill>
                  <a:schemeClr val="tx1"/>
                </a:solidFill>
                <a:latin typeface="+mn-lt"/>
              </a:rPr>
              <a:t>culture.</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rPr>
              <a:t>They mark the culmination of Indian thoughts and are considered to be the final part of Vedas and forms an important part of our literature legacy.</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rPr>
              <a:t>Mainly deals with the questions like origin of universe, life and death, material and spiritual world and nature of knowledge etc.</a:t>
            </a:r>
          </a:p>
          <a:p>
            <a:pPr marR="358140" indent="-228600" algn="just">
              <a:lnSpc>
                <a:spcPct val="110000"/>
              </a:lnSpc>
              <a:spcBef>
                <a:spcPts val="100"/>
              </a:spcBef>
              <a:buClr>
                <a:srgbClr val="2A1A00"/>
              </a:buClr>
              <a:buFont typeface="Microsoft Sans Serif"/>
              <a:buChar char="•"/>
              <a:tabLst>
                <a:tab pos="241300" algn="l"/>
              </a:tabLst>
            </a:pPr>
            <a:r>
              <a:rPr lang="en-US" sz="2800" spc="-110" dirty="0" smtClean="0">
                <a:solidFill>
                  <a:schemeClr val="tx1"/>
                </a:solidFill>
                <a:latin typeface="+mn-lt"/>
              </a:rPr>
              <a:t>More than 200 Upanishads are there and each can be related to a Veda.</a:t>
            </a:r>
            <a:endParaRPr sz="2800" spc="-110" dirty="0">
              <a:latin typeface="+mn-lt"/>
              <a:cs typeface="Trebuchet MS"/>
            </a:endParaRPr>
          </a:p>
        </p:txBody>
      </p:sp>
    </p:spTree>
    <p:extLst>
      <p:ext uri="{BB962C8B-B14F-4D97-AF65-F5344CB8AC3E}">
        <p14:creationId xmlns:p14="http://schemas.microsoft.com/office/powerpoint/2010/main" val="44378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r>
              <a:rPr lang="en-US" sz="4600" b="1" spc="350" dirty="0">
                <a:latin typeface="+mj-lt"/>
              </a:rPr>
              <a:t>RAMAYANA</a:t>
            </a:r>
            <a:endParaRPr lang="en-IN" sz="4600" b="1" spc="350" dirty="0">
              <a:latin typeface="+mj-lt"/>
            </a:endParaRPr>
          </a:p>
        </p:txBody>
      </p:sp>
      <p:sp>
        <p:nvSpPr>
          <p:cNvPr id="3" name="Text Placeholder 2"/>
          <p:cNvSpPr>
            <a:spLocks noGrp="1"/>
          </p:cNvSpPr>
          <p:nvPr>
            <p:ph type="body" idx="1"/>
          </p:nvPr>
        </p:nvSpPr>
        <p:spPr>
          <a:xfrm>
            <a:off x="990600" y="1053275"/>
            <a:ext cx="10744200" cy="6771084"/>
          </a:xfrm>
        </p:spPr>
        <p:txBody>
          <a:bodyPr/>
          <a:lstStyle/>
          <a:p>
            <a:pPr marL="457200" indent="-457200" algn="just">
              <a:lnSpc>
                <a:spcPct val="150000"/>
              </a:lnSpc>
              <a:buFont typeface="Arial" panose="020B0604020202020204" pitchFamily="34" charset="0"/>
              <a:buChar char="•"/>
            </a:pPr>
            <a:r>
              <a:rPr lang="en-US" sz="2800" dirty="0" smtClean="0">
                <a:solidFill>
                  <a:schemeClr val="tx1"/>
                </a:solidFill>
                <a:latin typeface="+mn-lt"/>
              </a:rPr>
              <a:t>One of the biggest epic Indian Literature</a:t>
            </a:r>
          </a:p>
          <a:p>
            <a:pPr marL="457200" indent="-457200" algn="just">
              <a:lnSpc>
                <a:spcPct val="150000"/>
              </a:lnSpc>
              <a:buFont typeface="Arial" panose="020B0604020202020204" pitchFamily="34" charset="0"/>
              <a:buChar char="•"/>
            </a:pPr>
            <a:r>
              <a:rPr lang="en-US" sz="2800" dirty="0" smtClean="0">
                <a:solidFill>
                  <a:schemeClr val="tx1"/>
                </a:solidFill>
                <a:latin typeface="+mn-lt"/>
              </a:rPr>
              <a:t>Written by </a:t>
            </a:r>
            <a:r>
              <a:rPr lang="en-US" sz="2800" b="1" dirty="0" smtClean="0">
                <a:solidFill>
                  <a:schemeClr val="tx1"/>
                </a:solidFill>
                <a:latin typeface="+mn-lt"/>
              </a:rPr>
              <a:t>Maharishi Valmiki around 500-100BCE</a:t>
            </a:r>
          </a:p>
          <a:p>
            <a:pPr marL="457200" indent="-457200" algn="just">
              <a:lnSpc>
                <a:spcPct val="150000"/>
              </a:lnSpc>
              <a:buFont typeface="Arial" panose="020B0604020202020204" pitchFamily="34" charset="0"/>
              <a:buChar char="•"/>
            </a:pPr>
            <a:r>
              <a:rPr lang="en-US" sz="2800" dirty="0" smtClean="0">
                <a:solidFill>
                  <a:schemeClr val="tx1"/>
                </a:solidFill>
                <a:latin typeface="+mn-lt"/>
              </a:rPr>
              <a:t>Mainly divided in </a:t>
            </a:r>
            <a:r>
              <a:rPr lang="en-US" sz="2800" b="1" dirty="0" smtClean="0">
                <a:solidFill>
                  <a:schemeClr val="tx1"/>
                </a:solidFill>
                <a:latin typeface="+mn-lt"/>
              </a:rPr>
              <a:t>7 parts and roughly 24000 verses</a:t>
            </a:r>
          </a:p>
          <a:p>
            <a:pPr marL="457200" indent="-457200" algn="just">
              <a:lnSpc>
                <a:spcPct val="150000"/>
              </a:lnSpc>
              <a:buFont typeface="Arial" panose="020B0604020202020204" pitchFamily="34" charset="0"/>
              <a:buChar char="•"/>
            </a:pPr>
            <a:r>
              <a:rPr lang="en-US" sz="2800" dirty="0" smtClean="0">
                <a:solidFill>
                  <a:schemeClr val="tx1"/>
                </a:solidFill>
                <a:latin typeface="+mn-lt"/>
              </a:rPr>
              <a:t>Significant impact on Hindu culture and society</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Cultural awareness of South Asian nations (India, Bangladesh, Nepal, Sri Lanka, Cambodia, Indonesia, Malaysia and Thailand </a:t>
            </a:r>
            <a:r>
              <a:rPr lang="en-US" sz="2800" dirty="0" err="1" smtClean="0">
                <a:solidFill>
                  <a:schemeClr val="tx1"/>
                </a:solidFill>
                <a:latin typeface="+mn-lt"/>
              </a:rPr>
              <a:t>etc</a:t>
            </a:r>
            <a:r>
              <a:rPr lang="en-US" sz="2800" dirty="0" smtClean="0">
                <a:solidFill>
                  <a:schemeClr val="tx1"/>
                </a:solidFill>
                <a:latin typeface="+mn-lt"/>
              </a:rPr>
              <a:t> is fundamentally shaped by its figures.</a:t>
            </a:r>
          </a:p>
          <a:p>
            <a:pPr algn="just"/>
            <a:endParaRPr lang="en-US" sz="2800" dirty="0" smtClean="0">
              <a:solidFill>
                <a:schemeClr val="tx1"/>
              </a:solidFill>
              <a:latin typeface="+mn-lt"/>
            </a:endParaRPr>
          </a:p>
          <a:p>
            <a:pPr marL="457200" indent="-457200" algn="just">
              <a:buFont typeface="Arial" panose="020B0604020202020204" pitchFamily="34" charset="0"/>
              <a:buChar char="•"/>
            </a:pPr>
            <a:r>
              <a:rPr lang="en-US" sz="2800" b="1" dirty="0" smtClean="0">
                <a:solidFill>
                  <a:schemeClr val="tx1"/>
                </a:solidFill>
                <a:latin typeface="+mn-lt"/>
              </a:rPr>
              <a:t>Moral values and virtue in a state’s functioning as its founding goal</a:t>
            </a:r>
            <a:r>
              <a:rPr lang="en-US" sz="2800" b="1" dirty="0" smtClean="0">
                <a:latin typeface="+mn-lt"/>
              </a:rPr>
              <a:t>.</a:t>
            </a:r>
          </a:p>
          <a:p>
            <a:pPr marL="457200" indent="-457200" algn="just">
              <a:buFont typeface="Arial" panose="020B0604020202020204" pitchFamily="34" charset="0"/>
              <a:buChar char="•"/>
            </a:pPr>
            <a:endParaRPr lang="en-US" sz="2800" b="1" dirty="0" smtClean="0">
              <a:latin typeface="+mn-lt"/>
            </a:endParaRPr>
          </a:p>
          <a:p>
            <a:pPr marL="457200" indent="-457200" algn="just">
              <a:buFont typeface="Arial" panose="020B0604020202020204" pitchFamily="34" charset="0"/>
              <a:buChar char="•"/>
            </a:pPr>
            <a:endParaRPr lang="en-US" sz="2800" dirty="0" smtClean="0">
              <a:latin typeface="+mn-lt"/>
            </a:endParaRPr>
          </a:p>
          <a:p>
            <a:pPr>
              <a:lnSpc>
                <a:spcPct val="150000"/>
              </a:lnSpc>
            </a:pPr>
            <a:endParaRPr lang="en-IN" dirty="0"/>
          </a:p>
        </p:txBody>
      </p:sp>
    </p:spTree>
    <p:extLst>
      <p:ext uri="{BB962C8B-B14F-4D97-AF65-F5344CB8AC3E}">
        <p14:creationId xmlns:p14="http://schemas.microsoft.com/office/powerpoint/2010/main" val="487868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r>
              <a:rPr lang="en-US" sz="4600" b="1" spc="350" dirty="0" smtClean="0">
                <a:latin typeface="+mj-lt"/>
              </a:rPr>
              <a:t>MAHABHARATA</a:t>
            </a:r>
            <a:endParaRPr lang="en-IN" sz="4600" b="1" spc="350" dirty="0">
              <a:latin typeface="+mj-lt"/>
            </a:endParaRPr>
          </a:p>
        </p:txBody>
      </p:sp>
      <p:sp>
        <p:nvSpPr>
          <p:cNvPr id="3" name="Text Placeholder 2"/>
          <p:cNvSpPr>
            <a:spLocks noGrp="1"/>
          </p:cNvSpPr>
          <p:nvPr>
            <p:ph type="body" idx="1"/>
          </p:nvPr>
        </p:nvSpPr>
        <p:spPr>
          <a:xfrm>
            <a:off x="990600" y="1053275"/>
            <a:ext cx="10744200" cy="5478423"/>
          </a:xfrm>
        </p:spPr>
        <p:txBody>
          <a:bodyPr/>
          <a:lstStyle/>
          <a:p>
            <a:pPr marL="457200" indent="-457200" algn="just">
              <a:lnSpc>
                <a:spcPct val="150000"/>
              </a:lnSpc>
              <a:buFont typeface="Arial" panose="020B0604020202020204" pitchFamily="34" charset="0"/>
              <a:buChar char="•"/>
            </a:pPr>
            <a:r>
              <a:rPr lang="en-US" sz="2800" dirty="0" smtClean="0">
                <a:solidFill>
                  <a:schemeClr val="tx1"/>
                </a:solidFill>
                <a:latin typeface="+mn-lt"/>
              </a:rPr>
              <a:t>Another epic Indian Literature</a:t>
            </a:r>
          </a:p>
          <a:p>
            <a:pPr marL="457200" indent="-457200" algn="just">
              <a:lnSpc>
                <a:spcPct val="150000"/>
              </a:lnSpc>
              <a:buFont typeface="Arial" panose="020B0604020202020204" pitchFamily="34" charset="0"/>
              <a:buChar char="•"/>
            </a:pPr>
            <a:r>
              <a:rPr lang="en-US" sz="2800" dirty="0" smtClean="0">
                <a:solidFill>
                  <a:schemeClr val="tx1"/>
                </a:solidFill>
                <a:latin typeface="+mn-lt"/>
              </a:rPr>
              <a:t>Written by </a:t>
            </a:r>
            <a:r>
              <a:rPr lang="en-US" sz="2800" b="1" dirty="0" err="1" smtClean="0">
                <a:solidFill>
                  <a:schemeClr val="tx1"/>
                </a:solidFill>
                <a:latin typeface="+mn-lt"/>
              </a:rPr>
              <a:t>Ved</a:t>
            </a:r>
            <a:r>
              <a:rPr lang="en-US" sz="2800" b="1" dirty="0" smtClean="0">
                <a:solidFill>
                  <a:schemeClr val="tx1"/>
                </a:solidFill>
                <a:latin typeface="+mn-lt"/>
              </a:rPr>
              <a:t> Vyasa around third century BCE</a:t>
            </a:r>
          </a:p>
          <a:p>
            <a:pPr marL="457200" indent="-457200" algn="just">
              <a:buFont typeface="Arial" panose="020B0604020202020204" pitchFamily="34" charset="0"/>
              <a:buChar char="•"/>
            </a:pPr>
            <a:r>
              <a:rPr lang="en-US" sz="2800" dirty="0" smtClean="0">
                <a:solidFill>
                  <a:schemeClr val="tx1"/>
                </a:solidFill>
                <a:latin typeface="+mn-lt"/>
              </a:rPr>
              <a:t>The </a:t>
            </a:r>
            <a:r>
              <a:rPr lang="en-US" sz="2800" b="1" dirty="0" smtClean="0">
                <a:solidFill>
                  <a:schemeClr val="tx1"/>
                </a:solidFill>
                <a:latin typeface="+mn-lt"/>
              </a:rPr>
              <a:t>longest poem ever written </a:t>
            </a:r>
            <a:r>
              <a:rPr lang="en-US" sz="2800" dirty="0" smtClean="0">
                <a:solidFill>
                  <a:schemeClr val="tx1"/>
                </a:solidFill>
                <a:latin typeface="+mn-lt"/>
              </a:rPr>
              <a:t>(100000 shlokas or more than 200000 individual poem lines)</a:t>
            </a:r>
          </a:p>
          <a:p>
            <a:pPr marL="457200" indent="-457200" algn="just">
              <a:buFont typeface="Arial" panose="020B0604020202020204" pitchFamily="34" charset="0"/>
              <a:buChar char="•"/>
            </a:pPr>
            <a:r>
              <a:rPr lang="en-US" sz="2800" b="1" dirty="0" smtClean="0">
                <a:solidFill>
                  <a:schemeClr val="tx1"/>
                </a:solidFill>
                <a:latin typeface="+mn-lt"/>
              </a:rPr>
              <a:t>Contains an important part as “Bhagwat </a:t>
            </a:r>
            <a:r>
              <a:rPr lang="en-US" sz="2800" b="1" dirty="0">
                <a:solidFill>
                  <a:schemeClr val="tx1"/>
                </a:solidFill>
                <a:latin typeface="+mn-lt"/>
              </a:rPr>
              <a:t>G</a:t>
            </a:r>
            <a:r>
              <a:rPr lang="en-US" sz="2800" b="1" dirty="0" smtClean="0">
                <a:solidFill>
                  <a:schemeClr val="tx1"/>
                </a:solidFill>
                <a:latin typeface="+mn-lt"/>
              </a:rPr>
              <a:t>ita” which has significant impact on the universal system of knowledge.</a:t>
            </a:r>
          </a:p>
          <a:p>
            <a:pPr marL="457200" indent="-457200" algn="just">
              <a:buFont typeface="Arial" panose="020B0604020202020204" pitchFamily="34" charset="0"/>
              <a:buChar char="•"/>
            </a:pPr>
            <a:endParaRPr lang="en-US" sz="2800" dirty="0" smtClean="0">
              <a:solidFill>
                <a:schemeClr val="tx1"/>
              </a:solidFill>
              <a:latin typeface="+mn-lt"/>
            </a:endParaRPr>
          </a:p>
          <a:p>
            <a:pPr algn="just"/>
            <a:endParaRPr lang="en-US" sz="2800" dirty="0" smtClean="0">
              <a:solidFill>
                <a:schemeClr val="tx1"/>
              </a:solidFill>
              <a:latin typeface="+mn-lt"/>
            </a:endParaRPr>
          </a:p>
          <a:p>
            <a:pPr marL="457200" indent="-457200" algn="just">
              <a:buFont typeface="Arial" panose="020B0604020202020204" pitchFamily="34" charset="0"/>
              <a:buChar char="•"/>
            </a:pPr>
            <a:endParaRPr lang="en-US" sz="2800" dirty="0" smtClean="0">
              <a:latin typeface="+mn-lt"/>
            </a:endParaRPr>
          </a:p>
          <a:p>
            <a:pPr marL="457200" indent="-457200" algn="just">
              <a:buFont typeface="Arial" panose="020B0604020202020204" pitchFamily="34" charset="0"/>
              <a:buChar char="•"/>
            </a:pPr>
            <a:endParaRPr lang="en-US" sz="2800" dirty="0" smtClean="0">
              <a:latin typeface="+mn-lt"/>
            </a:endParaRPr>
          </a:p>
          <a:p>
            <a:pPr>
              <a:lnSpc>
                <a:spcPct val="150000"/>
              </a:lnSpc>
            </a:pPr>
            <a:endParaRPr lang="en-IN" dirty="0"/>
          </a:p>
        </p:txBody>
      </p:sp>
    </p:spTree>
    <p:extLst>
      <p:ext uri="{BB962C8B-B14F-4D97-AF65-F5344CB8AC3E}">
        <p14:creationId xmlns:p14="http://schemas.microsoft.com/office/powerpoint/2010/main" val="2153197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r>
              <a:rPr lang="en-US" sz="4600" b="1" spc="350" dirty="0" smtClean="0">
                <a:latin typeface="+mj-lt"/>
              </a:rPr>
              <a:t>PURANAS</a:t>
            </a:r>
            <a:endParaRPr lang="en-IN" sz="4600" b="1" spc="350" dirty="0">
              <a:latin typeface="+mj-lt"/>
            </a:endParaRPr>
          </a:p>
        </p:txBody>
      </p:sp>
      <p:sp>
        <p:nvSpPr>
          <p:cNvPr id="3" name="Text Placeholder 2"/>
          <p:cNvSpPr>
            <a:spLocks noGrp="1"/>
          </p:cNvSpPr>
          <p:nvPr>
            <p:ph type="body" idx="1"/>
          </p:nvPr>
        </p:nvSpPr>
        <p:spPr>
          <a:xfrm>
            <a:off x="990600" y="1053274"/>
            <a:ext cx="10744200" cy="8063746"/>
          </a:xfrm>
        </p:spPr>
        <p:txBody>
          <a:bodyPr/>
          <a:lstStyle/>
          <a:p>
            <a:pPr marL="457200" indent="-457200" algn="just">
              <a:buFont typeface="Arial" panose="020B0604020202020204" pitchFamily="34" charset="0"/>
              <a:buChar char="•"/>
            </a:pPr>
            <a:r>
              <a:rPr lang="en-US" sz="2800" dirty="0" smtClean="0">
                <a:solidFill>
                  <a:schemeClr val="tx1"/>
                </a:solidFill>
                <a:latin typeface="+mn-lt"/>
              </a:rPr>
              <a:t>One of the significant branch of Ancient Indian literature.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Helps in understanding the </a:t>
            </a:r>
            <a:r>
              <a:rPr lang="en-US" sz="2800" b="1" dirty="0" smtClean="0">
                <a:solidFill>
                  <a:schemeClr val="tx1"/>
                </a:solidFill>
                <a:latin typeface="+mn-lt"/>
              </a:rPr>
              <a:t>literal meaning behind Vedic Ethics </a:t>
            </a:r>
            <a:r>
              <a:rPr lang="en-US" sz="2800" dirty="0" smtClean="0">
                <a:solidFill>
                  <a:schemeClr val="tx1"/>
                </a:solidFill>
                <a:latin typeface="+mn-lt"/>
              </a:rPr>
              <a:t>and Philosophy.</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Composed with an intention of </a:t>
            </a:r>
            <a:r>
              <a:rPr lang="en-US" sz="2800" b="1" dirty="0" smtClean="0">
                <a:solidFill>
                  <a:schemeClr val="tx1"/>
                </a:solidFill>
                <a:latin typeface="+mn-lt"/>
              </a:rPr>
              <a:t>making the Vedic beliefs widely known</a:t>
            </a:r>
            <a:r>
              <a:rPr lang="en-US" sz="2800" dirty="0" smtClean="0">
                <a:solidFill>
                  <a:schemeClr val="tx1"/>
                </a:solidFill>
                <a:latin typeface="+mn-lt"/>
              </a:rPr>
              <a:t>.</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Outlines the </a:t>
            </a:r>
            <a:r>
              <a:rPr lang="en-US" sz="2800" b="1" dirty="0" smtClean="0">
                <a:solidFill>
                  <a:schemeClr val="tx1"/>
                </a:solidFill>
                <a:latin typeface="+mn-lt"/>
              </a:rPr>
              <a:t>historical development of mankind over the time </a:t>
            </a:r>
            <a:r>
              <a:rPr lang="en-US" sz="2800" dirty="0" smtClean="0">
                <a:solidFill>
                  <a:schemeClr val="tx1"/>
                </a:solidFill>
                <a:latin typeface="+mn-lt"/>
              </a:rPr>
              <a:t>and the endless cycle of creation, destruction and recreation.</a:t>
            </a:r>
          </a:p>
          <a:p>
            <a:pPr marL="457200" indent="-457200" algn="just">
              <a:buFont typeface="Arial" panose="020B0604020202020204" pitchFamily="34" charset="0"/>
              <a:buChar char="•"/>
            </a:pPr>
            <a:endParaRPr lang="en-US" sz="2800" dirty="0">
              <a:solidFill>
                <a:schemeClr val="tx1"/>
              </a:solidFill>
              <a:latin typeface="+mn-lt"/>
            </a:endParaRPr>
          </a:p>
          <a:p>
            <a:pPr marL="457200" indent="-457200" algn="just">
              <a:buFont typeface="Arial" panose="020B0604020202020204" pitchFamily="34" charset="0"/>
              <a:buChar char="•"/>
            </a:pPr>
            <a:r>
              <a:rPr lang="en-US" sz="2800" b="1" dirty="0" smtClean="0">
                <a:solidFill>
                  <a:schemeClr val="tx1"/>
                </a:solidFill>
                <a:latin typeface="+mn-lt"/>
              </a:rPr>
              <a:t>Two different types of </a:t>
            </a:r>
            <a:r>
              <a:rPr lang="en-US" sz="2800" b="1" dirty="0" err="1" smtClean="0">
                <a:solidFill>
                  <a:schemeClr val="tx1"/>
                </a:solidFill>
                <a:latin typeface="+mn-lt"/>
              </a:rPr>
              <a:t>Puranas</a:t>
            </a:r>
            <a:r>
              <a:rPr lang="en-US" sz="2800" b="1" dirty="0" smtClean="0">
                <a:solidFill>
                  <a:schemeClr val="tx1"/>
                </a:solidFill>
                <a:latin typeface="+mn-lt"/>
              </a:rPr>
              <a:t>: </a:t>
            </a:r>
            <a:r>
              <a:rPr lang="en-US" sz="2800" b="1" dirty="0" err="1" smtClean="0">
                <a:solidFill>
                  <a:schemeClr val="tx1"/>
                </a:solidFill>
                <a:latin typeface="+mn-lt"/>
              </a:rPr>
              <a:t>Maha</a:t>
            </a:r>
            <a:r>
              <a:rPr lang="en-US" sz="2800" b="1" dirty="0" smtClean="0">
                <a:solidFill>
                  <a:schemeClr val="tx1"/>
                </a:solidFill>
                <a:latin typeface="+mn-lt"/>
              </a:rPr>
              <a:t> </a:t>
            </a:r>
            <a:r>
              <a:rPr lang="en-US" sz="2800" b="1" dirty="0" err="1" smtClean="0">
                <a:solidFill>
                  <a:schemeClr val="tx1"/>
                </a:solidFill>
                <a:latin typeface="+mn-lt"/>
              </a:rPr>
              <a:t>Puranas</a:t>
            </a:r>
            <a:r>
              <a:rPr lang="en-US" sz="2800" b="1" dirty="0" smtClean="0">
                <a:solidFill>
                  <a:schemeClr val="tx1"/>
                </a:solidFill>
                <a:latin typeface="+mn-lt"/>
              </a:rPr>
              <a:t>(more important) and </a:t>
            </a:r>
            <a:r>
              <a:rPr lang="en-US" sz="2800" b="1" dirty="0" err="1" smtClean="0">
                <a:solidFill>
                  <a:schemeClr val="tx1"/>
                </a:solidFill>
                <a:latin typeface="+mn-lt"/>
              </a:rPr>
              <a:t>Upa</a:t>
            </a:r>
            <a:r>
              <a:rPr lang="en-US" sz="2800" b="1" dirty="0" smtClean="0">
                <a:solidFill>
                  <a:schemeClr val="tx1"/>
                </a:solidFill>
                <a:latin typeface="+mn-lt"/>
              </a:rPr>
              <a:t> </a:t>
            </a:r>
            <a:r>
              <a:rPr lang="en-US" sz="2800" b="1" dirty="0" err="1" smtClean="0">
                <a:solidFill>
                  <a:schemeClr val="tx1"/>
                </a:solidFill>
                <a:latin typeface="+mn-lt"/>
              </a:rPr>
              <a:t>Puranas</a:t>
            </a:r>
            <a:r>
              <a:rPr lang="en-US" sz="2800" b="1" dirty="0" smtClean="0">
                <a:solidFill>
                  <a:schemeClr val="tx1"/>
                </a:solidFill>
                <a:latin typeface="+mn-lt"/>
              </a:rPr>
              <a:t> (subsidiary) both equal in numbers. </a:t>
            </a:r>
          </a:p>
          <a:p>
            <a:pPr marL="457200" indent="-457200" algn="just">
              <a:buFont typeface="Arial" panose="020B0604020202020204" pitchFamily="34" charset="0"/>
              <a:buChar char="•"/>
            </a:pPr>
            <a:endParaRPr lang="en-US" sz="2800" dirty="0" smtClean="0">
              <a:solidFill>
                <a:schemeClr val="tx1"/>
              </a:solidFill>
              <a:latin typeface="+mn-lt"/>
            </a:endParaRPr>
          </a:p>
          <a:p>
            <a:pPr algn="just"/>
            <a:endParaRPr lang="en-US" sz="2800" dirty="0" smtClean="0">
              <a:solidFill>
                <a:schemeClr val="tx1"/>
              </a:solidFill>
              <a:latin typeface="+mn-lt"/>
            </a:endParaRPr>
          </a:p>
          <a:p>
            <a:pPr marL="457200" indent="-457200" algn="just">
              <a:buFont typeface="Arial" panose="020B0604020202020204" pitchFamily="34" charset="0"/>
              <a:buChar char="•"/>
            </a:pPr>
            <a:endParaRPr lang="en-US" sz="2800" dirty="0" smtClean="0">
              <a:latin typeface="+mn-lt"/>
            </a:endParaRPr>
          </a:p>
          <a:p>
            <a:pPr marL="457200" indent="-457200" algn="just">
              <a:buFont typeface="Arial" panose="020B0604020202020204" pitchFamily="34" charset="0"/>
              <a:buChar char="•"/>
            </a:pPr>
            <a:endParaRPr lang="en-US" sz="2800" dirty="0" smtClean="0">
              <a:latin typeface="+mn-lt"/>
            </a:endParaRPr>
          </a:p>
          <a:p>
            <a:pPr>
              <a:lnSpc>
                <a:spcPct val="150000"/>
              </a:lnSpc>
            </a:pPr>
            <a:endParaRPr lang="en-IN" dirty="0"/>
          </a:p>
        </p:txBody>
      </p:sp>
    </p:spTree>
    <p:extLst>
      <p:ext uri="{BB962C8B-B14F-4D97-AF65-F5344CB8AC3E}">
        <p14:creationId xmlns:p14="http://schemas.microsoft.com/office/powerpoint/2010/main" val="102980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r>
              <a:rPr lang="en-US" sz="4600" b="1" spc="350" dirty="0" smtClean="0">
                <a:latin typeface="+mj-lt"/>
              </a:rPr>
              <a:t>BUDDHIST LITERATURE</a:t>
            </a:r>
            <a:endParaRPr lang="en-IN" sz="4600" b="1" spc="350" dirty="0">
              <a:latin typeface="+mj-lt"/>
            </a:endParaRPr>
          </a:p>
        </p:txBody>
      </p:sp>
      <p:sp>
        <p:nvSpPr>
          <p:cNvPr id="3" name="Text Placeholder 2"/>
          <p:cNvSpPr>
            <a:spLocks noGrp="1"/>
          </p:cNvSpPr>
          <p:nvPr>
            <p:ph type="body" idx="1"/>
          </p:nvPr>
        </p:nvSpPr>
        <p:spPr>
          <a:xfrm>
            <a:off x="990600" y="1053274"/>
            <a:ext cx="10744200" cy="8279190"/>
          </a:xfrm>
        </p:spPr>
        <p:txBody>
          <a:bodyPr/>
          <a:lstStyle/>
          <a:p>
            <a:pPr marL="457200" indent="-457200" algn="just">
              <a:lnSpc>
                <a:spcPct val="150000"/>
              </a:lnSpc>
              <a:buFont typeface="Arial" panose="020B0604020202020204" pitchFamily="34" charset="0"/>
              <a:buChar char="•"/>
            </a:pPr>
            <a:r>
              <a:rPr lang="en-US" sz="2800" dirty="0">
                <a:solidFill>
                  <a:schemeClr val="tx1"/>
                </a:solidFill>
                <a:latin typeface="+mn-lt"/>
              </a:rPr>
              <a:t>Mainly in </a:t>
            </a:r>
            <a:r>
              <a:rPr lang="en-US" sz="2800" dirty="0" err="1">
                <a:solidFill>
                  <a:schemeClr val="tx1"/>
                </a:solidFill>
                <a:latin typeface="+mn-lt"/>
              </a:rPr>
              <a:t>Pali</a:t>
            </a:r>
            <a:r>
              <a:rPr lang="en-US" sz="2800" dirty="0">
                <a:solidFill>
                  <a:schemeClr val="tx1"/>
                </a:solidFill>
                <a:latin typeface="+mn-lt"/>
              </a:rPr>
              <a:t> language respectively.</a:t>
            </a:r>
          </a:p>
          <a:p>
            <a:pPr marL="457200" indent="-457200" algn="just">
              <a:lnSpc>
                <a:spcPct val="150000"/>
              </a:lnSpc>
              <a:buFont typeface="Arial" panose="020B0604020202020204" pitchFamily="34" charset="0"/>
              <a:buChar char="•"/>
            </a:pPr>
            <a:r>
              <a:rPr lang="en-US" sz="2800" dirty="0">
                <a:solidFill>
                  <a:schemeClr val="tx1"/>
                </a:solidFill>
                <a:latin typeface="+mn-lt"/>
              </a:rPr>
              <a:t>Major influence in Magadha(BIHAR) region.</a:t>
            </a:r>
          </a:p>
          <a:p>
            <a:pPr marL="457200" indent="-457200" algn="just">
              <a:lnSpc>
                <a:spcPct val="150000"/>
              </a:lnSpc>
              <a:buFont typeface="Arial" panose="020B0604020202020204" pitchFamily="34" charset="0"/>
              <a:buChar char="•"/>
            </a:pPr>
            <a:r>
              <a:rPr lang="en-US" sz="2800" dirty="0">
                <a:solidFill>
                  <a:schemeClr val="tx1"/>
                </a:solidFill>
                <a:latin typeface="+mn-lt"/>
              </a:rPr>
              <a:t>Divided in two parts: </a:t>
            </a:r>
            <a:r>
              <a:rPr lang="en-US" sz="2800" dirty="0" smtClean="0">
                <a:solidFill>
                  <a:schemeClr val="tx1"/>
                </a:solidFill>
                <a:latin typeface="+mn-lt"/>
              </a:rPr>
              <a:t>Canonical </a:t>
            </a:r>
            <a:r>
              <a:rPr lang="en-US" sz="2800" dirty="0">
                <a:solidFill>
                  <a:schemeClr val="tx1"/>
                </a:solidFill>
                <a:latin typeface="+mn-lt"/>
              </a:rPr>
              <a:t>and Non </a:t>
            </a:r>
            <a:r>
              <a:rPr lang="en-US" sz="2800" dirty="0" smtClean="0">
                <a:solidFill>
                  <a:schemeClr val="tx1"/>
                </a:solidFill>
                <a:latin typeface="+mn-lt"/>
              </a:rPr>
              <a:t>Canonical.</a:t>
            </a:r>
            <a:endParaRPr lang="en-US" sz="2800" dirty="0">
              <a:solidFill>
                <a:schemeClr val="tx1"/>
              </a:solidFill>
              <a:latin typeface="+mn-lt"/>
            </a:endParaRP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b="1" dirty="0" smtClean="0">
                <a:solidFill>
                  <a:schemeClr val="tx1"/>
                </a:solidFill>
                <a:latin typeface="+mn-lt"/>
              </a:rPr>
              <a:t>Canonical </a:t>
            </a:r>
            <a:r>
              <a:rPr lang="en-US" sz="2800" b="1" dirty="0">
                <a:solidFill>
                  <a:schemeClr val="tx1"/>
                </a:solidFill>
                <a:latin typeface="+mn-lt"/>
              </a:rPr>
              <a:t>literature </a:t>
            </a:r>
            <a:r>
              <a:rPr lang="en-US" sz="2800" dirty="0">
                <a:solidFill>
                  <a:schemeClr val="tx1"/>
                </a:solidFill>
                <a:latin typeface="+mn-lt"/>
              </a:rPr>
              <a:t>aka </a:t>
            </a:r>
            <a:r>
              <a:rPr lang="en-US" sz="2800" b="1" dirty="0">
                <a:solidFill>
                  <a:schemeClr val="tx1"/>
                </a:solidFill>
                <a:latin typeface="+mn-lt"/>
              </a:rPr>
              <a:t>“TRIPITAKAS”</a:t>
            </a:r>
            <a:r>
              <a:rPr lang="en-US" sz="2800" dirty="0">
                <a:solidFill>
                  <a:schemeClr val="tx1"/>
                </a:solidFill>
                <a:latin typeface="+mn-lt"/>
              </a:rPr>
              <a:t> (main division of Buddhism)</a:t>
            </a:r>
          </a:p>
          <a:p>
            <a:pPr algn="just"/>
            <a:r>
              <a:rPr lang="en-US" sz="2800" dirty="0">
                <a:solidFill>
                  <a:schemeClr val="tx1"/>
                </a:solidFill>
                <a:latin typeface="+mn-lt"/>
              </a:rPr>
              <a:t>      (a) </a:t>
            </a:r>
            <a:r>
              <a:rPr lang="en-US" sz="2800" dirty="0" err="1">
                <a:solidFill>
                  <a:schemeClr val="tx1"/>
                </a:solidFill>
                <a:latin typeface="+mn-lt"/>
              </a:rPr>
              <a:t>Vinaya</a:t>
            </a:r>
            <a:r>
              <a:rPr lang="en-US" sz="2800" dirty="0">
                <a:solidFill>
                  <a:schemeClr val="tx1"/>
                </a:solidFill>
                <a:latin typeface="+mn-lt"/>
              </a:rPr>
              <a:t> </a:t>
            </a:r>
            <a:r>
              <a:rPr lang="en-US" sz="2800" dirty="0" err="1">
                <a:solidFill>
                  <a:schemeClr val="tx1"/>
                </a:solidFill>
                <a:latin typeface="+mn-lt"/>
              </a:rPr>
              <a:t>Pitaka</a:t>
            </a:r>
            <a:r>
              <a:rPr lang="en-US" sz="2800" dirty="0">
                <a:solidFill>
                  <a:schemeClr val="tx1"/>
                </a:solidFill>
                <a:latin typeface="+mn-lt"/>
              </a:rPr>
              <a:t> (also known as a </a:t>
            </a:r>
            <a:r>
              <a:rPr lang="en-US" sz="2800" b="1" dirty="0">
                <a:solidFill>
                  <a:schemeClr val="tx1"/>
                </a:solidFill>
                <a:latin typeface="+mn-lt"/>
              </a:rPr>
              <a:t>book of discipline</a:t>
            </a:r>
            <a:r>
              <a:rPr lang="en-US" sz="2800" dirty="0" smtClean="0">
                <a:solidFill>
                  <a:schemeClr val="tx1"/>
                </a:solidFill>
                <a:latin typeface="+mn-lt"/>
              </a:rPr>
              <a:t>. It deals </a:t>
            </a:r>
            <a:r>
              <a:rPr lang="en-US" sz="2800" dirty="0">
                <a:solidFill>
                  <a:schemeClr val="tx1"/>
                </a:solidFill>
                <a:latin typeface="+mn-lt"/>
              </a:rPr>
              <a:t>with </a:t>
            </a:r>
            <a:r>
              <a:rPr lang="en-US" sz="2800" dirty="0" smtClean="0">
                <a:solidFill>
                  <a:schemeClr val="tx1"/>
                </a:solidFill>
                <a:latin typeface="+mn-lt"/>
              </a:rPr>
              <a:t>  	</a:t>
            </a:r>
            <a:r>
              <a:rPr lang="en-US" sz="2800" b="1" dirty="0" smtClean="0">
                <a:solidFill>
                  <a:schemeClr val="tx1"/>
                </a:solidFill>
                <a:latin typeface="+mn-lt"/>
              </a:rPr>
              <a:t>monastic </a:t>
            </a:r>
            <a:r>
              <a:rPr lang="en-US" sz="2800" b="1" dirty="0">
                <a:solidFill>
                  <a:schemeClr val="tx1"/>
                </a:solidFill>
                <a:latin typeface="+mn-lt"/>
              </a:rPr>
              <a:t>rules</a:t>
            </a:r>
            <a:r>
              <a:rPr lang="en-US" sz="2800" dirty="0">
                <a:solidFill>
                  <a:schemeClr val="tx1"/>
                </a:solidFill>
                <a:latin typeface="+mn-lt"/>
              </a:rPr>
              <a:t> for nuns and monks)</a:t>
            </a:r>
          </a:p>
          <a:p>
            <a:pPr algn="just"/>
            <a:r>
              <a:rPr lang="en-US" sz="2800" dirty="0">
                <a:solidFill>
                  <a:schemeClr val="tx1"/>
                </a:solidFill>
                <a:latin typeface="+mn-lt"/>
              </a:rPr>
              <a:t>      (b) </a:t>
            </a:r>
            <a:r>
              <a:rPr lang="en-US" sz="2800" dirty="0" err="1">
                <a:solidFill>
                  <a:schemeClr val="tx1"/>
                </a:solidFill>
                <a:latin typeface="+mn-lt"/>
              </a:rPr>
              <a:t>Sutta</a:t>
            </a:r>
            <a:r>
              <a:rPr lang="en-US" sz="2800" dirty="0">
                <a:solidFill>
                  <a:schemeClr val="tx1"/>
                </a:solidFill>
                <a:latin typeface="+mn-lt"/>
              </a:rPr>
              <a:t> </a:t>
            </a:r>
            <a:r>
              <a:rPr lang="en-US" sz="2800" dirty="0" err="1">
                <a:solidFill>
                  <a:schemeClr val="tx1"/>
                </a:solidFill>
                <a:latin typeface="+mn-lt"/>
              </a:rPr>
              <a:t>Pitaka</a:t>
            </a:r>
            <a:r>
              <a:rPr lang="en-US" sz="2800" dirty="0">
                <a:solidFill>
                  <a:schemeClr val="tx1"/>
                </a:solidFill>
                <a:latin typeface="+mn-lt"/>
              </a:rPr>
              <a:t> (consists of more than 10 thousand sutras related to </a:t>
            </a:r>
            <a:r>
              <a:rPr lang="en-US" sz="2800" dirty="0" smtClean="0">
                <a:solidFill>
                  <a:schemeClr val="tx1"/>
                </a:solidFill>
                <a:latin typeface="+mn-lt"/>
              </a:rPr>
              <a:t>	Buddha</a:t>
            </a:r>
            <a:r>
              <a:rPr lang="en-US" sz="2800" dirty="0">
                <a:solidFill>
                  <a:schemeClr val="tx1"/>
                </a:solidFill>
                <a:latin typeface="+mn-lt"/>
              </a:rPr>
              <a:t>)</a:t>
            </a:r>
          </a:p>
          <a:p>
            <a:pPr algn="just"/>
            <a:r>
              <a:rPr lang="en-US" sz="2800" dirty="0">
                <a:solidFill>
                  <a:schemeClr val="tx1"/>
                </a:solidFill>
                <a:latin typeface="+mn-lt"/>
              </a:rPr>
              <a:t>      (c) </a:t>
            </a:r>
            <a:r>
              <a:rPr lang="en-US" sz="2800" dirty="0" err="1">
                <a:solidFill>
                  <a:schemeClr val="tx1"/>
                </a:solidFill>
                <a:latin typeface="+mn-lt"/>
              </a:rPr>
              <a:t>Abhidhamma</a:t>
            </a:r>
            <a:r>
              <a:rPr lang="en-US" sz="2800" dirty="0">
                <a:solidFill>
                  <a:schemeClr val="tx1"/>
                </a:solidFill>
                <a:latin typeface="+mn-lt"/>
              </a:rPr>
              <a:t> </a:t>
            </a:r>
            <a:r>
              <a:rPr lang="en-US" sz="2800" dirty="0" err="1">
                <a:solidFill>
                  <a:schemeClr val="tx1"/>
                </a:solidFill>
                <a:latin typeface="+mn-lt"/>
              </a:rPr>
              <a:t>Pitaka</a:t>
            </a:r>
            <a:r>
              <a:rPr lang="en-US" sz="2800" dirty="0">
                <a:solidFill>
                  <a:schemeClr val="tx1"/>
                </a:solidFill>
                <a:latin typeface="+mn-lt"/>
              </a:rPr>
              <a:t> </a:t>
            </a:r>
            <a:r>
              <a:rPr lang="en-US" sz="2800" b="1" dirty="0">
                <a:solidFill>
                  <a:schemeClr val="tx1"/>
                </a:solidFill>
                <a:latin typeface="+mn-lt"/>
              </a:rPr>
              <a:t>(doctrine and philosophy of Buddhism.)</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endParaRPr lang="en-US" sz="2800" dirty="0" smtClean="0">
              <a:solidFill>
                <a:schemeClr val="tx1"/>
              </a:solidFill>
              <a:latin typeface="+mn-lt"/>
            </a:endParaRPr>
          </a:p>
          <a:p>
            <a:pPr algn="just"/>
            <a:endParaRPr lang="en-US" sz="2800" dirty="0" smtClean="0">
              <a:solidFill>
                <a:schemeClr val="tx1"/>
              </a:solidFill>
              <a:latin typeface="+mn-lt"/>
            </a:endParaRPr>
          </a:p>
          <a:p>
            <a:pPr marL="457200" indent="-457200" algn="just">
              <a:buFont typeface="Arial" panose="020B0604020202020204" pitchFamily="34" charset="0"/>
              <a:buChar char="•"/>
            </a:pPr>
            <a:endParaRPr lang="en-US" sz="2800" dirty="0" smtClean="0">
              <a:latin typeface="+mn-lt"/>
            </a:endParaRPr>
          </a:p>
          <a:p>
            <a:pPr marL="457200" indent="-457200" algn="just">
              <a:buFont typeface="Arial" panose="020B0604020202020204" pitchFamily="34" charset="0"/>
              <a:buChar char="•"/>
            </a:pPr>
            <a:endParaRPr lang="en-US" sz="2800" dirty="0" smtClean="0">
              <a:latin typeface="+mn-lt"/>
            </a:endParaRPr>
          </a:p>
          <a:p>
            <a:pPr>
              <a:lnSpc>
                <a:spcPct val="150000"/>
              </a:lnSpc>
            </a:pPr>
            <a:endParaRPr lang="en-IN" dirty="0"/>
          </a:p>
        </p:txBody>
      </p:sp>
    </p:spTree>
    <p:extLst>
      <p:ext uri="{BB962C8B-B14F-4D97-AF65-F5344CB8AC3E}">
        <p14:creationId xmlns:p14="http://schemas.microsoft.com/office/powerpoint/2010/main" val="131583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9756901" cy="707886"/>
          </a:xfrm>
        </p:spPr>
        <p:txBody>
          <a:bodyPr/>
          <a:lstStyle/>
          <a:p>
            <a:r>
              <a:rPr lang="en-US" sz="4600" b="1" spc="350" dirty="0" smtClean="0">
                <a:latin typeface="+mj-lt"/>
              </a:rPr>
              <a:t>BUDDHIST LITERATURE</a:t>
            </a:r>
            <a:endParaRPr lang="en-IN" sz="4600" b="1" spc="350" dirty="0">
              <a:latin typeface="+mj-lt"/>
            </a:endParaRPr>
          </a:p>
        </p:txBody>
      </p:sp>
      <p:sp>
        <p:nvSpPr>
          <p:cNvPr id="3" name="Text Placeholder 2"/>
          <p:cNvSpPr>
            <a:spLocks noGrp="1"/>
          </p:cNvSpPr>
          <p:nvPr>
            <p:ph type="body" idx="1"/>
          </p:nvPr>
        </p:nvSpPr>
        <p:spPr>
          <a:xfrm>
            <a:off x="990600" y="1053274"/>
            <a:ext cx="10744200" cy="5047536"/>
          </a:xfrm>
        </p:spPr>
        <p:txBody>
          <a:bodyPr/>
          <a:lstStyle/>
          <a:p>
            <a:pPr algn="just"/>
            <a:r>
              <a:rPr lang="en-US" sz="2800" dirty="0" smtClean="0">
                <a:solidFill>
                  <a:schemeClr val="tx1"/>
                </a:solidFill>
                <a:latin typeface="+mn-lt"/>
              </a:rPr>
              <a:t>     </a:t>
            </a:r>
            <a:r>
              <a:rPr lang="en-US" sz="2800" b="1" dirty="0" smtClean="0">
                <a:solidFill>
                  <a:schemeClr val="tx1"/>
                </a:solidFill>
                <a:latin typeface="+mn-lt"/>
              </a:rPr>
              <a:t>Non Canonical Literature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Mainly in the form of </a:t>
            </a:r>
            <a:r>
              <a:rPr lang="en-US" sz="2800" b="1" dirty="0" smtClean="0">
                <a:solidFill>
                  <a:schemeClr val="tx1"/>
                </a:solidFill>
                <a:latin typeface="+mn-lt"/>
              </a:rPr>
              <a:t>“JATAKAS” </a:t>
            </a:r>
            <a:r>
              <a:rPr lang="en-US" sz="2800" dirty="0" smtClean="0">
                <a:solidFill>
                  <a:schemeClr val="tx1"/>
                </a:solidFill>
                <a:latin typeface="+mn-lt"/>
              </a:rPr>
              <a:t>which represents the events of his life.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They are the stories related to previous births of </a:t>
            </a:r>
            <a:r>
              <a:rPr lang="en-US" sz="2800" dirty="0" err="1" smtClean="0">
                <a:solidFill>
                  <a:schemeClr val="tx1"/>
                </a:solidFill>
                <a:latin typeface="+mn-lt"/>
              </a:rPr>
              <a:t>Budhha</a:t>
            </a:r>
            <a:r>
              <a:rPr lang="en-US" sz="2800" dirty="0">
                <a:solidFill>
                  <a:schemeClr val="tx1"/>
                </a:solidFill>
                <a:latin typeface="+mn-lt"/>
              </a:rPr>
              <a:t> </a:t>
            </a:r>
            <a:r>
              <a:rPr lang="en-US" sz="2800" dirty="0" smtClean="0">
                <a:solidFill>
                  <a:schemeClr val="tx1"/>
                </a:solidFill>
                <a:latin typeface="+mn-lt"/>
              </a:rPr>
              <a:t>and are written mainly in </a:t>
            </a:r>
            <a:r>
              <a:rPr lang="en-US" sz="2800" dirty="0" err="1" smtClean="0">
                <a:solidFill>
                  <a:schemeClr val="tx1"/>
                </a:solidFill>
                <a:latin typeface="+mn-lt"/>
              </a:rPr>
              <a:t>Pali</a:t>
            </a:r>
            <a:r>
              <a:rPr lang="en-US" sz="2800" dirty="0" smtClean="0">
                <a:solidFill>
                  <a:schemeClr val="tx1"/>
                </a:solidFill>
                <a:latin typeface="+mn-lt"/>
              </a:rPr>
              <a:t> and Sanskrit languages.</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It is believed that he has passed through more than 550 births to finally achieve the enlightenment.</a:t>
            </a:r>
            <a:endParaRPr lang="en-US" sz="2800" dirty="0" smtClean="0">
              <a:latin typeface="+mn-lt"/>
            </a:endParaRPr>
          </a:p>
          <a:p>
            <a:pPr>
              <a:lnSpc>
                <a:spcPct val="150000"/>
              </a:lnSpc>
            </a:pPr>
            <a:endParaRPr lang="en-IN" dirty="0"/>
          </a:p>
        </p:txBody>
      </p:sp>
    </p:spTree>
    <p:extLst>
      <p:ext uri="{BB962C8B-B14F-4D97-AF65-F5344CB8AC3E}">
        <p14:creationId xmlns:p14="http://schemas.microsoft.com/office/powerpoint/2010/main" val="48245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9756901" cy="707886"/>
          </a:xfrm>
        </p:spPr>
        <p:txBody>
          <a:bodyPr/>
          <a:lstStyle/>
          <a:p>
            <a:r>
              <a:rPr lang="en-US" sz="4600" b="1" spc="350" dirty="0" smtClean="0">
                <a:latin typeface="+mj-lt"/>
              </a:rPr>
              <a:t>JAIN LITERATURE</a:t>
            </a:r>
            <a:endParaRPr lang="en-IN" sz="4600" b="1" spc="350" dirty="0">
              <a:latin typeface="+mj-lt"/>
            </a:endParaRPr>
          </a:p>
        </p:txBody>
      </p:sp>
      <p:sp>
        <p:nvSpPr>
          <p:cNvPr id="3" name="Text Placeholder 2"/>
          <p:cNvSpPr>
            <a:spLocks noGrp="1"/>
          </p:cNvSpPr>
          <p:nvPr>
            <p:ph type="body" idx="1"/>
          </p:nvPr>
        </p:nvSpPr>
        <p:spPr>
          <a:xfrm>
            <a:off x="990600" y="784086"/>
            <a:ext cx="10820400" cy="5663089"/>
          </a:xfrm>
        </p:spPr>
        <p:txBody>
          <a:bodyPr/>
          <a:lstStyle/>
          <a:p>
            <a:pPr marL="457200" indent="-457200" algn="just">
              <a:buFont typeface="Arial" panose="020B0604020202020204" pitchFamily="34" charset="0"/>
              <a:buChar char="•"/>
            </a:pPr>
            <a:r>
              <a:rPr lang="en-US" sz="2800" dirty="0" smtClean="0">
                <a:solidFill>
                  <a:schemeClr val="tx1"/>
                </a:solidFill>
                <a:latin typeface="+mn-lt"/>
              </a:rPr>
              <a:t>Mainly in </a:t>
            </a:r>
            <a:r>
              <a:rPr lang="en-US" sz="2800" dirty="0" err="1" smtClean="0">
                <a:solidFill>
                  <a:schemeClr val="tx1"/>
                </a:solidFill>
                <a:latin typeface="+mn-lt"/>
              </a:rPr>
              <a:t>Prakrit</a:t>
            </a:r>
            <a:r>
              <a:rPr lang="en-US" sz="2800" dirty="0" smtClean="0">
                <a:solidFill>
                  <a:schemeClr val="tx1"/>
                </a:solidFill>
                <a:latin typeface="+mn-lt"/>
              </a:rPr>
              <a:t> language around 6</a:t>
            </a:r>
            <a:r>
              <a:rPr lang="en-US" sz="2800" baseline="30000" dirty="0" smtClean="0">
                <a:solidFill>
                  <a:schemeClr val="tx1"/>
                </a:solidFill>
                <a:latin typeface="+mn-lt"/>
              </a:rPr>
              <a:t>th</a:t>
            </a:r>
            <a:r>
              <a:rPr lang="en-US" sz="2800" dirty="0" smtClean="0">
                <a:solidFill>
                  <a:schemeClr val="tx1"/>
                </a:solidFill>
                <a:latin typeface="+mn-lt"/>
              </a:rPr>
              <a:t> century BCE.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Major influence in Gujarat region.</a:t>
            </a:r>
          </a:p>
          <a:p>
            <a:pPr marL="457200" indent="-457200" algn="just">
              <a:buFont typeface="Arial" panose="020B0604020202020204" pitchFamily="34" charset="0"/>
              <a:buChar char="•"/>
            </a:pPr>
            <a:r>
              <a:rPr lang="en-US" sz="2800" dirty="0" smtClean="0">
                <a:solidFill>
                  <a:schemeClr val="tx1"/>
                </a:solidFill>
                <a:latin typeface="+mn-lt"/>
              </a:rPr>
              <a:t>Mainly of two types : AGAM and ANAGAM</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AGAM LITERATURE: Lord </a:t>
            </a:r>
            <a:r>
              <a:rPr lang="en-US" sz="2800" dirty="0" err="1">
                <a:solidFill>
                  <a:schemeClr val="tx1"/>
                </a:solidFill>
                <a:latin typeface="+mn-lt"/>
              </a:rPr>
              <a:t>Mahavir's</a:t>
            </a:r>
            <a:r>
              <a:rPr lang="en-US" sz="2800" dirty="0">
                <a:solidFill>
                  <a:schemeClr val="tx1"/>
                </a:solidFill>
                <a:latin typeface="+mn-lt"/>
              </a:rPr>
              <a:t> preaching was methodically compiled by his followers into many </a:t>
            </a:r>
            <a:r>
              <a:rPr lang="en-US" sz="2800" dirty="0" smtClean="0">
                <a:solidFill>
                  <a:schemeClr val="tx1"/>
                </a:solidFill>
                <a:latin typeface="+mn-lt"/>
              </a:rPr>
              <a:t>texts which are </a:t>
            </a:r>
            <a:r>
              <a:rPr lang="en-US" sz="2800" dirty="0">
                <a:solidFill>
                  <a:schemeClr val="tx1"/>
                </a:solidFill>
                <a:latin typeface="+mn-lt"/>
              </a:rPr>
              <a:t>collectively known as </a:t>
            </a:r>
            <a:r>
              <a:rPr lang="en-US" sz="2800" dirty="0" err="1">
                <a:solidFill>
                  <a:schemeClr val="tx1"/>
                </a:solidFill>
                <a:latin typeface="+mn-lt"/>
              </a:rPr>
              <a:t>Agams</a:t>
            </a:r>
            <a:r>
              <a:rPr lang="en-US" sz="2800" dirty="0">
                <a:solidFill>
                  <a:schemeClr val="tx1"/>
                </a:solidFill>
                <a:latin typeface="+mn-lt"/>
              </a:rPr>
              <a:t>, the sacred books of the Jain </a:t>
            </a:r>
            <a:r>
              <a:rPr lang="en-US" sz="2800" dirty="0" smtClean="0">
                <a:solidFill>
                  <a:schemeClr val="tx1"/>
                </a:solidFill>
                <a:latin typeface="+mn-lt"/>
              </a:rPr>
              <a:t>religion.</a:t>
            </a:r>
            <a:endParaRPr lang="en-US" sz="2800" dirty="0">
              <a:solidFill>
                <a:schemeClr val="tx1"/>
              </a:solidFill>
              <a:latin typeface="+mn-lt"/>
            </a:endParaRP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a:solidFill>
                  <a:schemeClr val="tx1"/>
                </a:solidFill>
                <a:latin typeface="+mn-lt"/>
              </a:rPr>
              <a:t>ANAGAM LITERATURE: </a:t>
            </a:r>
            <a:r>
              <a:rPr lang="en-US" sz="2800" dirty="0" smtClean="0">
                <a:solidFill>
                  <a:schemeClr val="tx1"/>
                </a:solidFill>
                <a:latin typeface="+mn-lt"/>
              </a:rPr>
              <a:t>Commentary </a:t>
            </a:r>
            <a:r>
              <a:rPr lang="en-US" sz="2800" dirty="0">
                <a:solidFill>
                  <a:schemeClr val="tx1"/>
                </a:solidFill>
                <a:latin typeface="+mn-lt"/>
              </a:rPr>
              <a:t>and explanation of </a:t>
            </a:r>
            <a:r>
              <a:rPr lang="en-US" sz="2800" dirty="0" err="1">
                <a:solidFill>
                  <a:schemeClr val="tx1"/>
                </a:solidFill>
                <a:latin typeface="+mn-lt"/>
              </a:rPr>
              <a:t>Agam</a:t>
            </a:r>
            <a:r>
              <a:rPr lang="en-US" sz="2800" dirty="0">
                <a:solidFill>
                  <a:schemeClr val="tx1"/>
                </a:solidFill>
                <a:latin typeface="+mn-lt"/>
              </a:rPr>
              <a:t> literature and independent works, compiled by elder monks, nuns, and scholars</a:t>
            </a:r>
            <a:r>
              <a:rPr lang="en-US" sz="2800" dirty="0" smtClean="0">
                <a:solidFill>
                  <a:schemeClr val="tx1"/>
                </a:solidFill>
                <a:latin typeface="+mn-lt"/>
              </a:rPr>
              <a:t>. They </a:t>
            </a:r>
            <a:r>
              <a:rPr lang="en-US" sz="2800" dirty="0">
                <a:solidFill>
                  <a:schemeClr val="tx1"/>
                </a:solidFill>
                <a:latin typeface="+mn-lt"/>
              </a:rPr>
              <a:t>are written in many languages such as </a:t>
            </a:r>
            <a:r>
              <a:rPr lang="en-US" sz="2800" dirty="0" err="1">
                <a:solidFill>
                  <a:schemeClr val="tx1"/>
                </a:solidFill>
                <a:latin typeface="+mn-lt"/>
              </a:rPr>
              <a:t>Prakrit</a:t>
            </a:r>
            <a:r>
              <a:rPr lang="en-US" sz="2800" dirty="0">
                <a:solidFill>
                  <a:schemeClr val="tx1"/>
                </a:solidFill>
                <a:latin typeface="+mn-lt"/>
              </a:rPr>
              <a:t>, Sanskrit, Old Marathi, Gujarati, Hindi, </a:t>
            </a:r>
            <a:r>
              <a:rPr lang="en-US" sz="2800" dirty="0" err="1">
                <a:solidFill>
                  <a:schemeClr val="tx1"/>
                </a:solidFill>
                <a:latin typeface="+mn-lt"/>
              </a:rPr>
              <a:t>Kannad</a:t>
            </a:r>
            <a:r>
              <a:rPr lang="en-US" sz="2800" dirty="0">
                <a:solidFill>
                  <a:schemeClr val="tx1"/>
                </a:solidFill>
                <a:latin typeface="+mn-lt"/>
              </a:rPr>
              <a:t>, Tamil, German, and English</a:t>
            </a:r>
            <a:r>
              <a:rPr lang="en-US" dirty="0" smtClean="0"/>
              <a:t>.</a:t>
            </a:r>
            <a:endParaRPr lang="en-IN" dirty="0"/>
          </a:p>
        </p:txBody>
      </p:sp>
    </p:spTree>
    <p:extLst>
      <p:ext uri="{BB962C8B-B14F-4D97-AF65-F5344CB8AC3E}">
        <p14:creationId xmlns:p14="http://schemas.microsoft.com/office/powerpoint/2010/main" val="1654032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9756901" cy="707886"/>
          </a:xfrm>
        </p:spPr>
        <p:txBody>
          <a:bodyPr/>
          <a:lstStyle/>
          <a:p>
            <a:r>
              <a:rPr lang="en-US" sz="4600" b="1" spc="350" dirty="0" smtClean="0">
                <a:latin typeface="+mj-lt"/>
              </a:rPr>
              <a:t>ARTHASHASTRA</a:t>
            </a:r>
            <a:endParaRPr lang="en-IN" sz="4600" b="1" spc="350" dirty="0">
              <a:latin typeface="+mj-lt"/>
            </a:endParaRPr>
          </a:p>
        </p:txBody>
      </p:sp>
      <p:sp>
        <p:nvSpPr>
          <p:cNvPr id="3" name="Text Placeholder 2"/>
          <p:cNvSpPr>
            <a:spLocks noGrp="1"/>
          </p:cNvSpPr>
          <p:nvPr>
            <p:ph type="body" idx="1"/>
          </p:nvPr>
        </p:nvSpPr>
        <p:spPr>
          <a:xfrm>
            <a:off x="990600" y="914400"/>
            <a:ext cx="10820400" cy="5170646"/>
          </a:xfrm>
        </p:spPr>
        <p:txBody>
          <a:bodyPr/>
          <a:lstStyle/>
          <a:p>
            <a:pPr marL="457200" indent="-457200" algn="just">
              <a:lnSpc>
                <a:spcPct val="150000"/>
              </a:lnSpc>
              <a:buFont typeface="Arial" panose="020B0604020202020204" pitchFamily="34" charset="0"/>
              <a:buChar char="•"/>
            </a:pPr>
            <a:r>
              <a:rPr lang="en-US" sz="2800" dirty="0">
                <a:solidFill>
                  <a:schemeClr val="tx1"/>
                </a:solidFill>
                <a:latin typeface="+mn-lt"/>
              </a:rPr>
              <a:t>Written by </a:t>
            </a:r>
            <a:r>
              <a:rPr lang="en-US" sz="2800" dirty="0" err="1">
                <a:solidFill>
                  <a:schemeClr val="tx1"/>
                </a:solidFill>
                <a:latin typeface="+mn-lt"/>
              </a:rPr>
              <a:t>Kautilya</a:t>
            </a:r>
            <a:r>
              <a:rPr lang="en-US" sz="2800" dirty="0">
                <a:solidFill>
                  <a:schemeClr val="tx1"/>
                </a:solidFill>
                <a:latin typeface="+mn-lt"/>
              </a:rPr>
              <a:t> aka </a:t>
            </a:r>
            <a:r>
              <a:rPr lang="en-US" sz="2800" dirty="0" err="1" smtClean="0">
                <a:solidFill>
                  <a:schemeClr val="tx1"/>
                </a:solidFill>
                <a:latin typeface="+mn-lt"/>
              </a:rPr>
              <a:t>Chanakya</a:t>
            </a:r>
            <a:endParaRPr lang="en-US" sz="2800" dirty="0" smtClean="0">
              <a:solidFill>
                <a:schemeClr val="tx1"/>
              </a:solidFill>
              <a:latin typeface="+mn-lt"/>
            </a:endParaRPr>
          </a:p>
          <a:p>
            <a:pPr marL="457200" indent="-457200" algn="just">
              <a:lnSpc>
                <a:spcPct val="150000"/>
              </a:lnSpc>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Related to treatise on politics, economics, military tactics, role of the state and social order.</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Observes social welfare issues which are related to the capabilities of the ruler to run the government and administration for the benefit of the state.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Judiciary, law and order, equality and promptness are some of the important traits that are required for a prosperous state.</a:t>
            </a:r>
            <a:endParaRPr lang="en-IN" sz="2800" dirty="0">
              <a:solidFill>
                <a:schemeClr val="tx1"/>
              </a:solidFill>
              <a:latin typeface="+mn-lt"/>
            </a:endParaRPr>
          </a:p>
        </p:txBody>
      </p:sp>
    </p:spTree>
    <p:extLst>
      <p:ext uri="{BB962C8B-B14F-4D97-AF65-F5344CB8AC3E}">
        <p14:creationId xmlns:p14="http://schemas.microsoft.com/office/powerpoint/2010/main" val="2200427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9756901" cy="707886"/>
          </a:xfrm>
        </p:spPr>
        <p:txBody>
          <a:bodyPr/>
          <a:lstStyle/>
          <a:p>
            <a:r>
              <a:rPr lang="en-US" sz="4600" b="1" spc="350" dirty="0" smtClean="0">
                <a:latin typeface="+mj-lt"/>
              </a:rPr>
              <a:t>SOUTH INDIAN LITERATURE</a:t>
            </a:r>
            <a:endParaRPr lang="en-IN" sz="4600" b="1" spc="350" dirty="0">
              <a:latin typeface="+mj-lt"/>
            </a:endParaRPr>
          </a:p>
        </p:txBody>
      </p:sp>
      <p:sp>
        <p:nvSpPr>
          <p:cNvPr id="3" name="Text Placeholder 2"/>
          <p:cNvSpPr>
            <a:spLocks noGrp="1"/>
          </p:cNvSpPr>
          <p:nvPr>
            <p:ph type="body" idx="1"/>
          </p:nvPr>
        </p:nvSpPr>
        <p:spPr>
          <a:xfrm>
            <a:off x="990600" y="914400"/>
            <a:ext cx="10820400" cy="6247864"/>
          </a:xfrm>
        </p:spPr>
        <p:txBody>
          <a:bodyPr/>
          <a:lstStyle/>
          <a:p>
            <a:pPr marL="457200" indent="-457200" algn="just">
              <a:buFont typeface="Arial" panose="020B0604020202020204" pitchFamily="34" charset="0"/>
              <a:buChar char="•"/>
            </a:pPr>
            <a:r>
              <a:rPr lang="en-US" sz="2800" dirty="0" smtClean="0">
                <a:solidFill>
                  <a:schemeClr val="tx1"/>
                </a:solidFill>
                <a:latin typeface="+mn-lt"/>
              </a:rPr>
              <a:t>Four major DRAVIDIAN Languages : TAMIL, TELUGU, KANNADA and MALAYALAM</a:t>
            </a:r>
          </a:p>
          <a:p>
            <a:pPr marL="457200" indent="-457200" algn="just">
              <a:lnSpc>
                <a:spcPct val="150000"/>
              </a:lnSpc>
              <a:buFont typeface="Arial" panose="020B0604020202020204" pitchFamily="34" charset="0"/>
              <a:buChar char="•"/>
            </a:pPr>
            <a:r>
              <a:rPr lang="en-US" sz="2800" dirty="0" smtClean="0">
                <a:solidFill>
                  <a:schemeClr val="tx1"/>
                </a:solidFill>
                <a:latin typeface="+mn-lt"/>
              </a:rPr>
              <a:t>Tamil being the oldest of all. Also known as SANGAMA Literature</a:t>
            </a:r>
          </a:p>
          <a:p>
            <a:pPr marL="457200" indent="-457200" algn="just">
              <a:buFont typeface="Arial" panose="020B0604020202020204" pitchFamily="34" charset="0"/>
              <a:buChar char="•"/>
            </a:pPr>
            <a:r>
              <a:rPr lang="en-US" sz="2800" dirty="0" smtClean="0">
                <a:solidFill>
                  <a:schemeClr val="tx1"/>
                </a:solidFill>
                <a:latin typeface="+mn-lt"/>
              </a:rPr>
              <a:t>Evolved during the courtrooms of kings and chieftains around 3</a:t>
            </a:r>
            <a:r>
              <a:rPr lang="en-US" sz="2800" baseline="30000" dirty="0" smtClean="0">
                <a:solidFill>
                  <a:schemeClr val="tx1"/>
                </a:solidFill>
                <a:latin typeface="+mn-lt"/>
              </a:rPr>
              <a:t>rd</a:t>
            </a:r>
            <a:r>
              <a:rPr lang="en-US" sz="2800" dirty="0" smtClean="0">
                <a:solidFill>
                  <a:schemeClr val="tx1"/>
                </a:solidFill>
                <a:latin typeface="+mn-lt"/>
              </a:rPr>
              <a:t> and 4</a:t>
            </a:r>
            <a:r>
              <a:rPr lang="en-US" sz="2800" baseline="30000" dirty="0" smtClean="0">
                <a:solidFill>
                  <a:schemeClr val="tx1"/>
                </a:solidFill>
                <a:latin typeface="+mn-lt"/>
              </a:rPr>
              <a:t>th</a:t>
            </a:r>
            <a:r>
              <a:rPr lang="en-US" sz="2800" dirty="0" smtClean="0">
                <a:solidFill>
                  <a:schemeClr val="tx1"/>
                </a:solidFill>
                <a:latin typeface="+mn-lt"/>
              </a:rPr>
              <a:t> century. Such assemblies were called as “</a:t>
            </a:r>
            <a:r>
              <a:rPr lang="en-US" sz="2800" dirty="0" err="1" smtClean="0">
                <a:solidFill>
                  <a:schemeClr val="tx1"/>
                </a:solidFill>
                <a:latin typeface="+mn-lt"/>
              </a:rPr>
              <a:t>Sangamas</a:t>
            </a:r>
            <a:r>
              <a:rPr lang="en-US" sz="2800" dirty="0" smtClean="0">
                <a:solidFill>
                  <a:schemeClr val="tx1"/>
                </a:solidFill>
                <a:latin typeface="+mn-lt"/>
              </a:rPr>
              <a:t>” hence the literature produced was called as </a:t>
            </a:r>
            <a:r>
              <a:rPr lang="en-US" sz="2800" dirty="0" err="1" smtClean="0">
                <a:solidFill>
                  <a:schemeClr val="tx1"/>
                </a:solidFill>
                <a:latin typeface="+mn-lt"/>
              </a:rPr>
              <a:t>Sangama</a:t>
            </a:r>
            <a:r>
              <a:rPr lang="en-US" sz="2800" dirty="0" smtClean="0">
                <a:solidFill>
                  <a:schemeClr val="tx1"/>
                </a:solidFill>
                <a:latin typeface="+mn-lt"/>
              </a:rPr>
              <a:t> Literature.</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Telugu literature prospered during the VIJAYANAGARA Kingdom.</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Kannada Literature developed around 10</a:t>
            </a:r>
            <a:r>
              <a:rPr lang="en-US" sz="2800" baseline="30000" dirty="0" smtClean="0">
                <a:solidFill>
                  <a:schemeClr val="tx1"/>
                </a:solidFill>
                <a:latin typeface="+mn-lt"/>
              </a:rPr>
              <a:t>th</a:t>
            </a:r>
            <a:r>
              <a:rPr lang="en-US" sz="2800" dirty="0" smtClean="0">
                <a:solidFill>
                  <a:schemeClr val="tx1"/>
                </a:solidFill>
                <a:latin typeface="+mn-lt"/>
              </a:rPr>
              <a:t> century AD. </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Malayalam literature evolved around 11</a:t>
            </a:r>
            <a:r>
              <a:rPr lang="en-US" sz="2800" baseline="30000" dirty="0" smtClean="0">
                <a:solidFill>
                  <a:schemeClr val="tx1"/>
                </a:solidFill>
                <a:latin typeface="+mn-lt"/>
              </a:rPr>
              <a:t>th</a:t>
            </a:r>
            <a:r>
              <a:rPr lang="en-US" sz="2800" dirty="0" smtClean="0">
                <a:solidFill>
                  <a:schemeClr val="tx1"/>
                </a:solidFill>
                <a:latin typeface="+mn-lt"/>
              </a:rPr>
              <a:t> century and by the end of 15</a:t>
            </a:r>
            <a:r>
              <a:rPr lang="en-US" sz="2800" baseline="30000" dirty="0" smtClean="0">
                <a:solidFill>
                  <a:schemeClr val="tx1"/>
                </a:solidFill>
                <a:latin typeface="+mn-lt"/>
              </a:rPr>
              <a:t>th</a:t>
            </a:r>
            <a:r>
              <a:rPr lang="en-US" sz="2800" dirty="0" smtClean="0">
                <a:solidFill>
                  <a:schemeClr val="tx1"/>
                </a:solidFill>
                <a:latin typeface="+mn-lt"/>
              </a:rPr>
              <a:t> century it was recognized as an independent language.</a:t>
            </a:r>
          </a:p>
          <a:p>
            <a:pPr marL="457200" indent="-457200" algn="just">
              <a:buFont typeface="Arial" panose="020B0604020202020204" pitchFamily="34" charset="0"/>
              <a:buChar char="•"/>
            </a:pPr>
            <a:endParaRPr lang="en-IN" sz="2800" dirty="0">
              <a:solidFill>
                <a:schemeClr val="tx1"/>
              </a:solidFill>
              <a:latin typeface="+mn-lt"/>
            </a:endParaRPr>
          </a:p>
        </p:txBody>
      </p:sp>
    </p:spTree>
    <p:extLst>
      <p:ext uri="{BB962C8B-B14F-4D97-AF65-F5344CB8AC3E}">
        <p14:creationId xmlns:p14="http://schemas.microsoft.com/office/powerpoint/2010/main" val="2301621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9756901" cy="707886"/>
          </a:xfrm>
        </p:spPr>
        <p:txBody>
          <a:bodyPr/>
          <a:lstStyle/>
          <a:p>
            <a:r>
              <a:rPr lang="en-US" sz="4600" b="1" spc="350" dirty="0" smtClean="0">
                <a:latin typeface="+mj-lt"/>
              </a:rPr>
              <a:t>PERSIAN AND URDU LITERATURE</a:t>
            </a:r>
            <a:endParaRPr lang="en-IN" sz="4600" b="1" spc="350" dirty="0">
              <a:latin typeface="+mj-lt"/>
            </a:endParaRPr>
          </a:p>
        </p:txBody>
      </p:sp>
      <p:sp>
        <p:nvSpPr>
          <p:cNvPr id="3" name="Text Placeholder 2"/>
          <p:cNvSpPr>
            <a:spLocks noGrp="1"/>
          </p:cNvSpPr>
          <p:nvPr>
            <p:ph type="body" idx="1"/>
          </p:nvPr>
        </p:nvSpPr>
        <p:spPr>
          <a:xfrm>
            <a:off x="990600" y="914400"/>
            <a:ext cx="10820400" cy="4739759"/>
          </a:xfrm>
        </p:spPr>
        <p:txBody>
          <a:bodyPr/>
          <a:lstStyle/>
          <a:p>
            <a:pPr marL="457200" indent="-457200" algn="just">
              <a:buFont typeface="Arial" panose="020B0604020202020204" pitchFamily="34" charset="0"/>
              <a:buChar char="•"/>
            </a:pPr>
            <a:r>
              <a:rPr lang="en-US" sz="2800" dirty="0" smtClean="0">
                <a:solidFill>
                  <a:schemeClr val="tx1"/>
                </a:solidFill>
                <a:latin typeface="+mn-lt"/>
              </a:rPr>
              <a:t>Arabic and Persian were introduced in India with the coming of Turks and Mongols.</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Persian was the court language for many years.</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Urdu emerged as the interaction between Hindi and Persian.</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Urdu became a formal language around early 18</a:t>
            </a:r>
            <a:r>
              <a:rPr lang="en-US" sz="2800" baseline="30000" dirty="0" smtClean="0">
                <a:solidFill>
                  <a:schemeClr val="tx1"/>
                </a:solidFill>
                <a:latin typeface="+mn-lt"/>
              </a:rPr>
              <a:t>th</a:t>
            </a:r>
            <a:r>
              <a:rPr lang="en-US" sz="2800" dirty="0" smtClean="0">
                <a:solidFill>
                  <a:schemeClr val="tx1"/>
                </a:solidFill>
                <a:latin typeface="+mn-lt"/>
              </a:rPr>
              <a:t> century.</a:t>
            </a:r>
          </a:p>
          <a:p>
            <a:pPr marL="457200" indent="-457200" algn="just">
              <a:buFont typeface="Arial" panose="020B0604020202020204" pitchFamily="34" charset="0"/>
              <a:buChar char="•"/>
            </a:pPr>
            <a:endParaRPr lang="en-US" sz="2800" dirty="0" smtClean="0">
              <a:solidFill>
                <a:schemeClr val="tx1"/>
              </a:solidFill>
              <a:latin typeface="+mn-lt"/>
            </a:endParaRPr>
          </a:p>
          <a:p>
            <a:pPr marL="457200" indent="-457200" algn="just">
              <a:buFont typeface="Arial" panose="020B0604020202020204" pitchFamily="34" charset="0"/>
              <a:buChar char="•"/>
            </a:pPr>
            <a:r>
              <a:rPr lang="en-US" sz="2800" dirty="0" smtClean="0">
                <a:solidFill>
                  <a:schemeClr val="tx1"/>
                </a:solidFill>
                <a:latin typeface="+mn-lt"/>
              </a:rPr>
              <a:t>Many rulers patronized Urdu as state language and held symposiums for its popularity.</a:t>
            </a:r>
            <a:endParaRPr lang="en-IN" sz="2800" dirty="0">
              <a:solidFill>
                <a:schemeClr val="tx1"/>
              </a:solidFill>
              <a:latin typeface="+mn-lt"/>
            </a:endParaRPr>
          </a:p>
        </p:txBody>
      </p:sp>
    </p:spTree>
    <p:extLst>
      <p:ext uri="{BB962C8B-B14F-4D97-AF65-F5344CB8AC3E}">
        <p14:creationId xmlns:p14="http://schemas.microsoft.com/office/powerpoint/2010/main" val="34659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04800"/>
            <a:ext cx="6096000" cy="721993"/>
          </a:xfrm>
          <a:prstGeom prst="rect">
            <a:avLst/>
          </a:prstGeom>
        </p:spPr>
        <p:txBody>
          <a:bodyPr vert="horz" wrap="square" lIns="0" tIns="13970" rIns="0" bIns="0" rtlCol="0">
            <a:spAutoFit/>
          </a:bodyPr>
          <a:lstStyle/>
          <a:p>
            <a:pPr marL="12700" algn="ctr">
              <a:lnSpc>
                <a:spcPct val="100000"/>
              </a:lnSpc>
              <a:spcBef>
                <a:spcPts val="110"/>
              </a:spcBef>
            </a:pPr>
            <a:r>
              <a:rPr sz="4600" b="1" spc="185" dirty="0">
                <a:latin typeface="+mj-lt"/>
              </a:rPr>
              <a:t>LANGUAGES</a:t>
            </a:r>
            <a:r>
              <a:rPr sz="4600" b="1" spc="325" dirty="0">
                <a:latin typeface="+mj-lt"/>
              </a:rPr>
              <a:t> </a:t>
            </a:r>
            <a:r>
              <a:rPr sz="4600" b="1" spc="5" dirty="0">
                <a:latin typeface="+mj-lt"/>
              </a:rPr>
              <a:t>&amp;</a:t>
            </a:r>
            <a:r>
              <a:rPr sz="4600" b="1" spc="345" dirty="0">
                <a:latin typeface="+mj-lt"/>
              </a:rPr>
              <a:t> </a:t>
            </a:r>
            <a:r>
              <a:rPr sz="4600" b="1" spc="150" dirty="0" smtClean="0">
                <a:latin typeface="+mj-lt"/>
              </a:rPr>
              <a:t>SCRIPT</a:t>
            </a:r>
            <a:endParaRPr sz="4600" b="1" dirty="0">
              <a:latin typeface="+mj-lt"/>
            </a:endParaRPr>
          </a:p>
        </p:txBody>
      </p:sp>
      <p:sp>
        <p:nvSpPr>
          <p:cNvPr id="3" name="object 3"/>
          <p:cNvSpPr txBox="1"/>
          <p:nvPr/>
        </p:nvSpPr>
        <p:spPr>
          <a:xfrm>
            <a:off x="1295400" y="1676400"/>
            <a:ext cx="9826625" cy="4303614"/>
          </a:xfrm>
          <a:prstGeom prst="rect">
            <a:avLst/>
          </a:prstGeom>
        </p:spPr>
        <p:txBody>
          <a:bodyPr vert="horz" wrap="square" lIns="0" tIns="12065" rIns="0" bIns="0" rtlCol="0">
            <a:spAutoFit/>
          </a:bodyPr>
          <a:lstStyle/>
          <a:p>
            <a:pPr marL="241300" marR="552450" indent="-228600" algn="just">
              <a:lnSpc>
                <a:spcPct val="110100"/>
              </a:lnSpc>
              <a:spcBef>
                <a:spcPts val="95"/>
              </a:spcBef>
              <a:buClr>
                <a:srgbClr val="2A1A00"/>
              </a:buClr>
              <a:buFont typeface="Microsoft Sans Serif"/>
              <a:buChar char="•"/>
              <a:tabLst>
                <a:tab pos="241300" algn="l"/>
              </a:tabLst>
            </a:pPr>
            <a:r>
              <a:rPr sz="2800" spc="-110" dirty="0">
                <a:cs typeface="Trebuchet MS"/>
              </a:rPr>
              <a:t>Language is a </a:t>
            </a:r>
            <a:r>
              <a:rPr sz="2800" b="1" spc="-110" dirty="0">
                <a:cs typeface="Trebuchet MS"/>
              </a:rPr>
              <a:t>medium </a:t>
            </a:r>
            <a:r>
              <a:rPr lang="en-US" sz="2800" b="1" spc="-110" dirty="0">
                <a:cs typeface="Trebuchet MS"/>
              </a:rPr>
              <a:t>of communication </a:t>
            </a:r>
            <a:r>
              <a:rPr sz="2800" spc="-110" dirty="0">
                <a:cs typeface="Trebuchet MS"/>
              </a:rPr>
              <a:t>through which we express  our thoughts</a:t>
            </a:r>
            <a:r>
              <a:rPr lang="en-US" sz="2800" spc="-110" dirty="0">
                <a:cs typeface="Trebuchet MS"/>
              </a:rPr>
              <a:t>.</a:t>
            </a:r>
            <a:r>
              <a:rPr sz="2800" spc="-110" dirty="0">
                <a:cs typeface="Trebuchet MS"/>
              </a:rPr>
              <a:t> </a:t>
            </a:r>
            <a:endParaRPr lang="en-US" sz="2800" spc="-110" dirty="0">
              <a:cs typeface="Trebuchet MS"/>
            </a:endParaRPr>
          </a:p>
          <a:p>
            <a:pPr marL="241300" marR="552450" indent="-228600" algn="just">
              <a:lnSpc>
                <a:spcPct val="110100"/>
              </a:lnSpc>
              <a:spcBef>
                <a:spcPts val="95"/>
              </a:spcBef>
              <a:buClr>
                <a:srgbClr val="2A1A00"/>
              </a:buClr>
              <a:buFont typeface="Microsoft Sans Serif"/>
              <a:buChar char="•"/>
              <a:tabLst>
                <a:tab pos="241300" algn="l"/>
              </a:tabLst>
            </a:pPr>
            <a:r>
              <a:rPr lang="en-US" sz="2800" spc="-110" dirty="0">
                <a:cs typeface="Trebuchet MS"/>
              </a:rPr>
              <a:t>Script refers to a </a:t>
            </a:r>
            <a:r>
              <a:rPr lang="en-US" sz="2800" b="1" spc="-110" dirty="0">
                <a:cs typeface="Trebuchet MS"/>
              </a:rPr>
              <a:t>collection of characters </a:t>
            </a:r>
            <a:r>
              <a:rPr lang="en-US" sz="2800" spc="-110" dirty="0">
                <a:cs typeface="Trebuchet MS"/>
              </a:rPr>
              <a:t>used to write one or more languages. It </a:t>
            </a:r>
            <a:r>
              <a:rPr lang="en-US" sz="2800" b="1" spc="-110" dirty="0">
                <a:cs typeface="Trebuchet MS"/>
              </a:rPr>
              <a:t>allows transcription of a language </a:t>
            </a:r>
            <a:r>
              <a:rPr lang="en-US" sz="2800" spc="-110" dirty="0">
                <a:cs typeface="Trebuchet MS"/>
              </a:rPr>
              <a:t>with the help of alphabet sets.</a:t>
            </a:r>
          </a:p>
          <a:p>
            <a:pPr marL="241300" marR="552450" indent="-228600" algn="just">
              <a:lnSpc>
                <a:spcPct val="110100"/>
              </a:lnSpc>
              <a:spcBef>
                <a:spcPts val="95"/>
              </a:spcBef>
              <a:buClr>
                <a:srgbClr val="2A1A00"/>
              </a:buClr>
              <a:buFont typeface="Microsoft Sans Serif"/>
              <a:buChar char="•"/>
              <a:tabLst>
                <a:tab pos="241300" algn="l"/>
              </a:tabLst>
            </a:pPr>
            <a:r>
              <a:rPr sz="2800" spc="-110" dirty="0" smtClean="0">
                <a:cs typeface="Trebuchet MS"/>
              </a:rPr>
              <a:t>To </a:t>
            </a:r>
            <a:r>
              <a:rPr sz="2800" spc="-110" dirty="0">
                <a:cs typeface="Trebuchet MS"/>
              </a:rPr>
              <a:t>know any particular culture and its tradition it is very important that we understand the evolution of its language and the various forms of literature like poetry, drama and religious and non-religious</a:t>
            </a:r>
            <a:r>
              <a:rPr lang="en-US" sz="2800" spc="-110" dirty="0">
                <a:cs typeface="Trebuchet MS"/>
              </a:rPr>
              <a:t>  </a:t>
            </a:r>
            <a:r>
              <a:rPr sz="2800" spc="-110" dirty="0">
                <a:cs typeface="Trebuchet MS"/>
              </a:rPr>
              <a:t>writings.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979293"/>
            <a:ext cx="10744200" cy="5650108"/>
          </a:xfrm>
        </p:spPr>
        <p:txBody>
          <a:bodyPr/>
          <a:lstStyle/>
          <a:p>
            <a:pPr marL="457200" indent="-457200" algn="just">
              <a:lnSpc>
                <a:spcPct val="150000"/>
              </a:lnSpc>
              <a:buFont typeface="Arial" panose="020B0604020202020204" pitchFamily="34" charset="0"/>
              <a:buChar char="•"/>
            </a:pPr>
            <a:r>
              <a:rPr lang="en-US" sz="2800" kern="1200" spc="-110" dirty="0">
                <a:solidFill>
                  <a:schemeClr val="tx1"/>
                </a:solidFill>
                <a:latin typeface="+mn-lt"/>
              </a:rPr>
              <a:t>First evidence of writing </a:t>
            </a:r>
            <a:r>
              <a:rPr lang="en-US" sz="2800" kern="1200" spc="-110" dirty="0" smtClean="0">
                <a:solidFill>
                  <a:schemeClr val="tx1"/>
                </a:solidFill>
                <a:latin typeface="+mn-lt"/>
              </a:rPr>
              <a:t>system</a:t>
            </a:r>
          </a:p>
          <a:p>
            <a:pPr marL="457200" indent="-457200" algn="just">
              <a:buFont typeface="Arial" panose="020B0604020202020204" pitchFamily="34" charset="0"/>
              <a:buChar char="•"/>
            </a:pPr>
            <a:r>
              <a:rPr lang="en-US" sz="2800" kern="1200" spc="-110" dirty="0">
                <a:solidFill>
                  <a:schemeClr val="tx1"/>
                </a:solidFill>
                <a:latin typeface="+mn-lt"/>
              </a:rPr>
              <a:t>The Indus script (also known as the Harappan script) is a corpus of symbols  produced by the Indus Valley Civilization</a:t>
            </a:r>
            <a:r>
              <a:rPr lang="en-US" sz="2800" spc="-130" dirty="0" smtClean="0"/>
              <a:t>.</a:t>
            </a:r>
          </a:p>
          <a:p>
            <a:pPr marL="457200" indent="-457200" algn="just">
              <a:buFont typeface="Arial" panose="020B0604020202020204" pitchFamily="34" charset="0"/>
              <a:buChar char="•"/>
            </a:pPr>
            <a:endParaRPr lang="en-US" sz="2800" kern="1200" spc="-110" dirty="0" smtClean="0">
              <a:solidFill>
                <a:schemeClr val="tx1"/>
              </a:solidFill>
              <a:latin typeface="+mn-lt"/>
            </a:endParaRPr>
          </a:p>
          <a:p>
            <a:pPr lvl="1" indent="-457200" algn="just">
              <a:buFont typeface="Arial" panose="020B0604020202020204" pitchFamily="34" charset="0"/>
              <a:buChar char="•"/>
            </a:pPr>
            <a:r>
              <a:rPr lang="en-US" sz="2800" kern="1200" spc="-110" dirty="0">
                <a:solidFill>
                  <a:schemeClr val="tx1"/>
                </a:solidFill>
                <a:cs typeface="Trebuchet MS"/>
              </a:rPr>
              <a:t>It was pictographic in nature as the script consisted of designs of animals,  fishes and various forms of human figure too</a:t>
            </a:r>
            <a:r>
              <a:rPr lang="en-US" sz="2800" kern="1200" spc="-110" dirty="0" smtClean="0">
                <a:solidFill>
                  <a:schemeClr val="tx1"/>
                </a:solidFill>
                <a:cs typeface="Trebuchet MS"/>
              </a:rPr>
              <a:t>.</a:t>
            </a:r>
          </a:p>
          <a:p>
            <a:pPr lvl="1" indent="-457200" algn="just">
              <a:buFont typeface="Arial" panose="020B0604020202020204" pitchFamily="34" charset="0"/>
              <a:buChar char="•"/>
            </a:pPr>
            <a:endParaRPr lang="en-US" sz="2800" kern="1200" spc="-110" dirty="0" smtClean="0">
              <a:solidFill>
                <a:schemeClr val="tx1"/>
              </a:solidFill>
              <a:latin typeface="+mn-lt"/>
            </a:endParaRPr>
          </a:p>
          <a:p>
            <a:pPr marL="457200" indent="-457200" algn="just">
              <a:buFont typeface="Arial" panose="020B0604020202020204" pitchFamily="34" charset="0"/>
              <a:buChar char="•"/>
            </a:pPr>
            <a:r>
              <a:rPr lang="en-US" sz="2800" kern="1200" spc="-110" dirty="0" smtClean="0">
                <a:solidFill>
                  <a:schemeClr val="tx1"/>
                </a:solidFill>
                <a:latin typeface="+mn-lt"/>
              </a:rPr>
              <a:t>In </a:t>
            </a:r>
            <a:r>
              <a:rPr lang="en-US" sz="2800" kern="1200" spc="-110" dirty="0">
                <a:solidFill>
                  <a:schemeClr val="tx1"/>
                </a:solidFill>
                <a:latin typeface="+mn-lt"/>
              </a:rPr>
              <a:t>the form of pottery marks, engraved or </a:t>
            </a:r>
            <a:r>
              <a:rPr lang="en-US" sz="2800" kern="1200" spc="-110" dirty="0" smtClean="0">
                <a:solidFill>
                  <a:schemeClr val="tx1"/>
                </a:solidFill>
                <a:latin typeface="+mn-lt"/>
              </a:rPr>
              <a:t>painted, Seals </a:t>
            </a:r>
            <a:r>
              <a:rPr lang="en-US" sz="2800" kern="1200" spc="-110" dirty="0">
                <a:solidFill>
                  <a:schemeClr val="tx1"/>
                </a:solidFill>
                <a:latin typeface="+mn-lt"/>
              </a:rPr>
              <a:t>and </a:t>
            </a:r>
            <a:r>
              <a:rPr lang="en-US" sz="2800" kern="1200" spc="-110" dirty="0" err="1">
                <a:solidFill>
                  <a:schemeClr val="tx1"/>
                </a:solidFill>
                <a:latin typeface="+mn-lt"/>
              </a:rPr>
              <a:t>Sealings</a:t>
            </a:r>
            <a:r>
              <a:rPr lang="en-US" sz="2800" kern="1200" spc="-110" dirty="0">
                <a:solidFill>
                  <a:schemeClr val="tx1"/>
                </a:solidFill>
                <a:latin typeface="+mn-lt"/>
              </a:rPr>
              <a:t> symbolizes a writing system</a:t>
            </a:r>
            <a:r>
              <a:rPr lang="en-US" sz="2800" kern="1200" spc="-110" dirty="0" smtClean="0">
                <a:solidFill>
                  <a:schemeClr val="tx1"/>
                </a:solidFill>
                <a:latin typeface="+mn-lt"/>
              </a:rPr>
              <a:t>.</a:t>
            </a:r>
          </a:p>
          <a:p>
            <a:pPr marL="457200" indent="-457200" algn="just">
              <a:buFont typeface="Arial" panose="020B0604020202020204" pitchFamily="34" charset="0"/>
              <a:buChar char="•"/>
            </a:pPr>
            <a:endParaRPr lang="en-US" sz="2800" kern="1200" spc="-110" dirty="0">
              <a:solidFill>
                <a:schemeClr val="tx1"/>
              </a:solidFill>
              <a:latin typeface="+mn-lt"/>
            </a:endParaRPr>
          </a:p>
          <a:p>
            <a:pPr marL="457200" indent="-457200" algn="just">
              <a:buFont typeface="Arial" panose="020B0604020202020204" pitchFamily="34" charset="0"/>
              <a:buChar char="•"/>
            </a:pPr>
            <a:r>
              <a:rPr lang="en-US" sz="2800" kern="1200" spc="-110" dirty="0" err="1">
                <a:solidFill>
                  <a:schemeClr val="tx1"/>
                </a:solidFill>
                <a:latin typeface="+mn-lt"/>
              </a:rPr>
              <a:t>Eg</a:t>
            </a:r>
            <a:r>
              <a:rPr lang="en-US" sz="2800" kern="1200" spc="-110" dirty="0">
                <a:solidFill>
                  <a:schemeClr val="tx1"/>
                </a:solidFill>
                <a:latin typeface="+mn-lt"/>
              </a:rPr>
              <a:t>- Inscriptions found in </a:t>
            </a:r>
            <a:r>
              <a:rPr lang="en-US" sz="2800" kern="1200" spc="-110" dirty="0" err="1">
                <a:solidFill>
                  <a:schemeClr val="tx1"/>
                </a:solidFill>
                <a:latin typeface="+mn-lt"/>
              </a:rPr>
              <a:t>Dholavira</a:t>
            </a:r>
            <a:r>
              <a:rPr lang="en-US" sz="2800" kern="1200" spc="-110" dirty="0">
                <a:solidFill>
                  <a:schemeClr val="tx1"/>
                </a:solidFill>
                <a:latin typeface="+mn-lt"/>
              </a:rPr>
              <a:t> (Gujarat) where we find slabs of </a:t>
            </a:r>
            <a:r>
              <a:rPr lang="en-US" sz="2800" kern="1200" spc="-110" dirty="0" smtClean="0">
                <a:solidFill>
                  <a:schemeClr val="tx1"/>
                </a:solidFill>
                <a:latin typeface="+mn-lt"/>
              </a:rPr>
              <a:t>stones </a:t>
            </a:r>
            <a:r>
              <a:rPr lang="en-US" sz="2800" kern="1200" spc="-110" dirty="0">
                <a:solidFill>
                  <a:schemeClr val="tx1"/>
                </a:solidFill>
                <a:latin typeface="+mn-lt"/>
              </a:rPr>
              <a:t>inscribed with </a:t>
            </a:r>
            <a:r>
              <a:rPr lang="en-US" sz="2800" kern="1200" spc="-110" dirty="0" smtClean="0">
                <a:solidFill>
                  <a:schemeClr val="tx1"/>
                </a:solidFill>
                <a:latin typeface="+mn-lt"/>
              </a:rPr>
              <a:t>inscriptions which </a:t>
            </a:r>
            <a:r>
              <a:rPr lang="en-US" sz="2800" kern="1200" spc="-110" dirty="0">
                <a:solidFill>
                  <a:schemeClr val="tx1"/>
                </a:solidFill>
                <a:latin typeface="+mn-lt"/>
              </a:rPr>
              <a:t>might represent name plates of the houses with 24 to 34 symbols</a:t>
            </a:r>
            <a:r>
              <a:rPr lang="en-US" sz="2800" kern="1200" spc="-110" dirty="0" smtClean="0">
                <a:solidFill>
                  <a:schemeClr val="tx1"/>
                </a:solidFill>
                <a:latin typeface="+mn-lt"/>
              </a:rPr>
              <a:t>.</a:t>
            </a:r>
          </a:p>
        </p:txBody>
      </p:sp>
      <p:sp>
        <p:nvSpPr>
          <p:cNvPr id="4" name="object 2"/>
          <p:cNvSpPr txBox="1">
            <a:spLocks/>
          </p:cNvSpPr>
          <p:nvPr/>
        </p:nvSpPr>
        <p:spPr>
          <a:xfrm>
            <a:off x="1295400" y="253341"/>
            <a:ext cx="8382000" cy="721993"/>
          </a:xfrm>
          <a:prstGeom prst="rect">
            <a:avLst/>
          </a:prstGeom>
        </p:spPr>
        <p:txBody>
          <a:bodyPr vert="horz" wrap="square" lIns="0" tIns="13970" rIns="0" bIns="0" rtlCol="0">
            <a:spAutoFit/>
          </a:bodyPr>
          <a:lstStyle>
            <a:lvl1pPr>
              <a:defRPr sz="4400" b="0" i="0">
                <a:solidFill>
                  <a:srgbClr val="2A1A00"/>
                </a:solidFill>
                <a:latin typeface="Impact"/>
                <a:ea typeface="+mj-ea"/>
                <a:cs typeface="Impact"/>
              </a:defRPr>
            </a:lvl1pPr>
          </a:lstStyle>
          <a:p>
            <a:pPr marL="12700">
              <a:spcBef>
                <a:spcPts val="110"/>
              </a:spcBef>
            </a:pPr>
            <a:r>
              <a:rPr lang="en-US" sz="4600" b="1" kern="0" dirty="0" smtClean="0">
                <a:latin typeface="+mj-lt"/>
              </a:rPr>
              <a:t>INDUS SCRIPT (Harappan Script)</a:t>
            </a:r>
            <a:endParaRPr lang="en-US" sz="4600" b="1" kern="0" dirty="0">
              <a:latin typeface="+mj-lt"/>
            </a:endParaRPr>
          </a:p>
        </p:txBody>
      </p:sp>
    </p:spTree>
    <p:extLst>
      <p:ext uri="{BB962C8B-B14F-4D97-AF65-F5344CB8AC3E}">
        <p14:creationId xmlns:p14="http://schemas.microsoft.com/office/powerpoint/2010/main" val="278106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1134363"/>
            <a:ext cx="10972799" cy="4106765"/>
          </a:xfrm>
          <a:prstGeom prst="rect">
            <a:avLst/>
          </a:prstGeom>
        </p:spPr>
        <p:txBody>
          <a:bodyPr vert="horz" wrap="square" lIns="0" tIns="12700" rIns="0" bIns="0" rtlCol="0">
            <a:spAutoFit/>
          </a:bodyPr>
          <a:lstStyle/>
          <a:p>
            <a:pPr marL="457200" marR="5080" indent="-457200" algn="just">
              <a:lnSpc>
                <a:spcPct val="110100"/>
              </a:lnSpc>
              <a:spcBef>
                <a:spcPts val="685"/>
              </a:spcBef>
              <a:buClr>
                <a:srgbClr val="2A1A00"/>
              </a:buClr>
              <a:buFont typeface="Arial" panose="020B0604020202020204" pitchFamily="34" charset="0"/>
              <a:buChar char="•"/>
              <a:tabLst>
                <a:tab pos="241300" algn="l"/>
              </a:tabLst>
            </a:pPr>
            <a:r>
              <a:rPr sz="2800" spc="-110" dirty="0">
                <a:cs typeface="Trebuchet MS"/>
              </a:rPr>
              <a:t>As per TIFR ( Tata Institute Of Fundamental Research) there are 417  distinct signs</a:t>
            </a:r>
            <a:r>
              <a:rPr sz="2800" spc="-110" dirty="0" smtClean="0">
                <a:cs typeface="Trebuchet MS"/>
              </a:rPr>
              <a:t>.</a:t>
            </a:r>
            <a:endParaRPr lang="en-US" sz="2800" spc="-110" dirty="0" smtClean="0">
              <a:cs typeface="Trebuchet MS"/>
            </a:endParaRPr>
          </a:p>
          <a:p>
            <a:pPr marL="457200" marR="5080" indent="-457200" algn="just">
              <a:lnSpc>
                <a:spcPct val="110100"/>
              </a:lnSpc>
              <a:spcBef>
                <a:spcPts val="685"/>
              </a:spcBef>
              <a:buClr>
                <a:srgbClr val="2A1A00"/>
              </a:buClr>
              <a:buFont typeface="Arial" panose="020B0604020202020204" pitchFamily="34" charset="0"/>
              <a:buChar char="•"/>
              <a:tabLst>
                <a:tab pos="241300" algn="l"/>
              </a:tabLst>
            </a:pPr>
            <a:r>
              <a:rPr lang="en-US" sz="2800" spc="-110" dirty="0"/>
              <a:t>Written mostly from right- to-left but sometimes follow a </a:t>
            </a:r>
            <a:r>
              <a:rPr lang="en-US" sz="2800" b="1" spc="-110" dirty="0"/>
              <a:t>Boustrophedonic (Sarphalekhana) style of writing.</a:t>
            </a:r>
            <a:endParaRPr lang="en-US" sz="2800" spc="-110" dirty="0"/>
          </a:p>
          <a:p>
            <a:pPr marL="457200" indent="-457200" algn="just">
              <a:lnSpc>
                <a:spcPct val="100000"/>
              </a:lnSpc>
              <a:spcBef>
                <a:spcPts val="985"/>
              </a:spcBef>
              <a:buClr>
                <a:srgbClr val="2A1A00"/>
              </a:buClr>
              <a:buFont typeface="Arial" panose="020B0604020202020204" pitchFamily="34" charset="0"/>
              <a:buChar char="•"/>
              <a:tabLst>
                <a:tab pos="241300" algn="l"/>
              </a:tabLst>
            </a:pPr>
            <a:r>
              <a:rPr sz="2800" spc="-110" dirty="0" smtClean="0">
                <a:cs typeface="Trebuchet MS"/>
              </a:rPr>
              <a:t>Harappan </a:t>
            </a:r>
            <a:r>
              <a:rPr sz="2800" spc="-110" dirty="0">
                <a:cs typeface="Trebuchet MS"/>
              </a:rPr>
              <a:t>script is an enigmatic </a:t>
            </a:r>
            <a:r>
              <a:rPr sz="2800" spc="-110" dirty="0" err="1" smtClean="0">
                <a:cs typeface="Trebuchet MS"/>
              </a:rPr>
              <a:t>undeciphered</a:t>
            </a:r>
            <a:r>
              <a:rPr sz="2800" spc="-110" dirty="0" smtClean="0">
                <a:cs typeface="Trebuchet MS"/>
              </a:rPr>
              <a:t> </a:t>
            </a:r>
            <a:r>
              <a:rPr sz="2800" spc="-110" dirty="0">
                <a:cs typeface="Trebuchet MS"/>
              </a:rPr>
              <a:t>script because of </a:t>
            </a:r>
            <a:r>
              <a:rPr sz="2800" spc="-110" dirty="0" smtClean="0">
                <a:cs typeface="Trebuchet MS"/>
              </a:rPr>
              <a:t>following</a:t>
            </a:r>
            <a:r>
              <a:rPr lang="en-US" sz="2800" spc="-110" dirty="0" smtClean="0">
                <a:cs typeface="Trebuchet MS"/>
              </a:rPr>
              <a:t> </a:t>
            </a:r>
            <a:r>
              <a:rPr sz="2800" spc="-110" dirty="0" smtClean="0">
                <a:cs typeface="Trebuchet MS"/>
              </a:rPr>
              <a:t>reasons</a:t>
            </a:r>
            <a:r>
              <a:rPr sz="2800" spc="-110" dirty="0">
                <a:cs typeface="Trebuchet MS"/>
              </a:rPr>
              <a:t>:</a:t>
            </a:r>
          </a:p>
          <a:p>
            <a:pPr lvl="1" indent="-457200" algn="just">
              <a:lnSpc>
                <a:spcPct val="100000"/>
              </a:lnSpc>
              <a:spcBef>
                <a:spcPts val="990"/>
              </a:spcBef>
              <a:buClr>
                <a:srgbClr val="2A1A00"/>
              </a:buClr>
              <a:buFont typeface="Arial" panose="020B0604020202020204" pitchFamily="34" charset="0"/>
              <a:buChar char="•"/>
              <a:tabLst>
                <a:tab pos="777240" algn="l"/>
                <a:tab pos="777875" algn="l"/>
              </a:tabLst>
            </a:pPr>
            <a:r>
              <a:rPr sz="2800" spc="-110" dirty="0">
                <a:cs typeface="Trebuchet MS"/>
              </a:rPr>
              <a:t>Most inscriptions are short and the longest one containing about 26 signs.</a:t>
            </a:r>
          </a:p>
          <a:p>
            <a:pPr lvl="1" indent="-457200" algn="just">
              <a:lnSpc>
                <a:spcPct val="100000"/>
              </a:lnSpc>
              <a:spcBef>
                <a:spcPts val="965"/>
              </a:spcBef>
              <a:buClr>
                <a:srgbClr val="2A1A00"/>
              </a:buClr>
              <a:buFont typeface="Arial" panose="020B0604020202020204" pitchFamily="34" charset="0"/>
              <a:buChar char="•"/>
              <a:tabLst>
                <a:tab pos="741045" algn="l"/>
                <a:tab pos="741680" algn="l"/>
              </a:tabLst>
            </a:pPr>
            <a:r>
              <a:rPr sz="2800" spc="-110" dirty="0">
                <a:cs typeface="Trebuchet MS"/>
              </a:rPr>
              <a:t>These scripts were not alphabetical as it has too many signs.</a:t>
            </a:r>
          </a:p>
        </p:txBody>
      </p:sp>
      <p:sp>
        <p:nvSpPr>
          <p:cNvPr id="4" name="object 2"/>
          <p:cNvSpPr txBox="1">
            <a:spLocks/>
          </p:cNvSpPr>
          <p:nvPr/>
        </p:nvSpPr>
        <p:spPr>
          <a:xfrm>
            <a:off x="1295400" y="253341"/>
            <a:ext cx="8382000" cy="721993"/>
          </a:xfrm>
          <a:prstGeom prst="rect">
            <a:avLst/>
          </a:prstGeom>
        </p:spPr>
        <p:txBody>
          <a:bodyPr vert="horz" wrap="square" lIns="0" tIns="13970" rIns="0" bIns="0" rtlCol="0">
            <a:spAutoFit/>
          </a:bodyPr>
          <a:lstStyle>
            <a:lvl1pPr>
              <a:defRPr sz="4400" b="0" i="0">
                <a:solidFill>
                  <a:srgbClr val="2A1A00"/>
                </a:solidFill>
                <a:latin typeface="Impact"/>
                <a:ea typeface="+mj-ea"/>
                <a:cs typeface="Impact"/>
              </a:defRPr>
            </a:lvl1pPr>
          </a:lstStyle>
          <a:p>
            <a:pPr marL="12700">
              <a:spcBef>
                <a:spcPts val="110"/>
              </a:spcBef>
            </a:pPr>
            <a:r>
              <a:rPr lang="en-US" sz="4600" b="1" kern="0" dirty="0" smtClean="0">
                <a:latin typeface="+mj-lt"/>
              </a:rPr>
              <a:t>INDUS SCRIPT (Harappan Script)</a:t>
            </a:r>
            <a:endParaRPr lang="en-US" sz="4600" b="1" kern="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849" y="339293"/>
            <a:ext cx="2141220" cy="728345"/>
          </a:xfrm>
          <a:prstGeom prst="rect">
            <a:avLst/>
          </a:prstGeom>
        </p:spPr>
        <p:txBody>
          <a:bodyPr vert="horz" wrap="square" lIns="0" tIns="13970" rIns="0" bIns="0" rtlCol="0">
            <a:spAutoFit/>
          </a:bodyPr>
          <a:lstStyle/>
          <a:p>
            <a:pPr marL="12700">
              <a:lnSpc>
                <a:spcPct val="100000"/>
              </a:lnSpc>
              <a:spcBef>
                <a:spcPts val="110"/>
              </a:spcBef>
            </a:pPr>
            <a:r>
              <a:rPr sz="4600" spc="180" dirty="0">
                <a:latin typeface="+mj-lt"/>
              </a:rPr>
              <a:t>SCRIP</a:t>
            </a:r>
            <a:r>
              <a:rPr sz="4600" spc="195" dirty="0">
                <a:latin typeface="+mj-lt"/>
              </a:rPr>
              <a:t>T</a:t>
            </a:r>
            <a:r>
              <a:rPr sz="4600" spc="5" dirty="0">
                <a:latin typeface="+mj-lt"/>
              </a:rPr>
              <a:t>S</a:t>
            </a:r>
            <a:endParaRPr sz="4600" dirty="0">
              <a:latin typeface="+mj-lt"/>
            </a:endParaRPr>
          </a:p>
        </p:txBody>
      </p:sp>
      <p:sp>
        <p:nvSpPr>
          <p:cNvPr id="3" name="object 3"/>
          <p:cNvSpPr txBox="1"/>
          <p:nvPr/>
        </p:nvSpPr>
        <p:spPr>
          <a:xfrm>
            <a:off x="1330833" y="1121014"/>
            <a:ext cx="9951085" cy="3819379"/>
          </a:xfrm>
          <a:prstGeom prst="rect">
            <a:avLst/>
          </a:prstGeom>
        </p:spPr>
        <p:txBody>
          <a:bodyPr vert="horz" wrap="square" lIns="0" tIns="12700" rIns="0" bIns="0" rtlCol="0">
            <a:spAutoFit/>
          </a:bodyPr>
          <a:lstStyle/>
          <a:p>
            <a:pPr marL="241300" marR="552450" indent="-228600" algn="just">
              <a:lnSpc>
                <a:spcPct val="110100"/>
              </a:lnSpc>
              <a:spcBef>
                <a:spcPts val="95"/>
              </a:spcBef>
              <a:buClr>
                <a:srgbClr val="2A1A00"/>
              </a:buClr>
              <a:buFont typeface="Microsoft Sans Serif"/>
              <a:buChar char="•"/>
              <a:tabLst>
                <a:tab pos="241300" algn="l"/>
              </a:tabLst>
            </a:pPr>
            <a:r>
              <a:rPr sz="2800" spc="-110" dirty="0">
                <a:cs typeface="Trebuchet MS"/>
              </a:rPr>
              <a:t>Originally there were two main scripts in which languages  were written, Brahmi and Kharosti.</a:t>
            </a:r>
          </a:p>
          <a:p>
            <a:pPr marL="241300" marR="552450" indent="-228600" algn="just">
              <a:lnSpc>
                <a:spcPct val="110100"/>
              </a:lnSpc>
              <a:spcBef>
                <a:spcPts val="95"/>
              </a:spcBef>
              <a:buClr>
                <a:srgbClr val="2A1A00"/>
              </a:buClr>
              <a:buFont typeface="Microsoft Sans Serif"/>
              <a:buChar char="•"/>
              <a:tabLst>
                <a:tab pos="241300" algn="l"/>
              </a:tabLst>
            </a:pPr>
            <a:r>
              <a:rPr sz="2800" spc="-110" dirty="0">
                <a:cs typeface="Trebuchet MS"/>
              </a:rPr>
              <a:t>The Brahmi script </a:t>
            </a:r>
            <a:r>
              <a:rPr sz="2800" spc="-110" dirty="0" smtClean="0">
                <a:cs typeface="Trebuchet MS"/>
              </a:rPr>
              <a:t>developed</a:t>
            </a:r>
            <a:r>
              <a:rPr lang="en-US" sz="2800" spc="-110" dirty="0" smtClean="0">
                <a:cs typeface="Trebuchet MS"/>
              </a:rPr>
              <a:t> </a:t>
            </a:r>
            <a:r>
              <a:rPr sz="2800" spc="-110" dirty="0" smtClean="0">
                <a:cs typeface="Trebuchet MS"/>
              </a:rPr>
              <a:t>around </a:t>
            </a:r>
            <a:r>
              <a:rPr sz="2800" spc="-110" dirty="0">
                <a:cs typeface="Trebuchet MS"/>
              </a:rPr>
              <a:t>7th century BC</a:t>
            </a:r>
            <a:r>
              <a:rPr lang="en-US" sz="2800" spc="-110" dirty="0">
                <a:cs typeface="Trebuchet MS"/>
              </a:rPr>
              <a:t>E</a:t>
            </a:r>
            <a:r>
              <a:rPr sz="2800" spc="-110" dirty="0">
                <a:cs typeface="Trebuchet MS"/>
              </a:rPr>
              <a:t>, and  Kharosti script came into being during the 5th century BC</a:t>
            </a:r>
            <a:r>
              <a:rPr lang="en-US" sz="2800" spc="-110" dirty="0">
                <a:cs typeface="Trebuchet MS"/>
              </a:rPr>
              <a:t>E</a:t>
            </a:r>
            <a:r>
              <a:rPr sz="2800" spc="-110" dirty="0">
                <a:cs typeface="Trebuchet MS"/>
              </a:rPr>
              <a:t>.</a:t>
            </a:r>
          </a:p>
          <a:p>
            <a:pPr marL="241300" marR="552450" indent="-228600" algn="just">
              <a:lnSpc>
                <a:spcPct val="110100"/>
              </a:lnSpc>
              <a:spcBef>
                <a:spcPts val="95"/>
              </a:spcBef>
              <a:buClr>
                <a:srgbClr val="2A1A00"/>
              </a:buClr>
              <a:buFont typeface="Microsoft Sans Serif"/>
              <a:buChar char="•"/>
              <a:tabLst>
                <a:tab pos="241300" algn="l"/>
              </a:tabLst>
            </a:pPr>
            <a:r>
              <a:rPr sz="2800" spc="-110" dirty="0" smtClean="0">
                <a:cs typeface="Trebuchet MS"/>
              </a:rPr>
              <a:t>The </a:t>
            </a:r>
            <a:r>
              <a:rPr sz="2800" spc="-110" dirty="0">
                <a:cs typeface="Trebuchet MS"/>
              </a:rPr>
              <a:t>Kharosti script is commonly accepted as a direct  descendant from the Aramaic alphabet.</a:t>
            </a:r>
          </a:p>
          <a:p>
            <a:pPr marL="241300" marR="552450" indent="-228600" algn="just">
              <a:lnSpc>
                <a:spcPct val="110100"/>
              </a:lnSpc>
              <a:spcBef>
                <a:spcPts val="95"/>
              </a:spcBef>
              <a:buClr>
                <a:srgbClr val="2A1A00"/>
              </a:buClr>
              <a:buFont typeface="Microsoft Sans Serif"/>
              <a:buChar char="•"/>
              <a:tabLst>
                <a:tab pos="241300" algn="l"/>
              </a:tabLst>
            </a:pPr>
            <a:r>
              <a:rPr sz="2800" spc="-110" dirty="0">
                <a:cs typeface="Trebuchet MS"/>
              </a:rPr>
              <a:t>The direction of writing in the Kharosti script is as in  Aramaic, from right to left	&amp; just opposite left to right in  case of Brahmi script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549" y="345389"/>
            <a:ext cx="9756901" cy="677108"/>
          </a:xfrm>
        </p:spPr>
        <p:txBody>
          <a:bodyPr/>
          <a:lstStyle/>
          <a:p>
            <a:r>
              <a:rPr lang="en-US" b="1" dirty="0" smtClean="0">
                <a:latin typeface="+mj-lt"/>
              </a:rPr>
              <a:t>BRAHMI </a:t>
            </a:r>
            <a:r>
              <a:rPr lang="en-US" b="1" dirty="0">
                <a:latin typeface="+mj-lt"/>
              </a:rPr>
              <a:t>SCRIPT </a:t>
            </a:r>
            <a:endParaRPr lang="en-US" dirty="0">
              <a:latin typeface="+mj-lt"/>
            </a:endParaRPr>
          </a:p>
        </p:txBody>
      </p:sp>
      <p:sp>
        <p:nvSpPr>
          <p:cNvPr id="6" name="Text Placeholder 2"/>
          <p:cNvSpPr txBox="1">
            <a:spLocks/>
          </p:cNvSpPr>
          <p:nvPr/>
        </p:nvSpPr>
        <p:spPr>
          <a:xfrm>
            <a:off x="1066800" y="1447800"/>
            <a:ext cx="10517252" cy="3877985"/>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buFont typeface="Arial" panose="020B0604020202020204" pitchFamily="34" charset="0"/>
              <a:buChar char="•"/>
            </a:pPr>
            <a:r>
              <a:rPr lang="en-US" sz="2800" spc="-110" dirty="0" smtClean="0">
                <a:solidFill>
                  <a:schemeClr val="tx1"/>
                </a:solidFill>
                <a:latin typeface="+mn-lt"/>
              </a:rPr>
              <a:t>Originator of most of the present Indian scripts( Devanagari, Bengali, Tamil and Malayalam).</a:t>
            </a:r>
          </a:p>
          <a:p>
            <a:pPr marL="457200" indent="-457200" algn="just">
              <a:lnSpc>
                <a:spcPct val="150000"/>
              </a:lnSpc>
              <a:buFont typeface="Arial" panose="020B0604020202020204" pitchFamily="34" charset="0"/>
              <a:buChar char="•"/>
            </a:pPr>
            <a:r>
              <a:rPr lang="en-US" sz="2800" kern="1200" spc="-110" dirty="0" smtClean="0">
                <a:solidFill>
                  <a:schemeClr val="tx1"/>
                </a:solidFill>
                <a:latin typeface="+mn-lt"/>
              </a:rPr>
              <a:t>Developed in two major forms: </a:t>
            </a:r>
            <a:r>
              <a:rPr lang="en-US" sz="2800" b="1" kern="1200" spc="-110" dirty="0" smtClean="0">
                <a:solidFill>
                  <a:schemeClr val="tx1"/>
                </a:solidFill>
                <a:latin typeface="+mn-lt"/>
              </a:rPr>
              <a:t>North Indian &amp; South Indian</a:t>
            </a:r>
          </a:p>
          <a:p>
            <a:pPr marL="457200" indent="-457200" algn="just">
              <a:lnSpc>
                <a:spcPct val="150000"/>
              </a:lnSpc>
              <a:buFont typeface="Arial" panose="020B0604020202020204" pitchFamily="34" charset="0"/>
              <a:buChar char="•"/>
            </a:pPr>
            <a:r>
              <a:rPr lang="en-US" sz="2800" spc="-110" dirty="0" smtClean="0">
                <a:solidFill>
                  <a:schemeClr val="tx1"/>
                </a:solidFill>
                <a:latin typeface="+mn-lt"/>
              </a:rPr>
              <a:t>Famous </a:t>
            </a:r>
            <a:r>
              <a:rPr lang="en-US" sz="2800" spc="-110" dirty="0" err="1" smtClean="0">
                <a:solidFill>
                  <a:schemeClr val="tx1"/>
                </a:solidFill>
                <a:latin typeface="+mn-lt"/>
              </a:rPr>
              <a:t>eg</a:t>
            </a:r>
            <a:r>
              <a:rPr lang="en-US" sz="2800" spc="-110" dirty="0" smtClean="0">
                <a:solidFill>
                  <a:schemeClr val="tx1"/>
                </a:solidFill>
                <a:latin typeface="+mn-lt"/>
              </a:rPr>
              <a:t>. Rock Cut edicts of  </a:t>
            </a:r>
            <a:r>
              <a:rPr lang="en-US" sz="2800" spc="-110" dirty="0" err="1" smtClean="0">
                <a:solidFill>
                  <a:schemeClr val="tx1"/>
                </a:solidFill>
                <a:latin typeface="+mn-lt"/>
              </a:rPr>
              <a:t>Ashoka</a:t>
            </a:r>
            <a:r>
              <a:rPr lang="en-US" sz="2800" spc="-110" dirty="0" smtClean="0">
                <a:solidFill>
                  <a:schemeClr val="tx1"/>
                </a:solidFill>
                <a:latin typeface="+mn-lt"/>
              </a:rPr>
              <a:t>  dated 250-232 BCE.</a:t>
            </a:r>
            <a:endParaRPr lang="en-US" sz="2800" kern="1200" spc="-110" dirty="0" smtClean="0">
              <a:solidFill>
                <a:schemeClr val="tx1"/>
              </a:solidFill>
              <a:latin typeface="+mn-lt"/>
            </a:endParaRPr>
          </a:p>
          <a:p>
            <a:pPr marL="457200" indent="-457200" algn="just">
              <a:buFont typeface="Arial" panose="020B0604020202020204" pitchFamily="34" charset="0"/>
              <a:buChar char="•"/>
            </a:pPr>
            <a:r>
              <a:rPr lang="en-US" sz="2800" kern="1200" spc="-110" dirty="0" smtClean="0">
                <a:solidFill>
                  <a:schemeClr val="tx1"/>
                </a:solidFill>
                <a:latin typeface="+mn-lt"/>
              </a:rPr>
              <a:t>Conforms to the syllabic writing system, most</a:t>
            </a:r>
            <a:r>
              <a:rPr lang="en-US" sz="2800" b="1" kern="1200" spc="-110" dirty="0" smtClean="0">
                <a:solidFill>
                  <a:schemeClr val="tx1"/>
                </a:solidFill>
                <a:latin typeface="+mn-lt"/>
              </a:rPr>
              <a:t> used for writing Prakrit and Sanskrit languages.</a:t>
            </a:r>
          </a:p>
          <a:p>
            <a:pPr algn="just"/>
            <a:endParaRPr lang="en-US" sz="2800" b="1" kern="1200" spc="-110" dirty="0" smtClean="0">
              <a:solidFill>
                <a:schemeClr val="tx1"/>
              </a:solidFill>
              <a:latin typeface="+mn-lt"/>
            </a:endParaRPr>
          </a:p>
          <a:p>
            <a:pPr marL="457200" indent="-457200" algn="just">
              <a:buFont typeface="Arial" panose="020B0604020202020204" pitchFamily="34" charset="0"/>
              <a:buChar char="•"/>
            </a:pPr>
            <a:r>
              <a:rPr lang="en-US" sz="2800" b="1" spc="-110" dirty="0" smtClean="0">
                <a:solidFill>
                  <a:schemeClr val="tx1"/>
                </a:solidFill>
                <a:latin typeface="+mn-lt"/>
              </a:rPr>
              <a:t>Two major classification : Devanagari and Dravidian</a:t>
            </a:r>
            <a:endParaRPr lang="en-US" sz="2800" kern="1200" spc="-110" dirty="0">
              <a:solidFill>
                <a:schemeClr val="tx1"/>
              </a:solidFill>
              <a:latin typeface="+mn-lt"/>
            </a:endParaRPr>
          </a:p>
        </p:txBody>
      </p:sp>
    </p:spTree>
    <p:extLst>
      <p:ext uri="{BB962C8B-B14F-4D97-AF65-F5344CB8AC3E}">
        <p14:creationId xmlns:p14="http://schemas.microsoft.com/office/powerpoint/2010/main" val="333988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KHAROSTHI SCRIPT</a:t>
            </a:r>
            <a:endParaRPr lang="en-US" dirty="0">
              <a:latin typeface="+mj-lt"/>
            </a:endParaRPr>
          </a:p>
        </p:txBody>
      </p:sp>
      <p:sp>
        <p:nvSpPr>
          <p:cNvPr id="4" name="Text Placeholder 2"/>
          <p:cNvSpPr txBox="1">
            <a:spLocks/>
          </p:cNvSpPr>
          <p:nvPr/>
        </p:nvSpPr>
        <p:spPr>
          <a:xfrm>
            <a:off x="1066800" y="1371600"/>
            <a:ext cx="10517252" cy="3016210"/>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lnSpc>
                <a:spcPct val="150000"/>
              </a:lnSpc>
              <a:buFont typeface="Arial" panose="020B0604020202020204" pitchFamily="34" charset="0"/>
              <a:buChar char="•"/>
            </a:pPr>
            <a:r>
              <a:rPr lang="en-US" sz="2800" kern="1200" spc="-110" dirty="0" smtClean="0">
                <a:solidFill>
                  <a:schemeClr val="tx1"/>
                </a:solidFill>
                <a:latin typeface="+mn-lt"/>
              </a:rPr>
              <a:t>Contemporary of Brahmi Script </a:t>
            </a:r>
          </a:p>
          <a:p>
            <a:pPr marL="457200" indent="-457200" algn="just">
              <a:lnSpc>
                <a:spcPct val="150000"/>
              </a:lnSpc>
              <a:buFont typeface="Arial" panose="020B0604020202020204" pitchFamily="34" charset="0"/>
              <a:buChar char="•"/>
            </a:pPr>
            <a:r>
              <a:rPr lang="en-US" sz="2800" kern="1200" spc="-110" dirty="0" smtClean="0">
                <a:solidFill>
                  <a:schemeClr val="tx1"/>
                </a:solidFill>
                <a:latin typeface="+mn-lt"/>
              </a:rPr>
              <a:t>Written from </a:t>
            </a:r>
            <a:r>
              <a:rPr lang="en-US" sz="2800" b="1" kern="1200" spc="-110" dirty="0" smtClean="0">
                <a:solidFill>
                  <a:schemeClr val="tx1"/>
                </a:solidFill>
                <a:latin typeface="+mn-lt"/>
              </a:rPr>
              <a:t>right to left</a:t>
            </a:r>
          </a:p>
          <a:p>
            <a:pPr marL="457200" indent="-457200" algn="just">
              <a:buFont typeface="Arial" panose="020B0604020202020204" pitchFamily="34" charset="0"/>
              <a:buChar char="•"/>
            </a:pPr>
            <a:r>
              <a:rPr lang="en-US" sz="2800" kern="1200" spc="-110" dirty="0" smtClean="0">
                <a:solidFill>
                  <a:schemeClr val="tx1"/>
                </a:solidFill>
                <a:latin typeface="+mn-lt"/>
              </a:rPr>
              <a:t>Majorly used in </a:t>
            </a:r>
            <a:r>
              <a:rPr lang="en-US" sz="2800" b="1" kern="1200" spc="-110" dirty="0" err="1" smtClean="0">
                <a:solidFill>
                  <a:schemeClr val="tx1"/>
                </a:solidFill>
                <a:latin typeface="+mn-lt"/>
              </a:rPr>
              <a:t>Gandhara</a:t>
            </a:r>
            <a:r>
              <a:rPr lang="en-US" sz="2800" b="1" kern="1200" spc="-110" dirty="0" smtClean="0">
                <a:solidFill>
                  <a:schemeClr val="tx1"/>
                </a:solidFill>
                <a:latin typeface="+mn-lt"/>
              </a:rPr>
              <a:t> culture </a:t>
            </a:r>
            <a:r>
              <a:rPr lang="en-US" sz="2800" kern="1200" spc="-110" dirty="0" smtClean="0">
                <a:solidFill>
                  <a:schemeClr val="tx1"/>
                </a:solidFill>
                <a:latin typeface="+mn-lt"/>
              </a:rPr>
              <a:t>of North Western India and inscriptions have been found in the form of </a:t>
            </a:r>
            <a:r>
              <a:rPr lang="en-US" sz="2800" b="1" kern="1200" spc="-110" dirty="0" smtClean="0">
                <a:solidFill>
                  <a:schemeClr val="tx1"/>
                </a:solidFill>
                <a:latin typeface="+mn-lt"/>
              </a:rPr>
              <a:t>Buddhist texts from present day Afghanistan and Pakistan.</a:t>
            </a:r>
            <a:endParaRPr lang="en-US" sz="2800" b="1" spc="-110" dirty="0">
              <a:solidFill>
                <a:schemeClr val="tx1"/>
              </a:solidFill>
              <a:latin typeface="+mn-lt"/>
            </a:endParaRPr>
          </a:p>
          <a:p>
            <a:endParaRPr lang="en-US" sz="2800" kern="1200" spc="-110" dirty="0">
              <a:solidFill>
                <a:schemeClr val="tx1"/>
              </a:solidFill>
              <a:latin typeface="+mn-lt"/>
            </a:endParaRPr>
          </a:p>
        </p:txBody>
      </p:sp>
    </p:spTree>
    <p:extLst>
      <p:ext uri="{BB962C8B-B14F-4D97-AF65-F5344CB8AC3E}">
        <p14:creationId xmlns:p14="http://schemas.microsoft.com/office/powerpoint/2010/main" val="263338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GUPTA SCRIPT</a:t>
            </a:r>
            <a:endParaRPr lang="en-US" dirty="0">
              <a:latin typeface="+mj-lt"/>
            </a:endParaRPr>
          </a:p>
        </p:txBody>
      </p:sp>
      <p:sp>
        <p:nvSpPr>
          <p:cNvPr id="4" name="Text Placeholder 2"/>
          <p:cNvSpPr txBox="1">
            <a:spLocks/>
          </p:cNvSpPr>
          <p:nvPr/>
        </p:nvSpPr>
        <p:spPr>
          <a:xfrm>
            <a:off x="1066800" y="1371600"/>
            <a:ext cx="10517252" cy="2369880"/>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just">
              <a:lnSpc>
                <a:spcPct val="150000"/>
              </a:lnSpc>
              <a:buFont typeface="Arial" panose="020B0604020202020204" pitchFamily="34" charset="0"/>
              <a:buChar char="•"/>
            </a:pPr>
            <a:r>
              <a:rPr lang="en-US" sz="2800" spc="-110" dirty="0" smtClean="0">
                <a:solidFill>
                  <a:schemeClr val="tx1"/>
                </a:solidFill>
                <a:latin typeface="+mn-lt"/>
              </a:rPr>
              <a:t>Late Brahmi Script</a:t>
            </a:r>
            <a:endParaRPr lang="en-US" sz="2800" kern="1200" spc="-110" dirty="0" smtClean="0">
              <a:solidFill>
                <a:schemeClr val="tx1"/>
              </a:solidFill>
              <a:latin typeface="+mn-lt"/>
            </a:endParaRPr>
          </a:p>
          <a:p>
            <a:pPr marL="457200" indent="-457200" algn="just">
              <a:lnSpc>
                <a:spcPct val="150000"/>
              </a:lnSpc>
              <a:buFont typeface="Arial" panose="020B0604020202020204" pitchFamily="34" charset="0"/>
              <a:buChar char="•"/>
            </a:pPr>
            <a:r>
              <a:rPr lang="en-US" sz="2800" b="1" kern="1200" spc="-110" dirty="0" smtClean="0">
                <a:solidFill>
                  <a:schemeClr val="tx1"/>
                </a:solidFill>
                <a:latin typeface="+mn-lt"/>
              </a:rPr>
              <a:t>Used for Writing Sanskrit in Gupta Period.</a:t>
            </a:r>
          </a:p>
          <a:p>
            <a:pPr marL="457200" indent="-457200" algn="just">
              <a:lnSpc>
                <a:spcPct val="150000"/>
              </a:lnSpc>
              <a:buFont typeface="Arial" panose="020B0604020202020204" pitchFamily="34" charset="0"/>
              <a:buChar char="•"/>
            </a:pPr>
            <a:r>
              <a:rPr lang="en-US" sz="2800" b="1" spc="-110" dirty="0" smtClean="0">
                <a:solidFill>
                  <a:schemeClr val="tx1"/>
                </a:solidFill>
                <a:latin typeface="+mn-lt"/>
              </a:rPr>
              <a:t>Gave rise to most important scripts of India- Devanagari and Bengali etc.</a:t>
            </a:r>
            <a:endParaRPr lang="en-US" sz="2800" b="1" spc="-110" dirty="0">
              <a:solidFill>
                <a:schemeClr val="tx1"/>
              </a:solidFill>
              <a:latin typeface="+mn-lt"/>
            </a:endParaRPr>
          </a:p>
          <a:p>
            <a:endParaRPr lang="en-US" sz="2800" kern="1200" spc="-110" dirty="0">
              <a:solidFill>
                <a:schemeClr val="tx1"/>
              </a:solidFill>
              <a:latin typeface="+mn-lt"/>
            </a:endParaRPr>
          </a:p>
        </p:txBody>
      </p:sp>
    </p:spTree>
    <p:extLst>
      <p:ext uri="{BB962C8B-B14F-4D97-AF65-F5344CB8AC3E}">
        <p14:creationId xmlns:p14="http://schemas.microsoft.com/office/powerpoint/2010/main" val="331656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1870</Words>
  <Application>Microsoft Office PowerPoint</Application>
  <PresentationFormat>Widescreen</PresentationFormat>
  <Paragraphs>218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Impact</vt:lpstr>
      <vt:lpstr>Microsoft Sans Serif</vt:lpstr>
      <vt:lpstr>Trebuchet MS</vt:lpstr>
      <vt:lpstr>Office Theme</vt:lpstr>
      <vt:lpstr>INDIAN</vt:lpstr>
      <vt:lpstr>OUTLINES</vt:lpstr>
      <vt:lpstr>LANGUAGES &amp; SCRIPT</vt:lpstr>
      <vt:lpstr>PowerPoint Presentation</vt:lpstr>
      <vt:lpstr>PowerPoint Presentation</vt:lpstr>
      <vt:lpstr>SCRIPTS</vt:lpstr>
      <vt:lpstr>BRAHMI SCRIPT </vt:lpstr>
      <vt:lpstr>KHAROSTHI SCRIPT</vt:lpstr>
      <vt:lpstr>GUPTA SCRIPT</vt:lpstr>
      <vt:lpstr>NAGARI SCRIPT</vt:lpstr>
      <vt:lpstr>OTHER IMPORTANT SCRIPTS </vt:lpstr>
      <vt:lpstr>ANCIENT RELIGIOUS TEXTS </vt:lpstr>
      <vt:lpstr>VEDAS</vt:lpstr>
      <vt:lpstr>CONTENT OF VEDAS</vt:lpstr>
      <vt:lpstr>PowerPoint Presentation</vt:lpstr>
      <vt:lpstr>SAM VEDA</vt:lpstr>
      <vt:lpstr>SAM VEDA</vt:lpstr>
      <vt:lpstr>YAJUR VEDA</vt:lpstr>
      <vt:lpstr> ATHARVA VEDA</vt:lpstr>
      <vt:lpstr>UPANISHADS</vt:lpstr>
      <vt:lpstr>RAMAYANA</vt:lpstr>
      <vt:lpstr>MAHABHARATA</vt:lpstr>
      <vt:lpstr>PURANAS</vt:lpstr>
      <vt:lpstr>BUDDHIST LITERATURE</vt:lpstr>
      <vt:lpstr>BUDDHIST LITERATURE</vt:lpstr>
      <vt:lpstr>JAIN LITERATURE</vt:lpstr>
      <vt:lpstr>ARTHASHASTRA</vt:lpstr>
      <vt:lpstr>SOUTH INDIAN LITERATURE</vt:lpstr>
      <vt:lpstr>PERSIAN AND URDU 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admin</dc:creator>
  <cp:lastModifiedBy>user</cp:lastModifiedBy>
  <cp:revision>275</cp:revision>
  <dcterms:created xsi:type="dcterms:W3CDTF">2024-03-05T05:49:31Z</dcterms:created>
  <dcterms:modified xsi:type="dcterms:W3CDTF">2024-03-29T05:24:34Z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2021-03-22T00:00:00Z</vt:filetime>
  </property>
  <property fmtid="{D5CDD505-2E9C-101B-9397-08002B2CF9AE}" pid="3" name="Creator">
    <vt:lpwstr>Microsoft® PowerPoint® 2016</vt:lpwstr>
  </property>
  <property fmtid="{D5CDD505-2E9C-101B-9397-08002B2CF9AE}" pid="4" name="LastSaved">
    <vt:filetime>2024-03-05T00:00:00Z</vt:filetime>
  </property>
</Properties>
</file>