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8" r:id="rId5"/>
    <p:sldId id="267" r:id="rId6"/>
    <p:sldId id="269"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463" y="0"/>
            <a:ext cx="11908790"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F8B322"/>
          </a:solidFill>
        </p:spPr>
        <p:txBody>
          <a:bodyPr wrap="square" lIns="0" tIns="0" rIns="0" bIns="0" rtlCol="0"/>
          <a:lstStyle/>
          <a:p>
            <a:endParaRPr/>
          </a:p>
        </p:txBody>
      </p:sp>
      <p:sp>
        <p:nvSpPr>
          <p:cNvPr id="17" name="bg object 17"/>
          <p:cNvSpPr/>
          <p:nvPr/>
        </p:nvSpPr>
        <p:spPr>
          <a:xfrm>
            <a:off x="3557015" y="630936"/>
            <a:ext cx="5236845" cy="5230495"/>
          </a:xfrm>
          <a:custGeom>
            <a:avLst/>
            <a:gdLst/>
            <a:ahLst/>
            <a:cxnLst/>
            <a:rect l="l" t="t" r="r" b="b"/>
            <a:pathLst>
              <a:path w="5236845" h="5230495">
                <a:moveTo>
                  <a:pt x="2618232" y="0"/>
                </a:moveTo>
                <a:lnTo>
                  <a:pt x="2567432" y="4825"/>
                </a:lnTo>
                <a:lnTo>
                  <a:pt x="2518156" y="17525"/>
                </a:lnTo>
                <a:lnTo>
                  <a:pt x="2470531" y="36575"/>
                </a:lnTo>
                <a:lnTo>
                  <a:pt x="2421382" y="60325"/>
                </a:lnTo>
                <a:lnTo>
                  <a:pt x="2375281" y="87375"/>
                </a:lnTo>
                <a:lnTo>
                  <a:pt x="2327656" y="115950"/>
                </a:lnTo>
                <a:lnTo>
                  <a:pt x="2232406" y="166750"/>
                </a:lnTo>
                <a:lnTo>
                  <a:pt x="2184781" y="185800"/>
                </a:lnTo>
                <a:lnTo>
                  <a:pt x="2135505" y="198500"/>
                </a:lnTo>
                <a:lnTo>
                  <a:pt x="2086356" y="204850"/>
                </a:lnTo>
                <a:lnTo>
                  <a:pt x="2033905" y="204850"/>
                </a:lnTo>
                <a:lnTo>
                  <a:pt x="1979930" y="201675"/>
                </a:lnTo>
                <a:lnTo>
                  <a:pt x="1925955" y="195325"/>
                </a:lnTo>
                <a:lnTo>
                  <a:pt x="1871980" y="187325"/>
                </a:lnTo>
                <a:lnTo>
                  <a:pt x="1818005" y="180975"/>
                </a:lnTo>
                <a:lnTo>
                  <a:pt x="1764030" y="176275"/>
                </a:lnTo>
                <a:lnTo>
                  <a:pt x="1713230" y="177800"/>
                </a:lnTo>
                <a:lnTo>
                  <a:pt x="1663954" y="184150"/>
                </a:lnTo>
                <a:lnTo>
                  <a:pt x="1616329" y="198500"/>
                </a:lnTo>
                <a:lnTo>
                  <a:pt x="1576705" y="219075"/>
                </a:lnTo>
                <a:lnTo>
                  <a:pt x="1538605" y="246125"/>
                </a:lnTo>
                <a:lnTo>
                  <a:pt x="1505204" y="277875"/>
                </a:lnTo>
                <a:lnTo>
                  <a:pt x="1471803" y="314451"/>
                </a:lnTo>
                <a:lnTo>
                  <a:pt x="1441704" y="352551"/>
                </a:lnTo>
                <a:lnTo>
                  <a:pt x="1381379" y="431926"/>
                </a:lnTo>
                <a:lnTo>
                  <a:pt x="1351153" y="470026"/>
                </a:lnTo>
                <a:lnTo>
                  <a:pt x="1319403" y="506475"/>
                </a:lnTo>
                <a:lnTo>
                  <a:pt x="1282954" y="538226"/>
                </a:lnTo>
                <a:lnTo>
                  <a:pt x="1248029" y="566801"/>
                </a:lnTo>
                <a:lnTo>
                  <a:pt x="1208278" y="589152"/>
                </a:lnTo>
                <a:lnTo>
                  <a:pt x="1165479" y="608202"/>
                </a:lnTo>
                <a:lnTo>
                  <a:pt x="1119378" y="624077"/>
                </a:lnTo>
                <a:lnTo>
                  <a:pt x="1071753" y="638301"/>
                </a:lnTo>
                <a:lnTo>
                  <a:pt x="1024128" y="651001"/>
                </a:lnTo>
                <a:lnTo>
                  <a:pt x="974851" y="663701"/>
                </a:lnTo>
                <a:lnTo>
                  <a:pt x="928878" y="678052"/>
                </a:lnTo>
                <a:lnTo>
                  <a:pt x="882776" y="693927"/>
                </a:lnTo>
                <a:lnTo>
                  <a:pt x="839978" y="712977"/>
                </a:lnTo>
                <a:lnTo>
                  <a:pt x="801878" y="736726"/>
                </a:lnTo>
                <a:lnTo>
                  <a:pt x="766953" y="765301"/>
                </a:lnTo>
                <a:lnTo>
                  <a:pt x="738251" y="800226"/>
                </a:lnTo>
                <a:lnTo>
                  <a:pt x="714501" y="838326"/>
                </a:lnTo>
                <a:lnTo>
                  <a:pt x="695451" y="881252"/>
                </a:lnTo>
                <a:lnTo>
                  <a:pt x="679576" y="927353"/>
                </a:lnTo>
                <a:lnTo>
                  <a:pt x="665226" y="973327"/>
                </a:lnTo>
                <a:lnTo>
                  <a:pt x="652526" y="1022603"/>
                </a:lnTo>
                <a:lnTo>
                  <a:pt x="639826" y="1070228"/>
                </a:lnTo>
                <a:lnTo>
                  <a:pt x="625601" y="1117853"/>
                </a:lnTo>
                <a:lnTo>
                  <a:pt x="609726" y="1163954"/>
                </a:lnTo>
                <a:lnTo>
                  <a:pt x="590676" y="1206753"/>
                </a:lnTo>
                <a:lnTo>
                  <a:pt x="568451" y="1246504"/>
                </a:lnTo>
                <a:lnTo>
                  <a:pt x="539876" y="1281429"/>
                </a:lnTo>
                <a:lnTo>
                  <a:pt x="508126" y="1317878"/>
                </a:lnTo>
                <a:lnTo>
                  <a:pt x="471550" y="1349628"/>
                </a:lnTo>
                <a:lnTo>
                  <a:pt x="352425" y="1440179"/>
                </a:lnTo>
                <a:lnTo>
                  <a:pt x="314325" y="1470405"/>
                </a:lnTo>
                <a:lnTo>
                  <a:pt x="277875" y="1503679"/>
                </a:lnTo>
                <a:lnTo>
                  <a:pt x="246125" y="1537080"/>
                </a:lnTo>
                <a:lnTo>
                  <a:pt x="219075" y="1575180"/>
                </a:lnTo>
                <a:lnTo>
                  <a:pt x="198500" y="1614804"/>
                </a:lnTo>
                <a:lnTo>
                  <a:pt x="184150" y="1662429"/>
                </a:lnTo>
                <a:lnTo>
                  <a:pt x="177800" y="1711705"/>
                </a:lnTo>
                <a:lnTo>
                  <a:pt x="176275" y="1762505"/>
                </a:lnTo>
                <a:lnTo>
                  <a:pt x="180975" y="1816480"/>
                </a:lnTo>
                <a:lnTo>
                  <a:pt x="187325" y="1870455"/>
                </a:lnTo>
                <a:lnTo>
                  <a:pt x="195325" y="1924430"/>
                </a:lnTo>
                <a:lnTo>
                  <a:pt x="201675" y="1978405"/>
                </a:lnTo>
                <a:lnTo>
                  <a:pt x="204850" y="2032380"/>
                </a:lnTo>
                <a:lnTo>
                  <a:pt x="204850" y="2084831"/>
                </a:lnTo>
                <a:lnTo>
                  <a:pt x="198500" y="2134108"/>
                </a:lnTo>
                <a:lnTo>
                  <a:pt x="185800" y="2183256"/>
                </a:lnTo>
                <a:lnTo>
                  <a:pt x="166750" y="2229358"/>
                </a:lnTo>
                <a:lnTo>
                  <a:pt x="142875" y="2276983"/>
                </a:lnTo>
                <a:lnTo>
                  <a:pt x="115950" y="2324608"/>
                </a:lnTo>
                <a:lnTo>
                  <a:pt x="87375" y="2372233"/>
                </a:lnTo>
                <a:lnTo>
                  <a:pt x="60325" y="2418334"/>
                </a:lnTo>
                <a:lnTo>
                  <a:pt x="36575" y="2467483"/>
                </a:lnTo>
                <a:lnTo>
                  <a:pt x="17525" y="2515108"/>
                </a:lnTo>
                <a:lnTo>
                  <a:pt x="4825" y="2564384"/>
                </a:lnTo>
                <a:lnTo>
                  <a:pt x="0" y="2615184"/>
                </a:lnTo>
                <a:lnTo>
                  <a:pt x="4825" y="2665984"/>
                </a:lnTo>
                <a:lnTo>
                  <a:pt x="17525" y="2715260"/>
                </a:lnTo>
                <a:lnTo>
                  <a:pt x="36575" y="2762885"/>
                </a:lnTo>
                <a:lnTo>
                  <a:pt x="60325" y="2812034"/>
                </a:lnTo>
                <a:lnTo>
                  <a:pt x="87375" y="2858135"/>
                </a:lnTo>
                <a:lnTo>
                  <a:pt x="115950" y="2905760"/>
                </a:lnTo>
                <a:lnTo>
                  <a:pt x="142875" y="2953385"/>
                </a:lnTo>
                <a:lnTo>
                  <a:pt x="166750" y="3001010"/>
                </a:lnTo>
                <a:lnTo>
                  <a:pt x="185800" y="3047111"/>
                </a:lnTo>
                <a:lnTo>
                  <a:pt x="198500" y="3096260"/>
                </a:lnTo>
                <a:lnTo>
                  <a:pt x="204850" y="3145536"/>
                </a:lnTo>
                <a:lnTo>
                  <a:pt x="204850" y="3197860"/>
                </a:lnTo>
                <a:lnTo>
                  <a:pt x="201675" y="3251962"/>
                </a:lnTo>
                <a:lnTo>
                  <a:pt x="195325" y="3305937"/>
                </a:lnTo>
                <a:lnTo>
                  <a:pt x="187325" y="3359912"/>
                </a:lnTo>
                <a:lnTo>
                  <a:pt x="180975" y="3413887"/>
                </a:lnTo>
                <a:lnTo>
                  <a:pt x="176275" y="3467862"/>
                </a:lnTo>
                <a:lnTo>
                  <a:pt x="177800" y="3518662"/>
                </a:lnTo>
                <a:lnTo>
                  <a:pt x="184150" y="3567938"/>
                </a:lnTo>
                <a:lnTo>
                  <a:pt x="198500" y="3615563"/>
                </a:lnTo>
                <a:lnTo>
                  <a:pt x="219075" y="3655187"/>
                </a:lnTo>
                <a:lnTo>
                  <a:pt x="246125" y="3693287"/>
                </a:lnTo>
                <a:lnTo>
                  <a:pt x="277875" y="3726688"/>
                </a:lnTo>
                <a:lnTo>
                  <a:pt x="314325" y="3759962"/>
                </a:lnTo>
                <a:lnTo>
                  <a:pt x="352425" y="3790188"/>
                </a:lnTo>
                <a:lnTo>
                  <a:pt x="471550" y="3880739"/>
                </a:lnTo>
                <a:lnTo>
                  <a:pt x="508126" y="3912489"/>
                </a:lnTo>
                <a:lnTo>
                  <a:pt x="539876" y="3948938"/>
                </a:lnTo>
                <a:lnTo>
                  <a:pt x="568451" y="3983863"/>
                </a:lnTo>
                <a:lnTo>
                  <a:pt x="590676" y="4023614"/>
                </a:lnTo>
                <a:lnTo>
                  <a:pt x="609726" y="4066413"/>
                </a:lnTo>
                <a:lnTo>
                  <a:pt x="625601" y="4112514"/>
                </a:lnTo>
                <a:lnTo>
                  <a:pt x="639826" y="4160139"/>
                </a:lnTo>
                <a:lnTo>
                  <a:pt x="652526" y="4207764"/>
                </a:lnTo>
                <a:lnTo>
                  <a:pt x="665226" y="4257040"/>
                </a:lnTo>
                <a:lnTo>
                  <a:pt x="679576" y="4303014"/>
                </a:lnTo>
                <a:lnTo>
                  <a:pt x="695451" y="4349115"/>
                </a:lnTo>
                <a:lnTo>
                  <a:pt x="714501" y="4392041"/>
                </a:lnTo>
                <a:lnTo>
                  <a:pt x="738251" y="4430141"/>
                </a:lnTo>
                <a:lnTo>
                  <a:pt x="766953" y="4465066"/>
                </a:lnTo>
                <a:lnTo>
                  <a:pt x="801878" y="4493641"/>
                </a:lnTo>
                <a:lnTo>
                  <a:pt x="839978" y="4517390"/>
                </a:lnTo>
                <a:lnTo>
                  <a:pt x="882776" y="4536440"/>
                </a:lnTo>
                <a:lnTo>
                  <a:pt x="928878" y="4552315"/>
                </a:lnTo>
                <a:lnTo>
                  <a:pt x="974851" y="4566666"/>
                </a:lnTo>
                <a:lnTo>
                  <a:pt x="1024128" y="4579366"/>
                </a:lnTo>
                <a:lnTo>
                  <a:pt x="1071753" y="4592066"/>
                </a:lnTo>
                <a:lnTo>
                  <a:pt x="1119378" y="4606290"/>
                </a:lnTo>
                <a:lnTo>
                  <a:pt x="1165479" y="4622165"/>
                </a:lnTo>
                <a:lnTo>
                  <a:pt x="1208278" y="4641215"/>
                </a:lnTo>
                <a:lnTo>
                  <a:pt x="1248029" y="4663567"/>
                </a:lnTo>
                <a:lnTo>
                  <a:pt x="1282954" y="4692142"/>
                </a:lnTo>
                <a:lnTo>
                  <a:pt x="1319403" y="4723892"/>
                </a:lnTo>
                <a:lnTo>
                  <a:pt x="1351153" y="4760341"/>
                </a:lnTo>
                <a:lnTo>
                  <a:pt x="1381379" y="4798441"/>
                </a:lnTo>
                <a:lnTo>
                  <a:pt x="1441704" y="4877816"/>
                </a:lnTo>
                <a:lnTo>
                  <a:pt x="1471803" y="4915916"/>
                </a:lnTo>
                <a:lnTo>
                  <a:pt x="1505204" y="4952492"/>
                </a:lnTo>
                <a:lnTo>
                  <a:pt x="1538605" y="4984254"/>
                </a:lnTo>
                <a:lnTo>
                  <a:pt x="1576705" y="5011242"/>
                </a:lnTo>
                <a:lnTo>
                  <a:pt x="1616329" y="5031892"/>
                </a:lnTo>
                <a:lnTo>
                  <a:pt x="1663954" y="5046179"/>
                </a:lnTo>
                <a:lnTo>
                  <a:pt x="1713230" y="5052529"/>
                </a:lnTo>
                <a:lnTo>
                  <a:pt x="1764030" y="5054117"/>
                </a:lnTo>
                <a:lnTo>
                  <a:pt x="1818005" y="5049354"/>
                </a:lnTo>
                <a:lnTo>
                  <a:pt x="1871980" y="5043004"/>
                </a:lnTo>
                <a:lnTo>
                  <a:pt x="1925955" y="5035067"/>
                </a:lnTo>
                <a:lnTo>
                  <a:pt x="1979930" y="5028717"/>
                </a:lnTo>
                <a:lnTo>
                  <a:pt x="2033905" y="5025529"/>
                </a:lnTo>
                <a:lnTo>
                  <a:pt x="2086356" y="5025529"/>
                </a:lnTo>
                <a:lnTo>
                  <a:pt x="2135505" y="5031892"/>
                </a:lnTo>
                <a:lnTo>
                  <a:pt x="2184781" y="5044592"/>
                </a:lnTo>
                <a:lnTo>
                  <a:pt x="2232406" y="5063642"/>
                </a:lnTo>
                <a:lnTo>
                  <a:pt x="2327656" y="5114455"/>
                </a:lnTo>
                <a:lnTo>
                  <a:pt x="2375281" y="5143030"/>
                </a:lnTo>
                <a:lnTo>
                  <a:pt x="2421382" y="5170030"/>
                </a:lnTo>
                <a:lnTo>
                  <a:pt x="2470531" y="5193842"/>
                </a:lnTo>
                <a:lnTo>
                  <a:pt x="2518156" y="5212905"/>
                </a:lnTo>
                <a:lnTo>
                  <a:pt x="2567432" y="5225605"/>
                </a:lnTo>
                <a:lnTo>
                  <a:pt x="2618232" y="5230368"/>
                </a:lnTo>
                <a:lnTo>
                  <a:pt x="2669032" y="5225605"/>
                </a:lnTo>
                <a:lnTo>
                  <a:pt x="2718308" y="5212905"/>
                </a:lnTo>
                <a:lnTo>
                  <a:pt x="2765933" y="5193842"/>
                </a:lnTo>
                <a:lnTo>
                  <a:pt x="2815082" y="5170030"/>
                </a:lnTo>
                <a:lnTo>
                  <a:pt x="2861183" y="5143030"/>
                </a:lnTo>
                <a:lnTo>
                  <a:pt x="2908808" y="5114455"/>
                </a:lnTo>
                <a:lnTo>
                  <a:pt x="3004058" y="5063642"/>
                </a:lnTo>
                <a:lnTo>
                  <a:pt x="3050159" y="5044592"/>
                </a:lnTo>
                <a:lnTo>
                  <a:pt x="3100959" y="5031892"/>
                </a:lnTo>
                <a:lnTo>
                  <a:pt x="3150108" y="5025529"/>
                </a:lnTo>
                <a:lnTo>
                  <a:pt x="3202559" y="5025529"/>
                </a:lnTo>
                <a:lnTo>
                  <a:pt x="3256534" y="5028717"/>
                </a:lnTo>
                <a:lnTo>
                  <a:pt x="3310509" y="5035067"/>
                </a:lnTo>
                <a:lnTo>
                  <a:pt x="3364484" y="5043004"/>
                </a:lnTo>
                <a:lnTo>
                  <a:pt x="3418459" y="5049354"/>
                </a:lnTo>
                <a:lnTo>
                  <a:pt x="3472434" y="5054117"/>
                </a:lnTo>
                <a:lnTo>
                  <a:pt x="3523234" y="5052529"/>
                </a:lnTo>
                <a:lnTo>
                  <a:pt x="3572510" y="5046179"/>
                </a:lnTo>
                <a:lnTo>
                  <a:pt x="3620135" y="5031892"/>
                </a:lnTo>
                <a:lnTo>
                  <a:pt x="3659759" y="5011242"/>
                </a:lnTo>
                <a:lnTo>
                  <a:pt x="3697859" y="4984254"/>
                </a:lnTo>
                <a:lnTo>
                  <a:pt x="3731260" y="4952492"/>
                </a:lnTo>
                <a:lnTo>
                  <a:pt x="3764661" y="4915916"/>
                </a:lnTo>
                <a:lnTo>
                  <a:pt x="3794760" y="4877816"/>
                </a:lnTo>
                <a:lnTo>
                  <a:pt x="3855085" y="4798441"/>
                </a:lnTo>
                <a:lnTo>
                  <a:pt x="3885311" y="4760341"/>
                </a:lnTo>
                <a:lnTo>
                  <a:pt x="3917061" y="4723892"/>
                </a:lnTo>
                <a:lnTo>
                  <a:pt x="3953510" y="4692142"/>
                </a:lnTo>
                <a:lnTo>
                  <a:pt x="3988435" y="4663567"/>
                </a:lnTo>
                <a:lnTo>
                  <a:pt x="4028186" y="4641215"/>
                </a:lnTo>
                <a:lnTo>
                  <a:pt x="4070985" y="4622165"/>
                </a:lnTo>
                <a:lnTo>
                  <a:pt x="4117086" y="4606290"/>
                </a:lnTo>
                <a:lnTo>
                  <a:pt x="4164711" y="4592066"/>
                </a:lnTo>
                <a:lnTo>
                  <a:pt x="4212336" y="4579366"/>
                </a:lnTo>
                <a:lnTo>
                  <a:pt x="4261612" y="4566666"/>
                </a:lnTo>
                <a:lnTo>
                  <a:pt x="4307586" y="4552315"/>
                </a:lnTo>
                <a:lnTo>
                  <a:pt x="4353687" y="4536440"/>
                </a:lnTo>
                <a:lnTo>
                  <a:pt x="4396486" y="4517390"/>
                </a:lnTo>
                <a:lnTo>
                  <a:pt x="4434586" y="4493641"/>
                </a:lnTo>
                <a:lnTo>
                  <a:pt x="4469511" y="4465066"/>
                </a:lnTo>
                <a:lnTo>
                  <a:pt x="4498213" y="4430141"/>
                </a:lnTo>
                <a:lnTo>
                  <a:pt x="4521962" y="4392041"/>
                </a:lnTo>
                <a:lnTo>
                  <a:pt x="4541012" y="4349115"/>
                </a:lnTo>
                <a:lnTo>
                  <a:pt x="4556887" y="4303014"/>
                </a:lnTo>
                <a:lnTo>
                  <a:pt x="4571238" y="4257040"/>
                </a:lnTo>
                <a:lnTo>
                  <a:pt x="4583938" y="4207764"/>
                </a:lnTo>
                <a:lnTo>
                  <a:pt x="4596638" y="4160139"/>
                </a:lnTo>
                <a:lnTo>
                  <a:pt x="4610862" y="4112514"/>
                </a:lnTo>
                <a:lnTo>
                  <a:pt x="4626737" y="4066413"/>
                </a:lnTo>
                <a:lnTo>
                  <a:pt x="4645787" y="4023614"/>
                </a:lnTo>
                <a:lnTo>
                  <a:pt x="4668012" y="3983863"/>
                </a:lnTo>
                <a:lnTo>
                  <a:pt x="4696587" y="3948938"/>
                </a:lnTo>
                <a:lnTo>
                  <a:pt x="4728337" y="3912489"/>
                </a:lnTo>
                <a:lnTo>
                  <a:pt x="4764913" y="3880739"/>
                </a:lnTo>
                <a:lnTo>
                  <a:pt x="4803013" y="3850513"/>
                </a:lnTo>
                <a:lnTo>
                  <a:pt x="4844288" y="3820414"/>
                </a:lnTo>
                <a:lnTo>
                  <a:pt x="4884039" y="3790188"/>
                </a:lnTo>
                <a:lnTo>
                  <a:pt x="4922139" y="3759962"/>
                </a:lnTo>
                <a:lnTo>
                  <a:pt x="4958588" y="3726688"/>
                </a:lnTo>
                <a:lnTo>
                  <a:pt x="4990338" y="3693287"/>
                </a:lnTo>
                <a:lnTo>
                  <a:pt x="5017389" y="3655187"/>
                </a:lnTo>
                <a:lnTo>
                  <a:pt x="5037963" y="3615563"/>
                </a:lnTo>
                <a:lnTo>
                  <a:pt x="5052314" y="3567938"/>
                </a:lnTo>
                <a:lnTo>
                  <a:pt x="5058664" y="3518662"/>
                </a:lnTo>
                <a:lnTo>
                  <a:pt x="5060188" y="3467862"/>
                </a:lnTo>
                <a:lnTo>
                  <a:pt x="5055489" y="3413887"/>
                </a:lnTo>
                <a:lnTo>
                  <a:pt x="5049139" y="3359912"/>
                </a:lnTo>
                <a:lnTo>
                  <a:pt x="5041138" y="3305937"/>
                </a:lnTo>
                <a:lnTo>
                  <a:pt x="5034788" y="3251962"/>
                </a:lnTo>
                <a:lnTo>
                  <a:pt x="5031613" y="3197860"/>
                </a:lnTo>
                <a:lnTo>
                  <a:pt x="5031613" y="3145536"/>
                </a:lnTo>
                <a:lnTo>
                  <a:pt x="5037963" y="3096260"/>
                </a:lnTo>
                <a:lnTo>
                  <a:pt x="5050663" y="3047111"/>
                </a:lnTo>
                <a:lnTo>
                  <a:pt x="5069713" y="3001010"/>
                </a:lnTo>
                <a:lnTo>
                  <a:pt x="5120513" y="2905760"/>
                </a:lnTo>
                <a:lnTo>
                  <a:pt x="5149088" y="2858135"/>
                </a:lnTo>
                <a:lnTo>
                  <a:pt x="5176139" y="2812034"/>
                </a:lnTo>
                <a:lnTo>
                  <a:pt x="5199888" y="2762885"/>
                </a:lnTo>
                <a:lnTo>
                  <a:pt x="5218938" y="2715260"/>
                </a:lnTo>
                <a:lnTo>
                  <a:pt x="5231638" y="2665984"/>
                </a:lnTo>
                <a:lnTo>
                  <a:pt x="5236464" y="2615184"/>
                </a:lnTo>
                <a:lnTo>
                  <a:pt x="5231638" y="2564384"/>
                </a:lnTo>
                <a:lnTo>
                  <a:pt x="5218938" y="2515108"/>
                </a:lnTo>
                <a:lnTo>
                  <a:pt x="5199888" y="2467483"/>
                </a:lnTo>
                <a:lnTo>
                  <a:pt x="5176139" y="2418334"/>
                </a:lnTo>
                <a:lnTo>
                  <a:pt x="5149088" y="2372233"/>
                </a:lnTo>
                <a:lnTo>
                  <a:pt x="5120513" y="2324608"/>
                </a:lnTo>
                <a:lnTo>
                  <a:pt x="5069713" y="2229358"/>
                </a:lnTo>
                <a:lnTo>
                  <a:pt x="5050663" y="2183256"/>
                </a:lnTo>
                <a:lnTo>
                  <a:pt x="5037963" y="2134108"/>
                </a:lnTo>
                <a:lnTo>
                  <a:pt x="5031613" y="2084831"/>
                </a:lnTo>
                <a:lnTo>
                  <a:pt x="5031613" y="2032380"/>
                </a:lnTo>
                <a:lnTo>
                  <a:pt x="5034788" y="1978405"/>
                </a:lnTo>
                <a:lnTo>
                  <a:pt x="5041138" y="1924430"/>
                </a:lnTo>
                <a:lnTo>
                  <a:pt x="5049139" y="1870455"/>
                </a:lnTo>
                <a:lnTo>
                  <a:pt x="5055489" y="1816480"/>
                </a:lnTo>
                <a:lnTo>
                  <a:pt x="5060188" y="1762505"/>
                </a:lnTo>
                <a:lnTo>
                  <a:pt x="5058664" y="1711705"/>
                </a:lnTo>
                <a:lnTo>
                  <a:pt x="5052314" y="1662429"/>
                </a:lnTo>
                <a:lnTo>
                  <a:pt x="5037963" y="1614804"/>
                </a:lnTo>
                <a:lnTo>
                  <a:pt x="5017389" y="1575180"/>
                </a:lnTo>
                <a:lnTo>
                  <a:pt x="4990338" y="1537080"/>
                </a:lnTo>
                <a:lnTo>
                  <a:pt x="4958588" y="1503679"/>
                </a:lnTo>
                <a:lnTo>
                  <a:pt x="4922139" y="1470405"/>
                </a:lnTo>
                <a:lnTo>
                  <a:pt x="4884039" y="1440179"/>
                </a:lnTo>
                <a:lnTo>
                  <a:pt x="4844288" y="1409953"/>
                </a:lnTo>
                <a:lnTo>
                  <a:pt x="4803013" y="1379854"/>
                </a:lnTo>
                <a:lnTo>
                  <a:pt x="4764913" y="1349628"/>
                </a:lnTo>
                <a:lnTo>
                  <a:pt x="4728337" y="1317878"/>
                </a:lnTo>
                <a:lnTo>
                  <a:pt x="4696587" y="1281429"/>
                </a:lnTo>
                <a:lnTo>
                  <a:pt x="4668012" y="1246504"/>
                </a:lnTo>
                <a:lnTo>
                  <a:pt x="4645787" y="1206753"/>
                </a:lnTo>
                <a:lnTo>
                  <a:pt x="4626737" y="1163954"/>
                </a:lnTo>
                <a:lnTo>
                  <a:pt x="4610862" y="1117853"/>
                </a:lnTo>
                <a:lnTo>
                  <a:pt x="4596638" y="1070228"/>
                </a:lnTo>
                <a:lnTo>
                  <a:pt x="4583938" y="1022603"/>
                </a:lnTo>
                <a:lnTo>
                  <a:pt x="4571238" y="973327"/>
                </a:lnTo>
                <a:lnTo>
                  <a:pt x="4556887" y="927353"/>
                </a:lnTo>
                <a:lnTo>
                  <a:pt x="4541012" y="881252"/>
                </a:lnTo>
                <a:lnTo>
                  <a:pt x="4521962" y="838326"/>
                </a:lnTo>
                <a:lnTo>
                  <a:pt x="4498213" y="800226"/>
                </a:lnTo>
                <a:lnTo>
                  <a:pt x="4469511" y="765301"/>
                </a:lnTo>
                <a:lnTo>
                  <a:pt x="4434586" y="736726"/>
                </a:lnTo>
                <a:lnTo>
                  <a:pt x="4396486" y="712977"/>
                </a:lnTo>
                <a:lnTo>
                  <a:pt x="4353687" y="693927"/>
                </a:lnTo>
                <a:lnTo>
                  <a:pt x="4307586" y="678052"/>
                </a:lnTo>
                <a:lnTo>
                  <a:pt x="4261612" y="663701"/>
                </a:lnTo>
                <a:lnTo>
                  <a:pt x="4212336" y="651001"/>
                </a:lnTo>
                <a:lnTo>
                  <a:pt x="4164711" y="638301"/>
                </a:lnTo>
                <a:lnTo>
                  <a:pt x="4117086" y="624077"/>
                </a:lnTo>
                <a:lnTo>
                  <a:pt x="4070985" y="608202"/>
                </a:lnTo>
                <a:lnTo>
                  <a:pt x="4028186" y="589152"/>
                </a:lnTo>
                <a:lnTo>
                  <a:pt x="3988435" y="566801"/>
                </a:lnTo>
                <a:lnTo>
                  <a:pt x="3953510" y="538226"/>
                </a:lnTo>
                <a:lnTo>
                  <a:pt x="3917061" y="506475"/>
                </a:lnTo>
                <a:lnTo>
                  <a:pt x="3885311" y="470026"/>
                </a:lnTo>
                <a:lnTo>
                  <a:pt x="3855085" y="431926"/>
                </a:lnTo>
                <a:lnTo>
                  <a:pt x="3794760" y="352551"/>
                </a:lnTo>
                <a:lnTo>
                  <a:pt x="3764661" y="314451"/>
                </a:lnTo>
                <a:lnTo>
                  <a:pt x="3731260" y="277875"/>
                </a:lnTo>
                <a:lnTo>
                  <a:pt x="3697859" y="246125"/>
                </a:lnTo>
                <a:lnTo>
                  <a:pt x="3659759" y="219075"/>
                </a:lnTo>
                <a:lnTo>
                  <a:pt x="3620135" y="198500"/>
                </a:lnTo>
                <a:lnTo>
                  <a:pt x="3572510" y="184150"/>
                </a:lnTo>
                <a:lnTo>
                  <a:pt x="3523234" y="177800"/>
                </a:lnTo>
                <a:lnTo>
                  <a:pt x="3472434" y="176275"/>
                </a:lnTo>
                <a:lnTo>
                  <a:pt x="3418459" y="180975"/>
                </a:lnTo>
                <a:lnTo>
                  <a:pt x="3364484" y="187325"/>
                </a:lnTo>
                <a:lnTo>
                  <a:pt x="3310509" y="195325"/>
                </a:lnTo>
                <a:lnTo>
                  <a:pt x="3256534" y="201675"/>
                </a:lnTo>
                <a:lnTo>
                  <a:pt x="3202559" y="204850"/>
                </a:lnTo>
                <a:lnTo>
                  <a:pt x="3150108" y="204850"/>
                </a:lnTo>
                <a:lnTo>
                  <a:pt x="3100959" y="198500"/>
                </a:lnTo>
                <a:lnTo>
                  <a:pt x="3050159" y="185800"/>
                </a:lnTo>
                <a:lnTo>
                  <a:pt x="3004058" y="166750"/>
                </a:lnTo>
                <a:lnTo>
                  <a:pt x="2908808" y="115950"/>
                </a:lnTo>
                <a:lnTo>
                  <a:pt x="2861183" y="87375"/>
                </a:lnTo>
                <a:lnTo>
                  <a:pt x="2815082" y="60325"/>
                </a:lnTo>
                <a:lnTo>
                  <a:pt x="2765933" y="36575"/>
                </a:lnTo>
                <a:lnTo>
                  <a:pt x="2718308" y="17525"/>
                </a:lnTo>
                <a:lnTo>
                  <a:pt x="2669032" y="4825"/>
                </a:lnTo>
                <a:lnTo>
                  <a:pt x="2618232" y="0"/>
                </a:lnTo>
                <a:close/>
              </a:path>
            </a:pathLst>
          </a:custGeom>
          <a:solidFill>
            <a:srgbClr val="F3F3F1"/>
          </a:solidFill>
        </p:spPr>
        <p:txBody>
          <a:bodyPr wrap="square" lIns="0" tIns="0" rIns="0" bIns="0" rtlCol="0"/>
          <a:lstStyle/>
          <a:p>
            <a:endParaRPr/>
          </a:p>
        </p:txBody>
      </p:sp>
      <p:sp>
        <p:nvSpPr>
          <p:cNvPr id="18" name="bg object 18"/>
          <p:cNvSpPr/>
          <p:nvPr/>
        </p:nvSpPr>
        <p:spPr>
          <a:xfrm>
            <a:off x="0"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2A1A00"/>
          </a:solidFill>
        </p:spPr>
        <p:txBody>
          <a:bodyPr wrap="square" lIns="0" tIns="0" rIns="0" bIns="0" rtlCol="0"/>
          <a:lstStyle/>
          <a:p>
            <a:endParaRPr/>
          </a:p>
        </p:txBody>
      </p:sp>
      <p:sp>
        <p:nvSpPr>
          <p:cNvPr id="2" name="Holder 2"/>
          <p:cNvSpPr>
            <a:spLocks noGrp="1"/>
          </p:cNvSpPr>
          <p:nvPr>
            <p:ph type="ctrTitle"/>
          </p:nvPr>
        </p:nvSpPr>
        <p:spPr>
          <a:xfrm>
            <a:off x="4359402" y="378968"/>
            <a:ext cx="3978909" cy="1551305"/>
          </a:xfrm>
          <a:prstGeom prst="rect">
            <a:avLst/>
          </a:prstGeom>
        </p:spPr>
        <p:txBody>
          <a:bodyPr wrap="square" lIns="0" tIns="0" rIns="0" bIns="0">
            <a:spAutoFit/>
          </a:bodyPr>
          <a:lstStyle>
            <a:lvl1pPr>
              <a:defRPr sz="10000" b="0" i="0">
                <a:solidFill>
                  <a:srgbClr val="2A1A00"/>
                </a:solidFill>
                <a:latin typeface="Impact"/>
                <a:cs typeface="Impac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p:txBody>
          <a:bodyPr lIns="0" tIns="0" rIns="0" bIns="0"/>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F3F1"/>
          </a:solidFill>
        </p:spPr>
        <p:txBody>
          <a:bodyPr wrap="square" lIns="0" tIns="0" rIns="0" bIns="0" rtlCol="0"/>
          <a:lstStyle/>
          <a:p>
            <a:endParaRPr/>
          </a:p>
        </p:txBody>
      </p:sp>
      <p:sp>
        <p:nvSpPr>
          <p:cNvPr id="17" name="bg object 17"/>
          <p:cNvSpPr/>
          <p:nvPr/>
        </p:nvSpPr>
        <p:spPr>
          <a:xfrm>
            <a:off x="0" y="0"/>
            <a:ext cx="887094" cy="6858000"/>
          </a:xfrm>
          <a:custGeom>
            <a:avLst/>
            <a:gdLst/>
            <a:ahLst/>
            <a:cxnLst/>
            <a:rect l="l" t="t" r="r" b="b"/>
            <a:pathLst>
              <a:path w="887094" h="6858000">
                <a:moveTo>
                  <a:pt x="710526" y="0"/>
                </a:moveTo>
                <a:lnTo>
                  <a:pt x="0" y="0"/>
                </a:lnTo>
                <a:lnTo>
                  <a:pt x="0" y="6857999"/>
                </a:lnTo>
                <a:lnTo>
                  <a:pt x="710526" y="6857999"/>
                </a:lnTo>
                <a:lnTo>
                  <a:pt x="712114" y="6789736"/>
                </a:lnTo>
                <a:lnTo>
                  <a:pt x="720064" y="6729412"/>
                </a:lnTo>
                <a:lnTo>
                  <a:pt x="731189" y="6677025"/>
                </a:lnTo>
                <a:lnTo>
                  <a:pt x="745502" y="6630987"/>
                </a:lnTo>
                <a:lnTo>
                  <a:pt x="761390" y="6589712"/>
                </a:lnTo>
                <a:lnTo>
                  <a:pt x="780465" y="6553200"/>
                </a:lnTo>
                <a:lnTo>
                  <a:pt x="818616" y="6477000"/>
                </a:lnTo>
                <a:lnTo>
                  <a:pt x="834516" y="6440487"/>
                </a:lnTo>
                <a:lnTo>
                  <a:pt x="850404" y="6399212"/>
                </a:lnTo>
                <a:lnTo>
                  <a:pt x="866305" y="6353175"/>
                </a:lnTo>
                <a:lnTo>
                  <a:pt x="877430" y="6300787"/>
                </a:lnTo>
                <a:lnTo>
                  <a:pt x="883793" y="6240462"/>
                </a:lnTo>
                <a:lnTo>
                  <a:pt x="886968" y="6172200"/>
                </a:lnTo>
                <a:lnTo>
                  <a:pt x="883793" y="6103937"/>
                </a:lnTo>
                <a:lnTo>
                  <a:pt x="877430" y="6043612"/>
                </a:lnTo>
                <a:lnTo>
                  <a:pt x="866305" y="5991225"/>
                </a:lnTo>
                <a:lnTo>
                  <a:pt x="850404" y="5945187"/>
                </a:lnTo>
                <a:lnTo>
                  <a:pt x="834516" y="5903912"/>
                </a:lnTo>
                <a:lnTo>
                  <a:pt x="818616" y="5867400"/>
                </a:lnTo>
                <a:lnTo>
                  <a:pt x="780465" y="5791200"/>
                </a:lnTo>
                <a:lnTo>
                  <a:pt x="761390" y="5754687"/>
                </a:lnTo>
                <a:lnTo>
                  <a:pt x="745502" y="5713412"/>
                </a:lnTo>
                <a:lnTo>
                  <a:pt x="731189" y="5667375"/>
                </a:lnTo>
                <a:lnTo>
                  <a:pt x="720064" y="5614987"/>
                </a:lnTo>
                <a:lnTo>
                  <a:pt x="712114" y="5554599"/>
                </a:lnTo>
                <a:lnTo>
                  <a:pt x="710526" y="5486400"/>
                </a:lnTo>
                <a:lnTo>
                  <a:pt x="712114" y="5418074"/>
                </a:lnTo>
                <a:lnTo>
                  <a:pt x="720064" y="5357749"/>
                </a:lnTo>
                <a:lnTo>
                  <a:pt x="731189" y="5305425"/>
                </a:lnTo>
                <a:lnTo>
                  <a:pt x="745502" y="5259324"/>
                </a:lnTo>
                <a:lnTo>
                  <a:pt x="761390" y="5218049"/>
                </a:lnTo>
                <a:lnTo>
                  <a:pt x="780465" y="5181600"/>
                </a:lnTo>
                <a:lnTo>
                  <a:pt x="818616" y="5105400"/>
                </a:lnTo>
                <a:lnTo>
                  <a:pt x="834516" y="5068824"/>
                </a:lnTo>
                <a:lnTo>
                  <a:pt x="850404" y="5027549"/>
                </a:lnTo>
                <a:lnTo>
                  <a:pt x="866305" y="4981575"/>
                </a:lnTo>
                <a:lnTo>
                  <a:pt x="877430" y="4929124"/>
                </a:lnTo>
                <a:lnTo>
                  <a:pt x="883793" y="4868799"/>
                </a:lnTo>
                <a:lnTo>
                  <a:pt x="886968" y="4800600"/>
                </a:lnTo>
                <a:lnTo>
                  <a:pt x="883793" y="4732274"/>
                </a:lnTo>
                <a:lnTo>
                  <a:pt x="877430" y="4671949"/>
                </a:lnTo>
                <a:lnTo>
                  <a:pt x="866305" y="4619625"/>
                </a:lnTo>
                <a:lnTo>
                  <a:pt x="850404" y="4573524"/>
                </a:lnTo>
                <a:lnTo>
                  <a:pt x="834516" y="4532249"/>
                </a:lnTo>
                <a:lnTo>
                  <a:pt x="818616" y="4495800"/>
                </a:lnTo>
                <a:lnTo>
                  <a:pt x="780465" y="4419600"/>
                </a:lnTo>
                <a:lnTo>
                  <a:pt x="761390" y="4383024"/>
                </a:lnTo>
                <a:lnTo>
                  <a:pt x="745502" y="4341749"/>
                </a:lnTo>
                <a:lnTo>
                  <a:pt x="731189" y="4295775"/>
                </a:lnTo>
                <a:lnTo>
                  <a:pt x="720064" y="4243324"/>
                </a:lnTo>
                <a:lnTo>
                  <a:pt x="712114" y="4182999"/>
                </a:lnTo>
                <a:lnTo>
                  <a:pt x="710526" y="4114800"/>
                </a:lnTo>
                <a:lnTo>
                  <a:pt x="712114" y="4046474"/>
                </a:lnTo>
                <a:lnTo>
                  <a:pt x="720064" y="3986149"/>
                </a:lnTo>
                <a:lnTo>
                  <a:pt x="731189" y="3933825"/>
                </a:lnTo>
                <a:lnTo>
                  <a:pt x="745502" y="3887724"/>
                </a:lnTo>
                <a:lnTo>
                  <a:pt x="761390" y="3846449"/>
                </a:lnTo>
                <a:lnTo>
                  <a:pt x="780465" y="3810000"/>
                </a:lnTo>
                <a:lnTo>
                  <a:pt x="818616" y="3733800"/>
                </a:lnTo>
                <a:lnTo>
                  <a:pt x="834516" y="3697224"/>
                </a:lnTo>
                <a:lnTo>
                  <a:pt x="850404" y="3655949"/>
                </a:lnTo>
                <a:lnTo>
                  <a:pt x="866305" y="3609975"/>
                </a:lnTo>
                <a:lnTo>
                  <a:pt x="877430" y="3557524"/>
                </a:lnTo>
                <a:lnTo>
                  <a:pt x="883793" y="3497199"/>
                </a:lnTo>
                <a:lnTo>
                  <a:pt x="886968" y="3427349"/>
                </a:lnTo>
                <a:lnTo>
                  <a:pt x="883793" y="3360674"/>
                </a:lnTo>
                <a:lnTo>
                  <a:pt x="877430" y="3300349"/>
                </a:lnTo>
                <a:lnTo>
                  <a:pt x="866305" y="3248025"/>
                </a:lnTo>
                <a:lnTo>
                  <a:pt x="850404" y="3201924"/>
                </a:lnTo>
                <a:lnTo>
                  <a:pt x="834516" y="3160649"/>
                </a:lnTo>
                <a:lnTo>
                  <a:pt x="818616" y="3124200"/>
                </a:lnTo>
                <a:lnTo>
                  <a:pt x="780465" y="3048000"/>
                </a:lnTo>
                <a:lnTo>
                  <a:pt x="761390" y="3011424"/>
                </a:lnTo>
                <a:lnTo>
                  <a:pt x="745502" y="2970149"/>
                </a:lnTo>
                <a:lnTo>
                  <a:pt x="731189" y="2924175"/>
                </a:lnTo>
                <a:lnTo>
                  <a:pt x="720064" y="2871724"/>
                </a:lnTo>
                <a:lnTo>
                  <a:pt x="712114" y="2811399"/>
                </a:lnTo>
                <a:lnTo>
                  <a:pt x="710526" y="2743200"/>
                </a:lnTo>
                <a:lnTo>
                  <a:pt x="712114" y="2674874"/>
                </a:lnTo>
                <a:lnTo>
                  <a:pt x="720064" y="2614549"/>
                </a:lnTo>
                <a:lnTo>
                  <a:pt x="731189" y="2562225"/>
                </a:lnTo>
                <a:lnTo>
                  <a:pt x="745502" y="2516124"/>
                </a:lnTo>
                <a:lnTo>
                  <a:pt x="761390" y="2474849"/>
                </a:lnTo>
                <a:lnTo>
                  <a:pt x="780465" y="2438400"/>
                </a:lnTo>
                <a:lnTo>
                  <a:pt x="818616" y="2362200"/>
                </a:lnTo>
                <a:lnTo>
                  <a:pt x="834516" y="2325624"/>
                </a:lnTo>
                <a:lnTo>
                  <a:pt x="850404" y="2284349"/>
                </a:lnTo>
                <a:lnTo>
                  <a:pt x="866305" y="2238375"/>
                </a:lnTo>
                <a:lnTo>
                  <a:pt x="877430" y="2185924"/>
                </a:lnTo>
                <a:lnTo>
                  <a:pt x="883793" y="2125599"/>
                </a:lnTo>
                <a:lnTo>
                  <a:pt x="886968" y="2057400"/>
                </a:lnTo>
                <a:lnTo>
                  <a:pt x="883793" y="1989074"/>
                </a:lnTo>
                <a:lnTo>
                  <a:pt x="877430" y="1928749"/>
                </a:lnTo>
                <a:lnTo>
                  <a:pt x="866305" y="1876425"/>
                </a:lnTo>
                <a:lnTo>
                  <a:pt x="850404" y="1830324"/>
                </a:lnTo>
                <a:lnTo>
                  <a:pt x="834516" y="1789049"/>
                </a:lnTo>
                <a:lnTo>
                  <a:pt x="818616" y="1752600"/>
                </a:lnTo>
                <a:lnTo>
                  <a:pt x="780465" y="1676400"/>
                </a:lnTo>
                <a:lnTo>
                  <a:pt x="761390" y="1639824"/>
                </a:lnTo>
                <a:lnTo>
                  <a:pt x="745502" y="1598549"/>
                </a:lnTo>
                <a:lnTo>
                  <a:pt x="731189" y="1552575"/>
                </a:lnTo>
                <a:lnTo>
                  <a:pt x="720064" y="1500124"/>
                </a:lnTo>
                <a:lnTo>
                  <a:pt x="712114" y="1439799"/>
                </a:lnTo>
                <a:lnTo>
                  <a:pt x="710526" y="1371600"/>
                </a:lnTo>
                <a:lnTo>
                  <a:pt x="712114" y="1303274"/>
                </a:lnTo>
                <a:lnTo>
                  <a:pt x="720064" y="1242949"/>
                </a:lnTo>
                <a:lnTo>
                  <a:pt x="731189" y="1190625"/>
                </a:lnTo>
                <a:lnTo>
                  <a:pt x="745502" y="1144524"/>
                </a:lnTo>
                <a:lnTo>
                  <a:pt x="761390" y="1103249"/>
                </a:lnTo>
                <a:lnTo>
                  <a:pt x="780465" y="1066800"/>
                </a:lnTo>
                <a:lnTo>
                  <a:pt x="818616" y="990600"/>
                </a:lnTo>
                <a:lnTo>
                  <a:pt x="834516" y="954024"/>
                </a:lnTo>
                <a:lnTo>
                  <a:pt x="850404" y="912749"/>
                </a:lnTo>
                <a:lnTo>
                  <a:pt x="866305" y="866775"/>
                </a:lnTo>
                <a:lnTo>
                  <a:pt x="877430" y="814324"/>
                </a:lnTo>
                <a:lnTo>
                  <a:pt x="883793" y="753999"/>
                </a:lnTo>
                <a:lnTo>
                  <a:pt x="886968" y="685800"/>
                </a:lnTo>
                <a:lnTo>
                  <a:pt x="883793" y="617474"/>
                </a:lnTo>
                <a:lnTo>
                  <a:pt x="877430" y="557149"/>
                </a:lnTo>
                <a:lnTo>
                  <a:pt x="866305" y="504825"/>
                </a:lnTo>
                <a:lnTo>
                  <a:pt x="850404" y="458724"/>
                </a:lnTo>
                <a:lnTo>
                  <a:pt x="834516" y="417449"/>
                </a:lnTo>
                <a:lnTo>
                  <a:pt x="818616" y="381000"/>
                </a:lnTo>
                <a:lnTo>
                  <a:pt x="780465" y="304800"/>
                </a:lnTo>
                <a:lnTo>
                  <a:pt x="761390" y="268224"/>
                </a:lnTo>
                <a:lnTo>
                  <a:pt x="745502" y="226949"/>
                </a:lnTo>
                <a:lnTo>
                  <a:pt x="731189" y="180975"/>
                </a:lnTo>
                <a:lnTo>
                  <a:pt x="720064" y="128524"/>
                </a:lnTo>
                <a:lnTo>
                  <a:pt x="712114" y="68199"/>
                </a:lnTo>
                <a:lnTo>
                  <a:pt x="710526" y="0"/>
                </a:lnTo>
                <a:close/>
              </a:path>
            </a:pathLst>
          </a:custGeom>
          <a:solidFill>
            <a:srgbClr val="2A1A00"/>
          </a:solidFill>
        </p:spPr>
        <p:txBody>
          <a:bodyPr wrap="square" lIns="0" tIns="0" rIns="0" bIns="0" rtlCol="0"/>
          <a:lstStyle/>
          <a:p>
            <a:endParaRPr/>
          </a:p>
        </p:txBody>
      </p:sp>
      <p:sp>
        <p:nvSpPr>
          <p:cNvPr id="18" name="bg object 18"/>
          <p:cNvSpPr/>
          <p:nvPr/>
        </p:nvSpPr>
        <p:spPr>
          <a:xfrm>
            <a:off x="11908535"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F8B322"/>
          </a:solidFill>
        </p:spPr>
        <p:txBody>
          <a:bodyPr wrap="square" lIns="0" tIns="0" rIns="0" bIns="0" rtlCol="0"/>
          <a:lstStyle/>
          <a:p>
            <a:endParaRPr/>
          </a:p>
        </p:txBody>
      </p:sp>
      <p:sp>
        <p:nvSpPr>
          <p:cNvPr id="2" name="Holder 2"/>
          <p:cNvSpPr>
            <a:spLocks noGrp="1"/>
          </p:cNvSpPr>
          <p:nvPr>
            <p:ph type="title"/>
          </p:nvPr>
        </p:nvSpPr>
        <p:spPr>
          <a:xfrm>
            <a:off x="1217549" y="345389"/>
            <a:ext cx="9756901" cy="695325"/>
          </a:xfrm>
          <a:prstGeom prst="rect">
            <a:avLst/>
          </a:prstGeom>
        </p:spPr>
        <p:txBody>
          <a:bodyPr wrap="square" lIns="0" tIns="0" rIns="0" bIns="0">
            <a:spAutoFit/>
          </a:bodyPr>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a:xfrm>
            <a:off x="1330833" y="1121014"/>
            <a:ext cx="9405620" cy="1635760"/>
          </a:xfrm>
          <a:prstGeom prst="rect">
            <a:avLst/>
          </a:prstGeom>
        </p:spPr>
        <p:txBody>
          <a:bodyPr wrap="square" lIns="0" tIns="0" rIns="0" bIns="0">
            <a:spAutoFit/>
          </a:bodyPr>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2700">
              <a:lnSpc>
                <a:spcPct val="100000"/>
              </a:lnSpc>
              <a:spcBef>
                <a:spcPts val="110"/>
              </a:spcBef>
            </a:pPr>
            <a:r>
              <a:rPr spc="775" dirty="0"/>
              <a:t>I</a:t>
            </a:r>
            <a:r>
              <a:rPr spc="790" dirty="0"/>
              <a:t>N</a:t>
            </a:r>
            <a:r>
              <a:rPr spc="775" dirty="0"/>
              <a:t>DI</a:t>
            </a:r>
            <a:r>
              <a:rPr spc="785" dirty="0"/>
              <a:t>A</a:t>
            </a:r>
            <a:r>
              <a:rPr spc="5" dirty="0"/>
              <a:t>N</a:t>
            </a:r>
          </a:p>
        </p:txBody>
      </p:sp>
      <p:sp>
        <p:nvSpPr>
          <p:cNvPr id="3" name="object 3"/>
          <p:cNvSpPr txBox="1"/>
          <p:nvPr/>
        </p:nvSpPr>
        <p:spPr>
          <a:xfrm>
            <a:off x="2575686" y="1751202"/>
            <a:ext cx="7213600" cy="4584065"/>
          </a:xfrm>
          <a:prstGeom prst="rect">
            <a:avLst/>
          </a:prstGeom>
        </p:spPr>
        <p:txBody>
          <a:bodyPr vert="horz" wrap="square" lIns="0" tIns="186690" rIns="0" bIns="0" rtlCol="0">
            <a:spAutoFit/>
          </a:bodyPr>
          <a:lstStyle/>
          <a:p>
            <a:pPr marL="12700" marR="5080" algn="ctr">
              <a:lnSpc>
                <a:spcPts val="10800"/>
              </a:lnSpc>
              <a:spcBef>
                <a:spcPts val="1470"/>
              </a:spcBef>
              <a:tabLst>
                <a:tab pos="6373495" algn="l"/>
              </a:tabLst>
            </a:pPr>
            <a:r>
              <a:rPr sz="10000" spc="780" dirty="0">
                <a:solidFill>
                  <a:srgbClr val="2A1A00"/>
                </a:solidFill>
                <a:latin typeface="Impact"/>
                <a:cs typeface="Impact"/>
              </a:rPr>
              <a:t>T</a:t>
            </a:r>
            <a:r>
              <a:rPr sz="10000" spc="800" dirty="0">
                <a:solidFill>
                  <a:srgbClr val="2A1A00"/>
                </a:solidFill>
                <a:latin typeface="Impact"/>
                <a:cs typeface="Impact"/>
              </a:rPr>
              <a:t>R</a:t>
            </a:r>
            <a:r>
              <a:rPr sz="10000" spc="795" dirty="0">
                <a:solidFill>
                  <a:srgbClr val="2A1A00"/>
                </a:solidFill>
                <a:latin typeface="Impact"/>
                <a:cs typeface="Impact"/>
              </a:rPr>
              <a:t>A</a:t>
            </a:r>
            <a:r>
              <a:rPr sz="10000" spc="775" dirty="0">
                <a:solidFill>
                  <a:srgbClr val="2A1A00"/>
                </a:solidFill>
                <a:latin typeface="Impact"/>
                <a:cs typeface="Impact"/>
              </a:rPr>
              <a:t>DI</a:t>
            </a:r>
            <a:r>
              <a:rPr sz="10000" spc="780" dirty="0">
                <a:solidFill>
                  <a:srgbClr val="2A1A00"/>
                </a:solidFill>
                <a:latin typeface="Impact"/>
                <a:cs typeface="Impact"/>
              </a:rPr>
              <a:t>T</a:t>
            </a:r>
            <a:r>
              <a:rPr sz="10000" spc="775" dirty="0">
                <a:solidFill>
                  <a:srgbClr val="2A1A00"/>
                </a:solidFill>
                <a:latin typeface="Impact"/>
                <a:cs typeface="Impact"/>
              </a:rPr>
              <a:t>I</a:t>
            </a:r>
            <a:r>
              <a:rPr sz="10000" spc="790" dirty="0">
                <a:solidFill>
                  <a:srgbClr val="2A1A00"/>
                </a:solidFill>
                <a:latin typeface="Impact"/>
                <a:cs typeface="Impact"/>
              </a:rPr>
              <a:t>ONS</a:t>
            </a:r>
            <a:r>
              <a:rPr sz="10000" dirty="0">
                <a:solidFill>
                  <a:srgbClr val="2A1A00"/>
                </a:solidFill>
                <a:latin typeface="Impact"/>
                <a:cs typeface="Impact"/>
              </a:rPr>
              <a:t>,  </a:t>
            </a:r>
            <a:r>
              <a:rPr sz="10000" spc="650" dirty="0" smtClean="0">
                <a:solidFill>
                  <a:srgbClr val="2A1A00"/>
                </a:solidFill>
                <a:latin typeface="Impact"/>
                <a:cs typeface="Impact"/>
              </a:rPr>
              <a:t>CULTUR</a:t>
            </a:r>
            <a:r>
              <a:rPr lang="en-US" sz="10000" spc="650" dirty="0" smtClean="0">
                <a:solidFill>
                  <a:srgbClr val="2A1A00"/>
                </a:solidFill>
                <a:latin typeface="Impact"/>
                <a:cs typeface="Impact"/>
              </a:rPr>
              <a:t>E </a:t>
            </a:r>
            <a:r>
              <a:rPr sz="10000" spc="5" dirty="0" smtClean="0">
                <a:solidFill>
                  <a:srgbClr val="2A1A00"/>
                </a:solidFill>
                <a:latin typeface="Impact"/>
                <a:cs typeface="Impact"/>
              </a:rPr>
              <a:t>&amp; </a:t>
            </a:r>
            <a:r>
              <a:rPr sz="10000" spc="-1750" dirty="0" smtClean="0">
                <a:solidFill>
                  <a:srgbClr val="2A1A00"/>
                </a:solidFill>
                <a:latin typeface="Impact"/>
                <a:cs typeface="Impact"/>
              </a:rPr>
              <a:t> </a:t>
            </a:r>
            <a:r>
              <a:rPr sz="10000" spc="685" dirty="0">
                <a:solidFill>
                  <a:srgbClr val="2A1A00"/>
                </a:solidFill>
                <a:latin typeface="Impact"/>
                <a:cs typeface="Impact"/>
              </a:rPr>
              <a:t>SOCIETY</a:t>
            </a:r>
            <a:endParaRPr sz="10000" dirty="0">
              <a:latin typeface="Impact"/>
              <a:cs typeface="Impact"/>
            </a:endParaRPr>
          </a:p>
          <a:p>
            <a:pPr marL="57150" algn="ctr">
              <a:lnSpc>
                <a:spcPts val="2125"/>
              </a:lnSpc>
              <a:tabLst>
                <a:tab pos="434340" algn="l"/>
                <a:tab pos="760095" algn="l"/>
              </a:tabLst>
            </a:pPr>
            <a:r>
              <a:rPr sz="2000" b="1" spc="275" dirty="0">
                <a:solidFill>
                  <a:srgbClr val="2A1A00"/>
                </a:solidFill>
                <a:latin typeface="Trebuchet MS"/>
                <a:cs typeface="Trebuchet MS"/>
              </a:rPr>
              <a:t>G	</a:t>
            </a:r>
            <a:r>
              <a:rPr sz="2000" b="1" spc="120" dirty="0">
                <a:solidFill>
                  <a:srgbClr val="2A1A00"/>
                </a:solidFill>
                <a:latin typeface="Trebuchet MS"/>
                <a:cs typeface="Trebuchet MS"/>
              </a:rPr>
              <a:t>L	</a:t>
            </a:r>
            <a:r>
              <a:rPr sz="2000" b="1" spc="200" dirty="0">
                <a:solidFill>
                  <a:srgbClr val="2A1A00"/>
                </a:solidFill>
                <a:latin typeface="Trebuchet MS"/>
                <a:cs typeface="Trebuchet MS"/>
              </a:rPr>
              <a:t>B</a:t>
            </a:r>
            <a:endParaRPr sz="2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29718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BUDDHISM</a:t>
            </a:r>
            <a:endParaRPr sz="4600" b="1" u="sng" dirty="0">
              <a:latin typeface="+mj-lt"/>
            </a:endParaRPr>
          </a:p>
        </p:txBody>
      </p:sp>
      <p:sp>
        <p:nvSpPr>
          <p:cNvPr id="3" name="object 3"/>
          <p:cNvSpPr txBox="1"/>
          <p:nvPr/>
        </p:nvSpPr>
        <p:spPr>
          <a:xfrm>
            <a:off x="990600" y="872118"/>
            <a:ext cx="10896600" cy="6906378"/>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spc="-110" dirty="0" smtClean="0"/>
              <a:t>Founded by </a:t>
            </a:r>
            <a:r>
              <a:rPr lang="en-US" sz="2800" b="1" spc="-110" dirty="0" smtClean="0"/>
              <a:t>Siddhartha Gautama (563 BCE - 483 BCE)</a:t>
            </a:r>
            <a:r>
              <a:rPr lang="en-US" sz="2800" spc="-110" dirty="0" smtClean="0"/>
              <a:t>.</a:t>
            </a:r>
          </a:p>
          <a:p>
            <a:pPr marL="457200" indent="-457200" algn="just">
              <a:buFont typeface="Arial" panose="020B0604020202020204" pitchFamily="34" charset="0"/>
              <a:buChar char="•"/>
            </a:pPr>
            <a:r>
              <a:rPr lang="en-US" sz="2800" spc="-110" dirty="0" smtClean="0"/>
              <a:t>His teachings became the foundation for the Buddhism.</a:t>
            </a:r>
          </a:p>
          <a:p>
            <a:pPr marL="457200" indent="-457200" algn="just">
              <a:buFont typeface="Arial" panose="020B0604020202020204" pitchFamily="34" charset="0"/>
              <a:buChar char="•"/>
            </a:pPr>
            <a:r>
              <a:rPr lang="en-US" sz="2800" spc="-110" dirty="0" smtClean="0"/>
              <a:t>In 3</a:t>
            </a:r>
            <a:r>
              <a:rPr lang="en-US" sz="2800" spc="-110" baseline="30000" dirty="0" smtClean="0"/>
              <a:t>rd</a:t>
            </a:r>
            <a:r>
              <a:rPr lang="en-US" sz="2800" spc="-110" dirty="0" smtClean="0"/>
              <a:t> century  BCE, King </a:t>
            </a:r>
            <a:r>
              <a:rPr lang="en-US" sz="2800" spc="-110" dirty="0" err="1" smtClean="0"/>
              <a:t>Ashoka</a:t>
            </a:r>
            <a:r>
              <a:rPr lang="en-US" sz="2800" spc="-110" dirty="0" smtClean="0"/>
              <a:t> made Buddhism the state religion of India.</a:t>
            </a:r>
          </a:p>
          <a:p>
            <a:pPr marL="457200" indent="-457200" algn="just">
              <a:buFont typeface="Arial" panose="020B0604020202020204" pitchFamily="34" charset="0"/>
              <a:buChar char="•"/>
            </a:pPr>
            <a:r>
              <a:rPr lang="en-US" sz="2800" b="1" spc="-110" dirty="0" smtClean="0"/>
              <a:t>Buddhism spreaded beyond India and it gained extreme popularity in South East Asia</a:t>
            </a:r>
            <a:r>
              <a:rPr lang="en-US" sz="2800" spc="-110" dirty="0" smtClean="0"/>
              <a:t>.</a:t>
            </a:r>
          </a:p>
          <a:p>
            <a:pPr marL="457200" indent="-457200" algn="just">
              <a:buFont typeface="Arial" panose="020B0604020202020204" pitchFamily="34" charset="0"/>
              <a:buChar char="•"/>
            </a:pPr>
            <a:r>
              <a:rPr lang="en-US" sz="2800" spc="-110" dirty="0"/>
              <a:t> </a:t>
            </a:r>
            <a:r>
              <a:rPr lang="en-US" sz="2800" spc="-110" dirty="0" smtClean="0"/>
              <a:t>His teachings are known as </a:t>
            </a:r>
            <a:r>
              <a:rPr lang="en-US" sz="2800" b="1" spc="-110" dirty="0" smtClean="0"/>
              <a:t>‘dharma’ </a:t>
            </a:r>
            <a:r>
              <a:rPr lang="en-US" sz="2800" spc="-110" dirty="0" smtClean="0"/>
              <a:t>which included </a:t>
            </a:r>
            <a:r>
              <a:rPr lang="en-US" sz="2800" b="1" spc="-110" dirty="0" smtClean="0"/>
              <a:t>wisdom, </a:t>
            </a:r>
            <a:r>
              <a:rPr lang="en-US" sz="2800" b="1" spc="-110" dirty="0"/>
              <a:t>k</a:t>
            </a:r>
            <a:r>
              <a:rPr lang="en-US" sz="2800" b="1" spc="-110" dirty="0" smtClean="0"/>
              <a:t>indness, patience, generosity and compassion.</a:t>
            </a:r>
          </a:p>
          <a:p>
            <a:pPr marL="457200" indent="-457200" algn="just">
              <a:buFont typeface="Arial" panose="020B0604020202020204" pitchFamily="34" charset="0"/>
              <a:buChar char="•"/>
            </a:pPr>
            <a:r>
              <a:rPr lang="en-US" sz="2800" spc="-110" dirty="0" smtClean="0"/>
              <a:t>He mentioned </a:t>
            </a:r>
            <a:r>
              <a:rPr lang="en-US" sz="2800" b="1" spc="-110" dirty="0" smtClean="0"/>
              <a:t>four noble truths </a:t>
            </a:r>
            <a:r>
              <a:rPr lang="en-US" sz="2800" spc="-110" dirty="0" smtClean="0"/>
              <a:t>for mankind </a:t>
            </a:r>
          </a:p>
          <a:p>
            <a:pPr marL="457200" indent="-457200" algn="just">
              <a:buFont typeface="Arial" panose="020B0604020202020204" pitchFamily="34" charset="0"/>
              <a:buChar char="•"/>
            </a:pPr>
            <a:r>
              <a:rPr lang="en-US" sz="2800" spc="-110" dirty="0" smtClean="0"/>
              <a:t>(</a:t>
            </a:r>
            <a:r>
              <a:rPr lang="en-US" sz="2800" spc="-110" dirty="0" err="1" smtClean="0"/>
              <a:t>i</a:t>
            </a:r>
            <a:r>
              <a:rPr lang="en-US" sz="2800" spc="-110" dirty="0" smtClean="0"/>
              <a:t>) </a:t>
            </a:r>
            <a:r>
              <a:rPr lang="en-US" sz="2800" b="1" spc="-110" dirty="0" smtClean="0"/>
              <a:t>Truth of suffering:</a:t>
            </a:r>
            <a:r>
              <a:rPr lang="en-US" sz="2800" spc="-110" dirty="0" smtClean="0"/>
              <a:t> where there is life there is pain.</a:t>
            </a:r>
          </a:p>
          <a:p>
            <a:pPr marL="457200" indent="-457200" algn="just">
              <a:buFont typeface="Arial" panose="020B0604020202020204" pitchFamily="34" charset="0"/>
              <a:buChar char="•"/>
            </a:pPr>
            <a:r>
              <a:rPr lang="en-US" sz="2800" spc="-110" dirty="0" smtClean="0"/>
              <a:t>(ii) </a:t>
            </a:r>
            <a:r>
              <a:rPr lang="en-US" sz="2800" b="1" spc="-110" dirty="0"/>
              <a:t>C</a:t>
            </a:r>
            <a:r>
              <a:rPr lang="en-US" sz="2800" b="1" spc="-110" dirty="0" smtClean="0"/>
              <a:t>ause of suffering: </a:t>
            </a:r>
            <a:r>
              <a:rPr lang="en-US" sz="2800" spc="-110" dirty="0" smtClean="0"/>
              <a:t>desire is the ultimate cause of suffering.</a:t>
            </a:r>
            <a:endParaRPr lang="en-US" sz="2800" b="1" spc="-110" dirty="0" smtClean="0"/>
          </a:p>
          <a:p>
            <a:pPr marL="457200" indent="-457200" algn="just">
              <a:buFont typeface="Arial" panose="020B0604020202020204" pitchFamily="34" charset="0"/>
              <a:buChar char="•"/>
            </a:pPr>
            <a:r>
              <a:rPr lang="en-US" sz="2800" spc="-110" dirty="0" smtClean="0"/>
              <a:t>(iii)</a:t>
            </a:r>
            <a:r>
              <a:rPr lang="en-US" sz="2800" b="1" spc="-110" dirty="0" smtClean="0"/>
              <a:t>End of suffering: </a:t>
            </a:r>
            <a:r>
              <a:rPr lang="en-US" sz="2800" spc="-110" dirty="0" smtClean="0"/>
              <a:t>state of freedom from desire, pain and any kind of attachment, state of complete peace leading to </a:t>
            </a:r>
            <a:r>
              <a:rPr lang="en-US" sz="2800" b="1" spc="-110" dirty="0"/>
              <a:t>N</a:t>
            </a:r>
            <a:r>
              <a:rPr lang="en-US" sz="2800" b="1" spc="-110" dirty="0" smtClean="0"/>
              <a:t>irvana.</a:t>
            </a:r>
          </a:p>
          <a:p>
            <a:pPr marL="457200" indent="-457200" algn="just">
              <a:buFont typeface="Arial" panose="020B0604020202020204" pitchFamily="34" charset="0"/>
              <a:buChar char="•"/>
            </a:pPr>
            <a:r>
              <a:rPr lang="en-US" sz="2800" spc="-110" dirty="0" smtClean="0"/>
              <a:t>(iv) </a:t>
            </a:r>
            <a:r>
              <a:rPr lang="en-US" sz="2800" b="1" spc="-110" dirty="0" smtClean="0"/>
              <a:t>Path of Liberation:</a:t>
            </a:r>
            <a:r>
              <a:rPr lang="en-US" sz="2800" spc="-110" dirty="0" smtClean="0"/>
              <a:t> path that frees us from suffering.</a:t>
            </a:r>
          </a:p>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213615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922"/>
            <a:ext cx="29718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BUDDHISM</a:t>
            </a:r>
            <a:endParaRPr sz="4600" b="1" u="sng" dirty="0">
              <a:latin typeface="+mj-lt"/>
            </a:endParaRPr>
          </a:p>
        </p:txBody>
      </p:sp>
      <p:sp>
        <p:nvSpPr>
          <p:cNvPr id="3" name="object 3"/>
          <p:cNvSpPr txBox="1"/>
          <p:nvPr/>
        </p:nvSpPr>
        <p:spPr>
          <a:xfrm>
            <a:off x="914400" y="737915"/>
            <a:ext cx="10896600" cy="6044603"/>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spc="-110" dirty="0" smtClean="0"/>
              <a:t>He taught his followers that the end of suffering could be achieved by following </a:t>
            </a:r>
            <a:r>
              <a:rPr lang="en-US" sz="2800" b="1" spc="-110" dirty="0" smtClean="0"/>
              <a:t>Eight fold path:</a:t>
            </a:r>
          </a:p>
          <a:p>
            <a:pPr marL="514350" indent="-514350" algn="just">
              <a:lnSpc>
                <a:spcPct val="150000"/>
              </a:lnSpc>
              <a:buFont typeface="+mj-lt"/>
              <a:buAutoNum type="arabicPeriod"/>
            </a:pPr>
            <a:r>
              <a:rPr lang="en-US" sz="2800" spc="-110" dirty="0" smtClean="0"/>
              <a:t>Right understanding</a:t>
            </a:r>
          </a:p>
          <a:p>
            <a:pPr marL="514350" indent="-514350" algn="just">
              <a:lnSpc>
                <a:spcPct val="150000"/>
              </a:lnSpc>
              <a:buFont typeface="+mj-lt"/>
              <a:buAutoNum type="arabicPeriod"/>
            </a:pPr>
            <a:r>
              <a:rPr lang="en-US" sz="2800" spc="-110" dirty="0" smtClean="0"/>
              <a:t>Right thought</a:t>
            </a:r>
          </a:p>
          <a:p>
            <a:pPr marL="514350" indent="-514350" algn="just">
              <a:lnSpc>
                <a:spcPct val="150000"/>
              </a:lnSpc>
              <a:buFont typeface="+mj-lt"/>
              <a:buAutoNum type="arabicPeriod"/>
            </a:pPr>
            <a:r>
              <a:rPr lang="en-US" sz="2800" spc="-110" dirty="0" smtClean="0"/>
              <a:t>Right speech</a:t>
            </a:r>
          </a:p>
          <a:p>
            <a:pPr marL="514350" indent="-514350" algn="just">
              <a:lnSpc>
                <a:spcPct val="150000"/>
              </a:lnSpc>
              <a:buFont typeface="+mj-lt"/>
              <a:buAutoNum type="arabicPeriod"/>
            </a:pPr>
            <a:r>
              <a:rPr lang="en-US" sz="2800" spc="-110" dirty="0" smtClean="0"/>
              <a:t>Right action</a:t>
            </a:r>
          </a:p>
          <a:p>
            <a:pPr marL="514350" indent="-514350" algn="just">
              <a:lnSpc>
                <a:spcPct val="150000"/>
              </a:lnSpc>
              <a:buFont typeface="+mj-lt"/>
              <a:buAutoNum type="arabicPeriod"/>
            </a:pPr>
            <a:r>
              <a:rPr lang="en-US" sz="2800" spc="-110" dirty="0" smtClean="0"/>
              <a:t>Right livelihood</a:t>
            </a:r>
          </a:p>
          <a:p>
            <a:pPr marL="514350" indent="-514350" algn="just">
              <a:lnSpc>
                <a:spcPct val="150000"/>
              </a:lnSpc>
              <a:buFont typeface="+mj-lt"/>
              <a:buAutoNum type="arabicPeriod"/>
            </a:pPr>
            <a:r>
              <a:rPr lang="en-US" sz="2800" spc="-110" dirty="0" smtClean="0"/>
              <a:t>Right effort</a:t>
            </a:r>
          </a:p>
          <a:p>
            <a:pPr marL="514350" indent="-514350" algn="just">
              <a:lnSpc>
                <a:spcPct val="150000"/>
              </a:lnSpc>
              <a:buFont typeface="+mj-lt"/>
              <a:buAutoNum type="arabicPeriod"/>
            </a:pPr>
            <a:r>
              <a:rPr lang="en-US" sz="2800" spc="-110" dirty="0" smtClean="0"/>
              <a:t>Right mindfulness</a:t>
            </a:r>
          </a:p>
          <a:p>
            <a:pPr marL="514350" indent="-514350" algn="just">
              <a:lnSpc>
                <a:spcPct val="150000"/>
              </a:lnSpc>
              <a:buFont typeface="+mj-lt"/>
              <a:buAutoNum type="arabicPeriod"/>
            </a:pPr>
            <a:r>
              <a:rPr lang="en-US" sz="2800" spc="-110" dirty="0" smtClean="0"/>
              <a:t>Right concentration</a:t>
            </a:r>
            <a:endParaRPr lang="en-US" sz="2800" spc="-110" dirty="0" smtClean="0">
              <a:cs typeface="Trebuchet MS"/>
            </a:endParaRPr>
          </a:p>
        </p:txBody>
      </p:sp>
    </p:spTree>
    <p:extLst>
      <p:ext uri="{BB962C8B-B14F-4D97-AF65-F5344CB8AC3E}">
        <p14:creationId xmlns:p14="http://schemas.microsoft.com/office/powerpoint/2010/main" val="756071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922"/>
            <a:ext cx="23622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JAINISM</a:t>
            </a:r>
            <a:endParaRPr sz="4600" b="1" u="sng" dirty="0">
              <a:latin typeface="+mj-lt"/>
            </a:endParaRPr>
          </a:p>
        </p:txBody>
      </p:sp>
      <p:sp>
        <p:nvSpPr>
          <p:cNvPr id="3" name="object 3"/>
          <p:cNvSpPr txBox="1"/>
          <p:nvPr/>
        </p:nvSpPr>
        <p:spPr>
          <a:xfrm>
            <a:off x="914400" y="737915"/>
            <a:ext cx="10896600" cy="6044603"/>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spc="-110" dirty="0" smtClean="0"/>
              <a:t>Started by </a:t>
            </a:r>
            <a:r>
              <a:rPr lang="en-US" sz="2800" b="1" spc="-110" dirty="0" smtClean="0"/>
              <a:t>Vardhman Mahavira </a:t>
            </a:r>
            <a:r>
              <a:rPr lang="en-US" sz="2800" spc="-110" dirty="0" smtClean="0"/>
              <a:t>(540 BCE- 468 BCE)</a:t>
            </a:r>
          </a:p>
          <a:p>
            <a:pPr marL="457200" indent="-457200" algn="just">
              <a:buFont typeface="Arial" panose="020B0604020202020204" pitchFamily="34" charset="0"/>
              <a:buChar char="•"/>
            </a:pPr>
            <a:r>
              <a:rPr lang="en-US" sz="2800" spc="-110" dirty="0" smtClean="0"/>
              <a:t>As per Jainism he was the last (24</a:t>
            </a:r>
            <a:r>
              <a:rPr lang="en-US" sz="2800" spc="-110" baseline="30000" dirty="0" smtClean="0"/>
              <a:t>th</a:t>
            </a:r>
            <a:r>
              <a:rPr lang="en-US" sz="2800" spc="-110" dirty="0" smtClean="0"/>
              <a:t>) Tirthankara of Jainism. </a:t>
            </a:r>
            <a:r>
              <a:rPr lang="en-US" sz="2800" b="1" spc="-110" dirty="0" smtClean="0"/>
              <a:t>Rishabhdeva</a:t>
            </a:r>
            <a:r>
              <a:rPr lang="en-US" sz="2800" spc="-110" dirty="0" smtClean="0"/>
              <a:t> was the first and </a:t>
            </a:r>
            <a:r>
              <a:rPr lang="en-US" sz="2800" b="1" spc="-110" dirty="0" smtClean="0"/>
              <a:t>Parsavanath </a:t>
            </a:r>
            <a:r>
              <a:rPr lang="en-US" sz="2800" spc="-110" dirty="0" smtClean="0"/>
              <a:t>was 23</a:t>
            </a:r>
            <a:r>
              <a:rPr lang="en-US" sz="2800" spc="-110" baseline="30000" dirty="0" smtClean="0"/>
              <a:t>rd</a:t>
            </a:r>
            <a:r>
              <a:rPr lang="en-US" sz="2800" spc="-110" dirty="0" smtClean="0"/>
              <a:t>.   </a:t>
            </a:r>
          </a:p>
          <a:p>
            <a:pPr marL="457200" indent="-457200" algn="just">
              <a:buFont typeface="Arial" panose="020B0604020202020204" pitchFamily="34" charset="0"/>
              <a:buChar char="•"/>
            </a:pPr>
            <a:r>
              <a:rPr lang="en-US" sz="2800" spc="-110" dirty="0" smtClean="0"/>
              <a:t>Jainism is believed to be an eternal dharma, with the </a:t>
            </a:r>
            <a:r>
              <a:rPr lang="en-US" sz="2800" spc="-110" dirty="0" err="1" smtClean="0"/>
              <a:t>tirthankars</a:t>
            </a:r>
            <a:r>
              <a:rPr lang="en-US" sz="2800" spc="-110" dirty="0" smtClean="0"/>
              <a:t> directing each cycle of cosmological time.</a:t>
            </a:r>
          </a:p>
          <a:p>
            <a:pPr marL="457200" indent="-457200" algn="just">
              <a:buFont typeface="Arial" panose="020B0604020202020204" pitchFamily="34" charset="0"/>
              <a:buChar char="•"/>
            </a:pPr>
            <a:r>
              <a:rPr lang="en-US" sz="2800" b="1" spc="-110" dirty="0" smtClean="0"/>
              <a:t>Main religious ethics/vows of Jain religion are No Violence, No Possession of materialistic values , No Stealing, No Lies and Celibacy</a:t>
            </a:r>
          </a:p>
          <a:p>
            <a:pPr marL="457200" indent="-457200" algn="just">
              <a:buFont typeface="Arial" panose="020B0604020202020204" pitchFamily="34" charset="0"/>
              <a:buChar char="•"/>
            </a:pPr>
            <a:r>
              <a:rPr lang="en-US" sz="2800" spc="-110" dirty="0" smtClean="0"/>
              <a:t>Jain religion denies the supremacy of Vedas and condemn Vedic Rituals.</a:t>
            </a:r>
          </a:p>
          <a:p>
            <a:pPr marL="457200" indent="-457200" algn="just">
              <a:buFont typeface="Arial" panose="020B0604020202020204" pitchFamily="34" charset="0"/>
              <a:buChar char="•"/>
            </a:pPr>
            <a:r>
              <a:rPr lang="en-US" sz="2800" b="1" spc="-110" dirty="0" smtClean="0"/>
              <a:t>Strict Vegetarian lifestyle, main motto of life is to help one another </a:t>
            </a:r>
            <a:r>
              <a:rPr lang="en-US" sz="2800" spc="-110" dirty="0" smtClean="0"/>
              <a:t>are also the traits of Jain religion.</a:t>
            </a:r>
          </a:p>
          <a:p>
            <a:pPr marL="457200" indent="-457200" algn="just">
              <a:buFont typeface="Arial" panose="020B0604020202020204" pitchFamily="34" charset="0"/>
              <a:buChar char="•"/>
            </a:pPr>
            <a:r>
              <a:rPr lang="en-US" sz="2800" spc="-110" dirty="0" smtClean="0"/>
              <a:t>It rejects the existence of God and emphasizes that world was created by nature and it continues on its own through the cycle of rise and fall.</a:t>
            </a:r>
          </a:p>
          <a:p>
            <a:pPr marL="457200" indent="-457200" algn="just">
              <a:buFont typeface="Arial" panose="020B0604020202020204" pitchFamily="34" charset="0"/>
              <a:buChar char="•"/>
            </a:pPr>
            <a:r>
              <a:rPr lang="en-US" sz="2800" spc="-110" dirty="0" smtClean="0"/>
              <a:t>They also believe that suffering can be controlled by peace of mind and seeking the right knowledge and perception by right conduct.</a:t>
            </a:r>
            <a:endParaRPr lang="en-US" sz="2800" spc="-110" dirty="0" smtClean="0">
              <a:cs typeface="Trebuchet MS"/>
            </a:endParaRPr>
          </a:p>
        </p:txBody>
      </p:sp>
    </p:spTree>
    <p:extLst>
      <p:ext uri="{BB962C8B-B14F-4D97-AF65-F5344CB8AC3E}">
        <p14:creationId xmlns:p14="http://schemas.microsoft.com/office/powerpoint/2010/main" val="3586264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922"/>
            <a:ext cx="23622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JAINISM</a:t>
            </a:r>
            <a:endParaRPr sz="4600" b="1" u="sng" dirty="0">
              <a:latin typeface="+mj-lt"/>
            </a:endParaRPr>
          </a:p>
        </p:txBody>
      </p:sp>
      <p:sp>
        <p:nvSpPr>
          <p:cNvPr id="3" name="object 3"/>
          <p:cNvSpPr txBox="1"/>
          <p:nvPr/>
        </p:nvSpPr>
        <p:spPr>
          <a:xfrm>
            <a:off x="914400" y="737915"/>
            <a:ext cx="10896600" cy="7337265"/>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spc="-110" dirty="0" smtClean="0"/>
              <a:t>Jainism also mention three virtues or three jewels of life to achieve the enlightenment :</a:t>
            </a:r>
          </a:p>
          <a:p>
            <a:pPr marL="514350" indent="-514350" algn="just">
              <a:buFont typeface="+mj-lt"/>
              <a:buAutoNum type="arabicPeriod"/>
            </a:pPr>
            <a:r>
              <a:rPr lang="en-US" sz="2800" spc="-110" dirty="0" smtClean="0"/>
              <a:t>Right faith</a:t>
            </a:r>
          </a:p>
          <a:p>
            <a:pPr marL="514350" indent="-514350" algn="just">
              <a:buFont typeface="+mj-lt"/>
              <a:buAutoNum type="arabicPeriod"/>
            </a:pPr>
            <a:r>
              <a:rPr lang="en-US" sz="2800" spc="-110" dirty="0" smtClean="0"/>
              <a:t>Right knowledge</a:t>
            </a:r>
          </a:p>
          <a:p>
            <a:pPr marL="514350" indent="-514350" algn="just">
              <a:buFont typeface="+mj-lt"/>
              <a:buAutoNum type="arabicPeriod"/>
            </a:pPr>
            <a:r>
              <a:rPr lang="en-US" sz="2800" spc="-110" dirty="0" smtClean="0"/>
              <a:t>Right </a:t>
            </a:r>
            <a:r>
              <a:rPr lang="en-US" sz="2800" spc="-110" dirty="0" smtClean="0"/>
              <a:t>conduct/actions</a:t>
            </a:r>
          </a:p>
          <a:p>
            <a:pPr marL="514350" indent="-514350" algn="just">
              <a:buFont typeface="+mj-lt"/>
              <a:buAutoNum type="arabicPeriod"/>
            </a:pPr>
            <a:endParaRPr lang="en-US" sz="2800" spc="-110" dirty="0" smtClean="0"/>
          </a:p>
          <a:p>
            <a:pPr marL="457200" indent="-457200" algn="just">
              <a:buFont typeface="Arial" panose="020B0604020202020204" pitchFamily="34" charset="0"/>
              <a:buChar char="•"/>
            </a:pPr>
            <a:r>
              <a:rPr lang="en-US" sz="2800" spc="-110" dirty="0" smtClean="0"/>
              <a:t>Jainism is divided in two sub sections: Shwetambars and Digambaras</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2190816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6618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BUDDHISM and JAINISM</a:t>
            </a:r>
            <a:endParaRPr sz="4600" b="1" u="sng" dirty="0">
              <a:latin typeface="+mj-lt"/>
            </a:endParaRPr>
          </a:p>
        </p:txBody>
      </p:sp>
      <p:sp>
        <p:nvSpPr>
          <p:cNvPr id="3" name="object 3"/>
          <p:cNvSpPr txBox="1"/>
          <p:nvPr/>
        </p:nvSpPr>
        <p:spPr>
          <a:xfrm>
            <a:off x="925773" y="752499"/>
            <a:ext cx="10896600" cy="5829160"/>
          </a:xfrm>
          <a:prstGeom prst="rect">
            <a:avLst/>
          </a:prstGeom>
        </p:spPr>
        <p:txBody>
          <a:bodyPr vert="horz" wrap="square" lIns="0" tIns="12065" rIns="0" bIns="0" rtlCol="0">
            <a:spAutoFit/>
          </a:bodyPr>
          <a:lstStyle/>
          <a:p>
            <a:pPr marL="457200" indent="-457200" algn="just">
              <a:lnSpc>
                <a:spcPct val="150000"/>
              </a:lnSpc>
              <a:buFont typeface="Arial" panose="020B0604020202020204" pitchFamily="34" charset="0"/>
              <a:buChar char="•"/>
            </a:pPr>
            <a:r>
              <a:rPr lang="en-US" sz="2800" spc="-110" dirty="0" smtClean="0"/>
              <a:t>Both rejects notions and grand rituals associated with the Vedas.</a:t>
            </a:r>
          </a:p>
          <a:p>
            <a:pPr marL="457200" indent="-457200" algn="just">
              <a:buFont typeface="Arial" panose="020B0604020202020204" pitchFamily="34" charset="0"/>
              <a:buChar char="•"/>
            </a:pPr>
            <a:r>
              <a:rPr lang="en-US" sz="2800" spc="-110" dirty="0" smtClean="0"/>
              <a:t>Both Gautama Buddha and Mahavira were born in royal families both renounced their comfortable lifestyle to attain enlightenment.</a:t>
            </a:r>
          </a:p>
          <a:p>
            <a:pPr marL="457200" indent="-457200" algn="just">
              <a:lnSpc>
                <a:spcPct val="150000"/>
              </a:lnSpc>
              <a:buFont typeface="Arial" panose="020B0604020202020204" pitchFamily="34" charset="0"/>
              <a:buChar char="•"/>
            </a:pPr>
            <a:r>
              <a:rPr lang="en-US" sz="2800" spc="-110" dirty="0" smtClean="0"/>
              <a:t>Both stressed the principle of non violence.</a:t>
            </a:r>
          </a:p>
          <a:p>
            <a:pPr marL="457200" indent="-457200" algn="just">
              <a:lnSpc>
                <a:spcPct val="150000"/>
              </a:lnSpc>
              <a:buFont typeface="Arial" panose="020B0604020202020204" pitchFamily="34" charset="0"/>
              <a:buChar char="•"/>
            </a:pPr>
            <a:r>
              <a:rPr lang="en-US" sz="2800" spc="-110" dirty="0" smtClean="0"/>
              <a:t>Both believes in the concept of 	Karma.</a:t>
            </a:r>
          </a:p>
          <a:p>
            <a:pPr marL="457200" indent="-457200" algn="just">
              <a:buFont typeface="Arial" panose="020B0604020202020204" pitchFamily="34" charset="0"/>
              <a:buChar char="•"/>
            </a:pPr>
            <a:r>
              <a:rPr lang="en-US" sz="2800" spc="-110" dirty="0" smtClean="0"/>
              <a:t>Both denies the existence of God as the creator of universe. They also denies the supremacy of holy texts and importance given to them.</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Both believes in the concept of reincarnation which is the rebirth of the soul in a new body after the death of the previous body.</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3751111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0506"/>
            <a:ext cx="64008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BUDDHISM v/s JAINISM</a:t>
            </a:r>
            <a:endParaRPr sz="4600" b="1" u="sng" dirty="0">
              <a:latin typeface="+mj-lt"/>
            </a:endParaRPr>
          </a:p>
        </p:txBody>
      </p:sp>
      <p:sp>
        <p:nvSpPr>
          <p:cNvPr id="3" name="object 3"/>
          <p:cNvSpPr txBox="1"/>
          <p:nvPr/>
        </p:nvSpPr>
        <p:spPr>
          <a:xfrm>
            <a:off x="925773" y="752499"/>
            <a:ext cx="10896600" cy="873957"/>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cs typeface="Trebuchet MS"/>
            </a:endParaRPr>
          </a:p>
        </p:txBody>
      </p:sp>
      <p:graphicFrame>
        <p:nvGraphicFramePr>
          <p:cNvPr id="6" name="Table 5"/>
          <p:cNvGraphicFramePr>
            <a:graphicFrameLocks noGrp="1"/>
          </p:cNvGraphicFramePr>
          <p:nvPr>
            <p:extLst>
              <p:ext uri="{D42A27DB-BD31-4B8C-83A1-F6EECF244321}">
                <p14:modId xmlns:p14="http://schemas.microsoft.com/office/powerpoint/2010/main" val="2994275127"/>
              </p:ext>
            </p:extLst>
          </p:nvPr>
        </p:nvGraphicFramePr>
        <p:xfrm>
          <a:off x="925773" y="882591"/>
          <a:ext cx="10896602" cy="5838249"/>
        </p:xfrm>
        <a:graphic>
          <a:graphicData uri="http://schemas.openxmlformats.org/drawingml/2006/table">
            <a:tbl>
              <a:tblPr firstRow="1" bandRow="1">
                <a:tableStyleId>{5C22544A-7EE6-4342-B048-85BDC9FD1C3A}</a:tableStyleId>
              </a:tblPr>
              <a:tblGrid>
                <a:gridCol w="5475027"/>
                <a:gridCol w="5421575"/>
              </a:tblGrid>
              <a:tr h="793809">
                <a:tc>
                  <a:txBody>
                    <a:bodyPr/>
                    <a:lstStyle/>
                    <a:p>
                      <a:pPr algn="ctr"/>
                      <a:r>
                        <a:rPr lang="en-US" sz="4000" dirty="0" smtClean="0"/>
                        <a:t>BUDDHISM</a:t>
                      </a:r>
                      <a:endParaRPr lang="en-IN" sz="4000" dirty="0"/>
                    </a:p>
                  </a:txBody>
                  <a:tcPr>
                    <a:solidFill>
                      <a:schemeClr val="accent6">
                        <a:lumMod val="50000"/>
                      </a:schemeClr>
                    </a:solidFill>
                  </a:tcPr>
                </a:tc>
                <a:tc>
                  <a:txBody>
                    <a:bodyPr/>
                    <a:lstStyle/>
                    <a:p>
                      <a:pPr algn="ctr"/>
                      <a:r>
                        <a:rPr lang="en-US" sz="4000" dirty="0" smtClean="0"/>
                        <a:t>JAINISM</a:t>
                      </a:r>
                      <a:endParaRPr lang="en-IN" sz="4000" dirty="0"/>
                    </a:p>
                  </a:txBody>
                  <a:tcPr>
                    <a:solidFill>
                      <a:schemeClr val="accent6">
                        <a:lumMod val="50000"/>
                      </a:schemeClr>
                    </a:solidFill>
                  </a:tcPr>
                </a:tc>
              </a:tr>
              <a:tr h="946209">
                <a:tc>
                  <a:txBody>
                    <a:bodyPr/>
                    <a:lstStyle/>
                    <a:p>
                      <a:pPr algn="just"/>
                      <a:r>
                        <a:rPr lang="en-US" sz="2000" b="1" dirty="0" smtClean="0">
                          <a:solidFill>
                            <a:schemeClr val="bg1"/>
                          </a:solidFill>
                        </a:rPr>
                        <a:t>Rebirth</a:t>
                      </a:r>
                      <a:r>
                        <a:rPr lang="en-US" sz="2000" b="1" baseline="0" dirty="0" smtClean="0">
                          <a:solidFill>
                            <a:schemeClr val="bg1"/>
                          </a:solidFill>
                        </a:rPr>
                        <a:t> is one of the principal beliefs</a:t>
                      </a:r>
                      <a:endParaRPr lang="en-IN" sz="2000" b="1" dirty="0">
                        <a:solidFill>
                          <a:schemeClr val="bg1"/>
                        </a:solidFill>
                      </a:endParaRPr>
                    </a:p>
                  </a:txBody>
                  <a:tcPr>
                    <a:solidFill>
                      <a:schemeClr val="accent6">
                        <a:lumMod val="50000"/>
                      </a:schemeClr>
                    </a:solidFill>
                  </a:tcPr>
                </a:tc>
                <a:tc>
                  <a:txBody>
                    <a:bodyPr/>
                    <a:lstStyle/>
                    <a:p>
                      <a:pPr algn="just"/>
                      <a:r>
                        <a:rPr lang="en-US" sz="2000" b="1" dirty="0" smtClean="0">
                          <a:solidFill>
                            <a:schemeClr val="bg1"/>
                          </a:solidFill>
                        </a:rPr>
                        <a:t>Cycle of birth and death</a:t>
                      </a:r>
                      <a:r>
                        <a:rPr lang="en-US" sz="2000" b="1" baseline="0" dirty="0" smtClean="0">
                          <a:solidFill>
                            <a:schemeClr val="bg1"/>
                          </a:solidFill>
                        </a:rPr>
                        <a:t> will continue due to good or bad deeds.</a:t>
                      </a:r>
                      <a:endParaRPr lang="en-IN" sz="2000" b="1" dirty="0">
                        <a:solidFill>
                          <a:schemeClr val="bg1"/>
                        </a:solidFill>
                      </a:endParaRPr>
                    </a:p>
                  </a:txBody>
                  <a:tcPr>
                    <a:solidFill>
                      <a:schemeClr val="accent6">
                        <a:lumMod val="50000"/>
                      </a:schemeClr>
                    </a:solidFill>
                  </a:tcPr>
                </a:tc>
              </a:tr>
              <a:tr h="1415991">
                <a:tc>
                  <a:txBody>
                    <a:bodyPr/>
                    <a:lstStyle/>
                    <a:p>
                      <a:pPr algn="just"/>
                      <a:r>
                        <a:rPr lang="en-US" sz="2000" b="1" dirty="0" smtClean="0">
                          <a:solidFill>
                            <a:schemeClr val="bg1"/>
                          </a:solidFill>
                        </a:rPr>
                        <a:t>Principle</a:t>
                      </a:r>
                      <a:r>
                        <a:rPr lang="en-US" sz="2000" b="1" baseline="0" dirty="0" smtClean="0">
                          <a:solidFill>
                            <a:schemeClr val="bg1"/>
                          </a:solidFill>
                        </a:rPr>
                        <a:t> teaching: life means suffering and to escape suffering one needs to follow four noble truths and practice eight noble paths.</a:t>
                      </a:r>
                      <a:endParaRPr lang="en-IN" sz="2000" b="1" dirty="0">
                        <a:solidFill>
                          <a:schemeClr val="bg1"/>
                        </a:solidFill>
                      </a:endParaRPr>
                    </a:p>
                  </a:txBody>
                  <a:tcPr>
                    <a:solidFill>
                      <a:schemeClr val="accent6">
                        <a:lumMod val="50000"/>
                      </a:schemeClr>
                    </a:solidFill>
                  </a:tcPr>
                </a:tc>
                <a:tc>
                  <a:txBody>
                    <a:bodyPr/>
                    <a:lstStyle/>
                    <a:p>
                      <a:pPr algn="just"/>
                      <a:r>
                        <a:rPr lang="en-US" sz="2000" b="1" dirty="0" smtClean="0">
                          <a:solidFill>
                            <a:schemeClr val="bg1"/>
                          </a:solidFill>
                        </a:rPr>
                        <a:t>Emphasis on respect</a:t>
                      </a:r>
                      <a:r>
                        <a:rPr lang="en-US" sz="2000" b="1" baseline="0" dirty="0" smtClean="0">
                          <a:solidFill>
                            <a:schemeClr val="bg1"/>
                          </a:solidFill>
                        </a:rPr>
                        <a:t> of all living beings.  Liberation by attaining five vows and following three jewels.</a:t>
                      </a:r>
                      <a:endParaRPr lang="en-IN" sz="2000" b="1" dirty="0">
                        <a:solidFill>
                          <a:schemeClr val="bg1"/>
                        </a:solidFill>
                      </a:endParaRPr>
                    </a:p>
                  </a:txBody>
                  <a:tcPr>
                    <a:solidFill>
                      <a:schemeClr val="accent6">
                        <a:lumMod val="50000"/>
                      </a:schemeClr>
                    </a:solidFill>
                  </a:tcPr>
                </a:tc>
              </a:tr>
              <a:tr h="838200">
                <a:tc>
                  <a:txBody>
                    <a:bodyPr/>
                    <a:lstStyle/>
                    <a:p>
                      <a:pPr marL="0" algn="l"/>
                      <a:r>
                        <a:rPr lang="en-US" sz="2000" b="1" dirty="0" smtClean="0">
                          <a:solidFill>
                            <a:schemeClr val="bg1"/>
                          </a:solidFill>
                          <a:latin typeface="+mn-lt"/>
                          <a:ea typeface="+mn-ea"/>
                          <a:cs typeface="+mn-cs"/>
                        </a:rPr>
                        <a:t>Two major sections : Mahayana and Theravada</a:t>
                      </a:r>
                      <a:endParaRPr lang="en-IN" sz="2000" b="1" dirty="0">
                        <a:solidFill>
                          <a:schemeClr val="bg1"/>
                        </a:solidFill>
                        <a:latin typeface="+mn-lt"/>
                        <a:ea typeface="+mn-ea"/>
                        <a:cs typeface="+mn-cs"/>
                      </a:endParaRPr>
                    </a:p>
                  </a:txBody>
                  <a:tcPr>
                    <a:solidFill>
                      <a:schemeClr val="accent6">
                        <a:lumMod val="50000"/>
                      </a:schemeClr>
                    </a:solidFill>
                  </a:tcPr>
                </a:tc>
                <a:tc>
                  <a:txBody>
                    <a:bodyPr/>
                    <a:lstStyle/>
                    <a:p>
                      <a:pPr marL="0" algn="just"/>
                      <a:r>
                        <a:rPr lang="en-US" sz="2000" b="1" dirty="0" smtClean="0">
                          <a:solidFill>
                            <a:schemeClr val="bg1"/>
                          </a:solidFill>
                          <a:latin typeface="+mn-lt"/>
                          <a:ea typeface="+mn-ea"/>
                          <a:cs typeface="+mn-cs"/>
                        </a:rPr>
                        <a:t>Two major sections : Shwetambars and </a:t>
                      </a:r>
                      <a:r>
                        <a:rPr lang="en-US" sz="2000" b="1" dirty="0" err="1" smtClean="0">
                          <a:solidFill>
                            <a:schemeClr val="bg1"/>
                          </a:solidFill>
                          <a:latin typeface="+mn-lt"/>
                          <a:ea typeface="+mn-ea"/>
                          <a:cs typeface="+mn-cs"/>
                        </a:rPr>
                        <a:t>Digambars</a:t>
                      </a:r>
                      <a:r>
                        <a:rPr lang="en-US" sz="2000" b="1" dirty="0" smtClean="0">
                          <a:solidFill>
                            <a:schemeClr val="bg1"/>
                          </a:solidFill>
                          <a:latin typeface="+mn-lt"/>
                          <a:ea typeface="+mn-ea"/>
                          <a:cs typeface="+mn-cs"/>
                        </a:rPr>
                        <a:t> </a:t>
                      </a:r>
                      <a:endParaRPr lang="en-IN" sz="2000" b="1" dirty="0">
                        <a:solidFill>
                          <a:schemeClr val="bg1"/>
                        </a:solidFill>
                        <a:latin typeface="+mn-lt"/>
                        <a:ea typeface="+mn-ea"/>
                        <a:cs typeface="+mn-cs"/>
                      </a:endParaRPr>
                    </a:p>
                  </a:txBody>
                  <a:tcPr>
                    <a:solidFill>
                      <a:schemeClr val="accent6">
                        <a:lumMod val="50000"/>
                      </a:schemeClr>
                    </a:solidFill>
                  </a:tcPr>
                </a:tc>
              </a:tr>
              <a:tr h="838200">
                <a:tc>
                  <a:txBody>
                    <a:bodyPr/>
                    <a:lstStyle/>
                    <a:p>
                      <a:pPr marL="0" algn="just"/>
                      <a:r>
                        <a:rPr lang="en-US" sz="2000" b="1" dirty="0" smtClean="0">
                          <a:solidFill>
                            <a:schemeClr val="bg1"/>
                          </a:solidFill>
                          <a:latin typeface="+mn-lt"/>
                          <a:ea typeface="+mn-ea"/>
                          <a:cs typeface="+mn-cs"/>
                        </a:rPr>
                        <a:t>Founded in 6</a:t>
                      </a:r>
                      <a:r>
                        <a:rPr lang="en-US" sz="2000" b="1" baseline="30000" dirty="0" smtClean="0">
                          <a:solidFill>
                            <a:schemeClr val="bg1"/>
                          </a:solidFill>
                          <a:latin typeface="+mn-lt"/>
                          <a:ea typeface="+mn-ea"/>
                          <a:cs typeface="+mn-cs"/>
                        </a:rPr>
                        <a:t>th</a:t>
                      </a:r>
                      <a:r>
                        <a:rPr lang="en-US" sz="2000" b="1" baseline="0" dirty="0" smtClean="0">
                          <a:solidFill>
                            <a:schemeClr val="bg1"/>
                          </a:solidFill>
                          <a:latin typeface="+mn-lt"/>
                          <a:ea typeface="+mn-ea"/>
                          <a:cs typeface="+mn-cs"/>
                        </a:rPr>
                        <a:t> century BCE in modern day Nepal</a:t>
                      </a:r>
                      <a:endParaRPr lang="en-IN" sz="2000" b="1" dirty="0">
                        <a:solidFill>
                          <a:schemeClr val="bg1"/>
                        </a:solidFill>
                        <a:latin typeface="+mn-lt"/>
                        <a:ea typeface="+mn-ea"/>
                        <a:cs typeface="+mn-cs"/>
                      </a:endParaRPr>
                    </a:p>
                  </a:txBody>
                  <a:tcPr>
                    <a:solidFill>
                      <a:schemeClr val="accent6">
                        <a:lumMod val="50000"/>
                      </a:schemeClr>
                    </a:solidFill>
                  </a:tcPr>
                </a:tc>
                <a:tc>
                  <a:txBody>
                    <a:bodyPr/>
                    <a:lstStyle/>
                    <a:p>
                      <a:pPr marL="0" algn="just"/>
                      <a:r>
                        <a:rPr lang="en-US" sz="2000" b="1" dirty="0" smtClean="0">
                          <a:solidFill>
                            <a:schemeClr val="bg1"/>
                          </a:solidFill>
                          <a:latin typeface="+mn-lt"/>
                          <a:ea typeface="+mn-ea"/>
                          <a:cs typeface="+mn-cs"/>
                        </a:rPr>
                        <a:t>Founded in 5</a:t>
                      </a:r>
                      <a:r>
                        <a:rPr lang="en-US" sz="2000" b="1" baseline="30000" dirty="0" smtClean="0">
                          <a:solidFill>
                            <a:schemeClr val="bg1"/>
                          </a:solidFill>
                          <a:latin typeface="+mn-lt"/>
                          <a:ea typeface="+mn-ea"/>
                          <a:cs typeface="+mn-cs"/>
                        </a:rPr>
                        <a:t>th</a:t>
                      </a:r>
                      <a:r>
                        <a:rPr lang="en-US" sz="2000" b="1" dirty="0" smtClean="0">
                          <a:solidFill>
                            <a:schemeClr val="bg1"/>
                          </a:solidFill>
                          <a:latin typeface="+mn-lt"/>
                          <a:ea typeface="+mn-ea"/>
                          <a:cs typeface="+mn-cs"/>
                        </a:rPr>
                        <a:t> century BCE in Northern India</a:t>
                      </a:r>
                      <a:endParaRPr lang="en-IN" sz="2000" b="1" dirty="0">
                        <a:solidFill>
                          <a:schemeClr val="bg1"/>
                        </a:solidFill>
                        <a:latin typeface="+mn-lt"/>
                        <a:ea typeface="+mn-ea"/>
                        <a:cs typeface="+mn-cs"/>
                      </a:endParaRPr>
                    </a:p>
                  </a:txBody>
                  <a:tcPr>
                    <a:solidFill>
                      <a:schemeClr val="accent6">
                        <a:lumMod val="50000"/>
                      </a:schemeClr>
                    </a:solidFill>
                  </a:tcPr>
                </a:tc>
              </a:tr>
              <a:tr h="708826">
                <a:tc>
                  <a:txBody>
                    <a:bodyPr/>
                    <a:lstStyle/>
                    <a:p>
                      <a:pPr marL="0" algn="just"/>
                      <a:r>
                        <a:rPr lang="en-US" sz="2000" b="1" dirty="0" smtClean="0">
                          <a:solidFill>
                            <a:schemeClr val="bg1"/>
                          </a:solidFill>
                          <a:latin typeface="+mn-lt"/>
                          <a:ea typeface="+mn-ea"/>
                          <a:cs typeface="+mn-cs"/>
                        </a:rPr>
                        <a:t>Followers in Thailand,</a:t>
                      </a:r>
                      <a:r>
                        <a:rPr lang="en-US" sz="2000" b="1" baseline="0" dirty="0" smtClean="0">
                          <a:solidFill>
                            <a:schemeClr val="bg1"/>
                          </a:solidFill>
                          <a:latin typeface="+mn-lt"/>
                          <a:ea typeface="+mn-ea"/>
                          <a:cs typeface="+mn-cs"/>
                        </a:rPr>
                        <a:t> Cambodia, Sri Lanka, Nepal, Bhutan, Japan, Tibet, China, Vietnam, Mongolia, Korea, Singapore, Hong Kong etc.</a:t>
                      </a:r>
                      <a:endParaRPr lang="en-IN" sz="2000" b="1" dirty="0">
                        <a:solidFill>
                          <a:schemeClr val="bg1"/>
                        </a:solidFill>
                        <a:latin typeface="+mn-lt"/>
                        <a:ea typeface="+mn-ea"/>
                        <a:cs typeface="+mn-cs"/>
                      </a:endParaRPr>
                    </a:p>
                  </a:txBody>
                  <a:tcPr>
                    <a:solidFill>
                      <a:schemeClr val="accent6">
                        <a:lumMod val="50000"/>
                      </a:schemeClr>
                    </a:solidFill>
                  </a:tcPr>
                </a:tc>
                <a:tc>
                  <a:txBody>
                    <a:bodyPr/>
                    <a:lstStyle/>
                    <a:p>
                      <a:pPr marL="0" algn="just"/>
                      <a:r>
                        <a:rPr lang="en-US" sz="2000" b="1" dirty="0" smtClean="0">
                          <a:solidFill>
                            <a:schemeClr val="bg1"/>
                          </a:solidFill>
                          <a:latin typeface="+mn-lt"/>
                          <a:ea typeface="+mn-ea"/>
                          <a:cs typeface="+mn-cs"/>
                        </a:rPr>
                        <a:t>USA,</a:t>
                      </a:r>
                      <a:r>
                        <a:rPr lang="en-US" sz="2000" b="1" baseline="0" dirty="0" smtClean="0">
                          <a:solidFill>
                            <a:schemeClr val="bg1"/>
                          </a:solidFill>
                          <a:latin typeface="+mn-lt"/>
                          <a:ea typeface="+mn-ea"/>
                          <a:cs typeface="+mn-cs"/>
                        </a:rPr>
                        <a:t> South American continent, also in smaller islands nations in South Asia.</a:t>
                      </a:r>
                      <a:endParaRPr lang="en-IN" sz="2000" b="1" dirty="0">
                        <a:solidFill>
                          <a:schemeClr val="bg1"/>
                        </a:solidFill>
                        <a:latin typeface="+mn-lt"/>
                        <a:ea typeface="+mn-ea"/>
                        <a:cs typeface="+mn-cs"/>
                      </a:endParaRPr>
                    </a:p>
                  </a:txBody>
                  <a:tcPr>
                    <a:solidFill>
                      <a:schemeClr val="accent6">
                        <a:lumMod val="50000"/>
                      </a:schemeClr>
                    </a:solidFill>
                  </a:tcPr>
                </a:tc>
              </a:tr>
            </a:tbl>
          </a:graphicData>
        </a:graphic>
      </p:graphicFrame>
    </p:spTree>
    <p:extLst>
      <p:ext uri="{BB962C8B-B14F-4D97-AF65-F5344CB8AC3E}">
        <p14:creationId xmlns:p14="http://schemas.microsoft.com/office/powerpoint/2010/main" val="833053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3" name="object 3"/>
          <p:cNvSpPr txBox="1"/>
          <p:nvPr/>
        </p:nvSpPr>
        <p:spPr>
          <a:xfrm>
            <a:off x="925773" y="1066800"/>
            <a:ext cx="10896600" cy="3459280"/>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dirty="0"/>
              <a:t>Philosophy arose in India as an enquiry into the mystery of life and existence.</a:t>
            </a:r>
          </a:p>
          <a:p>
            <a:pPr marL="457200" indent="-457200" algn="just">
              <a:buFont typeface="Arial" panose="020B0604020202020204" pitchFamily="34" charset="0"/>
              <a:buChar char="•"/>
            </a:pPr>
            <a:r>
              <a:rPr lang="en-US" sz="2800" dirty="0"/>
              <a:t>Indian Philosophy refers to several traditions of philosophical thought that originated in the Indian subcontinent.</a:t>
            </a:r>
          </a:p>
          <a:p>
            <a:pPr marL="457200" indent="-457200" algn="just">
              <a:buFont typeface="Arial" panose="020B0604020202020204" pitchFamily="34" charset="0"/>
              <a:buChar char="•"/>
            </a:pPr>
            <a:r>
              <a:rPr lang="en-US" sz="2800" b="1" spc="-110" dirty="0" smtClean="0"/>
              <a:t>Nyaya, Vaisheshika, Samkhya, Yoga, Purva Mimamsa, Uttara Mimamsa</a:t>
            </a:r>
          </a:p>
          <a:p>
            <a:pPr marL="457200" indent="-457200" algn="just">
              <a:buFont typeface="Arial" panose="020B0604020202020204" pitchFamily="34" charset="0"/>
              <a:buChar char="•"/>
            </a:pPr>
            <a:r>
              <a:rPr lang="en-US" sz="2800" spc="-110" dirty="0" smtClean="0">
                <a:cs typeface="Trebuchet MS"/>
              </a:rPr>
              <a:t>Each differs in one way or other in terms of concepts, phenomena, laws and domains.</a:t>
            </a:r>
          </a:p>
          <a:p>
            <a:pPr marL="457200" indent="-457200" algn="just">
              <a:buFont typeface="Arial" panose="020B0604020202020204" pitchFamily="34" charset="0"/>
              <a:buChar char="•"/>
            </a:pPr>
            <a:endParaRPr lang="en-US" sz="2800" b="1" spc="-110" dirty="0" smtClean="0">
              <a:cs typeface="Trebuchet MS"/>
            </a:endParaRPr>
          </a:p>
        </p:txBody>
      </p:sp>
    </p:spTree>
    <p:extLst>
      <p:ext uri="{BB962C8B-B14F-4D97-AF65-F5344CB8AC3E}">
        <p14:creationId xmlns:p14="http://schemas.microsoft.com/office/powerpoint/2010/main" val="28094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57618" y="752499"/>
            <a:ext cx="10656627" cy="3970318"/>
          </a:xfrm>
          <a:prstGeom prst="rect">
            <a:avLst/>
          </a:prstGeom>
        </p:spPr>
        <p:txBody>
          <a:bodyPr wrap="square">
            <a:spAutoFit/>
          </a:bodyPr>
          <a:lstStyle/>
          <a:p>
            <a:pPr algn="just"/>
            <a:endParaRPr lang="en-US" sz="2800" b="1" spc="-110" dirty="0" smtClean="0">
              <a:cs typeface="Trebuchet MS"/>
            </a:endParaRPr>
          </a:p>
          <a:p>
            <a:pPr marL="514350" indent="-514350" algn="just">
              <a:buFont typeface="+mj-lt"/>
              <a:buAutoNum type="arabicPeriod"/>
            </a:pPr>
            <a:r>
              <a:rPr lang="en-US" sz="2800" b="1" spc="-110" dirty="0" smtClean="0">
                <a:cs typeface="Trebuchet MS"/>
              </a:rPr>
              <a:t>NYAYA:  </a:t>
            </a:r>
            <a:r>
              <a:rPr lang="en-US" sz="2800" spc="-110" dirty="0" smtClean="0">
                <a:cs typeface="Trebuchet MS"/>
              </a:rPr>
              <a:t>it states that </a:t>
            </a:r>
            <a:r>
              <a:rPr lang="en-US" sz="2800" dirty="0" smtClean="0"/>
              <a:t>nothing </a:t>
            </a:r>
            <a:r>
              <a:rPr lang="en-US" sz="2800" dirty="0"/>
              <a:t>is acceptable unless it is in accordance with reason and experience (scientific approach). Nyaya is considered as </a:t>
            </a:r>
            <a:r>
              <a:rPr lang="en-US" sz="2800" b="1" dirty="0"/>
              <a:t>a technique of logical </a:t>
            </a:r>
            <a:r>
              <a:rPr lang="en-US" sz="2800" b="1" dirty="0" smtClean="0"/>
              <a:t>thinking</a:t>
            </a:r>
          </a:p>
          <a:p>
            <a:pPr algn="just"/>
            <a:endParaRPr lang="en-US" sz="2800" b="1" spc="-110" dirty="0">
              <a:cs typeface="Trebuchet MS"/>
            </a:endParaRPr>
          </a:p>
          <a:p>
            <a:pPr marL="457200" indent="-457200" algn="just">
              <a:buFont typeface="Arial" panose="020B0604020202020204" pitchFamily="34" charset="0"/>
              <a:buChar char="•"/>
            </a:pPr>
            <a:r>
              <a:rPr lang="en-US" sz="2800" b="1" spc="-110" dirty="0" smtClean="0">
                <a:cs typeface="Trebuchet MS"/>
              </a:rPr>
              <a:t>Gautama Muni</a:t>
            </a:r>
            <a:r>
              <a:rPr lang="en-US" sz="2800" spc="-110" dirty="0" smtClean="0">
                <a:cs typeface="Trebuchet MS"/>
              </a:rPr>
              <a:t> </a:t>
            </a:r>
            <a:r>
              <a:rPr lang="en-US" sz="2800" spc="-110" dirty="0">
                <a:cs typeface="Trebuchet MS"/>
              </a:rPr>
              <a:t>is the author of Nyaya Sutras which says that there are four means of attaining a valid knowledge: </a:t>
            </a:r>
            <a:r>
              <a:rPr lang="en-US" sz="2800" b="1" spc="-110" dirty="0" smtClean="0">
                <a:cs typeface="Trebuchet MS"/>
              </a:rPr>
              <a:t>perception, inference, comparison and verbal testimony. </a:t>
            </a:r>
          </a:p>
          <a:p>
            <a:pPr algn="just"/>
            <a:endParaRPr lang="en-US" sz="2800" b="1" spc="-110" dirty="0">
              <a:cs typeface="Trebuchet MS"/>
            </a:endParaRPr>
          </a:p>
        </p:txBody>
      </p:sp>
    </p:spTree>
    <p:extLst>
      <p:ext uri="{BB962C8B-B14F-4D97-AF65-F5344CB8AC3E}">
        <p14:creationId xmlns:p14="http://schemas.microsoft.com/office/powerpoint/2010/main" val="8607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25773" y="1066800"/>
            <a:ext cx="10656627" cy="6124754"/>
          </a:xfrm>
          <a:prstGeom prst="rect">
            <a:avLst/>
          </a:prstGeom>
        </p:spPr>
        <p:txBody>
          <a:bodyPr wrap="square">
            <a:spAutoFit/>
          </a:bodyPr>
          <a:lstStyle/>
          <a:p>
            <a:pPr marL="514350" indent="-514350" algn="just">
              <a:buFont typeface="+mj-lt"/>
              <a:buAutoNum type="arabicPeriod" startAt="2"/>
            </a:pPr>
            <a:r>
              <a:rPr lang="en-US" sz="2800" b="1" spc="-110" dirty="0" smtClean="0"/>
              <a:t>VAISHESHIKA :</a:t>
            </a:r>
            <a:r>
              <a:rPr lang="en-US" sz="2800" dirty="0" smtClean="0"/>
              <a:t> considered as the realistic and objective philosophy of  universe. Vaisheshika thinkers believe that all objects of the universe are composed of five elements–</a:t>
            </a:r>
            <a:r>
              <a:rPr lang="en-US" sz="2800" b="1" dirty="0" smtClean="0"/>
              <a:t>earth, water, air, fire and ether. </a:t>
            </a:r>
          </a:p>
          <a:p>
            <a:pPr algn="just"/>
            <a:endParaRPr lang="en-US" sz="2800" b="1" dirty="0" smtClean="0"/>
          </a:p>
          <a:p>
            <a:pPr marL="457200" indent="-457200" algn="just">
              <a:buFont typeface="Arial" panose="020B0604020202020204" pitchFamily="34" charset="0"/>
              <a:buChar char="•"/>
            </a:pPr>
            <a:r>
              <a:rPr lang="en-US" sz="2800" dirty="0" smtClean="0"/>
              <a:t>They </a:t>
            </a:r>
            <a:r>
              <a:rPr lang="en-US" sz="2800" dirty="0"/>
              <a:t>believe that God is the guiding principle. The living beings were rewarded or punished according to the law of karma, based on actions of merit and demerit</a:t>
            </a:r>
            <a:r>
              <a:rPr lang="en-US" sz="2800" dirty="0" smtClean="0"/>
              <a:t>.</a:t>
            </a:r>
          </a:p>
          <a:p>
            <a:pPr algn="just"/>
            <a:endParaRPr lang="en-US" sz="2800" dirty="0" smtClean="0"/>
          </a:p>
          <a:p>
            <a:pPr marL="457200" indent="-457200" algn="just">
              <a:buFont typeface="Arial" panose="020B0604020202020204" pitchFamily="34" charset="0"/>
              <a:buChar char="•"/>
            </a:pPr>
            <a:r>
              <a:rPr lang="en-US" sz="2800" dirty="0" smtClean="0"/>
              <a:t>Vaisheshika </a:t>
            </a:r>
            <a:r>
              <a:rPr lang="en-US" sz="2800" dirty="0"/>
              <a:t>and Nyaya schools eventually merged because of their closely related metaphysical theories (Vaisheshika only accepted perception and inference as sources of valid knowledge</a:t>
            </a:r>
            <a:r>
              <a:rPr lang="en-US" sz="2800" dirty="0" smtClean="0"/>
              <a:t>).</a:t>
            </a:r>
          </a:p>
          <a:p>
            <a:pPr marL="457200" indent="-457200" algn="just">
              <a:buFont typeface="Arial" panose="020B0604020202020204" pitchFamily="34" charset="0"/>
              <a:buChar char="•"/>
            </a:pPr>
            <a:r>
              <a:rPr lang="en-US" sz="2800" dirty="0" smtClean="0"/>
              <a:t>Author was </a:t>
            </a:r>
            <a:r>
              <a:rPr lang="en-US" sz="2800" b="1" dirty="0" smtClean="0"/>
              <a:t>KONADA  KASHAYAP</a:t>
            </a:r>
            <a:endParaRPr lang="en-US" sz="2800" b="1" dirty="0"/>
          </a:p>
          <a:p>
            <a:pPr marL="457200" indent="-457200" algn="just">
              <a:buFont typeface="Arial" panose="020B0604020202020204" pitchFamily="34" charset="0"/>
              <a:buChar char="•"/>
            </a:pPr>
            <a:endParaRPr lang="en-US" sz="2800" b="1" spc="-110" dirty="0" smtClean="0">
              <a:cs typeface="Trebuchet MS"/>
            </a:endParaRPr>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1192636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25773" y="1066800"/>
            <a:ext cx="10961427" cy="5693866"/>
          </a:xfrm>
          <a:prstGeom prst="rect">
            <a:avLst/>
          </a:prstGeom>
        </p:spPr>
        <p:txBody>
          <a:bodyPr wrap="square">
            <a:spAutoFit/>
          </a:bodyPr>
          <a:lstStyle/>
          <a:p>
            <a:pPr marL="514350" indent="-514350">
              <a:buFont typeface="+mj-lt"/>
              <a:buAutoNum type="arabicPeriod" startAt="3"/>
            </a:pPr>
            <a:r>
              <a:rPr lang="en-US" sz="2800" b="1" spc="-110" dirty="0" smtClean="0"/>
              <a:t>SAMKHYA : </a:t>
            </a:r>
            <a:r>
              <a:rPr lang="en-US" sz="2800" dirty="0"/>
              <a:t>Samkhya is the oldest of the orthodox philosophical systems, and it postulates that everything in reality stems from </a:t>
            </a:r>
            <a:r>
              <a:rPr lang="en-US" sz="2800" dirty="0" err="1"/>
              <a:t>purusha</a:t>
            </a:r>
            <a:r>
              <a:rPr lang="en-US" sz="2800" dirty="0"/>
              <a:t> (self, soul or mind) and </a:t>
            </a:r>
            <a:r>
              <a:rPr lang="en-US" sz="2800" dirty="0" err="1"/>
              <a:t>prakriti</a:t>
            </a:r>
            <a:r>
              <a:rPr lang="en-US" sz="2800" dirty="0"/>
              <a:t> (</a:t>
            </a:r>
            <a:r>
              <a:rPr lang="en-US" sz="2800" dirty="0" smtClean="0"/>
              <a:t>matter, creative agency, energy</a:t>
            </a:r>
            <a:r>
              <a:rPr lang="en-US" sz="2800" dirty="0"/>
              <a:t>).</a:t>
            </a:r>
            <a:br>
              <a:rPr lang="en-US" sz="2800" dirty="0"/>
            </a:br>
            <a:endParaRPr lang="en-US" sz="2800" dirty="0" smtClean="0"/>
          </a:p>
          <a:p>
            <a:pPr marL="457200" indent="-457200" algn="just">
              <a:buFont typeface="Arial" panose="020B0604020202020204" pitchFamily="34" charset="0"/>
              <a:buChar char="•"/>
            </a:pPr>
            <a:r>
              <a:rPr lang="en-US" sz="2800" dirty="0" err="1" smtClean="0"/>
              <a:t>Purush</a:t>
            </a:r>
            <a:r>
              <a:rPr lang="en-US" sz="2800" dirty="0" smtClean="0"/>
              <a:t> </a:t>
            </a:r>
            <a:r>
              <a:rPr lang="en-US" sz="2800" dirty="0"/>
              <a:t>cannot be modified or changed while </a:t>
            </a:r>
            <a:r>
              <a:rPr lang="en-US" sz="2800" dirty="0" err="1"/>
              <a:t>prakriti</a:t>
            </a:r>
            <a:r>
              <a:rPr lang="en-US" sz="2800" dirty="0"/>
              <a:t> brings change in all objects</a:t>
            </a:r>
            <a:r>
              <a:rPr lang="en-US" sz="2800" dirty="0" smtClean="0"/>
              <a:t>.</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b="1" dirty="0" smtClean="0"/>
              <a:t>KAPILA MUNI </a:t>
            </a:r>
            <a:r>
              <a:rPr lang="en-US" sz="2800" dirty="0" smtClean="0"/>
              <a:t>was the author of Samkhya Philosophy </a:t>
            </a:r>
            <a:endParaRPr lang="en-US" sz="2800" dirty="0"/>
          </a:p>
          <a:p>
            <a:pPr marL="514350" indent="-514350" algn="just">
              <a:buFont typeface="+mj-lt"/>
              <a:buAutoNum type="arabicPeriod" startAt="3"/>
            </a:pPr>
            <a:endParaRPr lang="en-US" sz="2800" b="1" spc="-110" dirty="0" smtClean="0"/>
          </a:p>
          <a:p>
            <a:pPr algn="just"/>
            <a:endParaRPr lang="en-US" sz="2800" b="1" dirty="0" smtClean="0"/>
          </a:p>
          <a:p>
            <a:pPr marL="457200" indent="-457200" algn="just">
              <a:buFont typeface="Arial" panose="020B0604020202020204" pitchFamily="34" charset="0"/>
              <a:buChar char="•"/>
            </a:pPr>
            <a:endParaRPr lang="en-US" sz="2800" b="1" spc="-110" dirty="0" smtClean="0">
              <a:cs typeface="Trebuchet MS"/>
            </a:endParaRPr>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1964381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832" y="333197"/>
            <a:ext cx="3469767" cy="796372"/>
          </a:xfrm>
          <a:prstGeom prst="rect">
            <a:avLst/>
          </a:prstGeom>
        </p:spPr>
        <p:txBody>
          <a:bodyPr vert="horz" wrap="square" lIns="0" tIns="11430" rIns="0" bIns="0" rtlCol="0">
            <a:spAutoFit/>
          </a:bodyPr>
          <a:lstStyle/>
          <a:p>
            <a:pPr marL="12700">
              <a:lnSpc>
                <a:spcPct val="100000"/>
              </a:lnSpc>
              <a:spcBef>
                <a:spcPts val="90"/>
              </a:spcBef>
            </a:pPr>
            <a:r>
              <a:rPr sz="5100" b="1" u="sng" spc="155" dirty="0">
                <a:latin typeface="+mj-lt"/>
              </a:rPr>
              <a:t>OUTLINES</a:t>
            </a:r>
            <a:endParaRPr sz="5100" b="1" u="sng" dirty="0">
              <a:latin typeface="+mj-lt"/>
            </a:endParaRPr>
          </a:p>
        </p:txBody>
      </p:sp>
      <p:sp>
        <p:nvSpPr>
          <p:cNvPr id="3" name="object 3"/>
          <p:cNvSpPr txBox="1"/>
          <p:nvPr/>
        </p:nvSpPr>
        <p:spPr>
          <a:xfrm>
            <a:off x="1143000" y="1524000"/>
            <a:ext cx="10327767" cy="3161250"/>
          </a:xfrm>
          <a:prstGeom prst="rect">
            <a:avLst/>
          </a:prstGeom>
        </p:spPr>
        <p:txBody>
          <a:bodyPr vert="horz" wrap="square" lIns="0" tIns="12065" rIns="0" bIns="0" rtlCol="0">
            <a:spAutoFit/>
          </a:bodyPr>
          <a:lstStyle/>
          <a:p>
            <a:pPr marL="241300" marR="1343660" indent="-228600">
              <a:lnSpc>
                <a:spcPct val="110000"/>
              </a:lnSpc>
              <a:spcBef>
                <a:spcPts val="95"/>
              </a:spcBef>
              <a:buClr>
                <a:srgbClr val="2A1A00"/>
              </a:buClr>
              <a:buFont typeface="Microsoft Sans Serif"/>
              <a:buChar char="•"/>
              <a:tabLst>
                <a:tab pos="241300" algn="l"/>
              </a:tabLst>
            </a:pPr>
            <a:r>
              <a:rPr sz="2800" b="1" spc="55" dirty="0">
                <a:latin typeface="Trebuchet MS"/>
                <a:cs typeface="Trebuchet MS"/>
              </a:rPr>
              <a:t>Module</a:t>
            </a:r>
            <a:r>
              <a:rPr sz="2800" b="1" spc="-90" dirty="0">
                <a:latin typeface="Trebuchet MS"/>
                <a:cs typeface="Trebuchet MS"/>
              </a:rPr>
              <a:t> </a:t>
            </a:r>
            <a:r>
              <a:rPr lang="en-US" sz="2800" b="1" spc="-90" dirty="0" smtClean="0">
                <a:latin typeface="Trebuchet MS"/>
                <a:cs typeface="Trebuchet MS"/>
              </a:rPr>
              <a:t>3</a:t>
            </a:r>
            <a:r>
              <a:rPr sz="2800" b="1" spc="-85" dirty="0" smtClean="0">
                <a:latin typeface="Trebuchet MS"/>
                <a:cs typeface="Trebuchet MS"/>
              </a:rPr>
              <a:t>-</a:t>
            </a:r>
            <a:r>
              <a:rPr sz="2800" b="1" spc="-100" dirty="0" smtClean="0">
                <a:latin typeface="Trebuchet MS"/>
                <a:cs typeface="Trebuchet MS"/>
              </a:rPr>
              <a:t> </a:t>
            </a:r>
            <a:r>
              <a:rPr sz="2800" b="1" spc="5" dirty="0">
                <a:latin typeface="Trebuchet MS"/>
                <a:cs typeface="Trebuchet MS"/>
              </a:rPr>
              <a:t>Indian</a:t>
            </a:r>
            <a:r>
              <a:rPr sz="2800" b="1" spc="-50" dirty="0">
                <a:latin typeface="Trebuchet MS"/>
                <a:cs typeface="Trebuchet MS"/>
              </a:rPr>
              <a:t> </a:t>
            </a:r>
            <a:r>
              <a:rPr lang="en-US" sz="2800" b="1" spc="-50" dirty="0" smtClean="0">
                <a:latin typeface="Trebuchet MS"/>
                <a:cs typeface="Trebuchet MS"/>
              </a:rPr>
              <a:t>Religion, Philosophy</a:t>
            </a:r>
            <a:r>
              <a:rPr sz="2800" b="1" spc="-365" dirty="0" smtClean="0">
                <a:latin typeface="Trebuchet MS"/>
                <a:cs typeface="Trebuchet MS"/>
              </a:rPr>
              <a:t> </a:t>
            </a:r>
            <a:r>
              <a:rPr sz="2800" b="1" spc="-5" dirty="0">
                <a:latin typeface="Trebuchet MS"/>
                <a:cs typeface="Trebuchet MS"/>
              </a:rPr>
              <a:t>and </a:t>
            </a:r>
            <a:r>
              <a:rPr sz="2800" b="1" spc="-830" dirty="0">
                <a:latin typeface="Trebuchet MS"/>
                <a:cs typeface="Trebuchet MS"/>
              </a:rPr>
              <a:t> </a:t>
            </a:r>
            <a:r>
              <a:rPr sz="2800" b="1" spc="5" dirty="0">
                <a:latin typeface="Trebuchet MS"/>
                <a:cs typeface="Trebuchet MS"/>
              </a:rPr>
              <a:t>Practices</a:t>
            </a:r>
            <a:endParaRPr sz="2800" dirty="0">
              <a:latin typeface="Trebuchet MS"/>
              <a:cs typeface="Trebuchet MS"/>
            </a:endParaRPr>
          </a:p>
          <a:p>
            <a:pPr marL="12700" marR="5080" algn="just">
              <a:lnSpc>
                <a:spcPct val="150000"/>
              </a:lnSpc>
              <a:spcBef>
                <a:spcPts val="695"/>
              </a:spcBef>
              <a:tabLst>
                <a:tab pos="1393190" algn="l"/>
                <a:tab pos="2978785" algn="l"/>
              </a:tabLst>
            </a:pPr>
            <a:r>
              <a:rPr lang="en-US" sz="2800" spc="-110" dirty="0" smtClean="0">
                <a:cs typeface="Trebuchet MS"/>
              </a:rPr>
              <a:t>Pre Vedic and Vedic Religion, Buddhism, Jainism, Six System Indian Philosophy, Shankar Acharya, Various Philosophical Doctrines, Other Heterodox Sections, Bhakti Movement, Sufi Movement, Socio religious reform movement of 19</a:t>
            </a:r>
            <a:r>
              <a:rPr lang="en-US" sz="2800" spc="-110" baseline="30000" dirty="0" smtClean="0">
                <a:cs typeface="Trebuchet MS"/>
              </a:rPr>
              <a:t>th</a:t>
            </a:r>
            <a:r>
              <a:rPr lang="en-US" sz="2800" spc="-110" dirty="0" smtClean="0">
                <a:cs typeface="Trebuchet MS"/>
              </a:rPr>
              <a:t> century, Modern religious practices.</a:t>
            </a:r>
            <a:endParaRPr sz="2800" spc="-110" dirty="0">
              <a:cs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25773" y="838200"/>
            <a:ext cx="10656627" cy="6555641"/>
          </a:xfrm>
          <a:prstGeom prst="rect">
            <a:avLst/>
          </a:prstGeom>
        </p:spPr>
        <p:txBody>
          <a:bodyPr wrap="square">
            <a:spAutoFit/>
          </a:bodyPr>
          <a:lstStyle/>
          <a:p>
            <a:pPr marL="514350" indent="-514350" algn="just">
              <a:buFont typeface="+mj-lt"/>
              <a:buAutoNum type="arabicPeriod" startAt="4"/>
            </a:pPr>
            <a:r>
              <a:rPr lang="en-US" sz="2800" b="1" spc="-110" dirty="0" smtClean="0"/>
              <a:t>YOGA : </a:t>
            </a:r>
            <a:r>
              <a:rPr lang="en-US" sz="2800" spc="-110" dirty="0" smtClean="0"/>
              <a:t>Founded by </a:t>
            </a:r>
            <a:r>
              <a:rPr lang="en-US" sz="2800" b="1" spc="-110" dirty="0" smtClean="0"/>
              <a:t>Patanjali.</a:t>
            </a:r>
          </a:p>
          <a:p>
            <a:pPr marL="457200" indent="-457200" algn="just">
              <a:buFont typeface="Arial" panose="020B0604020202020204" pitchFamily="34" charset="0"/>
              <a:buChar char="•"/>
            </a:pPr>
            <a:r>
              <a:rPr lang="en-US" sz="2800" dirty="0"/>
              <a:t>Yogic techniques control body, mind &amp; sense organs, thus considered as a means of achieving freedom</a:t>
            </a:r>
            <a:r>
              <a:rPr lang="en-US" sz="2800" spc="-110" dirty="0" smtClean="0"/>
              <a:t> from diseases. This could be attained by practicing:  </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a:t>S</a:t>
            </a:r>
            <a:r>
              <a:rPr lang="en-US" sz="2800" spc="-110" dirty="0" smtClean="0"/>
              <a:t>elf control </a:t>
            </a:r>
            <a:r>
              <a:rPr lang="en-US" sz="2800" b="1" spc="-110" dirty="0" smtClean="0"/>
              <a:t>(Yama) </a:t>
            </a:r>
          </a:p>
          <a:p>
            <a:pPr marL="457200" indent="-457200" algn="just">
              <a:buFont typeface="Arial" panose="020B0604020202020204" pitchFamily="34" charset="0"/>
              <a:buChar char="•"/>
            </a:pPr>
            <a:r>
              <a:rPr lang="en-US" sz="2800" spc="-110" dirty="0"/>
              <a:t>O</a:t>
            </a:r>
            <a:r>
              <a:rPr lang="en-US" sz="2800" spc="-110" dirty="0" smtClean="0"/>
              <a:t>bservation of rules </a:t>
            </a:r>
            <a:r>
              <a:rPr lang="en-US" sz="2800" b="1" spc="-110" dirty="0" smtClean="0"/>
              <a:t>(</a:t>
            </a:r>
            <a:r>
              <a:rPr lang="en-US" sz="2800" b="1" spc="-110" dirty="0"/>
              <a:t>N</a:t>
            </a:r>
            <a:r>
              <a:rPr lang="en-US" sz="2800" b="1" spc="-110" dirty="0" smtClean="0"/>
              <a:t>iyama) </a:t>
            </a:r>
          </a:p>
          <a:p>
            <a:pPr marL="457200" indent="-457200" algn="just">
              <a:buFont typeface="Arial" panose="020B0604020202020204" pitchFamily="34" charset="0"/>
              <a:buChar char="•"/>
            </a:pPr>
            <a:r>
              <a:rPr lang="en-US" sz="2800" spc="-110" dirty="0"/>
              <a:t>F</a:t>
            </a:r>
            <a:r>
              <a:rPr lang="en-US" sz="2800" spc="-110" dirty="0" smtClean="0"/>
              <a:t>ixed postures </a:t>
            </a:r>
            <a:r>
              <a:rPr lang="en-US" sz="2800" b="1" spc="-110" dirty="0" smtClean="0"/>
              <a:t>(Asana)</a:t>
            </a:r>
          </a:p>
          <a:p>
            <a:pPr marL="457200" indent="-457200" algn="just">
              <a:buFont typeface="Arial" panose="020B0604020202020204" pitchFamily="34" charset="0"/>
              <a:buChar char="•"/>
            </a:pPr>
            <a:r>
              <a:rPr lang="en-US" sz="2800" spc="-110" dirty="0"/>
              <a:t>B</a:t>
            </a:r>
            <a:r>
              <a:rPr lang="en-US" sz="2800" spc="-110" dirty="0" smtClean="0"/>
              <a:t>reath control </a:t>
            </a:r>
            <a:r>
              <a:rPr lang="en-US" sz="2800" b="1" spc="-110" dirty="0" smtClean="0"/>
              <a:t>(Pranayama) </a:t>
            </a:r>
          </a:p>
          <a:p>
            <a:pPr marL="457200" indent="-457200" algn="just">
              <a:buFont typeface="Arial" panose="020B0604020202020204" pitchFamily="34" charset="0"/>
              <a:buChar char="•"/>
            </a:pPr>
            <a:r>
              <a:rPr lang="en-US" sz="2800" spc="-110" dirty="0" smtClean="0"/>
              <a:t>Choosing an object </a:t>
            </a:r>
            <a:r>
              <a:rPr lang="en-US" sz="2800" b="1" spc="-110" dirty="0" smtClean="0"/>
              <a:t>(</a:t>
            </a:r>
            <a:r>
              <a:rPr lang="en-US" sz="2800" b="1" spc="-110" dirty="0" err="1" smtClean="0"/>
              <a:t>Pratyahara</a:t>
            </a:r>
            <a:r>
              <a:rPr lang="en-US" sz="2800" b="1" spc="-110" dirty="0" smtClean="0"/>
              <a:t>)</a:t>
            </a:r>
          </a:p>
          <a:p>
            <a:pPr marL="457200" indent="-457200" algn="just">
              <a:buFont typeface="Arial" panose="020B0604020202020204" pitchFamily="34" charset="0"/>
              <a:buChar char="•"/>
            </a:pPr>
            <a:r>
              <a:rPr lang="en-US" sz="2800" spc="-110" dirty="0"/>
              <a:t>F</a:t>
            </a:r>
            <a:r>
              <a:rPr lang="en-US" sz="2800" spc="-110" dirty="0" smtClean="0"/>
              <a:t>ixing the mind </a:t>
            </a:r>
            <a:r>
              <a:rPr lang="en-US" sz="2800" b="1" spc="-110" dirty="0" smtClean="0"/>
              <a:t>(</a:t>
            </a:r>
            <a:r>
              <a:rPr lang="en-US" sz="2800" b="1" spc="-110" dirty="0" err="1" smtClean="0"/>
              <a:t>Dharna</a:t>
            </a:r>
            <a:r>
              <a:rPr lang="en-US" sz="2800" b="1" spc="-110" dirty="0" smtClean="0"/>
              <a:t>)</a:t>
            </a:r>
            <a:endParaRPr lang="en-US" sz="2800" spc="-110" dirty="0" smtClean="0"/>
          </a:p>
          <a:p>
            <a:pPr marL="457200" indent="-457200" algn="just">
              <a:buFont typeface="Arial" panose="020B0604020202020204" pitchFamily="34" charset="0"/>
              <a:buChar char="•"/>
            </a:pPr>
            <a:r>
              <a:rPr lang="en-US" sz="2800" spc="-110" dirty="0" smtClean="0"/>
              <a:t>Concentrating on the fixed object </a:t>
            </a:r>
            <a:r>
              <a:rPr lang="en-US" sz="2800" b="1" spc="-110" dirty="0" smtClean="0"/>
              <a:t>(</a:t>
            </a:r>
            <a:r>
              <a:rPr lang="en-US" sz="2800" b="1" spc="-110" dirty="0" err="1" smtClean="0"/>
              <a:t>Dhyana</a:t>
            </a:r>
            <a:r>
              <a:rPr lang="en-US" sz="2800" b="1" spc="-110" dirty="0" smtClean="0"/>
              <a:t>)</a:t>
            </a:r>
          </a:p>
          <a:p>
            <a:pPr marL="457200" indent="-457200" algn="just">
              <a:buFont typeface="Arial" panose="020B0604020202020204" pitchFamily="34" charset="0"/>
              <a:buChar char="•"/>
            </a:pPr>
            <a:r>
              <a:rPr lang="en-US" sz="2800" spc="-110" dirty="0" smtClean="0"/>
              <a:t>Complete dissolution of body mind and object </a:t>
            </a:r>
            <a:r>
              <a:rPr lang="en-US" sz="2800" b="1" spc="-110" dirty="0" smtClean="0"/>
              <a:t>(Samadhi)</a:t>
            </a:r>
            <a:endParaRPr lang="en-US" sz="2800" b="1" dirty="0"/>
          </a:p>
          <a:p>
            <a:endParaRPr lang="en-US" sz="2800" b="1" spc="-110" dirty="0" smtClean="0">
              <a:cs typeface="Trebuchet MS"/>
            </a:endParaRPr>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3381307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25773" y="838200"/>
            <a:ext cx="10656627" cy="6124754"/>
          </a:xfrm>
          <a:prstGeom prst="rect">
            <a:avLst/>
          </a:prstGeom>
        </p:spPr>
        <p:txBody>
          <a:bodyPr wrap="square">
            <a:spAutoFit/>
          </a:bodyPr>
          <a:lstStyle/>
          <a:p>
            <a:pPr marL="514350" indent="-514350" algn="just">
              <a:buFont typeface="+mj-lt"/>
              <a:buAutoNum type="arabicPeriod" startAt="5"/>
            </a:pPr>
            <a:r>
              <a:rPr lang="en-US" sz="2800" b="1" spc="-110" dirty="0" smtClean="0"/>
              <a:t>PURVA MIMAMSA : </a:t>
            </a:r>
            <a:r>
              <a:rPr lang="en-US" sz="2800" spc="-110" dirty="0" smtClean="0"/>
              <a:t>Founded by </a:t>
            </a:r>
            <a:r>
              <a:rPr lang="en-US" sz="2800" b="1" spc="-110" dirty="0" smtClean="0"/>
              <a:t>JAIMINI.</a:t>
            </a:r>
          </a:p>
          <a:p>
            <a:pPr algn="just"/>
            <a:endParaRPr lang="en-US" sz="2800" spc="-110" dirty="0" smtClean="0"/>
          </a:p>
          <a:p>
            <a:pPr marL="457200" indent="-457200" algn="just">
              <a:buFont typeface="Arial" panose="020B0604020202020204" pitchFamily="34" charset="0"/>
              <a:buChar char="•"/>
            </a:pPr>
            <a:r>
              <a:rPr lang="en-US" sz="2800" dirty="0"/>
              <a:t>This philosophy encompasses the Nyaya-</a:t>
            </a:r>
            <a:r>
              <a:rPr lang="en-US" sz="2800" dirty="0" err="1"/>
              <a:t>vaisheshika</a:t>
            </a:r>
            <a:r>
              <a:rPr lang="en-US" sz="2800" dirty="0"/>
              <a:t> systems and </a:t>
            </a:r>
            <a:r>
              <a:rPr lang="en-US" sz="2800" dirty="0" smtClean="0"/>
              <a:t>emphasizes </a:t>
            </a:r>
            <a:r>
              <a:rPr lang="en-US" sz="2800" dirty="0"/>
              <a:t>the concept of valid knowledge. According to Purva Mimamsa, Vedas are eternal and possess all knowledge. </a:t>
            </a:r>
            <a:endParaRPr lang="en-US" sz="2800" dirty="0" smtClean="0"/>
          </a:p>
          <a:p>
            <a:pPr algn="just"/>
            <a:endParaRPr lang="en-US" sz="2800" dirty="0"/>
          </a:p>
          <a:p>
            <a:pPr marL="457200" indent="-457200" algn="just">
              <a:buFont typeface="Arial" panose="020B0604020202020204" pitchFamily="34" charset="0"/>
              <a:buChar char="•"/>
            </a:pPr>
            <a:r>
              <a:rPr lang="en-US" sz="2800" dirty="0" smtClean="0"/>
              <a:t>According </a:t>
            </a:r>
            <a:r>
              <a:rPr lang="en-US" sz="2800" dirty="0"/>
              <a:t>to Mimamsa philosophy Vedas are eternal and possess all knowledge, and religion means the fulfilment of duties prescribed by the </a:t>
            </a:r>
            <a:r>
              <a:rPr lang="en-US" sz="2800" dirty="0" smtClean="0"/>
              <a:t>Vedas.</a:t>
            </a:r>
          </a:p>
          <a:p>
            <a:pPr algn="just"/>
            <a:endParaRPr lang="en-US" sz="2800" dirty="0" smtClean="0"/>
          </a:p>
          <a:p>
            <a:pPr marL="457200" indent="-457200" algn="just">
              <a:buFont typeface="Arial" panose="020B0604020202020204" pitchFamily="34" charset="0"/>
              <a:buChar char="•"/>
            </a:pPr>
            <a:r>
              <a:rPr lang="en-US" sz="2800" dirty="0" smtClean="0"/>
              <a:t>It </a:t>
            </a:r>
            <a:r>
              <a:rPr lang="en-US" sz="2800" dirty="0"/>
              <a:t>says that the essence of the Vedas is dharma. By the execution of dharma one earns merit which leads one to heaven after death.</a:t>
            </a:r>
          </a:p>
          <a:p>
            <a:endParaRPr lang="en-US" sz="2800" b="1" spc="-110" dirty="0" smtClean="0">
              <a:cs typeface="Trebuchet MS"/>
            </a:endParaRPr>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1735659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7380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Six System Indian Philosophy</a:t>
            </a:r>
            <a:endParaRPr sz="4600" b="1" u="sng" dirty="0">
              <a:latin typeface="+mj-lt"/>
            </a:endParaRPr>
          </a:p>
        </p:txBody>
      </p:sp>
      <p:sp>
        <p:nvSpPr>
          <p:cNvPr id="4" name="Rectangle 3"/>
          <p:cNvSpPr/>
          <p:nvPr/>
        </p:nvSpPr>
        <p:spPr>
          <a:xfrm>
            <a:off x="925773" y="838200"/>
            <a:ext cx="10656627" cy="5262979"/>
          </a:xfrm>
          <a:prstGeom prst="rect">
            <a:avLst/>
          </a:prstGeom>
        </p:spPr>
        <p:txBody>
          <a:bodyPr wrap="square">
            <a:spAutoFit/>
          </a:bodyPr>
          <a:lstStyle/>
          <a:p>
            <a:pPr marL="514350" indent="-514350" algn="just">
              <a:buFont typeface="+mj-lt"/>
              <a:buAutoNum type="arabicPeriod" startAt="6"/>
            </a:pPr>
            <a:r>
              <a:rPr lang="en-US" sz="2800" b="1" spc="-110" dirty="0" smtClean="0"/>
              <a:t>UTTARA MIMAMSA aka VEDANTA :</a:t>
            </a:r>
            <a:endParaRPr lang="en-US" sz="2800" spc="-110" dirty="0" smtClean="0"/>
          </a:p>
          <a:p>
            <a:pPr marL="457200" indent="-457200" algn="just">
              <a:buFont typeface="Arial" panose="020B0604020202020204" pitchFamily="34" charset="0"/>
              <a:buChar char="•"/>
            </a:pPr>
            <a:r>
              <a:rPr lang="en-US" sz="2800" dirty="0" smtClean="0"/>
              <a:t>It concentrates </a:t>
            </a:r>
            <a:r>
              <a:rPr lang="en-US" sz="2800" dirty="0"/>
              <a:t>on the philosophical teachings of the Upanishads (mystic or spiritual contemplations within the Vedas), rather than the </a:t>
            </a:r>
            <a:r>
              <a:rPr lang="en-US" sz="2800" dirty="0" err="1"/>
              <a:t>Brahmanas</a:t>
            </a:r>
            <a:r>
              <a:rPr lang="en-US" sz="2800" dirty="0"/>
              <a:t> (instructions for ritual and sacrifice). </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The </a:t>
            </a:r>
            <a:r>
              <a:rPr lang="en-US" sz="2800" dirty="0"/>
              <a:t>school separated into </a:t>
            </a:r>
            <a:r>
              <a:rPr lang="en-US" sz="2800" dirty="0" smtClean="0"/>
              <a:t>three </a:t>
            </a:r>
            <a:r>
              <a:rPr lang="en-US" sz="2800" dirty="0"/>
              <a:t>sub-schools, each interpreting the texts in its own way and producing its own series of </a:t>
            </a:r>
            <a:r>
              <a:rPr lang="en-US" sz="2800" dirty="0" smtClean="0"/>
              <a:t>sub-commentaries: </a:t>
            </a:r>
            <a:r>
              <a:rPr lang="en-US" sz="2800" b="1" dirty="0" err="1" smtClean="0"/>
              <a:t>Advaita</a:t>
            </a:r>
            <a:r>
              <a:rPr lang="en-US" sz="2800" b="1" dirty="0" smtClean="0"/>
              <a:t> </a:t>
            </a:r>
            <a:r>
              <a:rPr lang="en-US" sz="2800" b="1" dirty="0"/>
              <a:t>(</a:t>
            </a:r>
            <a:r>
              <a:rPr lang="en-US" sz="2800" b="1" dirty="0" err="1"/>
              <a:t>Adi</a:t>
            </a:r>
            <a:r>
              <a:rPr lang="en-US" sz="2800" b="1" dirty="0"/>
              <a:t> </a:t>
            </a:r>
            <a:r>
              <a:rPr lang="en-US" sz="2800" b="1" dirty="0" err="1" smtClean="0"/>
              <a:t>Shankara</a:t>
            </a:r>
            <a:r>
              <a:rPr lang="en-US" sz="2800" b="1" dirty="0" smtClean="0"/>
              <a:t>),</a:t>
            </a:r>
            <a:r>
              <a:rPr lang="en-US" sz="2800" b="1" dirty="0" err="1" smtClean="0"/>
              <a:t>Visishtadvaita</a:t>
            </a:r>
            <a:r>
              <a:rPr lang="en-US" sz="2800" b="1" dirty="0" smtClean="0"/>
              <a:t> </a:t>
            </a:r>
            <a:r>
              <a:rPr lang="en-US" sz="2800" b="1" dirty="0"/>
              <a:t>(</a:t>
            </a:r>
            <a:r>
              <a:rPr lang="en-US" sz="2800" b="1" dirty="0" err="1" smtClean="0"/>
              <a:t>Ramanuja</a:t>
            </a:r>
            <a:r>
              <a:rPr lang="en-US" sz="2800" b="1" dirty="0" smtClean="0"/>
              <a:t>) and </a:t>
            </a:r>
            <a:r>
              <a:rPr lang="en-US" sz="2800" b="1" dirty="0" err="1" smtClean="0"/>
              <a:t>Dvaita</a:t>
            </a:r>
            <a:r>
              <a:rPr lang="en-US" sz="2800" b="1" dirty="0" smtClean="0"/>
              <a:t> </a:t>
            </a:r>
            <a:r>
              <a:rPr lang="en-US" sz="2800" b="1" dirty="0"/>
              <a:t>(</a:t>
            </a:r>
            <a:r>
              <a:rPr lang="en-US" sz="2800" b="1" dirty="0" err="1" smtClean="0"/>
              <a:t>Madhvacharya</a:t>
            </a:r>
            <a:r>
              <a:rPr lang="en-US" sz="2800" b="1" dirty="0" smtClean="0"/>
              <a:t>)</a:t>
            </a:r>
          </a:p>
          <a:p>
            <a:pPr marL="457200" indent="-457200" algn="just">
              <a:buFont typeface="Arial" panose="020B0604020202020204" pitchFamily="34" charset="0"/>
              <a:buChar char="•"/>
            </a:pPr>
            <a:endParaRPr lang="en-US" sz="2800" b="1" dirty="0" smtClean="0"/>
          </a:p>
          <a:p>
            <a:pPr marL="457200" indent="-457200" algn="just">
              <a:buFont typeface="Arial" panose="020B0604020202020204" pitchFamily="34" charset="0"/>
              <a:buChar char="•"/>
            </a:pPr>
            <a:r>
              <a:rPr lang="en-US" sz="2800" dirty="0" smtClean="0"/>
              <a:t>All three accepted </a:t>
            </a:r>
            <a:r>
              <a:rPr lang="en-US" sz="2800" b="1" dirty="0" smtClean="0"/>
              <a:t>Vedas as the only valid means of knowledge</a:t>
            </a:r>
            <a:endParaRPr lang="en-US" sz="2800" dirty="0"/>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216850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50178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SHANKARACHARYA</a:t>
            </a:r>
            <a:endParaRPr sz="4600" b="1" u="sng" dirty="0">
              <a:latin typeface="+mj-lt"/>
            </a:endParaRPr>
          </a:p>
        </p:txBody>
      </p:sp>
      <p:sp>
        <p:nvSpPr>
          <p:cNvPr id="4" name="Rectangle 3"/>
          <p:cNvSpPr/>
          <p:nvPr/>
        </p:nvSpPr>
        <p:spPr>
          <a:xfrm>
            <a:off x="925773" y="747950"/>
            <a:ext cx="10656627" cy="8125301"/>
          </a:xfrm>
          <a:prstGeom prst="rect">
            <a:avLst/>
          </a:prstGeom>
        </p:spPr>
        <p:txBody>
          <a:bodyPr wrap="square">
            <a:spAutoFit/>
          </a:bodyPr>
          <a:lstStyle/>
          <a:p>
            <a:pPr marL="457200" indent="-457200" algn="just">
              <a:buFont typeface="Arial" panose="020B0604020202020204" pitchFamily="34" charset="0"/>
              <a:buChar char="•"/>
            </a:pPr>
            <a:r>
              <a:rPr lang="en-US" sz="2800" dirty="0" smtClean="0"/>
              <a:t>Indian Philosopher and theologian who consolidated the doctrine of VEDANTA.</a:t>
            </a:r>
          </a:p>
          <a:p>
            <a:pPr marL="457200" indent="-457200" algn="just">
              <a:buFont typeface="Arial" panose="020B0604020202020204" pitchFamily="34" charset="0"/>
              <a:buChar char="•"/>
            </a:pPr>
            <a:r>
              <a:rPr lang="en-US" sz="2800" dirty="0" smtClean="0"/>
              <a:t>Known as ADI SHANKARA born 788 AD in Kerala.</a:t>
            </a:r>
          </a:p>
          <a:p>
            <a:pPr marL="457200" indent="-457200" algn="just">
              <a:buFont typeface="Arial" panose="020B0604020202020204" pitchFamily="34" charset="0"/>
              <a:buChar char="•"/>
            </a:pPr>
            <a:r>
              <a:rPr lang="en-US" sz="2800" dirty="0" smtClean="0"/>
              <a:t>Devotee of Lord Shiva. He propounded </a:t>
            </a:r>
            <a:r>
              <a:rPr lang="en-US" sz="2800" dirty="0"/>
              <a:t>the </a:t>
            </a:r>
            <a:r>
              <a:rPr lang="en-US" sz="2800" b="1" dirty="0"/>
              <a:t>Doctrine of </a:t>
            </a:r>
            <a:r>
              <a:rPr lang="en-US" sz="2800" b="1" dirty="0" err="1"/>
              <a:t>Advaita</a:t>
            </a:r>
            <a:r>
              <a:rPr lang="en-US" sz="2800" b="1" dirty="0"/>
              <a:t> </a:t>
            </a:r>
            <a:r>
              <a:rPr lang="en-US" sz="2800" dirty="0" smtClean="0"/>
              <a:t>and </a:t>
            </a:r>
            <a:r>
              <a:rPr lang="en-US" sz="2800" dirty="0"/>
              <a:t>wrote many commentaries on the Vedic canon (Upanishads, Brahma Sutras and Bhagavad Gita) in Sanskrit</a:t>
            </a:r>
            <a:r>
              <a:rPr lang="en-US" sz="2800" dirty="0" smtClean="0"/>
              <a:t>.</a:t>
            </a:r>
          </a:p>
          <a:p>
            <a:pPr marL="457200" indent="-457200" algn="just">
              <a:buFont typeface="Arial" panose="020B0604020202020204" pitchFamily="34" charset="0"/>
              <a:buChar char="•"/>
            </a:pPr>
            <a:r>
              <a:rPr lang="en-US" sz="2800" b="1" dirty="0" smtClean="0"/>
              <a:t>Opposed Buddhist Philosophy and was responsible </a:t>
            </a:r>
            <a:r>
              <a:rPr lang="en-US" sz="2800" b="1" dirty="0"/>
              <a:t>for reviving Hinduism in India</a:t>
            </a:r>
            <a:r>
              <a:rPr lang="en-US" sz="2800" dirty="0"/>
              <a:t> to a great extent when Buddhism was gaining popularity.</a:t>
            </a:r>
          </a:p>
          <a:p>
            <a:pPr marL="457200" indent="-457200" algn="just">
              <a:buFont typeface="Arial" panose="020B0604020202020204" pitchFamily="34" charset="0"/>
              <a:buChar char="•"/>
            </a:pPr>
            <a:r>
              <a:rPr lang="en-US" sz="2800" dirty="0"/>
              <a:t>Established four </a:t>
            </a:r>
            <a:r>
              <a:rPr lang="en-US" sz="2800" dirty="0" err="1"/>
              <a:t>Mathas</a:t>
            </a:r>
            <a:r>
              <a:rPr lang="en-US" sz="2800" dirty="0"/>
              <a:t> in the four corners of India at </a:t>
            </a:r>
            <a:r>
              <a:rPr lang="en-US" sz="2800" b="1" dirty="0" err="1"/>
              <a:t>Shingeri</a:t>
            </a:r>
            <a:r>
              <a:rPr lang="en-US" sz="2800" b="1" dirty="0"/>
              <a:t>, </a:t>
            </a:r>
            <a:r>
              <a:rPr lang="en-US" sz="2800" b="1" dirty="0" err="1"/>
              <a:t>Puri</a:t>
            </a:r>
            <a:r>
              <a:rPr lang="en-US" sz="2800" b="1" dirty="0"/>
              <a:t>, </a:t>
            </a:r>
            <a:r>
              <a:rPr lang="en-US" sz="2800" b="1" dirty="0" err="1"/>
              <a:t>Dwaraka</a:t>
            </a:r>
            <a:r>
              <a:rPr lang="en-US" sz="2800" b="1" dirty="0"/>
              <a:t> and </a:t>
            </a:r>
            <a:r>
              <a:rPr lang="en-US" sz="2800" b="1" dirty="0" err="1"/>
              <a:t>Badrinath</a:t>
            </a:r>
            <a:r>
              <a:rPr lang="en-US" sz="2800" b="1" dirty="0"/>
              <a:t>– for propagation of </a:t>
            </a:r>
            <a:r>
              <a:rPr lang="en-US" sz="2800" b="1" dirty="0" err="1"/>
              <a:t>Sanathana</a:t>
            </a:r>
            <a:r>
              <a:rPr lang="en-US" sz="2800" b="1" dirty="0"/>
              <a:t> </a:t>
            </a:r>
            <a:r>
              <a:rPr lang="en-US" sz="2800" b="1" dirty="0" smtClean="0"/>
              <a:t>Dharma</a:t>
            </a:r>
          </a:p>
          <a:p>
            <a:pPr marL="457200" indent="-457200" algn="just">
              <a:buFont typeface="Arial" panose="020B0604020202020204" pitchFamily="34" charset="0"/>
              <a:buChar char="•"/>
            </a:pPr>
            <a:r>
              <a:rPr lang="en-US" sz="2800" dirty="0" smtClean="0"/>
              <a:t>Wrote </a:t>
            </a:r>
            <a:r>
              <a:rPr lang="en-IN" sz="2800" b="1" dirty="0" err="1" smtClean="0"/>
              <a:t>Brahmasutrabhasya</a:t>
            </a:r>
            <a:r>
              <a:rPr lang="en-IN" sz="2800" b="1" dirty="0" smtClean="0"/>
              <a:t>, </a:t>
            </a:r>
            <a:r>
              <a:rPr lang="en-IN" sz="2800" b="1" dirty="0"/>
              <a:t>Nirvana </a:t>
            </a:r>
            <a:r>
              <a:rPr lang="en-IN" sz="2800" b="1" dirty="0" err="1" smtClean="0"/>
              <a:t>Shatakam</a:t>
            </a:r>
            <a:r>
              <a:rPr lang="en-IN" sz="2800" b="1" dirty="0"/>
              <a:t> </a:t>
            </a:r>
            <a:r>
              <a:rPr lang="en-IN" sz="2800" b="1" dirty="0" smtClean="0"/>
              <a:t>and </a:t>
            </a:r>
            <a:r>
              <a:rPr lang="en-IN" sz="2800" b="1" dirty="0" err="1"/>
              <a:t>Prakaran</a:t>
            </a:r>
            <a:r>
              <a:rPr lang="en-IN" sz="2800" b="1" dirty="0"/>
              <a:t> </a:t>
            </a:r>
            <a:r>
              <a:rPr lang="en-IN" sz="2800" b="1" dirty="0" err="1" smtClean="0"/>
              <a:t>Granths</a:t>
            </a:r>
            <a:r>
              <a:rPr lang="en-IN" sz="2800" b="1" dirty="0" smtClean="0"/>
              <a:t>. </a:t>
            </a:r>
            <a:endParaRPr lang="en-IN" sz="2800" b="1" dirty="0"/>
          </a:p>
          <a:p>
            <a:pPr marL="457200" indent="-457200" algn="just">
              <a:buFont typeface="Arial" panose="020B0604020202020204" pitchFamily="34" charset="0"/>
              <a:buChar char="•"/>
            </a:pPr>
            <a:endParaRPr lang="en-US" sz="2800" dirty="0" smtClean="0"/>
          </a:p>
          <a:p>
            <a:pPr lvl="1"/>
            <a:endParaRPr lang="en-IN" dirty="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endParaRPr lang="en-US" sz="2800" b="1" dirty="0" smtClean="0"/>
          </a:p>
          <a:p>
            <a:pPr marL="457200" indent="-457200" algn="just">
              <a:buFont typeface="Arial" panose="020B0604020202020204" pitchFamily="34" charset="0"/>
              <a:buChar char="•"/>
            </a:pPr>
            <a:endParaRPr lang="en-US" sz="2800" spc="-110" dirty="0">
              <a:cs typeface="Trebuchet MS"/>
            </a:endParaRPr>
          </a:p>
        </p:txBody>
      </p:sp>
    </p:spTree>
    <p:extLst>
      <p:ext uri="{BB962C8B-B14F-4D97-AF65-F5344CB8AC3E}">
        <p14:creationId xmlns:p14="http://schemas.microsoft.com/office/powerpoint/2010/main" val="3025736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57036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HETERODOX SECTIONS</a:t>
            </a:r>
            <a:endParaRPr sz="4600" b="1" u="sng" dirty="0">
              <a:latin typeface="+mj-lt"/>
            </a:endParaRPr>
          </a:p>
        </p:txBody>
      </p:sp>
      <p:sp>
        <p:nvSpPr>
          <p:cNvPr id="4" name="Rectangle 3"/>
          <p:cNvSpPr/>
          <p:nvPr/>
        </p:nvSpPr>
        <p:spPr>
          <a:xfrm>
            <a:off x="925773" y="747950"/>
            <a:ext cx="10656627" cy="5262979"/>
          </a:xfrm>
          <a:prstGeom prst="rect">
            <a:avLst/>
          </a:prstGeom>
        </p:spPr>
        <p:txBody>
          <a:bodyPr wrap="square">
            <a:spAutoFit/>
          </a:bodyPr>
          <a:lstStyle/>
          <a:p>
            <a:pPr marL="457200" indent="-457200" algn="just">
              <a:buFont typeface="Arial" panose="020B0604020202020204" pitchFamily="34" charset="0"/>
              <a:buChar char="•"/>
            </a:pPr>
            <a:r>
              <a:rPr lang="en-US" sz="2800" dirty="0" smtClean="0"/>
              <a:t>Before 6</a:t>
            </a:r>
            <a:r>
              <a:rPr lang="en-US" sz="2800" baseline="30000" dirty="0" smtClean="0"/>
              <a:t>th</a:t>
            </a:r>
            <a:r>
              <a:rPr lang="en-US" sz="2800" dirty="0" smtClean="0"/>
              <a:t> century BCE there were number of religious movements that had an impact on the Indian philosophy.</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It included various acceptance or denial of concept of the ethics, materialism, atheism etc.</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It idealized extreme asceticism over family life and strict  non-violence over violence and non vegetarian consumption.</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There were two main religiousl</a:t>
            </a:r>
            <a:r>
              <a:rPr lang="en-US" sz="2800" dirty="0" smtClean="0"/>
              <a:t>y sophisticated movements which gained most significance : </a:t>
            </a:r>
            <a:r>
              <a:rPr lang="en-US" sz="2800" b="1" dirty="0" smtClean="0"/>
              <a:t>BHAKTI MOVEMENT and SUFI MOVEMENT</a:t>
            </a:r>
            <a:endParaRPr lang="en-US" sz="2800" spc="-110" dirty="0">
              <a:cs typeface="Trebuchet MS"/>
            </a:endParaRPr>
          </a:p>
        </p:txBody>
      </p:sp>
    </p:spTree>
    <p:extLst>
      <p:ext uri="{BB962C8B-B14F-4D97-AF65-F5344CB8AC3E}">
        <p14:creationId xmlns:p14="http://schemas.microsoft.com/office/powerpoint/2010/main" val="1451374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773" y="30506"/>
            <a:ext cx="57036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BHAKTI MOVEMENT</a:t>
            </a:r>
            <a:endParaRPr sz="4600" b="1" u="sng" dirty="0">
              <a:latin typeface="+mj-lt"/>
            </a:endParaRPr>
          </a:p>
        </p:txBody>
      </p:sp>
      <p:sp>
        <p:nvSpPr>
          <p:cNvPr id="4" name="Rectangle 3"/>
          <p:cNvSpPr/>
          <p:nvPr/>
        </p:nvSpPr>
        <p:spPr>
          <a:xfrm>
            <a:off x="925773" y="747950"/>
            <a:ext cx="10656627" cy="5693866"/>
          </a:xfrm>
          <a:prstGeom prst="rect">
            <a:avLst/>
          </a:prstGeom>
        </p:spPr>
        <p:txBody>
          <a:bodyPr wrap="square">
            <a:spAutoFit/>
          </a:bodyPr>
          <a:lstStyle/>
          <a:p>
            <a:pPr marL="457200" indent="-457200" algn="just">
              <a:buFont typeface="Arial" panose="020B0604020202020204" pitchFamily="34" charset="0"/>
              <a:buChar char="•"/>
            </a:pPr>
            <a:r>
              <a:rPr lang="en-US" sz="2800" dirty="0" smtClean="0"/>
              <a:t>Important landmark in cultural history of medieval India.</a:t>
            </a:r>
          </a:p>
          <a:p>
            <a:pPr marL="457200" indent="-457200" algn="just">
              <a:buFont typeface="Arial" panose="020B0604020202020204" pitchFamily="34" charset="0"/>
              <a:buChar char="•"/>
            </a:pPr>
            <a:r>
              <a:rPr lang="en-US" sz="2800" dirty="0" smtClean="0"/>
              <a:t>Silent revolution in society brought by religious reformers.</a:t>
            </a:r>
          </a:p>
          <a:p>
            <a:pPr marL="457200" indent="-457200" algn="just">
              <a:buFont typeface="Arial" panose="020B0604020202020204" pitchFamily="34" charset="0"/>
              <a:buChar char="•"/>
            </a:pPr>
            <a:r>
              <a:rPr lang="en-US" sz="2800" dirty="0" smtClean="0"/>
              <a:t>Responsible for many variations in rites and rituals associated with the worship of God by Hindus, Muslims, Sikhs of India.</a:t>
            </a:r>
          </a:p>
          <a:p>
            <a:pPr marL="457200" indent="-457200" algn="just">
              <a:buFont typeface="Arial" panose="020B0604020202020204" pitchFamily="34" charset="0"/>
              <a:buChar char="•"/>
            </a:pPr>
            <a:r>
              <a:rPr lang="en-US" sz="2800" dirty="0" err="1" smtClean="0"/>
              <a:t>Eg</a:t>
            </a:r>
            <a:r>
              <a:rPr lang="en-US" sz="2800" dirty="0" smtClean="0"/>
              <a:t>. </a:t>
            </a:r>
            <a:r>
              <a:rPr lang="en-US" sz="2800" dirty="0" err="1" smtClean="0"/>
              <a:t>Kirtan</a:t>
            </a:r>
            <a:r>
              <a:rPr lang="en-US" sz="2800" dirty="0" smtClean="0"/>
              <a:t> at temples, </a:t>
            </a:r>
            <a:r>
              <a:rPr lang="en-US" sz="2800" dirty="0" err="1" smtClean="0"/>
              <a:t>Qawwali</a:t>
            </a:r>
            <a:r>
              <a:rPr lang="en-US" sz="2800" dirty="0" smtClean="0"/>
              <a:t> at </a:t>
            </a:r>
            <a:r>
              <a:rPr lang="en-US" sz="2800" dirty="0" err="1" smtClean="0"/>
              <a:t>dargah</a:t>
            </a:r>
            <a:r>
              <a:rPr lang="en-US" sz="2800" dirty="0" smtClean="0"/>
              <a:t> and </a:t>
            </a:r>
            <a:r>
              <a:rPr lang="en-US" sz="2800" dirty="0" err="1" smtClean="0"/>
              <a:t>Gurbani</a:t>
            </a:r>
            <a:r>
              <a:rPr lang="en-US" sz="2800" dirty="0" smtClean="0"/>
              <a:t> at </a:t>
            </a:r>
            <a:r>
              <a:rPr lang="en-US" sz="2800" dirty="0" err="1"/>
              <a:t>g</a:t>
            </a:r>
            <a:r>
              <a:rPr lang="en-US" sz="2800" dirty="0" err="1" smtClean="0"/>
              <a:t>urdwaras</a:t>
            </a:r>
            <a:r>
              <a:rPr lang="en-US" sz="2800" dirty="0" smtClean="0"/>
              <a:t> are all derived from the Bhakti movement of medieval India(800-1700 AD).</a:t>
            </a:r>
          </a:p>
          <a:p>
            <a:pPr marL="457200" indent="-457200" algn="just">
              <a:buFont typeface="Arial" panose="020B0604020202020204" pitchFamily="34" charset="0"/>
              <a:buChar char="•"/>
            </a:pPr>
            <a:r>
              <a:rPr lang="en-US" sz="2800" dirty="0" smtClean="0"/>
              <a:t>Main leaders: SHANKARACHARYA, CHAITANYA MAHAPRABHU AND NAMADEVA etc.</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b="1" dirty="0" smtClean="0"/>
              <a:t>Major achievement: abolition of idol worship, unity of God or one God, condemnation of rituals, sacrifices and blind faith, open minded approach to religious matters and no distinction of castes.</a:t>
            </a:r>
            <a:endParaRPr lang="en-US" sz="2800" dirty="0" smtClean="0"/>
          </a:p>
        </p:txBody>
      </p:sp>
    </p:spTree>
    <p:extLst>
      <p:ext uri="{BB962C8B-B14F-4D97-AF65-F5344CB8AC3E}">
        <p14:creationId xmlns:p14="http://schemas.microsoft.com/office/powerpoint/2010/main" val="3508952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5957"/>
            <a:ext cx="4332027"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dirty="0" smtClean="0">
                <a:latin typeface="+mj-lt"/>
              </a:rPr>
              <a:t>SUF</a:t>
            </a:r>
            <a:r>
              <a:rPr lang="en-US" sz="4600" b="1" u="sng" dirty="0" smtClean="0">
                <a:latin typeface="+mj-lt"/>
              </a:rPr>
              <a:t>I MOVEMENT</a:t>
            </a:r>
            <a:endParaRPr sz="4600" b="1" u="sng" dirty="0">
              <a:latin typeface="+mj-lt"/>
            </a:endParaRPr>
          </a:p>
        </p:txBody>
      </p:sp>
      <p:sp>
        <p:nvSpPr>
          <p:cNvPr id="4" name="Rectangle 3"/>
          <p:cNvSpPr/>
          <p:nvPr/>
        </p:nvSpPr>
        <p:spPr>
          <a:xfrm>
            <a:off x="925773" y="747950"/>
            <a:ext cx="10656627" cy="6124754"/>
          </a:xfrm>
          <a:prstGeom prst="rect">
            <a:avLst/>
          </a:prstGeom>
        </p:spPr>
        <p:txBody>
          <a:bodyPr wrap="square">
            <a:spAutoFit/>
          </a:bodyPr>
          <a:lstStyle/>
          <a:p>
            <a:pPr marL="457200" indent="-457200" algn="just">
              <a:buFont typeface="Arial" panose="020B0604020202020204" pitchFamily="34" charset="0"/>
              <a:buChar char="•"/>
            </a:pPr>
            <a:r>
              <a:rPr lang="en-US" sz="2800" dirty="0" smtClean="0"/>
              <a:t>In 7</a:t>
            </a:r>
            <a:r>
              <a:rPr lang="en-US" sz="2800" baseline="30000" dirty="0" smtClean="0"/>
              <a:t>th</a:t>
            </a:r>
            <a:r>
              <a:rPr lang="en-US" sz="2800" dirty="0" smtClean="0"/>
              <a:t> century AD traders from Saudi Arabia who traded with India’s western coastline brought Islam to India.</a:t>
            </a:r>
          </a:p>
          <a:p>
            <a:pPr marL="457200" indent="-457200" algn="just">
              <a:buFont typeface="Arial" panose="020B0604020202020204" pitchFamily="34" charset="0"/>
              <a:buChar char="•"/>
            </a:pPr>
            <a:r>
              <a:rPr lang="en-US" sz="2800" dirty="0" smtClean="0"/>
              <a:t>There after the faith spread to north and it rose to prominence during the Delhi Sultanate’s rule in 10</a:t>
            </a:r>
            <a:r>
              <a:rPr lang="en-US" sz="2800" baseline="30000" dirty="0" smtClean="0"/>
              <a:t>th</a:t>
            </a:r>
            <a:r>
              <a:rPr lang="en-US" sz="2800" dirty="0" smtClean="0"/>
              <a:t> and 11</a:t>
            </a:r>
            <a:r>
              <a:rPr lang="en-US" sz="2800" baseline="30000" dirty="0" smtClean="0"/>
              <a:t>th</a:t>
            </a:r>
            <a:r>
              <a:rPr lang="en-US" sz="2800" dirty="0" smtClean="0"/>
              <a:t> centuries AD.</a:t>
            </a:r>
          </a:p>
          <a:p>
            <a:pPr marL="457200" indent="-457200" algn="just">
              <a:buFont typeface="Arial" panose="020B0604020202020204" pitchFamily="34" charset="0"/>
              <a:buChar char="•"/>
            </a:pPr>
            <a:r>
              <a:rPr lang="en-US" sz="2800" dirty="0" smtClean="0"/>
              <a:t>A liberal reform movement inside Islam was Sufi Movement.</a:t>
            </a:r>
          </a:p>
          <a:p>
            <a:pPr marL="457200" indent="-457200" algn="just">
              <a:buFont typeface="Arial" panose="020B0604020202020204" pitchFamily="34" charset="0"/>
              <a:buChar char="•"/>
            </a:pPr>
            <a:r>
              <a:rPr lang="en-US" sz="2800" b="1" dirty="0" smtClean="0"/>
              <a:t>Originated in Persia and extended to India in 11</a:t>
            </a:r>
            <a:r>
              <a:rPr lang="en-US" sz="2800" b="1" baseline="30000" dirty="0" smtClean="0"/>
              <a:t>th</a:t>
            </a:r>
            <a:r>
              <a:rPr lang="en-US" sz="2800" b="1" dirty="0" smtClean="0"/>
              <a:t> century.</a:t>
            </a:r>
            <a:endParaRPr lang="en-US" sz="2800" b="1" dirty="0"/>
          </a:p>
          <a:p>
            <a:pPr marL="457200" indent="-457200" algn="just">
              <a:buFont typeface="Arial" panose="020B0604020202020204" pitchFamily="34" charset="0"/>
              <a:buChar char="•"/>
            </a:pPr>
            <a:r>
              <a:rPr lang="en-US" sz="2800" dirty="0" smtClean="0"/>
              <a:t>It incorporated many Indian ideas in Islam including postures, music and dance. </a:t>
            </a:r>
            <a:r>
              <a:rPr lang="en-US" sz="2800" b="1" dirty="0" smtClean="0"/>
              <a:t>Hindus and Muslims both had believers in Sufism.</a:t>
            </a:r>
          </a:p>
          <a:p>
            <a:pPr marL="457200" indent="-457200" algn="just">
              <a:buFont typeface="Arial" panose="020B0604020202020204" pitchFamily="34" charset="0"/>
              <a:buChar char="•"/>
            </a:pPr>
            <a:r>
              <a:rPr lang="en-US" sz="2800" b="1" dirty="0" smtClean="0"/>
              <a:t>There were two Sufi orders: BASHARA (strict Islamic believers) and BESHARA (liberal approach to religion).</a:t>
            </a:r>
          </a:p>
          <a:p>
            <a:pPr marL="457200" indent="-457200" algn="just">
              <a:buFont typeface="Arial" panose="020B0604020202020204" pitchFamily="34" charset="0"/>
              <a:buChar char="•"/>
            </a:pPr>
            <a:r>
              <a:rPr lang="en-US" sz="2800" dirty="0" smtClean="0"/>
              <a:t>It disapproved of the moral decay and show of wealth that followed the formation of Islamic empire. Their main belief was real worship meant service to mankind and self control was necessary to acquire knowledge.</a:t>
            </a:r>
          </a:p>
        </p:txBody>
      </p:sp>
    </p:spTree>
    <p:extLst>
      <p:ext uri="{BB962C8B-B14F-4D97-AF65-F5344CB8AC3E}">
        <p14:creationId xmlns:p14="http://schemas.microsoft.com/office/powerpoint/2010/main" val="1984748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851" y="76200"/>
            <a:ext cx="10504227" cy="506549"/>
          </a:xfrm>
          <a:prstGeom prst="rect">
            <a:avLst/>
          </a:prstGeom>
        </p:spPr>
        <p:txBody>
          <a:bodyPr vert="horz" wrap="square" lIns="0" tIns="13970" rIns="0" bIns="0" rtlCol="0">
            <a:spAutoFit/>
          </a:bodyPr>
          <a:lstStyle/>
          <a:p>
            <a:pPr marL="12700" algn="ctr">
              <a:lnSpc>
                <a:spcPct val="100000"/>
              </a:lnSpc>
              <a:spcBef>
                <a:spcPts val="110"/>
              </a:spcBef>
            </a:pPr>
            <a:r>
              <a:rPr lang="en-US" sz="3200" b="1" u="sng" dirty="0" smtClean="0">
                <a:latin typeface="+mj-lt"/>
              </a:rPr>
              <a:t>SOCIO RELIGIOUS REFORM  MOVEMENTS OF 19</a:t>
            </a:r>
            <a:r>
              <a:rPr lang="en-US" sz="3200" b="1" u="sng" baseline="30000" dirty="0" smtClean="0">
                <a:latin typeface="+mj-lt"/>
              </a:rPr>
              <a:t>TH</a:t>
            </a:r>
            <a:r>
              <a:rPr lang="en-US" sz="3200" b="1" u="sng" dirty="0" smtClean="0">
                <a:latin typeface="+mj-lt"/>
              </a:rPr>
              <a:t> CENTURY</a:t>
            </a:r>
            <a:endParaRPr sz="3200" b="1" u="sng" dirty="0">
              <a:latin typeface="+mj-lt"/>
            </a:endParaRPr>
          </a:p>
        </p:txBody>
      </p:sp>
      <p:sp>
        <p:nvSpPr>
          <p:cNvPr id="4" name="Rectangle 3"/>
          <p:cNvSpPr/>
          <p:nvPr/>
        </p:nvSpPr>
        <p:spPr>
          <a:xfrm>
            <a:off x="925773" y="747950"/>
            <a:ext cx="10656627" cy="6124754"/>
          </a:xfrm>
          <a:prstGeom prst="rect">
            <a:avLst/>
          </a:prstGeom>
        </p:spPr>
        <p:txBody>
          <a:bodyPr wrap="square">
            <a:spAutoFit/>
          </a:bodyPr>
          <a:lstStyle/>
          <a:p>
            <a:pPr marL="457200" indent="-457200" algn="just">
              <a:buFont typeface="Arial" panose="020B0604020202020204" pitchFamily="34" charset="0"/>
              <a:buChar char="•"/>
            </a:pPr>
            <a:r>
              <a:rPr lang="en-US" sz="2800" dirty="0" smtClean="0"/>
              <a:t>Aimed at modernizing Indian Society through social restructuring.</a:t>
            </a:r>
          </a:p>
          <a:p>
            <a:pPr marL="457200" indent="-457200" algn="just">
              <a:buFont typeface="Arial" panose="020B0604020202020204" pitchFamily="34" charset="0"/>
              <a:buChar char="•"/>
            </a:pPr>
            <a:r>
              <a:rPr lang="en-US" sz="2800" dirty="0" smtClean="0"/>
              <a:t>Two types in nature : </a:t>
            </a:r>
            <a:r>
              <a:rPr lang="en-US" sz="2800" b="1" dirty="0" smtClean="0"/>
              <a:t>REFORMIST and REVIVALIST</a:t>
            </a:r>
          </a:p>
          <a:p>
            <a:pPr marL="457200" indent="-457200" algn="just">
              <a:buFont typeface="Arial" panose="020B0604020202020204" pitchFamily="34" charset="0"/>
              <a:buChar char="•"/>
            </a:pPr>
            <a:r>
              <a:rPr lang="en-US" sz="2800" b="1" dirty="0" smtClean="0"/>
              <a:t>REFORMIST: </a:t>
            </a:r>
            <a:r>
              <a:rPr lang="en-US" sz="2800" dirty="0"/>
              <a:t>r</a:t>
            </a:r>
            <a:r>
              <a:rPr lang="en-US" sz="2800" dirty="0" smtClean="0"/>
              <a:t>esponded with the time and scientific temper of the modern era.</a:t>
            </a:r>
          </a:p>
          <a:p>
            <a:pPr marL="457200" indent="-457200" algn="just">
              <a:buFont typeface="Arial" panose="020B0604020202020204" pitchFamily="34" charset="0"/>
              <a:buChar char="•"/>
            </a:pPr>
            <a:r>
              <a:rPr lang="en-US" sz="2800" b="1" dirty="0" smtClean="0"/>
              <a:t>REVIVALIST: </a:t>
            </a:r>
            <a:r>
              <a:rPr lang="en-US" sz="2800" dirty="0" smtClean="0"/>
              <a:t>started reviving ancient Indian traditions and thoughts and believed that western thinking ruined Indian culture and ethos.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1" dirty="0" smtClean="0"/>
              <a:t>BRAHMO SAMAJ: </a:t>
            </a:r>
            <a:r>
              <a:rPr lang="en-US" sz="2800" dirty="0" smtClean="0"/>
              <a:t>founded by </a:t>
            </a:r>
            <a:r>
              <a:rPr lang="en-US" sz="2800" b="1" dirty="0" smtClean="0"/>
              <a:t>Raja Ram Mohan Roy (1772-1833) </a:t>
            </a:r>
            <a:r>
              <a:rPr lang="en-US" sz="2800" dirty="0" smtClean="0"/>
              <a:t>in Calcutta in </a:t>
            </a:r>
            <a:r>
              <a:rPr lang="en-US" sz="2800" b="1" dirty="0" smtClean="0"/>
              <a:t>1828</a:t>
            </a:r>
            <a:r>
              <a:rPr lang="en-US" sz="2800" dirty="0" smtClean="0"/>
              <a:t>. Fought </a:t>
            </a:r>
            <a:r>
              <a:rPr lang="en-US" sz="2800" b="1" dirty="0" smtClean="0"/>
              <a:t>against idolatry, polytheism, casteism, pointless rituals, Sati, polygamy, child marriage</a:t>
            </a:r>
            <a:r>
              <a:rPr lang="en-US" sz="2800" dirty="0" smtClean="0"/>
              <a:t> etc. In addition fought for women’s rights such as </a:t>
            </a:r>
            <a:r>
              <a:rPr lang="en-US" sz="2800" b="1" dirty="0" smtClean="0"/>
              <a:t>widow remarriage </a:t>
            </a:r>
            <a:r>
              <a:rPr lang="en-US" sz="2800" dirty="0" smtClean="0"/>
              <a:t>and </a:t>
            </a:r>
            <a:r>
              <a:rPr lang="en-US" sz="2800" b="1" dirty="0" smtClean="0"/>
              <a:t>female education.</a:t>
            </a:r>
            <a:r>
              <a:rPr lang="en-US" sz="2800" dirty="0" smtClean="0"/>
              <a:t> Also opposed the prevalent Hindu Superstitions.</a:t>
            </a:r>
            <a:endParaRPr lang="en-US" sz="2800" b="1" dirty="0" smtClean="0"/>
          </a:p>
          <a:p>
            <a:pPr marL="457200" indent="-457200" algn="just">
              <a:buFont typeface="Arial" panose="020B0604020202020204" pitchFamily="34" charset="0"/>
              <a:buChar char="•"/>
            </a:pPr>
            <a:endParaRPr lang="en-US" sz="2800" b="1" dirty="0" smtClean="0"/>
          </a:p>
          <a:p>
            <a:pPr marL="457200" indent="-457200" algn="just">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106445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851" y="76200"/>
            <a:ext cx="10504227" cy="506549"/>
          </a:xfrm>
          <a:prstGeom prst="rect">
            <a:avLst/>
          </a:prstGeom>
        </p:spPr>
        <p:txBody>
          <a:bodyPr vert="horz" wrap="square" lIns="0" tIns="13970" rIns="0" bIns="0" rtlCol="0">
            <a:spAutoFit/>
          </a:bodyPr>
          <a:lstStyle/>
          <a:p>
            <a:pPr marL="12700" algn="ctr">
              <a:lnSpc>
                <a:spcPct val="100000"/>
              </a:lnSpc>
              <a:spcBef>
                <a:spcPts val="110"/>
              </a:spcBef>
            </a:pPr>
            <a:r>
              <a:rPr lang="en-US" sz="3200" b="1" u="sng" dirty="0" smtClean="0">
                <a:latin typeface="+mj-lt"/>
              </a:rPr>
              <a:t>SOCIO RELIGIOUS REFORM  MOVEMENTS OF 19</a:t>
            </a:r>
            <a:r>
              <a:rPr lang="en-US" sz="3200" b="1" u="sng" baseline="30000" dirty="0" smtClean="0">
                <a:latin typeface="+mj-lt"/>
              </a:rPr>
              <a:t>TH</a:t>
            </a:r>
            <a:r>
              <a:rPr lang="en-US" sz="3200" b="1" u="sng" dirty="0" smtClean="0">
                <a:latin typeface="+mj-lt"/>
              </a:rPr>
              <a:t> CENTURY</a:t>
            </a:r>
            <a:endParaRPr sz="3200" b="1" u="sng" dirty="0">
              <a:latin typeface="+mj-lt"/>
            </a:endParaRPr>
          </a:p>
        </p:txBody>
      </p:sp>
      <p:sp>
        <p:nvSpPr>
          <p:cNvPr id="4" name="Rectangle 3"/>
          <p:cNvSpPr/>
          <p:nvPr/>
        </p:nvSpPr>
        <p:spPr>
          <a:xfrm>
            <a:off x="925773" y="747950"/>
            <a:ext cx="10656627" cy="5693866"/>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t>ALIGARH MOVEMENT:</a:t>
            </a:r>
            <a:r>
              <a:rPr lang="en-US" sz="2800" dirty="0" smtClean="0"/>
              <a:t> Sir Syed Ahmad Khan in 1875. Established Mohammedan Anglo-Oriental College in Aligarh to give Muslims </a:t>
            </a:r>
            <a:r>
              <a:rPr lang="en-US" sz="2800" b="1" dirty="0" smtClean="0"/>
              <a:t>access to modern education</a:t>
            </a:r>
            <a:r>
              <a:rPr lang="en-US" sz="2800" dirty="0" smtClean="0"/>
              <a:t>. Later its name changed to Aligarh Muslim University.</a:t>
            </a:r>
          </a:p>
          <a:p>
            <a:pPr marL="457200" indent="-457200" algn="just">
              <a:buFont typeface="Arial" panose="020B0604020202020204" pitchFamily="34" charset="0"/>
              <a:buChar char="•"/>
            </a:pPr>
            <a:r>
              <a:rPr lang="en-US" sz="2800" b="1" dirty="0" smtClean="0"/>
              <a:t>PRARTHANA SAMAJ: </a:t>
            </a:r>
            <a:r>
              <a:rPr lang="en-US" sz="2800" dirty="0" smtClean="0"/>
              <a:t>established 1867 in Bombay with the </a:t>
            </a:r>
            <a:r>
              <a:rPr lang="en-US" sz="2800" b="1" dirty="0" smtClean="0"/>
              <a:t>objective of rational worship and social reform.</a:t>
            </a:r>
            <a:r>
              <a:rPr lang="en-US" sz="2800" dirty="0" smtClean="0"/>
              <a:t> Preached </a:t>
            </a:r>
            <a:r>
              <a:rPr lang="en-US" sz="2800" b="1" dirty="0" smtClean="0"/>
              <a:t>Monotheism and denounced priestly domination</a:t>
            </a:r>
            <a:r>
              <a:rPr lang="en-US" sz="2800" dirty="0" smtClean="0"/>
              <a:t> and caste distinctions</a:t>
            </a:r>
            <a:r>
              <a:rPr lang="en-US" sz="2800" b="1" dirty="0" smtClean="0"/>
              <a:t>. </a:t>
            </a:r>
          </a:p>
          <a:p>
            <a:pPr algn="just"/>
            <a:endParaRPr lang="en-US" sz="2800" b="1" dirty="0" smtClean="0"/>
          </a:p>
          <a:p>
            <a:pPr marL="457200" indent="-457200" algn="just">
              <a:buFont typeface="Arial" panose="020B0604020202020204" pitchFamily="34" charset="0"/>
              <a:buChar char="•"/>
            </a:pPr>
            <a:r>
              <a:rPr lang="en-US" sz="2800" b="1" dirty="0" smtClean="0"/>
              <a:t>ARYA SAMAJ: </a:t>
            </a:r>
            <a:r>
              <a:rPr lang="en-US" sz="2800" dirty="0" smtClean="0"/>
              <a:t>Social and religious reform movement by </a:t>
            </a:r>
            <a:r>
              <a:rPr lang="en-US" sz="2800" b="1" dirty="0" smtClean="0"/>
              <a:t>Swami </a:t>
            </a:r>
            <a:r>
              <a:rPr lang="en-US" sz="2800" b="1" dirty="0" err="1" smtClean="0"/>
              <a:t>Dayanand</a:t>
            </a:r>
            <a:r>
              <a:rPr lang="en-US" sz="2800" b="1" dirty="0" smtClean="0"/>
              <a:t> </a:t>
            </a:r>
            <a:r>
              <a:rPr lang="en-US" sz="2800" b="1" dirty="0" err="1" smtClean="0"/>
              <a:t>Saraswati</a:t>
            </a:r>
            <a:r>
              <a:rPr lang="en-US" sz="2800" b="1" dirty="0" smtClean="0"/>
              <a:t>(1824-1883)</a:t>
            </a:r>
            <a:r>
              <a:rPr lang="en-US" sz="2800" dirty="0" smtClean="0"/>
              <a:t> who founded Arya </a:t>
            </a:r>
            <a:r>
              <a:rPr lang="en-US" sz="2800" dirty="0" err="1" smtClean="0"/>
              <a:t>Samaj</a:t>
            </a:r>
            <a:r>
              <a:rPr lang="en-US" sz="2800" dirty="0" smtClean="0"/>
              <a:t> in 1875. Mainly opposed </a:t>
            </a:r>
            <a:r>
              <a:rPr lang="en-US" sz="2800" b="1" dirty="0" smtClean="0"/>
              <a:t>child marriage, animal sacrifice, polytheism and caste system. Women empowerment and social equality</a:t>
            </a:r>
            <a:r>
              <a:rPr lang="en-US" sz="2800" dirty="0" smtClean="0"/>
              <a:t> were also promoted.</a:t>
            </a:r>
          </a:p>
        </p:txBody>
      </p:sp>
    </p:spTree>
    <p:extLst>
      <p:ext uri="{BB962C8B-B14F-4D97-AF65-F5344CB8AC3E}">
        <p14:creationId xmlns:p14="http://schemas.microsoft.com/office/powerpoint/2010/main" val="21974912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851" y="76200"/>
            <a:ext cx="10504227" cy="506549"/>
          </a:xfrm>
          <a:prstGeom prst="rect">
            <a:avLst/>
          </a:prstGeom>
        </p:spPr>
        <p:txBody>
          <a:bodyPr vert="horz" wrap="square" lIns="0" tIns="13970" rIns="0" bIns="0" rtlCol="0">
            <a:spAutoFit/>
          </a:bodyPr>
          <a:lstStyle/>
          <a:p>
            <a:pPr marL="12700" algn="ctr">
              <a:lnSpc>
                <a:spcPct val="100000"/>
              </a:lnSpc>
              <a:spcBef>
                <a:spcPts val="110"/>
              </a:spcBef>
            </a:pPr>
            <a:r>
              <a:rPr lang="en-US" sz="3200" b="1" u="sng" dirty="0" smtClean="0">
                <a:latin typeface="+mj-lt"/>
              </a:rPr>
              <a:t>SOCIO RELIGIOUS REFORM  MOVEMENTS OF 19</a:t>
            </a:r>
            <a:r>
              <a:rPr lang="en-US" sz="3200" b="1" u="sng" baseline="30000" dirty="0" smtClean="0">
                <a:latin typeface="+mj-lt"/>
              </a:rPr>
              <a:t>TH</a:t>
            </a:r>
            <a:r>
              <a:rPr lang="en-US" sz="3200" b="1" u="sng" dirty="0" smtClean="0">
                <a:latin typeface="+mj-lt"/>
              </a:rPr>
              <a:t> CENTURY</a:t>
            </a:r>
            <a:endParaRPr sz="3200" b="1" u="sng" dirty="0">
              <a:latin typeface="+mj-lt"/>
            </a:endParaRPr>
          </a:p>
        </p:txBody>
      </p:sp>
      <p:sp>
        <p:nvSpPr>
          <p:cNvPr id="4" name="Rectangle 3"/>
          <p:cNvSpPr/>
          <p:nvPr/>
        </p:nvSpPr>
        <p:spPr>
          <a:xfrm>
            <a:off x="925773" y="747950"/>
            <a:ext cx="10656627" cy="5693866"/>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t>RAMAKRISHNA MISSION: Swami Vivekananda</a:t>
            </a:r>
            <a:r>
              <a:rPr lang="en-US" sz="2800" dirty="0" smtClean="0"/>
              <a:t> established it in 1897 in Calcutta to spread the teachings of his teacher Ramakrishna Paramahansa. </a:t>
            </a:r>
            <a:r>
              <a:rPr lang="en-US" sz="2800" b="1" dirty="0" smtClean="0"/>
              <a:t>Abolition of untouchability and caste system </a:t>
            </a:r>
            <a:r>
              <a:rPr lang="en-US" sz="2800" dirty="0" smtClean="0"/>
              <a:t>were two main objectives of this mission.</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1" dirty="0" smtClean="0"/>
              <a:t>SATYASHODHAK SAMAJ: </a:t>
            </a:r>
            <a:r>
              <a:rPr lang="en-US" sz="2800" dirty="0" smtClean="0"/>
              <a:t>Founded by </a:t>
            </a:r>
            <a:r>
              <a:rPr lang="en-US" sz="2800" b="1" dirty="0" err="1" smtClean="0"/>
              <a:t>Jyotirao</a:t>
            </a:r>
            <a:r>
              <a:rPr lang="en-US" sz="2800" b="1" dirty="0" smtClean="0"/>
              <a:t> </a:t>
            </a:r>
            <a:r>
              <a:rPr lang="en-US" sz="2800" b="1" dirty="0" err="1" smtClean="0"/>
              <a:t>Phule</a:t>
            </a:r>
            <a:r>
              <a:rPr lang="en-US" sz="2800" b="1" dirty="0" smtClean="0"/>
              <a:t> in 1873 </a:t>
            </a:r>
            <a:r>
              <a:rPr lang="en-US" sz="2800" dirty="0" smtClean="0"/>
              <a:t>in Bombay.  </a:t>
            </a:r>
            <a:r>
              <a:rPr lang="en-US" sz="2800" b="1" dirty="0" smtClean="0"/>
              <a:t>Against upper caste domination and social inequality</a:t>
            </a:r>
            <a:r>
              <a:rPr lang="en-US" sz="2800" dirty="0" smtClean="0"/>
              <a:t>. Its main objectives were </a:t>
            </a:r>
            <a:r>
              <a:rPr lang="en-US" sz="2800" b="1" dirty="0" smtClean="0"/>
              <a:t>social service and spread of education among women and people of lower caste</a:t>
            </a:r>
            <a:r>
              <a:rPr lang="en-US" sz="2800" dirty="0" smtClean="0"/>
              <a:t>. </a:t>
            </a:r>
          </a:p>
          <a:p>
            <a:pPr marL="457200" indent="-457200" algn="just">
              <a:buFont typeface="Arial" panose="020B0604020202020204" pitchFamily="34" charset="0"/>
              <a:buChar char="•"/>
            </a:pPr>
            <a:r>
              <a:rPr lang="en-US" sz="2800" dirty="0" smtClean="0"/>
              <a:t>It was aimed at </a:t>
            </a:r>
            <a:r>
              <a:rPr lang="en-US" sz="2800" b="1" dirty="0" smtClean="0"/>
              <a:t>complete abolition of caste system</a:t>
            </a:r>
            <a:r>
              <a:rPr lang="en-US" sz="2800" dirty="0" smtClean="0"/>
              <a:t> and gave a sense of identity to the depressed communities as a class against Brahmins who were seen as exploiters. </a:t>
            </a:r>
          </a:p>
          <a:p>
            <a:pPr algn="just"/>
            <a:r>
              <a:rPr lang="en-US" sz="2800" dirty="0" smtClean="0"/>
              <a:t> </a:t>
            </a:r>
          </a:p>
        </p:txBody>
      </p:sp>
    </p:spTree>
    <p:extLst>
      <p:ext uri="{BB962C8B-B14F-4D97-AF65-F5344CB8AC3E}">
        <p14:creationId xmlns:p14="http://schemas.microsoft.com/office/powerpoint/2010/main" val="1071508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6200"/>
            <a:ext cx="60960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PRE-VEDIC RELIGION</a:t>
            </a:r>
            <a:endParaRPr sz="4600" b="1" u="sng" dirty="0">
              <a:latin typeface="+mj-lt"/>
            </a:endParaRPr>
          </a:p>
        </p:txBody>
      </p:sp>
      <p:sp>
        <p:nvSpPr>
          <p:cNvPr id="3" name="object 3"/>
          <p:cNvSpPr txBox="1"/>
          <p:nvPr/>
        </p:nvSpPr>
        <p:spPr>
          <a:xfrm>
            <a:off x="1066800" y="1066800"/>
            <a:ext cx="10668000" cy="5328510"/>
          </a:xfrm>
          <a:prstGeom prst="rect">
            <a:avLst/>
          </a:prstGeom>
        </p:spPr>
        <p:txBody>
          <a:bodyPr vert="horz" wrap="square" lIns="0" tIns="12065" rIns="0" bIns="0" rtlCol="0">
            <a:spAutoFit/>
          </a:bodyPr>
          <a:lstStyle/>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 Roots in Mesolithic prehistoric religion around 8000 BCE.</a:t>
            </a:r>
          </a:p>
          <a:p>
            <a:pPr marL="241300" marR="552450" indent="-228600" algn="just">
              <a:lnSpc>
                <a:spcPct val="110100"/>
              </a:lnSpc>
              <a:spcBef>
                <a:spcPts val="95"/>
              </a:spcBef>
              <a:buClr>
                <a:srgbClr val="2A1A00"/>
              </a:buClr>
              <a:buFont typeface="Microsoft Sans Serif"/>
              <a:buChar char="•"/>
              <a:tabLst>
                <a:tab pos="241300" algn="l"/>
              </a:tabLst>
            </a:pPr>
            <a:endParaRPr lang="en-US" sz="2800" spc="-110" dirty="0" smtClean="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 Several tribal religion still exist.</a:t>
            </a:r>
          </a:p>
          <a:p>
            <a:pPr marL="241300" marR="552450" indent="-228600" algn="just">
              <a:lnSpc>
                <a:spcPct val="110100"/>
              </a:lnSpc>
              <a:spcBef>
                <a:spcPts val="95"/>
              </a:spcBef>
              <a:buClr>
                <a:srgbClr val="2A1A00"/>
              </a:buClr>
              <a:buFont typeface="Microsoft Sans Serif"/>
              <a:buChar char="•"/>
              <a:tabLst>
                <a:tab pos="241300" algn="l"/>
              </a:tabLst>
            </a:pPr>
            <a:endParaRPr lang="en-US" sz="2800" spc="-110" dirty="0" smtClean="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r>
              <a:rPr lang="en-US" sz="2800" b="1" spc="-110" dirty="0" smtClean="0">
                <a:cs typeface="Trebuchet MS"/>
              </a:rPr>
              <a:t>Indus Valley Civilization (3300-1700 BCE) has evidence of swastika.</a:t>
            </a:r>
          </a:p>
          <a:p>
            <a:pPr marL="241300" marR="552450" indent="-228600" algn="just">
              <a:lnSpc>
                <a:spcPct val="110100"/>
              </a:lnSpc>
              <a:spcBef>
                <a:spcPts val="95"/>
              </a:spcBef>
              <a:buClr>
                <a:srgbClr val="2A1A00"/>
              </a:buClr>
              <a:buFont typeface="Microsoft Sans Serif"/>
              <a:buChar char="•"/>
              <a:tabLst>
                <a:tab pos="241300" algn="l"/>
              </a:tabLst>
            </a:pPr>
            <a:endParaRPr lang="en-US" sz="2800" b="1" spc="-110" dirty="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There are no religious buildings or evidence of elaborate burials. If there were any temples, they have not been identified.</a:t>
            </a:r>
          </a:p>
          <a:p>
            <a:pPr marL="241300" marR="552450" indent="-228600" algn="just">
              <a:lnSpc>
                <a:spcPct val="110100"/>
              </a:lnSpc>
              <a:spcBef>
                <a:spcPts val="95"/>
              </a:spcBef>
              <a:buClr>
                <a:srgbClr val="2A1A00"/>
              </a:buClr>
              <a:buFont typeface="Microsoft Sans Serif"/>
              <a:buChar char="•"/>
              <a:tabLst>
                <a:tab pos="241300" algn="l"/>
              </a:tabLst>
            </a:pPr>
            <a:endParaRPr lang="en-US" sz="2800" spc="-110" dirty="0" smtClean="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The so called </a:t>
            </a:r>
            <a:r>
              <a:rPr lang="en-US" sz="2800" b="1" spc="-110" dirty="0" err="1" smtClean="0">
                <a:cs typeface="Trebuchet MS"/>
              </a:rPr>
              <a:t>Pashupati</a:t>
            </a:r>
            <a:r>
              <a:rPr lang="en-US" sz="2800" b="1" spc="-110" dirty="0" smtClean="0">
                <a:cs typeface="Trebuchet MS"/>
              </a:rPr>
              <a:t> (SHIVA- Lord of animals) </a:t>
            </a:r>
            <a:r>
              <a:rPr lang="en-US" sz="2800" spc="-110" dirty="0" smtClean="0">
                <a:cs typeface="Trebuchet MS"/>
              </a:rPr>
              <a:t>seal has been found from Indus Valley sites.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00846"/>
            <a:ext cx="5867401" cy="5766554"/>
          </a:xfrm>
          <a:prstGeom prst="rect">
            <a:avLst/>
          </a:prstGeom>
        </p:spPr>
      </p:pic>
      <p:sp>
        <p:nvSpPr>
          <p:cNvPr id="5" name="Title 4"/>
          <p:cNvSpPr>
            <a:spLocks noGrp="1"/>
          </p:cNvSpPr>
          <p:nvPr>
            <p:ph type="title"/>
          </p:nvPr>
        </p:nvSpPr>
        <p:spPr>
          <a:xfrm>
            <a:off x="1447800" y="5867400"/>
            <a:ext cx="9756901" cy="738664"/>
          </a:xfrm>
        </p:spPr>
        <p:txBody>
          <a:bodyPr/>
          <a:lstStyle/>
          <a:p>
            <a:r>
              <a:rPr lang="en-US" sz="2400" dirty="0" err="1" smtClean="0">
                <a:latin typeface="+mn-lt"/>
              </a:rPr>
              <a:t>Pashupati</a:t>
            </a:r>
            <a:r>
              <a:rPr lang="en-US" sz="2400" dirty="0" smtClean="0">
                <a:latin typeface="+mn-lt"/>
              </a:rPr>
              <a:t> seal from Indus </a:t>
            </a:r>
            <a:r>
              <a:rPr lang="en-US" sz="2400" dirty="0">
                <a:latin typeface="+mn-lt"/>
              </a:rPr>
              <a:t>Valley Civilization</a:t>
            </a:r>
            <a:br>
              <a:rPr lang="en-US" sz="2400" dirty="0">
                <a:latin typeface="+mn-lt"/>
              </a:rPr>
            </a:br>
            <a:r>
              <a:rPr lang="en-US" sz="2400" dirty="0">
                <a:latin typeface="+mn-lt"/>
              </a:rPr>
              <a:t>Made up of </a:t>
            </a:r>
            <a:r>
              <a:rPr lang="en-US" sz="2400" dirty="0" smtClean="0">
                <a:latin typeface="+mn-lt"/>
              </a:rPr>
              <a:t>steatite, found in modern day Pakistan in 1928</a:t>
            </a:r>
            <a:endParaRPr lang="en-US" sz="2400" dirty="0">
              <a:latin typeface="+mn-lt"/>
            </a:endParaRPr>
          </a:p>
        </p:txBody>
      </p:sp>
    </p:spTree>
    <p:extLst>
      <p:ext uri="{BB962C8B-B14F-4D97-AF65-F5344CB8AC3E}">
        <p14:creationId xmlns:p14="http://schemas.microsoft.com/office/powerpoint/2010/main" val="401116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478" y="228600"/>
            <a:ext cx="48768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VEDIC RELIGION</a:t>
            </a:r>
            <a:endParaRPr sz="4600" b="1" u="sng" dirty="0">
              <a:latin typeface="+mj-lt"/>
            </a:endParaRPr>
          </a:p>
        </p:txBody>
      </p:sp>
      <p:sp>
        <p:nvSpPr>
          <p:cNvPr id="3" name="object 3"/>
          <p:cNvSpPr txBox="1"/>
          <p:nvPr/>
        </p:nvSpPr>
        <p:spPr>
          <a:xfrm>
            <a:off x="1066800" y="1066800"/>
            <a:ext cx="10668000" cy="4484176"/>
          </a:xfrm>
          <a:prstGeom prst="rect">
            <a:avLst/>
          </a:prstGeom>
        </p:spPr>
        <p:txBody>
          <a:bodyPr vert="horz" wrap="square" lIns="0" tIns="12065" rIns="0" bIns="0" rtlCol="0">
            <a:spAutoFit/>
          </a:bodyPr>
          <a:lstStyle/>
          <a:p>
            <a:pPr marL="241300" marR="552450" indent="-228600" algn="just">
              <a:lnSpc>
                <a:spcPct val="150000"/>
              </a:lnSpc>
              <a:spcBef>
                <a:spcPts val="95"/>
              </a:spcBef>
              <a:buClr>
                <a:srgbClr val="2A1A00"/>
              </a:buClr>
              <a:buFont typeface="Microsoft Sans Serif"/>
              <a:buChar char="•"/>
              <a:tabLst>
                <a:tab pos="241300" algn="l"/>
              </a:tabLst>
            </a:pPr>
            <a:r>
              <a:rPr lang="en-US" sz="2800" spc="-110" dirty="0" smtClean="0">
                <a:cs typeface="Trebuchet MS"/>
              </a:rPr>
              <a:t>1500- 600 BCE.</a:t>
            </a:r>
          </a:p>
          <a:p>
            <a:pPr marL="241300" marR="552450" indent="-228600" algn="just">
              <a:lnSpc>
                <a:spcPct val="150000"/>
              </a:lnSpc>
              <a:spcBef>
                <a:spcPts val="95"/>
              </a:spcBef>
              <a:buClr>
                <a:srgbClr val="2A1A00"/>
              </a:buClr>
              <a:buFont typeface="Microsoft Sans Serif"/>
              <a:buChar char="•"/>
              <a:tabLst>
                <a:tab pos="241300" algn="l"/>
              </a:tabLst>
            </a:pPr>
            <a:r>
              <a:rPr lang="en-US" sz="2800" spc="-110" dirty="0" smtClean="0">
                <a:cs typeface="Trebuchet MS"/>
              </a:rPr>
              <a:t>Major civilization that occurred in India after Indus Valley </a:t>
            </a:r>
            <a:r>
              <a:rPr lang="en-US" sz="2800" spc="-110" dirty="0" smtClean="0">
                <a:cs typeface="Trebuchet MS"/>
              </a:rPr>
              <a:t>Civilization</a:t>
            </a:r>
            <a:endParaRPr lang="en-US" sz="2800" spc="-110" dirty="0" smtClean="0">
              <a:cs typeface="Trebuchet MS"/>
            </a:endParaRPr>
          </a:p>
          <a:p>
            <a:pPr marL="241300" marR="552450" indent="-228600" algn="just">
              <a:lnSpc>
                <a:spcPct val="150000"/>
              </a:lnSpc>
              <a:spcBef>
                <a:spcPts val="95"/>
              </a:spcBef>
              <a:buClr>
                <a:srgbClr val="2A1A00"/>
              </a:buClr>
              <a:buFont typeface="Microsoft Sans Serif"/>
              <a:buChar char="•"/>
              <a:tabLst>
                <a:tab pos="241300" algn="l"/>
              </a:tabLst>
            </a:pPr>
            <a:r>
              <a:rPr lang="en-US" sz="2800" spc="-110" dirty="0" smtClean="0">
                <a:cs typeface="Trebuchet MS"/>
              </a:rPr>
              <a:t>Vedas were composed in this period and there comes the name VEDIC.</a:t>
            </a:r>
          </a:p>
          <a:p>
            <a:pPr marL="241300" marR="552450" indent="-228600" algn="just">
              <a:lnSpc>
                <a:spcPct val="150000"/>
              </a:lnSpc>
              <a:spcBef>
                <a:spcPts val="95"/>
              </a:spcBef>
              <a:buClr>
                <a:srgbClr val="2A1A00"/>
              </a:buClr>
              <a:buFont typeface="Microsoft Sans Serif"/>
              <a:buChar char="•"/>
              <a:tabLst>
                <a:tab pos="241300" algn="l"/>
              </a:tabLst>
            </a:pPr>
            <a:r>
              <a:rPr lang="en-US" sz="2800" spc="-110" dirty="0" smtClean="0">
                <a:cs typeface="Trebuchet MS"/>
              </a:rPr>
              <a:t>Started with the coming of Aryans or Indo-Aryans.</a:t>
            </a:r>
          </a:p>
          <a:p>
            <a:pPr marL="241300" marR="552450" indent="-228600" algn="just">
              <a:spcBef>
                <a:spcPts val="95"/>
              </a:spcBef>
              <a:buClr>
                <a:srgbClr val="2A1A00"/>
              </a:buClr>
              <a:buFont typeface="Microsoft Sans Serif"/>
              <a:buChar char="•"/>
              <a:tabLst>
                <a:tab pos="241300" algn="l"/>
              </a:tabLst>
            </a:pPr>
            <a:r>
              <a:rPr lang="en-US" sz="2800" spc="-110" dirty="0" smtClean="0">
                <a:cs typeface="Trebuchet MS"/>
              </a:rPr>
              <a:t>The word ‘VEDA’ is derived from Sanskrit word ‘Vid’ which means knowledge.</a:t>
            </a:r>
          </a:p>
          <a:p>
            <a:pPr marL="241300" marR="552450" indent="-228600" algn="just">
              <a:lnSpc>
                <a:spcPct val="110100"/>
              </a:lnSpc>
              <a:spcBef>
                <a:spcPts val="95"/>
              </a:spcBef>
              <a:buClr>
                <a:srgbClr val="2A1A00"/>
              </a:buClr>
              <a:buFont typeface="Microsoft Sans Serif"/>
              <a:buChar char="•"/>
              <a:tabLst>
                <a:tab pos="241300" algn="l"/>
              </a:tabLst>
            </a:pPr>
            <a:endParaRPr lang="en-US" sz="2800" spc="-110" dirty="0" smtClean="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endParaRPr lang="en-US" sz="2800" spc="-110" dirty="0" smtClean="0">
              <a:cs typeface="Trebuchet MS"/>
            </a:endParaRPr>
          </a:p>
        </p:txBody>
      </p:sp>
    </p:spTree>
    <p:extLst>
      <p:ext uri="{BB962C8B-B14F-4D97-AF65-F5344CB8AC3E}">
        <p14:creationId xmlns:p14="http://schemas.microsoft.com/office/powerpoint/2010/main" val="1912807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3612078"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VEDIC TEXTS</a:t>
            </a:r>
            <a:endParaRPr sz="4600" b="1" u="sng" dirty="0">
              <a:latin typeface="+mj-lt"/>
            </a:endParaRPr>
          </a:p>
        </p:txBody>
      </p:sp>
      <p:sp>
        <p:nvSpPr>
          <p:cNvPr id="3" name="object 3"/>
          <p:cNvSpPr txBox="1"/>
          <p:nvPr/>
        </p:nvSpPr>
        <p:spPr>
          <a:xfrm>
            <a:off x="914400" y="908040"/>
            <a:ext cx="10972800" cy="5535746"/>
          </a:xfrm>
          <a:prstGeom prst="rect">
            <a:avLst/>
          </a:prstGeom>
        </p:spPr>
        <p:txBody>
          <a:bodyPr vert="horz" wrap="square" lIns="0" tIns="12065" rIns="0" bIns="0" rtlCol="0">
            <a:spAutoFit/>
          </a:bodyPr>
          <a:lstStyle/>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Written and handed down orally over about 10 centuries (15 – 5 century BCE)</a:t>
            </a: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smtClean="0">
                <a:cs typeface="Trebuchet MS"/>
              </a:rPr>
              <a:t>Composed in Sanskrit as the e</a:t>
            </a:r>
            <a:r>
              <a:rPr lang="en-US" sz="2800" spc="-110" dirty="0" smtClean="0"/>
              <a:t>arliest </a:t>
            </a:r>
            <a:r>
              <a:rPr lang="en-US" sz="2800" spc="-110" dirty="0"/>
              <a:t>books of </a:t>
            </a:r>
            <a:r>
              <a:rPr lang="en-US" sz="2800" spc="-110" dirty="0" smtClean="0"/>
              <a:t>mankind</a:t>
            </a: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a:t>Occupy a unique position in the world of </a:t>
            </a:r>
            <a:r>
              <a:rPr lang="en-US" sz="2800" spc="-110" dirty="0" smtClean="0"/>
              <a:t>literature</a:t>
            </a: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a:t>Considered as a </a:t>
            </a:r>
            <a:r>
              <a:rPr lang="en-US" sz="2800" b="1" spc="-110" dirty="0"/>
              <a:t>supreme authority in all matters concerning religion, laws and social conduct</a:t>
            </a:r>
            <a:r>
              <a:rPr lang="en-US" sz="2800" b="1" spc="-110" dirty="0" smtClean="0"/>
              <a:t>.</a:t>
            </a:r>
          </a:p>
          <a:p>
            <a:pPr marL="241300" marR="552450" indent="-228600">
              <a:lnSpc>
                <a:spcPct val="110100"/>
              </a:lnSpc>
              <a:spcBef>
                <a:spcPts val="95"/>
              </a:spcBef>
              <a:buClr>
                <a:srgbClr val="2A1A00"/>
              </a:buClr>
              <a:buFont typeface="Microsoft Sans Serif"/>
              <a:buChar char="•"/>
              <a:tabLst>
                <a:tab pos="241300" algn="l"/>
              </a:tabLst>
            </a:pPr>
            <a:r>
              <a:rPr lang="en-US" sz="2800" b="1" spc="-110" dirty="0"/>
              <a:t>Authors : </a:t>
            </a:r>
            <a:r>
              <a:rPr lang="en-US" sz="2800" spc="-110" dirty="0"/>
              <a:t>Rishi families </a:t>
            </a:r>
            <a:r>
              <a:rPr lang="en-US" sz="2800" spc="-110" dirty="0" smtClean="0"/>
              <a:t>like </a:t>
            </a:r>
            <a:r>
              <a:rPr lang="en-US" sz="2800" b="1" i="1" dirty="0" smtClean="0"/>
              <a:t>KANVAS,KASHYAPS</a:t>
            </a:r>
            <a:r>
              <a:rPr lang="en-US" sz="2800" b="1" i="1" dirty="0"/>
              <a:t>, AGASTYAS, </a:t>
            </a:r>
            <a:r>
              <a:rPr lang="en-US" sz="2800" b="1" i="1" dirty="0" smtClean="0"/>
              <a:t>  VISHWAMITRAS</a:t>
            </a:r>
            <a:r>
              <a:rPr lang="en-US" sz="2800" b="1" i="1" dirty="0"/>
              <a:t>, VASHISTS etc</a:t>
            </a:r>
            <a:r>
              <a:rPr lang="en-US" sz="2800" b="1" i="1" dirty="0" smtClean="0"/>
              <a:t>.</a:t>
            </a:r>
          </a:p>
          <a:p>
            <a:pPr marL="457200" indent="-457200" algn="just">
              <a:buFont typeface="Arial" panose="020B0604020202020204" pitchFamily="34" charset="0"/>
              <a:buChar char="•"/>
            </a:pPr>
            <a:r>
              <a:rPr lang="en-US" sz="2800" b="1" spc="-110" dirty="0"/>
              <a:t>Classification:</a:t>
            </a:r>
            <a:r>
              <a:rPr lang="en-US" sz="2800" spc="-110" dirty="0"/>
              <a:t> Initially only one collection of all the sacred mantras (25000 or more). Later for purpose of study and preservation, the single collection was divided in four parts by </a:t>
            </a:r>
            <a:r>
              <a:rPr lang="en-US" sz="2800" b="1" i="1" spc="-110" dirty="0"/>
              <a:t>VEDA VYASA.</a:t>
            </a:r>
          </a:p>
          <a:p>
            <a:pPr marL="457200" indent="-457200" algn="just">
              <a:buFont typeface="Arial" panose="020B0604020202020204" pitchFamily="34" charset="0"/>
              <a:buChar char="•"/>
            </a:pPr>
            <a:r>
              <a:rPr lang="en-US" sz="2800" b="1" spc="-110" dirty="0"/>
              <a:t>RIG VEDA, SAMA VEDA, YAJUR VEDA, ATHARVA </a:t>
            </a:r>
            <a:r>
              <a:rPr lang="en-US" sz="2800" b="1" spc="-110" dirty="0" smtClean="0"/>
              <a:t>VEDA</a:t>
            </a:r>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392239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3612078"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VEDIC TEXTS</a:t>
            </a:r>
            <a:endParaRPr sz="4600" b="1" u="sng" dirty="0">
              <a:latin typeface="+mj-lt"/>
            </a:endParaRPr>
          </a:p>
        </p:txBody>
      </p:sp>
      <p:sp>
        <p:nvSpPr>
          <p:cNvPr id="3" name="object 3"/>
          <p:cNvSpPr txBox="1"/>
          <p:nvPr/>
        </p:nvSpPr>
        <p:spPr>
          <a:xfrm>
            <a:off x="914400" y="1447800"/>
            <a:ext cx="10744200" cy="5182829"/>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800" b="1" spc="-110" dirty="0" smtClean="0"/>
              <a:t>RIG VEDA : </a:t>
            </a:r>
            <a:r>
              <a:rPr lang="en-US" sz="2800" spc="-110" dirty="0" smtClean="0"/>
              <a:t>Book of Verses. Around 1000 hymns addressed to various deities mostly to serve the needs of priest class who were custodians of that sacred literature.</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b="1" spc="-110" dirty="0" smtClean="0"/>
              <a:t>SAMA VEDA: </a:t>
            </a:r>
            <a:r>
              <a:rPr lang="en-US" sz="2800" spc="-110" dirty="0" smtClean="0"/>
              <a:t>Book of Chants. Inspired from previous one. Added the musical notation and composition to aid the performance of rituals.</a:t>
            </a:r>
          </a:p>
          <a:p>
            <a:pPr marL="457200" indent="-457200" algn="just">
              <a:buFont typeface="Arial" panose="020B0604020202020204" pitchFamily="34" charset="0"/>
              <a:buChar char="•"/>
            </a:pPr>
            <a:endParaRPr lang="en-US" sz="2800" b="1" spc="-110" dirty="0"/>
          </a:p>
          <a:p>
            <a:pPr marL="457200" indent="-457200" algn="just">
              <a:buFont typeface="Arial" panose="020B0604020202020204" pitchFamily="34" charset="0"/>
              <a:buChar char="•"/>
            </a:pPr>
            <a:r>
              <a:rPr lang="en-US" sz="2800" b="1" spc="-110" dirty="0" smtClean="0"/>
              <a:t>YAJUR VEDA:  </a:t>
            </a:r>
            <a:r>
              <a:rPr lang="en-US" sz="2800" spc="-110" dirty="0" smtClean="0"/>
              <a:t>Book of Sacrificial prayers. Deals with the duties of priests.</a:t>
            </a:r>
          </a:p>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r>
              <a:rPr lang="en-US" sz="2800" b="1" spc="-110" dirty="0" smtClean="0"/>
              <a:t>ATHARVA VEDA: </a:t>
            </a:r>
            <a:r>
              <a:rPr lang="en-US" sz="2800" spc="-110" dirty="0" smtClean="0"/>
              <a:t>Book of Magical Spells. Related to Ayurveda.</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3395407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3612078"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VEDIC TEXTS</a:t>
            </a:r>
            <a:endParaRPr sz="4600" b="1" u="sng" dirty="0">
              <a:latin typeface="+mj-lt"/>
            </a:endParaRPr>
          </a:p>
        </p:txBody>
      </p:sp>
      <p:sp>
        <p:nvSpPr>
          <p:cNvPr id="3" name="object 3"/>
          <p:cNvSpPr txBox="1"/>
          <p:nvPr/>
        </p:nvSpPr>
        <p:spPr>
          <a:xfrm>
            <a:off x="914400" y="858471"/>
            <a:ext cx="10896600" cy="5398273"/>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r>
              <a:rPr lang="en-US" sz="2800" spc="-110" dirty="0" smtClean="0"/>
              <a:t>When Vedic religion gradually evolved into Hinduism between 6</a:t>
            </a:r>
            <a:r>
              <a:rPr lang="en-US" sz="2800" spc="-110" baseline="30000" dirty="0" smtClean="0"/>
              <a:t>th</a:t>
            </a:r>
            <a:r>
              <a:rPr lang="en-US" sz="2800" spc="-110" dirty="0" smtClean="0"/>
              <a:t> and 2</a:t>
            </a:r>
            <a:r>
              <a:rPr lang="en-US" sz="2800" spc="-110" baseline="30000" dirty="0" smtClean="0"/>
              <a:t>nd</a:t>
            </a:r>
            <a:r>
              <a:rPr lang="en-US" sz="2800" spc="-110" dirty="0" smtClean="0"/>
              <a:t> century BCE, the texts taken collectively became the most sacred literature of Hinduism.</a:t>
            </a:r>
          </a:p>
          <a:p>
            <a:pPr marL="457200" indent="-457200" algn="just">
              <a:lnSpc>
                <a:spcPct val="150000"/>
              </a:lnSpc>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They are known as </a:t>
            </a:r>
            <a:r>
              <a:rPr lang="en-US" sz="2800" b="1" spc="-110" dirty="0" err="1" smtClean="0"/>
              <a:t>Shruti</a:t>
            </a:r>
            <a:r>
              <a:rPr lang="en-US" sz="2800" b="1" spc="-110" dirty="0" smtClean="0"/>
              <a:t> (What is heard), the divinely revealed section of Hindu literature </a:t>
            </a:r>
            <a:r>
              <a:rPr lang="en-US" sz="2800" spc="-110" dirty="0" smtClean="0"/>
              <a:t>in contrast to the later religious literature known as </a:t>
            </a:r>
            <a:r>
              <a:rPr lang="en-US" sz="2800" b="1" spc="-110" dirty="0" err="1" smtClean="0"/>
              <a:t>Smriti</a:t>
            </a:r>
            <a:r>
              <a:rPr lang="en-US" sz="2800" b="1" spc="-110" dirty="0" smtClean="0"/>
              <a:t> (What is remembered), which are traditional texts attributed to human authors.</a:t>
            </a:r>
          </a:p>
          <a:p>
            <a:pPr marL="457200" indent="-457200" algn="just">
              <a:buFont typeface="Arial" panose="020B0604020202020204" pitchFamily="34" charset="0"/>
              <a:buChar char="•"/>
            </a:pPr>
            <a:endParaRPr lang="en-US" sz="2800" b="1" spc="-110" dirty="0"/>
          </a:p>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34461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4724400" cy="721993"/>
          </a:xfrm>
          <a:prstGeom prst="rect">
            <a:avLst/>
          </a:prstGeom>
        </p:spPr>
        <p:txBody>
          <a:bodyPr vert="horz" wrap="square" lIns="0" tIns="13970" rIns="0" bIns="0" rtlCol="0">
            <a:spAutoFit/>
          </a:bodyPr>
          <a:lstStyle/>
          <a:p>
            <a:pPr marL="12700" algn="ctr">
              <a:lnSpc>
                <a:spcPct val="100000"/>
              </a:lnSpc>
              <a:spcBef>
                <a:spcPts val="110"/>
              </a:spcBef>
            </a:pPr>
            <a:r>
              <a:rPr lang="en-US" sz="4600" b="1" u="sng" spc="185" dirty="0" smtClean="0">
                <a:latin typeface="+mj-lt"/>
              </a:rPr>
              <a:t>VEDIC RELIGION</a:t>
            </a:r>
            <a:endParaRPr sz="4600" b="1" u="sng" dirty="0">
              <a:latin typeface="+mj-lt"/>
            </a:endParaRPr>
          </a:p>
        </p:txBody>
      </p:sp>
      <p:sp>
        <p:nvSpPr>
          <p:cNvPr id="3" name="object 3"/>
          <p:cNvSpPr txBox="1"/>
          <p:nvPr/>
        </p:nvSpPr>
        <p:spPr>
          <a:xfrm>
            <a:off x="914400" y="874393"/>
            <a:ext cx="10896600" cy="6906378"/>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r>
              <a:rPr lang="en-US" sz="2800" spc="-110" dirty="0" smtClean="0"/>
              <a:t>Religion of Ancient Indo-European speaking people who entered India about 1500BCE from Persia(Iran).</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Oldest stratum of religious activity in India. It was one of the major traditions that shaped Hinduism.</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Worshippers of nature , polytheism was challenged by monotheistic ideas.</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Upanishad section of Vedic literature envisage a progressive outlook.</a:t>
            </a:r>
          </a:p>
          <a:p>
            <a:pPr marL="457200" indent="-457200" algn="just">
              <a:buFont typeface="Arial" panose="020B0604020202020204" pitchFamily="34" charset="0"/>
              <a:buChar char="•"/>
            </a:pPr>
            <a:endParaRPr lang="en-US" sz="2800" spc="-110" dirty="0" smtClean="0"/>
          </a:p>
          <a:p>
            <a:pPr marL="457200" indent="-457200" algn="just">
              <a:buFont typeface="Arial" panose="020B0604020202020204" pitchFamily="34" charset="0"/>
              <a:buChar char="•"/>
            </a:pPr>
            <a:r>
              <a:rPr lang="en-US" sz="2800" spc="-110" dirty="0" smtClean="0"/>
              <a:t>They followed the traditional lines while others followed the path of unorthodoxy.</a:t>
            </a:r>
          </a:p>
          <a:p>
            <a:pPr marL="457200" indent="-457200" algn="just">
              <a:buFont typeface="Arial" panose="020B0604020202020204" pitchFamily="34" charset="0"/>
              <a:buChar char="•"/>
            </a:pPr>
            <a:endParaRPr lang="en-US" sz="2800" spc="-110" dirty="0"/>
          </a:p>
          <a:p>
            <a:pPr marL="457200" indent="-457200" algn="just">
              <a:buFont typeface="Arial" panose="020B0604020202020204" pitchFamily="34" charset="0"/>
              <a:buChar char="•"/>
            </a:pPr>
            <a:endParaRPr lang="en-US" sz="2800" b="1" spc="-110" dirty="0" smtClean="0"/>
          </a:p>
          <a:p>
            <a:pPr marL="457200" indent="-457200" algn="just">
              <a:buFont typeface="Arial" panose="020B0604020202020204" pitchFamily="34" charset="0"/>
              <a:buChar char="•"/>
            </a:pPr>
            <a:endParaRPr lang="en-US" sz="2800" spc="-110" dirty="0" smtClean="0">
              <a:cs typeface="Trebuchet MS"/>
            </a:endParaRPr>
          </a:p>
        </p:txBody>
      </p:sp>
    </p:spTree>
    <p:extLst>
      <p:ext uri="{BB962C8B-B14F-4D97-AF65-F5344CB8AC3E}">
        <p14:creationId xmlns:p14="http://schemas.microsoft.com/office/powerpoint/2010/main" val="473229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2274</Words>
  <Application>Microsoft Office PowerPoint</Application>
  <PresentationFormat>Widescreen</PresentationFormat>
  <Paragraphs>228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Impact</vt:lpstr>
      <vt:lpstr>Microsoft Sans Serif</vt:lpstr>
      <vt:lpstr>Trebuchet MS</vt:lpstr>
      <vt:lpstr>Office Theme</vt:lpstr>
      <vt:lpstr>INDIAN</vt:lpstr>
      <vt:lpstr>OUTLINES</vt:lpstr>
      <vt:lpstr>PRE-VEDIC RELIGION</vt:lpstr>
      <vt:lpstr>Pashupati seal from Indus Valley Civilization Made up of steatite, found in modern day Pakistan in 1928</vt:lpstr>
      <vt:lpstr>VEDIC RELIGION</vt:lpstr>
      <vt:lpstr>VEDIC TEXTS</vt:lpstr>
      <vt:lpstr>VEDIC TEXTS</vt:lpstr>
      <vt:lpstr>VEDIC TEXTS</vt:lpstr>
      <vt:lpstr>VEDIC RELIGION</vt:lpstr>
      <vt:lpstr>BUDDHISM</vt:lpstr>
      <vt:lpstr>BUDDHISM</vt:lpstr>
      <vt:lpstr>JAINISM</vt:lpstr>
      <vt:lpstr>JAINISM</vt:lpstr>
      <vt:lpstr>BUDDHISM and JAINISM</vt:lpstr>
      <vt:lpstr>BUDDHISM v/s JAINISM</vt:lpstr>
      <vt:lpstr>Six System Indian Philosophy</vt:lpstr>
      <vt:lpstr>Six System Indian Philosophy</vt:lpstr>
      <vt:lpstr>Six System Indian Philosophy</vt:lpstr>
      <vt:lpstr>Six System Indian Philosophy</vt:lpstr>
      <vt:lpstr>Six System Indian Philosophy</vt:lpstr>
      <vt:lpstr>Six System Indian Philosophy</vt:lpstr>
      <vt:lpstr>Six System Indian Philosophy</vt:lpstr>
      <vt:lpstr>SHANKARACHARYA</vt:lpstr>
      <vt:lpstr>HETERODOX SECTIONS</vt:lpstr>
      <vt:lpstr>BHAKTI MOVEMENT</vt:lpstr>
      <vt:lpstr>SUFI MOVEMENT</vt:lpstr>
      <vt:lpstr>SOCIO RELIGIOUS REFORM  MOVEMENTS OF 19TH CENTURY</vt:lpstr>
      <vt:lpstr>SOCIO RELIGIOUS REFORM  MOVEMENTS OF 19TH CENTURY</vt:lpstr>
      <vt:lpstr>SOCIO RELIGIOUS REFORM  MOVEMENTS OF 19TH CENTURY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admin</dc:creator>
  <cp:lastModifiedBy>lenovo</cp:lastModifiedBy>
  <cp:revision>774</cp:revision>
  <dcterms:created xsi:type="dcterms:W3CDTF">2024-03-05T05:49:31Z</dcterms:created>
  <dcterms:modified xsi:type="dcterms:W3CDTF">2024-04-07T15:33:14Z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2021-03-22T00:00:00Z</vt:filetime>
  </property>
  <property fmtid="{D5CDD505-2E9C-101B-9397-08002B2CF9AE}" pid="3" name="Creator">
    <vt:lpwstr>Microsoft® PowerPoint® 2016</vt:lpwstr>
  </property>
  <property fmtid="{D5CDD505-2E9C-101B-9397-08002B2CF9AE}" pid="4" name="LastSaved">
    <vt:filetime>2024-03-05T00:00:00Z</vt:filetime>
  </property>
</Properties>
</file>