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60" r:id="rId5"/>
    <p:sldId id="264" r:id="rId6"/>
    <p:sldId id="261" r:id="rId7"/>
    <p:sldId id="262" r:id="rId8"/>
    <p:sldId id="263" r:id="rId9"/>
    <p:sldId id="265" r:id="rId10"/>
    <p:sldId id="267" r:id="rId11"/>
    <p:sldId id="268" r:id="rId12"/>
    <p:sldId id="266" r:id="rId13"/>
    <p:sldId id="269" r:id="rId14"/>
    <p:sldId id="270" r:id="rId15"/>
    <p:sldId id="272" r:id="rId16"/>
    <p:sldId id="273" r:id="rId17"/>
    <p:sldId id="274" r:id="rId18"/>
    <p:sldId id="275" r:id="rId19"/>
    <p:sldId id="276"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3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1C7AD13-FCBB-4AD9-83B6-319EA0774764}" type="datetimeFigureOut">
              <a:rPr lang="en-IN" smtClean="0"/>
              <a:t>22-04-2024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96F1799-E9FA-4E9C-98D5-DB52E4B3D5ED}" type="slidenum">
              <a:rPr lang="en-IN" smtClean="0"/>
              <a:t>‹#›</a:t>
            </a:fld>
            <a:endParaRPr lang="en-IN"/>
          </a:p>
        </p:txBody>
      </p:sp>
    </p:spTree>
    <p:extLst>
      <p:ext uri="{BB962C8B-B14F-4D97-AF65-F5344CB8AC3E}">
        <p14:creationId xmlns:p14="http://schemas.microsoft.com/office/powerpoint/2010/main" val="3182008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6F1799-E9FA-4E9C-98D5-DB52E4B3D5ED}" type="slidenum">
              <a:rPr lang="en-IN" smtClean="0"/>
              <a:t>17</a:t>
            </a:fld>
            <a:endParaRPr lang="en-IN"/>
          </a:p>
        </p:txBody>
      </p:sp>
    </p:spTree>
    <p:extLst>
      <p:ext uri="{BB962C8B-B14F-4D97-AF65-F5344CB8AC3E}">
        <p14:creationId xmlns:p14="http://schemas.microsoft.com/office/powerpoint/2010/main" val="222462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6F1799-E9FA-4E9C-98D5-DB52E4B3D5ED}" type="slidenum">
              <a:rPr lang="en-IN" smtClean="0"/>
              <a:t>18</a:t>
            </a:fld>
            <a:endParaRPr lang="en-IN"/>
          </a:p>
        </p:txBody>
      </p:sp>
    </p:spTree>
    <p:extLst>
      <p:ext uri="{BB962C8B-B14F-4D97-AF65-F5344CB8AC3E}">
        <p14:creationId xmlns:p14="http://schemas.microsoft.com/office/powerpoint/2010/main" val="100610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6F1799-E9FA-4E9C-98D5-DB52E4B3D5ED}" type="slidenum">
              <a:rPr lang="en-IN" smtClean="0"/>
              <a:t>19</a:t>
            </a:fld>
            <a:endParaRPr lang="en-IN"/>
          </a:p>
        </p:txBody>
      </p:sp>
    </p:spTree>
    <p:extLst>
      <p:ext uri="{BB962C8B-B14F-4D97-AF65-F5344CB8AC3E}">
        <p14:creationId xmlns:p14="http://schemas.microsoft.com/office/powerpoint/2010/main" val="366636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3463" y="0"/>
            <a:ext cx="11908790" cy="6858000"/>
          </a:xfrm>
          <a:custGeom>
            <a:avLst/>
            <a:gdLst/>
            <a:ahLst/>
            <a:cxnLst/>
            <a:rect l="l" t="t" r="r" b="b"/>
            <a:pathLst>
              <a:path w="11908790" h="6858000">
                <a:moveTo>
                  <a:pt x="0" y="6858000"/>
                </a:moveTo>
                <a:lnTo>
                  <a:pt x="11908536" y="6858000"/>
                </a:lnTo>
                <a:lnTo>
                  <a:pt x="11908536" y="0"/>
                </a:lnTo>
                <a:lnTo>
                  <a:pt x="0" y="0"/>
                </a:lnTo>
                <a:lnTo>
                  <a:pt x="0" y="6858000"/>
                </a:lnTo>
                <a:close/>
              </a:path>
            </a:pathLst>
          </a:custGeom>
          <a:solidFill>
            <a:srgbClr val="F8B322"/>
          </a:solidFill>
        </p:spPr>
        <p:txBody>
          <a:bodyPr wrap="square" lIns="0" tIns="0" rIns="0" bIns="0" rtlCol="0"/>
          <a:lstStyle/>
          <a:p>
            <a:endParaRPr/>
          </a:p>
        </p:txBody>
      </p:sp>
      <p:sp>
        <p:nvSpPr>
          <p:cNvPr id="17" name="bg object 17"/>
          <p:cNvSpPr/>
          <p:nvPr/>
        </p:nvSpPr>
        <p:spPr>
          <a:xfrm>
            <a:off x="3557015" y="630936"/>
            <a:ext cx="5236845" cy="5230495"/>
          </a:xfrm>
          <a:custGeom>
            <a:avLst/>
            <a:gdLst/>
            <a:ahLst/>
            <a:cxnLst/>
            <a:rect l="l" t="t" r="r" b="b"/>
            <a:pathLst>
              <a:path w="5236845" h="5230495">
                <a:moveTo>
                  <a:pt x="2618232" y="0"/>
                </a:moveTo>
                <a:lnTo>
                  <a:pt x="2567432" y="4825"/>
                </a:lnTo>
                <a:lnTo>
                  <a:pt x="2518156" y="17525"/>
                </a:lnTo>
                <a:lnTo>
                  <a:pt x="2470531" y="36575"/>
                </a:lnTo>
                <a:lnTo>
                  <a:pt x="2421382" y="60325"/>
                </a:lnTo>
                <a:lnTo>
                  <a:pt x="2375281" y="87375"/>
                </a:lnTo>
                <a:lnTo>
                  <a:pt x="2327656" y="115950"/>
                </a:lnTo>
                <a:lnTo>
                  <a:pt x="2232406" y="166750"/>
                </a:lnTo>
                <a:lnTo>
                  <a:pt x="2184781" y="185800"/>
                </a:lnTo>
                <a:lnTo>
                  <a:pt x="2135505" y="198500"/>
                </a:lnTo>
                <a:lnTo>
                  <a:pt x="2086356" y="204850"/>
                </a:lnTo>
                <a:lnTo>
                  <a:pt x="2033905" y="204850"/>
                </a:lnTo>
                <a:lnTo>
                  <a:pt x="1979930" y="201675"/>
                </a:lnTo>
                <a:lnTo>
                  <a:pt x="1925955" y="195325"/>
                </a:lnTo>
                <a:lnTo>
                  <a:pt x="1871980" y="187325"/>
                </a:lnTo>
                <a:lnTo>
                  <a:pt x="1818005" y="180975"/>
                </a:lnTo>
                <a:lnTo>
                  <a:pt x="1764030" y="176275"/>
                </a:lnTo>
                <a:lnTo>
                  <a:pt x="1713230" y="177800"/>
                </a:lnTo>
                <a:lnTo>
                  <a:pt x="1663954" y="184150"/>
                </a:lnTo>
                <a:lnTo>
                  <a:pt x="1616329" y="198500"/>
                </a:lnTo>
                <a:lnTo>
                  <a:pt x="1576705" y="219075"/>
                </a:lnTo>
                <a:lnTo>
                  <a:pt x="1538605" y="246125"/>
                </a:lnTo>
                <a:lnTo>
                  <a:pt x="1505204" y="277875"/>
                </a:lnTo>
                <a:lnTo>
                  <a:pt x="1471803" y="314451"/>
                </a:lnTo>
                <a:lnTo>
                  <a:pt x="1441704" y="352551"/>
                </a:lnTo>
                <a:lnTo>
                  <a:pt x="1381379" y="431926"/>
                </a:lnTo>
                <a:lnTo>
                  <a:pt x="1351153" y="470026"/>
                </a:lnTo>
                <a:lnTo>
                  <a:pt x="1319403" y="506475"/>
                </a:lnTo>
                <a:lnTo>
                  <a:pt x="1282954" y="538226"/>
                </a:lnTo>
                <a:lnTo>
                  <a:pt x="1248029" y="566801"/>
                </a:lnTo>
                <a:lnTo>
                  <a:pt x="1208278" y="589152"/>
                </a:lnTo>
                <a:lnTo>
                  <a:pt x="1165479" y="608202"/>
                </a:lnTo>
                <a:lnTo>
                  <a:pt x="1119378" y="624077"/>
                </a:lnTo>
                <a:lnTo>
                  <a:pt x="1071753" y="638301"/>
                </a:lnTo>
                <a:lnTo>
                  <a:pt x="1024128" y="651001"/>
                </a:lnTo>
                <a:lnTo>
                  <a:pt x="974851" y="663701"/>
                </a:lnTo>
                <a:lnTo>
                  <a:pt x="928878" y="678052"/>
                </a:lnTo>
                <a:lnTo>
                  <a:pt x="882776" y="693927"/>
                </a:lnTo>
                <a:lnTo>
                  <a:pt x="839978" y="712977"/>
                </a:lnTo>
                <a:lnTo>
                  <a:pt x="801878" y="736726"/>
                </a:lnTo>
                <a:lnTo>
                  <a:pt x="766953" y="765301"/>
                </a:lnTo>
                <a:lnTo>
                  <a:pt x="738251" y="800226"/>
                </a:lnTo>
                <a:lnTo>
                  <a:pt x="714501" y="838326"/>
                </a:lnTo>
                <a:lnTo>
                  <a:pt x="695451" y="881252"/>
                </a:lnTo>
                <a:lnTo>
                  <a:pt x="679576" y="927353"/>
                </a:lnTo>
                <a:lnTo>
                  <a:pt x="665226" y="973327"/>
                </a:lnTo>
                <a:lnTo>
                  <a:pt x="652526" y="1022603"/>
                </a:lnTo>
                <a:lnTo>
                  <a:pt x="639826" y="1070228"/>
                </a:lnTo>
                <a:lnTo>
                  <a:pt x="625601" y="1117853"/>
                </a:lnTo>
                <a:lnTo>
                  <a:pt x="609726" y="1163954"/>
                </a:lnTo>
                <a:lnTo>
                  <a:pt x="590676" y="1206753"/>
                </a:lnTo>
                <a:lnTo>
                  <a:pt x="568451" y="1246504"/>
                </a:lnTo>
                <a:lnTo>
                  <a:pt x="539876" y="1281429"/>
                </a:lnTo>
                <a:lnTo>
                  <a:pt x="508126" y="1317878"/>
                </a:lnTo>
                <a:lnTo>
                  <a:pt x="471550" y="1349628"/>
                </a:lnTo>
                <a:lnTo>
                  <a:pt x="352425" y="1440179"/>
                </a:lnTo>
                <a:lnTo>
                  <a:pt x="314325" y="1470405"/>
                </a:lnTo>
                <a:lnTo>
                  <a:pt x="277875" y="1503679"/>
                </a:lnTo>
                <a:lnTo>
                  <a:pt x="246125" y="1537080"/>
                </a:lnTo>
                <a:lnTo>
                  <a:pt x="219075" y="1575180"/>
                </a:lnTo>
                <a:lnTo>
                  <a:pt x="198500" y="1614804"/>
                </a:lnTo>
                <a:lnTo>
                  <a:pt x="184150" y="1662429"/>
                </a:lnTo>
                <a:lnTo>
                  <a:pt x="177800" y="1711705"/>
                </a:lnTo>
                <a:lnTo>
                  <a:pt x="176275" y="1762505"/>
                </a:lnTo>
                <a:lnTo>
                  <a:pt x="180975" y="1816480"/>
                </a:lnTo>
                <a:lnTo>
                  <a:pt x="187325" y="1870455"/>
                </a:lnTo>
                <a:lnTo>
                  <a:pt x="195325" y="1924430"/>
                </a:lnTo>
                <a:lnTo>
                  <a:pt x="201675" y="1978405"/>
                </a:lnTo>
                <a:lnTo>
                  <a:pt x="204850" y="2032380"/>
                </a:lnTo>
                <a:lnTo>
                  <a:pt x="204850" y="2084831"/>
                </a:lnTo>
                <a:lnTo>
                  <a:pt x="198500" y="2134108"/>
                </a:lnTo>
                <a:lnTo>
                  <a:pt x="185800" y="2183256"/>
                </a:lnTo>
                <a:lnTo>
                  <a:pt x="166750" y="2229358"/>
                </a:lnTo>
                <a:lnTo>
                  <a:pt x="142875" y="2276983"/>
                </a:lnTo>
                <a:lnTo>
                  <a:pt x="115950" y="2324608"/>
                </a:lnTo>
                <a:lnTo>
                  <a:pt x="87375" y="2372233"/>
                </a:lnTo>
                <a:lnTo>
                  <a:pt x="60325" y="2418334"/>
                </a:lnTo>
                <a:lnTo>
                  <a:pt x="36575" y="2467483"/>
                </a:lnTo>
                <a:lnTo>
                  <a:pt x="17525" y="2515108"/>
                </a:lnTo>
                <a:lnTo>
                  <a:pt x="4825" y="2564384"/>
                </a:lnTo>
                <a:lnTo>
                  <a:pt x="0" y="2615184"/>
                </a:lnTo>
                <a:lnTo>
                  <a:pt x="4825" y="2665984"/>
                </a:lnTo>
                <a:lnTo>
                  <a:pt x="17525" y="2715260"/>
                </a:lnTo>
                <a:lnTo>
                  <a:pt x="36575" y="2762885"/>
                </a:lnTo>
                <a:lnTo>
                  <a:pt x="60325" y="2812034"/>
                </a:lnTo>
                <a:lnTo>
                  <a:pt x="87375" y="2858135"/>
                </a:lnTo>
                <a:lnTo>
                  <a:pt x="115950" y="2905760"/>
                </a:lnTo>
                <a:lnTo>
                  <a:pt x="142875" y="2953385"/>
                </a:lnTo>
                <a:lnTo>
                  <a:pt x="166750" y="3001010"/>
                </a:lnTo>
                <a:lnTo>
                  <a:pt x="185800" y="3047111"/>
                </a:lnTo>
                <a:lnTo>
                  <a:pt x="198500" y="3096260"/>
                </a:lnTo>
                <a:lnTo>
                  <a:pt x="204850" y="3145536"/>
                </a:lnTo>
                <a:lnTo>
                  <a:pt x="204850" y="3197860"/>
                </a:lnTo>
                <a:lnTo>
                  <a:pt x="201675" y="3251962"/>
                </a:lnTo>
                <a:lnTo>
                  <a:pt x="195325" y="3305937"/>
                </a:lnTo>
                <a:lnTo>
                  <a:pt x="187325" y="3359912"/>
                </a:lnTo>
                <a:lnTo>
                  <a:pt x="180975" y="3413887"/>
                </a:lnTo>
                <a:lnTo>
                  <a:pt x="176275" y="3467862"/>
                </a:lnTo>
                <a:lnTo>
                  <a:pt x="177800" y="3518662"/>
                </a:lnTo>
                <a:lnTo>
                  <a:pt x="184150" y="3567938"/>
                </a:lnTo>
                <a:lnTo>
                  <a:pt x="198500" y="3615563"/>
                </a:lnTo>
                <a:lnTo>
                  <a:pt x="219075" y="3655187"/>
                </a:lnTo>
                <a:lnTo>
                  <a:pt x="246125" y="3693287"/>
                </a:lnTo>
                <a:lnTo>
                  <a:pt x="277875" y="3726688"/>
                </a:lnTo>
                <a:lnTo>
                  <a:pt x="314325" y="3759962"/>
                </a:lnTo>
                <a:lnTo>
                  <a:pt x="352425" y="3790188"/>
                </a:lnTo>
                <a:lnTo>
                  <a:pt x="471550" y="3880739"/>
                </a:lnTo>
                <a:lnTo>
                  <a:pt x="508126" y="3912489"/>
                </a:lnTo>
                <a:lnTo>
                  <a:pt x="539876" y="3948938"/>
                </a:lnTo>
                <a:lnTo>
                  <a:pt x="568451" y="3983863"/>
                </a:lnTo>
                <a:lnTo>
                  <a:pt x="590676" y="4023614"/>
                </a:lnTo>
                <a:lnTo>
                  <a:pt x="609726" y="4066413"/>
                </a:lnTo>
                <a:lnTo>
                  <a:pt x="625601" y="4112514"/>
                </a:lnTo>
                <a:lnTo>
                  <a:pt x="639826" y="4160139"/>
                </a:lnTo>
                <a:lnTo>
                  <a:pt x="652526" y="4207764"/>
                </a:lnTo>
                <a:lnTo>
                  <a:pt x="665226" y="4257040"/>
                </a:lnTo>
                <a:lnTo>
                  <a:pt x="679576" y="4303014"/>
                </a:lnTo>
                <a:lnTo>
                  <a:pt x="695451" y="4349115"/>
                </a:lnTo>
                <a:lnTo>
                  <a:pt x="714501" y="4392041"/>
                </a:lnTo>
                <a:lnTo>
                  <a:pt x="738251" y="4430141"/>
                </a:lnTo>
                <a:lnTo>
                  <a:pt x="766953" y="4465066"/>
                </a:lnTo>
                <a:lnTo>
                  <a:pt x="801878" y="4493641"/>
                </a:lnTo>
                <a:lnTo>
                  <a:pt x="839978" y="4517390"/>
                </a:lnTo>
                <a:lnTo>
                  <a:pt x="882776" y="4536440"/>
                </a:lnTo>
                <a:lnTo>
                  <a:pt x="928878" y="4552315"/>
                </a:lnTo>
                <a:lnTo>
                  <a:pt x="974851" y="4566666"/>
                </a:lnTo>
                <a:lnTo>
                  <a:pt x="1024128" y="4579366"/>
                </a:lnTo>
                <a:lnTo>
                  <a:pt x="1071753" y="4592066"/>
                </a:lnTo>
                <a:lnTo>
                  <a:pt x="1119378" y="4606290"/>
                </a:lnTo>
                <a:lnTo>
                  <a:pt x="1165479" y="4622165"/>
                </a:lnTo>
                <a:lnTo>
                  <a:pt x="1208278" y="4641215"/>
                </a:lnTo>
                <a:lnTo>
                  <a:pt x="1248029" y="4663567"/>
                </a:lnTo>
                <a:lnTo>
                  <a:pt x="1282954" y="4692142"/>
                </a:lnTo>
                <a:lnTo>
                  <a:pt x="1319403" y="4723892"/>
                </a:lnTo>
                <a:lnTo>
                  <a:pt x="1351153" y="4760341"/>
                </a:lnTo>
                <a:lnTo>
                  <a:pt x="1381379" y="4798441"/>
                </a:lnTo>
                <a:lnTo>
                  <a:pt x="1441704" y="4877816"/>
                </a:lnTo>
                <a:lnTo>
                  <a:pt x="1471803" y="4915916"/>
                </a:lnTo>
                <a:lnTo>
                  <a:pt x="1505204" y="4952492"/>
                </a:lnTo>
                <a:lnTo>
                  <a:pt x="1538605" y="4984254"/>
                </a:lnTo>
                <a:lnTo>
                  <a:pt x="1576705" y="5011242"/>
                </a:lnTo>
                <a:lnTo>
                  <a:pt x="1616329" y="5031892"/>
                </a:lnTo>
                <a:lnTo>
                  <a:pt x="1663954" y="5046179"/>
                </a:lnTo>
                <a:lnTo>
                  <a:pt x="1713230" y="5052529"/>
                </a:lnTo>
                <a:lnTo>
                  <a:pt x="1764030" y="5054117"/>
                </a:lnTo>
                <a:lnTo>
                  <a:pt x="1818005" y="5049354"/>
                </a:lnTo>
                <a:lnTo>
                  <a:pt x="1871980" y="5043004"/>
                </a:lnTo>
                <a:lnTo>
                  <a:pt x="1925955" y="5035067"/>
                </a:lnTo>
                <a:lnTo>
                  <a:pt x="1979930" y="5028717"/>
                </a:lnTo>
                <a:lnTo>
                  <a:pt x="2033905" y="5025529"/>
                </a:lnTo>
                <a:lnTo>
                  <a:pt x="2086356" y="5025529"/>
                </a:lnTo>
                <a:lnTo>
                  <a:pt x="2135505" y="5031892"/>
                </a:lnTo>
                <a:lnTo>
                  <a:pt x="2184781" y="5044592"/>
                </a:lnTo>
                <a:lnTo>
                  <a:pt x="2232406" y="5063642"/>
                </a:lnTo>
                <a:lnTo>
                  <a:pt x="2327656" y="5114455"/>
                </a:lnTo>
                <a:lnTo>
                  <a:pt x="2375281" y="5143030"/>
                </a:lnTo>
                <a:lnTo>
                  <a:pt x="2421382" y="5170030"/>
                </a:lnTo>
                <a:lnTo>
                  <a:pt x="2470531" y="5193842"/>
                </a:lnTo>
                <a:lnTo>
                  <a:pt x="2518156" y="5212905"/>
                </a:lnTo>
                <a:lnTo>
                  <a:pt x="2567432" y="5225605"/>
                </a:lnTo>
                <a:lnTo>
                  <a:pt x="2618232" y="5230368"/>
                </a:lnTo>
                <a:lnTo>
                  <a:pt x="2669032" y="5225605"/>
                </a:lnTo>
                <a:lnTo>
                  <a:pt x="2718308" y="5212905"/>
                </a:lnTo>
                <a:lnTo>
                  <a:pt x="2765933" y="5193842"/>
                </a:lnTo>
                <a:lnTo>
                  <a:pt x="2815082" y="5170030"/>
                </a:lnTo>
                <a:lnTo>
                  <a:pt x="2861183" y="5143030"/>
                </a:lnTo>
                <a:lnTo>
                  <a:pt x="2908808" y="5114455"/>
                </a:lnTo>
                <a:lnTo>
                  <a:pt x="3004058" y="5063642"/>
                </a:lnTo>
                <a:lnTo>
                  <a:pt x="3050159" y="5044592"/>
                </a:lnTo>
                <a:lnTo>
                  <a:pt x="3100959" y="5031892"/>
                </a:lnTo>
                <a:lnTo>
                  <a:pt x="3150108" y="5025529"/>
                </a:lnTo>
                <a:lnTo>
                  <a:pt x="3202559" y="5025529"/>
                </a:lnTo>
                <a:lnTo>
                  <a:pt x="3256534" y="5028717"/>
                </a:lnTo>
                <a:lnTo>
                  <a:pt x="3310509" y="5035067"/>
                </a:lnTo>
                <a:lnTo>
                  <a:pt x="3364484" y="5043004"/>
                </a:lnTo>
                <a:lnTo>
                  <a:pt x="3418459" y="5049354"/>
                </a:lnTo>
                <a:lnTo>
                  <a:pt x="3472434" y="5054117"/>
                </a:lnTo>
                <a:lnTo>
                  <a:pt x="3523234" y="5052529"/>
                </a:lnTo>
                <a:lnTo>
                  <a:pt x="3572510" y="5046179"/>
                </a:lnTo>
                <a:lnTo>
                  <a:pt x="3620135" y="5031892"/>
                </a:lnTo>
                <a:lnTo>
                  <a:pt x="3659759" y="5011242"/>
                </a:lnTo>
                <a:lnTo>
                  <a:pt x="3697859" y="4984254"/>
                </a:lnTo>
                <a:lnTo>
                  <a:pt x="3731260" y="4952492"/>
                </a:lnTo>
                <a:lnTo>
                  <a:pt x="3764661" y="4915916"/>
                </a:lnTo>
                <a:lnTo>
                  <a:pt x="3794760" y="4877816"/>
                </a:lnTo>
                <a:lnTo>
                  <a:pt x="3855085" y="4798441"/>
                </a:lnTo>
                <a:lnTo>
                  <a:pt x="3885311" y="4760341"/>
                </a:lnTo>
                <a:lnTo>
                  <a:pt x="3917061" y="4723892"/>
                </a:lnTo>
                <a:lnTo>
                  <a:pt x="3953510" y="4692142"/>
                </a:lnTo>
                <a:lnTo>
                  <a:pt x="3988435" y="4663567"/>
                </a:lnTo>
                <a:lnTo>
                  <a:pt x="4028186" y="4641215"/>
                </a:lnTo>
                <a:lnTo>
                  <a:pt x="4070985" y="4622165"/>
                </a:lnTo>
                <a:lnTo>
                  <a:pt x="4117086" y="4606290"/>
                </a:lnTo>
                <a:lnTo>
                  <a:pt x="4164711" y="4592066"/>
                </a:lnTo>
                <a:lnTo>
                  <a:pt x="4212336" y="4579366"/>
                </a:lnTo>
                <a:lnTo>
                  <a:pt x="4261612" y="4566666"/>
                </a:lnTo>
                <a:lnTo>
                  <a:pt x="4307586" y="4552315"/>
                </a:lnTo>
                <a:lnTo>
                  <a:pt x="4353687" y="4536440"/>
                </a:lnTo>
                <a:lnTo>
                  <a:pt x="4396486" y="4517390"/>
                </a:lnTo>
                <a:lnTo>
                  <a:pt x="4434586" y="4493641"/>
                </a:lnTo>
                <a:lnTo>
                  <a:pt x="4469511" y="4465066"/>
                </a:lnTo>
                <a:lnTo>
                  <a:pt x="4498213" y="4430141"/>
                </a:lnTo>
                <a:lnTo>
                  <a:pt x="4521962" y="4392041"/>
                </a:lnTo>
                <a:lnTo>
                  <a:pt x="4541012" y="4349115"/>
                </a:lnTo>
                <a:lnTo>
                  <a:pt x="4556887" y="4303014"/>
                </a:lnTo>
                <a:lnTo>
                  <a:pt x="4571238" y="4257040"/>
                </a:lnTo>
                <a:lnTo>
                  <a:pt x="4583938" y="4207764"/>
                </a:lnTo>
                <a:lnTo>
                  <a:pt x="4596638" y="4160139"/>
                </a:lnTo>
                <a:lnTo>
                  <a:pt x="4610862" y="4112514"/>
                </a:lnTo>
                <a:lnTo>
                  <a:pt x="4626737" y="4066413"/>
                </a:lnTo>
                <a:lnTo>
                  <a:pt x="4645787" y="4023614"/>
                </a:lnTo>
                <a:lnTo>
                  <a:pt x="4668012" y="3983863"/>
                </a:lnTo>
                <a:lnTo>
                  <a:pt x="4696587" y="3948938"/>
                </a:lnTo>
                <a:lnTo>
                  <a:pt x="4728337" y="3912489"/>
                </a:lnTo>
                <a:lnTo>
                  <a:pt x="4764913" y="3880739"/>
                </a:lnTo>
                <a:lnTo>
                  <a:pt x="4803013" y="3850513"/>
                </a:lnTo>
                <a:lnTo>
                  <a:pt x="4844288" y="3820414"/>
                </a:lnTo>
                <a:lnTo>
                  <a:pt x="4884039" y="3790188"/>
                </a:lnTo>
                <a:lnTo>
                  <a:pt x="4922139" y="3759962"/>
                </a:lnTo>
                <a:lnTo>
                  <a:pt x="4958588" y="3726688"/>
                </a:lnTo>
                <a:lnTo>
                  <a:pt x="4990338" y="3693287"/>
                </a:lnTo>
                <a:lnTo>
                  <a:pt x="5017389" y="3655187"/>
                </a:lnTo>
                <a:lnTo>
                  <a:pt x="5037963" y="3615563"/>
                </a:lnTo>
                <a:lnTo>
                  <a:pt x="5052314" y="3567938"/>
                </a:lnTo>
                <a:lnTo>
                  <a:pt x="5058664" y="3518662"/>
                </a:lnTo>
                <a:lnTo>
                  <a:pt x="5060188" y="3467862"/>
                </a:lnTo>
                <a:lnTo>
                  <a:pt x="5055489" y="3413887"/>
                </a:lnTo>
                <a:lnTo>
                  <a:pt x="5049139" y="3359912"/>
                </a:lnTo>
                <a:lnTo>
                  <a:pt x="5041138" y="3305937"/>
                </a:lnTo>
                <a:lnTo>
                  <a:pt x="5034788" y="3251962"/>
                </a:lnTo>
                <a:lnTo>
                  <a:pt x="5031613" y="3197860"/>
                </a:lnTo>
                <a:lnTo>
                  <a:pt x="5031613" y="3145536"/>
                </a:lnTo>
                <a:lnTo>
                  <a:pt x="5037963" y="3096260"/>
                </a:lnTo>
                <a:lnTo>
                  <a:pt x="5050663" y="3047111"/>
                </a:lnTo>
                <a:lnTo>
                  <a:pt x="5069713" y="3001010"/>
                </a:lnTo>
                <a:lnTo>
                  <a:pt x="5120513" y="2905760"/>
                </a:lnTo>
                <a:lnTo>
                  <a:pt x="5149088" y="2858135"/>
                </a:lnTo>
                <a:lnTo>
                  <a:pt x="5176139" y="2812034"/>
                </a:lnTo>
                <a:lnTo>
                  <a:pt x="5199888" y="2762885"/>
                </a:lnTo>
                <a:lnTo>
                  <a:pt x="5218938" y="2715260"/>
                </a:lnTo>
                <a:lnTo>
                  <a:pt x="5231638" y="2665984"/>
                </a:lnTo>
                <a:lnTo>
                  <a:pt x="5236464" y="2615184"/>
                </a:lnTo>
                <a:lnTo>
                  <a:pt x="5231638" y="2564384"/>
                </a:lnTo>
                <a:lnTo>
                  <a:pt x="5218938" y="2515108"/>
                </a:lnTo>
                <a:lnTo>
                  <a:pt x="5199888" y="2467483"/>
                </a:lnTo>
                <a:lnTo>
                  <a:pt x="5176139" y="2418334"/>
                </a:lnTo>
                <a:lnTo>
                  <a:pt x="5149088" y="2372233"/>
                </a:lnTo>
                <a:lnTo>
                  <a:pt x="5120513" y="2324608"/>
                </a:lnTo>
                <a:lnTo>
                  <a:pt x="5069713" y="2229358"/>
                </a:lnTo>
                <a:lnTo>
                  <a:pt x="5050663" y="2183256"/>
                </a:lnTo>
                <a:lnTo>
                  <a:pt x="5037963" y="2134108"/>
                </a:lnTo>
                <a:lnTo>
                  <a:pt x="5031613" y="2084831"/>
                </a:lnTo>
                <a:lnTo>
                  <a:pt x="5031613" y="2032380"/>
                </a:lnTo>
                <a:lnTo>
                  <a:pt x="5034788" y="1978405"/>
                </a:lnTo>
                <a:lnTo>
                  <a:pt x="5041138" y="1924430"/>
                </a:lnTo>
                <a:lnTo>
                  <a:pt x="5049139" y="1870455"/>
                </a:lnTo>
                <a:lnTo>
                  <a:pt x="5055489" y="1816480"/>
                </a:lnTo>
                <a:lnTo>
                  <a:pt x="5060188" y="1762505"/>
                </a:lnTo>
                <a:lnTo>
                  <a:pt x="5058664" y="1711705"/>
                </a:lnTo>
                <a:lnTo>
                  <a:pt x="5052314" y="1662429"/>
                </a:lnTo>
                <a:lnTo>
                  <a:pt x="5037963" y="1614804"/>
                </a:lnTo>
                <a:lnTo>
                  <a:pt x="5017389" y="1575180"/>
                </a:lnTo>
                <a:lnTo>
                  <a:pt x="4990338" y="1537080"/>
                </a:lnTo>
                <a:lnTo>
                  <a:pt x="4958588" y="1503679"/>
                </a:lnTo>
                <a:lnTo>
                  <a:pt x="4922139" y="1470405"/>
                </a:lnTo>
                <a:lnTo>
                  <a:pt x="4884039" y="1440179"/>
                </a:lnTo>
                <a:lnTo>
                  <a:pt x="4844288" y="1409953"/>
                </a:lnTo>
                <a:lnTo>
                  <a:pt x="4803013" y="1379854"/>
                </a:lnTo>
                <a:lnTo>
                  <a:pt x="4764913" y="1349628"/>
                </a:lnTo>
                <a:lnTo>
                  <a:pt x="4728337" y="1317878"/>
                </a:lnTo>
                <a:lnTo>
                  <a:pt x="4696587" y="1281429"/>
                </a:lnTo>
                <a:lnTo>
                  <a:pt x="4668012" y="1246504"/>
                </a:lnTo>
                <a:lnTo>
                  <a:pt x="4645787" y="1206753"/>
                </a:lnTo>
                <a:lnTo>
                  <a:pt x="4626737" y="1163954"/>
                </a:lnTo>
                <a:lnTo>
                  <a:pt x="4610862" y="1117853"/>
                </a:lnTo>
                <a:lnTo>
                  <a:pt x="4596638" y="1070228"/>
                </a:lnTo>
                <a:lnTo>
                  <a:pt x="4583938" y="1022603"/>
                </a:lnTo>
                <a:lnTo>
                  <a:pt x="4571238" y="973327"/>
                </a:lnTo>
                <a:lnTo>
                  <a:pt x="4556887" y="927353"/>
                </a:lnTo>
                <a:lnTo>
                  <a:pt x="4541012" y="881252"/>
                </a:lnTo>
                <a:lnTo>
                  <a:pt x="4521962" y="838326"/>
                </a:lnTo>
                <a:lnTo>
                  <a:pt x="4498213" y="800226"/>
                </a:lnTo>
                <a:lnTo>
                  <a:pt x="4469511" y="765301"/>
                </a:lnTo>
                <a:lnTo>
                  <a:pt x="4434586" y="736726"/>
                </a:lnTo>
                <a:lnTo>
                  <a:pt x="4396486" y="712977"/>
                </a:lnTo>
                <a:lnTo>
                  <a:pt x="4353687" y="693927"/>
                </a:lnTo>
                <a:lnTo>
                  <a:pt x="4307586" y="678052"/>
                </a:lnTo>
                <a:lnTo>
                  <a:pt x="4261612" y="663701"/>
                </a:lnTo>
                <a:lnTo>
                  <a:pt x="4212336" y="651001"/>
                </a:lnTo>
                <a:lnTo>
                  <a:pt x="4164711" y="638301"/>
                </a:lnTo>
                <a:lnTo>
                  <a:pt x="4117086" y="624077"/>
                </a:lnTo>
                <a:lnTo>
                  <a:pt x="4070985" y="608202"/>
                </a:lnTo>
                <a:lnTo>
                  <a:pt x="4028186" y="589152"/>
                </a:lnTo>
                <a:lnTo>
                  <a:pt x="3988435" y="566801"/>
                </a:lnTo>
                <a:lnTo>
                  <a:pt x="3953510" y="538226"/>
                </a:lnTo>
                <a:lnTo>
                  <a:pt x="3917061" y="506475"/>
                </a:lnTo>
                <a:lnTo>
                  <a:pt x="3885311" y="470026"/>
                </a:lnTo>
                <a:lnTo>
                  <a:pt x="3855085" y="431926"/>
                </a:lnTo>
                <a:lnTo>
                  <a:pt x="3794760" y="352551"/>
                </a:lnTo>
                <a:lnTo>
                  <a:pt x="3764661" y="314451"/>
                </a:lnTo>
                <a:lnTo>
                  <a:pt x="3731260" y="277875"/>
                </a:lnTo>
                <a:lnTo>
                  <a:pt x="3697859" y="246125"/>
                </a:lnTo>
                <a:lnTo>
                  <a:pt x="3659759" y="219075"/>
                </a:lnTo>
                <a:lnTo>
                  <a:pt x="3620135" y="198500"/>
                </a:lnTo>
                <a:lnTo>
                  <a:pt x="3572510" y="184150"/>
                </a:lnTo>
                <a:lnTo>
                  <a:pt x="3523234" y="177800"/>
                </a:lnTo>
                <a:lnTo>
                  <a:pt x="3472434" y="176275"/>
                </a:lnTo>
                <a:lnTo>
                  <a:pt x="3418459" y="180975"/>
                </a:lnTo>
                <a:lnTo>
                  <a:pt x="3364484" y="187325"/>
                </a:lnTo>
                <a:lnTo>
                  <a:pt x="3310509" y="195325"/>
                </a:lnTo>
                <a:lnTo>
                  <a:pt x="3256534" y="201675"/>
                </a:lnTo>
                <a:lnTo>
                  <a:pt x="3202559" y="204850"/>
                </a:lnTo>
                <a:lnTo>
                  <a:pt x="3150108" y="204850"/>
                </a:lnTo>
                <a:lnTo>
                  <a:pt x="3100959" y="198500"/>
                </a:lnTo>
                <a:lnTo>
                  <a:pt x="3050159" y="185800"/>
                </a:lnTo>
                <a:lnTo>
                  <a:pt x="3004058" y="166750"/>
                </a:lnTo>
                <a:lnTo>
                  <a:pt x="2908808" y="115950"/>
                </a:lnTo>
                <a:lnTo>
                  <a:pt x="2861183" y="87375"/>
                </a:lnTo>
                <a:lnTo>
                  <a:pt x="2815082" y="60325"/>
                </a:lnTo>
                <a:lnTo>
                  <a:pt x="2765933" y="36575"/>
                </a:lnTo>
                <a:lnTo>
                  <a:pt x="2718308" y="17525"/>
                </a:lnTo>
                <a:lnTo>
                  <a:pt x="2669032" y="4825"/>
                </a:lnTo>
                <a:lnTo>
                  <a:pt x="2618232" y="0"/>
                </a:lnTo>
                <a:close/>
              </a:path>
            </a:pathLst>
          </a:custGeom>
          <a:solidFill>
            <a:srgbClr val="F3F3F1"/>
          </a:solidFill>
        </p:spPr>
        <p:txBody>
          <a:bodyPr wrap="square" lIns="0" tIns="0" rIns="0" bIns="0" rtlCol="0"/>
          <a:lstStyle/>
          <a:p>
            <a:endParaRPr/>
          </a:p>
        </p:txBody>
      </p:sp>
      <p:sp>
        <p:nvSpPr>
          <p:cNvPr id="18" name="bg object 18"/>
          <p:cNvSpPr/>
          <p:nvPr/>
        </p:nvSpPr>
        <p:spPr>
          <a:xfrm>
            <a:off x="0" y="0"/>
            <a:ext cx="283845" cy="6858000"/>
          </a:xfrm>
          <a:custGeom>
            <a:avLst/>
            <a:gdLst/>
            <a:ahLst/>
            <a:cxnLst/>
            <a:rect l="l" t="t" r="r" b="b"/>
            <a:pathLst>
              <a:path w="283845" h="6858000">
                <a:moveTo>
                  <a:pt x="283464" y="0"/>
                </a:moveTo>
                <a:lnTo>
                  <a:pt x="0" y="0"/>
                </a:lnTo>
                <a:lnTo>
                  <a:pt x="0" y="6858000"/>
                </a:lnTo>
                <a:lnTo>
                  <a:pt x="283464" y="6858000"/>
                </a:lnTo>
                <a:lnTo>
                  <a:pt x="283464" y="0"/>
                </a:lnTo>
                <a:close/>
              </a:path>
            </a:pathLst>
          </a:custGeom>
          <a:solidFill>
            <a:srgbClr val="2A1A00"/>
          </a:solidFill>
        </p:spPr>
        <p:txBody>
          <a:bodyPr wrap="square" lIns="0" tIns="0" rIns="0" bIns="0" rtlCol="0"/>
          <a:lstStyle/>
          <a:p>
            <a:endParaRPr/>
          </a:p>
        </p:txBody>
      </p:sp>
      <p:sp>
        <p:nvSpPr>
          <p:cNvPr id="2" name="Holder 2"/>
          <p:cNvSpPr>
            <a:spLocks noGrp="1"/>
          </p:cNvSpPr>
          <p:nvPr>
            <p:ph type="ctrTitle"/>
          </p:nvPr>
        </p:nvSpPr>
        <p:spPr>
          <a:xfrm>
            <a:off x="4359402" y="378968"/>
            <a:ext cx="3978909" cy="1551305"/>
          </a:xfrm>
          <a:prstGeom prst="rect">
            <a:avLst/>
          </a:prstGeom>
        </p:spPr>
        <p:txBody>
          <a:bodyPr wrap="square" lIns="0" tIns="0" rIns="0" bIns="0">
            <a:spAutoFit/>
          </a:bodyPr>
          <a:lstStyle>
            <a:lvl1pPr>
              <a:defRPr sz="10000" b="0" i="0">
                <a:solidFill>
                  <a:srgbClr val="2A1A00"/>
                </a:solidFill>
                <a:latin typeface="Impact"/>
                <a:cs typeface="Impac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type="body" idx="1"/>
          </p:nvPr>
        </p:nvSpPr>
        <p:spPr/>
        <p:txBody>
          <a:bodyPr lIns="0" tIns="0" rIns="0" bIns="0"/>
          <a:lstStyle>
            <a:lvl1pPr>
              <a:defRPr sz="3200" b="0" i="0">
                <a:solidFill>
                  <a:srgbClr val="5858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A1A00"/>
                </a:solidFill>
                <a:latin typeface="Impact"/>
                <a:cs typeface="Impac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3F3F1"/>
          </a:solidFill>
        </p:spPr>
        <p:txBody>
          <a:bodyPr wrap="square" lIns="0" tIns="0" rIns="0" bIns="0" rtlCol="0"/>
          <a:lstStyle/>
          <a:p>
            <a:endParaRPr/>
          </a:p>
        </p:txBody>
      </p:sp>
      <p:sp>
        <p:nvSpPr>
          <p:cNvPr id="17" name="bg object 17"/>
          <p:cNvSpPr/>
          <p:nvPr/>
        </p:nvSpPr>
        <p:spPr>
          <a:xfrm>
            <a:off x="0" y="0"/>
            <a:ext cx="887094" cy="6858000"/>
          </a:xfrm>
          <a:custGeom>
            <a:avLst/>
            <a:gdLst/>
            <a:ahLst/>
            <a:cxnLst/>
            <a:rect l="l" t="t" r="r" b="b"/>
            <a:pathLst>
              <a:path w="887094" h="6858000">
                <a:moveTo>
                  <a:pt x="710526" y="0"/>
                </a:moveTo>
                <a:lnTo>
                  <a:pt x="0" y="0"/>
                </a:lnTo>
                <a:lnTo>
                  <a:pt x="0" y="6857999"/>
                </a:lnTo>
                <a:lnTo>
                  <a:pt x="710526" y="6857999"/>
                </a:lnTo>
                <a:lnTo>
                  <a:pt x="712114" y="6789736"/>
                </a:lnTo>
                <a:lnTo>
                  <a:pt x="720064" y="6729412"/>
                </a:lnTo>
                <a:lnTo>
                  <a:pt x="731189" y="6677025"/>
                </a:lnTo>
                <a:lnTo>
                  <a:pt x="745502" y="6630987"/>
                </a:lnTo>
                <a:lnTo>
                  <a:pt x="761390" y="6589712"/>
                </a:lnTo>
                <a:lnTo>
                  <a:pt x="780465" y="6553200"/>
                </a:lnTo>
                <a:lnTo>
                  <a:pt x="818616" y="6477000"/>
                </a:lnTo>
                <a:lnTo>
                  <a:pt x="834516" y="6440487"/>
                </a:lnTo>
                <a:lnTo>
                  <a:pt x="850404" y="6399212"/>
                </a:lnTo>
                <a:lnTo>
                  <a:pt x="866305" y="6353175"/>
                </a:lnTo>
                <a:lnTo>
                  <a:pt x="877430" y="6300787"/>
                </a:lnTo>
                <a:lnTo>
                  <a:pt x="883793" y="6240462"/>
                </a:lnTo>
                <a:lnTo>
                  <a:pt x="886968" y="6172200"/>
                </a:lnTo>
                <a:lnTo>
                  <a:pt x="883793" y="6103937"/>
                </a:lnTo>
                <a:lnTo>
                  <a:pt x="877430" y="6043612"/>
                </a:lnTo>
                <a:lnTo>
                  <a:pt x="866305" y="5991225"/>
                </a:lnTo>
                <a:lnTo>
                  <a:pt x="850404" y="5945187"/>
                </a:lnTo>
                <a:lnTo>
                  <a:pt x="834516" y="5903912"/>
                </a:lnTo>
                <a:lnTo>
                  <a:pt x="818616" y="5867400"/>
                </a:lnTo>
                <a:lnTo>
                  <a:pt x="780465" y="5791200"/>
                </a:lnTo>
                <a:lnTo>
                  <a:pt x="761390" y="5754687"/>
                </a:lnTo>
                <a:lnTo>
                  <a:pt x="745502" y="5713412"/>
                </a:lnTo>
                <a:lnTo>
                  <a:pt x="731189" y="5667375"/>
                </a:lnTo>
                <a:lnTo>
                  <a:pt x="720064" y="5614987"/>
                </a:lnTo>
                <a:lnTo>
                  <a:pt x="712114" y="5554599"/>
                </a:lnTo>
                <a:lnTo>
                  <a:pt x="710526" y="5486400"/>
                </a:lnTo>
                <a:lnTo>
                  <a:pt x="712114" y="5418074"/>
                </a:lnTo>
                <a:lnTo>
                  <a:pt x="720064" y="5357749"/>
                </a:lnTo>
                <a:lnTo>
                  <a:pt x="731189" y="5305425"/>
                </a:lnTo>
                <a:lnTo>
                  <a:pt x="745502" y="5259324"/>
                </a:lnTo>
                <a:lnTo>
                  <a:pt x="761390" y="5218049"/>
                </a:lnTo>
                <a:lnTo>
                  <a:pt x="780465" y="5181600"/>
                </a:lnTo>
                <a:lnTo>
                  <a:pt x="818616" y="5105400"/>
                </a:lnTo>
                <a:lnTo>
                  <a:pt x="834516" y="5068824"/>
                </a:lnTo>
                <a:lnTo>
                  <a:pt x="850404" y="5027549"/>
                </a:lnTo>
                <a:lnTo>
                  <a:pt x="866305" y="4981575"/>
                </a:lnTo>
                <a:lnTo>
                  <a:pt x="877430" y="4929124"/>
                </a:lnTo>
                <a:lnTo>
                  <a:pt x="883793" y="4868799"/>
                </a:lnTo>
                <a:lnTo>
                  <a:pt x="886968" y="4800600"/>
                </a:lnTo>
                <a:lnTo>
                  <a:pt x="883793" y="4732274"/>
                </a:lnTo>
                <a:lnTo>
                  <a:pt x="877430" y="4671949"/>
                </a:lnTo>
                <a:lnTo>
                  <a:pt x="866305" y="4619625"/>
                </a:lnTo>
                <a:lnTo>
                  <a:pt x="850404" y="4573524"/>
                </a:lnTo>
                <a:lnTo>
                  <a:pt x="834516" y="4532249"/>
                </a:lnTo>
                <a:lnTo>
                  <a:pt x="818616" y="4495800"/>
                </a:lnTo>
                <a:lnTo>
                  <a:pt x="780465" y="4419600"/>
                </a:lnTo>
                <a:lnTo>
                  <a:pt x="761390" y="4383024"/>
                </a:lnTo>
                <a:lnTo>
                  <a:pt x="745502" y="4341749"/>
                </a:lnTo>
                <a:lnTo>
                  <a:pt x="731189" y="4295775"/>
                </a:lnTo>
                <a:lnTo>
                  <a:pt x="720064" y="4243324"/>
                </a:lnTo>
                <a:lnTo>
                  <a:pt x="712114" y="4182999"/>
                </a:lnTo>
                <a:lnTo>
                  <a:pt x="710526" y="4114800"/>
                </a:lnTo>
                <a:lnTo>
                  <a:pt x="712114" y="4046474"/>
                </a:lnTo>
                <a:lnTo>
                  <a:pt x="720064" y="3986149"/>
                </a:lnTo>
                <a:lnTo>
                  <a:pt x="731189" y="3933825"/>
                </a:lnTo>
                <a:lnTo>
                  <a:pt x="745502" y="3887724"/>
                </a:lnTo>
                <a:lnTo>
                  <a:pt x="761390" y="3846449"/>
                </a:lnTo>
                <a:lnTo>
                  <a:pt x="780465" y="3810000"/>
                </a:lnTo>
                <a:lnTo>
                  <a:pt x="818616" y="3733800"/>
                </a:lnTo>
                <a:lnTo>
                  <a:pt x="834516" y="3697224"/>
                </a:lnTo>
                <a:lnTo>
                  <a:pt x="850404" y="3655949"/>
                </a:lnTo>
                <a:lnTo>
                  <a:pt x="866305" y="3609975"/>
                </a:lnTo>
                <a:lnTo>
                  <a:pt x="877430" y="3557524"/>
                </a:lnTo>
                <a:lnTo>
                  <a:pt x="883793" y="3497199"/>
                </a:lnTo>
                <a:lnTo>
                  <a:pt x="886968" y="3427349"/>
                </a:lnTo>
                <a:lnTo>
                  <a:pt x="883793" y="3360674"/>
                </a:lnTo>
                <a:lnTo>
                  <a:pt x="877430" y="3300349"/>
                </a:lnTo>
                <a:lnTo>
                  <a:pt x="866305" y="3248025"/>
                </a:lnTo>
                <a:lnTo>
                  <a:pt x="850404" y="3201924"/>
                </a:lnTo>
                <a:lnTo>
                  <a:pt x="834516" y="3160649"/>
                </a:lnTo>
                <a:lnTo>
                  <a:pt x="818616" y="3124200"/>
                </a:lnTo>
                <a:lnTo>
                  <a:pt x="780465" y="3048000"/>
                </a:lnTo>
                <a:lnTo>
                  <a:pt x="761390" y="3011424"/>
                </a:lnTo>
                <a:lnTo>
                  <a:pt x="745502" y="2970149"/>
                </a:lnTo>
                <a:lnTo>
                  <a:pt x="731189" y="2924175"/>
                </a:lnTo>
                <a:lnTo>
                  <a:pt x="720064" y="2871724"/>
                </a:lnTo>
                <a:lnTo>
                  <a:pt x="712114" y="2811399"/>
                </a:lnTo>
                <a:lnTo>
                  <a:pt x="710526" y="2743200"/>
                </a:lnTo>
                <a:lnTo>
                  <a:pt x="712114" y="2674874"/>
                </a:lnTo>
                <a:lnTo>
                  <a:pt x="720064" y="2614549"/>
                </a:lnTo>
                <a:lnTo>
                  <a:pt x="731189" y="2562225"/>
                </a:lnTo>
                <a:lnTo>
                  <a:pt x="745502" y="2516124"/>
                </a:lnTo>
                <a:lnTo>
                  <a:pt x="761390" y="2474849"/>
                </a:lnTo>
                <a:lnTo>
                  <a:pt x="780465" y="2438400"/>
                </a:lnTo>
                <a:lnTo>
                  <a:pt x="818616" y="2362200"/>
                </a:lnTo>
                <a:lnTo>
                  <a:pt x="834516" y="2325624"/>
                </a:lnTo>
                <a:lnTo>
                  <a:pt x="850404" y="2284349"/>
                </a:lnTo>
                <a:lnTo>
                  <a:pt x="866305" y="2238375"/>
                </a:lnTo>
                <a:lnTo>
                  <a:pt x="877430" y="2185924"/>
                </a:lnTo>
                <a:lnTo>
                  <a:pt x="883793" y="2125599"/>
                </a:lnTo>
                <a:lnTo>
                  <a:pt x="886968" y="2057400"/>
                </a:lnTo>
                <a:lnTo>
                  <a:pt x="883793" y="1989074"/>
                </a:lnTo>
                <a:lnTo>
                  <a:pt x="877430" y="1928749"/>
                </a:lnTo>
                <a:lnTo>
                  <a:pt x="866305" y="1876425"/>
                </a:lnTo>
                <a:lnTo>
                  <a:pt x="850404" y="1830324"/>
                </a:lnTo>
                <a:lnTo>
                  <a:pt x="834516" y="1789049"/>
                </a:lnTo>
                <a:lnTo>
                  <a:pt x="818616" y="1752600"/>
                </a:lnTo>
                <a:lnTo>
                  <a:pt x="780465" y="1676400"/>
                </a:lnTo>
                <a:lnTo>
                  <a:pt x="761390" y="1639824"/>
                </a:lnTo>
                <a:lnTo>
                  <a:pt x="745502" y="1598549"/>
                </a:lnTo>
                <a:lnTo>
                  <a:pt x="731189" y="1552575"/>
                </a:lnTo>
                <a:lnTo>
                  <a:pt x="720064" y="1500124"/>
                </a:lnTo>
                <a:lnTo>
                  <a:pt x="712114" y="1439799"/>
                </a:lnTo>
                <a:lnTo>
                  <a:pt x="710526" y="1371600"/>
                </a:lnTo>
                <a:lnTo>
                  <a:pt x="712114" y="1303274"/>
                </a:lnTo>
                <a:lnTo>
                  <a:pt x="720064" y="1242949"/>
                </a:lnTo>
                <a:lnTo>
                  <a:pt x="731189" y="1190625"/>
                </a:lnTo>
                <a:lnTo>
                  <a:pt x="745502" y="1144524"/>
                </a:lnTo>
                <a:lnTo>
                  <a:pt x="761390" y="1103249"/>
                </a:lnTo>
                <a:lnTo>
                  <a:pt x="780465" y="1066800"/>
                </a:lnTo>
                <a:lnTo>
                  <a:pt x="818616" y="990600"/>
                </a:lnTo>
                <a:lnTo>
                  <a:pt x="834516" y="954024"/>
                </a:lnTo>
                <a:lnTo>
                  <a:pt x="850404" y="912749"/>
                </a:lnTo>
                <a:lnTo>
                  <a:pt x="866305" y="866775"/>
                </a:lnTo>
                <a:lnTo>
                  <a:pt x="877430" y="814324"/>
                </a:lnTo>
                <a:lnTo>
                  <a:pt x="883793" y="753999"/>
                </a:lnTo>
                <a:lnTo>
                  <a:pt x="886968" y="685800"/>
                </a:lnTo>
                <a:lnTo>
                  <a:pt x="883793" y="617474"/>
                </a:lnTo>
                <a:lnTo>
                  <a:pt x="877430" y="557149"/>
                </a:lnTo>
                <a:lnTo>
                  <a:pt x="866305" y="504825"/>
                </a:lnTo>
                <a:lnTo>
                  <a:pt x="850404" y="458724"/>
                </a:lnTo>
                <a:lnTo>
                  <a:pt x="834516" y="417449"/>
                </a:lnTo>
                <a:lnTo>
                  <a:pt x="818616" y="381000"/>
                </a:lnTo>
                <a:lnTo>
                  <a:pt x="780465" y="304800"/>
                </a:lnTo>
                <a:lnTo>
                  <a:pt x="761390" y="268224"/>
                </a:lnTo>
                <a:lnTo>
                  <a:pt x="745502" y="226949"/>
                </a:lnTo>
                <a:lnTo>
                  <a:pt x="731189" y="180975"/>
                </a:lnTo>
                <a:lnTo>
                  <a:pt x="720064" y="128524"/>
                </a:lnTo>
                <a:lnTo>
                  <a:pt x="712114" y="68199"/>
                </a:lnTo>
                <a:lnTo>
                  <a:pt x="710526" y="0"/>
                </a:lnTo>
                <a:close/>
              </a:path>
            </a:pathLst>
          </a:custGeom>
          <a:solidFill>
            <a:srgbClr val="2A1A00"/>
          </a:solidFill>
        </p:spPr>
        <p:txBody>
          <a:bodyPr wrap="square" lIns="0" tIns="0" rIns="0" bIns="0" rtlCol="0"/>
          <a:lstStyle/>
          <a:p>
            <a:endParaRPr/>
          </a:p>
        </p:txBody>
      </p:sp>
      <p:sp>
        <p:nvSpPr>
          <p:cNvPr id="18" name="bg object 18"/>
          <p:cNvSpPr/>
          <p:nvPr/>
        </p:nvSpPr>
        <p:spPr>
          <a:xfrm>
            <a:off x="11908535" y="0"/>
            <a:ext cx="283845" cy="6858000"/>
          </a:xfrm>
          <a:custGeom>
            <a:avLst/>
            <a:gdLst/>
            <a:ahLst/>
            <a:cxnLst/>
            <a:rect l="l" t="t" r="r" b="b"/>
            <a:pathLst>
              <a:path w="283845" h="6858000">
                <a:moveTo>
                  <a:pt x="283464" y="0"/>
                </a:moveTo>
                <a:lnTo>
                  <a:pt x="0" y="0"/>
                </a:lnTo>
                <a:lnTo>
                  <a:pt x="0" y="6858000"/>
                </a:lnTo>
                <a:lnTo>
                  <a:pt x="283464" y="6858000"/>
                </a:lnTo>
                <a:lnTo>
                  <a:pt x="283464" y="0"/>
                </a:lnTo>
                <a:close/>
              </a:path>
            </a:pathLst>
          </a:custGeom>
          <a:solidFill>
            <a:srgbClr val="F8B322"/>
          </a:solidFill>
        </p:spPr>
        <p:txBody>
          <a:bodyPr wrap="square" lIns="0" tIns="0" rIns="0" bIns="0" rtlCol="0"/>
          <a:lstStyle/>
          <a:p>
            <a:endParaRPr/>
          </a:p>
        </p:txBody>
      </p:sp>
      <p:sp>
        <p:nvSpPr>
          <p:cNvPr id="2" name="Holder 2"/>
          <p:cNvSpPr>
            <a:spLocks noGrp="1"/>
          </p:cNvSpPr>
          <p:nvPr>
            <p:ph type="title"/>
          </p:nvPr>
        </p:nvSpPr>
        <p:spPr>
          <a:xfrm>
            <a:off x="1217549" y="345389"/>
            <a:ext cx="9756901" cy="695325"/>
          </a:xfrm>
          <a:prstGeom prst="rect">
            <a:avLst/>
          </a:prstGeom>
        </p:spPr>
        <p:txBody>
          <a:bodyPr wrap="square" lIns="0" tIns="0" rIns="0" bIns="0">
            <a:spAutoFit/>
          </a:bodyPr>
          <a:lstStyle>
            <a:lvl1pPr>
              <a:defRPr sz="4400" b="0" i="0">
                <a:solidFill>
                  <a:srgbClr val="2A1A00"/>
                </a:solidFill>
                <a:latin typeface="Impact"/>
                <a:cs typeface="Impact"/>
              </a:defRPr>
            </a:lvl1pPr>
          </a:lstStyle>
          <a:p>
            <a:endParaRPr/>
          </a:p>
        </p:txBody>
      </p:sp>
      <p:sp>
        <p:nvSpPr>
          <p:cNvPr id="3" name="Holder 3"/>
          <p:cNvSpPr>
            <a:spLocks noGrp="1"/>
          </p:cNvSpPr>
          <p:nvPr>
            <p:ph type="body" idx="1"/>
          </p:nvPr>
        </p:nvSpPr>
        <p:spPr>
          <a:xfrm>
            <a:off x="1330833" y="1121014"/>
            <a:ext cx="9405620" cy="1635760"/>
          </a:xfrm>
          <a:prstGeom prst="rect">
            <a:avLst/>
          </a:prstGeom>
        </p:spPr>
        <p:txBody>
          <a:bodyPr wrap="square" lIns="0" tIns="0" rIns="0" bIns="0">
            <a:spAutoFit/>
          </a:bodyPr>
          <a:lstStyle>
            <a:lvl1pPr>
              <a:defRPr sz="3200" b="0" i="0">
                <a:solidFill>
                  <a:srgbClr val="585858"/>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2700">
              <a:lnSpc>
                <a:spcPct val="100000"/>
              </a:lnSpc>
              <a:spcBef>
                <a:spcPts val="110"/>
              </a:spcBef>
            </a:pPr>
            <a:r>
              <a:rPr spc="775" dirty="0"/>
              <a:t>I</a:t>
            </a:r>
            <a:r>
              <a:rPr spc="790" dirty="0"/>
              <a:t>N</a:t>
            </a:r>
            <a:r>
              <a:rPr spc="775" dirty="0"/>
              <a:t>DI</a:t>
            </a:r>
            <a:r>
              <a:rPr spc="785" dirty="0"/>
              <a:t>A</a:t>
            </a:r>
            <a:r>
              <a:rPr spc="5" dirty="0"/>
              <a:t>N</a:t>
            </a:r>
          </a:p>
        </p:txBody>
      </p:sp>
      <p:sp>
        <p:nvSpPr>
          <p:cNvPr id="3" name="object 3"/>
          <p:cNvSpPr txBox="1"/>
          <p:nvPr/>
        </p:nvSpPr>
        <p:spPr>
          <a:xfrm>
            <a:off x="2575686" y="1751202"/>
            <a:ext cx="7213600" cy="4584065"/>
          </a:xfrm>
          <a:prstGeom prst="rect">
            <a:avLst/>
          </a:prstGeom>
        </p:spPr>
        <p:txBody>
          <a:bodyPr vert="horz" wrap="square" lIns="0" tIns="186690" rIns="0" bIns="0" rtlCol="0">
            <a:spAutoFit/>
          </a:bodyPr>
          <a:lstStyle/>
          <a:p>
            <a:pPr marL="12700" marR="5080" algn="ctr">
              <a:lnSpc>
                <a:spcPts val="10800"/>
              </a:lnSpc>
              <a:spcBef>
                <a:spcPts val="1470"/>
              </a:spcBef>
              <a:tabLst>
                <a:tab pos="6373495" algn="l"/>
              </a:tabLst>
            </a:pPr>
            <a:r>
              <a:rPr sz="10000" spc="780" dirty="0">
                <a:solidFill>
                  <a:srgbClr val="2A1A00"/>
                </a:solidFill>
                <a:latin typeface="Impact"/>
                <a:cs typeface="Impact"/>
              </a:rPr>
              <a:t>T</a:t>
            </a:r>
            <a:r>
              <a:rPr sz="10000" spc="800" dirty="0">
                <a:solidFill>
                  <a:srgbClr val="2A1A00"/>
                </a:solidFill>
                <a:latin typeface="Impact"/>
                <a:cs typeface="Impact"/>
              </a:rPr>
              <a:t>R</a:t>
            </a:r>
            <a:r>
              <a:rPr sz="10000" spc="795" dirty="0">
                <a:solidFill>
                  <a:srgbClr val="2A1A00"/>
                </a:solidFill>
                <a:latin typeface="Impact"/>
                <a:cs typeface="Impact"/>
              </a:rPr>
              <a:t>A</a:t>
            </a:r>
            <a:r>
              <a:rPr sz="10000" spc="775" dirty="0">
                <a:solidFill>
                  <a:srgbClr val="2A1A00"/>
                </a:solidFill>
                <a:latin typeface="Impact"/>
                <a:cs typeface="Impact"/>
              </a:rPr>
              <a:t>DI</a:t>
            </a:r>
            <a:r>
              <a:rPr sz="10000" spc="780" dirty="0">
                <a:solidFill>
                  <a:srgbClr val="2A1A00"/>
                </a:solidFill>
                <a:latin typeface="Impact"/>
                <a:cs typeface="Impact"/>
              </a:rPr>
              <a:t>T</a:t>
            </a:r>
            <a:r>
              <a:rPr sz="10000" spc="775" dirty="0">
                <a:solidFill>
                  <a:srgbClr val="2A1A00"/>
                </a:solidFill>
                <a:latin typeface="Impact"/>
                <a:cs typeface="Impact"/>
              </a:rPr>
              <a:t>I</a:t>
            </a:r>
            <a:r>
              <a:rPr sz="10000" spc="790" dirty="0">
                <a:solidFill>
                  <a:srgbClr val="2A1A00"/>
                </a:solidFill>
                <a:latin typeface="Impact"/>
                <a:cs typeface="Impact"/>
              </a:rPr>
              <a:t>ONS</a:t>
            </a:r>
            <a:r>
              <a:rPr sz="10000" dirty="0">
                <a:solidFill>
                  <a:srgbClr val="2A1A00"/>
                </a:solidFill>
                <a:latin typeface="Impact"/>
                <a:cs typeface="Impact"/>
              </a:rPr>
              <a:t>,  </a:t>
            </a:r>
            <a:r>
              <a:rPr sz="10000" spc="650" dirty="0" smtClean="0">
                <a:solidFill>
                  <a:srgbClr val="2A1A00"/>
                </a:solidFill>
                <a:latin typeface="Impact"/>
                <a:cs typeface="Impact"/>
              </a:rPr>
              <a:t>CULTUR</a:t>
            </a:r>
            <a:r>
              <a:rPr lang="en-US" sz="10000" spc="650" dirty="0" smtClean="0">
                <a:solidFill>
                  <a:srgbClr val="2A1A00"/>
                </a:solidFill>
                <a:latin typeface="Impact"/>
                <a:cs typeface="Impact"/>
              </a:rPr>
              <a:t>E </a:t>
            </a:r>
            <a:r>
              <a:rPr sz="10000" spc="5" dirty="0" smtClean="0">
                <a:solidFill>
                  <a:srgbClr val="2A1A00"/>
                </a:solidFill>
                <a:latin typeface="Impact"/>
                <a:cs typeface="Impact"/>
              </a:rPr>
              <a:t>&amp; </a:t>
            </a:r>
            <a:r>
              <a:rPr sz="10000" spc="-1750" dirty="0" smtClean="0">
                <a:solidFill>
                  <a:srgbClr val="2A1A00"/>
                </a:solidFill>
                <a:latin typeface="Impact"/>
                <a:cs typeface="Impact"/>
              </a:rPr>
              <a:t> </a:t>
            </a:r>
            <a:r>
              <a:rPr sz="10000" spc="685" dirty="0">
                <a:solidFill>
                  <a:srgbClr val="2A1A00"/>
                </a:solidFill>
                <a:latin typeface="Impact"/>
                <a:cs typeface="Impact"/>
              </a:rPr>
              <a:t>SOCIETY</a:t>
            </a:r>
            <a:endParaRPr sz="10000" dirty="0">
              <a:latin typeface="Impact"/>
              <a:cs typeface="Impact"/>
            </a:endParaRPr>
          </a:p>
          <a:p>
            <a:pPr marL="57150" algn="ctr">
              <a:lnSpc>
                <a:spcPts val="2125"/>
              </a:lnSpc>
              <a:tabLst>
                <a:tab pos="434340" algn="l"/>
                <a:tab pos="760095" algn="l"/>
              </a:tabLst>
            </a:pPr>
            <a:r>
              <a:rPr sz="2000" b="1" spc="275" dirty="0">
                <a:solidFill>
                  <a:srgbClr val="2A1A00"/>
                </a:solidFill>
                <a:latin typeface="Trebuchet MS"/>
                <a:cs typeface="Trebuchet MS"/>
              </a:rPr>
              <a:t>G	</a:t>
            </a:r>
            <a:r>
              <a:rPr sz="2000" b="1" spc="120" dirty="0">
                <a:solidFill>
                  <a:srgbClr val="2A1A00"/>
                </a:solidFill>
                <a:latin typeface="Trebuchet MS"/>
                <a:cs typeface="Trebuchet MS"/>
              </a:rPr>
              <a:t>L	</a:t>
            </a:r>
            <a:r>
              <a:rPr sz="2000" b="1" spc="200" dirty="0">
                <a:solidFill>
                  <a:srgbClr val="2A1A00"/>
                </a:solidFill>
                <a:latin typeface="Trebuchet MS"/>
                <a:cs typeface="Trebuchet MS"/>
              </a:rPr>
              <a:t>B</a:t>
            </a:r>
            <a:endParaRPr sz="2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57600" y="6324600"/>
            <a:ext cx="5867400" cy="418448"/>
          </a:xfrm>
          <a:prstGeom prst="rect">
            <a:avLst/>
          </a:prstGeom>
        </p:spPr>
        <p:txBody>
          <a:bodyPr vert="horz" wrap="square" lIns="0" tIns="12065" rIns="0" bIns="0" rtlCol="0">
            <a:spAutoFit/>
          </a:bodyPr>
          <a:lstStyle/>
          <a:p>
            <a:pPr marL="12700" marR="1343660" algn="just">
              <a:lnSpc>
                <a:spcPct val="110000"/>
              </a:lnSpc>
              <a:spcBef>
                <a:spcPts val="95"/>
              </a:spcBef>
              <a:buClr>
                <a:srgbClr val="2A1A00"/>
              </a:buClr>
              <a:tabLst>
                <a:tab pos="241300" algn="l"/>
              </a:tabLst>
            </a:pPr>
            <a:r>
              <a:rPr lang="en-US" sz="2400" b="1" u="sng" dirty="0" smtClean="0">
                <a:latin typeface="Trebuchet MS"/>
                <a:cs typeface="Trebuchet MS"/>
              </a:rPr>
              <a:t>Temple </a:t>
            </a:r>
            <a:r>
              <a:rPr lang="en-US" sz="2400" b="1" u="sng" dirty="0" smtClean="0">
                <a:latin typeface="Trebuchet MS"/>
                <a:cs typeface="Trebuchet MS"/>
              </a:rPr>
              <a:t>Architecture of India</a:t>
            </a:r>
            <a:endParaRPr lang="en-US" sz="2400" b="1" u="sng" dirty="0" smtClean="0">
              <a:latin typeface="Trebuchet MS"/>
              <a:cs typeface="Trebuchet MS"/>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14" t="312" r="-1429" b="9113"/>
          <a:stretch/>
        </p:blipFill>
        <p:spPr>
          <a:xfrm>
            <a:off x="2400300" y="228600"/>
            <a:ext cx="6800826" cy="5715000"/>
          </a:xfrm>
          <a:prstGeom prst="rect">
            <a:avLst/>
          </a:prstGeom>
        </p:spPr>
      </p:pic>
    </p:spTree>
    <p:extLst>
      <p:ext uri="{BB962C8B-B14F-4D97-AF65-F5344CB8AC3E}">
        <p14:creationId xmlns:p14="http://schemas.microsoft.com/office/powerpoint/2010/main" val="4264601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143000" y="228600"/>
            <a:ext cx="4648200" cy="1219200"/>
          </a:xfrm>
        </p:spPr>
        <p:txBody>
          <a:bodyPr/>
          <a:lstStyle/>
          <a:p>
            <a:pPr algn="just"/>
            <a:r>
              <a:rPr lang="en-US" sz="1800" b="1" dirty="0">
                <a:solidFill>
                  <a:schemeClr val="tx1"/>
                </a:solidFill>
                <a:latin typeface="+mn-lt"/>
              </a:rPr>
              <a:t>Lakshmana temple of Khajuraho, </a:t>
            </a:r>
            <a:r>
              <a:rPr lang="en-US" sz="1800" dirty="0">
                <a:solidFill>
                  <a:schemeClr val="tx1"/>
                </a:solidFill>
                <a:latin typeface="+mn-lt"/>
              </a:rPr>
              <a:t>dedicated to Lord Vishnu, was built in 954 by the Chandela dynasty. It is a nagara temple placed on a high platform accessed by stairs</a:t>
            </a:r>
            <a:r>
              <a:rPr lang="en-US" sz="1800" dirty="0" smtClean="0">
                <a:solidFill>
                  <a:schemeClr val="tx1"/>
                </a:solidFill>
                <a:latin typeface="+mn-lt"/>
              </a:rPr>
              <a:t>.</a:t>
            </a:r>
          </a:p>
          <a:p>
            <a:endParaRPr lang="en-IN" dirty="0"/>
          </a:p>
        </p:txBody>
      </p:sp>
      <p:pic>
        <p:nvPicPr>
          <p:cNvPr id="8" name="Content Placeholder 7"/>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1143000" y="2266949"/>
            <a:ext cx="4648200" cy="3681125"/>
          </a:xfrm>
        </p:spPr>
      </p:pic>
      <p:sp>
        <p:nvSpPr>
          <p:cNvPr id="9" name="Content Placeholder 4"/>
          <p:cNvSpPr txBox="1">
            <a:spLocks/>
          </p:cNvSpPr>
          <p:nvPr/>
        </p:nvSpPr>
        <p:spPr>
          <a:xfrm>
            <a:off x="6553200" y="228600"/>
            <a:ext cx="5257800" cy="2708434"/>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1800" b="1" dirty="0" smtClean="0">
                <a:solidFill>
                  <a:schemeClr val="tx1"/>
                </a:solidFill>
                <a:latin typeface="+mn-lt"/>
              </a:rPr>
              <a:t>Sun </a:t>
            </a:r>
            <a:r>
              <a:rPr lang="en-US" sz="1800" b="1" dirty="0">
                <a:solidFill>
                  <a:schemeClr val="tx1"/>
                </a:solidFill>
                <a:latin typeface="+mn-lt"/>
              </a:rPr>
              <a:t>temple at Modhera</a:t>
            </a:r>
            <a:r>
              <a:rPr lang="en-US" sz="1800" dirty="0">
                <a:solidFill>
                  <a:schemeClr val="tx1"/>
                </a:solidFill>
                <a:latin typeface="+mn-lt"/>
              </a:rPr>
              <a:t> dates back to the early 11th century and was built by </a:t>
            </a:r>
            <a:r>
              <a:rPr lang="en-US" sz="1800" dirty="0" smtClean="0">
                <a:solidFill>
                  <a:schemeClr val="tx1"/>
                </a:solidFill>
                <a:latin typeface="+mn-lt"/>
              </a:rPr>
              <a:t>the </a:t>
            </a:r>
            <a:r>
              <a:rPr lang="en-US" sz="1800" dirty="0">
                <a:solidFill>
                  <a:schemeClr val="tx1"/>
                </a:solidFill>
                <a:latin typeface="+mn-lt"/>
              </a:rPr>
              <a:t>Solanki Dynasty in 1026</a:t>
            </a:r>
            <a:r>
              <a:rPr lang="en-US" sz="1800" dirty="0" smtClean="0">
                <a:solidFill>
                  <a:schemeClr val="tx1"/>
                </a:solidFill>
                <a:latin typeface="+mn-lt"/>
              </a:rPr>
              <a:t>. There </a:t>
            </a:r>
            <a:r>
              <a:rPr lang="en-US" sz="1800" dirty="0">
                <a:solidFill>
                  <a:schemeClr val="tx1"/>
                </a:solidFill>
                <a:latin typeface="+mn-lt"/>
              </a:rPr>
              <a:t>is a massive rectangular stepped tank called the surya kund in front of it, perhaps the grandest temple tank in </a:t>
            </a:r>
            <a:r>
              <a:rPr lang="en-US" sz="1800" dirty="0" smtClean="0">
                <a:solidFill>
                  <a:schemeClr val="tx1"/>
                </a:solidFill>
                <a:latin typeface="+mn-lt"/>
              </a:rPr>
              <a:t>India</a:t>
            </a:r>
            <a:r>
              <a:rPr lang="en-US" sz="1800" dirty="0" smtClean="0">
                <a:solidFill>
                  <a:schemeClr val="tx1"/>
                </a:solidFill>
                <a:latin typeface="+mn-lt"/>
              </a:rPr>
              <a:t>. Every </a:t>
            </a:r>
            <a:r>
              <a:rPr lang="en-US" sz="1800" dirty="0">
                <a:solidFill>
                  <a:schemeClr val="tx1"/>
                </a:solidFill>
                <a:latin typeface="+mn-lt"/>
              </a:rPr>
              <a:t>year, at the time of the equinoxes, the sun shines directly into this central shrine of the temple</a:t>
            </a:r>
            <a:r>
              <a:rPr lang="en-US" sz="1800" dirty="0"/>
              <a:t>.</a:t>
            </a:r>
          </a:p>
          <a:p>
            <a:pPr algn="just"/>
            <a:endParaRPr lang="en-US" sz="1800" kern="0" dirty="0" smtClean="0">
              <a:solidFill>
                <a:schemeClr val="tx1"/>
              </a:solidFill>
              <a:latin typeface="+mn-lt"/>
            </a:endParaRPr>
          </a:p>
          <a:p>
            <a:endParaRPr lang="en-IN" kern="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345385"/>
            <a:ext cx="5520690" cy="3524251"/>
          </a:xfrm>
          <a:prstGeom prst="rect">
            <a:avLst/>
          </a:prstGeom>
        </p:spPr>
      </p:pic>
    </p:spTree>
    <p:extLst>
      <p:ext uri="{BB962C8B-B14F-4D97-AF65-F5344CB8AC3E}">
        <p14:creationId xmlns:p14="http://schemas.microsoft.com/office/powerpoint/2010/main" val="100674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838200"/>
            <a:ext cx="10515600" cy="3893758"/>
          </a:xfrm>
          <a:prstGeom prst="rect">
            <a:avLst/>
          </a:prstGeom>
        </p:spPr>
        <p:txBody>
          <a:bodyPr vert="horz" wrap="square" lIns="0" tIns="12065" rIns="0" bIns="0" rtlCol="0">
            <a:spAutoFit/>
          </a:bodyPr>
          <a:lstStyle/>
          <a:p>
            <a:pPr marL="12700" marR="1343660" algn="just">
              <a:lnSpc>
                <a:spcPct val="110000"/>
              </a:lnSpc>
              <a:spcBef>
                <a:spcPts val="95"/>
              </a:spcBef>
              <a:buClr>
                <a:srgbClr val="2A1A00"/>
              </a:buClr>
              <a:tabLst>
                <a:tab pos="241300" algn="l"/>
              </a:tabLst>
            </a:pPr>
            <a:r>
              <a:rPr lang="en-US" sz="3200" b="1" dirty="0" smtClean="0">
                <a:latin typeface="Trebuchet MS"/>
                <a:cs typeface="Trebuchet MS"/>
              </a:rPr>
              <a:t>Temple Architecture</a:t>
            </a:r>
          </a:p>
          <a:p>
            <a:pPr marL="12700" marR="1343660" algn="just">
              <a:lnSpc>
                <a:spcPct val="110000"/>
              </a:lnSpc>
              <a:spcBef>
                <a:spcPts val="95"/>
              </a:spcBef>
              <a:buClr>
                <a:srgbClr val="2A1A00"/>
              </a:buClr>
              <a:tabLst>
                <a:tab pos="241300" algn="l"/>
              </a:tabLst>
            </a:pPr>
            <a:r>
              <a:rPr lang="en-US" sz="2400" b="1" dirty="0" smtClean="0"/>
              <a:t>Nagara style temple: </a:t>
            </a:r>
            <a:r>
              <a:rPr lang="en-US" sz="2400" dirty="0" smtClean="0"/>
              <a:t>Some other prominent examples of Nagara temples includes </a:t>
            </a:r>
          </a:p>
          <a:p>
            <a:pPr marL="12700" marR="1343660" algn="just">
              <a:lnSpc>
                <a:spcPct val="110000"/>
              </a:lnSpc>
              <a:spcBef>
                <a:spcPts val="95"/>
              </a:spcBef>
              <a:buClr>
                <a:srgbClr val="2A1A00"/>
              </a:buClr>
              <a:tabLst>
                <a:tab pos="241300" algn="l"/>
              </a:tabLst>
            </a:pPr>
            <a:endParaRPr lang="en-US" sz="2400" b="1" dirty="0"/>
          </a:p>
          <a:p>
            <a:pPr marL="12700" marR="1343660" algn="just">
              <a:lnSpc>
                <a:spcPct val="110000"/>
              </a:lnSpc>
              <a:spcBef>
                <a:spcPts val="95"/>
              </a:spcBef>
              <a:buClr>
                <a:srgbClr val="2A1A00"/>
              </a:buClr>
              <a:tabLst>
                <a:tab pos="241300" algn="l"/>
              </a:tabLst>
            </a:pPr>
            <a:r>
              <a:rPr lang="en-US" sz="2400" b="1" dirty="0" smtClean="0"/>
              <a:t> </a:t>
            </a:r>
            <a:r>
              <a:rPr lang="en-US" sz="2400" dirty="0" smtClean="0"/>
              <a:t>(</a:t>
            </a:r>
            <a:r>
              <a:rPr lang="en-US" sz="2400" dirty="0" err="1" smtClean="0"/>
              <a:t>i</a:t>
            </a:r>
            <a:r>
              <a:rPr lang="en-US" sz="2400" dirty="0" smtClean="0"/>
              <a:t>) Sri Ram Temple, </a:t>
            </a:r>
            <a:r>
              <a:rPr lang="en-US" sz="2400" dirty="0" err="1" smtClean="0"/>
              <a:t>Ayodhya</a:t>
            </a:r>
            <a:endParaRPr lang="en-US" sz="2400" dirty="0" smtClean="0"/>
          </a:p>
          <a:p>
            <a:pPr marL="12700" marR="1343660" algn="just">
              <a:lnSpc>
                <a:spcPct val="110000"/>
              </a:lnSpc>
              <a:spcBef>
                <a:spcPts val="95"/>
              </a:spcBef>
              <a:buClr>
                <a:srgbClr val="2A1A00"/>
              </a:buClr>
              <a:tabLst>
                <a:tab pos="241300" algn="l"/>
              </a:tabLst>
            </a:pPr>
            <a:r>
              <a:rPr lang="en-US" sz="2400" dirty="0" smtClean="0"/>
              <a:t>(ii) Sun Temple, </a:t>
            </a:r>
            <a:r>
              <a:rPr lang="en-US" sz="2400" dirty="0" err="1" smtClean="0"/>
              <a:t>Konark</a:t>
            </a:r>
            <a:endParaRPr lang="en-US" sz="2400" dirty="0" smtClean="0"/>
          </a:p>
          <a:p>
            <a:pPr marL="12700" marR="1343660" algn="just">
              <a:lnSpc>
                <a:spcPct val="110000"/>
              </a:lnSpc>
              <a:spcBef>
                <a:spcPts val="95"/>
              </a:spcBef>
              <a:buClr>
                <a:srgbClr val="2A1A00"/>
              </a:buClr>
              <a:tabLst>
                <a:tab pos="241300" algn="l"/>
              </a:tabLst>
            </a:pPr>
            <a:r>
              <a:rPr lang="en-US" sz="2400" dirty="0" smtClean="0"/>
              <a:t>(iii) </a:t>
            </a:r>
            <a:r>
              <a:rPr lang="en-US" sz="2400" dirty="0" err="1" smtClean="0"/>
              <a:t>Jaggannath</a:t>
            </a:r>
            <a:r>
              <a:rPr lang="en-US" sz="2400" dirty="0" smtClean="0"/>
              <a:t> Temple, </a:t>
            </a:r>
            <a:r>
              <a:rPr lang="en-US" sz="2400" dirty="0" err="1" smtClean="0"/>
              <a:t>Puri</a:t>
            </a:r>
            <a:endParaRPr lang="en-US" sz="2400" dirty="0" smtClean="0"/>
          </a:p>
          <a:p>
            <a:pPr marL="12700" marR="1343660" algn="just">
              <a:lnSpc>
                <a:spcPct val="110000"/>
              </a:lnSpc>
              <a:spcBef>
                <a:spcPts val="95"/>
              </a:spcBef>
              <a:buClr>
                <a:srgbClr val="2A1A00"/>
              </a:buClr>
              <a:tabLst>
                <a:tab pos="241300" algn="l"/>
              </a:tabLst>
            </a:pPr>
            <a:r>
              <a:rPr lang="en-US" sz="2400" dirty="0" smtClean="0"/>
              <a:t>(iv) </a:t>
            </a:r>
            <a:r>
              <a:rPr lang="en-US" sz="2400" dirty="0" err="1" smtClean="0"/>
              <a:t>Kamakhya</a:t>
            </a:r>
            <a:r>
              <a:rPr lang="en-US" sz="2400" dirty="0" smtClean="0"/>
              <a:t> Temple, Assam</a:t>
            </a:r>
          </a:p>
          <a:p>
            <a:pPr marL="12700" marR="1343660" algn="just">
              <a:lnSpc>
                <a:spcPct val="110000"/>
              </a:lnSpc>
              <a:spcBef>
                <a:spcPts val="95"/>
              </a:spcBef>
              <a:buClr>
                <a:srgbClr val="2A1A00"/>
              </a:buClr>
              <a:tabLst>
                <a:tab pos="241300" algn="l"/>
              </a:tabLst>
            </a:pPr>
            <a:endParaRPr sz="2400" dirty="0">
              <a:latin typeface="Trebuchet MS"/>
              <a:cs typeface="Trebuchet MS"/>
            </a:endParaRPr>
          </a:p>
        </p:txBody>
      </p:sp>
    </p:spTree>
    <p:extLst>
      <p:ext uri="{BB962C8B-B14F-4D97-AF65-F5344CB8AC3E}">
        <p14:creationId xmlns:p14="http://schemas.microsoft.com/office/powerpoint/2010/main" val="661520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1723"/>
            <a:ext cx="7162800" cy="6858000"/>
          </a:xfrm>
          <a:prstGeom prst="rect">
            <a:avLst/>
          </a:prstGeom>
        </p:spPr>
      </p:pic>
    </p:spTree>
    <p:extLst>
      <p:ext uri="{BB962C8B-B14F-4D97-AF65-F5344CB8AC3E}">
        <p14:creationId xmlns:p14="http://schemas.microsoft.com/office/powerpoint/2010/main" val="215643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52400"/>
            <a:ext cx="9753600" cy="6052344"/>
          </a:xfrm>
          <a:prstGeom prst="rect">
            <a:avLst/>
          </a:prstGeom>
        </p:spPr>
      </p:pic>
      <p:sp>
        <p:nvSpPr>
          <p:cNvPr id="5" name="TextBox 4"/>
          <p:cNvSpPr txBox="1"/>
          <p:nvPr/>
        </p:nvSpPr>
        <p:spPr>
          <a:xfrm>
            <a:off x="4133850" y="6396335"/>
            <a:ext cx="4381500" cy="461665"/>
          </a:xfrm>
          <a:prstGeom prst="rect">
            <a:avLst/>
          </a:prstGeom>
          <a:noFill/>
        </p:spPr>
        <p:txBody>
          <a:bodyPr wrap="square" rtlCol="0">
            <a:spAutoFit/>
          </a:bodyPr>
          <a:lstStyle/>
          <a:p>
            <a:r>
              <a:rPr lang="en-US" sz="2400" dirty="0" smtClean="0"/>
              <a:t>Plan of Sri Ram Temple, </a:t>
            </a:r>
            <a:r>
              <a:rPr lang="en-US" sz="2400" dirty="0" err="1" smtClean="0"/>
              <a:t>Ayodhya</a:t>
            </a:r>
            <a:endParaRPr lang="en-IN" sz="2400" dirty="0"/>
          </a:p>
        </p:txBody>
      </p:sp>
    </p:spTree>
    <p:extLst>
      <p:ext uri="{BB962C8B-B14F-4D97-AF65-F5344CB8AC3E}">
        <p14:creationId xmlns:p14="http://schemas.microsoft.com/office/powerpoint/2010/main" val="393503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152400"/>
            <a:ext cx="10896600" cy="6044603"/>
          </a:xfrm>
          <a:prstGeom prst="rect">
            <a:avLst/>
          </a:prstGeom>
        </p:spPr>
        <p:txBody>
          <a:bodyPr vert="horz" wrap="square" lIns="0" tIns="12065" rIns="0" bIns="0" rtlCol="0">
            <a:spAutoFit/>
          </a:bodyPr>
          <a:lstStyle/>
          <a:p>
            <a:r>
              <a:rPr lang="en-US" sz="2400" b="1" u="sng" dirty="0" smtClean="0"/>
              <a:t>Sri </a:t>
            </a:r>
            <a:r>
              <a:rPr lang="en-US" sz="2400" b="1" u="sng" dirty="0" smtClean="0"/>
              <a:t>Ram Temple Key Points: </a:t>
            </a:r>
          </a:p>
          <a:p>
            <a:endParaRPr lang="en-US" sz="2400" b="1" dirty="0"/>
          </a:p>
          <a:p>
            <a:pPr marL="742950" lvl="1" indent="-285750" algn="just">
              <a:buFont typeface="Arial" panose="020B0604020202020204" pitchFamily="34" charset="0"/>
              <a:buChar char="•"/>
            </a:pPr>
            <a:r>
              <a:rPr lang="en-US" sz="2000" dirty="0" smtClean="0"/>
              <a:t>The </a:t>
            </a:r>
            <a:r>
              <a:rPr lang="en-US" sz="2000" dirty="0"/>
              <a:t>Temple is built over</a:t>
            </a:r>
            <a:r>
              <a:rPr lang="en-US" sz="2000" b="1" dirty="0"/>
              <a:t> three 20-foot high floors</a:t>
            </a:r>
            <a:r>
              <a:rPr lang="en-US" sz="2000" dirty="0"/>
              <a:t> each with a </a:t>
            </a:r>
            <a:r>
              <a:rPr lang="en-US" sz="2000" b="1" dirty="0"/>
              <a:t>total of 392 pillars</a:t>
            </a:r>
            <a:r>
              <a:rPr lang="en-US" sz="2000" dirty="0"/>
              <a:t> and</a:t>
            </a:r>
            <a:r>
              <a:rPr lang="en-US" sz="2000" b="1" dirty="0"/>
              <a:t> 44 doors.</a:t>
            </a:r>
            <a:endParaRPr lang="en-US" sz="2000" dirty="0"/>
          </a:p>
          <a:p>
            <a:pPr marL="742950" lvl="1" indent="-285750" algn="just">
              <a:buFont typeface="Arial" panose="020B0604020202020204" pitchFamily="34" charset="0"/>
              <a:buChar char="•"/>
            </a:pPr>
            <a:r>
              <a:rPr lang="en-US" sz="2000" b="1" dirty="0" err="1"/>
              <a:t>Makrana</a:t>
            </a:r>
            <a:r>
              <a:rPr lang="en-US" sz="2000" b="1" dirty="0"/>
              <a:t> Marble and Pink sandstone</a:t>
            </a:r>
            <a:r>
              <a:rPr lang="en-US" sz="2000" b="1" dirty="0" smtClean="0"/>
              <a:t>, granite stone and </a:t>
            </a:r>
            <a:r>
              <a:rPr lang="en-US" sz="2000" b="1" dirty="0"/>
              <a:t>colored Marble</a:t>
            </a:r>
            <a:r>
              <a:rPr lang="en-US" sz="2000" dirty="0"/>
              <a:t> are used in the construction</a:t>
            </a:r>
            <a:r>
              <a:rPr lang="en-US" sz="2000" dirty="0" smtClean="0"/>
              <a:t>.</a:t>
            </a:r>
          </a:p>
          <a:p>
            <a:pPr marL="742950" lvl="1" indent="-285750" algn="just">
              <a:buFont typeface="Arial" panose="020B0604020202020204" pitchFamily="34" charset="0"/>
              <a:buChar char="•"/>
            </a:pPr>
            <a:endParaRPr lang="en-US" sz="2000" dirty="0"/>
          </a:p>
          <a:p>
            <a:pPr marL="742950" lvl="1" indent="-285750" algn="just">
              <a:buFont typeface="Arial" panose="020B0604020202020204" pitchFamily="34" charset="0"/>
              <a:buChar char="•"/>
            </a:pPr>
            <a:r>
              <a:rPr lang="en-US" sz="2000" dirty="0"/>
              <a:t>Foundation of the temple is built of a</a:t>
            </a:r>
            <a:r>
              <a:rPr lang="en-US" sz="2000" b="1" dirty="0"/>
              <a:t> 14-metre-thick layer of roller-compacted </a:t>
            </a:r>
            <a:r>
              <a:rPr lang="en-US" sz="2000" b="1" dirty="0" smtClean="0"/>
              <a:t>concrete </a:t>
            </a:r>
            <a:r>
              <a:rPr lang="en-US" sz="2000" dirty="0" smtClean="0"/>
              <a:t>and </a:t>
            </a:r>
            <a:r>
              <a:rPr lang="en-US" sz="2000" dirty="0"/>
              <a:t>a </a:t>
            </a:r>
            <a:r>
              <a:rPr lang="en-US" sz="2000" b="1" dirty="0"/>
              <a:t>21-foot-high granite plinth</a:t>
            </a:r>
            <a:r>
              <a:rPr lang="en-US" sz="2000" dirty="0"/>
              <a:t> has been placed to protect against ground moisture</a:t>
            </a:r>
            <a:r>
              <a:rPr lang="en-US" sz="2000" dirty="0" smtClean="0"/>
              <a:t>.</a:t>
            </a:r>
          </a:p>
          <a:p>
            <a:pPr marL="742950" lvl="1" indent="-285750" algn="just">
              <a:buFont typeface="Arial" panose="020B0604020202020204" pitchFamily="34" charset="0"/>
              <a:buChar char="•"/>
            </a:pPr>
            <a:endParaRPr lang="en-US" sz="2000" dirty="0"/>
          </a:p>
          <a:p>
            <a:pPr marL="742950" lvl="1" indent="-285750" algn="just">
              <a:buFont typeface="Arial" panose="020B0604020202020204" pitchFamily="34" charset="0"/>
              <a:buChar char="•"/>
            </a:pPr>
            <a:r>
              <a:rPr lang="en-US" sz="2000" b="1" dirty="0"/>
              <a:t>Iron has not been used anywhere in the </a:t>
            </a:r>
            <a:r>
              <a:rPr lang="en-US" sz="2000" b="1" dirty="0" smtClean="0"/>
              <a:t>construction.</a:t>
            </a:r>
          </a:p>
          <a:p>
            <a:pPr marL="742950" lvl="1" indent="-285750" algn="just">
              <a:buFont typeface="Arial" panose="020B0604020202020204" pitchFamily="34" charset="0"/>
              <a:buChar char="•"/>
            </a:pPr>
            <a:endParaRPr lang="en-US" sz="2000" b="1" dirty="0" smtClean="0"/>
          </a:p>
          <a:p>
            <a:pPr marL="742950" lvl="1" indent="-285750" algn="just">
              <a:buFont typeface="Arial" panose="020B0604020202020204" pitchFamily="34" charset="0"/>
              <a:buChar char="•"/>
            </a:pPr>
            <a:r>
              <a:rPr lang="en-US" sz="2000" dirty="0" smtClean="0"/>
              <a:t>The </a:t>
            </a:r>
            <a:r>
              <a:rPr lang="en-US" sz="2000" dirty="0"/>
              <a:t>Architectural style of the temple is </a:t>
            </a:r>
            <a:r>
              <a:rPr lang="en-US" sz="2000" b="1" dirty="0"/>
              <a:t>Nagara style</a:t>
            </a:r>
            <a:r>
              <a:rPr lang="en-US" sz="2000" dirty="0"/>
              <a:t> with </a:t>
            </a:r>
            <a:r>
              <a:rPr lang="en-US" sz="2000" b="1" dirty="0"/>
              <a:t>Sanctum Sanctorum (garbhagriha), Mandaps (halls), and </a:t>
            </a:r>
            <a:r>
              <a:rPr lang="en-US" sz="2000" b="1" dirty="0" smtClean="0"/>
              <a:t>Mandirs.</a:t>
            </a:r>
          </a:p>
          <a:p>
            <a:pPr marL="742950" lvl="1" indent="-285750" algn="just">
              <a:buFont typeface="Arial" panose="020B0604020202020204" pitchFamily="34" charset="0"/>
              <a:buChar char="•"/>
            </a:pPr>
            <a:endParaRPr lang="en-US" sz="2000" dirty="0"/>
          </a:p>
          <a:p>
            <a:pPr marL="742950" lvl="1" indent="-285750" algn="just">
              <a:buFont typeface="Arial" panose="020B0604020202020204" pitchFamily="34" charset="0"/>
              <a:buChar char="•"/>
            </a:pPr>
            <a:r>
              <a:rPr lang="en-US" sz="2000" dirty="0" smtClean="0"/>
              <a:t>At </a:t>
            </a:r>
            <a:r>
              <a:rPr lang="en-US" sz="2000" dirty="0"/>
              <a:t>each corner of the</a:t>
            </a:r>
            <a:r>
              <a:rPr lang="en-US" sz="2000" b="1" dirty="0"/>
              <a:t> compound will be dedicated</a:t>
            </a:r>
            <a:r>
              <a:rPr lang="en-US" sz="2000" dirty="0"/>
              <a:t> to </a:t>
            </a:r>
            <a:r>
              <a:rPr lang="en-US" sz="2000" b="1" dirty="0"/>
              <a:t>Surya, Bhagwati, Ganesh, </a:t>
            </a:r>
            <a:r>
              <a:rPr lang="en-US" sz="2000" b="1" dirty="0" smtClean="0"/>
              <a:t>Shiva.</a:t>
            </a:r>
            <a:r>
              <a:rPr lang="en-US" sz="2000" dirty="0"/>
              <a:t> On the northern and southern arms, temples to </a:t>
            </a:r>
            <a:r>
              <a:rPr lang="en-US" sz="2000" b="1" dirty="0"/>
              <a:t>Annapurna and </a:t>
            </a:r>
            <a:r>
              <a:rPr lang="en-US" sz="2000" b="1" dirty="0" smtClean="0"/>
              <a:t>Lord Hanuman </a:t>
            </a:r>
            <a:r>
              <a:rPr lang="en-US" sz="2000" dirty="0"/>
              <a:t>will be built </a:t>
            </a:r>
            <a:r>
              <a:rPr lang="en-US" sz="2000" dirty="0" smtClean="0"/>
              <a:t>respectively. </a:t>
            </a:r>
          </a:p>
          <a:p>
            <a:pPr marL="742950" lvl="1" indent="-285750" algn="just">
              <a:buFont typeface="Arial" panose="020B0604020202020204" pitchFamily="34" charset="0"/>
              <a:buChar char="•"/>
            </a:pPr>
            <a:endParaRPr lang="en-US" sz="2000" dirty="0" smtClean="0"/>
          </a:p>
          <a:p>
            <a:pPr marL="742950" lvl="1" indent="-285750" algn="just">
              <a:buFont typeface="Arial" panose="020B0604020202020204" pitchFamily="34" charset="0"/>
              <a:buChar char="•"/>
            </a:pPr>
            <a:r>
              <a:rPr lang="en-US" sz="2000" dirty="0" smtClean="0"/>
              <a:t>Temples </a:t>
            </a:r>
            <a:r>
              <a:rPr lang="en-US" sz="2000" dirty="0"/>
              <a:t>of Maharshi Valmiki, Vashishtha, Vishwamitra, Agastya, Nishad Raj, Shabri </a:t>
            </a:r>
            <a:r>
              <a:rPr lang="en-US" sz="2000" dirty="0" smtClean="0"/>
              <a:t>etc. </a:t>
            </a:r>
            <a:r>
              <a:rPr lang="en-US" sz="2000" dirty="0"/>
              <a:t>have also been proposed</a:t>
            </a:r>
            <a:r>
              <a:rPr lang="en-US" sz="2000" dirty="0" smtClean="0"/>
              <a:t>.</a:t>
            </a:r>
            <a:r>
              <a:rPr lang="en-US" sz="2400" b="1" dirty="0" smtClean="0"/>
              <a:t> </a:t>
            </a:r>
            <a:r>
              <a:rPr lang="en-US" sz="2400" b="1" dirty="0" smtClean="0"/>
              <a:t>  </a:t>
            </a:r>
            <a:endParaRPr sz="2400" dirty="0">
              <a:latin typeface="Trebuchet MS"/>
              <a:cs typeface="Trebuchet MS"/>
            </a:endParaRPr>
          </a:p>
        </p:txBody>
      </p:sp>
    </p:spTree>
    <p:extLst>
      <p:ext uri="{BB962C8B-B14F-4D97-AF65-F5344CB8AC3E}">
        <p14:creationId xmlns:p14="http://schemas.microsoft.com/office/powerpoint/2010/main" val="760400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152400"/>
            <a:ext cx="10896600" cy="6875600"/>
          </a:xfrm>
          <a:prstGeom prst="rect">
            <a:avLst/>
          </a:prstGeom>
        </p:spPr>
        <p:txBody>
          <a:bodyPr vert="horz" wrap="square" lIns="0" tIns="12065" rIns="0" bIns="0" rtlCol="0">
            <a:spAutoFit/>
          </a:bodyPr>
          <a:lstStyle/>
          <a:p>
            <a:r>
              <a:rPr lang="en-US" sz="2400" b="1" dirty="0" err="1" smtClean="0"/>
              <a:t>Dravida</a:t>
            </a:r>
            <a:r>
              <a:rPr lang="en-US" sz="2400" b="1" dirty="0" smtClean="0"/>
              <a:t> Temples:</a:t>
            </a:r>
          </a:p>
          <a:p>
            <a:endParaRPr lang="en-US" sz="2400" b="1" dirty="0"/>
          </a:p>
          <a:p>
            <a:pPr marL="285750" indent="-285750">
              <a:buFont typeface="Arial" panose="020B0604020202020204" pitchFamily="34" charset="0"/>
              <a:buChar char="•"/>
            </a:pPr>
            <a:r>
              <a:rPr lang="en-US" sz="2000" dirty="0" smtClean="0"/>
              <a:t>Majorly developed under the </a:t>
            </a:r>
            <a:r>
              <a:rPr lang="en-US" sz="2000" b="1" dirty="0" smtClean="0"/>
              <a:t>Chola Dynasty (9</a:t>
            </a:r>
            <a:r>
              <a:rPr lang="en-US" sz="2000" b="1" baseline="30000" dirty="0" smtClean="0"/>
              <a:t>th</a:t>
            </a:r>
            <a:r>
              <a:rPr lang="en-US" sz="2000" b="1" dirty="0" smtClean="0"/>
              <a:t> – 12</a:t>
            </a:r>
            <a:r>
              <a:rPr lang="en-US" sz="2000" b="1" baseline="30000" dirty="0" smtClean="0"/>
              <a:t>th</a:t>
            </a:r>
            <a:r>
              <a:rPr lang="en-US" sz="2000" b="1" dirty="0" smtClean="0"/>
              <a:t> century AD).</a:t>
            </a:r>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Unlike </a:t>
            </a:r>
            <a:r>
              <a:rPr lang="en-US" sz="2000" dirty="0"/>
              <a:t>the nagara temple, the </a:t>
            </a:r>
            <a:r>
              <a:rPr lang="en-US" sz="2000" dirty="0" smtClean="0"/>
              <a:t>dravidian </a:t>
            </a:r>
            <a:r>
              <a:rPr lang="en-US" sz="2000" dirty="0"/>
              <a:t>temple is enclosed within a </a:t>
            </a:r>
            <a:r>
              <a:rPr lang="en-US" sz="2000" b="1" dirty="0"/>
              <a:t>compound </a:t>
            </a:r>
            <a:r>
              <a:rPr lang="en-US" sz="2000" b="1" dirty="0" smtClean="0"/>
              <a:t>wall.</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smtClean="0"/>
              <a:t>The </a:t>
            </a:r>
            <a:r>
              <a:rPr lang="en-US" sz="2000" dirty="0"/>
              <a:t>front wall has an entrance gateway in its </a:t>
            </a:r>
            <a:r>
              <a:rPr lang="en-US" sz="2000" dirty="0" smtClean="0"/>
              <a:t>centre </a:t>
            </a:r>
            <a:r>
              <a:rPr lang="en-US" sz="2000" dirty="0"/>
              <a:t>which is known as a </a:t>
            </a:r>
            <a:r>
              <a:rPr lang="en-US" sz="2000" b="1" dirty="0"/>
              <a:t>gopuram</a:t>
            </a:r>
            <a:r>
              <a:rPr lang="en-US" sz="2000" b="1" dirty="0" smtClean="0"/>
              <a:t>.</a:t>
            </a:r>
          </a:p>
          <a:p>
            <a:pPr marL="285750" indent="-285750">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shape of the main temple tower known as </a:t>
            </a:r>
            <a:r>
              <a:rPr lang="en-US" sz="2000" b="1" dirty="0"/>
              <a:t>vimana </a:t>
            </a:r>
            <a:r>
              <a:rPr lang="en-US" sz="2000" dirty="0"/>
              <a:t>in Tamil Nadu, is like a stepped pyramid that rises up geometrically rather than the curving </a:t>
            </a:r>
            <a:r>
              <a:rPr lang="en-US" sz="2000" b="1" dirty="0"/>
              <a:t>shikhara </a:t>
            </a:r>
            <a:r>
              <a:rPr lang="en-US" sz="2000" dirty="0"/>
              <a:t>of North India</a:t>
            </a:r>
            <a:r>
              <a:rPr lang="en-US" sz="2000" dirty="0" smtClean="0"/>
              <a:t>.</a:t>
            </a:r>
          </a:p>
          <a:p>
            <a:pPr marL="285750" indent="-285750" algn="just">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It is common to find a large water reservoir, or a temple tank, enclosed within the complex</a:t>
            </a:r>
            <a:r>
              <a:rPr lang="en-US" sz="2000" b="1" dirty="0" smtClean="0"/>
              <a:t>.</a:t>
            </a:r>
          </a:p>
          <a:p>
            <a:pPr marL="285750" indent="-285750">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dirty="0"/>
              <a:t>Subsidiary shrines are either incorporated within the main temple tower, or located as distinct, separate small shrines beside the main temple</a:t>
            </a:r>
            <a:r>
              <a:rPr lang="en-US" sz="2000" dirty="0" smtClean="0"/>
              <a:t>.</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Kanchipuram, Thanjavur or Tanjore, Madurai and Kumbakonam </a:t>
            </a:r>
            <a:r>
              <a:rPr lang="en-US" sz="2000" dirty="0"/>
              <a:t>are the most famous temple towns of Tamil Nadu, where, during the 8th-12th centuries, the role of the temple was not limited to religious matters alone</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Temples became rich administrative centres, controlling vast areas of land.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717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975732" y="128587"/>
            <a:ext cx="10759068" cy="4924425"/>
          </a:xfrm>
        </p:spPr>
        <p:txBody>
          <a:bodyPr/>
          <a:lstStyle/>
          <a:p>
            <a:pPr algn="just"/>
            <a:r>
              <a:rPr lang="en-US" sz="1800" b="1" dirty="0" err="1" smtClean="0">
                <a:solidFill>
                  <a:schemeClr val="tx1"/>
                </a:solidFill>
                <a:latin typeface="+mn-lt"/>
              </a:rPr>
              <a:t>Mahabalipuram</a:t>
            </a:r>
            <a:r>
              <a:rPr lang="en-US" sz="1800" b="1" dirty="0" smtClean="0">
                <a:solidFill>
                  <a:schemeClr val="tx1"/>
                </a:solidFill>
                <a:latin typeface="+mn-lt"/>
              </a:rPr>
              <a:t> Temple, Chennai </a:t>
            </a:r>
            <a:r>
              <a:rPr lang="en-US" sz="1800" dirty="0" smtClean="0">
                <a:solidFill>
                  <a:schemeClr val="tx1"/>
                </a:solidFill>
                <a:latin typeface="+mn-lt"/>
              </a:rPr>
              <a:t>houses </a:t>
            </a:r>
            <a:r>
              <a:rPr lang="en-US" sz="1800" dirty="0">
                <a:solidFill>
                  <a:schemeClr val="tx1"/>
                </a:solidFill>
                <a:latin typeface="+mn-lt"/>
              </a:rPr>
              <a:t>three shrines, two to Shiva, one facing east and the other west, and a middle one to </a:t>
            </a:r>
            <a:r>
              <a:rPr lang="en-US" sz="1800" dirty="0" smtClean="0">
                <a:solidFill>
                  <a:schemeClr val="tx1"/>
                </a:solidFill>
                <a:latin typeface="+mn-lt"/>
              </a:rPr>
              <a:t>Vishnu. Early </a:t>
            </a:r>
            <a:r>
              <a:rPr lang="en-US" sz="1800" dirty="0">
                <a:solidFill>
                  <a:schemeClr val="tx1"/>
                </a:solidFill>
                <a:latin typeface="+mn-lt"/>
              </a:rPr>
              <a:t>buildings, it is generally assumed, were rock cut, while the later ones were structural.</a:t>
            </a:r>
          </a:p>
          <a:p>
            <a:pPr algn="just"/>
            <a:r>
              <a:rPr lang="en-US" sz="1800" dirty="0">
                <a:solidFill>
                  <a:schemeClr val="tx1"/>
                </a:solidFill>
                <a:latin typeface="+mn-lt"/>
              </a:rPr>
              <a:t>The early buildings are generally attributed to the reign of </a:t>
            </a:r>
            <a:r>
              <a:rPr lang="en-US" sz="1800" b="1" dirty="0" err="1">
                <a:solidFill>
                  <a:schemeClr val="tx1"/>
                </a:solidFill>
                <a:latin typeface="+mn-lt"/>
              </a:rPr>
              <a:t>Mahendravarman</a:t>
            </a:r>
            <a:r>
              <a:rPr lang="en-US" sz="1800" b="1" dirty="0">
                <a:solidFill>
                  <a:schemeClr val="tx1"/>
                </a:solidFill>
                <a:latin typeface="+mn-lt"/>
              </a:rPr>
              <a:t> I,</a:t>
            </a:r>
            <a:r>
              <a:rPr lang="en-US" sz="1800" dirty="0">
                <a:solidFill>
                  <a:schemeClr val="tx1"/>
                </a:solidFill>
                <a:latin typeface="+mn-lt"/>
              </a:rPr>
              <a:t> a contemporary of the </a:t>
            </a:r>
            <a:r>
              <a:rPr lang="en-US" sz="1800" dirty="0" err="1">
                <a:solidFill>
                  <a:schemeClr val="tx1"/>
                </a:solidFill>
                <a:latin typeface="+mn-lt"/>
              </a:rPr>
              <a:t>Chalukyan</a:t>
            </a:r>
            <a:r>
              <a:rPr lang="en-US" sz="1800" dirty="0">
                <a:solidFill>
                  <a:schemeClr val="tx1"/>
                </a:solidFill>
                <a:latin typeface="+mn-lt"/>
              </a:rPr>
              <a:t> king, </a:t>
            </a:r>
            <a:r>
              <a:rPr lang="en-US" sz="1800" dirty="0" err="1">
                <a:solidFill>
                  <a:schemeClr val="tx1"/>
                </a:solidFill>
                <a:latin typeface="+mn-lt"/>
              </a:rPr>
              <a:t>Pulakesin</a:t>
            </a:r>
            <a:r>
              <a:rPr lang="en-US" sz="1800" dirty="0">
                <a:solidFill>
                  <a:schemeClr val="tx1"/>
                </a:solidFill>
                <a:latin typeface="+mn-lt"/>
              </a:rPr>
              <a:t> II of Karnataka</a:t>
            </a:r>
            <a:r>
              <a:rPr lang="en-US" sz="1800" dirty="0">
                <a:solidFill>
                  <a:schemeClr val="tx1"/>
                </a:solidFill>
              </a:rPr>
              <a:t>.</a:t>
            </a:r>
          </a:p>
          <a:p>
            <a:pPr algn="just"/>
            <a:r>
              <a:rPr lang="en-US" sz="1800" b="1" dirty="0" err="1">
                <a:solidFill>
                  <a:schemeClr val="tx1"/>
                </a:solidFill>
                <a:latin typeface="+mn-lt"/>
                <a:ea typeface="SimSun" panose="02010600030101010101" pitchFamily="2" charset="-122"/>
              </a:rPr>
              <a:t>Narasimhavarman</a:t>
            </a:r>
            <a:r>
              <a:rPr lang="en-US" sz="1800" b="1" dirty="0">
                <a:solidFill>
                  <a:schemeClr val="tx1"/>
                </a:solidFill>
                <a:latin typeface="+mn-lt"/>
                <a:ea typeface="SimSun" panose="02010600030101010101" pitchFamily="2" charset="-122"/>
              </a:rPr>
              <a:t> I,</a:t>
            </a:r>
            <a:r>
              <a:rPr lang="en-US" sz="1800" dirty="0">
                <a:solidFill>
                  <a:schemeClr val="tx1"/>
                </a:solidFill>
                <a:latin typeface="+mn-lt"/>
                <a:ea typeface="SimSun" panose="02010600030101010101" pitchFamily="2" charset="-122"/>
              </a:rPr>
              <a:t> also known as </a:t>
            </a:r>
            <a:r>
              <a:rPr lang="en-US" sz="1800" dirty="0" err="1">
                <a:solidFill>
                  <a:schemeClr val="tx1"/>
                </a:solidFill>
                <a:latin typeface="+mn-lt"/>
                <a:ea typeface="SimSun" panose="02010600030101010101" pitchFamily="2" charset="-122"/>
              </a:rPr>
              <a:t>Mamalla</a:t>
            </a:r>
            <a:r>
              <a:rPr lang="en-US" sz="1800" dirty="0">
                <a:solidFill>
                  <a:schemeClr val="tx1"/>
                </a:solidFill>
                <a:latin typeface="+mn-lt"/>
                <a:ea typeface="SimSun" panose="02010600030101010101" pitchFamily="2" charset="-122"/>
              </a:rPr>
              <a:t>, inaugurated most of the building works at </a:t>
            </a:r>
            <a:r>
              <a:rPr lang="en-US" sz="1800" dirty="0" err="1">
                <a:solidFill>
                  <a:schemeClr val="tx1"/>
                </a:solidFill>
                <a:latin typeface="+mn-lt"/>
                <a:ea typeface="SimSun" panose="02010600030101010101" pitchFamily="2" charset="-122"/>
              </a:rPr>
              <a:t>Mahabalipuram</a:t>
            </a:r>
            <a:r>
              <a:rPr lang="en-US" sz="1800" dirty="0">
                <a:solidFill>
                  <a:schemeClr val="tx1"/>
                </a:solidFill>
                <a:latin typeface="+mn-lt"/>
                <a:ea typeface="SimSun" panose="02010600030101010101" pitchFamily="2" charset="-122"/>
              </a:rPr>
              <a:t> which came to be known after him as </a:t>
            </a:r>
            <a:r>
              <a:rPr lang="en-US" sz="1800" b="1" dirty="0" err="1">
                <a:solidFill>
                  <a:schemeClr val="tx1"/>
                </a:solidFill>
                <a:latin typeface="+mn-lt"/>
                <a:ea typeface="SimSun" panose="02010600030101010101" pitchFamily="2" charset="-122"/>
              </a:rPr>
              <a:t>Mamallapuram</a:t>
            </a:r>
            <a:r>
              <a:rPr lang="en-US" sz="1800" b="1" dirty="0">
                <a:solidFill>
                  <a:schemeClr val="tx1"/>
                </a:solidFill>
                <a:latin typeface="+mn-lt"/>
                <a:ea typeface="SimSun" panose="02010600030101010101" pitchFamily="2" charset="-122"/>
              </a:rPr>
              <a:t>.</a:t>
            </a:r>
            <a:endParaRPr lang="en-US" sz="1800" dirty="0">
              <a:solidFill>
                <a:schemeClr val="tx1"/>
              </a:solidFill>
              <a:latin typeface="+mn-lt"/>
              <a:ea typeface="SimSun" panose="02010600030101010101" pitchFamily="2" charset="-122"/>
            </a:endParaRPr>
          </a:p>
          <a:p>
            <a:pPr algn="just"/>
            <a:r>
              <a:rPr lang="en-US" sz="1800" dirty="0">
                <a:solidFill>
                  <a:schemeClr val="tx1"/>
                </a:solidFill>
                <a:latin typeface="+mn-lt"/>
                <a:ea typeface="SimSun" panose="02010600030101010101" pitchFamily="2" charset="-122"/>
              </a:rPr>
              <a:t>The</a:t>
            </a:r>
            <a:r>
              <a:rPr lang="en-US" sz="1800" b="1" dirty="0">
                <a:solidFill>
                  <a:schemeClr val="tx1"/>
                </a:solidFill>
                <a:latin typeface="+mn-lt"/>
                <a:ea typeface="SimSun" panose="02010600030101010101" pitchFamily="2" charset="-122"/>
              </a:rPr>
              <a:t> shore temple at </a:t>
            </a:r>
            <a:r>
              <a:rPr lang="en-US" sz="1800" b="1" dirty="0" err="1">
                <a:solidFill>
                  <a:schemeClr val="tx1"/>
                </a:solidFill>
                <a:latin typeface="+mn-lt"/>
                <a:ea typeface="SimSun" panose="02010600030101010101" pitchFamily="2" charset="-122"/>
              </a:rPr>
              <a:t>Mahabalipuram</a:t>
            </a:r>
            <a:r>
              <a:rPr lang="en-US" sz="1800" dirty="0">
                <a:solidFill>
                  <a:schemeClr val="tx1"/>
                </a:solidFill>
                <a:latin typeface="+mn-lt"/>
                <a:ea typeface="SimSun" panose="02010600030101010101" pitchFamily="2" charset="-122"/>
              </a:rPr>
              <a:t> was built later, probably in the reign of </a:t>
            </a:r>
            <a:r>
              <a:rPr lang="en-US" sz="1800" b="1" dirty="0" err="1">
                <a:solidFill>
                  <a:schemeClr val="tx1"/>
                </a:solidFill>
                <a:latin typeface="+mn-lt"/>
                <a:ea typeface="SimSun" panose="02010600030101010101" pitchFamily="2" charset="-122"/>
              </a:rPr>
              <a:t>Narasimhavarman</a:t>
            </a:r>
            <a:r>
              <a:rPr lang="en-US" sz="1800" b="1" dirty="0">
                <a:solidFill>
                  <a:schemeClr val="tx1"/>
                </a:solidFill>
                <a:latin typeface="+mn-lt"/>
                <a:ea typeface="SimSun" panose="02010600030101010101" pitchFamily="2" charset="-122"/>
              </a:rPr>
              <a:t> II,</a:t>
            </a:r>
            <a:r>
              <a:rPr lang="en-US" sz="1800" dirty="0">
                <a:solidFill>
                  <a:schemeClr val="tx1"/>
                </a:solidFill>
                <a:latin typeface="+mn-lt"/>
                <a:ea typeface="SimSun" panose="02010600030101010101" pitchFamily="2" charset="-122"/>
              </a:rPr>
              <a:t> also known as </a:t>
            </a:r>
            <a:r>
              <a:rPr lang="en-US" sz="1800" dirty="0" err="1">
                <a:solidFill>
                  <a:schemeClr val="tx1"/>
                </a:solidFill>
                <a:latin typeface="+mn-lt"/>
                <a:ea typeface="SimSun" panose="02010600030101010101" pitchFamily="2" charset="-122"/>
              </a:rPr>
              <a:t>Rajasimha</a:t>
            </a:r>
            <a:r>
              <a:rPr lang="en-US" sz="1800" dirty="0">
                <a:solidFill>
                  <a:schemeClr val="tx1"/>
                </a:solidFill>
                <a:latin typeface="+mn-lt"/>
                <a:ea typeface="SimSun" panose="02010600030101010101" pitchFamily="2" charset="-122"/>
              </a:rPr>
              <a:t> who reigned from 700 to 728 CE</a:t>
            </a:r>
            <a:r>
              <a:rPr lang="en-US" sz="1800" dirty="0">
                <a:solidFill>
                  <a:schemeClr val="tx1"/>
                </a:solidFill>
              </a:rPr>
              <a:t>.</a:t>
            </a:r>
          </a:p>
          <a:p>
            <a:endParaRPr lang="en-US" sz="1800" dirty="0">
              <a:solidFill>
                <a:schemeClr val="tx1"/>
              </a:solidFill>
              <a:latin typeface="+mn-lt"/>
            </a:endParaRPr>
          </a:p>
          <a:p>
            <a:endParaRPr lang="en-IN" dirty="0"/>
          </a:p>
        </p:txBody>
      </p:sp>
      <p:pic>
        <p:nvPicPr>
          <p:cNvPr id="3" name="Content Placeholder 2"/>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2286000" y="2438400"/>
            <a:ext cx="7696200" cy="4091126"/>
          </a:xfrm>
        </p:spPr>
      </p:pic>
    </p:spTree>
    <p:extLst>
      <p:ext uri="{BB962C8B-B14F-4D97-AF65-F5344CB8AC3E}">
        <p14:creationId xmlns:p14="http://schemas.microsoft.com/office/powerpoint/2010/main" val="281258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p:cNvSpPr txBox="1">
            <a:spLocks/>
          </p:cNvSpPr>
          <p:nvPr/>
        </p:nvSpPr>
        <p:spPr>
          <a:xfrm>
            <a:off x="990600" y="228600"/>
            <a:ext cx="10591800" cy="1600438"/>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400" dirty="0">
                <a:solidFill>
                  <a:schemeClr val="tx1"/>
                </a:solidFill>
                <a:latin typeface="+mn-lt"/>
              </a:rPr>
              <a:t>The </a:t>
            </a:r>
            <a:r>
              <a:rPr lang="en-US" sz="2400" b="1" dirty="0" smtClean="0">
                <a:solidFill>
                  <a:schemeClr val="tx1"/>
                </a:solidFill>
                <a:latin typeface="+mn-lt"/>
              </a:rPr>
              <a:t>Shiva </a:t>
            </a:r>
            <a:r>
              <a:rPr lang="en-US" sz="2400" b="1" dirty="0">
                <a:solidFill>
                  <a:schemeClr val="tx1"/>
                </a:solidFill>
                <a:latin typeface="+mn-lt"/>
              </a:rPr>
              <a:t>temple of Thanjavur</a:t>
            </a:r>
            <a:r>
              <a:rPr lang="en-US" sz="2400" dirty="0">
                <a:solidFill>
                  <a:schemeClr val="tx1"/>
                </a:solidFill>
                <a:latin typeface="+mn-lt"/>
              </a:rPr>
              <a:t>, called the </a:t>
            </a:r>
            <a:r>
              <a:rPr lang="en-US" sz="2400" b="1" dirty="0" err="1">
                <a:solidFill>
                  <a:schemeClr val="tx1"/>
                </a:solidFill>
                <a:latin typeface="+mn-lt"/>
              </a:rPr>
              <a:t>Rajarajeswara</a:t>
            </a:r>
            <a:r>
              <a:rPr lang="en-US" sz="2400" b="1" dirty="0">
                <a:solidFill>
                  <a:schemeClr val="tx1"/>
                </a:solidFill>
                <a:latin typeface="+mn-lt"/>
              </a:rPr>
              <a:t> or </a:t>
            </a:r>
            <a:r>
              <a:rPr lang="en-US" sz="2400" b="1" dirty="0" err="1">
                <a:solidFill>
                  <a:schemeClr val="tx1"/>
                </a:solidFill>
                <a:latin typeface="+mn-lt"/>
              </a:rPr>
              <a:t>Brahadeeshwarar</a:t>
            </a:r>
            <a:r>
              <a:rPr lang="en-US" sz="2400" b="1" dirty="0">
                <a:solidFill>
                  <a:schemeClr val="tx1"/>
                </a:solidFill>
                <a:latin typeface="+mn-lt"/>
              </a:rPr>
              <a:t> temple,</a:t>
            </a:r>
            <a:r>
              <a:rPr lang="en-US" sz="2400" dirty="0">
                <a:solidFill>
                  <a:schemeClr val="tx1"/>
                </a:solidFill>
                <a:latin typeface="+mn-lt"/>
              </a:rPr>
              <a:t> was completed around 1009 by </a:t>
            </a:r>
            <a:r>
              <a:rPr lang="en-US" sz="2400" dirty="0" err="1">
                <a:solidFill>
                  <a:schemeClr val="tx1"/>
                </a:solidFill>
                <a:latin typeface="+mn-lt"/>
              </a:rPr>
              <a:t>Rajaraja</a:t>
            </a:r>
            <a:r>
              <a:rPr lang="en-US" sz="2400" dirty="0">
                <a:solidFill>
                  <a:schemeClr val="tx1"/>
                </a:solidFill>
                <a:latin typeface="+mn-lt"/>
              </a:rPr>
              <a:t> Chola, and is the largest and tallest of all Indian temples</a:t>
            </a:r>
            <a:r>
              <a:rPr lang="en-US" sz="2400" dirty="0" smtClean="0">
                <a:solidFill>
                  <a:schemeClr val="tx1"/>
                </a:solidFill>
                <a:latin typeface="+mn-lt"/>
              </a:rPr>
              <a:t>.</a:t>
            </a:r>
          </a:p>
          <a:p>
            <a:pPr algn="just"/>
            <a:endParaRPr lang="en-IN" kern="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287" y="1802319"/>
            <a:ext cx="8636426" cy="4552712"/>
          </a:xfrm>
          <a:prstGeom prst="rect">
            <a:avLst/>
          </a:prstGeom>
        </p:spPr>
      </p:pic>
    </p:spTree>
    <p:extLst>
      <p:ext uri="{BB962C8B-B14F-4D97-AF65-F5344CB8AC3E}">
        <p14:creationId xmlns:p14="http://schemas.microsoft.com/office/powerpoint/2010/main" val="563225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p:cNvSpPr txBox="1">
            <a:spLocks/>
          </p:cNvSpPr>
          <p:nvPr/>
        </p:nvSpPr>
        <p:spPr>
          <a:xfrm>
            <a:off x="990600" y="152400"/>
            <a:ext cx="5867400" cy="6463308"/>
          </a:xfrm>
          <a:prstGeom prst="rect">
            <a:avLst/>
          </a:prstGeom>
        </p:spPr>
        <p:txBody>
          <a:bodyPr wrap="square" lIns="0" tIns="0" rIns="0" bIns="0">
            <a:spAutoFit/>
          </a:bodyPr>
          <a:lstStyle>
            <a:lvl1pPr marL="0">
              <a:defRPr sz="3200" b="0" i="0">
                <a:solidFill>
                  <a:srgbClr val="585858"/>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gn="just">
              <a:buFont typeface="Arial" panose="020B0604020202020204" pitchFamily="34" charset="0"/>
              <a:buChar char="•"/>
            </a:pPr>
            <a:r>
              <a:rPr lang="en-US" sz="2000" dirty="0">
                <a:solidFill>
                  <a:schemeClr val="tx1"/>
                </a:solidFill>
                <a:latin typeface="+mn-lt"/>
              </a:rPr>
              <a:t>Many different styles of temple architecture influenced by both North and South Indian temples were used in regions like Karnataka</a:t>
            </a:r>
            <a:r>
              <a:rPr lang="en-US" sz="2000" dirty="0" smtClean="0">
                <a:solidFill>
                  <a:schemeClr val="tx1"/>
                </a:solidFill>
                <a:latin typeface="+mn-lt"/>
              </a:rPr>
              <a:t>.</a:t>
            </a:r>
          </a:p>
          <a:p>
            <a:endParaRPr lang="en-US" sz="2000" dirty="0">
              <a:solidFill>
                <a:schemeClr val="tx1"/>
              </a:solidFill>
            </a:endParaRPr>
          </a:p>
          <a:p>
            <a:pPr marL="285750" indent="-285750" algn="just">
              <a:buFont typeface="Arial" panose="020B0604020202020204" pitchFamily="34" charset="0"/>
              <a:buChar char="•"/>
            </a:pPr>
            <a:r>
              <a:rPr lang="en-US" sz="2000" dirty="0">
                <a:solidFill>
                  <a:schemeClr val="tx1"/>
                </a:solidFill>
                <a:latin typeface="+mn-lt"/>
              </a:rPr>
              <a:t>By about 750 CE, the early western </a:t>
            </a:r>
            <a:r>
              <a:rPr lang="en-US" sz="2000" b="1" dirty="0">
                <a:solidFill>
                  <a:schemeClr val="tx1"/>
                </a:solidFill>
                <a:latin typeface="+mn-lt"/>
              </a:rPr>
              <a:t>Chalukya</a:t>
            </a:r>
            <a:r>
              <a:rPr lang="en-US" sz="2000" dirty="0">
                <a:solidFill>
                  <a:schemeClr val="tx1"/>
                </a:solidFill>
                <a:latin typeface="+mn-lt"/>
              </a:rPr>
              <a:t> control of the Deccan was taken by the </a:t>
            </a:r>
            <a:r>
              <a:rPr lang="en-US" sz="2000" b="1" dirty="0">
                <a:solidFill>
                  <a:schemeClr val="tx1"/>
                </a:solidFill>
                <a:latin typeface="+mn-lt"/>
              </a:rPr>
              <a:t>Rashtrakutas</a:t>
            </a:r>
            <a:r>
              <a:rPr lang="en-US" sz="2000" b="1" dirty="0" smtClean="0">
                <a:solidFill>
                  <a:schemeClr val="tx1"/>
                </a:solidFill>
                <a:latin typeface="+mn-lt"/>
              </a:rPr>
              <a:t>.</a:t>
            </a:r>
          </a:p>
          <a:p>
            <a:pPr marL="285750" indent="-285750" algn="just">
              <a:buFont typeface="Arial" panose="020B0604020202020204" pitchFamily="34" charset="0"/>
              <a:buChar char="•"/>
            </a:pPr>
            <a:endParaRPr lang="en-US" sz="2000" dirty="0">
              <a:solidFill>
                <a:schemeClr val="tx1"/>
              </a:solidFill>
              <a:latin typeface="+mn-lt"/>
            </a:endParaRPr>
          </a:p>
          <a:p>
            <a:pPr marL="285750" indent="-285750" algn="just">
              <a:buFont typeface="Arial" panose="020B0604020202020204" pitchFamily="34" charset="0"/>
              <a:buChar char="•"/>
            </a:pPr>
            <a:r>
              <a:rPr lang="en-US" sz="2000" dirty="0">
                <a:solidFill>
                  <a:schemeClr val="tx1"/>
                </a:solidFill>
                <a:latin typeface="+mn-lt"/>
              </a:rPr>
              <a:t>Their greatest achievement in architecture is the </a:t>
            </a:r>
            <a:r>
              <a:rPr lang="en-US" sz="2000" b="1" dirty="0">
                <a:solidFill>
                  <a:schemeClr val="tx1"/>
                </a:solidFill>
                <a:latin typeface="+mn-lt"/>
              </a:rPr>
              <a:t>Kailashnath temple at Ellora</a:t>
            </a:r>
            <a:r>
              <a:rPr lang="en-US" sz="2000" dirty="0">
                <a:solidFill>
                  <a:schemeClr val="tx1"/>
                </a:solidFill>
                <a:latin typeface="+mn-lt"/>
              </a:rPr>
              <a:t>, a culmination of at least a millennium-long tradition in rock-cut architecture in India</a:t>
            </a:r>
            <a:r>
              <a:rPr lang="en-US" sz="2000" dirty="0" smtClean="0">
                <a:solidFill>
                  <a:schemeClr val="tx1"/>
                </a:solidFill>
                <a:latin typeface="+mn-lt"/>
              </a:rPr>
              <a:t>.</a:t>
            </a:r>
          </a:p>
          <a:p>
            <a:pPr marL="285750" indent="-285750" algn="just">
              <a:buFont typeface="Arial" panose="020B0604020202020204" pitchFamily="34" charset="0"/>
              <a:buChar char="•"/>
            </a:pPr>
            <a:endParaRPr lang="en-US" sz="2000" dirty="0" smtClean="0">
              <a:solidFill>
                <a:schemeClr val="tx1"/>
              </a:solidFill>
              <a:latin typeface="+mn-lt"/>
            </a:endParaRPr>
          </a:p>
          <a:p>
            <a:pPr marL="285750" indent="-285750" algn="just">
              <a:buFont typeface="Arial" panose="020B0604020202020204" pitchFamily="34" charset="0"/>
              <a:buChar char="•"/>
            </a:pPr>
            <a:r>
              <a:rPr lang="en-US" sz="2000" dirty="0">
                <a:solidFill>
                  <a:schemeClr val="tx1"/>
                </a:solidFill>
                <a:latin typeface="+mn-lt"/>
              </a:rPr>
              <a:t>It is a complete </a:t>
            </a:r>
            <a:r>
              <a:rPr lang="en-US" sz="2000" dirty="0" smtClean="0">
                <a:solidFill>
                  <a:schemeClr val="tx1"/>
                </a:solidFill>
                <a:latin typeface="+mn-lt"/>
              </a:rPr>
              <a:t>Dravidian </a:t>
            </a:r>
            <a:r>
              <a:rPr lang="en-US" sz="2000" dirty="0">
                <a:solidFill>
                  <a:schemeClr val="tx1"/>
                </a:solidFill>
                <a:latin typeface="+mn-lt"/>
              </a:rPr>
              <a:t>building with a Nandi shrine—since the temple is dedicated to Shiva—a gopuram-like gateway, surrounding cloisters, subsidiary shrines, staircases and an imposing tower or vimana rising to thirty metres</a:t>
            </a:r>
            <a:r>
              <a:rPr lang="en-US" sz="2000" dirty="0" smtClean="0">
                <a:solidFill>
                  <a:schemeClr val="tx1"/>
                </a:solidFill>
                <a:latin typeface="+mn-lt"/>
              </a:rPr>
              <a:t>.</a:t>
            </a:r>
          </a:p>
          <a:p>
            <a:pPr marL="285750" indent="-285750" algn="just">
              <a:buFont typeface="Arial" panose="020B0604020202020204" pitchFamily="34" charset="0"/>
              <a:buChar char="•"/>
            </a:pPr>
            <a:endParaRPr lang="en-US" sz="2000" dirty="0">
              <a:solidFill>
                <a:schemeClr val="tx1"/>
              </a:solidFill>
              <a:latin typeface="+mn-lt"/>
            </a:endParaRPr>
          </a:p>
          <a:p>
            <a:pPr marL="285750" indent="-285750" algn="just">
              <a:buFont typeface="Arial" panose="020B0604020202020204" pitchFamily="34" charset="0"/>
              <a:buChar char="•"/>
            </a:pPr>
            <a:r>
              <a:rPr lang="en-US" sz="2000" dirty="0">
                <a:solidFill>
                  <a:schemeClr val="tx1"/>
                </a:solidFill>
                <a:latin typeface="+mn-lt"/>
              </a:rPr>
              <a:t>Importantly, all of this is carved out of living rock. One portion of the monolithic hill was carved patiently to build the Kailashnath temple</a:t>
            </a:r>
            <a:r>
              <a:rPr lang="en-US" sz="2000" b="1" dirty="0" smtClean="0">
                <a:solidFill>
                  <a:schemeClr val="tx1"/>
                </a:solidFill>
              </a:rPr>
              <a:t>.</a:t>
            </a:r>
            <a:endParaRPr lang="en-IN" sz="4000" kern="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7808"/>
            <a:ext cx="4572000" cy="6752492"/>
          </a:xfrm>
          <a:prstGeom prst="rect">
            <a:avLst/>
          </a:prstGeom>
        </p:spPr>
      </p:pic>
    </p:spTree>
    <p:extLst>
      <p:ext uri="{BB962C8B-B14F-4D97-AF65-F5344CB8AC3E}">
        <p14:creationId xmlns:p14="http://schemas.microsoft.com/office/powerpoint/2010/main" val="23981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832" y="333197"/>
            <a:ext cx="3469767" cy="796372"/>
          </a:xfrm>
          <a:prstGeom prst="rect">
            <a:avLst/>
          </a:prstGeom>
        </p:spPr>
        <p:txBody>
          <a:bodyPr vert="horz" wrap="square" lIns="0" tIns="11430" rIns="0" bIns="0" rtlCol="0">
            <a:spAutoFit/>
          </a:bodyPr>
          <a:lstStyle/>
          <a:p>
            <a:pPr marL="12700">
              <a:lnSpc>
                <a:spcPct val="100000"/>
              </a:lnSpc>
              <a:spcBef>
                <a:spcPts val="90"/>
              </a:spcBef>
            </a:pPr>
            <a:r>
              <a:rPr sz="5100" b="1" u="sng" spc="155" dirty="0">
                <a:latin typeface="+mj-lt"/>
              </a:rPr>
              <a:t>OUTLINES</a:t>
            </a:r>
            <a:endParaRPr sz="5100" b="1" u="sng" dirty="0">
              <a:latin typeface="+mj-lt"/>
            </a:endParaRPr>
          </a:p>
        </p:txBody>
      </p:sp>
      <p:sp>
        <p:nvSpPr>
          <p:cNvPr id="3" name="object 3"/>
          <p:cNvSpPr txBox="1"/>
          <p:nvPr/>
        </p:nvSpPr>
        <p:spPr>
          <a:xfrm>
            <a:off x="1143000" y="1524000"/>
            <a:ext cx="11734800" cy="3119187"/>
          </a:xfrm>
          <a:prstGeom prst="rect">
            <a:avLst/>
          </a:prstGeom>
        </p:spPr>
        <p:txBody>
          <a:bodyPr vert="horz" wrap="square" lIns="0" tIns="12065" rIns="0" bIns="0" rtlCol="0">
            <a:spAutoFit/>
          </a:bodyPr>
          <a:lstStyle/>
          <a:p>
            <a:pPr marL="241300" marR="1343660" indent="-228600">
              <a:lnSpc>
                <a:spcPct val="110000"/>
              </a:lnSpc>
              <a:spcBef>
                <a:spcPts val="95"/>
              </a:spcBef>
              <a:buClr>
                <a:srgbClr val="2A1A00"/>
              </a:buClr>
              <a:buFont typeface="Microsoft Sans Serif"/>
              <a:buChar char="•"/>
              <a:tabLst>
                <a:tab pos="241300" algn="l"/>
              </a:tabLst>
            </a:pPr>
            <a:r>
              <a:rPr sz="2400" b="1" spc="55" dirty="0">
                <a:latin typeface="Trebuchet MS"/>
                <a:cs typeface="Trebuchet MS"/>
              </a:rPr>
              <a:t>Module</a:t>
            </a:r>
            <a:r>
              <a:rPr sz="2400" b="1" spc="-90" dirty="0">
                <a:latin typeface="Trebuchet MS"/>
                <a:cs typeface="Trebuchet MS"/>
              </a:rPr>
              <a:t> </a:t>
            </a:r>
            <a:r>
              <a:rPr lang="en-US" sz="2400" b="1" spc="-90" dirty="0" smtClean="0">
                <a:latin typeface="Trebuchet MS"/>
                <a:cs typeface="Trebuchet MS"/>
              </a:rPr>
              <a:t>5</a:t>
            </a:r>
            <a:r>
              <a:rPr sz="2400" b="1" spc="-85" dirty="0" smtClean="0">
                <a:latin typeface="Trebuchet MS"/>
                <a:cs typeface="Trebuchet MS"/>
              </a:rPr>
              <a:t>-</a:t>
            </a:r>
            <a:r>
              <a:rPr sz="2400" b="1" spc="-100" dirty="0" smtClean="0">
                <a:latin typeface="Trebuchet MS"/>
                <a:cs typeface="Trebuchet MS"/>
              </a:rPr>
              <a:t> </a:t>
            </a:r>
            <a:r>
              <a:rPr lang="en-US" sz="2400" b="1" spc="5" dirty="0" smtClean="0">
                <a:latin typeface="Trebuchet MS"/>
                <a:cs typeface="Trebuchet MS"/>
              </a:rPr>
              <a:t>Cultural Heritage and Performing Arts</a:t>
            </a:r>
          </a:p>
          <a:p>
            <a:pPr marL="12700" marR="1343660">
              <a:lnSpc>
                <a:spcPct val="110000"/>
              </a:lnSpc>
              <a:spcBef>
                <a:spcPts val="95"/>
              </a:spcBef>
              <a:buClr>
                <a:srgbClr val="2A1A00"/>
              </a:buClr>
              <a:tabLst>
                <a:tab pos="241300" algn="l"/>
              </a:tabLst>
            </a:pPr>
            <a:endParaRPr lang="en-US" sz="2400" b="1" spc="5" dirty="0" smtClean="0">
              <a:latin typeface="Trebuchet MS"/>
              <a:cs typeface="Trebuchet MS"/>
            </a:endParaRPr>
          </a:p>
          <a:p>
            <a:pPr marL="12700" marR="1343660" algn="just">
              <a:lnSpc>
                <a:spcPct val="110000"/>
              </a:lnSpc>
              <a:spcBef>
                <a:spcPts val="95"/>
              </a:spcBef>
              <a:buClr>
                <a:srgbClr val="2A1A00"/>
              </a:buClr>
              <a:tabLst>
                <a:tab pos="241300" algn="l"/>
              </a:tabLst>
            </a:pPr>
            <a:r>
              <a:rPr lang="en-US" sz="2400" spc="5" dirty="0" smtClean="0">
                <a:latin typeface="Trebuchet MS"/>
                <a:cs typeface="Trebuchet MS"/>
              </a:rPr>
              <a:t>Indian </a:t>
            </a:r>
            <a:r>
              <a:rPr lang="en-US" sz="2400" spc="5" dirty="0" smtClean="0">
                <a:latin typeface="Trebuchet MS"/>
                <a:cs typeface="Trebuchet MS"/>
              </a:rPr>
              <a:t>Architect, </a:t>
            </a:r>
            <a:r>
              <a:rPr lang="en-US" sz="2400" spc="5" dirty="0" smtClean="0">
                <a:latin typeface="Trebuchet MS"/>
                <a:cs typeface="Trebuchet MS"/>
              </a:rPr>
              <a:t>Engineering and Architecture in Ancient India, Sculptures, Seals, Coins, Pottery, Puppetry, Dance, Music, Theatre, Drama, Painting, Martial Arts traditions, Fairs and Festivals. Current development in Arts and Culture, India’s Cultural Contribution to the world. Indian Cinema</a:t>
            </a:r>
            <a:endParaRPr sz="2400" dirty="0">
              <a:latin typeface="Trebuchet MS"/>
              <a:cs typeface="Trebuchet MS"/>
            </a:endParaRPr>
          </a:p>
          <a:p>
            <a:pPr marL="12700" marR="5080" algn="just">
              <a:lnSpc>
                <a:spcPct val="150000"/>
              </a:lnSpc>
              <a:spcBef>
                <a:spcPts val="695"/>
              </a:spcBef>
              <a:tabLst>
                <a:tab pos="1393190" algn="l"/>
                <a:tab pos="2978785" algn="l"/>
              </a:tabLst>
            </a:pPr>
            <a:endParaRPr sz="2400" spc="-110" dirty="0">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219200"/>
            <a:ext cx="11430000" cy="5151025"/>
          </a:xfrm>
          <a:prstGeom prst="rect">
            <a:avLst/>
          </a:prstGeom>
        </p:spPr>
        <p:txBody>
          <a:bodyPr vert="horz" wrap="square" lIns="0" tIns="12065" rIns="0" bIns="0" rtlCol="0">
            <a:spAutoFit/>
          </a:bodyPr>
          <a:lstStyle/>
          <a:p>
            <a:pPr marL="12700" marR="1343660" algn="just">
              <a:lnSpc>
                <a:spcPct val="110000"/>
              </a:lnSpc>
              <a:spcBef>
                <a:spcPts val="95"/>
              </a:spcBef>
              <a:buClr>
                <a:srgbClr val="2A1A00"/>
              </a:buClr>
              <a:tabLst>
                <a:tab pos="241300" algn="l"/>
              </a:tabLst>
            </a:pPr>
            <a:r>
              <a:rPr lang="en-US" sz="3200" b="1" dirty="0" smtClean="0">
                <a:latin typeface="Trebuchet MS"/>
                <a:cs typeface="Trebuchet MS"/>
              </a:rPr>
              <a:t>Harappan Architecture</a:t>
            </a: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Earliest and best example of urban civic planning</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Planned network of streets, homes and drainage systems.</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Rectangular layout of buildings with precise angle measurements.</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Elevated Citadel and lower half of the city constituted the two halves of cities.</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Massive buildings with pillared halls, administrative buildings, royal and aristocratic mansions and courtyards.</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Additionally air vents and elevated platforms were built to store grains.</a:t>
            </a:r>
          </a:p>
          <a:p>
            <a:pPr marL="241300" marR="1343660" indent="-228600" algn="just">
              <a:lnSpc>
                <a:spcPct val="110000"/>
              </a:lnSpc>
              <a:spcBef>
                <a:spcPts val="95"/>
              </a:spcBef>
              <a:buClr>
                <a:srgbClr val="2A1A00"/>
              </a:buClr>
              <a:buFont typeface="Microsoft Sans Serif"/>
              <a:buChar char="•"/>
              <a:tabLst>
                <a:tab pos="241300" algn="l"/>
              </a:tabLst>
            </a:pPr>
            <a:endParaRPr lang="en-US" sz="2400" dirty="0">
              <a:latin typeface="Trebuchet MS"/>
              <a:cs typeface="Trebuchet MS"/>
            </a:endParaRPr>
          </a:p>
          <a:p>
            <a:pPr marL="12700" marR="1343660" algn="just">
              <a:lnSpc>
                <a:spcPct val="110000"/>
              </a:lnSpc>
              <a:spcBef>
                <a:spcPts val="95"/>
              </a:spcBef>
              <a:buClr>
                <a:srgbClr val="2A1A00"/>
              </a:buClr>
              <a:tabLst>
                <a:tab pos="241300" algn="l"/>
              </a:tabLst>
            </a:pPr>
            <a:r>
              <a:rPr lang="en-US" sz="2400" dirty="0" smtClean="0">
                <a:latin typeface="Trebuchet MS"/>
                <a:cs typeface="Trebuchet MS"/>
              </a:rPr>
              <a:t> </a:t>
            </a:r>
          </a:p>
          <a:p>
            <a:pPr marL="241300" marR="1343660" indent="-228600" algn="just">
              <a:lnSpc>
                <a:spcPct val="110000"/>
              </a:lnSpc>
              <a:spcBef>
                <a:spcPts val="95"/>
              </a:spcBef>
              <a:buClr>
                <a:srgbClr val="2A1A00"/>
              </a:buClr>
              <a:buFont typeface="Microsoft Sans Serif"/>
              <a:buChar char="•"/>
              <a:tabLst>
                <a:tab pos="241300" algn="l"/>
              </a:tabLst>
            </a:pPr>
            <a:endParaRPr sz="2400" dirty="0">
              <a:latin typeface="Trebuchet MS"/>
              <a:cs typeface="Trebuchet MS"/>
            </a:endParaRPr>
          </a:p>
        </p:txBody>
      </p:sp>
      <p:sp>
        <p:nvSpPr>
          <p:cNvPr id="4" name="object 2"/>
          <p:cNvSpPr txBox="1">
            <a:spLocks/>
          </p:cNvSpPr>
          <p:nvPr/>
        </p:nvSpPr>
        <p:spPr>
          <a:xfrm>
            <a:off x="1066800" y="228600"/>
            <a:ext cx="7239000" cy="796372"/>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5100" b="1" u="sng" kern="0" spc="155" dirty="0" smtClean="0">
                <a:latin typeface="+mj-lt"/>
              </a:rPr>
              <a:t>Architecture in India</a:t>
            </a:r>
            <a:endParaRPr lang="en-US" sz="5100" b="1" u="sng" kern="0" dirty="0">
              <a:latin typeface="+mj-lt"/>
            </a:endParaRPr>
          </a:p>
        </p:txBody>
      </p:sp>
    </p:spTree>
    <p:extLst>
      <p:ext uri="{BB962C8B-B14F-4D97-AF65-F5344CB8AC3E}">
        <p14:creationId xmlns:p14="http://schemas.microsoft.com/office/powerpoint/2010/main" val="2921768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219200"/>
            <a:ext cx="12039600" cy="5557291"/>
          </a:xfrm>
          <a:prstGeom prst="rect">
            <a:avLst/>
          </a:prstGeom>
        </p:spPr>
        <p:txBody>
          <a:bodyPr vert="horz" wrap="square" lIns="0" tIns="12065" rIns="0" bIns="0" rtlCol="0">
            <a:spAutoFit/>
          </a:bodyPr>
          <a:lstStyle/>
          <a:p>
            <a:pPr marL="12700" marR="1343660" algn="just">
              <a:lnSpc>
                <a:spcPct val="110000"/>
              </a:lnSpc>
              <a:spcBef>
                <a:spcPts val="95"/>
              </a:spcBef>
              <a:buClr>
                <a:srgbClr val="2A1A00"/>
              </a:buClr>
              <a:tabLst>
                <a:tab pos="241300" algn="l"/>
              </a:tabLst>
            </a:pPr>
            <a:r>
              <a:rPr lang="en-US" sz="3200" b="1" dirty="0" smtClean="0">
                <a:latin typeface="Trebuchet MS"/>
                <a:cs typeface="Trebuchet MS"/>
              </a:rPr>
              <a:t>Mauryan Architecture</a:t>
            </a: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Around 4</a:t>
            </a:r>
            <a:r>
              <a:rPr lang="en-US" sz="2400" baseline="30000" dirty="0" smtClean="0">
                <a:cs typeface="Trebuchet MS"/>
              </a:rPr>
              <a:t>th</a:t>
            </a:r>
            <a:r>
              <a:rPr lang="en-US" sz="2400" dirty="0" smtClean="0">
                <a:cs typeface="Trebuchet MS"/>
              </a:rPr>
              <a:t> century BCE</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Mainly two categories: </a:t>
            </a:r>
            <a:r>
              <a:rPr lang="en-US" sz="2400" b="1" dirty="0" smtClean="0">
                <a:cs typeface="Trebuchet MS"/>
              </a:rPr>
              <a:t>Court Art and Popular Art</a:t>
            </a:r>
          </a:p>
          <a:p>
            <a:pPr marL="241300" marR="1343660" indent="-228600" algn="just">
              <a:lnSpc>
                <a:spcPct val="110000"/>
              </a:lnSpc>
              <a:spcBef>
                <a:spcPts val="95"/>
              </a:spcBef>
              <a:buClr>
                <a:srgbClr val="2A1A00"/>
              </a:buClr>
              <a:buFont typeface="Microsoft Sans Serif"/>
              <a:buChar char="•"/>
              <a:tabLst>
                <a:tab pos="241300" algn="l"/>
              </a:tabLst>
            </a:pPr>
            <a:r>
              <a:rPr lang="en-US" sz="2400" b="1" dirty="0" smtClean="0">
                <a:cs typeface="Trebuchet MS"/>
              </a:rPr>
              <a:t>Court Art: Palaces, Pillars and Stupas</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Palaces: Main component was wood. Multistory structures with carvings and sculptures.</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Pillars: they had inscriptions which served as governmental symbols.</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Stupas: initially nine stupas were built following Buddha’s death. Each of them had relics of Buddha and served as the headquarters of the Buddhist traditions.</a:t>
            </a:r>
          </a:p>
          <a:p>
            <a:pPr marL="241300" marR="1343660" indent="-228600" algn="just">
              <a:lnSpc>
                <a:spcPct val="110000"/>
              </a:lnSpc>
              <a:spcBef>
                <a:spcPts val="95"/>
              </a:spcBef>
              <a:buClr>
                <a:srgbClr val="2A1A00"/>
              </a:buClr>
              <a:buFont typeface="Microsoft Sans Serif"/>
              <a:buChar char="•"/>
              <a:tabLst>
                <a:tab pos="241300" algn="l"/>
              </a:tabLst>
            </a:pPr>
            <a:endParaRPr lang="en-US" sz="2400" dirty="0">
              <a:latin typeface="Trebuchet MS"/>
              <a:cs typeface="Trebuchet MS"/>
            </a:endParaRPr>
          </a:p>
          <a:p>
            <a:pPr marL="12700" marR="1343660" algn="just">
              <a:lnSpc>
                <a:spcPct val="110000"/>
              </a:lnSpc>
              <a:spcBef>
                <a:spcPts val="95"/>
              </a:spcBef>
              <a:buClr>
                <a:srgbClr val="2A1A00"/>
              </a:buClr>
              <a:tabLst>
                <a:tab pos="241300" algn="l"/>
              </a:tabLst>
            </a:pPr>
            <a:r>
              <a:rPr lang="en-US" sz="2400" dirty="0" smtClean="0">
                <a:latin typeface="Trebuchet MS"/>
                <a:cs typeface="Trebuchet MS"/>
              </a:rPr>
              <a:t> </a:t>
            </a:r>
          </a:p>
          <a:p>
            <a:pPr marL="241300" marR="1343660" indent="-228600" algn="just">
              <a:lnSpc>
                <a:spcPct val="110000"/>
              </a:lnSpc>
              <a:spcBef>
                <a:spcPts val="95"/>
              </a:spcBef>
              <a:buClr>
                <a:srgbClr val="2A1A00"/>
              </a:buClr>
              <a:buFont typeface="Microsoft Sans Serif"/>
              <a:buChar char="•"/>
              <a:tabLst>
                <a:tab pos="241300" algn="l"/>
              </a:tabLst>
            </a:pPr>
            <a:endParaRPr sz="2400" dirty="0">
              <a:latin typeface="Trebuchet MS"/>
              <a:cs typeface="Trebuchet MS"/>
            </a:endParaRPr>
          </a:p>
        </p:txBody>
      </p:sp>
      <p:sp>
        <p:nvSpPr>
          <p:cNvPr id="4" name="object 2"/>
          <p:cNvSpPr txBox="1">
            <a:spLocks/>
          </p:cNvSpPr>
          <p:nvPr/>
        </p:nvSpPr>
        <p:spPr>
          <a:xfrm>
            <a:off x="1066800" y="228600"/>
            <a:ext cx="7239000" cy="796372"/>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5100" b="1" u="sng" kern="0" spc="155" dirty="0" smtClean="0">
                <a:latin typeface="+mj-lt"/>
              </a:rPr>
              <a:t>Architecture in India</a:t>
            </a:r>
            <a:endParaRPr lang="en-US" sz="5100" b="1" u="sng" kern="0" dirty="0">
              <a:latin typeface="+mj-lt"/>
            </a:endParaRPr>
          </a:p>
        </p:txBody>
      </p:sp>
    </p:spTree>
    <p:extLst>
      <p:ext uri="{BB962C8B-B14F-4D97-AF65-F5344CB8AC3E}">
        <p14:creationId xmlns:p14="http://schemas.microsoft.com/office/powerpoint/2010/main" val="626360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219200"/>
            <a:ext cx="10896600" cy="1675715"/>
          </a:xfrm>
          <a:prstGeom prst="rect">
            <a:avLst/>
          </a:prstGeom>
        </p:spPr>
        <p:txBody>
          <a:bodyPr vert="horz" wrap="square" lIns="0" tIns="12065" rIns="0" bIns="0" rtlCol="0">
            <a:spAutoFit/>
          </a:bodyPr>
          <a:lstStyle/>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endParaRPr lang="en-US" sz="2400" dirty="0">
              <a:latin typeface="Trebuchet MS"/>
              <a:cs typeface="Trebuchet MS"/>
            </a:endParaRPr>
          </a:p>
          <a:p>
            <a:pPr marL="12700" marR="1343660" algn="just">
              <a:lnSpc>
                <a:spcPct val="110000"/>
              </a:lnSpc>
              <a:spcBef>
                <a:spcPts val="95"/>
              </a:spcBef>
              <a:buClr>
                <a:srgbClr val="2A1A00"/>
              </a:buClr>
              <a:tabLst>
                <a:tab pos="241300" algn="l"/>
              </a:tabLst>
            </a:pPr>
            <a:r>
              <a:rPr lang="en-US" sz="2400" dirty="0" smtClean="0">
                <a:latin typeface="Trebuchet MS"/>
                <a:cs typeface="Trebuchet MS"/>
              </a:rPr>
              <a:t> </a:t>
            </a:r>
          </a:p>
          <a:p>
            <a:pPr marL="241300" marR="1343660" indent="-228600" algn="just">
              <a:lnSpc>
                <a:spcPct val="110000"/>
              </a:lnSpc>
              <a:spcBef>
                <a:spcPts val="95"/>
              </a:spcBef>
              <a:buClr>
                <a:srgbClr val="2A1A00"/>
              </a:buClr>
              <a:buFont typeface="Microsoft Sans Serif"/>
              <a:buChar char="•"/>
              <a:tabLst>
                <a:tab pos="241300" algn="l"/>
              </a:tabLst>
            </a:pPr>
            <a:endParaRPr sz="2400" dirty="0">
              <a:latin typeface="Trebuchet MS"/>
              <a:cs typeface="Trebuchet MS"/>
            </a:endParaRPr>
          </a:p>
        </p:txBody>
      </p:sp>
      <p:sp>
        <p:nvSpPr>
          <p:cNvPr id="4" name="object 2"/>
          <p:cNvSpPr txBox="1">
            <a:spLocks/>
          </p:cNvSpPr>
          <p:nvPr/>
        </p:nvSpPr>
        <p:spPr>
          <a:xfrm>
            <a:off x="3276600" y="5919076"/>
            <a:ext cx="6629400" cy="627095"/>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4000" b="1" u="sng" kern="0" spc="155" dirty="0" smtClean="0">
                <a:latin typeface="+mj-lt"/>
              </a:rPr>
              <a:t>Buddhist Stupa, </a:t>
            </a:r>
            <a:r>
              <a:rPr lang="en-US" sz="4000" b="1" u="sng" kern="0" spc="155" dirty="0" err="1" smtClean="0">
                <a:latin typeface="+mj-lt"/>
              </a:rPr>
              <a:t>Sanchi</a:t>
            </a:r>
            <a:r>
              <a:rPr lang="en-US" sz="4000" b="1" u="sng" kern="0" spc="155" dirty="0" smtClean="0">
                <a:latin typeface="+mj-lt"/>
              </a:rPr>
              <a:t> (MP)</a:t>
            </a:r>
            <a:endParaRPr lang="en-US" sz="4000" b="1" u="sng" kern="0"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57200"/>
            <a:ext cx="9525000" cy="5029200"/>
          </a:xfrm>
          <a:prstGeom prst="rect">
            <a:avLst/>
          </a:prstGeom>
        </p:spPr>
      </p:pic>
    </p:spTree>
    <p:extLst>
      <p:ext uri="{BB962C8B-B14F-4D97-AF65-F5344CB8AC3E}">
        <p14:creationId xmlns:p14="http://schemas.microsoft.com/office/powerpoint/2010/main" val="2233635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219200"/>
            <a:ext cx="10896600" cy="5531643"/>
          </a:xfrm>
          <a:prstGeom prst="rect">
            <a:avLst/>
          </a:prstGeom>
        </p:spPr>
        <p:txBody>
          <a:bodyPr vert="horz" wrap="square" lIns="0" tIns="12065" rIns="0" bIns="0" rtlCol="0">
            <a:spAutoFit/>
          </a:bodyPr>
          <a:lstStyle/>
          <a:p>
            <a:pPr marL="12700" marR="1343660" algn="just">
              <a:lnSpc>
                <a:spcPct val="110000"/>
              </a:lnSpc>
              <a:spcBef>
                <a:spcPts val="95"/>
              </a:spcBef>
              <a:buClr>
                <a:srgbClr val="2A1A00"/>
              </a:buClr>
              <a:tabLst>
                <a:tab pos="241300" algn="l"/>
              </a:tabLst>
            </a:pPr>
            <a:r>
              <a:rPr lang="en-US" sz="3200" b="1" dirty="0" smtClean="0">
                <a:latin typeface="Trebuchet MS"/>
                <a:cs typeface="Trebuchet MS"/>
              </a:rPr>
              <a:t>Mauryan Architecture</a:t>
            </a: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b="1" dirty="0" smtClean="0">
                <a:latin typeface="Trebuchet MS"/>
                <a:cs typeface="Trebuchet MS"/>
              </a:rPr>
              <a:t>Popular Art: Cave architecture and Pottery</a:t>
            </a: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latin typeface="Trebuchet MS"/>
                <a:cs typeface="Trebuchet MS"/>
              </a:rPr>
              <a:t>Cave Architecture: Built in rock cut caves. Majorly used by Buddhist and Jain monks for their residence. They had proper ornate gates and polished interior walls.</a:t>
            </a:r>
          </a:p>
          <a:p>
            <a:pPr marL="12700" marR="1343660" algn="just">
              <a:lnSpc>
                <a:spcPct val="110000"/>
              </a:lnSpc>
              <a:spcBef>
                <a:spcPts val="95"/>
              </a:spcBef>
              <a:buClr>
                <a:srgbClr val="2A1A00"/>
              </a:buClr>
              <a:tabLst>
                <a:tab pos="241300" algn="l"/>
              </a:tabLst>
            </a:pPr>
            <a:endParaRPr lang="en-US" sz="2400"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latin typeface="Trebuchet MS"/>
                <a:cs typeface="Trebuchet MS"/>
              </a:rPr>
              <a:t>Pottery: Northern Black Polished Ware was mainly used for pottery. Use of fine alluvial clay was also promoted in making polished products.</a:t>
            </a:r>
            <a:endParaRPr lang="en-US" sz="2400" dirty="0">
              <a:latin typeface="Trebuchet MS"/>
              <a:cs typeface="Trebuchet MS"/>
            </a:endParaRPr>
          </a:p>
          <a:p>
            <a:pPr marL="12700" marR="1343660" algn="just">
              <a:lnSpc>
                <a:spcPct val="110000"/>
              </a:lnSpc>
              <a:spcBef>
                <a:spcPts val="95"/>
              </a:spcBef>
              <a:buClr>
                <a:srgbClr val="2A1A00"/>
              </a:buClr>
              <a:tabLst>
                <a:tab pos="241300" algn="l"/>
              </a:tabLst>
            </a:pPr>
            <a:endParaRPr lang="en-US" sz="2400"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endParaRPr sz="2400" dirty="0">
              <a:latin typeface="Trebuchet MS"/>
              <a:cs typeface="Trebuchet MS"/>
            </a:endParaRPr>
          </a:p>
        </p:txBody>
      </p:sp>
      <p:sp>
        <p:nvSpPr>
          <p:cNvPr id="4" name="object 2"/>
          <p:cNvSpPr txBox="1">
            <a:spLocks/>
          </p:cNvSpPr>
          <p:nvPr/>
        </p:nvSpPr>
        <p:spPr>
          <a:xfrm>
            <a:off x="1066800" y="228600"/>
            <a:ext cx="7239000" cy="796372"/>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5100" b="1" u="sng" kern="0" spc="155" dirty="0" smtClean="0">
                <a:latin typeface="+mj-lt"/>
              </a:rPr>
              <a:t>Architecture in India</a:t>
            </a:r>
            <a:endParaRPr lang="en-US" sz="5100" b="1" u="sng" kern="0" dirty="0">
              <a:latin typeface="+mj-lt"/>
            </a:endParaRPr>
          </a:p>
        </p:txBody>
      </p:sp>
    </p:spTree>
    <p:extLst>
      <p:ext uri="{BB962C8B-B14F-4D97-AF65-F5344CB8AC3E}">
        <p14:creationId xmlns:p14="http://schemas.microsoft.com/office/powerpoint/2010/main" val="285622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219200"/>
            <a:ext cx="12039600" cy="5138201"/>
          </a:xfrm>
          <a:prstGeom prst="rect">
            <a:avLst/>
          </a:prstGeom>
        </p:spPr>
        <p:txBody>
          <a:bodyPr vert="horz" wrap="square" lIns="0" tIns="12065" rIns="0" bIns="0" rtlCol="0">
            <a:spAutoFit/>
          </a:bodyPr>
          <a:lstStyle/>
          <a:p>
            <a:pPr marL="12700" marR="1343660" algn="just">
              <a:lnSpc>
                <a:spcPct val="110000"/>
              </a:lnSpc>
              <a:spcBef>
                <a:spcPts val="95"/>
              </a:spcBef>
              <a:buClr>
                <a:srgbClr val="2A1A00"/>
              </a:buClr>
              <a:tabLst>
                <a:tab pos="241300" algn="l"/>
              </a:tabLst>
            </a:pPr>
            <a:r>
              <a:rPr lang="en-US" sz="3200" b="1" dirty="0" smtClean="0">
                <a:latin typeface="Trebuchet MS"/>
                <a:cs typeface="Trebuchet MS"/>
              </a:rPr>
              <a:t>Gupta Architecture</a:t>
            </a: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b="1" dirty="0" smtClean="0">
                <a:cs typeface="Trebuchet MS"/>
              </a:rPr>
              <a:t>Golden period of Indian Architecture</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Traditional in sense and perfectly executed in style and iconography.</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cs typeface="Trebuchet MS"/>
              </a:rPr>
              <a:t>Majorly related to Caves and Temple </a:t>
            </a:r>
            <a:r>
              <a:rPr lang="en-US" sz="2400" dirty="0" smtClean="0">
                <a:cs typeface="Trebuchet MS"/>
              </a:rPr>
              <a:t>architecture</a:t>
            </a:r>
          </a:p>
          <a:p>
            <a:pPr marL="241300" marR="1343660" indent="-228600" algn="just">
              <a:lnSpc>
                <a:spcPct val="110000"/>
              </a:lnSpc>
              <a:spcBef>
                <a:spcPts val="95"/>
              </a:spcBef>
              <a:buClr>
                <a:srgbClr val="2A1A00"/>
              </a:buClr>
              <a:buFont typeface="Microsoft Sans Serif"/>
              <a:buChar char="•"/>
              <a:tabLst>
                <a:tab pos="241300" algn="l"/>
              </a:tabLst>
            </a:pPr>
            <a:endParaRPr lang="en-US" sz="2400" dirty="0" smtClean="0">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b="1" dirty="0" smtClean="0">
                <a:cs typeface="Trebuchet MS"/>
              </a:rPr>
              <a:t>Caves: Finest example were Ajanta and Ellora </a:t>
            </a:r>
            <a:r>
              <a:rPr lang="en-US" sz="2400" b="1" dirty="0" smtClean="0">
                <a:cs typeface="Trebuchet MS"/>
              </a:rPr>
              <a:t>caves</a:t>
            </a:r>
          </a:p>
          <a:p>
            <a:pPr marL="241300" marR="1343660" indent="-228600" algn="just">
              <a:lnSpc>
                <a:spcPct val="110000"/>
              </a:lnSpc>
              <a:spcBef>
                <a:spcPts val="95"/>
              </a:spcBef>
              <a:buClr>
                <a:srgbClr val="2A1A00"/>
              </a:buClr>
              <a:buFont typeface="Microsoft Sans Serif"/>
              <a:buChar char="•"/>
              <a:tabLst>
                <a:tab pos="241300" algn="l"/>
              </a:tabLst>
            </a:pPr>
            <a:r>
              <a:rPr lang="en-US" sz="2400" b="1" dirty="0" smtClean="0">
                <a:cs typeface="Trebuchet MS"/>
              </a:rPr>
              <a:t>Ajanta </a:t>
            </a:r>
            <a:r>
              <a:rPr lang="en-US" sz="2400" b="1" dirty="0" smtClean="0">
                <a:cs typeface="Trebuchet MS"/>
              </a:rPr>
              <a:t>caves: </a:t>
            </a:r>
            <a:r>
              <a:rPr lang="en-US" sz="2400" dirty="0" smtClean="0">
                <a:cs typeface="Trebuchet MS"/>
              </a:rPr>
              <a:t>Aurangabad district of Maharashtra. Total 29 in numbers out of which 25 were used as residential and 4 were prayer halls of Buddhist monks</a:t>
            </a:r>
            <a:r>
              <a:rPr lang="en-US" sz="2400" dirty="0" smtClean="0">
                <a:cs typeface="Trebuchet MS"/>
              </a:rPr>
              <a:t>.</a:t>
            </a: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r>
              <a:rPr lang="en-US" sz="2400" b="1" dirty="0" smtClean="0">
                <a:cs typeface="Trebuchet MS"/>
              </a:rPr>
              <a:t>Ellora </a:t>
            </a:r>
            <a:r>
              <a:rPr lang="en-US" sz="2400" b="1" dirty="0" smtClean="0">
                <a:cs typeface="Trebuchet MS"/>
              </a:rPr>
              <a:t>Caves: </a:t>
            </a:r>
            <a:r>
              <a:rPr lang="en-US" sz="2400" dirty="0" smtClean="0">
                <a:cs typeface="Trebuchet MS"/>
              </a:rPr>
              <a:t>Total 34 caves out of which 29 were Buddhist style and 5 followed Jain style. Theme and architecture wise more significant than Ajanta caves</a:t>
            </a:r>
            <a:r>
              <a:rPr lang="en-US" sz="2400" dirty="0" smtClean="0">
                <a:cs typeface="Trebuchet MS"/>
              </a:rPr>
              <a:t>.</a:t>
            </a:r>
            <a:endParaRPr sz="2400" dirty="0">
              <a:cs typeface="Trebuchet MS"/>
            </a:endParaRPr>
          </a:p>
        </p:txBody>
      </p:sp>
      <p:sp>
        <p:nvSpPr>
          <p:cNvPr id="4" name="object 2"/>
          <p:cNvSpPr txBox="1">
            <a:spLocks/>
          </p:cNvSpPr>
          <p:nvPr/>
        </p:nvSpPr>
        <p:spPr>
          <a:xfrm>
            <a:off x="1066800" y="228600"/>
            <a:ext cx="7239000" cy="796372"/>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5100" b="1" u="sng" kern="0" spc="155" dirty="0" smtClean="0">
                <a:latin typeface="+mj-lt"/>
              </a:rPr>
              <a:t>Architecture in India</a:t>
            </a:r>
            <a:endParaRPr lang="en-US" sz="5100" b="1" u="sng" kern="0" dirty="0">
              <a:latin typeface="+mj-lt"/>
            </a:endParaRPr>
          </a:p>
        </p:txBody>
      </p:sp>
    </p:spTree>
    <p:extLst>
      <p:ext uri="{BB962C8B-B14F-4D97-AF65-F5344CB8AC3E}">
        <p14:creationId xmlns:p14="http://schemas.microsoft.com/office/powerpoint/2010/main" val="2347765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219200"/>
            <a:ext cx="10896600" cy="2513893"/>
          </a:xfrm>
          <a:prstGeom prst="rect">
            <a:avLst/>
          </a:prstGeom>
        </p:spPr>
        <p:txBody>
          <a:bodyPr vert="horz" wrap="square" lIns="0" tIns="12065" rIns="0" bIns="0" rtlCol="0">
            <a:spAutoFit/>
          </a:bodyPr>
          <a:lstStyle/>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endParaRPr lang="en-US" sz="2400" b="1" dirty="0" smtClean="0">
              <a:latin typeface="Trebuchet MS"/>
              <a:cs typeface="Trebuchet MS"/>
            </a:endParaRPr>
          </a:p>
          <a:p>
            <a:pPr marL="12700" marR="1343660" algn="just">
              <a:lnSpc>
                <a:spcPct val="110000"/>
              </a:lnSpc>
              <a:spcBef>
                <a:spcPts val="95"/>
              </a:spcBef>
              <a:buClr>
                <a:srgbClr val="2A1A00"/>
              </a:buClr>
              <a:tabLst>
                <a:tab pos="241300" algn="l"/>
              </a:tabLst>
            </a:pPr>
            <a:endParaRPr lang="en-US" sz="2400" dirty="0" smtClean="0">
              <a:latin typeface="Trebuchet MS"/>
              <a:cs typeface="Trebuchet MS"/>
            </a:endParaRPr>
          </a:p>
          <a:p>
            <a:pPr marL="241300" marR="1343660" indent="-228600" algn="just">
              <a:lnSpc>
                <a:spcPct val="110000"/>
              </a:lnSpc>
              <a:spcBef>
                <a:spcPts val="95"/>
              </a:spcBef>
              <a:buClr>
                <a:srgbClr val="2A1A00"/>
              </a:buClr>
              <a:buFont typeface="Microsoft Sans Serif"/>
              <a:buChar char="•"/>
              <a:tabLst>
                <a:tab pos="241300" algn="l"/>
              </a:tabLst>
            </a:pPr>
            <a:endParaRPr sz="2400" dirty="0">
              <a:latin typeface="Trebuchet MS"/>
              <a:cs typeface="Trebuchet MS"/>
            </a:endParaRPr>
          </a:p>
        </p:txBody>
      </p:sp>
      <p:sp>
        <p:nvSpPr>
          <p:cNvPr id="4" name="object 2"/>
          <p:cNvSpPr txBox="1">
            <a:spLocks/>
          </p:cNvSpPr>
          <p:nvPr/>
        </p:nvSpPr>
        <p:spPr>
          <a:xfrm>
            <a:off x="1143000" y="-5862"/>
            <a:ext cx="7239000" cy="796372"/>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5100" b="1" u="sng" kern="0" spc="155" dirty="0" smtClean="0">
                <a:latin typeface="+mj-lt"/>
              </a:rPr>
              <a:t>Architecture in India</a:t>
            </a:r>
            <a:endParaRPr lang="en-US" sz="5100" b="1" u="sng" kern="0"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623" y="987173"/>
            <a:ext cx="9349154" cy="5108827"/>
          </a:xfrm>
          <a:prstGeom prst="rect">
            <a:avLst/>
          </a:prstGeom>
        </p:spPr>
      </p:pic>
      <p:sp>
        <p:nvSpPr>
          <p:cNvPr id="7" name="object 2"/>
          <p:cNvSpPr txBox="1">
            <a:spLocks/>
          </p:cNvSpPr>
          <p:nvPr/>
        </p:nvSpPr>
        <p:spPr>
          <a:xfrm>
            <a:off x="3810000" y="6096000"/>
            <a:ext cx="4724400" cy="442429"/>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2800" b="1" u="sng" kern="0" spc="155" dirty="0" smtClean="0">
                <a:latin typeface="+mj-lt"/>
              </a:rPr>
              <a:t>Ajanta Caves,  Maharashtra</a:t>
            </a:r>
            <a:endParaRPr lang="en-US" sz="2800" b="1" u="sng" kern="0" dirty="0">
              <a:latin typeface="+mj-lt"/>
            </a:endParaRPr>
          </a:p>
        </p:txBody>
      </p:sp>
    </p:spTree>
    <p:extLst>
      <p:ext uri="{BB962C8B-B14F-4D97-AF65-F5344CB8AC3E}">
        <p14:creationId xmlns:p14="http://schemas.microsoft.com/office/powerpoint/2010/main" val="883185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2475" y="914400"/>
            <a:ext cx="12039600" cy="5505994"/>
          </a:xfrm>
          <a:prstGeom prst="rect">
            <a:avLst/>
          </a:prstGeom>
        </p:spPr>
        <p:txBody>
          <a:bodyPr vert="horz" wrap="square" lIns="0" tIns="12065" rIns="0" bIns="0" rtlCol="0">
            <a:spAutoFit/>
          </a:bodyPr>
          <a:lstStyle/>
          <a:p>
            <a:pPr marL="12700" marR="1343660" algn="just">
              <a:lnSpc>
                <a:spcPct val="110000"/>
              </a:lnSpc>
              <a:spcBef>
                <a:spcPts val="95"/>
              </a:spcBef>
              <a:buClr>
                <a:srgbClr val="2A1A00"/>
              </a:buClr>
              <a:tabLst>
                <a:tab pos="241300" algn="l"/>
              </a:tabLst>
            </a:pPr>
            <a:r>
              <a:rPr lang="en-US" sz="3200" b="1" dirty="0" smtClean="0">
                <a:latin typeface="Trebuchet MS"/>
                <a:cs typeface="Trebuchet MS"/>
              </a:rPr>
              <a:t>Temple Architecture</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a:t>Most of the architectural remains that survive from Ancient and Medieval India are religious in </a:t>
            </a:r>
            <a:r>
              <a:rPr lang="en-US" sz="2400" dirty="0" smtClean="0"/>
              <a:t>nature. In </a:t>
            </a:r>
            <a:r>
              <a:rPr lang="en-US" sz="2400" dirty="0"/>
              <a:t>different parts of the country, distinct architectural style of temples was result of geographical, ethnic and historical </a:t>
            </a:r>
            <a:r>
              <a:rPr lang="en-US" sz="2400" dirty="0" smtClean="0"/>
              <a:t>diversities. </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smtClean="0"/>
              <a:t>Two </a:t>
            </a:r>
            <a:r>
              <a:rPr lang="en-US" sz="2400" dirty="0"/>
              <a:t>broad orders of temples in the country are known as </a:t>
            </a:r>
            <a:r>
              <a:rPr lang="en-US" sz="2400" b="1" dirty="0"/>
              <a:t>Nagara in the north and </a:t>
            </a:r>
            <a:r>
              <a:rPr lang="en-US" sz="2400" b="1" dirty="0" err="1"/>
              <a:t>Dravida</a:t>
            </a:r>
            <a:r>
              <a:rPr lang="en-US" sz="2400" b="1" dirty="0"/>
              <a:t> in the south</a:t>
            </a:r>
            <a:r>
              <a:rPr lang="en-US" sz="2400" b="1" dirty="0" smtClean="0"/>
              <a:t>. </a:t>
            </a:r>
            <a:r>
              <a:rPr lang="en-US" sz="2400" dirty="0" smtClean="0"/>
              <a:t>At </a:t>
            </a:r>
            <a:r>
              <a:rPr lang="en-US" sz="2400" dirty="0"/>
              <a:t>times, the </a:t>
            </a:r>
            <a:r>
              <a:rPr lang="en-US" sz="2400" b="1" dirty="0" err="1"/>
              <a:t>Vesara</a:t>
            </a:r>
            <a:r>
              <a:rPr lang="en-US" sz="2400" b="1" dirty="0"/>
              <a:t> style</a:t>
            </a:r>
            <a:r>
              <a:rPr lang="en-US" sz="2400" dirty="0"/>
              <a:t> of temples is also found as an independent style, created through the selective mixing of the Nagara and </a:t>
            </a:r>
            <a:r>
              <a:rPr lang="en-US" sz="2400" dirty="0" err="1"/>
              <a:t>Dravida</a:t>
            </a:r>
            <a:r>
              <a:rPr lang="en-US" sz="2400" dirty="0"/>
              <a:t> orders.</a:t>
            </a:r>
          </a:p>
          <a:p>
            <a:pPr marL="241300" marR="1343660" indent="-228600" algn="just">
              <a:lnSpc>
                <a:spcPct val="110000"/>
              </a:lnSpc>
              <a:spcBef>
                <a:spcPts val="95"/>
              </a:spcBef>
              <a:buClr>
                <a:srgbClr val="2A1A00"/>
              </a:buClr>
              <a:buFont typeface="Microsoft Sans Serif"/>
              <a:buChar char="•"/>
              <a:tabLst>
                <a:tab pos="241300" algn="l"/>
              </a:tabLst>
            </a:pPr>
            <a:r>
              <a:rPr lang="en-US" sz="2400" b="1" dirty="0" smtClean="0"/>
              <a:t>Nagara</a:t>
            </a:r>
            <a:r>
              <a:rPr lang="en-US" sz="2400" dirty="0"/>
              <a:t>: Majorly in Northern India (Between Himalayas and Vindhya Mountains) </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a:t>Design includes two major buildings: </a:t>
            </a:r>
            <a:r>
              <a:rPr lang="en-US" sz="2400" b="1" dirty="0"/>
              <a:t>main shrine (taller) and mandapa (shorter)</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a:t>Major features include its planning and elevation.</a:t>
            </a:r>
          </a:p>
          <a:p>
            <a:pPr marL="241300" marR="1343660" indent="-228600" algn="just">
              <a:lnSpc>
                <a:spcPct val="110000"/>
              </a:lnSpc>
              <a:spcBef>
                <a:spcPts val="95"/>
              </a:spcBef>
              <a:buClr>
                <a:srgbClr val="2A1A00"/>
              </a:buClr>
              <a:buFont typeface="Microsoft Sans Serif"/>
              <a:buChar char="•"/>
              <a:tabLst>
                <a:tab pos="241300" algn="l"/>
              </a:tabLst>
            </a:pPr>
            <a:r>
              <a:rPr lang="en-US" sz="2400" dirty="0"/>
              <a:t>Plan is square in shape with a number of gradual projections in middle of each side which imparts its cruciform </a:t>
            </a:r>
            <a:r>
              <a:rPr lang="en-US" sz="2400" dirty="0" smtClean="0"/>
              <a:t>shape</a:t>
            </a:r>
            <a:r>
              <a:rPr lang="en-US" sz="2400" dirty="0" smtClean="0"/>
              <a:t>. Originally </a:t>
            </a:r>
            <a:r>
              <a:rPr lang="en-US" sz="2400" dirty="0"/>
              <a:t>there were no pillars in Nagara </a:t>
            </a:r>
            <a:r>
              <a:rPr lang="en-US" sz="2400" dirty="0" smtClean="0"/>
              <a:t>style.</a:t>
            </a:r>
            <a:endParaRPr sz="2400" dirty="0">
              <a:latin typeface="Trebuchet MS"/>
              <a:cs typeface="Trebuchet MS"/>
            </a:endParaRPr>
          </a:p>
        </p:txBody>
      </p:sp>
      <p:sp>
        <p:nvSpPr>
          <p:cNvPr id="4" name="object 2"/>
          <p:cNvSpPr txBox="1">
            <a:spLocks/>
          </p:cNvSpPr>
          <p:nvPr/>
        </p:nvSpPr>
        <p:spPr>
          <a:xfrm>
            <a:off x="1005444" y="2969"/>
            <a:ext cx="7239000" cy="796372"/>
          </a:xfrm>
          <a:prstGeom prst="rect">
            <a:avLst/>
          </a:prstGeom>
        </p:spPr>
        <p:txBody>
          <a:bodyPr vert="horz" wrap="square" lIns="0" tIns="11430" rIns="0" bIns="0" rtlCol="0">
            <a:spAutoFit/>
          </a:bodyPr>
          <a:lstStyle>
            <a:lvl1pPr>
              <a:defRPr sz="4400" b="0" i="0">
                <a:solidFill>
                  <a:srgbClr val="2A1A00"/>
                </a:solidFill>
                <a:latin typeface="Impact"/>
                <a:ea typeface="+mj-ea"/>
                <a:cs typeface="Impact"/>
              </a:defRPr>
            </a:lvl1pPr>
          </a:lstStyle>
          <a:p>
            <a:pPr marL="12700">
              <a:spcBef>
                <a:spcPts val="90"/>
              </a:spcBef>
            </a:pPr>
            <a:r>
              <a:rPr lang="en-US" sz="5100" b="1" u="sng" kern="0" spc="155" dirty="0" smtClean="0">
                <a:latin typeface="+mj-lt"/>
              </a:rPr>
              <a:t>Architecture in India</a:t>
            </a:r>
            <a:endParaRPr lang="en-US" sz="5100" b="1" u="sng" kern="0" dirty="0">
              <a:latin typeface="+mj-lt"/>
            </a:endParaRPr>
          </a:p>
        </p:txBody>
      </p:sp>
    </p:spTree>
    <p:extLst>
      <p:ext uri="{BB962C8B-B14F-4D97-AF65-F5344CB8AC3E}">
        <p14:creationId xmlns:p14="http://schemas.microsoft.com/office/powerpoint/2010/main" val="160858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TotalTime>
  <Words>678</Words>
  <Application>Microsoft Office PowerPoint</Application>
  <PresentationFormat>Widescreen</PresentationFormat>
  <Paragraphs>125</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SimSun</vt:lpstr>
      <vt:lpstr>Arial</vt:lpstr>
      <vt:lpstr>Calibri</vt:lpstr>
      <vt:lpstr>Impact</vt:lpstr>
      <vt:lpstr>Microsoft Sans Serif</vt:lpstr>
      <vt:lpstr>Trebuchet MS</vt:lpstr>
      <vt:lpstr>Office Theme</vt:lpstr>
      <vt:lpstr>INDIAN</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admin</dc:creator>
  <cp:lastModifiedBy>Faculty</cp:lastModifiedBy>
  <cp:revision>997</cp:revision>
  <dcterms:created xsi:type="dcterms:W3CDTF">2024-03-05T05:49:31Z</dcterms:created>
  <dcterms:modified xsi:type="dcterms:W3CDTF">2024-04-22T04:19:31Z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2021-03-22T00:00:00Z</vt:filetime>
  </property>
  <property fmtid="{D5CDD505-2E9C-101B-9397-08002B2CF9AE}" pid="3" name="Creator">
    <vt:lpwstr>Microsoft® PowerPoint® 2016</vt:lpwstr>
  </property>
  <property fmtid="{D5CDD505-2E9C-101B-9397-08002B2CF9AE}" pid="4" name="LastSaved">
    <vt:filetime>2024-03-05T00:00:00Z</vt:filetime>
  </property>
</Properties>
</file>