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27.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4630400" cy="9144000"/>
  <p:notesSz cx="14630400" cy="9144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howGuides="1" snapToGrid="0">
      <p:cViewPr varScale="1">
        <p:scale>
          <a:sx n="93" d="100"/>
          <a:sy n="93" d="100"/>
        </p:scale>
        <p:origin x="1038" y="-102"/>
      </p:cViewPr>
      <p:guideLst>
        <p:guide pos="2880" orient="horz"/>
        <p:guide pos="2304" orient="horz"/>
        <p:guide pos="5040" orient="horz"/>
        <p:guide pos="4464"/>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presProps" Target="presProps.xml" /><Relationship Id="rId35" Type="http://schemas.openxmlformats.org/officeDocument/2006/relationships/tableStyles" Target="tableStyles.xml" /><Relationship Id="rId3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Заголовок 1"/>
          <p:cNvSpPr>
            <a:spLocks noGrp="1"/>
          </p:cNvSpPr>
          <p:nvPr>
            <p:ph type="ctrTitle"/>
          </p:nvPr>
        </p:nvSpPr>
        <p:spPr bwMode="auto">
          <a:xfrm>
            <a:off x="1097280" y="2840567"/>
            <a:ext cx="12435840" cy="1960033"/>
          </a:xfrm>
        </p:spPr>
        <p:txBody>
          <a:bodyPr/>
          <a:lstStyle>
            <a:lvl1pPr algn="ctr">
              <a:defRPr b="1"/>
            </a:lvl1pPr>
          </a:lstStyle>
          <a:p>
            <a:pPr>
              <a:defRPr/>
            </a:pPr>
            <a:r>
              <a:rPr lang="ru-RU"/>
              <a:t>Образец заголовка</a:t>
            </a:r>
            <a:endParaRPr lang="ru-RU"/>
          </a:p>
        </p:txBody>
      </p:sp>
      <p:sp>
        <p:nvSpPr>
          <p:cNvPr id="3" name="Подзаголовок 2"/>
          <p:cNvSpPr>
            <a:spLocks noGrp="1"/>
          </p:cNvSpPr>
          <p:nvPr>
            <p:ph type="subTitle" idx="1"/>
          </p:nvPr>
        </p:nvSpPr>
        <p:spPr bwMode="auto">
          <a:xfrm>
            <a:off x="2194560" y="5181600"/>
            <a:ext cx="1024128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ru-RU"/>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10607040" y="366184"/>
            <a:ext cx="3291839" cy="7802033"/>
          </a:xfrm>
        </p:spPr>
        <p:txBody>
          <a:bodyPr vert="eaVert"/>
          <a:lstStyle>
            <a:lvl1pPr algn="ctr">
              <a:defRPr/>
            </a:lvl1pPr>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a:xfrm>
            <a:off x="731519" y="366184"/>
            <a:ext cx="9631679" cy="7802033"/>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155700" y="5875868"/>
            <a:ext cx="12435840" cy="1816099"/>
          </a:xfrm>
        </p:spPr>
        <p:txBody>
          <a:bodyPr anchor="t"/>
          <a:lstStyle>
            <a:lvl1pPr algn="l">
              <a:defRPr sz="4000" b="1" cap="all"/>
            </a:lvl1pPr>
          </a:lstStyle>
          <a:p>
            <a:pPr>
              <a:defRPr/>
            </a:pPr>
            <a:r>
              <a:rPr lang="ru-RU"/>
              <a:t>Образец заголовка</a:t>
            </a:r>
            <a:endParaRPr lang="ru-RU"/>
          </a:p>
        </p:txBody>
      </p:sp>
      <p:sp>
        <p:nvSpPr>
          <p:cNvPr id="3" name="Текст 2"/>
          <p:cNvSpPr>
            <a:spLocks noGrp="1"/>
          </p:cNvSpPr>
          <p:nvPr>
            <p:ph type="body" idx="1"/>
          </p:nvPr>
        </p:nvSpPr>
        <p:spPr bwMode="auto">
          <a:xfrm>
            <a:off x="1155700" y="3875617"/>
            <a:ext cx="12435840" cy="200024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sz="half" idx="1"/>
          </p:nvPr>
        </p:nvSpPr>
        <p:spPr bwMode="auto">
          <a:xfrm>
            <a:off x="1900198" y="2133601"/>
            <a:ext cx="5645427" cy="6034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p:cNvSpPr>
            <a:spLocks noGrp="1"/>
          </p:cNvSpPr>
          <p:nvPr>
            <p:ph sz="half" idx="2"/>
          </p:nvPr>
        </p:nvSpPr>
        <p:spPr bwMode="auto">
          <a:xfrm>
            <a:off x="7891263" y="2133601"/>
            <a:ext cx="6007615" cy="6034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lvl1pPr>
              <a:defRPr/>
            </a:lvl1pPr>
          </a:lstStyle>
          <a:p>
            <a:pPr>
              <a:defRPr/>
            </a:pPr>
            <a:r>
              <a:rPr lang="ru-RU"/>
              <a:t>Образец заголовка</a:t>
            </a:r>
            <a:endParaRPr lang="ru-RU"/>
          </a:p>
        </p:txBody>
      </p:sp>
      <p:sp>
        <p:nvSpPr>
          <p:cNvPr id="3" name="Текст 2"/>
          <p:cNvSpPr>
            <a:spLocks noGrp="1"/>
          </p:cNvSpPr>
          <p:nvPr>
            <p:ph type="body" idx="1"/>
          </p:nvPr>
        </p:nvSpPr>
        <p:spPr bwMode="auto">
          <a:xfrm>
            <a:off x="1900198" y="2046817"/>
            <a:ext cx="5645427"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p:cNvSpPr>
            <a:spLocks noGrp="1"/>
          </p:cNvSpPr>
          <p:nvPr>
            <p:ph sz="half" idx="2"/>
          </p:nvPr>
        </p:nvSpPr>
        <p:spPr bwMode="auto">
          <a:xfrm>
            <a:off x="1900198" y="2899832"/>
            <a:ext cx="5645427"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p:cNvSpPr>
            <a:spLocks noGrp="1"/>
          </p:cNvSpPr>
          <p:nvPr>
            <p:ph type="body" sz="quarter" idx="3"/>
          </p:nvPr>
        </p:nvSpPr>
        <p:spPr bwMode="auto">
          <a:xfrm>
            <a:off x="7776051" y="2046817"/>
            <a:ext cx="612282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p:cNvSpPr>
            <a:spLocks noGrp="1"/>
          </p:cNvSpPr>
          <p:nvPr>
            <p:ph sz="quarter" idx="4"/>
          </p:nvPr>
        </p:nvSpPr>
        <p:spPr bwMode="auto">
          <a:xfrm>
            <a:off x="7776051" y="2899832"/>
            <a:ext cx="612282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8" name="Нижний колонтитул 7"/>
          <p:cNvSpPr>
            <a:spLocks noGrp="1"/>
          </p:cNvSpPr>
          <p:nvPr>
            <p:ph type="ftr" sz="quarter" idx="11"/>
          </p:nvPr>
        </p:nvSpPr>
        <p:spPr bwMode="auto"/>
        <p:txBody>
          <a:bodyPr/>
          <a:lstStyle/>
          <a:p>
            <a:pPr>
              <a:defRPr/>
            </a:pPr>
            <a:endParaRPr lang="ru-RU"/>
          </a:p>
        </p:txBody>
      </p:sp>
      <p:sp>
        <p:nvSpPr>
          <p:cNvPr id="9" name="Номер слайда 8"/>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Дата 2"/>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3" name="Нижний колонтитул 2"/>
          <p:cNvSpPr>
            <a:spLocks noGrp="1"/>
          </p:cNvSpPr>
          <p:nvPr>
            <p:ph type="ftr" sz="quarter" idx="11"/>
          </p:nvPr>
        </p:nvSpPr>
        <p:spPr bwMode="auto"/>
        <p:txBody>
          <a:bodyPr/>
          <a:lstStyle/>
          <a:p>
            <a:pPr>
              <a:defRPr/>
            </a:pPr>
            <a:endParaRPr lang="ru-RU"/>
          </a:p>
        </p:txBody>
      </p:sp>
      <p:sp>
        <p:nvSpPr>
          <p:cNvPr id="4" name="Номер слайда 3"/>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900198" y="364065"/>
            <a:ext cx="4262873" cy="1549400"/>
          </a:xfrm>
        </p:spPr>
        <p:txBody>
          <a:bodyPr anchor="b"/>
          <a:lstStyle>
            <a:lvl1pPr algn="l">
              <a:defRPr sz="2000" b="1"/>
            </a:lvl1pPr>
          </a:lstStyle>
          <a:p>
            <a:pPr>
              <a:defRPr/>
            </a:pPr>
            <a:r>
              <a:rPr lang="ru-RU"/>
              <a:t>Образец заголовка</a:t>
            </a:r>
            <a:endParaRPr lang="ru-RU"/>
          </a:p>
        </p:txBody>
      </p:sp>
      <p:sp>
        <p:nvSpPr>
          <p:cNvPr id="3" name="Объект 2"/>
          <p:cNvSpPr>
            <a:spLocks noGrp="1"/>
          </p:cNvSpPr>
          <p:nvPr>
            <p:ph idx="1"/>
          </p:nvPr>
        </p:nvSpPr>
        <p:spPr bwMode="auto">
          <a:xfrm>
            <a:off x="6393497" y="364067"/>
            <a:ext cx="7505382"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p:cNvSpPr>
            <a:spLocks noGrp="1"/>
          </p:cNvSpPr>
          <p:nvPr>
            <p:ph type="body" sz="half" idx="2"/>
          </p:nvPr>
        </p:nvSpPr>
        <p:spPr bwMode="auto">
          <a:xfrm>
            <a:off x="1900198" y="1913468"/>
            <a:ext cx="4262873"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900198" y="6400799"/>
            <a:ext cx="11982131" cy="755651"/>
          </a:xfrm>
        </p:spPr>
        <p:txBody>
          <a:bodyPr anchor="b"/>
          <a:lstStyle>
            <a:lvl1pPr algn="l">
              <a:defRPr sz="2000" b="1"/>
            </a:lvl1pPr>
          </a:lstStyle>
          <a:p>
            <a:pPr>
              <a:defRPr/>
            </a:pPr>
            <a:r>
              <a:rPr lang="ru-RU"/>
              <a:t>Образец заголовка</a:t>
            </a:r>
            <a:endParaRPr lang="ru-RU"/>
          </a:p>
        </p:txBody>
      </p:sp>
      <p:sp>
        <p:nvSpPr>
          <p:cNvPr id="3" name="Рисунок 2"/>
          <p:cNvSpPr>
            <a:spLocks noGrp="1"/>
          </p:cNvSpPr>
          <p:nvPr>
            <p:ph type="pic" idx="1"/>
          </p:nvPr>
        </p:nvSpPr>
        <p:spPr bwMode="auto">
          <a:xfrm>
            <a:off x="1900198" y="817032"/>
            <a:ext cx="11982131" cy="54863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4" name="Текст 3"/>
          <p:cNvSpPr>
            <a:spLocks noGrp="1"/>
          </p:cNvSpPr>
          <p:nvPr>
            <p:ph type="body" sz="half" idx="2"/>
          </p:nvPr>
        </p:nvSpPr>
        <p:spPr bwMode="auto">
          <a:xfrm>
            <a:off x="1900198" y="7156449"/>
            <a:ext cx="11982131"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3" name="Текст 2"/>
          <p:cNvSpPr>
            <a:spLocks noGrp="1"/>
          </p:cNvSpPr>
          <p:nvPr>
            <p:ph type="body" idx="1"/>
          </p:nvPr>
        </p:nvSpPr>
        <p:spPr bwMode="auto">
          <a:xfrm>
            <a:off x="1900198" y="2133601"/>
            <a:ext cx="11998681" cy="6034616"/>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6" name="Shape 1058"/>
          <p:cNvSpPr>
            <a:spLocks noChangeArrowheads="1" noGrp="1"/>
          </p:cNvSpPr>
          <p:nvPr userDrawn="1"/>
        </p:nvSpPr>
        <p:spPr bwMode="auto">
          <a:xfrm>
            <a:off x="0" y="0"/>
            <a:ext cx="14630400" cy="9144000"/>
          </a:xfrm>
          <a:custGeom>
            <a:avLst/>
            <a:gdLst/>
            <a:ahLst/>
            <a:cxnLst/>
            <a:rect l="l" t="t" r="r" b="b"/>
            <a:pathLst>
              <a:path w="43200" h="43200" fill="norm"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47" name="Shape 1059"/>
          <p:cNvSpPr>
            <a:spLocks noChangeArrowheads="1" noGrp="1"/>
          </p:cNvSpPr>
          <p:nvPr userDrawn="1"/>
        </p:nvSpPr>
        <p:spPr bwMode="auto">
          <a:xfrm>
            <a:off x="0" y="0"/>
            <a:ext cx="14630400" cy="9144000"/>
          </a:xfrm>
        </p:spPr>
      </p:sp>
      <p:sp>
        <p:nvSpPr>
          <p:cNvPr id="48" name="Shape 1060"/>
          <p:cNvSpPr>
            <a:spLocks noChangeArrowheads="1" noGrp="1"/>
          </p:cNvSpPr>
          <p:nvPr userDrawn="1"/>
        </p:nvSpPr>
        <p:spPr bwMode="auto">
          <a:xfrm>
            <a:off x="0" y="0"/>
            <a:ext cx="14630400" cy="9144000"/>
          </a:xfrm>
          <a:custGeom>
            <a:avLst/>
            <a:gdLst/>
            <a:ahLst/>
            <a:cxnLst/>
            <a:rect l="l" t="t" r="r" b="b"/>
            <a:pathLst>
              <a:path w="43200" h="43200" fill="norm"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49" name="Shape 1061"/>
          <p:cNvSpPr>
            <a:spLocks noChangeArrowheads="1" noGrp="1"/>
          </p:cNvSpPr>
          <p:nvPr userDrawn="1"/>
        </p:nvSpPr>
        <p:spPr bwMode="auto">
          <a:xfrm>
            <a:off x="0" y="0"/>
            <a:ext cx="14630400" cy="9144000"/>
          </a:xfrm>
          <a:custGeom>
            <a:avLst/>
            <a:gdLst/>
            <a:ahLst/>
            <a:cxnLst/>
            <a:rect l="l" t="t" r="r" b="b"/>
            <a:pathLst>
              <a:path w="43200" h="43200" fill="norm"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50" name="Shape 1062"/>
          <p:cNvSpPr>
            <a:spLocks noChangeArrowheads="1" noGrp="1"/>
          </p:cNvSpPr>
          <p:nvPr userDrawn="1"/>
        </p:nvSpPr>
        <p:spPr bwMode="auto">
          <a:xfrm>
            <a:off x="0" y="0"/>
            <a:ext cx="14630400" cy="9144000"/>
          </a:xfrm>
          <a:custGeom>
            <a:avLst/>
            <a:gdLst/>
            <a:ahLst/>
            <a:cxnLst/>
            <a:rect l="l" t="t" r="r" b="b"/>
            <a:pathLst>
              <a:path w="43200" h="43200" fill="norm"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9"/>
            </a:schemeClr>
          </a:solidFill>
          <a:ln w="9524">
            <a:solidFill>
              <a:srgbClr val="000000"/>
            </a:solidFill>
            <a:round/>
            <a:headEnd/>
            <a:tailEnd/>
          </a:ln>
        </p:spPr>
      </p:sp>
      <p:sp>
        <p:nvSpPr>
          <p:cNvPr id="51" name="Shape 1063"/>
          <p:cNvSpPr>
            <a:spLocks noChangeArrowheads="1" noGrp="1"/>
          </p:cNvSpPr>
          <p:nvPr userDrawn="1"/>
        </p:nvSpPr>
        <p:spPr bwMode="auto">
          <a:xfrm>
            <a:off x="0" y="0"/>
            <a:ext cx="14630400" cy="9144000"/>
          </a:xfrm>
          <a:custGeom>
            <a:avLst/>
            <a:gdLst/>
            <a:ahLst/>
            <a:cxnLst/>
            <a:rect l="l" t="t" r="r" b="b"/>
            <a:pathLst>
              <a:path w="43200" h="43200" fill="norm"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52" name="Shape 1064"/>
          <p:cNvSpPr>
            <a:spLocks noChangeArrowheads="1" noGrp="1"/>
          </p:cNvSpPr>
          <p:nvPr userDrawn="1"/>
        </p:nvSpPr>
        <p:spPr bwMode="auto">
          <a:xfrm>
            <a:off x="0" y="0"/>
            <a:ext cx="14630400" cy="9144000"/>
          </a:xfrm>
          <a:custGeom>
            <a:avLst/>
            <a:gdLst/>
            <a:ahLst/>
            <a:cxnLst/>
            <a:rect l="l" t="t" r="r" b="b"/>
            <a:pathLst>
              <a:path w="43200" h="43200" fill="norm"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53" name="Shape 1065"/>
          <p:cNvSpPr>
            <a:spLocks noChangeArrowheads="1" noGrp="1"/>
          </p:cNvSpPr>
          <p:nvPr userDrawn="1"/>
        </p:nvSpPr>
        <p:spPr bwMode="auto">
          <a:xfrm>
            <a:off x="0" y="0"/>
            <a:ext cx="14630400" cy="9144000"/>
          </a:xfrm>
          <a:custGeom>
            <a:avLst/>
            <a:gdLst/>
            <a:ahLst/>
            <a:cxnLst/>
            <a:rect l="l" t="t" r="r" b="b"/>
            <a:pathLst>
              <a:path w="43200" h="43200" fill="norm"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54" name="Shape 1066"/>
          <p:cNvSpPr>
            <a:spLocks noChangeArrowheads="1" noGrp="1"/>
          </p:cNvSpPr>
          <p:nvPr userDrawn="1"/>
        </p:nvSpPr>
        <p:spPr bwMode="auto">
          <a:xfrm>
            <a:off x="0" y="0"/>
            <a:ext cx="14630400" cy="9144000"/>
          </a:xfrm>
          <a:custGeom>
            <a:avLst/>
            <a:gdLst/>
            <a:ahLst/>
            <a:cxnLst/>
            <a:rect l="l" t="t" r="r" b="b"/>
            <a:pathLst>
              <a:path w="43200" h="43200" fill="norm"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55" name="Shape 1067"/>
          <p:cNvSpPr>
            <a:spLocks noChangeArrowheads="1" noGrp="1"/>
          </p:cNvSpPr>
          <p:nvPr userDrawn="1"/>
        </p:nvSpPr>
        <p:spPr bwMode="auto">
          <a:xfrm>
            <a:off x="0" y="0"/>
            <a:ext cx="14630400" cy="9144000"/>
          </a:xfrm>
          <a:custGeom>
            <a:avLst/>
            <a:gdLst/>
            <a:ahLst/>
            <a:cxnLst/>
            <a:rect l="l" t="t" r="r" b="b"/>
            <a:pathLst>
              <a:path w="43200" h="43200" fill="norm"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56" name="Shape 1068"/>
          <p:cNvSpPr>
            <a:spLocks noChangeArrowheads="1" noGrp="1"/>
          </p:cNvSpPr>
          <p:nvPr userDrawn="1"/>
        </p:nvSpPr>
        <p:spPr bwMode="auto">
          <a:xfrm>
            <a:off x="0" y="0"/>
            <a:ext cx="14630400" cy="9144000"/>
          </a:xfrm>
          <a:custGeom>
            <a:avLst/>
            <a:gdLst/>
            <a:ahLst/>
            <a:cxnLst/>
            <a:rect l="l" t="t" r="r" b="b"/>
            <a:pathLst>
              <a:path w="43200" h="43200" fill="norm"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57" name="Shape 1069"/>
          <p:cNvSpPr>
            <a:spLocks noChangeArrowheads="1" noGrp="1"/>
          </p:cNvSpPr>
          <p:nvPr userDrawn="1"/>
        </p:nvSpPr>
        <p:spPr bwMode="auto">
          <a:xfrm>
            <a:off x="0" y="0"/>
            <a:ext cx="14630400" cy="9144000"/>
          </a:xfrm>
          <a:custGeom>
            <a:avLst/>
            <a:gdLst/>
            <a:ahLst/>
            <a:cxnLst/>
            <a:rect l="l" t="t" r="r" b="b"/>
            <a:pathLst>
              <a:path w="43200" h="43200" fill="norm"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58" name="Shape 1070"/>
          <p:cNvSpPr>
            <a:spLocks noChangeArrowheads="1" noGrp="1"/>
          </p:cNvSpPr>
          <p:nvPr userDrawn="1"/>
        </p:nvSpPr>
        <p:spPr bwMode="auto">
          <a:xfrm>
            <a:off x="0" y="0"/>
            <a:ext cx="14630400" cy="9144000"/>
          </a:xfrm>
          <a:custGeom>
            <a:avLst/>
            <a:gdLst/>
            <a:ahLst/>
            <a:cxnLst/>
            <a:rect l="l" t="t" r="r" b="b"/>
            <a:pathLst>
              <a:path w="43200" h="43200" fill="norm"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2" name="Заголовок 1"/>
          <p:cNvSpPr>
            <a:spLocks noGrp="1"/>
          </p:cNvSpPr>
          <p:nvPr>
            <p:ph type="title"/>
          </p:nvPr>
        </p:nvSpPr>
        <p:spPr bwMode="auto">
          <a:xfrm>
            <a:off x="1900198" y="366184"/>
            <a:ext cx="11998681" cy="1523999"/>
          </a:xfrm>
          <a:prstGeom prst="rect">
            <a:avLst/>
          </a:prstGeom>
        </p:spPr>
        <p:txBody>
          <a:bodyPr vert="horz" lIns="91440" tIns="45720" rIns="91440" bIns="45720" rtlCol="0" anchor="ctr">
            <a:normAutofit/>
          </a:bodyPr>
          <a:lstStyle/>
          <a:p>
            <a:pPr>
              <a:defRPr/>
            </a:pPr>
            <a:r>
              <a:rPr lang="ru-RU"/>
              <a:t>Образец заголовка</a:t>
            </a:r>
            <a:endParaRPr lang="ru-RU"/>
          </a:p>
        </p:txBody>
      </p:sp>
      <p:sp>
        <p:nvSpPr>
          <p:cNvPr id="6" name="Номер слайда 5"/>
          <p:cNvSpPr>
            <a:spLocks noGrp="1"/>
          </p:cNvSpPr>
          <p:nvPr>
            <p:ph type="sldNum" sz="quarter" idx="4"/>
          </p:nvPr>
        </p:nvSpPr>
        <p:spPr bwMode="auto">
          <a:xfrm>
            <a:off x="11117222" y="8475134"/>
            <a:ext cx="2781657" cy="486833"/>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a:t>	</a:t>
            </a:r>
            <a:fld id="{F8E3F0E9-0FC2-4DDE-87CF-3BA6A04EA4CC}" type="slidenum">
              <a:rPr lang="ru-RU"/>
              <a:t/>
            </a:fld>
            <a:endParaRPr lang="ru-RU"/>
          </a:p>
        </p:txBody>
      </p:sp>
      <p:sp>
        <p:nvSpPr>
          <p:cNvPr id="4" name="Дата 3"/>
          <p:cNvSpPr>
            <a:spLocks noGrp="1"/>
          </p:cNvSpPr>
          <p:nvPr>
            <p:ph type="dt" sz="half" idx="2"/>
          </p:nvPr>
        </p:nvSpPr>
        <p:spPr bwMode="auto">
          <a:xfrm>
            <a:off x="1942822" y="8475134"/>
            <a:ext cx="3413759" cy="486833"/>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3"/>
          </p:nvPr>
        </p:nvSpPr>
        <p:spPr bwMode="auto">
          <a:xfrm>
            <a:off x="6150847" y="8475134"/>
            <a:ext cx="4275097"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finkaro.com/"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 name="Title 6"/>
          <p:cNvSpPr txBox="1"/>
          <p:nvPr/>
        </p:nvSpPr>
        <p:spPr bwMode="auto">
          <a:xfrm>
            <a:off x="3240663" y="2067204"/>
            <a:ext cx="7991474" cy="2189978"/>
          </a:xfrm>
          <a:prstGeom prst="rect">
            <a:avLst/>
          </a:prstGeom>
        </p:spPr>
        <p:txBody>
          <a:bodyPr vert="horz" lIns="91440" tIns="45720" rIns="91440" bIns="45720" rtlCol="0" anchor="ctr">
            <a:noAutofit/>
          </a:bodyPr>
          <a:lstStyle>
            <a:lvl1pPr algn="l" defTabSz="1097280">
              <a:lnSpc>
                <a:spcPct val="90000"/>
              </a:lnSpc>
              <a:spcBef>
                <a:spcPts val="0"/>
              </a:spcBef>
              <a:buNone/>
              <a:defRPr sz="5300">
                <a:solidFill>
                  <a:schemeClr val="tx1"/>
                </a:solidFill>
                <a:latin typeface="+mj-lt"/>
                <a:ea typeface="+mj-ea"/>
                <a:cs typeface="+mj-cs"/>
              </a:defRPr>
            </a:lvl1pPr>
          </a:lstStyle>
          <a:p>
            <a:pPr algn="r">
              <a:lnSpc>
                <a:spcPct val="100000"/>
              </a:lnSpc>
              <a:defRPr/>
            </a:pPr>
            <a:r>
              <a:rPr lang="en-US" sz="4000" b="1">
                <a:solidFill>
                  <a:schemeClr val="tx1"/>
                </a:solidFill>
                <a:latin typeface="Montserrat"/>
              </a:rPr>
              <a:t>Crunchy Corner Business</a:t>
            </a:r>
            <a:endParaRPr>
              <a:solidFill>
                <a:schemeClr val="tx1"/>
              </a:solidFill>
            </a:endParaRPr>
          </a:p>
          <a:p>
            <a:pPr algn="r">
              <a:lnSpc>
                <a:spcPct val="100000"/>
              </a:lnSpc>
              <a:defRPr/>
            </a:pPr>
            <a:r>
              <a:rPr lang="en-US" sz="4000" b="1">
                <a:solidFill>
                  <a:schemeClr val="tx1"/>
                </a:solidFill>
                <a:latin typeface="Montserrat"/>
              </a:rPr>
              <a:t>Optimization &amp; Budgetin</a:t>
            </a:r>
            <a:r>
              <a:rPr lang="en-US" sz="4000" b="1">
                <a:solidFill>
                  <a:schemeClr val="bg1"/>
                </a:solidFill>
                <a:latin typeface="Montserrat"/>
              </a:rPr>
              <a:t>g</a:t>
            </a:r>
            <a:endParaRPr/>
          </a:p>
        </p:txBody>
      </p:sp>
      <p:sp>
        <p:nvSpPr>
          <p:cNvPr id="38" name="Title 6"/>
          <p:cNvSpPr txBox="1"/>
          <p:nvPr/>
        </p:nvSpPr>
        <p:spPr bwMode="auto">
          <a:xfrm>
            <a:off x="4934195" y="4257182"/>
            <a:ext cx="6182839" cy="658981"/>
          </a:xfrm>
          <a:prstGeom prst="rect">
            <a:avLst/>
          </a:prstGeom>
        </p:spPr>
        <p:txBody>
          <a:bodyPr vert="horz" lIns="91440" tIns="45720" rIns="91440" bIns="45720" rtlCol="0" anchor="ctr">
            <a:noAutofit/>
          </a:bodyPr>
          <a:lstStyle>
            <a:lvl1pPr algn="l" defTabSz="1097280">
              <a:lnSpc>
                <a:spcPct val="90000"/>
              </a:lnSpc>
              <a:spcBef>
                <a:spcPts val="0"/>
              </a:spcBef>
              <a:buNone/>
              <a:defRPr sz="5300">
                <a:solidFill>
                  <a:schemeClr val="tx1"/>
                </a:solidFill>
                <a:latin typeface="+mj-lt"/>
                <a:ea typeface="+mj-ea"/>
                <a:cs typeface="+mj-cs"/>
              </a:defRPr>
            </a:lvl1pPr>
          </a:lstStyle>
          <a:p>
            <a:pPr algn="r">
              <a:lnSpc>
                <a:spcPct val="100000"/>
              </a:lnSpc>
              <a:defRPr/>
            </a:pPr>
            <a:r>
              <a:rPr lang="en-US" sz="2400">
                <a:solidFill>
                  <a:schemeClr val="tx1"/>
                </a:solidFill>
                <a:latin typeface="Montserrat"/>
              </a:rPr>
              <a:t>By Rashid </a:t>
            </a:r>
            <a:r>
              <a:rPr lang="en-US" sz="2400">
                <a:solidFill>
                  <a:schemeClr val="tx1"/>
                </a:solidFill>
                <a:latin typeface="Montserrat"/>
              </a:rPr>
              <a:t>Khan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021080" y="-1"/>
            <a:ext cx="11834743" cy="1371600"/>
          </a:xfrm>
          <a:prstGeom prst="rect">
            <a:avLst/>
          </a:prstGeom>
          <a:noFill/>
          <a:ln w="9525">
            <a:noFill/>
            <a:miter lim="800000"/>
            <a:headEnd/>
            <a:tailEnd/>
          </a:ln>
        </p:spPr>
        <p:txBody>
          <a:bodyPr anchor="ctr"/>
          <a:lstStyle/>
          <a:p>
            <a:pPr>
              <a:lnSpc>
                <a:spcPct val="110000"/>
              </a:lnSpc>
              <a:defRPr/>
            </a:pPr>
            <a:r>
              <a:rPr lang="en-US" sz="2800" b="1">
                <a:solidFill>
                  <a:srgbClr val="422E59"/>
                </a:solidFill>
                <a:latin typeface="Montserrat"/>
              </a:rPr>
              <a:t>Optimization of Business</a:t>
            </a:r>
            <a:endParaRPr/>
          </a:p>
        </p:txBody>
      </p:sp>
      <p:grpSp>
        <p:nvGrpSpPr>
          <p:cNvPr id="2" name="Group 1"/>
          <p:cNvGrpSpPr/>
          <p:nvPr/>
        </p:nvGrpSpPr>
        <p:grpSpPr bwMode="auto">
          <a:xfrm>
            <a:off x="457200" y="1447800"/>
            <a:ext cx="13601700" cy="868805"/>
            <a:chOff x="481283" y="1676400"/>
            <a:chExt cx="18648750" cy="1191186"/>
          </a:xfrm>
        </p:grpSpPr>
        <p:sp>
          <p:nvSpPr>
            <p:cNvPr id="4" name="Rectangle: Rounded Corners 3"/>
            <p:cNvSpPr/>
            <p:nvPr/>
          </p:nvSpPr>
          <p:spPr bwMode="auto">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6" name="Rectangle: Rounded Corners 5"/>
            <p:cNvSpPr/>
            <p:nvPr/>
          </p:nvSpPr>
          <p:spPr bwMode="auto">
            <a:xfrm>
              <a:off x="571500" y="1676400"/>
              <a:ext cx="18558533" cy="1191186"/>
            </a:xfrm>
            <a:prstGeom prst="roundRect">
              <a:avLst>
                <a:gd name="adj" fmla="val 16667"/>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defRPr/>
              </a:pPr>
              <a:r>
                <a:rPr lang="en-US" b="1">
                  <a:solidFill>
                    <a:srgbClr val="545252"/>
                  </a:solidFill>
                  <a:latin typeface="arial"/>
                </a:rPr>
                <a:t>Top Category by Gross Profit &amp; Net Revenue (Scatter Plot)</a:t>
              </a:r>
              <a:endParaRPr/>
            </a:p>
          </p:txBody>
        </p:sp>
        <p:sp>
          <p:nvSpPr>
            <p:cNvPr id="7" name="Rectangle: Rounded Corners 6"/>
            <p:cNvSpPr/>
            <p:nvPr/>
          </p:nvSpPr>
          <p:spPr bwMode="auto">
            <a:xfrm>
              <a:off x="692103" y="1833197"/>
              <a:ext cx="877587" cy="877590"/>
            </a:xfrm>
            <a:prstGeom prst="roundRect">
              <a:avLst>
                <a:gd name="adj" fmla="val 16667"/>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a:latin typeface="Arial"/>
                  <a:cs typeface="Arial"/>
                </a:rPr>
                <a:t>01</a:t>
              </a:r>
              <a:endParaRPr lang="en-IN" b="1">
                <a:latin typeface="Arial"/>
                <a:cs typeface="Arial"/>
              </a:endParaRPr>
            </a:p>
          </p:txBody>
        </p:sp>
        <p:sp>
          <p:nvSpPr>
            <p:cNvPr id="8" name="Arrow: Pentagon 7"/>
            <p:cNvSpPr/>
            <p:nvPr/>
          </p:nvSpPr>
          <p:spPr bwMode="auto">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grpSp>
      <p:grpSp>
        <p:nvGrpSpPr>
          <p:cNvPr id="40" name="Group 39"/>
          <p:cNvGrpSpPr/>
          <p:nvPr/>
        </p:nvGrpSpPr>
        <p:grpSpPr bwMode="auto">
          <a:xfrm>
            <a:off x="457200" y="2473315"/>
            <a:ext cx="13601700" cy="868805"/>
            <a:chOff x="481283" y="1676400"/>
            <a:chExt cx="18648750" cy="1191186"/>
          </a:xfrm>
        </p:grpSpPr>
        <p:sp>
          <p:nvSpPr>
            <p:cNvPr id="41" name="Rectangle: Rounded Corners 40"/>
            <p:cNvSpPr/>
            <p:nvPr/>
          </p:nvSpPr>
          <p:spPr bwMode="auto">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42" name="Rectangle: Rounded Corners 41"/>
            <p:cNvSpPr/>
            <p:nvPr/>
          </p:nvSpPr>
          <p:spPr bwMode="auto">
            <a:xfrm>
              <a:off x="571500" y="1676400"/>
              <a:ext cx="18558533" cy="1191186"/>
            </a:xfrm>
            <a:prstGeom prst="roundRect">
              <a:avLst>
                <a:gd name="adj" fmla="val 16667"/>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defRPr/>
              </a:pPr>
              <a:endParaRPr lang="en-US" b="1">
                <a:solidFill>
                  <a:srgbClr val="545252"/>
                </a:solidFill>
                <a:latin typeface="arial"/>
              </a:endParaRPr>
            </a:p>
          </p:txBody>
        </p:sp>
        <p:sp>
          <p:nvSpPr>
            <p:cNvPr id="43" name="Rectangle: Rounded Corners 42"/>
            <p:cNvSpPr/>
            <p:nvPr/>
          </p:nvSpPr>
          <p:spPr bwMode="auto">
            <a:xfrm>
              <a:off x="692103" y="1833197"/>
              <a:ext cx="877587" cy="877590"/>
            </a:xfrm>
            <a:prstGeom prst="roundRect">
              <a:avLst>
                <a:gd name="adj" fmla="val 16667"/>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a:latin typeface="Arial"/>
                  <a:cs typeface="Arial"/>
                </a:rPr>
                <a:t>02</a:t>
              </a:r>
              <a:endParaRPr lang="en-IN" b="1">
                <a:latin typeface="Arial"/>
                <a:cs typeface="Arial"/>
              </a:endParaRPr>
            </a:p>
          </p:txBody>
        </p:sp>
        <p:sp>
          <p:nvSpPr>
            <p:cNvPr id="44" name="Arrow: Pentagon 43"/>
            <p:cNvSpPr/>
            <p:nvPr/>
          </p:nvSpPr>
          <p:spPr bwMode="auto">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grpSp>
      <p:grpSp>
        <p:nvGrpSpPr>
          <p:cNvPr id="45" name="Group 44"/>
          <p:cNvGrpSpPr/>
          <p:nvPr/>
        </p:nvGrpSpPr>
        <p:grpSpPr bwMode="auto">
          <a:xfrm>
            <a:off x="457200" y="3498829"/>
            <a:ext cx="13601700" cy="868805"/>
            <a:chOff x="481283" y="1676400"/>
            <a:chExt cx="18648750" cy="1191186"/>
          </a:xfrm>
        </p:grpSpPr>
        <p:sp>
          <p:nvSpPr>
            <p:cNvPr id="46" name="Rectangle: Rounded Corners 45"/>
            <p:cNvSpPr/>
            <p:nvPr/>
          </p:nvSpPr>
          <p:spPr bwMode="auto">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47" name="Rectangle: Rounded Corners 46"/>
            <p:cNvSpPr/>
            <p:nvPr/>
          </p:nvSpPr>
          <p:spPr bwMode="auto">
            <a:xfrm>
              <a:off x="571500" y="1676400"/>
              <a:ext cx="18558533" cy="1191186"/>
            </a:xfrm>
            <a:prstGeom prst="roundRect">
              <a:avLst>
                <a:gd name="adj" fmla="val 16667"/>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defRPr/>
              </a:pPr>
              <a:r>
                <a:rPr lang="en-US" b="1">
                  <a:solidFill>
                    <a:srgbClr val="545252"/>
                  </a:solidFill>
                  <a:latin typeface="arial"/>
                </a:rPr>
                <a:t> Pareto Analysis (Level 1,2,3)</a:t>
              </a:r>
              <a:endParaRPr/>
            </a:p>
          </p:txBody>
        </p:sp>
        <p:sp>
          <p:nvSpPr>
            <p:cNvPr id="48" name="Rectangle: Rounded Corners 47"/>
            <p:cNvSpPr/>
            <p:nvPr/>
          </p:nvSpPr>
          <p:spPr bwMode="auto">
            <a:xfrm>
              <a:off x="692103" y="1833197"/>
              <a:ext cx="877587" cy="877590"/>
            </a:xfrm>
            <a:prstGeom prst="roundRect">
              <a:avLst>
                <a:gd name="adj" fmla="val 16667"/>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a:latin typeface="Arial"/>
                  <a:cs typeface="Arial"/>
                </a:rPr>
                <a:t>03</a:t>
              </a:r>
              <a:endParaRPr lang="en-IN" b="1">
                <a:latin typeface="Arial"/>
                <a:cs typeface="Arial"/>
              </a:endParaRPr>
            </a:p>
          </p:txBody>
        </p:sp>
        <p:sp>
          <p:nvSpPr>
            <p:cNvPr id="49" name="Arrow: Pentagon 48"/>
            <p:cNvSpPr/>
            <p:nvPr/>
          </p:nvSpPr>
          <p:spPr bwMode="auto">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grpSp>
      <p:grpSp>
        <p:nvGrpSpPr>
          <p:cNvPr id="50" name="Group 49"/>
          <p:cNvGrpSpPr/>
          <p:nvPr/>
        </p:nvGrpSpPr>
        <p:grpSpPr bwMode="auto">
          <a:xfrm>
            <a:off x="457200" y="4524345"/>
            <a:ext cx="13601700" cy="868805"/>
            <a:chOff x="481283" y="1676400"/>
            <a:chExt cx="18648750" cy="1191186"/>
          </a:xfrm>
        </p:grpSpPr>
        <p:sp>
          <p:nvSpPr>
            <p:cNvPr id="51" name="Rectangle: Rounded Corners 50"/>
            <p:cNvSpPr/>
            <p:nvPr/>
          </p:nvSpPr>
          <p:spPr bwMode="auto">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52" name="Rectangle: Rounded Corners 51"/>
            <p:cNvSpPr/>
            <p:nvPr/>
          </p:nvSpPr>
          <p:spPr bwMode="auto">
            <a:xfrm>
              <a:off x="571500" y="1676400"/>
              <a:ext cx="18558533" cy="1191186"/>
            </a:xfrm>
            <a:prstGeom prst="roundRect">
              <a:avLst>
                <a:gd name="adj" fmla="val 16667"/>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defRPr/>
              </a:pPr>
              <a:r>
                <a:rPr lang="en-US" b="1">
                  <a:solidFill>
                    <a:srgbClr val="545252"/>
                  </a:solidFill>
                  <a:latin typeface="arial"/>
                </a:rPr>
                <a:t>Show highest sales by category and % of SKU Contribution (</a:t>
              </a:r>
              <a:r>
                <a:rPr lang="en-US" b="1">
                  <a:solidFill>
                    <a:srgbClr val="545252"/>
                  </a:solidFill>
                  <a:latin typeface="arial"/>
                </a:rPr>
                <a:t>Mekko</a:t>
              </a:r>
              <a:r>
                <a:rPr lang="en-US" b="1">
                  <a:solidFill>
                    <a:srgbClr val="545252"/>
                  </a:solidFill>
                  <a:latin typeface="arial"/>
                </a:rPr>
                <a:t> Chart)</a:t>
              </a:r>
              <a:endParaRPr/>
            </a:p>
          </p:txBody>
        </p:sp>
        <p:sp>
          <p:nvSpPr>
            <p:cNvPr id="53" name="Rectangle: Rounded Corners 52"/>
            <p:cNvSpPr/>
            <p:nvPr/>
          </p:nvSpPr>
          <p:spPr bwMode="auto">
            <a:xfrm>
              <a:off x="692103" y="1833197"/>
              <a:ext cx="877587" cy="877590"/>
            </a:xfrm>
            <a:prstGeom prst="roundRect">
              <a:avLst>
                <a:gd name="adj" fmla="val 16667"/>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a:latin typeface="Arial"/>
                  <a:cs typeface="Arial"/>
                </a:rPr>
                <a:t>04</a:t>
              </a:r>
              <a:endParaRPr lang="en-IN" b="1">
                <a:latin typeface="Arial"/>
                <a:cs typeface="Arial"/>
              </a:endParaRPr>
            </a:p>
          </p:txBody>
        </p:sp>
        <p:sp>
          <p:nvSpPr>
            <p:cNvPr id="54" name="Arrow: Pentagon 53"/>
            <p:cNvSpPr/>
            <p:nvPr/>
          </p:nvSpPr>
          <p:spPr bwMode="auto">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grpSp>
      <p:sp>
        <p:nvSpPr>
          <p:cNvPr id="5" name="TextBox 4"/>
          <p:cNvSpPr txBox="1"/>
          <p:nvPr/>
        </p:nvSpPr>
        <p:spPr bwMode="auto">
          <a:xfrm>
            <a:off x="1339007" y="2749782"/>
            <a:ext cx="7334525" cy="420983"/>
          </a:xfrm>
          <a:prstGeom prst="rect">
            <a:avLst/>
          </a:prstGeom>
          <a:noFill/>
        </p:spPr>
        <p:txBody>
          <a:bodyPr wrap="square">
            <a:spAutoFit/>
          </a:bodyPr>
          <a:lstStyle/>
          <a:p>
            <a:pPr algn="just">
              <a:lnSpc>
                <a:spcPct val="120000"/>
              </a:lnSpc>
              <a:spcAft>
                <a:spcPts val="600"/>
              </a:spcAft>
              <a:buClr>
                <a:schemeClr val="bg1">
                  <a:lumMod val="50000"/>
                </a:schemeClr>
              </a:buClr>
              <a:buSzPct val="80000"/>
              <a:defRPr/>
            </a:pPr>
            <a:r>
              <a:rPr lang="en-US" b="1">
                <a:solidFill>
                  <a:srgbClr val="545252"/>
                </a:solidFill>
                <a:latin typeface="arial"/>
              </a:rPr>
              <a:t>Gross Profit &amp; Volume Comparison with Average (Dynamic)</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Rectangle 2"/>
          <p:cNvSpPr txBox="1"/>
          <p:nvPr/>
        </p:nvSpPr>
        <p:spPr bwMode="auto">
          <a:xfrm>
            <a:off x="1021080" y="-1"/>
            <a:ext cx="11834743" cy="1371600"/>
          </a:xfrm>
          <a:prstGeom prst="rect">
            <a:avLst/>
          </a:prstGeom>
          <a:noFill/>
          <a:ln w="9525">
            <a:noFill/>
            <a:miter lim="800000"/>
            <a:headEnd/>
            <a:tailEnd/>
          </a:ln>
        </p:spPr>
        <p:txBody>
          <a:bodyPr anchor="ctr"/>
          <a:lstStyle/>
          <a:p>
            <a:pPr>
              <a:lnSpc>
                <a:spcPct val="110000"/>
              </a:lnSpc>
              <a:defRPr/>
            </a:pPr>
            <a:r>
              <a:rPr lang="en-US" sz="2800" b="1">
                <a:solidFill>
                  <a:srgbClr val="422E59"/>
                </a:solidFill>
                <a:latin typeface="Montserrat"/>
              </a:rPr>
              <a:t>Optimization Steps</a:t>
            </a:r>
            <a:endParaRPr/>
          </a:p>
        </p:txBody>
      </p:sp>
      <p:sp>
        <p:nvSpPr>
          <p:cNvPr id="22" name="Rectangle: Rounded Corners 21"/>
          <p:cNvSpPr/>
          <p:nvPr/>
        </p:nvSpPr>
        <p:spPr bwMode="auto">
          <a:xfrm>
            <a:off x="457200" y="1447800"/>
            <a:ext cx="13715999" cy="2804886"/>
          </a:xfrm>
          <a:prstGeom prst="roundRect">
            <a:avLst>
              <a:gd name="adj" fmla="val 4169"/>
            </a:avLst>
          </a:prstGeom>
          <a:solidFill>
            <a:schemeClr val="bg1"/>
          </a:solidFill>
          <a:ln>
            <a:noFill/>
          </a:ln>
          <a:effectLst>
            <a:outerShdw blurRad="279400" dist="3556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20000"/>
              </a:lnSpc>
              <a:spcAft>
                <a:spcPts val="600"/>
              </a:spcAft>
              <a:buClr>
                <a:schemeClr val="bg1">
                  <a:lumMod val="50000"/>
                </a:schemeClr>
              </a:buClr>
              <a:buSzPct val="70000"/>
              <a:defRPr/>
            </a:pPr>
            <a:r>
              <a:rPr lang="en-US" b="1">
                <a:solidFill>
                  <a:srgbClr val="545252"/>
                </a:solidFill>
                <a:latin typeface="Arial"/>
                <a:cs typeface="Arial"/>
              </a:rPr>
              <a:t>Will Create Formula every Problem statement defined by the client in order to Complete the Project </a:t>
            </a:r>
            <a:endParaRPr lang="en-IN" b="1">
              <a:solidFill>
                <a:srgbClr val="FFBB05"/>
              </a:solidFill>
              <a:latin typeface="Arial"/>
              <a:cs typeface="Arial"/>
            </a:endParaRPr>
          </a:p>
        </p:txBody>
      </p:sp>
      <p:sp>
        <p:nvSpPr>
          <p:cNvPr id="29" name="Rectangle: Top Corners Rounded 28"/>
          <p:cNvSpPr/>
          <p:nvPr/>
        </p:nvSpPr>
        <p:spPr bwMode="auto">
          <a:xfrm>
            <a:off x="885371" y="3585029"/>
            <a:ext cx="4020458" cy="667657"/>
          </a:xfrm>
          <a:prstGeom prst="round2SameRect">
            <a:avLst>
              <a:gd name="adj1" fmla="val 16667"/>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b="1">
                <a:latin typeface="Arial"/>
                <a:cs typeface="Arial"/>
              </a:rPr>
              <a:t>DAX Solved for the Problem</a:t>
            </a:r>
            <a:endParaRPr lang="en-IN" sz="1600" b="1">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defRPr/>
            </a:pPr>
            <a:r>
              <a:rPr lang="en-US" sz="2800" b="1">
                <a:solidFill>
                  <a:srgbClr val="545252"/>
                </a:solidFill>
                <a:latin typeface="arial"/>
              </a:rPr>
              <a:t>Quadrant Analysis</a:t>
            </a:r>
            <a:endParaRPr/>
          </a:p>
        </p:txBody>
      </p:sp>
      <p:grpSp>
        <p:nvGrpSpPr>
          <p:cNvPr id="16" name="Group 15"/>
          <p:cNvGrpSpPr/>
          <p:nvPr/>
        </p:nvGrpSpPr>
        <p:grpSpPr bwMode="auto">
          <a:xfrm>
            <a:off x="0" y="1471390"/>
            <a:ext cx="14630400" cy="1557560"/>
            <a:chOff x="0" y="0"/>
            <a:chExt cx="14630400" cy="1557560"/>
          </a:xfrm>
        </p:grpSpPr>
        <p:sp>
          <p:nvSpPr>
            <p:cNvPr id="9" name="Rectangle: Rounded Corners 8"/>
            <p:cNvSpPr/>
            <p:nvPr/>
          </p:nvSpPr>
          <p:spPr bwMode="auto">
            <a:xfrm>
              <a:off x="0" y="0"/>
              <a:ext cx="14630400" cy="155756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defRPr/>
              </a:pPr>
              <a:endParaRPr lang="en-US" b="1" i="0" u="none" strike="noStrike">
                <a:solidFill>
                  <a:srgbClr val="545252"/>
                </a:solidFill>
                <a:latin typeface="Arial"/>
                <a:cs typeface="Arial"/>
              </a:endParaRPr>
            </a:p>
          </p:txBody>
        </p:sp>
        <p:sp>
          <p:nvSpPr>
            <p:cNvPr id="10" name="TextBox 9"/>
            <p:cNvSpPr txBox="1"/>
            <p:nvPr/>
          </p:nvSpPr>
          <p:spPr bwMode="auto">
            <a:xfrm>
              <a:off x="457199" y="368112"/>
              <a:ext cx="13721040" cy="826368"/>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defRPr/>
              </a:pPr>
              <a:r>
                <a:rPr lang="en-US" b="1">
                  <a:solidFill>
                    <a:srgbClr val="545252"/>
                  </a:solidFill>
                  <a:latin typeface="arial"/>
                </a:rPr>
                <a:t>Quadrant Analysis to Identify category ,Sub Category high Contribution by sales &amp; Gross Profit </a:t>
              </a:r>
              <a:endParaRPr/>
            </a:p>
            <a:p>
              <a:pPr algn="just">
                <a:lnSpc>
                  <a:spcPct val="120000"/>
                </a:lnSpc>
                <a:spcAft>
                  <a:spcPts val="600"/>
                </a:spcAft>
                <a:buClr>
                  <a:schemeClr val="bg1">
                    <a:lumMod val="50000"/>
                  </a:schemeClr>
                </a:buClr>
                <a:buSzPct val="80000"/>
                <a:defRPr/>
              </a:pPr>
              <a:r>
                <a:rPr lang="en-US" b="1">
                  <a:solidFill>
                    <a:srgbClr val="545252"/>
                  </a:solidFill>
                  <a:latin typeface="arial"/>
                </a:rPr>
                <a:t>Quadrant Analysis to Identify Location high Contribution by sales &amp; Gross Profit </a:t>
              </a:r>
              <a:endParaRPr/>
            </a:p>
          </p:txBody>
        </p:sp>
      </p:grpSp>
      <p:sp>
        <p:nvSpPr>
          <p:cNvPr id="11" name="Rectangle: Rounded Corners 10"/>
          <p:cNvSpPr/>
          <p:nvPr/>
        </p:nvSpPr>
        <p:spPr bwMode="auto">
          <a:xfrm>
            <a:off x="457200" y="3219903"/>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defRPr/>
            </a:pPr>
            <a:endParaRPr lang="en-US" sz="2000">
              <a:solidFill>
                <a:srgbClr val="545252"/>
              </a:solidFill>
              <a:latin typeface="arial"/>
            </a:endParaRPr>
          </a:p>
        </p:txBody>
      </p:sp>
      <p:sp>
        <p:nvSpPr>
          <p:cNvPr id="12" name="Rectangle: Top Corners Rounded 11"/>
          <p:cNvSpPr/>
          <p:nvPr/>
        </p:nvSpPr>
        <p:spPr bwMode="auto">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pPr>
              <a:defRPr/>
            </a:pPr>
            <a:r>
              <a:rPr lang="en-US" sz="1800" b="1" i="0">
                <a:solidFill>
                  <a:schemeClr val="bg1"/>
                </a:solidFill>
                <a:latin typeface="arial"/>
              </a:rPr>
              <a:t>Step 1</a:t>
            </a:r>
            <a:endParaRPr/>
          </a:p>
        </p:txBody>
      </p:sp>
      <p:sp>
        <p:nvSpPr>
          <p:cNvPr id="13" name="TextBox 12"/>
          <p:cNvSpPr txBox="1"/>
          <p:nvPr/>
        </p:nvSpPr>
        <p:spPr bwMode="auto">
          <a:xfrm>
            <a:off x="457199" y="4220341"/>
            <a:ext cx="6367732" cy="420983"/>
          </a:xfrm>
          <a:prstGeom prst="rect">
            <a:avLst/>
          </a:prstGeom>
          <a:noFill/>
        </p:spPr>
        <p:txBody>
          <a:bodyPr wrap="square">
            <a:spAutoFit/>
          </a:bodyPr>
          <a:lstStyle/>
          <a:p>
            <a:pPr algn="just">
              <a:lnSpc>
                <a:spcPct val="120000"/>
              </a:lnSpc>
              <a:spcAft>
                <a:spcPts val="600"/>
              </a:spcAft>
              <a:buClr>
                <a:schemeClr val="bg1">
                  <a:lumMod val="50000"/>
                </a:schemeClr>
              </a:buClr>
              <a:buSzPct val="80000"/>
              <a:defRPr/>
            </a:pPr>
            <a:r>
              <a:rPr lang="en-US">
                <a:solidFill>
                  <a:srgbClr val="545252"/>
                </a:solidFill>
                <a:latin typeface="arial"/>
              </a:rPr>
              <a:t>Calculate Gross Profit Margin</a:t>
            </a:r>
            <a:endParaRPr lang="en-US" sz="1800" i="0">
              <a:solidFill>
                <a:srgbClr val="545252"/>
              </a:solidFill>
              <a:latin typeface="arial"/>
            </a:endParaRPr>
          </a:p>
        </p:txBody>
      </p:sp>
      <p:sp>
        <p:nvSpPr>
          <p:cNvPr id="5" name="TextBox 4"/>
          <p:cNvSpPr txBox="1"/>
          <p:nvPr/>
        </p:nvSpPr>
        <p:spPr bwMode="auto">
          <a:xfrm>
            <a:off x="703055" y="5322148"/>
            <a:ext cx="4323509" cy="366119"/>
          </a:xfrm>
          <a:prstGeom prst="rect">
            <a:avLst/>
          </a:prstGeom>
          <a:noFill/>
        </p:spPr>
        <p:txBody>
          <a:bodyPr wrap="square">
            <a:spAutoFit/>
          </a:bodyPr>
          <a:lstStyle/>
          <a:p>
            <a:pPr>
              <a:defRPr/>
            </a:pPr>
            <a:r>
              <a:rPr lang="en-IN"/>
              <a:t>Gross Profit = sum(Actual(</a:t>
            </a:r>
            <a:r>
              <a:rPr lang="en-IN"/>
              <a:t>Gross_Profit</a:t>
            </a:r>
            <a:r>
              <a:rPr lang="en-IN"/>
              <a:t>)</a:t>
            </a:r>
            <a:endParaRPr/>
          </a:p>
        </p:txBody>
      </p:sp>
      <p:sp>
        <p:nvSpPr>
          <p:cNvPr id="7" name="Rectangle 2"/>
          <p:cNvSpPr txBox="1"/>
          <p:nvPr/>
        </p:nvSpPr>
        <p:spPr bwMode="auto">
          <a:xfrm>
            <a:off x="703055" y="4815368"/>
            <a:ext cx="1600727" cy="369332"/>
          </a:xfrm>
          <a:prstGeom prst="rect">
            <a:avLst/>
          </a:prstGeom>
          <a:noFill/>
          <a:ln w="9525">
            <a:noFill/>
            <a:miter lim="800000"/>
            <a:headEnd/>
            <a:tailEnd/>
          </a:ln>
        </p:spPr>
        <p:txBody>
          <a:bodyPr anchor="ctr"/>
          <a:lstStyle/>
          <a:p>
            <a:pPr>
              <a:lnSpc>
                <a:spcPct val="110000"/>
              </a:lnSpc>
              <a:defRPr/>
            </a:pPr>
            <a:r>
              <a:rPr lang="en-US" sz="1600" b="1">
                <a:solidFill>
                  <a:srgbClr val="422E59"/>
                </a:solidFill>
                <a:latin typeface="Montserrat"/>
              </a:rPr>
              <a:t>Dax</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defRPr/>
            </a:pPr>
            <a:r>
              <a:rPr lang="en-US" sz="2800" b="1">
                <a:solidFill>
                  <a:srgbClr val="545252"/>
                </a:solidFill>
                <a:latin typeface="arial"/>
              </a:rPr>
              <a:t>GP Comparison </a:t>
            </a:r>
            <a:endParaRPr/>
          </a:p>
        </p:txBody>
      </p:sp>
      <p:grpSp>
        <p:nvGrpSpPr>
          <p:cNvPr id="16" name="Group 15"/>
          <p:cNvGrpSpPr/>
          <p:nvPr/>
        </p:nvGrpSpPr>
        <p:grpSpPr bwMode="auto">
          <a:xfrm>
            <a:off x="0" y="1471390"/>
            <a:ext cx="14630400" cy="1557560"/>
            <a:chOff x="0" y="0"/>
            <a:chExt cx="14630400" cy="1557560"/>
          </a:xfrm>
        </p:grpSpPr>
        <p:sp>
          <p:nvSpPr>
            <p:cNvPr id="9" name="Rectangle: Rounded Corners 8"/>
            <p:cNvSpPr/>
            <p:nvPr/>
          </p:nvSpPr>
          <p:spPr bwMode="auto">
            <a:xfrm>
              <a:off x="0" y="0"/>
              <a:ext cx="14630400" cy="155756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defRPr/>
              </a:pPr>
              <a:endParaRPr lang="en-US" b="1" i="0" u="none" strike="noStrike">
                <a:solidFill>
                  <a:srgbClr val="545252"/>
                </a:solidFill>
                <a:latin typeface="Arial"/>
                <a:cs typeface="Arial"/>
              </a:endParaRPr>
            </a:p>
          </p:txBody>
        </p:sp>
        <p:sp>
          <p:nvSpPr>
            <p:cNvPr id="10" name="TextBox 9"/>
            <p:cNvSpPr txBox="1"/>
            <p:nvPr/>
          </p:nvSpPr>
          <p:spPr bwMode="auto">
            <a:xfrm>
              <a:off x="457199" y="570803"/>
              <a:ext cx="13721040" cy="420983"/>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defRPr/>
              </a:pPr>
              <a:r>
                <a:rPr lang="en-US" b="1">
                  <a:solidFill>
                    <a:srgbClr val="545252"/>
                  </a:solidFill>
                  <a:latin typeface="arial"/>
                </a:rPr>
                <a:t>Gross Profit &amp; Volume Comparison For Category</a:t>
              </a:r>
              <a:endParaRPr/>
            </a:p>
          </p:txBody>
        </p:sp>
      </p:grpSp>
      <p:sp>
        <p:nvSpPr>
          <p:cNvPr id="11" name="Rectangle: Rounded Corners 10"/>
          <p:cNvSpPr/>
          <p:nvPr/>
        </p:nvSpPr>
        <p:spPr bwMode="auto">
          <a:xfrm>
            <a:off x="457200" y="3219903"/>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defRPr/>
            </a:pPr>
            <a:endParaRPr lang="en-US" sz="2000">
              <a:solidFill>
                <a:srgbClr val="545252"/>
              </a:solidFill>
              <a:latin typeface="arial"/>
            </a:endParaRPr>
          </a:p>
        </p:txBody>
      </p:sp>
      <p:sp>
        <p:nvSpPr>
          <p:cNvPr id="12" name="Rectangle: Top Corners Rounded 11"/>
          <p:cNvSpPr/>
          <p:nvPr/>
        </p:nvSpPr>
        <p:spPr bwMode="auto">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pPr>
              <a:defRPr/>
            </a:pPr>
            <a:r>
              <a:rPr lang="en-US" sz="1800" b="1" i="0">
                <a:solidFill>
                  <a:schemeClr val="bg1"/>
                </a:solidFill>
                <a:latin typeface="arial"/>
              </a:rPr>
              <a:t>Step 1</a:t>
            </a:r>
            <a:endParaRPr/>
          </a:p>
        </p:txBody>
      </p:sp>
      <p:sp>
        <p:nvSpPr>
          <p:cNvPr id="13" name="TextBox 12"/>
          <p:cNvSpPr txBox="1"/>
          <p:nvPr/>
        </p:nvSpPr>
        <p:spPr bwMode="auto">
          <a:xfrm>
            <a:off x="457199" y="4220341"/>
            <a:ext cx="6367732" cy="420983"/>
          </a:xfrm>
          <a:prstGeom prst="rect">
            <a:avLst/>
          </a:prstGeom>
          <a:noFill/>
        </p:spPr>
        <p:txBody>
          <a:bodyPr wrap="square">
            <a:spAutoFit/>
          </a:bodyPr>
          <a:lstStyle/>
          <a:p>
            <a:pPr algn="just">
              <a:lnSpc>
                <a:spcPct val="120000"/>
              </a:lnSpc>
              <a:spcAft>
                <a:spcPts val="600"/>
              </a:spcAft>
              <a:buClr>
                <a:schemeClr val="bg1">
                  <a:lumMod val="50000"/>
                </a:schemeClr>
              </a:buClr>
              <a:buSzPct val="80000"/>
              <a:defRPr/>
            </a:pPr>
            <a:r>
              <a:rPr lang="en-US">
                <a:solidFill>
                  <a:srgbClr val="545252"/>
                </a:solidFill>
                <a:latin typeface="arial"/>
              </a:rPr>
              <a:t>Calculate Gross Profit Margin</a:t>
            </a:r>
            <a:endParaRPr lang="en-US" sz="1800" i="0">
              <a:solidFill>
                <a:srgbClr val="545252"/>
              </a:solidFill>
              <a:latin typeface="arial"/>
            </a:endParaRPr>
          </a:p>
        </p:txBody>
      </p:sp>
      <p:sp>
        <p:nvSpPr>
          <p:cNvPr id="5" name="TextBox 4"/>
          <p:cNvSpPr txBox="1"/>
          <p:nvPr/>
        </p:nvSpPr>
        <p:spPr bwMode="auto">
          <a:xfrm>
            <a:off x="703055" y="5322148"/>
            <a:ext cx="4323509" cy="366119"/>
          </a:xfrm>
          <a:prstGeom prst="rect">
            <a:avLst/>
          </a:prstGeom>
          <a:noFill/>
        </p:spPr>
        <p:txBody>
          <a:bodyPr wrap="square">
            <a:spAutoFit/>
          </a:bodyPr>
          <a:lstStyle/>
          <a:p>
            <a:pPr>
              <a:defRPr/>
            </a:pPr>
            <a:r>
              <a:rPr lang="en-IN"/>
              <a:t>Gross Profit = sum(Actual(</a:t>
            </a:r>
            <a:r>
              <a:rPr lang="en-IN"/>
              <a:t>Gross_Profit</a:t>
            </a:r>
            <a:r>
              <a:rPr lang="en-IN"/>
              <a:t>)</a:t>
            </a:r>
            <a:endParaRPr/>
          </a:p>
        </p:txBody>
      </p:sp>
      <p:sp>
        <p:nvSpPr>
          <p:cNvPr id="7" name="Rectangle 2"/>
          <p:cNvSpPr txBox="1"/>
          <p:nvPr/>
        </p:nvSpPr>
        <p:spPr bwMode="auto">
          <a:xfrm>
            <a:off x="703055" y="4815368"/>
            <a:ext cx="1600727" cy="369332"/>
          </a:xfrm>
          <a:prstGeom prst="rect">
            <a:avLst/>
          </a:prstGeom>
          <a:noFill/>
          <a:ln w="9525">
            <a:noFill/>
            <a:miter lim="800000"/>
            <a:headEnd/>
            <a:tailEnd/>
          </a:ln>
        </p:spPr>
        <p:txBody>
          <a:bodyPr anchor="ctr"/>
          <a:lstStyle/>
          <a:p>
            <a:pPr>
              <a:lnSpc>
                <a:spcPct val="110000"/>
              </a:lnSpc>
              <a:defRPr/>
            </a:pPr>
            <a:r>
              <a:rPr lang="en-US" sz="1600" b="1">
                <a:solidFill>
                  <a:srgbClr val="422E59"/>
                </a:solidFill>
                <a:latin typeface="Montserrat"/>
              </a:rPr>
              <a:t>Dax</a:t>
            </a:r>
            <a:endParaRPr/>
          </a:p>
        </p:txBody>
      </p:sp>
      <p:sp>
        <p:nvSpPr>
          <p:cNvPr id="2" name="TextBox 1"/>
          <p:cNvSpPr txBox="1"/>
          <p:nvPr/>
        </p:nvSpPr>
        <p:spPr bwMode="auto">
          <a:xfrm>
            <a:off x="703055" y="5661916"/>
            <a:ext cx="4323509" cy="366119"/>
          </a:xfrm>
          <a:prstGeom prst="rect">
            <a:avLst/>
          </a:prstGeom>
          <a:noFill/>
        </p:spPr>
        <p:txBody>
          <a:bodyPr wrap="square">
            <a:spAutoFit/>
          </a:bodyPr>
          <a:lstStyle/>
          <a:p>
            <a:pPr>
              <a:defRPr/>
            </a:pPr>
            <a:r>
              <a:rPr lang="en-IN"/>
              <a:t>Gross Profit = sum(Actual(Total Volume)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defRPr/>
            </a:pPr>
            <a:r>
              <a:rPr lang="en-US" sz="2800" b="1">
                <a:solidFill>
                  <a:srgbClr val="545252"/>
                </a:solidFill>
                <a:latin typeface="arial"/>
              </a:rPr>
              <a:t>Pareto Analysis</a:t>
            </a:r>
            <a:endParaRPr/>
          </a:p>
        </p:txBody>
      </p:sp>
      <p:grpSp>
        <p:nvGrpSpPr>
          <p:cNvPr id="16" name="Group 15"/>
          <p:cNvGrpSpPr/>
          <p:nvPr/>
        </p:nvGrpSpPr>
        <p:grpSpPr bwMode="auto">
          <a:xfrm>
            <a:off x="0" y="1471390"/>
            <a:ext cx="14630400" cy="1557560"/>
            <a:chOff x="0" y="0"/>
            <a:chExt cx="14630400" cy="1557560"/>
          </a:xfrm>
        </p:grpSpPr>
        <p:sp>
          <p:nvSpPr>
            <p:cNvPr id="9" name="Rectangle: Rounded Corners 8"/>
            <p:cNvSpPr/>
            <p:nvPr/>
          </p:nvSpPr>
          <p:spPr bwMode="auto">
            <a:xfrm>
              <a:off x="0" y="0"/>
              <a:ext cx="14630400" cy="155756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defRPr/>
              </a:pPr>
              <a:endParaRPr lang="en-US" b="1" i="0" u="none" strike="noStrike">
                <a:solidFill>
                  <a:srgbClr val="545252"/>
                </a:solidFill>
                <a:latin typeface="Arial"/>
                <a:cs typeface="Arial"/>
              </a:endParaRPr>
            </a:p>
          </p:txBody>
        </p:sp>
        <p:sp>
          <p:nvSpPr>
            <p:cNvPr id="10" name="TextBox 9"/>
            <p:cNvSpPr txBox="1"/>
            <p:nvPr/>
          </p:nvSpPr>
          <p:spPr bwMode="auto">
            <a:xfrm>
              <a:off x="457199" y="570803"/>
              <a:ext cx="13721040" cy="420983"/>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defRPr/>
              </a:pPr>
              <a:r>
                <a:rPr lang="en-US" b="1">
                  <a:solidFill>
                    <a:srgbClr val="545252"/>
                  </a:solidFill>
                  <a:latin typeface="arial"/>
                </a:rPr>
                <a:t>Find out 20% SKU Contributing 80% of the Revenue</a:t>
              </a:r>
              <a:endParaRPr/>
            </a:p>
          </p:txBody>
        </p:sp>
      </p:grpSp>
      <p:sp>
        <p:nvSpPr>
          <p:cNvPr id="11" name="Rectangle: Rounded Corners 10"/>
          <p:cNvSpPr/>
          <p:nvPr/>
        </p:nvSpPr>
        <p:spPr bwMode="auto">
          <a:xfrm>
            <a:off x="457200" y="3219903"/>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defRPr/>
            </a:pPr>
            <a:endParaRPr lang="en-US" sz="2000">
              <a:solidFill>
                <a:srgbClr val="545252"/>
              </a:solidFill>
              <a:latin typeface="arial"/>
            </a:endParaRPr>
          </a:p>
        </p:txBody>
      </p:sp>
      <p:sp>
        <p:nvSpPr>
          <p:cNvPr id="12" name="Rectangle: Top Corners Rounded 11"/>
          <p:cNvSpPr/>
          <p:nvPr/>
        </p:nvSpPr>
        <p:spPr bwMode="auto">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pPr>
              <a:defRPr/>
            </a:pPr>
            <a:r>
              <a:rPr lang="en-US" sz="1800" b="1" i="0">
                <a:solidFill>
                  <a:schemeClr val="bg1"/>
                </a:solidFill>
                <a:latin typeface="arial"/>
              </a:rPr>
              <a:t>Pareto 1</a:t>
            </a:r>
            <a:endParaRPr/>
          </a:p>
        </p:txBody>
      </p:sp>
      <p:sp>
        <p:nvSpPr>
          <p:cNvPr id="13" name="TextBox 12"/>
          <p:cNvSpPr txBox="1"/>
          <p:nvPr/>
        </p:nvSpPr>
        <p:spPr bwMode="auto">
          <a:xfrm>
            <a:off x="457199" y="4220341"/>
            <a:ext cx="6367732" cy="420983"/>
          </a:xfrm>
          <a:prstGeom prst="rect">
            <a:avLst/>
          </a:prstGeom>
          <a:noFill/>
        </p:spPr>
        <p:txBody>
          <a:bodyPr wrap="square">
            <a:spAutoFit/>
          </a:bodyPr>
          <a:lstStyle/>
          <a:p>
            <a:pPr algn="just">
              <a:lnSpc>
                <a:spcPct val="120000"/>
              </a:lnSpc>
              <a:spcAft>
                <a:spcPts val="600"/>
              </a:spcAft>
              <a:buClr>
                <a:schemeClr val="bg1">
                  <a:lumMod val="50000"/>
                </a:schemeClr>
              </a:buClr>
              <a:buSzPct val="80000"/>
              <a:defRPr/>
            </a:pPr>
            <a:r>
              <a:rPr lang="en-US">
                <a:solidFill>
                  <a:srgbClr val="545252"/>
                </a:solidFill>
                <a:latin typeface="arial"/>
              </a:rPr>
              <a:t>Calculate</a:t>
            </a:r>
            <a:endParaRPr lang="en-US" sz="1800" i="0">
              <a:solidFill>
                <a:srgbClr val="545252"/>
              </a:solidFill>
              <a:latin typeface="arial"/>
            </a:endParaRPr>
          </a:p>
        </p:txBody>
      </p:sp>
      <p:sp>
        <p:nvSpPr>
          <p:cNvPr id="2" name="TextBox 1"/>
          <p:cNvSpPr txBox="1"/>
          <p:nvPr/>
        </p:nvSpPr>
        <p:spPr bwMode="auto">
          <a:xfrm>
            <a:off x="609537" y="4799446"/>
            <a:ext cx="4323509" cy="366119"/>
          </a:xfrm>
          <a:prstGeom prst="rect">
            <a:avLst/>
          </a:prstGeom>
          <a:noFill/>
        </p:spPr>
        <p:txBody>
          <a:bodyPr wrap="square">
            <a:spAutoFit/>
          </a:bodyPr>
          <a:lstStyle/>
          <a:p>
            <a:pPr>
              <a:defRPr/>
            </a:pPr>
            <a:r>
              <a:rPr lang="en-IN"/>
              <a:t>Total Sales</a:t>
            </a:r>
            <a:endParaRPr/>
          </a:p>
        </p:txBody>
      </p:sp>
      <p:sp>
        <p:nvSpPr>
          <p:cNvPr id="3" name="TextBox 2"/>
          <p:cNvSpPr txBox="1"/>
          <p:nvPr/>
        </p:nvSpPr>
        <p:spPr bwMode="auto">
          <a:xfrm>
            <a:off x="609537" y="5206817"/>
            <a:ext cx="4323509" cy="366119"/>
          </a:xfrm>
          <a:prstGeom prst="rect">
            <a:avLst/>
          </a:prstGeom>
          <a:noFill/>
        </p:spPr>
        <p:txBody>
          <a:bodyPr wrap="square">
            <a:spAutoFit/>
          </a:bodyPr>
          <a:lstStyle/>
          <a:p>
            <a:pPr>
              <a:defRPr/>
            </a:pPr>
            <a:r>
              <a:rPr lang="en-IN"/>
              <a:t>Ranking of SKU By Sales</a:t>
            </a:r>
            <a:endParaRPr/>
          </a:p>
        </p:txBody>
      </p:sp>
      <p:sp>
        <p:nvSpPr>
          <p:cNvPr id="4" name="TextBox 3"/>
          <p:cNvSpPr txBox="1"/>
          <p:nvPr/>
        </p:nvSpPr>
        <p:spPr bwMode="auto">
          <a:xfrm>
            <a:off x="609537" y="5719582"/>
            <a:ext cx="4323509" cy="366119"/>
          </a:xfrm>
          <a:prstGeom prst="rect">
            <a:avLst/>
          </a:prstGeom>
          <a:noFill/>
        </p:spPr>
        <p:txBody>
          <a:bodyPr wrap="square">
            <a:spAutoFit/>
          </a:bodyPr>
          <a:lstStyle/>
          <a:p>
            <a:pPr>
              <a:defRPr/>
            </a:pPr>
            <a:r>
              <a:rPr lang="en-IN"/>
              <a:t>Cumulative Sales</a:t>
            </a:r>
            <a:endParaRPr/>
          </a:p>
        </p:txBody>
      </p:sp>
      <p:sp>
        <p:nvSpPr>
          <p:cNvPr id="6" name="TextBox 5"/>
          <p:cNvSpPr txBox="1"/>
          <p:nvPr/>
        </p:nvSpPr>
        <p:spPr bwMode="auto">
          <a:xfrm>
            <a:off x="609537" y="6232346"/>
            <a:ext cx="4323509" cy="366119"/>
          </a:xfrm>
          <a:prstGeom prst="rect">
            <a:avLst/>
          </a:prstGeom>
          <a:noFill/>
        </p:spPr>
        <p:txBody>
          <a:bodyPr wrap="square">
            <a:spAutoFit/>
          </a:bodyPr>
          <a:lstStyle/>
          <a:p>
            <a:pPr>
              <a:defRPr/>
            </a:pPr>
            <a:r>
              <a:rPr lang="en-US"/>
              <a:t>C</a:t>
            </a:r>
            <a:r>
              <a:rPr lang="en-IN"/>
              <a:t>alculate</a:t>
            </a:r>
            <a:r>
              <a:rPr lang="en-IN"/>
              <a:t> Total SKU Sales</a:t>
            </a:r>
            <a:endParaRPr/>
          </a:p>
        </p:txBody>
      </p:sp>
      <p:sp>
        <p:nvSpPr>
          <p:cNvPr id="8" name="TextBox 7"/>
          <p:cNvSpPr txBox="1"/>
          <p:nvPr/>
        </p:nvSpPr>
        <p:spPr bwMode="auto">
          <a:xfrm>
            <a:off x="609537" y="6745112"/>
            <a:ext cx="4323509" cy="366119"/>
          </a:xfrm>
          <a:prstGeom prst="rect">
            <a:avLst/>
          </a:prstGeom>
          <a:noFill/>
        </p:spPr>
        <p:txBody>
          <a:bodyPr wrap="square">
            <a:spAutoFit/>
          </a:bodyPr>
          <a:lstStyle/>
          <a:p>
            <a:pPr>
              <a:defRPr/>
            </a:pPr>
            <a:r>
              <a:rPr lang="en-US"/>
              <a:t>Cumulative % = Cum/Total SKU sales</a:t>
            </a:r>
            <a:endParaRPr lang="en-IN"/>
          </a:p>
        </p:txBody>
      </p:sp>
      <p:sp>
        <p:nvSpPr>
          <p:cNvPr id="14" name="TextBox 13"/>
          <p:cNvSpPr txBox="1"/>
          <p:nvPr/>
        </p:nvSpPr>
        <p:spPr bwMode="auto">
          <a:xfrm>
            <a:off x="609537" y="7162833"/>
            <a:ext cx="4323509" cy="366119"/>
          </a:xfrm>
          <a:prstGeom prst="rect">
            <a:avLst/>
          </a:prstGeom>
          <a:noFill/>
        </p:spPr>
        <p:txBody>
          <a:bodyPr wrap="square">
            <a:spAutoFit/>
          </a:bodyPr>
          <a:lstStyle/>
          <a:p>
            <a:pPr>
              <a:defRPr/>
            </a:pPr>
            <a:r>
              <a:rPr lang="en-US"/>
              <a:t>SKU Count</a:t>
            </a:r>
            <a:endParaRPr lang="en-IN"/>
          </a:p>
        </p:txBody>
      </p:sp>
      <p:sp>
        <p:nvSpPr>
          <p:cNvPr id="15" name="TextBox 14"/>
          <p:cNvSpPr txBox="1"/>
          <p:nvPr/>
        </p:nvSpPr>
        <p:spPr bwMode="auto">
          <a:xfrm>
            <a:off x="609537" y="7580554"/>
            <a:ext cx="4323509" cy="366119"/>
          </a:xfrm>
          <a:prstGeom prst="rect">
            <a:avLst/>
          </a:prstGeom>
          <a:noFill/>
        </p:spPr>
        <p:txBody>
          <a:bodyPr wrap="square">
            <a:spAutoFit/>
          </a:bodyPr>
          <a:lstStyle/>
          <a:p>
            <a:pPr>
              <a:defRPr/>
            </a:pPr>
            <a:r>
              <a:rPr lang="en-US"/>
              <a:t>Cumulative </a:t>
            </a:r>
            <a:r>
              <a:rPr lang="en-US"/>
              <a:t>sku</a:t>
            </a:r>
            <a:r>
              <a:rPr lang="en-US"/>
              <a:t> Count</a:t>
            </a:r>
            <a:endParaRPr lang="en-IN"/>
          </a:p>
        </p:txBody>
      </p:sp>
      <p:sp>
        <p:nvSpPr>
          <p:cNvPr id="17" name="TextBox 16"/>
          <p:cNvSpPr txBox="1"/>
          <p:nvPr/>
        </p:nvSpPr>
        <p:spPr bwMode="auto">
          <a:xfrm>
            <a:off x="609537" y="7998275"/>
            <a:ext cx="4323509" cy="366119"/>
          </a:xfrm>
          <a:prstGeom prst="rect">
            <a:avLst/>
          </a:prstGeom>
          <a:noFill/>
        </p:spPr>
        <p:txBody>
          <a:bodyPr wrap="square">
            <a:spAutoFit/>
          </a:bodyPr>
          <a:lstStyle/>
          <a:p>
            <a:pPr>
              <a:defRPr/>
            </a:pPr>
            <a:r>
              <a:rPr lang="en-US"/>
              <a:t>Net SKU Count</a:t>
            </a:r>
            <a:endParaRPr lang="en-IN"/>
          </a:p>
        </p:txBody>
      </p:sp>
      <p:sp>
        <p:nvSpPr>
          <p:cNvPr id="18" name="TextBox 17"/>
          <p:cNvSpPr txBox="1"/>
          <p:nvPr/>
        </p:nvSpPr>
        <p:spPr bwMode="auto">
          <a:xfrm>
            <a:off x="4287919" y="4405920"/>
            <a:ext cx="4323509" cy="366119"/>
          </a:xfrm>
          <a:prstGeom prst="rect">
            <a:avLst/>
          </a:prstGeom>
          <a:noFill/>
        </p:spPr>
        <p:txBody>
          <a:bodyPr wrap="square">
            <a:spAutoFit/>
          </a:bodyPr>
          <a:lstStyle/>
          <a:p>
            <a:pPr>
              <a:defRPr/>
            </a:pPr>
            <a:r>
              <a:rPr lang="en-US"/>
              <a:t>Cum SKU %</a:t>
            </a:r>
            <a:endParaRPr lang="en-I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defRPr/>
            </a:pPr>
            <a:r>
              <a:rPr lang="en-US" sz="2800" b="1">
                <a:solidFill>
                  <a:srgbClr val="545252"/>
                </a:solidFill>
                <a:latin typeface="arial"/>
              </a:rPr>
              <a:t>Pareto Analysis</a:t>
            </a:r>
            <a:endParaRPr/>
          </a:p>
        </p:txBody>
      </p:sp>
      <p:grpSp>
        <p:nvGrpSpPr>
          <p:cNvPr id="16" name="Group 15"/>
          <p:cNvGrpSpPr/>
          <p:nvPr/>
        </p:nvGrpSpPr>
        <p:grpSpPr bwMode="auto">
          <a:xfrm>
            <a:off x="0" y="1471390"/>
            <a:ext cx="14630400" cy="1557560"/>
            <a:chOff x="0" y="0"/>
            <a:chExt cx="14630400" cy="1557560"/>
          </a:xfrm>
        </p:grpSpPr>
        <p:sp>
          <p:nvSpPr>
            <p:cNvPr id="9" name="Rectangle: Rounded Corners 8"/>
            <p:cNvSpPr/>
            <p:nvPr/>
          </p:nvSpPr>
          <p:spPr bwMode="auto">
            <a:xfrm>
              <a:off x="0" y="0"/>
              <a:ext cx="14630400" cy="155756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defRPr/>
              </a:pPr>
              <a:endParaRPr lang="en-US" b="1" i="0" u="none" strike="noStrike">
                <a:solidFill>
                  <a:srgbClr val="545252"/>
                </a:solidFill>
                <a:latin typeface="Arial"/>
                <a:cs typeface="Arial"/>
              </a:endParaRPr>
            </a:p>
          </p:txBody>
        </p:sp>
        <p:sp>
          <p:nvSpPr>
            <p:cNvPr id="10" name="TextBox 9"/>
            <p:cNvSpPr txBox="1"/>
            <p:nvPr/>
          </p:nvSpPr>
          <p:spPr bwMode="auto">
            <a:xfrm>
              <a:off x="457199" y="570803"/>
              <a:ext cx="13721040" cy="420983"/>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defRPr/>
              </a:pPr>
              <a:r>
                <a:rPr lang="en-US" b="1">
                  <a:solidFill>
                    <a:srgbClr val="545252"/>
                  </a:solidFill>
                  <a:latin typeface="arial"/>
                </a:rPr>
                <a:t>Find out 20% SKU Contributing 80% of the Revenue</a:t>
              </a:r>
              <a:endParaRPr/>
            </a:p>
          </p:txBody>
        </p:sp>
      </p:grpSp>
      <p:sp>
        <p:nvSpPr>
          <p:cNvPr id="11" name="Rectangle: Rounded Corners 10"/>
          <p:cNvSpPr/>
          <p:nvPr/>
        </p:nvSpPr>
        <p:spPr bwMode="auto">
          <a:xfrm>
            <a:off x="457200" y="3219903"/>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defRPr/>
            </a:pPr>
            <a:endParaRPr lang="en-US" sz="2000">
              <a:solidFill>
                <a:srgbClr val="545252"/>
              </a:solidFill>
              <a:latin typeface="arial"/>
            </a:endParaRPr>
          </a:p>
        </p:txBody>
      </p:sp>
      <p:sp>
        <p:nvSpPr>
          <p:cNvPr id="12" name="Rectangle: Top Corners Rounded 11"/>
          <p:cNvSpPr/>
          <p:nvPr/>
        </p:nvSpPr>
        <p:spPr bwMode="auto">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pPr>
              <a:defRPr/>
            </a:pPr>
            <a:r>
              <a:rPr lang="en-US" sz="1800" b="1" i="0">
                <a:solidFill>
                  <a:schemeClr val="bg1"/>
                </a:solidFill>
                <a:latin typeface="arial"/>
              </a:rPr>
              <a:t>Pareto 2</a:t>
            </a:r>
            <a:endParaRPr/>
          </a:p>
        </p:txBody>
      </p:sp>
      <p:sp>
        <p:nvSpPr>
          <p:cNvPr id="13" name="TextBox 12"/>
          <p:cNvSpPr txBox="1"/>
          <p:nvPr/>
        </p:nvSpPr>
        <p:spPr bwMode="auto">
          <a:xfrm>
            <a:off x="457199" y="4220341"/>
            <a:ext cx="6367732" cy="420983"/>
          </a:xfrm>
          <a:prstGeom prst="rect">
            <a:avLst/>
          </a:prstGeom>
          <a:noFill/>
        </p:spPr>
        <p:txBody>
          <a:bodyPr wrap="square">
            <a:spAutoFit/>
          </a:bodyPr>
          <a:lstStyle/>
          <a:p>
            <a:pPr algn="just">
              <a:lnSpc>
                <a:spcPct val="120000"/>
              </a:lnSpc>
              <a:spcAft>
                <a:spcPts val="600"/>
              </a:spcAft>
              <a:buClr>
                <a:schemeClr val="bg1">
                  <a:lumMod val="50000"/>
                </a:schemeClr>
              </a:buClr>
              <a:buSzPct val="80000"/>
              <a:defRPr/>
            </a:pPr>
            <a:r>
              <a:rPr lang="en-US">
                <a:solidFill>
                  <a:srgbClr val="545252"/>
                </a:solidFill>
                <a:latin typeface="arial"/>
              </a:rPr>
              <a:t>Calculate</a:t>
            </a:r>
            <a:endParaRPr lang="en-US" sz="1800" i="0">
              <a:solidFill>
                <a:srgbClr val="545252"/>
              </a:solidFill>
              <a:latin typeface="arial"/>
            </a:endParaRPr>
          </a:p>
        </p:txBody>
      </p:sp>
      <p:sp>
        <p:nvSpPr>
          <p:cNvPr id="2" name="TextBox 1"/>
          <p:cNvSpPr txBox="1"/>
          <p:nvPr/>
        </p:nvSpPr>
        <p:spPr bwMode="auto">
          <a:xfrm>
            <a:off x="609537" y="4799446"/>
            <a:ext cx="4323509" cy="366119"/>
          </a:xfrm>
          <a:prstGeom prst="rect">
            <a:avLst/>
          </a:prstGeom>
          <a:noFill/>
        </p:spPr>
        <p:txBody>
          <a:bodyPr wrap="square">
            <a:spAutoFit/>
          </a:bodyPr>
          <a:lstStyle/>
          <a:p>
            <a:pPr>
              <a:defRPr/>
            </a:pPr>
            <a:r>
              <a:rPr lang="en-IN"/>
              <a:t>Des SKU NR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defRPr/>
            </a:pPr>
            <a:r>
              <a:rPr lang="en-US" sz="2800" b="1">
                <a:solidFill>
                  <a:srgbClr val="545252"/>
                </a:solidFill>
                <a:latin typeface="arial"/>
              </a:rPr>
              <a:t>Pareto Analysis</a:t>
            </a:r>
            <a:endParaRPr/>
          </a:p>
        </p:txBody>
      </p:sp>
      <p:grpSp>
        <p:nvGrpSpPr>
          <p:cNvPr id="16" name="Group 15"/>
          <p:cNvGrpSpPr/>
          <p:nvPr/>
        </p:nvGrpSpPr>
        <p:grpSpPr bwMode="auto">
          <a:xfrm>
            <a:off x="0" y="1471390"/>
            <a:ext cx="14630400" cy="1557560"/>
            <a:chOff x="0" y="0"/>
            <a:chExt cx="14630400" cy="1557560"/>
          </a:xfrm>
        </p:grpSpPr>
        <p:sp>
          <p:nvSpPr>
            <p:cNvPr id="9" name="Rectangle: Rounded Corners 8"/>
            <p:cNvSpPr/>
            <p:nvPr/>
          </p:nvSpPr>
          <p:spPr bwMode="auto">
            <a:xfrm>
              <a:off x="0" y="0"/>
              <a:ext cx="14630400" cy="155756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defRPr/>
              </a:pPr>
              <a:endParaRPr lang="en-US" b="1" i="0" u="none" strike="noStrike">
                <a:solidFill>
                  <a:srgbClr val="545252"/>
                </a:solidFill>
                <a:latin typeface="Arial"/>
                <a:cs typeface="Arial"/>
              </a:endParaRPr>
            </a:p>
          </p:txBody>
        </p:sp>
        <p:sp>
          <p:nvSpPr>
            <p:cNvPr id="10" name="TextBox 9"/>
            <p:cNvSpPr txBox="1"/>
            <p:nvPr/>
          </p:nvSpPr>
          <p:spPr bwMode="auto">
            <a:xfrm>
              <a:off x="457199" y="570803"/>
              <a:ext cx="13721040" cy="420983"/>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defRPr/>
              </a:pPr>
              <a:r>
                <a:rPr lang="en-US" b="1">
                  <a:solidFill>
                    <a:srgbClr val="545252"/>
                  </a:solidFill>
                  <a:latin typeface="arial"/>
                </a:rPr>
                <a:t>Find out 20% SKU Contributing 80% of the Revenue</a:t>
              </a:r>
              <a:endParaRPr/>
            </a:p>
          </p:txBody>
        </p:sp>
      </p:grpSp>
      <p:sp>
        <p:nvSpPr>
          <p:cNvPr id="12" name="Rectangle: Top Corners Rounded 11"/>
          <p:cNvSpPr/>
          <p:nvPr/>
        </p:nvSpPr>
        <p:spPr bwMode="auto">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pPr>
              <a:defRPr/>
            </a:pPr>
            <a:r>
              <a:rPr lang="en-US" sz="1800" b="1" i="0">
                <a:solidFill>
                  <a:schemeClr val="bg1"/>
                </a:solidFill>
                <a:latin typeface="arial"/>
              </a:rPr>
              <a:t>Pareto 3</a:t>
            </a:r>
            <a:endParaRPr/>
          </a:p>
        </p:txBody>
      </p:sp>
      <p:sp>
        <p:nvSpPr>
          <p:cNvPr id="13" name="TextBox 12"/>
          <p:cNvSpPr txBox="1"/>
          <p:nvPr/>
        </p:nvSpPr>
        <p:spPr bwMode="auto">
          <a:xfrm>
            <a:off x="457199" y="4220341"/>
            <a:ext cx="6367732" cy="420983"/>
          </a:xfrm>
          <a:prstGeom prst="rect">
            <a:avLst/>
          </a:prstGeom>
          <a:noFill/>
        </p:spPr>
        <p:txBody>
          <a:bodyPr wrap="square">
            <a:spAutoFit/>
          </a:bodyPr>
          <a:lstStyle/>
          <a:p>
            <a:pPr algn="just">
              <a:lnSpc>
                <a:spcPct val="120000"/>
              </a:lnSpc>
              <a:spcAft>
                <a:spcPts val="600"/>
              </a:spcAft>
              <a:buClr>
                <a:schemeClr val="bg1">
                  <a:lumMod val="50000"/>
                </a:schemeClr>
              </a:buClr>
              <a:buSzPct val="80000"/>
              <a:defRPr/>
            </a:pPr>
            <a:r>
              <a:rPr lang="en-US">
                <a:solidFill>
                  <a:srgbClr val="545252"/>
                </a:solidFill>
                <a:latin typeface="arial"/>
              </a:rPr>
              <a:t>Calculate</a:t>
            </a:r>
            <a:endParaRPr lang="en-US" sz="1800" i="0">
              <a:solidFill>
                <a:srgbClr val="545252"/>
              </a:solidFill>
              <a:latin typeface="arial"/>
            </a:endParaRPr>
          </a:p>
        </p:txBody>
      </p:sp>
      <p:sp>
        <p:nvSpPr>
          <p:cNvPr id="2" name="TextBox 1"/>
          <p:cNvSpPr txBox="1"/>
          <p:nvPr/>
        </p:nvSpPr>
        <p:spPr bwMode="auto">
          <a:xfrm>
            <a:off x="609537" y="4799446"/>
            <a:ext cx="4323509" cy="366119"/>
          </a:xfrm>
          <a:prstGeom prst="rect">
            <a:avLst/>
          </a:prstGeom>
          <a:noFill/>
        </p:spPr>
        <p:txBody>
          <a:bodyPr wrap="square">
            <a:spAutoFit/>
          </a:bodyPr>
          <a:lstStyle/>
          <a:p>
            <a:pPr>
              <a:defRPr/>
            </a:pPr>
            <a:r>
              <a:rPr lang="en-IN"/>
              <a:t>Pareto Base</a:t>
            </a:r>
            <a:endParaRPr/>
          </a:p>
        </p:txBody>
      </p:sp>
      <p:sp>
        <p:nvSpPr>
          <p:cNvPr id="3" name="TextBox 2"/>
          <p:cNvSpPr txBox="1"/>
          <p:nvPr/>
        </p:nvSpPr>
        <p:spPr bwMode="auto">
          <a:xfrm>
            <a:off x="609536" y="5245657"/>
            <a:ext cx="4323509" cy="366119"/>
          </a:xfrm>
          <a:prstGeom prst="rect">
            <a:avLst/>
          </a:prstGeom>
          <a:noFill/>
        </p:spPr>
        <p:txBody>
          <a:bodyPr wrap="square">
            <a:spAutoFit/>
          </a:bodyPr>
          <a:lstStyle/>
          <a:p>
            <a:pPr>
              <a:defRPr/>
            </a:pPr>
            <a:r>
              <a:rPr lang="en-IN"/>
              <a:t>Pareto % Top N revenue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defRPr/>
            </a:pPr>
            <a:r>
              <a:rPr lang="en-US" sz="2800" b="1">
                <a:solidFill>
                  <a:srgbClr val="545252"/>
                </a:solidFill>
                <a:latin typeface="arial"/>
              </a:rPr>
              <a:t>Show Sales &amp; % SKU </a:t>
            </a:r>
            <a:endParaRPr/>
          </a:p>
        </p:txBody>
      </p:sp>
      <p:grpSp>
        <p:nvGrpSpPr>
          <p:cNvPr id="16" name="Group 15"/>
          <p:cNvGrpSpPr/>
          <p:nvPr/>
        </p:nvGrpSpPr>
        <p:grpSpPr bwMode="auto">
          <a:xfrm>
            <a:off x="0" y="1471390"/>
            <a:ext cx="14630400" cy="1557560"/>
            <a:chOff x="0" y="0"/>
            <a:chExt cx="14630400" cy="1557560"/>
          </a:xfrm>
        </p:grpSpPr>
        <p:sp>
          <p:nvSpPr>
            <p:cNvPr id="9" name="Rectangle: Rounded Corners 8"/>
            <p:cNvSpPr/>
            <p:nvPr/>
          </p:nvSpPr>
          <p:spPr bwMode="auto">
            <a:xfrm>
              <a:off x="0" y="0"/>
              <a:ext cx="14630400" cy="155756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defRPr/>
              </a:pPr>
              <a:endParaRPr lang="en-US" b="1" i="0" u="none" strike="noStrike">
                <a:solidFill>
                  <a:srgbClr val="545252"/>
                </a:solidFill>
                <a:latin typeface="Arial"/>
                <a:cs typeface="Arial"/>
              </a:endParaRPr>
            </a:p>
          </p:txBody>
        </p:sp>
        <p:sp>
          <p:nvSpPr>
            <p:cNvPr id="10" name="TextBox 9"/>
            <p:cNvSpPr txBox="1"/>
            <p:nvPr/>
          </p:nvSpPr>
          <p:spPr bwMode="auto">
            <a:xfrm>
              <a:off x="457199" y="241620"/>
              <a:ext cx="13721040" cy="1079351"/>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defRPr/>
              </a:pPr>
              <a:r>
                <a:rPr lang="en-US"/>
                <a:t>Mekko</a:t>
              </a:r>
              <a:r>
                <a:rPr lang="en-US"/>
                <a:t> Chart is a type of data visualization that combines elements of bar charts and stacked bar charts to show data distribution across multiple dimensions. It is particularly useful for displaying categorical data across different variables, where both the width and height of the bars represent different metrics.</a:t>
              </a:r>
              <a:endParaRPr lang="en-US" b="1">
                <a:solidFill>
                  <a:srgbClr val="545252"/>
                </a:solidFill>
                <a:latin typeface="arial"/>
              </a:endParaRPr>
            </a:p>
          </p:txBody>
        </p:sp>
      </p:grpSp>
      <p:sp>
        <p:nvSpPr>
          <p:cNvPr id="12" name="Rectangle: Top Corners Rounded 11"/>
          <p:cNvSpPr/>
          <p:nvPr/>
        </p:nvSpPr>
        <p:spPr bwMode="auto">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pPr>
              <a:defRPr/>
            </a:pPr>
            <a:r>
              <a:rPr lang="en-US" sz="1800" b="1" i="0">
                <a:solidFill>
                  <a:schemeClr val="bg1"/>
                </a:solidFill>
                <a:latin typeface="arial"/>
              </a:rPr>
              <a:t>Mekko</a:t>
            </a:r>
            <a:r>
              <a:rPr lang="en-US" sz="1800" b="1" i="0">
                <a:solidFill>
                  <a:schemeClr val="bg1"/>
                </a:solidFill>
                <a:latin typeface="arial"/>
              </a:rPr>
              <a:t> Chart</a:t>
            </a:r>
            <a:endParaRPr/>
          </a:p>
        </p:txBody>
      </p:sp>
      <p:sp>
        <p:nvSpPr>
          <p:cNvPr id="13" name="TextBox 12"/>
          <p:cNvSpPr txBox="1"/>
          <p:nvPr/>
        </p:nvSpPr>
        <p:spPr bwMode="auto">
          <a:xfrm>
            <a:off x="457199" y="4220341"/>
            <a:ext cx="6367732" cy="1637136"/>
          </a:xfrm>
          <a:prstGeom prst="rect">
            <a:avLst/>
          </a:prstGeom>
          <a:noFill/>
        </p:spPr>
        <p:txBody>
          <a:bodyPr wrap="square">
            <a:spAutoFit/>
          </a:bodyPr>
          <a:lstStyle/>
          <a:p>
            <a:pPr algn="just">
              <a:lnSpc>
                <a:spcPct val="120000"/>
              </a:lnSpc>
              <a:spcAft>
                <a:spcPts val="600"/>
              </a:spcAft>
              <a:buClr>
                <a:schemeClr val="bg1">
                  <a:lumMod val="50000"/>
                </a:schemeClr>
              </a:buClr>
              <a:buSzPct val="80000"/>
              <a:defRPr/>
            </a:pPr>
            <a:r>
              <a:rPr lang="en-US">
                <a:solidFill>
                  <a:srgbClr val="545252"/>
                </a:solidFill>
                <a:latin typeface="arial"/>
              </a:rPr>
              <a:t>Calculate</a:t>
            </a:r>
            <a:endParaRPr/>
          </a:p>
          <a:p>
            <a:pPr algn="just">
              <a:lnSpc>
                <a:spcPct val="120000"/>
              </a:lnSpc>
              <a:spcAft>
                <a:spcPts val="600"/>
              </a:spcAft>
              <a:buClr>
                <a:schemeClr val="bg1">
                  <a:lumMod val="50000"/>
                </a:schemeClr>
              </a:buClr>
              <a:buSzPct val="80000"/>
              <a:defRPr/>
            </a:pPr>
            <a:endParaRPr lang="en-US" sz="1800" i="0">
              <a:solidFill>
                <a:srgbClr val="545252"/>
              </a:solidFill>
              <a:latin typeface="arial"/>
            </a:endParaRPr>
          </a:p>
          <a:p>
            <a:pPr algn="just">
              <a:lnSpc>
                <a:spcPct val="120000"/>
              </a:lnSpc>
              <a:spcAft>
                <a:spcPts val="600"/>
              </a:spcAft>
              <a:buClr>
                <a:schemeClr val="bg1">
                  <a:lumMod val="50000"/>
                </a:schemeClr>
              </a:buClr>
              <a:buSzPct val="80000"/>
              <a:defRPr/>
            </a:pPr>
            <a:r>
              <a:rPr lang="en-US">
                <a:solidFill>
                  <a:srgbClr val="545252"/>
                </a:solidFill>
                <a:latin typeface="arial"/>
              </a:rPr>
              <a:t>Total Sales</a:t>
            </a:r>
            <a:endParaRPr lang="en-US" sz="1800" i="0">
              <a:solidFill>
                <a:srgbClr val="545252"/>
              </a:solidFill>
              <a:latin typeface="arial"/>
            </a:endParaRPr>
          </a:p>
          <a:p>
            <a:pPr algn="just">
              <a:lnSpc>
                <a:spcPct val="120000"/>
              </a:lnSpc>
              <a:spcAft>
                <a:spcPts val="600"/>
              </a:spcAft>
              <a:buClr>
                <a:schemeClr val="bg1">
                  <a:lumMod val="50000"/>
                </a:schemeClr>
              </a:buClr>
              <a:buSzPct val="80000"/>
              <a:defRPr/>
            </a:pPr>
            <a:r>
              <a:rPr lang="en-US">
                <a:solidFill>
                  <a:srgbClr val="545252"/>
                </a:solidFill>
                <a:latin typeface="arial"/>
              </a:rPr>
              <a:t>%SKU Over Total SKU</a:t>
            </a:r>
            <a:endParaRPr lang="en-US" sz="1800" i="0">
              <a:solidFill>
                <a:srgbClr val="545252"/>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 name="Title 6"/>
          <p:cNvSpPr txBox="1"/>
          <p:nvPr/>
        </p:nvSpPr>
        <p:spPr bwMode="auto">
          <a:xfrm>
            <a:off x="8002733" y="3477011"/>
            <a:ext cx="6627667" cy="2189978"/>
          </a:xfrm>
          <a:prstGeom prst="rect">
            <a:avLst/>
          </a:prstGeom>
        </p:spPr>
        <p:txBody>
          <a:bodyPr vert="horz" lIns="91440" tIns="45720" rIns="91440" bIns="45720" rtlCol="0" anchor="ctr">
            <a:noAutofit/>
          </a:bodyPr>
          <a:lstStyle>
            <a:lvl1pPr algn="l" defTabSz="1097280">
              <a:lnSpc>
                <a:spcPct val="90000"/>
              </a:lnSpc>
              <a:spcBef>
                <a:spcPts val="0"/>
              </a:spcBef>
              <a:buNone/>
              <a:defRPr sz="5300">
                <a:solidFill>
                  <a:schemeClr val="tx1"/>
                </a:solidFill>
                <a:latin typeface="+mj-lt"/>
                <a:ea typeface="+mj-ea"/>
                <a:cs typeface="+mj-cs"/>
              </a:defRPr>
            </a:lvl1pPr>
          </a:lstStyle>
          <a:p>
            <a:pPr>
              <a:lnSpc>
                <a:spcPct val="100000"/>
              </a:lnSpc>
              <a:defRPr/>
            </a:pPr>
            <a:r>
              <a:rPr lang="en-US" sz="3600" b="1">
                <a:solidFill>
                  <a:srgbClr val="422E59"/>
                </a:solidFill>
                <a:latin typeface="Montserrat"/>
              </a:rPr>
              <a:t>Budgeting Analysis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lum/>
          </a:blip>
          <a:tile/>
        </a:blipFill>
      </p:bgPr>
    </p:bg>
    <p:spTree>
      <p:nvGrpSpPr>
        <p:cNvPr id="1" name=""/>
        <p:cNvGrpSpPr/>
        <p:nvPr/>
      </p:nvGrpSpPr>
      <p:grpSpPr bwMode="auto">
        <a:xfrm>
          <a:off x="0" y="0"/>
          <a:ext cx="0" cy="0"/>
          <a:chOff x="0" y="0"/>
          <a:chExt cx="0" cy="0"/>
        </a:xfrm>
      </p:grpSpPr>
      <p:sp>
        <p:nvSpPr>
          <p:cNvPr id="22" name="Rectangle 2"/>
          <p:cNvSpPr txBox="1"/>
          <p:nvPr/>
        </p:nvSpPr>
        <p:spPr bwMode="auto">
          <a:xfrm>
            <a:off x="1021080" y="-1"/>
            <a:ext cx="11834743" cy="1371600"/>
          </a:xfrm>
          <a:prstGeom prst="rect">
            <a:avLst/>
          </a:prstGeom>
          <a:noFill/>
          <a:ln w="9525">
            <a:noFill/>
            <a:miter lim="800000"/>
            <a:headEnd/>
            <a:tailEnd/>
          </a:ln>
        </p:spPr>
        <p:txBody>
          <a:bodyPr anchor="ctr"/>
          <a:lstStyle/>
          <a:p>
            <a:pPr>
              <a:lnSpc>
                <a:spcPct val="110000"/>
              </a:lnSpc>
              <a:defRPr/>
            </a:pPr>
            <a:r>
              <a:rPr lang="en-US" sz="2800" b="1">
                <a:solidFill>
                  <a:srgbClr val="422E59"/>
                </a:solidFill>
                <a:latin typeface="Montserrat"/>
              </a:rPr>
              <a:t>Budgeting Analysis</a:t>
            </a:r>
            <a:endParaRPr/>
          </a:p>
        </p:txBody>
      </p:sp>
      <p:grpSp>
        <p:nvGrpSpPr>
          <p:cNvPr id="2" name="Group 1"/>
          <p:cNvGrpSpPr/>
          <p:nvPr/>
        </p:nvGrpSpPr>
        <p:grpSpPr bwMode="auto">
          <a:xfrm>
            <a:off x="457200" y="1447800"/>
            <a:ext cx="13601700" cy="868805"/>
            <a:chOff x="481283" y="1676400"/>
            <a:chExt cx="18648750" cy="1191186"/>
          </a:xfrm>
        </p:grpSpPr>
        <p:sp>
          <p:nvSpPr>
            <p:cNvPr id="4" name="Rectangle: Rounded Corners 3"/>
            <p:cNvSpPr/>
            <p:nvPr/>
          </p:nvSpPr>
          <p:spPr bwMode="auto">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6" name="Rectangle: Rounded Corners 5"/>
            <p:cNvSpPr/>
            <p:nvPr/>
          </p:nvSpPr>
          <p:spPr bwMode="auto">
            <a:xfrm>
              <a:off x="571500" y="1676400"/>
              <a:ext cx="18558533" cy="1191186"/>
            </a:xfrm>
            <a:prstGeom prst="roundRect">
              <a:avLst>
                <a:gd name="adj" fmla="val 16667"/>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defRPr/>
              </a:pPr>
              <a:r>
                <a:rPr lang="en-US" b="1">
                  <a:solidFill>
                    <a:srgbClr val="545252"/>
                  </a:solidFill>
                  <a:latin typeface="arial"/>
                </a:rPr>
                <a:t>PVM Analysis</a:t>
              </a:r>
              <a:endParaRPr/>
            </a:p>
          </p:txBody>
        </p:sp>
        <p:sp>
          <p:nvSpPr>
            <p:cNvPr id="7" name="Rectangle: Rounded Corners 6"/>
            <p:cNvSpPr/>
            <p:nvPr/>
          </p:nvSpPr>
          <p:spPr bwMode="auto">
            <a:xfrm>
              <a:off x="692103" y="1833197"/>
              <a:ext cx="877587" cy="877590"/>
            </a:xfrm>
            <a:prstGeom prst="roundRect">
              <a:avLst>
                <a:gd name="adj" fmla="val 16667"/>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a:latin typeface="Arial"/>
                  <a:cs typeface="Arial"/>
                </a:rPr>
                <a:t>01</a:t>
              </a:r>
              <a:endParaRPr lang="en-IN" b="1">
                <a:latin typeface="Arial"/>
                <a:cs typeface="Arial"/>
              </a:endParaRPr>
            </a:p>
          </p:txBody>
        </p:sp>
        <p:sp>
          <p:nvSpPr>
            <p:cNvPr id="8" name="Arrow: Pentagon 7"/>
            <p:cNvSpPr/>
            <p:nvPr/>
          </p:nvSpPr>
          <p:spPr bwMode="auto">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grpSp>
      <p:grpSp>
        <p:nvGrpSpPr>
          <p:cNvPr id="40" name="Group 39"/>
          <p:cNvGrpSpPr/>
          <p:nvPr/>
        </p:nvGrpSpPr>
        <p:grpSpPr bwMode="auto">
          <a:xfrm>
            <a:off x="457200" y="2473315"/>
            <a:ext cx="13601700" cy="868805"/>
            <a:chOff x="481283" y="1676400"/>
            <a:chExt cx="18648750" cy="1191186"/>
          </a:xfrm>
        </p:grpSpPr>
        <p:sp>
          <p:nvSpPr>
            <p:cNvPr id="41" name="Rectangle: Rounded Corners 40"/>
            <p:cNvSpPr/>
            <p:nvPr/>
          </p:nvSpPr>
          <p:spPr bwMode="auto">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42" name="Rectangle: Rounded Corners 41"/>
            <p:cNvSpPr/>
            <p:nvPr/>
          </p:nvSpPr>
          <p:spPr bwMode="auto">
            <a:xfrm>
              <a:off x="571500" y="1676400"/>
              <a:ext cx="18558533" cy="1191186"/>
            </a:xfrm>
            <a:prstGeom prst="roundRect">
              <a:avLst>
                <a:gd name="adj" fmla="val 16667"/>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defRPr/>
              </a:pPr>
              <a:endParaRPr lang="en-US" b="1">
                <a:solidFill>
                  <a:srgbClr val="545252"/>
                </a:solidFill>
                <a:latin typeface="arial"/>
              </a:endParaRPr>
            </a:p>
          </p:txBody>
        </p:sp>
        <p:sp>
          <p:nvSpPr>
            <p:cNvPr id="43" name="Rectangle: Rounded Corners 42"/>
            <p:cNvSpPr/>
            <p:nvPr/>
          </p:nvSpPr>
          <p:spPr bwMode="auto">
            <a:xfrm>
              <a:off x="692103" y="1833197"/>
              <a:ext cx="877587" cy="877590"/>
            </a:xfrm>
            <a:prstGeom prst="roundRect">
              <a:avLst>
                <a:gd name="adj" fmla="val 16667"/>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a:latin typeface="Arial"/>
                  <a:cs typeface="Arial"/>
                </a:rPr>
                <a:t>02</a:t>
              </a:r>
              <a:endParaRPr lang="en-IN" b="1">
                <a:latin typeface="Arial"/>
                <a:cs typeface="Arial"/>
              </a:endParaRPr>
            </a:p>
          </p:txBody>
        </p:sp>
        <p:sp>
          <p:nvSpPr>
            <p:cNvPr id="44" name="Arrow: Pentagon 43"/>
            <p:cNvSpPr/>
            <p:nvPr/>
          </p:nvSpPr>
          <p:spPr bwMode="auto">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grpSp>
      <p:grpSp>
        <p:nvGrpSpPr>
          <p:cNvPr id="45" name="Group 44"/>
          <p:cNvGrpSpPr/>
          <p:nvPr/>
        </p:nvGrpSpPr>
        <p:grpSpPr bwMode="auto">
          <a:xfrm>
            <a:off x="457200" y="3498829"/>
            <a:ext cx="13601700" cy="868805"/>
            <a:chOff x="481283" y="1676400"/>
            <a:chExt cx="18648750" cy="1191186"/>
          </a:xfrm>
        </p:grpSpPr>
        <p:sp>
          <p:nvSpPr>
            <p:cNvPr id="46" name="Rectangle: Rounded Corners 45"/>
            <p:cNvSpPr/>
            <p:nvPr/>
          </p:nvSpPr>
          <p:spPr bwMode="auto">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47" name="Rectangle: Rounded Corners 46"/>
            <p:cNvSpPr/>
            <p:nvPr/>
          </p:nvSpPr>
          <p:spPr bwMode="auto">
            <a:xfrm>
              <a:off x="571500" y="1676400"/>
              <a:ext cx="18558533" cy="1191186"/>
            </a:xfrm>
            <a:prstGeom prst="roundRect">
              <a:avLst>
                <a:gd name="adj" fmla="val 16667"/>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defRPr/>
              </a:pPr>
              <a:r>
                <a:rPr lang="en-US" b="1">
                  <a:solidFill>
                    <a:srgbClr val="545252"/>
                  </a:solidFill>
                  <a:latin typeface="arial"/>
                </a:rPr>
                <a:t>Actual Vs Budget Financial Analysis for Business Drivers ( </a:t>
              </a:r>
              <a:r>
                <a:rPr lang="en-US" b="1">
                  <a:solidFill>
                    <a:srgbClr val="545252"/>
                  </a:solidFill>
                  <a:latin typeface="arial"/>
                </a:rPr>
                <a:t>Sales,EBITDA,PAT,Volume</a:t>
              </a:r>
              <a:r>
                <a:rPr lang="en-US" b="1">
                  <a:solidFill>
                    <a:srgbClr val="545252"/>
                  </a:solidFill>
                  <a:latin typeface="arial"/>
                </a:rPr>
                <a:t>) with Trend YoY</a:t>
              </a:r>
              <a:endParaRPr/>
            </a:p>
          </p:txBody>
        </p:sp>
        <p:sp>
          <p:nvSpPr>
            <p:cNvPr id="48" name="Rectangle: Rounded Corners 47"/>
            <p:cNvSpPr/>
            <p:nvPr/>
          </p:nvSpPr>
          <p:spPr bwMode="auto">
            <a:xfrm>
              <a:off x="692103" y="1833197"/>
              <a:ext cx="877587" cy="877590"/>
            </a:xfrm>
            <a:prstGeom prst="roundRect">
              <a:avLst>
                <a:gd name="adj" fmla="val 16667"/>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a:latin typeface="Arial"/>
                  <a:cs typeface="Arial"/>
                </a:rPr>
                <a:t>03</a:t>
              </a:r>
              <a:endParaRPr lang="en-IN" b="1">
                <a:latin typeface="Arial"/>
                <a:cs typeface="Arial"/>
              </a:endParaRPr>
            </a:p>
          </p:txBody>
        </p:sp>
        <p:sp>
          <p:nvSpPr>
            <p:cNvPr id="49" name="Arrow: Pentagon 48"/>
            <p:cNvSpPr/>
            <p:nvPr/>
          </p:nvSpPr>
          <p:spPr bwMode="auto">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grpSp>
      <p:grpSp>
        <p:nvGrpSpPr>
          <p:cNvPr id="50" name="Group 49"/>
          <p:cNvGrpSpPr/>
          <p:nvPr/>
        </p:nvGrpSpPr>
        <p:grpSpPr bwMode="auto">
          <a:xfrm>
            <a:off x="457200" y="4524345"/>
            <a:ext cx="13601700" cy="868805"/>
            <a:chOff x="481283" y="1676400"/>
            <a:chExt cx="18648750" cy="1191186"/>
          </a:xfrm>
        </p:grpSpPr>
        <p:sp>
          <p:nvSpPr>
            <p:cNvPr id="51" name="Rectangle: Rounded Corners 50"/>
            <p:cNvSpPr/>
            <p:nvPr/>
          </p:nvSpPr>
          <p:spPr bwMode="auto">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52" name="Rectangle: Rounded Corners 51"/>
            <p:cNvSpPr/>
            <p:nvPr/>
          </p:nvSpPr>
          <p:spPr bwMode="auto">
            <a:xfrm>
              <a:off x="571500" y="1676400"/>
              <a:ext cx="18558533" cy="1191186"/>
            </a:xfrm>
            <a:prstGeom prst="roundRect">
              <a:avLst>
                <a:gd name="adj" fmla="val 16667"/>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defRPr/>
              </a:pPr>
              <a:r>
                <a:rPr lang="en-US" b="1">
                  <a:solidFill>
                    <a:srgbClr val="545252"/>
                  </a:solidFill>
                  <a:latin typeface="arial"/>
                </a:rPr>
                <a:t>Actual Vs Budget Financial Analysis for Cost  Drivers ( </a:t>
              </a:r>
              <a:r>
                <a:rPr lang="en-US" b="1">
                  <a:solidFill>
                    <a:srgbClr val="545252"/>
                  </a:solidFill>
                  <a:latin typeface="arial"/>
                </a:rPr>
                <a:t>COGS,Packging,Marketing</a:t>
              </a:r>
              <a:r>
                <a:rPr lang="en-US" b="1">
                  <a:solidFill>
                    <a:srgbClr val="545252"/>
                  </a:solidFill>
                  <a:latin typeface="arial"/>
                </a:rPr>
                <a:t>) with Trend YoY</a:t>
              </a:r>
              <a:endParaRPr/>
            </a:p>
          </p:txBody>
        </p:sp>
        <p:sp>
          <p:nvSpPr>
            <p:cNvPr id="53" name="Rectangle: Rounded Corners 52"/>
            <p:cNvSpPr/>
            <p:nvPr/>
          </p:nvSpPr>
          <p:spPr bwMode="auto">
            <a:xfrm>
              <a:off x="692103" y="1833197"/>
              <a:ext cx="877587" cy="877590"/>
            </a:xfrm>
            <a:prstGeom prst="roundRect">
              <a:avLst>
                <a:gd name="adj" fmla="val 16667"/>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a:latin typeface="Arial"/>
                  <a:cs typeface="Arial"/>
                </a:rPr>
                <a:t>04</a:t>
              </a:r>
              <a:endParaRPr lang="en-IN" b="1">
                <a:latin typeface="Arial"/>
                <a:cs typeface="Arial"/>
              </a:endParaRPr>
            </a:p>
          </p:txBody>
        </p:sp>
        <p:sp>
          <p:nvSpPr>
            <p:cNvPr id="54" name="Arrow: Pentagon 53"/>
            <p:cNvSpPr/>
            <p:nvPr/>
          </p:nvSpPr>
          <p:spPr bwMode="auto">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grpSp>
      <p:sp>
        <p:nvSpPr>
          <p:cNvPr id="5" name="TextBox 4"/>
          <p:cNvSpPr txBox="1"/>
          <p:nvPr/>
        </p:nvSpPr>
        <p:spPr bwMode="auto">
          <a:xfrm>
            <a:off x="1339007" y="2749782"/>
            <a:ext cx="7334525" cy="420983"/>
          </a:xfrm>
          <a:prstGeom prst="rect">
            <a:avLst/>
          </a:prstGeom>
          <a:noFill/>
        </p:spPr>
        <p:txBody>
          <a:bodyPr wrap="square">
            <a:spAutoFit/>
          </a:bodyPr>
          <a:lstStyle/>
          <a:p>
            <a:pPr algn="just">
              <a:lnSpc>
                <a:spcPct val="120000"/>
              </a:lnSpc>
              <a:spcAft>
                <a:spcPts val="600"/>
              </a:spcAft>
              <a:buClr>
                <a:schemeClr val="bg1">
                  <a:lumMod val="50000"/>
                </a:schemeClr>
              </a:buClr>
              <a:buSzPct val="80000"/>
              <a:defRPr/>
            </a:pPr>
            <a:r>
              <a:rPr lang="en-US" b="1">
                <a:solidFill>
                  <a:srgbClr val="545252"/>
                </a:solidFill>
                <a:latin typeface="arial"/>
              </a:rPr>
              <a:t>Variance Analysis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021080" y="0"/>
            <a:ext cx="11834743" cy="1371600"/>
          </a:xfrm>
          <a:prstGeom prst="rect">
            <a:avLst/>
          </a:prstGeom>
          <a:noFill/>
          <a:ln w="9525">
            <a:noFill/>
            <a:miter lim="800000"/>
            <a:headEnd/>
            <a:tailEnd/>
          </a:ln>
        </p:spPr>
        <p:txBody>
          <a:bodyPr anchor="ctr"/>
          <a:lstStyle/>
          <a:p>
            <a:pPr>
              <a:lnSpc>
                <a:spcPct val="110000"/>
              </a:lnSpc>
              <a:defRPr/>
            </a:pPr>
            <a:r>
              <a:rPr lang="en-US" sz="2800" b="1">
                <a:solidFill>
                  <a:srgbClr val="422E59"/>
                </a:solidFill>
                <a:latin typeface="Montserrat"/>
              </a:rPr>
              <a:t>Crunchy Corner Business</a:t>
            </a:r>
            <a:endParaRPr lang="en-US" sz="2800" b="1">
              <a:solidFill>
                <a:srgbClr val="422E59"/>
              </a:solidFill>
              <a:latin typeface="Montserrat"/>
              <a:cs typeface="Arial"/>
            </a:endParaRPr>
          </a:p>
        </p:txBody>
      </p:sp>
      <p:sp>
        <p:nvSpPr>
          <p:cNvPr id="27" name="Rectangle: Rounded Corners 26"/>
          <p:cNvSpPr/>
          <p:nvPr/>
        </p:nvSpPr>
        <p:spPr bwMode="auto">
          <a:xfrm>
            <a:off x="457197" y="1445845"/>
            <a:ext cx="13716000" cy="2171701"/>
          </a:xfrm>
          <a:prstGeom prst="roundRect">
            <a:avLst>
              <a:gd name="adj" fmla="val 67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p>
            <a:pPr>
              <a:lnSpc>
                <a:spcPct val="120000"/>
              </a:lnSpc>
              <a:defRPr/>
            </a:pPr>
            <a:endParaRPr lang="en-US" sz="2000" b="0" i="0">
              <a:solidFill>
                <a:srgbClr val="545252"/>
              </a:solidFill>
              <a:latin typeface="arial"/>
            </a:endParaRPr>
          </a:p>
          <a:p>
            <a:pPr>
              <a:lnSpc>
                <a:spcPct val="120000"/>
              </a:lnSpc>
              <a:defRPr/>
            </a:pPr>
            <a:r>
              <a:rPr lang="en-US" sz="2000" b="0" i="0">
                <a:solidFill>
                  <a:srgbClr val="545252"/>
                </a:solidFill>
                <a:latin typeface="arial"/>
              </a:rPr>
              <a:t>Crunchy Corner is one of India largest Fast Foods restaurant chain and serving millions of customer daily across various cities in India with more than 1000 restaurant and have largest SKU in the industry</a:t>
            </a:r>
            <a:endParaRPr lang="en-IN" sz="2000">
              <a:solidFill>
                <a:srgbClr val="545252"/>
              </a:solidFill>
            </a:endParaRPr>
          </a:p>
        </p:txBody>
      </p:sp>
      <p:pic>
        <p:nvPicPr>
          <p:cNvPr id="28" name="Texture"/>
          <p:cNvPicPr>
            <a:picLocks noChangeAspect="1"/>
          </p:cNvPicPr>
          <p:nvPr/>
        </p:nvPicPr>
        <p:blipFill>
          <a:blip r:embed="rId2"/>
          <a:stretch/>
        </p:blipFill>
        <p:spPr bwMode="auto">
          <a:xfrm>
            <a:off x="457200" y="3632200"/>
            <a:ext cx="13716000" cy="868962"/>
          </a:xfrm>
          <a:prstGeom prst="rect">
            <a:avLst/>
          </a:prstGeom>
        </p:spPr>
      </p:pic>
      <p:sp>
        <p:nvSpPr>
          <p:cNvPr id="29" name="Rectangle: Top Corners Rounded 28"/>
          <p:cNvSpPr/>
          <p:nvPr/>
        </p:nvSpPr>
        <p:spPr bwMode="auto">
          <a:xfrm rot="5400000">
            <a:off x="2217970" y="-134259"/>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defRPr/>
            </a:pPr>
            <a:r>
              <a:rPr lang="en-US" sz="1800" b="1" i="0">
                <a:solidFill>
                  <a:schemeClr val="bg1"/>
                </a:solidFill>
                <a:latin typeface="arial"/>
              </a:rPr>
              <a:t>About Company </a:t>
            </a:r>
            <a:endParaRPr/>
          </a:p>
        </p:txBody>
      </p:sp>
      <p:sp>
        <p:nvSpPr>
          <p:cNvPr id="45" name="Rectangle: Rounded Corners 44"/>
          <p:cNvSpPr/>
          <p:nvPr/>
        </p:nvSpPr>
        <p:spPr bwMode="auto">
          <a:xfrm>
            <a:off x="7315199" y="3909785"/>
            <a:ext cx="6858001" cy="4706370"/>
          </a:xfrm>
          <a:prstGeom prst="roundRect">
            <a:avLst>
              <a:gd name="adj" fmla="val 43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p>
            <a:pPr>
              <a:lnSpc>
                <a:spcPct val="120000"/>
              </a:lnSpc>
              <a:defRPr/>
            </a:pPr>
            <a:endParaRPr lang="en-IN" sz="2000">
              <a:solidFill>
                <a:srgbClr val="545252"/>
              </a:solidFill>
            </a:endParaRPr>
          </a:p>
        </p:txBody>
      </p:sp>
      <p:pic>
        <p:nvPicPr>
          <p:cNvPr id="1026" name="Picture 2" descr="What You Need to Know About McDonald's Viral $12 'Dinner Box'"/>
          <p:cNvPicPr>
            <a:picLocks noChangeAspect="1" noChangeArrowheads="1"/>
          </p:cNvPicPr>
          <p:nvPr/>
        </p:nvPicPr>
        <p:blipFill>
          <a:blip r:embed="rId3"/>
          <a:stretch/>
        </p:blipFill>
        <p:spPr bwMode="auto">
          <a:xfrm>
            <a:off x="8309371" y="4501162"/>
            <a:ext cx="4869656" cy="324643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Rectangle 2"/>
          <p:cNvSpPr txBox="1"/>
          <p:nvPr/>
        </p:nvSpPr>
        <p:spPr bwMode="auto">
          <a:xfrm>
            <a:off x="1021080" y="-1"/>
            <a:ext cx="11834743" cy="1371600"/>
          </a:xfrm>
          <a:prstGeom prst="rect">
            <a:avLst/>
          </a:prstGeom>
          <a:noFill/>
          <a:ln w="9525">
            <a:noFill/>
            <a:miter lim="800000"/>
            <a:headEnd/>
            <a:tailEnd/>
          </a:ln>
        </p:spPr>
        <p:txBody>
          <a:bodyPr anchor="ctr"/>
          <a:lstStyle/>
          <a:p>
            <a:pPr>
              <a:lnSpc>
                <a:spcPct val="110000"/>
              </a:lnSpc>
              <a:defRPr/>
            </a:pPr>
            <a:r>
              <a:rPr lang="en-US" sz="2800" b="1">
                <a:solidFill>
                  <a:srgbClr val="422E59"/>
                </a:solidFill>
                <a:latin typeface="Montserrat"/>
              </a:rPr>
              <a:t>Budgeting Steps</a:t>
            </a:r>
            <a:endParaRPr/>
          </a:p>
        </p:txBody>
      </p:sp>
      <p:sp>
        <p:nvSpPr>
          <p:cNvPr id="22" name="Rectangle: Rounded Corners 21"/>
          <p:cNvSpPr/>
          <p:nvPr/>
        </p:nvSpPr>
        <p:spPr bwMode="auto">
          <a:xfrm>
            <a:off x="457200" y="1447800"/>
            <a:ext cx="13715999" cy="2804886"/>
          </a:xfrm>
          <a:prstGeom prst="roundRect">
            <a:avLst>
              <a:gd name="adj" fmla="val 4169"/>
            </a:avLst>
          </a:prstGeom>
          <a:solidFill>
            <a:schemeClr val="bg1"/>
          </a:solidFill>
          <a:ln>
            <a:noFill/>
          </a:ln>
          <a:effectLst>
            <a:outerShdw blurRad="279400" dist="3556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20000"/>
              </a:lnSpc>
              <a:spcAft>
                <a:spcPts val="600"/>
              </a:spcAft>
              <a:buClr>
                <a:schemeClr val="bg1">
                  <a:lumMod val="50000"/>
                </a:schemeClr>
              </a:buClr>
              <a:buSzPct val="70000"/>
              <a:defRPr/>
            </a:pPr>
            <a:r>
              <a:rPr lang="en-US" b="1">
                <a:solidFill>
                  <a:srgbClr val="545252"/>
                </a:solidFill>
                <a:latin typeface="Arial"/>
                <a:cs typeface="Arial"/>
              </a:rPr>
              <a:t>Will Create Formula every Problem statement defined by the client in order to Complete the Project </a:t>
            </a:r>
            <a:endParaRPr lang="en-IN" b="1">
              <a:solidFill>
                <a:srgbClr val="FFBB05"/>
              </a:solidFill>
              <a:latin typeface="Arial"/>
              <a:cs typeface="Arial"/>
            </a:endParaRPr>
          </a:p>
        </p:txBody>
      </p:sp>
      <p:sp>
        <p:nvSpPr>
          <p:cNvPr id="29" name="Rectangle: Top Corners Rounded 28"/>
          <p:cNvSpPr/>
          <p:nvPr/>
        </p:nvSpPr>
        <p:spPr bwMode="auto">
          <a:xfrm>
            <a:off x="885371" y="3585029"/>
            <a:ext cx="4020458" cy="667657"/>
          </a:xfrm>
          <a:prstGeom prst="round2SameRect">
            <a:avLst>
              <a:gd name="adj1" fmla="val 16667"/>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b="1">
                <a:latin typeface="Arial"/>
                <a:cs typeface="Arial"/>
              </a:rPr>
              <a:t>DAX Solved for the Problem</a:t>
            </a:r>
            <a:endParaRPr lang="en-IN" sz="1600" b="1">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defRPr/>
            </a:pPr>
            <a:r>
              <a:rPr lang="en-US" sz="2800" b="1">
                <a:solidFill>
                  <a:srgbClr val="545252"/>
                </a:solidFill>
                <a:latin typeface="arial"/>
              </a:rPr>
              <a:t>PVM Analysis</a:t>
            </a:r>
            <a:endParaRPr/>
          </a:p>
        </p:txBody>
      </p:sp>
      <p:grpSp>
        <p:nvGrpSpPr>
          <p:cNvPr id="16" name="Group 15"/>
          <p:cNvGrpSpPr/>
          <p:nvPr/>
        </p:nvGrpSpPr>
        <p:grpSpPr bwMode="auto">
          <a:xfrm>
            <a:off x="0" y="1471390"/>
            <a:ext cx="14630400" cy="1557560"/>
            <a:chOff x="0" y="0"/>
            <a:chExt cx="14630400" cy="1557560"/>
          </a:xfrm>
        </p:grpSpPr>
        <p:sp>
          <p:nvSpPr>
            <p:cNvPr id="9" name="Rectangle: Rounded Corners 8"/>
            <p:cNvSpPr/>
            <p:nvPr/>
          </p:nvSpPr>
          <p:spPr bwMode="auto">
            <a:xfrm>
              <a:off x="0" y="0"/>
              <a:ext cx="14630400" cy="155756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defRPr/>
              </a:pPr>
              <a:endParaRPr lang="en-US" b="1" i="0" u="none" strike="noStrike">
                <a:solidFill>
                  <a:srgbClr val="545252"/>
                </a:solidFill>
                <a:latin typeface="Arial"/>
                <a:cs typeface="Arial"/>
              </a:endParaRPr>
            </a:p>
          </p:txBody>
        </p:sp>
        <p:sp>
          <p:nvSpPr>
            <p:cNvPr id="10" name="TextBox 9"/>
            <p:cNvSpPr txBox="1"/>
            <p:nvPr/>
          </p:nvSpPr>
          <p:spPr bwMode="auto">
            <a:xfrm>
              <a:off x="457199" y="570805"/>
              <a:ext cx="13721040" cy="420983"/>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defRPr/>
              </a:pPr>
              <a:r>
                <a:rPr lang="en-US" b="1">
                  <a:solidFill>
                    <a:srgbClr val="545252"/>
                  </a:solidFill>
                  <a:latin typeface="arial"/>
                </a:rPr>
                <a:t>PVM Analysis helps to understand the factors affected the business to Increase or Decrease</a:t>
              </a:r>
              <a:endParaRPr/>
            </a:p>
          </p:txBody>
        </p:sp>
      </p:grpSp>
      <p:sp>
        <p:nvSpPr>
          <p:cNvPr id="11" name="Rectangle: Rounded Corners 10"/>
          <p:cNvSpPr/>
          <p:nvPr/>
        </p:nvSpPr>
        <p:spPr bwMode="auto">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defRPr/>
            </a:pPr>
            <a:endParaRPr lang="en-US" sz="2000">
              <a:solidFill>
                <a:srgbClr val="545252"/>
              </a:solidFill>
              <a:latin typeface="arial"/>
            </a:endParaRPr>
          </a:p>
        </p:txBody>
      </p:sp>
      <p:sp>
        <p:nvSpPr>
          <p:cNvPr id="12" name="Rectangle: Top Corners Rounded 11"/>
          <p:cNvSpPr/>
          <p:nvPr/>
        </p:nvSpPr>
        <p:spPr bwMode="auto">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pPr>
              <a:defRPr/>
            </a:pPr>
            <a:r>
              <a:rPr lang="en-US" sz="1800" b="1" i="0">
                <a:solidFill>
                  <a:schemeClr val="bg1"/>
                </a:solidFill>
                <a:latin typeface="arial"/>
              </a:rPr>
              <a:t>Step 1</a:t>
            </a:r>
            <a:endParaRPr/>
          </a:p>
        </p:txBody>
      </p:sp>
      <p:sp>
        <p:nvSpPr>
          <p:cNvPr id="13" name="TextBox 12"/>
          <p:cNvSpPr txBox="1"/>
          <p:nvPr/>
        </p:nvSpPr>
        <p:spPr bwMode="auto">
          <a:xfrm>
            <a:off x="457199" y="4220341"/>
            <a:ext cx="6367732" cy="750167"/>
          </a:xfrm>
          <a:prstGeom prst="rect">
            <a:avLst/>
          </a:prstGeom>
          <a:noFill/>
        </p:spPr>
        <p:txBody>
          <a:bodyPr wrap="square">
            <a:spAutoFit/>
          </a:bodyPr>
          <a:lstStyle/>
          <a:p>
            <a:pPr algn="just">
              <a:lnSpc>
                <a:spcPct val="120000"/>
              </a:lnSpc>
              <a:spcAft>
                <a:spcPts val="600"/>
              </a:spcAft>
              <a:buClr>
                <a:schemeClr val="bg1">
                  <a:lumMod val="50000"/>
                </a:schemeClr>
              </a:buClr>
              <a:buSzPct val="80000"/>
              <a:defRPr/>
            </a:pPr>
            <a:r>
              <a:rPr lang="en-US">
                <a:solidFill>
                  <a:srgbClr val="545252"/>
                </a:solidFill>
                <a:latin typeface="arial"/>
              </a:rPr>
              <a:t>Here We are showing Total Amount of Sales for the Given Dates</a:t>
            </a:r>
            <a:endParaRPr lang="en-US" sz="1800" i="0">
              <a:solidFill>
                <a:srgbClr val="545252"/>
              </a:solidFill>
              <a:latin typeface="arial"/>
            </a:endParaRPr>
          </a:p>
        </p:txBody>
      </p:sp>
      <p:sp>
        <p:nvSpPr>
          <p:cNvPr id="5" name="TextBox 4"/>
          <p:cNvSpPr txBox="1"/>
          <p:nvPr/>
        </p:nvSpPr>
        <p:spPr bwMode="auto">
          <a:xfrm>
            <a:off x="703056" y="6220401"/>
            <a:ext cx="4323509" cy="640440"/>
          </a:xfrm>
          <a:prstGeom prst="rect">
            <a:avLst/>
          </a:prstGeom>
          <a:noFill/>
        </p:spPr>
        <p:txBody>
          <a:bodyPr wrap="square">
            <a:spAutoFit/>
          </a:bodyPr>
          <a:lstStyle/>
          <a:p>
            <a:pPr>
              <a:defRPr/>
            </a:pPr>
            <a:r>
              <a:rPr lang="en-IN"/>
              <a:t>Day = DAY(</a:t>
            </a:r>
            <a:r>
              <a:rPr lang="en-IN"/>
              <a:t>ListOfOrders</a:t>
            </a:r>
            <a:r>
              <a:rPr lang="en-IN"/>
              <a:t>[Order Date].[Date])</a:t>
            </a:r>
            <a:endParaRPr/>
          </a:p>
        </p:txBody>
      </p:sp>
      <p:sp>
        <p:nvSpPr>
          <p:cNvPr id="7" name="Rectangle 2"/>
          <p:cNvSpPr txBox="1"/>
          <p:nvPr/>
        </p:nvSpPr>
        <p:spPr bwMode="auto">
          <a:xfrm>
            <a:off x="709336" y="5688691"/>
            <a:ext cx="1600727" cy="369332"/>
          </a:xfrm>
          <a:prstGeom prst="rect">
            <a:avLst/>
          </a:prstGeom>
          <a:noFill/>
          <a:ln w="9525">
            <a:noFill/>
            <a:miter lim="800000"/>
            <a:headEnd/>
            <a:tailEnd/>
          </a:ln>
        </p:spPr>
        <p:txBody>
          <a:bodyPr anchor="ctr"/>
          <a:lstStyle/>
          <a:p>
            <a:pPr>
              <a:lnSpc>
                <a:spcPct val="110000"/>
              </a:lnSpc>
              <a:defRPr/>
            </a:pPr>
            <a:r>
              <a:rPr lang="en-US" sz="1600" b="1">
                <a:solidFill>
                  <a:srgbClr val="422E59"/>
                </a:solidFill>
                <a:latin typeface="Montserrat"/>
              </a:rPr>
              <a:t>Column Dax</a:t>
            </a:r>
            <a:endParaRPr/>
          </a:p>
        </p:txBody>
      </p:sp>
      <p:sp>
        <p:nvSpPr>
          <p:cNvPr id="8" name="Rectangle 2"/>
          <p:cNvSpPr txBox="1"/>
          <p:nvPr/>
        </p:nvSpPr>
        <p:spPr bwMode="auto">
          <a:xfrm>
            <a:off x="709336" y="7018867"/>
            <a:ext cx="2467001" cy="296107"/>
          </a:xfrm>
          <a:prstGeom prst="rect">
            <a:avLst/>
          </a:prstGeom>
          <a:noFill/>
          <a:ln w="9525">
            <a:noFill/>
            <a:miter lim="800000"/>
            <a:headEnd/>
            <a:tailEnd/>
          </a:ln>
        </p:spPr>
        <p:txBody>
          <a:bodyPr anchor="ctr"/>
          <a:lstStyle/>
          <a:p>
            <a:pPr>
              <a:lnSpc>
                <a:spcPct val="110000"/>
              </a:lnSpc>
              <a:defRPr/>
            </a:pPr>
            <a:r>
              <a:rPr lang="en-US" sz="1600" b="1">
                <a:solidFill>
                  <a:srgbClr val="422E59"/>
                </a:solidFill>
                <a:latin typeface="Montserrat"/>
              </a:rPr>
              <a:t>Calculated Measures</a:t>
            </a:r>
            <a:endParaRPr/>
          </a:p>
        </p:txBody>
      </p:sp>
      <p:sp>
        <p:nvSpPr>
          <p:cNvPr id="14" name="TextBox 13"/>
          <p:cNvSpPr txBox="1"/>
          <p:nvPr/>
        </p:nvSpPr>
        <p:spPr bwMode="auto">
          <a:xfrm>
            <a:off x="703055" y="7470143"/>
            <a:ext cx="6121876" cy="640440"/>
          </a:xfrm>
          <a:prstGeom prst="rect">
            <a:avLst/>
          </a:prstGeom>
          <a:noFill/>
        </p:spPr>
        <p:txBody>
          <a:bodyPr wrap="square">
            <a:spAutoFit/>
          </a:bodyPr>
          <a:lstStyle/>
          <a:p>
            <a:pPr>
              <a:defRPr/>
            </a:pPr>
            <a:r>
              <a:rPr lang="en-US"/>
              <a:t>Sales by Day = calculate([Total Sales],</a:t>
            </a:r>
            <a:r>
              <a:rPr lang="en-US"/>
              <a:t>groupby</a:t>
            </a:r>
            <a:r>
              <a:rPr lang="en-US"/>
              <a:t>(</a:t>
            </a:r>
            <a:r>
              <a:rPr lang="en-US"/>
              <a:t>ListOfOrders,ListOfOrders</a:t>
            </a:r>
            <a:r>
              <a:rPr lang="en-US"/>
              <a:t>[Day]))</a:t>
            </a:r>
            <a:endParaRPr lang="en-I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 name="Title 6"/>
          <p:cNvSpPr txBox="1"/>
          <p:nvPr/>
        </p:nvSpPr>
        <p:spPr bwMode="auto">
          <a:xfrm>
            <a:off x="8009411" y="3477011"/>
            <a:ext cx="5604990" cy="2189978"/>
          </a:xfrm>
          <a:prstGeom prst="rect">
            <a:avLst/>
          </a:prstGeom>
        </p:spPr>
        <p:txBody>
          <a:bodyPr vert="horz" lIns="91440" tIns="45720" rIns="91440" bIns="45720" rtlCol="0" anchor="ctr">
            <a:noAutofit/>
          </a:bodyPr>
          <a:lstStyle>
            <a:lvl1pPr algn="l" defTabSz="1097280">
              <a:lnSpc>
                <a:spcPct val="90000"/>
              </a:lnSpc>
              <a:spcBef>
                <a:spcPts val="0"/>
              </a:spcBef>
              <a:buNone/>
              <a:defRPr sz="5300">
                <a:solidFill>
                  <a:schemeClr val="tx1"/>
                </a:solidFill>
                <a:latin typeface="+mj-lt"/>
                <a:ea typeface="+mj-ea"/>
                <a:cs typeface="+mj-cs"/>
              </a:defRPr>
            </a:lvl1pPr>
          </a:lstStyle>
          <a:p>
            <a:pPr>
              <a:lnSpc>
                <a:spcPct val="100000"/>
              </a:lnSpc>
              <a:defRPr/>
            </a:pPr>
            <a:r>
              <a:rPr lang="en-US" sz="3600" b="1">
                <a:solidFill>
                  <a:srgbClr val="422E59"/>
                </a:solidFill>
                <a:latin typeface="Montserrat"/>
              </a:rPr>
              <a:t>Advanced DAX Function</a:t>
            </a:r>
            <a:endParaRPr/>
          </a:p>
        </p:txBody>
      </p:sp>
      <p:sp>
        <p:nvSpPr>
          <p:cNvPr id="19" name="TextBox 18"/>
          <p:cNvSpPr txBox="1"/>
          <p:nvPr/>
        </p:nvSpPr>
        <p:spPr bwMode="auto">
          <a:xfrm>
            <a:off x="-1" y="6800762"/>
            <a:ext cx="4596092" cy="701399"/>
          </a:xfrm>
          <a:prstGeom prst="rect">
            <a:avLst/>
          </a:prstGeom>
          <a:noFill/>
        </p:spPr>
        <p:txBody>
          <a:bodyPr wrap="square">
            <a:spAutoFit/>
          </a:bodyPr>
          <a:lstStyle/>
          <a:p>
            <a:pPr algn="ctr">
              <a:defRPr/>
            </a:pPr>
            <a:r>
              <a:rPr lang="en-US" sz="4000" b="1">
                <a:solidFill>
                  <a:schemeClr val="bg1"/>
                </a:solidFill>
                <a:latin typeface="Montserrat"/>
              </a:rPr>
              <a:t>Module 14.7</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021080" y="-1"/>
            <a:ext cx="11834743" cy="1371600"/>
          </a:xfrm>
          <a:prstGeom prst="rect">
            <a:avLst/>
          </a:prstGeom>
          <a:noFill/>
          <a:ln w="9525">
            <a:noFill/>
            <a:miter lim="800000"/>
            <a:headEnd/>
            <a:tailEnd/>
          </a:ln>
        </p:spPr>
        <p:txBody>
          <a:bodyPr anchor="ctr"/>
          <a:lstStyle/>
          <a:p>
            <a:pPr>
              <a:lnSpc>
                <a:spcPct val="110000"/>
              </a:lnSpc>
              <a:defRPr/>
            </a:pPr>
            <a:r>
              <a:rPr lang="en-US" sz="2800" b="1">
                <a:solidFill>
                  <a:srgbClr val="422E59"/>
                </a:solidFill>
                <a:latin typeface="Montserrat"/>
              </a:rPr>
              <a:t>Advance Dax</a:t>
            </a:r>
            <a:endParaRPr/>
          </a:p>
        </p:txBody>
      </p:sp>
      <p:grpSp>
        <p:nvGrpSpPr>
          <p:cNvPr id="16" name="Group 15"/>
          <p:cNvGrpSpPr/>
          <p:nvPr/>
        </p:nvGrpSpPr>
        <p:grpSpPr bwMode="auto">
          <a:xfrm>
            <a:off x="0" y="1338408"/>
            <a:ext cx="14630400" cy="1557560"/>
            <a:chOff x="0" y="0"/>
            <a:chExt cx="14630400" cy="1557560"/>
          </a:xfrm>
        </p:grpSpPr>
        <p:sp>
          <p:nvSpPr>
            <p:cNvPr id="9" name="Rectangle: Rounded Corners 8"/>
            <p:cNvSpPr/>
            <p:nvPr/>
          </p:nvSpPr>
          <p:spPr bwMode="auto">
            <a:xfrm>
              <a:off x="0" y="0"/>
              <a:ext cx="14630400" cy="155756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defRPr/>
              </a:pPr>
              <a:endParaRPr lang="en-US" b="1" i="0" u="none" strike="noStrike">
                <a:solidFill>
                  <a:srgbClr val="545252"/>
                </a:solidFill>
                <a:latin typeface="Arial"/>
                <a:cs typeface="Arial"/>
              </a:endParaRPr>
            </a:p>
          </p:txBody>
        </p:sp>
        <p:sp>
          <p:nvSpPr>
            <p:cNvPr id="10" name="TextBox 9"/>
            <p:cNvSpPr txBox="1"/>
            <p:nvPr/>
          </p:nvSpPr>
          <p:spPr bwMode="auto">
            <a:xfrm>
              <a:off x="457199" y="570805"/>
              <a:ext cx="13721040" cy="420983"/>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defRPr/>
              </a:pPr>
              <a:r>
                <a:rPr lang="en-US" b="1">
                  <a:solidFill>
                    <a:srgbClr val="545252"/>
                  </a:solidFill>
                  <a:latin typeface="arial"/>
                </a:rPr>
                <a:t>Calculate monthly and </a:t>
              </a:r>
              <a:r>
                <a:rPr lang="en-US" b="1">
                  <a:solidFill>
                    <a:srgbClr val="545252"/>
                  </a:solidFill>
                  <a:latin typeface="arial"/>
                </a:rPr>
                <a:t>ytd</a:t>
              </a:r>
              <a:r>
                <a:rPr lang="en-US" b="1">
                  <a:solidFill>
                    <a:srgbClr val="545252"/>
                  </a:solidFill>
                  <a:latin typeface="arial"/>
                </a:rPr>
                <a:t> sales for each sub category?</a:t>
              </a:r>
              <a:endParaRPr/>
            </a:p>
          </p:txBody>
        </p:sp>
      </p:grpSp>
      <p:sp>
        <p:nvSpPr>
          <p:cNvPr id="11" name="Rectangle: Rounded Corners 10"/>
          <p:cNvSpPr/>
          <p:nvPr/>
        </p:nvSpPr>
        <p:spPr bwMode="auto">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defRPr/>
            </a:pPr>
            <a:endParaRPr lang="en-US" sz="2000">
              <a:solidFill>
                <a:srgbClr val="545252"/>
              </a:solidFill>
              <a:latin typeface="arial"/>
            </a:endParaRPr>
          </a:p>
        </p:txBody>
      </p:sp>
      <p:sp>
        <p:nvSpPr>
          <p:cNvPr id="12" name="Rectangle: Top Corners Rounded 11"/>
          <p:cNvSpPr/>
          <p:nvPr/>
        </p:nvSpPr>
        <p:spPr bwMode="auto">
          <a:xfrm rot="5400000">
            <a:off x="2217971" y="1596574"/>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pPr>
              <a:defRPr/>
            </a:pPr>
            <a:r>
              <a:rPr lang="en-US" sz="1800" b="1" i="0">
                <a:solidFill>
                  <a:schemeClr val="bg1"/>
                </a:solidFill>
                <a:latin typeface="arial"/>
              </a:rPr>
              <a:t>Selectedvalue</a:t>
            </a:r>
            <a:r>
              <a:rPr lang="en-US" sz="1800" b="1" i="0">
                <a:solidFill>
                  <a:schemeClr val="bg1"/>
                </a:solidFill>
                <a:latin typeface="arial"/>
              </a:rPr>
              <a:t> Function</a:t>
            </a:r>
            <a:endParaRPr/>
          </a:p>
        </p:txBody>
      </p:sp>
      <p:sp>
        <p:nvSpPr>
          <p:cNvPr id="13" name="TextBox 12"/>
          <p:cNvSpPr txBox="1"/>
          <p:nvPr/>
        </p:nvSpPr>
        <p:spPr bwMode="auto">
          <a:xfrm>
            <a:off x="457199" y="4220341"/>
            <a:ext cx="6367732" cy="750167"/>
          </a:xfrm>
          <a:prstGeom prst="rect">
            <a:avLst/>
          </a:prstGeom>
          <a:noFill/>
        </p:spPr>
        <p:txBody>
          <a:bodyPr wrap="square">
            <a:spAutoFit/>
          </a:bodyPr>
          <a:lstStyle/>
          <a:p>
            <a:pPr algn="just">
              <a:lnSpc>
                <a:spcPct val="120000"/>
              </a:lnSpc>
              <a:spcAft>
                <a:spcPts val="600"/>
              </a:spcAft>
              <a:buClr>
                <a:schemeClr val="bg1">
                  <a:lumMod val="50000"/>
                </a:schemeClr>
              </a:buClr>
              <a:buSzPct val="80000"/>
              <a:defRPr/>
            </a:pPr>
            <a:r>
              <a:rPr lang="en-US">
                <a:solidFill>
                  <a:srgbClr val="545252"/>
                </a:solidFill>
                <a:latin typeface="arial"/>
              </a:rPr>
              <a:t>Here we are showing monthly and </a:t>
            </a:r>
            <a:r>
              <a:rPr lang="en-US">
                <a:solidFill>
                  <a:srgbClr val="545252"/>
                </a:solidFill>
                <a:latin typeface="arial"/>
              </a:rPr>
              <a:t>ytd</a:t>
            </a:r>
            <a:r>
              <a:rPr lang="en-US">
                <a:solidFill>
                  <a:srgbClr val="545252"/>
                </a:solidFill>
                <a:latin typeface="arial"/>
              </a:rPr>
              <a:t> sales for each sub category</a:t>
            </a:r>
            <a:endParaRPr/>
          </a:p>
        </p:txBody>
      </p:sp>
      <p:sp>
        <p:nvSpPr>
          <p:cNvPr id="5" name="TextBox 4"/>
          <p:cNvSpPr txBox="1"/>
          <p:nvPr/>
        </p:nvSpPr>
        <p:spPr bwMode="auto">
          <a:xfrm>
            <a:off x="615514" y="5510938"/>
            <a:ext cx="6593515" cy="2560679"/>
          </a:xfrm>
          <a:prstGeom prst="rect">
            <a:avLst/>
          </a:prstGeom>
          <a:noFill/>
        </p:spPr>
        <p:txBody>
          <a:bodyPr wrap="square">
            <a:spAutoFit/>
          </a:bodyPr>
          <a:lstStyle/>
          <a:p>
            <a:pPr>
              <a:defRPr/>
            </a:pPr>
            <a:r>
              <a:rPr lang="en-US" sz="1800" b="1" i="0"/>
              <a:t>Sales Time</a:t>
            </a:r>
            <a:r>
              <a:rPr lang="en-US" sz="1800" i="0"/>
              <a:t> = IF(SELECTEDVALUE(Timeframe[Timeperiod])="Monthly",</a:t>
            </a:r>
            <a:endParaRPr/>
          </a:p>
          <a:p>
            <a:pPr>
              <a:defRPr/>
            </a:pPr>
            <a:r>
              <a:rPr lang="en-US" sz="1800" i="0"/>
              <a:t>SUM(OrderBreakdown[Sales]),</a:t>
            </a:r>
            <a:endParaRPr/>
          </a:p>
          <a:p>
            <a:pPr>
              <a:defRPr/>
            </a:pPr>
            <a:r>
              <a:rPr lang="en-US" sz="1800" i="0"/>
              <a:t>IF(SELECTEDVALUE(Timeframe[Timeperiod])="Ytd",</a:t>
            </a:r>
            <a:endParaRPr/>
          </a:p>
          <a:p>
            <a:pPr>
              <a:defRPr/>
            </a:pPr>
            <a:r>
              <a:rPr lang="en-US" sz="1800" i="0"/>
              <a:t>CALCULATE(SUM(OrderBreakdown[Sales]),</a:t>
            </a:r>
            <a:endParaRPr/>
          </a:p>
          <a:p>
            <a:pPr>
              <a:defRPr/>
            </a:pPr>
            <a:r>
              <a:rPr lang="en-US" sz="1800" i="0"/>
              <a:t>FILTER(all(ListOfOrders),ListOfOrders[Order Date]&lt;=MAX(ListOfOrders[Order Date])&amp;&amp;</a:t>
            </a:r>
            <a:endParaRPr/>
          </a:p>
          <a:p>
            <a:pPr>
              <a:defRPr/>
            </a:pPr>
            <a:r>
              <a:rPr lang="en-US" sz="1800" i="0"/>
              <a:t> ListOfOrders[Order Date].[Year]= max(ListOfOrders[Order Date].[Year])))))</a:t>
            </a:r>
            <a:endParaRPr lang="en-US">
              <a:ea typeface="Calibri"/>
              <a:cs typeface="Calibri"/>
            </a:endParaRPr>
          </a:p>
        </p:txBody>
      </p:sp>
      <p:sp>
        <p:nvSpPr>
          <p:cNvPr id="8" name="Rectangle 2"/>
          <p:cNvSpPr txBox="1"/>
          <p:nvPr/>
        </p:nvSpPr>
        <p:spPr bwMode="auto">
          <a:xfrm>
            <a:off x="615514" y="5094256"/>
            <a:ext cx="2467001" cy="296107"/>
          </a:xfrm>
          <a:prstGeom prst="rect">
            <a:avLst/>
          </a:prstGeom>
          <a:noFill/>
          <a:ln w="9525">
            <a:noFill/>
            <a:miter lim="800000"/>
            <a:headEnd/>
            <a:tailEnd/>
          </a:ln>
        </p:spPr>
        <p:txBody>
          <a:bodyPr anchor="ctr"/>
          <a:lstStyle/>
          <a:p>
            <a:pPr>
              <a:lnSpc>
                <a:spcPct val="110000"/>
              </a:lnSpc>
              <a:defRPr/>
            </a:pPr>
            <a:r>
              <a:rPr lang="en-US" sz="1600" b="1">
                <a:solidFill>
                  <a:srgbClr val="422E59"/>
                </a:solidFill>
                <a:latin typeface="Montserrat"/>
              </a:rPr>
              <a:t>Calculated Measures</a:t>
            </a:r>
            <a:endParaRPr/>
          </a:p>
        </p:txBody>
      </p:sp>
      <p:pic>
        <p:nvPicPr>
          <p:cNvPr id="6" name="Picture 5"/>
          <p:cNvPicPr>
            <a:picLocks noChangeAspect="1"/>
          </p:cNvPicPr>
          <p:nvPr/>
        </p:nvPicPr>
        <p:blipFill>
          <a:blip r:embed="rId2"/>
          <a:stretch/>
        </p:blipFill>
        <p:spPr bwMode="auto">
          <a:xfrm>
            <a:off x="6819892" y="3956488"/>
            <a:ext cx="7194994" cy="42142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021080" y="-1"/>
            <a:ext cx="11834743" cy="1371600"/>
          </a:xfrm>
          <a:prstGeom prst="rect">
            <a:avLst/>
          </a:prstGeom>
          <a:noFill/>
          <a:ln w="9525">
            <a:noFill/>
            <a:miter lim="800000"/>
            <a:headEnd/>
            <a:tailEnd/>
          </a:ln>
        </p:spPr>
        <p:txBody>
          <a:bodyPr anchor="ctr"/>
          <a:lstStyle/>
          <a:p>
            <a:pPr>
              <a:lnSpc>
                <a:spcPct val="110000"/>
              </a:lnSpc>
              <a:defRPr/>
            </a:pPr>
            <a:r>
              <a:rPr lang="en-US" sz="2800" b="1">
                <a:solidFill>
                  <a:srgbClr val="422E59"/>
                </a:solidFill>
                <a:latin typeface="Montserrat"/>
              </a:rPr>
              <a:t>Advance Dax</a:t>
            </a:r>
            <a:endParaRPr/>
          </a:p>
        </p:txBody>
      </p:sp>
      <p:grpSp>
        <p:nvGrpSpPr>
          <p:cNvPr id="16" name="Group 15"/>
          <p:cNvGrpSpPr/>
          <p:nvPr/>
        </p:nvGrpSpPr>
        <p:grpSpPr bwMode="auto">
          <a:xfrm>
            <a:off x="0" y="1338408"/>
            <a:ext cx="14630400" cy="1557560"/>
            <a:chOff x="0" y="0"/>
            <a:chExt cx="14630400" cy="1557560"/>
          </a:xfrm>
        </p:grpSpPr>
        <p:sp>
          <p:nvSpPr>
            <p:cNvPr id="9" name="Rectangle: Rounded Corners 8"/>
            <p:cNvSpPr/>
            <p:nvPr/>
          </p:nvSpPr>
          <p:spPr bwMode="auto">
            <a:xfrm>
              <a:off x="0" y="0"/>
              <a:ext cx="14630400" cy="155756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defRPr/>
              </a:pPr>
              <a:endParaRPr lang="en-US" b="1" i="0" u="none" strike="noStrike">
                <a:solidFill>
                  <a:srgbClr val="545252"/>
                </a:solidFill>
                <a:latin typeface="Arial"/>
                <a:cs typeface="Arial"/>
              </a:endParaRPr>
            </a:p>
          </p:txBody>
        </p:sp>
        <p:sp>
          <p:nvSpPr>
            <p:cNvPr id="10" name="TextBox 9"/>
            <p:cNvSpPr txBox="1"/>
            <p:nvPr/>
          </p:nvSpPr>
          <p:spPr bwMode="auto">
            <a:xfrm>
              <a:off x="457199" y="570805"/>
              <a:ext cx="13721040" cy="420983"/>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defRPr/>
              </a:pPr>
              <a:r>
                <a:rPr lang="en-US" b="1">
                  <a:solidFill>
                    <a:srgbClr val="545252"/>
                  </a:solidFill>
                  <a:latin typeface="arial"/>
                </a:rPr>
                <a:t>Calculate Cumulative Sales %?</a:t>
              </a:r>
              <a:endParaRPr/>
            </a:p>
          </p:txBody>
        </p:sp>
      </p:grpSp>
      <p:sp>
        <p:nvSpPr>
          <p:cNvPr id="11" name="Rectangle: Rounded Corners 10"/>
          <p:cNvSpPr/>
          <p:nvPr/>
        </p:nvSpPr>
        <p:spPr bwMode="auto">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defRPr/>
            </a:pPr>
            <a:endParaRPr lang="en-US" sz="2000">
              <a:solidFill>
                <a:srgbClr val="545252"/>
              </a:solidFill>
              <a:latin typeface="arial"/>
            </a:endParaRPr>
          </a:p>
        </p:txBody>
      </p:sp>
      <p:sp>
        <p:nvSpPr>
          <p:cNvPr id="12" name="Rectangle: Top Corners Rounded 11"/>
          <p:cNvSpPr/>
          <p:nvPr/>
        </p:nvSpPr>
        <p:spPr bwMode="auto">
          <a:xfrm rot="5400000">
            <a:off x="2217971" y="1596574"/>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pPr>
              <a:defRPr/>
            </a:pPr>
            <a:r>
              <a:rPr lang="en-US" sz="1800" b="1" i="0">
                <a:solidFill>
                  <a:schemeClr val="bg1"/>
                </a:solidFill>
                <a:latin typeface="arial"/>
              </a:rPr>
              <a:t>Cumulative %</a:t>
            </a:r>
            <a:endParaRPr/>
          </a:p>
        </p:txBody>
      </p:sp>
      <p:sp>
        <p:nvSpPr>
          <p:cNvPr id="13" name="TextBox 12"/>
          <p:cNvSpPr txBox="1"/>
          <p:nvPr/>
        </p:nvSpPr>
        <p:spPr bwMode="auto">
          <a:xfrm>
            <a:off x="457199" y="4220341"/>
            <a:ext cx="6367732" cy="420983"/>
          </a:xfrm>
          <a:prstGeom prst="rect">
            <a:avLst/>
          </a:prstGeom>
          <a:noFill/>
        </p:spPr>
        <p:txBody>
          <a:bodyPr wrap="square">
            <a:spAutoFit/>
          </a:bodyPr>
          <a:lstStyle/>
          <a:p>
            <a:pPr algn="just">
              <a:lnSpc>
                <a:spcPct val="120000"/>
              </a:lnSpc>
              <a:spcAft>
                <a:spcPts val="600"/>
              </a:spcAft>
              <a:buClr>
                <a:schemeClr val="bg1">
                  <a:lumMod val="50000"/>
                </a:schemeClr>
              </a:buClr>
              <a:buSzPct val="80000"/>
              <a:defRPr/>
            </a:pPr>
            <a:r>
              <a:rPr lang="en-US">
                <a:solidFill>
                  <a:srgbClr val="545252"/>
                </a:solidFill>
                <a:latin typeface="arial"/>
              </a:rPr>
              <a:t>Here we are showing cumulative sales%. </a:t>
            </a:r>
            <a:endParaRPr/>
          </a:p>
        </p:txBody>
      </p:sp>
      <p:sp>
        <p:nvSpPr>
          <p:cNvPr id="5" name="TextBox 4"/>
          <p:cNvSpPr txBox="1"/>
          <p:nvPr/>
        </p:nvSpPr>
        <p:spPr bwMode="auto">
          <a:xfrm>
            <a:off x="615514" y="5510938"/>
            <a:ext cx="6593515" cy="2286359"/>
          </a:xfrm>
          <a:prstGeom prst="rect">
            <a:avLst/>
          </a:prstGeom>
          <a:noFill/>
        </p:spPr>
        <p:txBody>
          <a:bodyPr wrap="square">
            <a:spAutoFit/>
          </a:bodyPr>
          <a:lstStyle/>
          <a:p>
            <a:pPr>
              <a:defRPr/>
            </a:pPr>
            <a:r>
              <a:rPr lang="en-US" b="1"/>
              <a:t>C</a:t>
            </a:r>
            <a:r>
              <a:rPr lang="en-US" sz="1800" b="1" i="0"/>
              <a:t>umulative % = </a:t>
            </a:r>
            <a:r>
              <a:rPr lang="en-US" sz="1800" i="0"/>
              <a:t>Var sales = SUM(OrderBreakdown[Sales])</a:t>
            </a:r>
            <a:endParaRPr/>
          </a:p>
          <a:p>
            <a:pPr>
              <a:defRPr/>
            </a:pPr>
            <a:r>
              <a:rPr lang="en-US" sz="1800" i="0"/>
              <a:t>return</a:t>
            </a:r>
            <a:endParaRPr/>
          </a:p>
          <a:p>
            <a:pPr>
              <a:defRPr/>
            </a:pPr>
            <a:r>
              <a:rPr lang="en-US" sz="1800" i="0"/>
              <a:t>DIVIDE(</a:t>
            </a:r>
            <a:endParaRPr/>
          </a:p>
          <a:p>
            <a:pPr>
              <a:defRPr/>
            </a:pPr>
            <a:r>
              <a:rPr lang="en-US" sz="1800" i="0"/>
              <a:t>    CALCULATE(SUM(OrderBreakdown[Sales]),</a:t>
            </a:r>
            <a:endParaRPr/>
          </a:p>
          <a:p>
            <a:pPr>
              <a:defRPr/>
            </a:pPr>
            <a:r>
              <a:rPr lang="en-US" sz="1800" i="0"/>
              <a:t>    FILTER(</a:t>
            </a:r>
            <a:endParaRPr/>
          </a:p>
          <a:p>
            <a:pPr>
              <a:defRPr/>
            </a:pPr>
            <a:r>
              <a:rPr lang="en-US" sz="1800" i="0"/>
              <a:t>        ALLSELECTED(ListOfOrders[State]),</a:t>
            </a:r>
            <a:endParaRPr/>
          </a:p>
          <a:p>
            <a:pPr>
              <a:defRPr/>
            </a:pPr>
            <a:r>
              <a:rPr lang="en-US" sz="1800" i="0"/>
              <a:t>        CALCULATE(SUM(OrderBreakdown[Sales])&gt;=sales))),</a:t>
            </a:r>
            <a:endParaRPr/>
          </a:p>
          <a:p>
            <a:pPr>
              <a:defRPr/>
            </a:pPr>
            <a:r>
              <a:rPr lang="en-US" sz="1800" i="0"/>
              <a:t>[All sales])</a:t>
            </a:r>
            <a:endParaRPr lang="en-US">
              <a:ea typeface="Calibri"/>
              <a:cs typeface="Calibri"/>
            </a:endParaRPr>
          </a:p>
        </p:txBody>
      </p:sp>
      <p:sp>
        <p:nvSpPr>
          <p:cNvPr id="8" name="Rectangle 2"/>
          <p:cNvSpPr txBox="1"/>
          <p:nvPr/>
        </p:nvSpPr>
        <p:spPr bwMode="auto">
          <a:xfrm>
            <a:off x="615514" y="5094256"/>
            <a:ext cx="2467001" cy="296107"/>
          </a:xfrm>
          <a:prstGeom prst="rect">
            <a:avLst/>
          </a:prstGeom>
          <a:noFill/>
          <a:ln w="9525">
            <a:noFill/>
            <a:miter lim="800000"/>
            <a:headEnd/>
            <a:tailEnd/>
          </a:ln>
        </p:spPr>
        <p:txBody>
          <a:bodyPr anchor="ctr"/>
          <a:lstStyle/>
          <a:p>
            <a:pPr>
              <a:lnSpc>
                <a:spcPct val="110000"/>
              </a:lnSpc>
              <a:defRPr/>
            </a:pPr>
            <a:r>
              <a:rPr lang="en-US" sz="1600" b="1">
                <a:solidFill>
                  <a:srgbClr val="422E59"/>
                </a:solidFill>
                <a:latin typeface="Montserrat"/>
              </a:rPr>
              <a:t>Calculated Measures</a:t>
            </a:r>
            <a:endParaRPr/>
          </a:p>
        </p:txBody>
      </p:sp>
      <p:pic>
        <p:nvPicPr>
          <p:cNvPr id="3" name="Picture 2"/>
          <p:cNvPicPr>
            <a:picLocks noChangeAspect="1"/>
          </p:cNvPicPr>
          <p:nvPr/>
        </p:nvPicPr>
        <p:blipFill>
          <a:blip r:embed="rId2"/>
          <a:stretch/>
        </p:blipFill>
        <p:spPr bwMode="auto">
          <a:xfrm>
            <a:off x="6116594" y="3688864"/>
            <a:ext cx="7898291" cy="413039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021080" y="-1"/>
            <a:ext cx="11834743" cy="1371600"/>
          </a:xfrm>
          <a:prstGeom prst="rect">
            <a:avLst/>
          </a:prstGeom>
          <a:noFill/>
          <a:ln w="9525">
            <a:noFill/>
            <a:miter lim="800000"/>
            <a:headEnd/>
            <a:tailEnd/>
          </a:ln>
        </p:spPr>
        <p:txBody>
          <a:bodyPr anchor="ctr"/>
          <a:lstStyle/>
          <a:p>
            <a:pPr>
              <a:lnSpc>
                <a:spcPct val="110000"/>
              </a:lnSpc>
              <a:defRPr/>
            </a:pPr>
            <a:r>
              <a:rPr lang="en-US" sz="2800" b="1">
                <a:solidFill>
                  <a:srgbClr val="422E59"/>
                </a:solidFill>
                <a:latin typeface="Montserrat"/>
              </a:rPr>
              <a:t>Advance Dax</a:t>
            </a:r>
            <a:endParaRPr/>
          </a:p>
        </p:txBody>
      </p:sp>
      <p:grpSp>
        <p:nvGrpSpPr>
          <p:cNvPr id="16" name="Group 15"/>
          <p:cNvGrpSpPr/>
          <p:nvPr/>
        </p:nvGrpSpPr>
        <p:grpSpPr bwMode="auto">
          <a:xfrm>
            <a:off x="0" y="1338408"/>
            <a:ext cx="14630400" cy="1557560"/>
            <a:chOff x="0" y="0"/>
            <a:chExt cx="14630400" cy="1557560"/>
          </a:xfrm>
        </p:grpSpPr>
        <p:sp>
          <p:nvSpPr>
            <p:cNvPr id="9" name="Rectangle: Rounded Corners 8"/>
            <p:cNvSpPr/>
            <p:nvPr/>
          </p:nvSpPr>
          <p:spPr bwMode="auto">
            <a:xfrm>
              <a:off x="0" y="0"/>
              <a:ext cx="14630400" cy="155756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defRPr/>
              </a:pPr>
              <a:endParaRPr lang="en-US" b="1" i="0" u="none" strike="noStrike">
                <a:solidFill>
                  <a:srgbClr val="545252"/>
                </a:solidFill>
                <a:latin typeface="Arial"/>
                <a:cs typeface="Arial"/>
              </a:endParaRPr>
            </a:p>
          </p:txBody>
        </p:sp>
        <p:sp>
          <p:nvSpPr>
            <p:cNvPr id="10" name="TextBox 9"/>
            <p:cNvSpPr txBox="1"/>
            <p:nvPr/>
          </p:nvSpPr>
          <p:spPr bwMode="auto">
            <a:xfrm>
              <a:off x="457199" y="570805"/>
              <a:ext cx="13721040" cy="420983"/>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defRPr/>
              </a:pPr>
              <a:r>
                <a:rPr lang="en-US" b="1">
                  <a:solidFill>
                    <a:srgbClr val="545252"/>
                  </a:solidFill>
                  <a:latin typeface="arial"/>
                </a:rPr>
                <a:t>Calculate Running total sales?</a:t>
              </a:r>
              <a:endParaRPr/>
            </a:p>
          </p:txBody>
        </p:sp>
      </p:grpSp>
      <p:sp>
        <p:nvSpPr>
          <p:cNvPr id="11" name="Rectangle: Rounded Corners 10"/>
          <p:cNvSpPr/>
          <p:nvPr/>
        </p:nvSpPr>
        <p:spPr bwMode="auto">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defRPr/>
            </a:pPr>
            <a:endParaRPr lang="en-US" sz="2000">
              <a:solidFill>
                <a:srgbClr val="545252"/>
              </a:solidFill>
              <a:latin typeface="arial"/>
            </a:endParaRPr>
          </a:p>
        </p:txBody>
      </p:sp>
      <p:sp>
        <p:nvSpPr>
          <p:cNvPr id="12" name="Rectangle: Top Corners Rounded 11"/>
          <p:cNvSpPr/>
          <p:nvPr/>
        </p:nvSpPr>
        <p:spPr bwMode="auto">
          <a:xfrm rot="5400000">
            <a:off x="2217971" y="1596574"/>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pPr>
              <a:defRPr/>
            </a:pPr>
            <a:r>
              <a:rPr lang="en-US" sz="1800" b="1" i="0">
                <a:solidFill>
                  <a:schemeClr val="bg1"/>
                </a:solidFill>
                <a:latin typeface="arial"/>
              </a:rPr>
              <a:t>Running Total</a:t>
            </a:r>
            <a:endParaRPr/>
          </a:p>
        </p:txBody>
      </p:sp>
      <p:sp>
        <p:nvSpPr>
          <p:cNvPr id="13" name="TextBox 12"/>
          <p:cNvSpPr txBox="1"/>
          <p:nvPr/>
        </p:nvSpPr>
        <p:spPr bwMode="auto">
          <a:xfrm>
            <a:off x="457199" y="4220341"/>
            <a:ext cx="6367732" cy="420983"/>
          </a:xfrm>
          <a:prstGeom prst="rect">
            <a:avLst/>
          </a:prstGeom>
          <a:noFill/>
        </p:spPr>
        <p:txBody>
          <a:bodyPr wrap="square">
            <a:spAutoFit/>
          </a:bodyPr>
          <a:lstStyle/>
          <a:p>
            <a:pPr algn="just">
              <a:lnSpc>
                <a:spcPct val="120000"/>
              </a:lnSpc>
              <a:spcAft>
                <a:spcPts val="600"/>
              </a:spcAft>
              <a:buClr>
                <a:schemeClr val="bg1">
                  <a:lumMod val="50000"/>
                </a:schemeClr>
              </a:buClr>
              <a:buSzPct val="80000"/>
              <a:defRPr/>
            </a:pPr>
            <a:r>
              <a:rPr lang="en-US">
                <a:solidFill>
                  <a:srgbClr val="545252"/>
                </a:solidFill>
                <a:latin typeface="arial"/>
              </a:rPr>
              <a:t>Here we are showing running total sales.</a:t>
            </a:r>
            <a:endParaRPr/>
          </a:p>
        </p:txBody>
      </p:sp>
      <p:sp>
        <p:nvSpPr>
          <p:cNvPr id="5" name="TextBox 4"/>
          <p:cNvSpPr txBox="1"/>
          <p:nvPr/>
        </p:nvSpPr>
        <p:spPr bwMode="auto">
          <a:xfrm>
            <a:off x="615514" y="5510938"/>
            <a:ext cx="6593515" cy="914760"/>
          </a:xfrm>
          <a:prstGeom prst="rect">
            <a:avLst/>
          </a:prstGeom>
          <a:noFill/>
        </p:spPr>
        <p:txBody>
          <a:bodyPr wrap="square">
            <a:spAutoFit/>
          </a:bodyPr>
          <a:lstStyle/>
          <a:p>
            <a:pPr>
              <a:defRPr/>
            </a:pPr>
            <a:r>
              <a:rPr lang="en-US" b="1"/>
              <a:t>Sales Running Total = </a:t>
            </a:r>
            <a:r>
              <a:rPr lang="en-US"/>
              <a:t>CALCULATE([Sales Time],FILTER(ALL(ListOfOrders[Country]),</a:t>
            </a:r>
            <a:endParaRPr/>
          </a:p>
          <a:p>
            <a:pPr>
              <a:defRPr/>
            </a:pPr>
            <a:r>
              <a:rPr lang="en-US"/>
              <a:t>ListOfOrders[Country]&lt;=MAX(ListOfOrders[Country])))</a:t>
            </a:r>
            <a:endParaRPr lang="en-US">
              <a:ea typeface="Calibri"/>
              <a:cs typeface="Calibri"/>
            </a:endParaRPr>
          </a:p>
        </p:txBody>
      </p:sp>
      <p:sp>
        <p:nvSpPr>
          <p:cNvPr id="8" name="Rectangle 2"/>
          <p:cNvSpPr txBox="1"/>
          <p:nvPr/>
        </p:nvSpPr>
        <p:spPr bwMode="auto">
          <a:xfrm>
            <a:off x="615514" y="5094256"/>
            <a:ext cx="2467001" cy="296107"/>
          </a:xfrm>
          <a:prstGeom prst="rect">
            <a:avLst/>
          </a:prstGeom>
          <a:noFill/>
          <a:ln w="9525">
            <a:noFill/>
            <a:miter lim="800000"/>
            <a:headEnd/>
            <a:tailEnd/>
          </a:ln>
        </p:spPr>
        <p:txBody>
          <a:bodyPr anchor="ctr"/>
          <a:lstStyle/>
          <a:p>
            <a:pPr>
              <a:lnSpc>
                <a:spcPct val="110000"/>
              </a:lnSpc>
              <a:defRPr/>
            </a:pPr>
            <a:r>
              <a:rPr lang="en-US" sz="1600" b="1">
                <a:solidFill>
                  <a:srgbClr val="422E59"/>
                </a:solidFill>
                <a:latin typeface="Montserrat"/>
              </a:rPr>
              <a:t>Calculated Measures</a:t>
            </a:r>
            <a:endParaRPr/>
          </a:p>
        </p:txBody>
      </p:sp>
      <p:pic>
        <p:nvPicPr>
          <p:cNvPr id="4" name="Picture 3"/>
          <p:cNvPicPr>
            <a:picLocks noChangeAspect="1"/>
          </p:cNvPicPr>
          <p:nvPr/>
        </p:nvPicPr>
        <p:blipFill>
          <a:blip r:embed="rId2"/>
          <a:stretch/>
        </p:blipFill>
        <p:spPr bwMode="auto">
          <a:xfrm>
            <a:off x="8628814" y="3357340"/>
            <a:ext cx="4948701" cy="483428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021080" y="-1"/>
            <a:ext cx="11834743" cy="1371600"/>
          </a:xfrm>
          <a:prstGeom prst="rect">
            <a:avLst/>
          </a:prstGeom>
          <a:noFill/>
          <a:ln w="9525">
            <a:noFill/>
            <a:miter lim="800000"/>
            <a:headEnd/>
            <a:tailEnd/>
          </a:ln>
        </p:spPr>
        <p:txBody>
          <a:bodyPr anchor="ctr"/>
          <a:lstStyle/>
          <a:p>
            <a:pPr>
              <a:lnSpc>
                <a:spcPct val="110000"/>
              </a:lnSpc>
              <a:defRPr/>
            </a:pPr>
            <a:r>
              <a:rPr lang="en-US" sz="2800" b="1">
                <a:solidFill>
                  <a:srgbClr val="422E59"/>
                </a:solidFill>
                <a:latin typeface="Montserrat"/>
              </a:rPr>
              <a:t>Advance Dax</a:t>
            </a:r>
            <a:endParaRPr/>
          </a:p>
        </p:txBody>
      </p:sp>
      <p:grpSp>
        <p:nvGrpSpPr>
          <p:cNvPr id="16" name="Group 15"/>
          <p:cNvGrpSpPr/>
          <p:nvPr/>
        </p:nvGrpSpPr>
        <p:grpSpPr bwMode="auto">
          <a:xfrm>
            <a:off x="0" y="1338408"/>
            <a:ext cx="14630400" cy="1557560"/>
            <a:chOff x="0" y="0"/>
            <a:chExt cx="14630400" cy="1557560"/>
          </a:xfrm>
        </p:grpSpPr>
        <p:sp>
          <p:nvSpPr>
            <p:cNvPr id="9" name="Rectangle: Rounded Corners 8"/>
            <p:cNvSpPr/>
            <p:nvPr/>
          </p:nvSpPr>
          <p:spPr bwMode="auto">
            <a:xfrm>
              <a:off x="0" y="0"/>
              <a:ext cx="14630400" cy="155756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defRPr/>
              </a:pPr>
              <a:endParaRPr lang="en-US" b="1" i="0" u="none" strike="noStrike">
                <a:solidFill>
                  <a:srgbClr val="545252"/>
                </a:solidFill>
                <a:latin typeface="Arial"/>
                <a:cs typeface="Arial"/>
              </a:endParaRPr>
            </a:p>
          </p:txBody>
        </p:sp>
        <p:sp>
          <p:nvSpPr>
            <p:cNvPr id="10" name="TextBox 9"/>
            <p:cNvSpPr txBox="1"/>
            <p:nvPr/>
          </p:nvSpPr>
          <p:spPr bwMode="auto">
            <a:xfrm>
              <a:off x="457199" y="570805"/>
              <a:ext cx="13721040" cy="420983"/>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defRPr/>
              </a:pPr>
              <a:r>
                <a:rPr lang="en-US" b="1">
                  <a:solidFill>
                    <a:srgbClr val="545252"/>
                  </a:solidFill>
                  <a:latin typeface="arial"/>
                </a:rPr>
                <a:t>Calculate profit making top countries?</a:t>
              </a:r>
              <a:endParaRPr/>
            </a:p>
          </p:txBody>
        </p:sp>
      </p:grpSp>
      <p:sp>
        <p:nvSpPr>
          <p:cNvPr id="11" name="Rectangle: Rounded Corners 10"/>
          <p:cNvSpPr/>
          <p:nvPr/>
        </p:nvSpPr>
        <p:spPr bwMode="auto">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defRPr/>
            </a:pPr>
            <a:endParaRPr lang="en-US" sz="2000">
              <a:solidFill>
                <a:srgbClr val="545252"/>
              </a:solidFill>
              <a:latin typeface="arial"/>
            </a:endParaRPr>
          </a:p>
        </p:txBody>
      </p:sp>
      <p:sp>
        <p:nvSpPr>
          <p:cNvPr id="12" name="Rectangle: Top Corners Rounded 11"/>
          <p:cNvSpPr/>
          <p:nvPr/>
        </p:nvSpPr>
        <p:spPr bwMode="auto">
          <a:xfrm rot="5400000">
            <a:off x="2217971" y="1596575"/>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pPr>
              <a:defRPr/>
            </a:pPr>
            <a:r>
              <a:rPr lang="en-US" sz="1800" b="1" i="0">
                <a:solidFill>
                  <a:schemeClr val="bg1"/>
                </a:solidFill>
                <a:latin typeface="arial"/>
              </a:rPr>
              <a:t>Top N (Ranking)</a:t>
            </a:r>
            <a:endParaRPr/>
          </a:p>
        </p:txBody>
      </p:sp>
      <p:sp>
        <p:nvSpPr>
          <p:cNvPr id="13" name="TextBox 12"/>
          <p:cNvSpPr txBox="1"/>
          <p:nvPr/>
        </p:nvSpPr>
        <p:spPr bwMode="auto">
          <a:xfrm>
            <a:off x="457199" y="4220341"/>
            <a:ext cx="6367732" cy="420983"/>
          </a:xfrm>
          <a:prstGeom prst="rect">
            <a:avLst/>
          </a:prstGeom>
          <a:noFill/>
        </p:spPr>
        <p:txBody>
          <a:bodyPr wrap="square">
            <a:spAutoFit/>
          </a:bodyPr>
          <a:lstStyle/>
          <a:p>
            <a:pPr algn="just">
              <a:lnSpc>
                <a:spcPct val="120000"/>
              </a:lnSpc>
              <a:spcAft>
                <a:spcPts val="600"/>
              </a:spcAft>
              <a:buClr>
                <a:schemeClr val="bg1">
                  <a:lumMod val="50000"/>
                </a:schemeClr>
              </a:buClr>
              <a:buSzPct val="80000"/>
              <a:defRPr/>
            </a:pPr>
            <a:r>
              <a:rPr lang="en-US">
                <a:solidFill>
                  <a:srgbClr val="545252"/>
                </a:solidFill>
                <a:latin typeface="arial"/>
              </a:rPr>
              <a:t>Here we are showing profit making top countries.</a:t>
            </a:r>
            <a:endParaRPr/>
          </a:p>
        </p:txBody>
      </p:sp>
      <p:sp>
        <p:nvSpPr>
          <p:cNvPr id="5" name="TextBox 4"/>
          <p:cNvSpPr txBox="1"/>
          <p:nvPr/>
        </p:nvSpPr>
        <p:spPr bwMode="auto">
          <a:xfrm>
            <a:off x="615514" y="5510938"/>
            <a:ext cx="6593515" cy="1737719"/>
          </a:xfrm>
          <a:prstGeom prst="rect">
            <a:avLst/>
          </a:prstGeom>
          <a:noFill/>
        </p:spPr>
        <p:txBody>
          <a:bodyPr wrap="square">
            <a:spAutoFit/>
          </a:bodyPr>
          <a:lstStyle/>
          <a:p>
            <a:pPr>
              <a:defRPr/>
            </a:pPr>
            <a:r>
              <a:rPr lang="en-US" b="1"/>
              <a:t>Rank country = </a:t>
            </a:r>
            <a:endParaRPr/>
          </a:p>
          <a:p>
            <a:pPr>
              <a:defRPr/>
            </a:pPr>
            <a:r>
              <a:rPr lang="en-US"/>
              <a:t>Var A = RANKX(ALL(ListOfOrders[Country]),[Profit],,DESC)</a:t>
            </a:r>
            <a:endParaRPr/>
          </a:p>
          <a:p>
            <a:pPr>
              <a:defRPr/>
            </a:pPr>
            <a:r>
              <a:rPr lang="en-US"/>
              <a:t>Var B = IF(HASONEVALUE('Top N Country'[Top N Country]), MIN('Top N Country'[Top N Country]),20)</a:t>
            </a:r>
            <a:endParaRPr/>
          </a:p>
          <a:p>
            <a:pPr>
              <a:defRPr/>
            </a:pPr>
            <a:r>
              <a:rPr lang="en-US"/>
              <a:t>Return</a:t>
            </a:r>
            <a:endParaRPr/>
          </a:p>
          <a:p>
            <a:pPr>
              <a:defRPr/>
            </a:pPr>
            <a:r>
              <a:rPr lang="en-US"/>
              <a:t>IF(A&lt;=B,1,0)</a:t>
            </a:r>
            <a:endParaRPr lang="en-US">
              <a:ea typeface="Calibri"/>
              <a:cs typeface="Calibri"/>
            </a:endParaRPr>
          </a:p>
        </p:txBody>
      </p:sp>
      <p:sp>
        <p:nvSpPr>
          <p:cNvPr id="8" name="Rectangle 2"/>
          <p:cNvSpPr txBox="1"/>
          <p:nvPr/>
        </p:nvSpPr>
        <p:spPr bwMode="auto">
          <a:xfrm>
            <a:off x="615514" y="5094256"/>
            <a:ext cx="2467001" cy="296107"/>
          </a:xfrm>
          <a:prstGeom prst="rect">
            <a:avLst/>
          </a:prstGeom>
          <a:noFill/>
          <a:ln w="9525">
            <a:noFill/>
            <a:miter lim="800000"/>
            <a:headEnd/>
            <a:tailEnd/>
          </a:ln>
        </p:spPr>
        <p:txBody>
          <a:bodyPr anchor="ctr"/>
          <a:lstStyle/>
          <a:p>
            <a:pPr>
              <a:lnSpc>
                <a:spcPct val="110000"/>
              </a:lnSpc>
              <a:defRPr/>
            </a:pPr>
            <a:r>
              <a:rPr lang="en-US" sz="1600" b="1">
                <a:solidFill>
                  <a:srgbClr val="422E59"/>
                </a:solidFill>
                <a:latin typeface="Montserrat"/>
              </a:rPr>
              <a:t>Calculated Measures</a:t>
            </a:r>
            <a:endParaRPr/>
          </a:p>
        </p:txBody>
      </p:sp>
      <p:pic>
        <p:nvPicPr>
          <p:cNvPr id="3" name="Picture 2"/>
          <p:cNvPicPr>
            <a:picLocks noChangeAspect="1"/>
          </p:cNvPicPr>
          <p:nvPr/>
        </p:nvPicPr>
        <p:blipFill>
          <a:blip r:embed="rId2"/>
          <a:stretch/>
        </p:blipFill>
        <p:spPr bwMode="auto">
          <a:xfrm>
            <a:off x="7117492" y="3778615"/>
            <a:ext cx="6854052" cy="413039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021080" y="-1"/>
            <a:ext cx="11834743" cy="1371600"/>
          </a:xfrm>
          <a:prstGeom prst="rect">
            <a:avLst/>
          </a:prstGeom>
          <a:noFill/>
          <a:ln w="9525">
            <a:noFill/>
            <a:miter lim="800000"/>
            <a:headEnd/>
            <a:tailEnd/>
          </a:ln>
        </p:spPr>
        <p:txBody>
          <a:bodyPr anchor="ctr"/>
          <a:lstStyle/>
          <a:p>
            <a:pPr>
              <a:lnSpc>
                <a:spcPct val="110000"/>
              </a:lnSpc>
              <a:defRPr/>
            </a:pPr>
            <a:r>
              <a:rPr lang="en-US" sz="2800" b="1">
                <a:solidFill>
                  <a:srgbClr val="422E59"/>
                </a:solidFill>
                <a:latin typeface="Montserrat"/>
              </a:rPr>
              <a:t>Advance Dax</a:t>
            </a:r>
            <a:endParaRPr/>
          </a:p>
        </p:txBody>
      </p:sp>
      <p:grpSp>
        <p:nvGrpSpPr>
          <p:cNvPr id="16" name="Group 15"/>
          <p:cNvGrpSpPr/>
          <p:nvPr/>
        </p:nvGrpSpPr>
        <p:grpSpPr bwMode="auto">
          <a:xfrm>
            <a:off x="0" y="1338408"/>
            <a:ext cx="14630400" cy="1557560"/>
            <a:chOff x="0" y="0"/>
            <a:chExt cx="14630400" cy="1557560"/>
          </a:xfrm>
        </p:grpSpPr>
        <p:sp>
          <p:nvSpPr>
            <p:cNvPr id="9" name="Rectangle: Rounded Corners 8"/>
            <p:cNvSpPr/>
            <p:nvPr/>
          </p:nvSpPr>
          <p:spPr bwMode="auto">
            <a:xfrm>
              <a:off x="0" y="0"/>
              <a:ext cx="14630400" cy="155756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defRPr/>
              </a:pPr>
              <a:endParaRPr lang="en-US" b="1" i="0" u="none" strike="noStrike">
                <a:solidFill>
                  <a:srgbClr val="545252"/>
                </a:solidFill>
                <a:latin typeface="Arial"/>
                <a:cs typeface="Arial"/>
              </a:endParaRPr>
            </a:p>
          </p:txBody>
        </p:sp>
        <p:sp>
          <p:nvSpPr>
            <p:cNvPr id="10" name="TextBox 9"/>
            <p:cNvSpPr txBox="1"/>
            <p:nvPr/>
          </p:nvSpPr>
          <p:spPr bwMode="auto">
            <a:xfrm>
              <a:off x="457199" y="570805"/>
              <a:ext cx="13721040" cy="420983"/>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defRPr/>
              </a:pPr>
              <a:r>
                <a:rPr lang="en-US" b="1">
                  <a:solidFill>
                    <a:srgbClr val="545252"/>
                  </a:solidFill>
                  <a:latin typeface="arial"/>
                </a:rPr>
                <a:t>Calculate Sales &amp; Profit contribution for each sub category?</a:t>
              </a:r>
              <a:endParaRPr/>
            </a:p>
          </p:txBody>
        </p:sp>
      </p:grpSp>
      <p:sp>
        <p:nvSpPr>
          <p:cNvPr id="11" name="Rectangle: Rounded Corners 10"/>
          <p:cNvSpPr/>
          <p:nvPr/>
        </p:nvSpPr>
        <p:spPr bwMode="auto">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defRPr/>
            </a:pPr>
            <a:endParaRPr lang="en-US" sz="2000">
              <a:solidFill>
                <a:srgbClr val="545252"/>
              </a:solidFill>
              <a:latin typeface="arial"/>
            </a:endParaRPr>
          </a:p>
        </p:txBody>
      </p:sp>
      <p:sp>
        <p:nvSpPr>
          <p:cNvPr id="12" name="Rectangle: Top Corners Rounded 11"/>
          <p:cNvSpPr/>
          <p:nvPr/>
        </p:nvSpPr>
        <p:spPr bwMode="auto">
          <a:xfrm rot="5400000">
            <a:off x="2217971" y="1596577"/>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pPr>
              <a:defRPr/>
            </a:pPr>
            <a:r>
              <a:rPr lang="en-US" sz="1800" b="1" i="0">
                <a:solidFill>
                  <a:schemeClr val="bg1"/>
                </a:solidFill>
                <a:latin typeface="arial"/>
              </a:rPr>
              <a:t>Product Contribution</a:t>
            </a:r>
            <a:endParaRPr/>
          </a:p>
        </p:txBody>
      </p:sp>
      <p:sp>
        <p:nvSpPr>
          <p:cNvPr id="13" name="TextBox 12"/>
          <p:cNvSpPr txBox="1"/>
          <p:nvPr/>
        </p:nvSpPr>
        <p:spPr bwMode="auto">
          <a:xfrm>
            <a:off x="457199" y="4220341"/>
            <a:ext cx="7431451" cy="420983"/>
          </a:xfrm>
          <a:prstGeom prst="rect">
            <a:avLst/>
          </a:prstGeom>
          <a:noFill/>
        </p:spPr>
        <p:txBody>
          <a:bodyPr wrap="square">
            <a:spAutoFit/>
          </a:bodyPr>
          <a:lstStyle/>
          <a:p>
            <a:pPr algn="just">
              <a:lnSpc>
                <a:spcPct val="120000"/>
              </a:lnSpc>
              <a:spcAft>
                <a:spcPts val="600"/>
              </a:spcAft>
              <a:buClr>
                <a:schemeClr val="bg1">
                  <a:lumMod val="50000"/>
                </a:schemeClr>
              </a:buClr>
              <a:buSzPct val="80000"/>
              <a:defRPr/>
            </a:pPr>
            <a:r>
              <a:rPr lang="en-US">
                <a:solidFill>
                  <a:srgbClr val="545252"/>
                </a:solidFill>
                <a:latin typeface="arial"/>
              </a:rPr>
              <a:t>Here we are showing sales &amp; profit contribution for each sub category.</a:t>
            </a:r>
            <a:endParaRPr/>
          </a:p>
        </p:txBody>
      </p:sp>
      <p:pic>
        <p:nvPicPr>
          <p:cNvPr id="4" name="Picture 3"/>
          <p:cNvPicPr>
            <a:picLocks noChangeAspect="1"/>
          </p:cNvPicPr>
          <p:nvPr/>
        </p:nvPicPr>
        <p:blipFill>
          <a:blip r:embed="rId2"/>
          <a:stretch/>
        </p:blipFill>
        <p:spPr bwMode="auto">
          <a:xfrm>
            <a:off x="8119670" y="3357343"/>
            <a:ext cx="5275053" cy="509999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021080" y="-1"/>
            <a:ext cx="11834743" cy="1371600"/>
          </a:xfrm>
          <a:prstGeom prst="rect">
            <a:avLst/>
          </a:prstGeom>
          <a:noFill/>
          <a:ln w="9525">
            <a:noFill/>
            <a:miter lim="800000"/>
            <a:headEnd/>
            <a:tailEnd/>
          </a:ln>
        </p:spPr>
        <p:txBody>
          <a:bodyPr anchor="ctr"/>
          <a:lstStyle/>
          <a:p>
            <a:pPr>
              <a:lnSpc>
                <a:spcPct val="110000"/>
              </a:lnSpc>
              <a:defRPr/>
            </a:pPr>
            <a:r>
              <a:rPr lang="en-US" sz="2800" b="1">
                <a:solidFill>
                  <a:srgbClr val="422E59"/>
                </a:solidFill>
                <a:latin typeface="Montserrat"/>
              </a:rPr>
              <a:t>Advance Dax</a:t>
            </a:r>
            <a:endParaRPr/>
          </a:p>
        </p:txBody>
      </p:sp>
      <p:grpSp>
        <p:nvGrpSpPr>
          <p:cNvPr id="16" name="Group 15"/>
          <p:cNvGrpSpPr/>
          <p:nvPr/>
        </p:nvGrpSpPr>
        <p:grpSpPr bwMode="auto">
          <a:xfrm>
            <a:off x="0" y="1338408"/>
            <a:ext cx="14630400" cy="1557560"/>
            <a:chOff x="0" y="0"/>
            <a:chExt cx="14630400" cy="1557560"/>
          </a:xfrm>
        </p:grpSpPr>
        <p:sp>
          <p:nvSpPr>
            <p:cNvPr id="9" name="Rectangle: Rounded Corners 8"/>
            <p:cNvSpPr/>
            <p:nvPr/>
          </p:nvSpPr>
          <p:spPr bwMode="auto">
            <a:xfrm>
              <a:off x="0" y="0"/>
              <a:ext cx="14630400" cy="155756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defRPr/>
              </a:pPr>
              <a:endParaRPr lang="en-US" b="1" i="0" u="none" strike="noStrike">
                <a:solidFill>
                  <a:srgbClr val="545252"/>
                </a:solidFill>
                <a:latin typeface="Arial"/>
                <a:cs typeface="Arial"/>
              </a:endParaRPr>
            </a:p>
          </p:txBody>
        </p:sp>
        <p:sp>
          <p:nvSpPr>
            <p:cNvPr id="10" name="TextBox 9"/>
            <p:cNvSpPr txBox="1"/>
            <p:nvPr/>
          </p:nvSpPr>
          <p:spPr bwMode="auto">
            <a:xfrm>
              <a:off x="457199" y="570805"/>
              <a:ext cx="13721040" cy="420983"/>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defRPr/>
              </a:pPr>
              <a:r>
                <a:rPr lang="en-US" b="1">
                  <a:solidFill>
                    <a:srgbClr val="545252"/>
                  </a:solidFill>
                  <a:latin typeface="arial"/>
                </a:rPr>
                <a:t>Apply conditional formatting using </a:t>
              </a:r>
              <a:r>
                <a:rPr lang="en-US" b="1">
                  <a:solidFill>
                    <a:srgbClr val="545252"/>
                  </a:solidFill>
                  <a:latin typeface="arial"/>
                </a:rPr>
                <a:t>dax</a:t>
              </a:r>
              <a:r>
                <a:rPr lang="en-US" b="1">
                  <a:solidFill>
                    <a:srgbClr val="545252"/>
                  </a:solidFill>
                  <a:latin typeface="arial"/>
                </a:rPr>
                <a:t>?</a:t>
              </a:r>
              <a:endParaRPr/>
            </a:p>
          </p:txBody>
        </p:sp>
      </p:grpSp>
      <p:sp>
        <p:nvSpPr>
          <p:cNvPr id="11" name="Rectangle: Rounded Corners 10"/>
          <p:cNvSpPr/>
          <p:nvPr/>
        </p:nvSpPr>
        <p:spPr bwMode="auto">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defRPr/>
            </a:pPr>
            <a:endParaRPr lang="en-US" sz="2000">
              <a:solidFill>
                <a:srgbClr val="545252"/>
              </a:solidFill>
              <a:latin typeface="arial"/>
            </a:endParaRPr>
          </a:p>
        </p:txBody>
      </p:sp>
      <p:sp>
        <p:nvSpPr>
          <p:cNvPr id="12" name="Rectangle: Top Corners Rounded 11"/>
          <p:cNvSpPr/>
          <p:nvPr/>
        </p:nvSpPr>
        <p:spPr bwMode="auto">
          <a:xfrm rot="5400000">
            <a:off x="2217971" y="1596576"/>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pPr>
              <a:defRPr/>
            </a:pPr>
            <a:r>
              <a:rPr lang="en-US" sz="1800" b="1" i="0">
                <a:solidFill>
                  <a:schemeClr val="bg1"/>
                </a:solidFill>
                <a:latin typeface="arial"/>
              </a:rPr>
              <a:t>Conditional </a:t>
            </a:r>
            <a:r>
              <a:rPr lang="en-US" sz="1800" b="1" i="0">
                <a:solidFill>
                  <a:schemeClr val="bg1"/>
                </a:solidFill>
                <a:latin typeface="arial"/>
              </a:rPr>
              <a:t>formating</a:t>
            </a:r>
            <a:r>
              <a:rPr lang="en-US" sz="1800" b="1" i="0">
                <a:solidFill>
                  <a:schemeClr val="bg1"/>
                </a:solidFill>
                <a:latin typeface="arial"/>
              </a:rPr>
              <a:t> </a:t>
            </a:r>
            <a:endParaRPr/>
          </a:p>
        </p:txBody>
      </p:sp>
      <p:sp>
        <p:nvSpPr>
          <p:cNvPr id="13" name="TextBox 12"/>
          <p:cNvSpPr txBox="1"/>
          <p:nvPr/>
        </p:nvSpPr>
        <p:spPr bwMode="auto">
          <a:xfrm>
            <a:off x="457199" y="4220341"/>
            <a:ext cx="6367732" cy="826368"/>
          </a:xfrm>
          <a:prstGeom prst="rect">
            <a:avLst/>
          </a:prstGeom>
          <a:noFill/>
        </p:spPr>
        <p:txBody>
          <a:bodyPr wrap="square">
            <a:spAutoFit/>
          </a:bodyPr>
          <a:lstStyle/>
          <a:p>
            <a:pPr algn="just">
              <a:lnSpc>
                <a:spcPct val="120000"/>
              </a:lnSpc>
              <a:spcAft>
                <a:spcPts val="600"/>
              </a:spcAft>
              <a:buClr>
                <a:schemeClr val="bg1">
                  <a:lumMod val="50000"/>
                </a:schemeClr>
              </a:buClr>
              <a:buSzPct val="80000"/>
              <a:defRPr/>
            </a:pPr>
            <a:r>
              <a:rPr lang="en-US">
                <a:solidFill>
                  <a:srgbClr val="545252"/>
                </a:solidFill>
                <a:latin typeface="arial"/>
              </a:rPr>
              <a:t>Here we are showing green bars for </a:t>
            </a:r>
            <a:endParaRPr/>
          </a:p>
          <a:p>
            <a:pPr algn="just">
              <a:lnSpc>
                <a:spcPct val="120000"/>
              </a:lnSpc>
              <a:spcAft>
                <a:spcPts val="600"/>
              </a:spcAft>
              <a:buClr>
                <a:schemeClr val="bg1">
                  <a:lumMod val="50000"/>
                </a:schemeClr>
              </a:buClr>
              <a:buSzPct val="80000"/>
              <a:defRPr/>
            </a:pPr>
            <a:r>
              <a:rPr lang="en-US">
                <a:solidFill>
                  <a:srgbClr val="545252"/>
                </a:solidFill>
                <a:latin typeface="arial"/>
              </a:rPr>
              <a:t>Positive profit and red bars for negative profit.</a:t>
            </a:r>
            <a:endParaRPr/>
          </a:p>
        </p:txBody>
      </p:sp>
      <p:sp>
        <p:nvSpPr>
          <p:cNvPr id="5" name="TextBox 4"/>
          <p:cNvSpPr txBox="1"/>
          <p:nvPr/>
        </p:nvSpPr>
        <p:spPr bwMode="auto">
          <a:xfrm>
            <a:off x="615514" y="5510938"/>
            <a:ext cx="6593515" cy="914760"/>
          </a:xfrm>
          <a:prstGeom prst="rect">
            <a:avLst/>
          </a:prstGeom>
          <a:noFill/>
        </p:spPr>
        <p:txBody>
          <a:bodyPr wrap="square">
            <a:spAutoFit/>
          </a:bodyPr>
          <a:lstStyle/>
          <a:p>
            <a:pPr>
              <a:defRPr/>
            </a:pPr>
            <a:r>
              <a:rPr lang="en-US" b="1"/>
              <a:t>Conditional formatting = </a:t>
            </a:r>
            <a:r>
              <a:rPr lang="en-US"/>
              <a:t>IF(SUM(OrderBreakdown[Profit])&gt;0,"Green",</a:t>
            </a:r>
            <a:endParaRPr/>
          </a:p>
          <a:p>
            <a:pPr>
              <a:defRPr/>
            </a:pPr>
            <a:r>
              <a:rPr lang="en-US"/>
              <a:t>IF(SUM(OrderBreakdown[Profit])&lt;0,"Red"))</a:t>
            </a:r>
            <a:endParaRPr lang="en-US">
              <a:ea typeface="Calibri"/>
              <a:cs typeface="Calibri"/>
            </a:endParaRPr>
          </a:p>
        </p:txBody>
      </p:sp>
      <p:sp>
        <p:nvSpPr>
          <p:cNvPr id="8" name="Rectangle 2"/>
          <p:cNvSpPr txBox="1"/>
          <p:nvPr/>
        </p:nvSpPr>
        <p:spPr bwMode="auto">
          <a:xfrm>
            <a:off x="615514" y="5171128"/>
            <a:ext cx="2467001" cy="296107"/>
          </a:xfrm>
          <a:prstGeom prst="rect">
            <a:avLst/>
          </a:prstGeom>
          <a:noFill/>
          <a:ln w="9525">
            <a:noFill/>
            <a:miter lim="800000"/>
            <a:headEnd/>
            <a:tailEnd/>
          </a:ln>
        </p:spPr>
        <p:txBody>
          <a:bodyPr anchor="ctr"/>
          <a:lstStyle/>
          <a:p>
            <a:pPr>
              <a:lnSpc>
                <a:spcPct val="110000"/>
              </a:lnSpc>
              <a:defRPr/>
            </a:pPr>
            <a:r>
              <a:rPr lang="en-US" sz="1600" b="1">
                <a:solidFill>
                  <a:srgbClr val="422E59"/>
                </a:solidFill>
                <a:latin typeface="Montserrat"/>
              </a:rPr>
              <a:t>Calculated Measures</a:t>
            </a:r>
            <a:endParaRPr/>
          </a:p>
        </p:txBody>
      </p:sp>
      <p:pic>
        <p:nvPicPr>
          <p:cNvPr id="4" name="Picture 3"/>
          <p:cNvPicPr>
            <a:picLocks noChangeAspect="1"/>
          </p:cNvPicPr>
          <p:nvPr/>
        </p:nvPicPr>
        <p:blipFill>
          <a:blip r:embed="rId2"/>
          <a:stretch/>
        </p:blipFill>
        <p:spPr bwMode="auto">
          <a:xfrm>
            <a:off x="5597611" y="3943899"/>
            <a:ext cx="8417275" cy="367315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021080" y="-1"/>
            <a:ext cx="11834743" cy="1371600"/>
          </a:xfrm>
          <a:prstGeom prst="rect">
            <a:avLst/>
          </a:prstGeom>
          <a:noFill/>
          <a:ln w="9525">
            <a:noFill/>
            <a:miter lim="800000"/>
            <a:headEnd/>
            <a:tailEnd/>
          </a:ln>
        </p:spPr>
        <p:txBody>
          <a:bodyPr anchor="ctr"/>
          <a:lstStyle/>
          <a:p>
            <a:pPr>
              <a:lnSpc>
                <a:spcPct val="110000"/>
              </a:lnSpc>
              <a:defRPr/>
            </a:pPr>
            <a:r>
              <a:rPr lang="en-US" sz="2800" b="1">
                <a:solidFill>
                  <a:srgbClr val="422E59"/>
                </a:solidFill>
                <a:latin typeface="Montserrat"/>
              </a:rPr>
              <a:t>Advance Dax</a:t>
            </a:r>
            <a:endParaRPr/>
          </a:p>
        </p:txBody>
      </p:sp>
      <p:grpSp>
        <p:nvGrpSpPr>
          <p:cNvPr id="16" name="Group 15"/>
          <p:cNvGrpSpPr/>
          <p:nvPr/>
        </p:nvGrpSpPr>
        <p:grpSpPr bwMode="auto">
          <a:xfrm>
            <a:off x="0" y="1338408"/>
            <a:ext cx="14630400" cy="1557560"/>
            <a:chOff x="0" y="0"/>
            <a:chExt cx="14630400" cy="1557560"/>
          </a:xfrm>
        </p:grpSpPr>
        <p:sp>
          <p:nvSpPr>
            <p:cNvPr id="9" name="Rectangle: Rounded Corners 8"/>
            <p:cNvSpPr/>
            <p:nvPr/>
          </p:nvSpPr>
          <p:spPr bwMode="auto">
            <a:xfrm>
              <a:off x="0" y="0"/>
              <a:ext cx="14630400" cy="155756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defRPr/>
              </a:pPr>
              <a:endParaRPr lang="en-US" b="1" i="0" u="none" strike="noStrike">
                <a:solidFill>
                  <a:srgbClr val="545252"/>
                </a:solidFill>
                <a:latin typeface="Arial"/>
                <a:cs typeface="Arial"/>
              </a:endParaRPr>
            </a:p>
          </p:txBody>
        </p:sp>
        <p:sp>
          <p:nvSpPr>
            <p:cNvPr id="10" name="TextBox 9"/>
            <p:cNvSpPr txBox="1"/>
            <p:nvPr/>
          </p:nvSpPr>
          <p:spPr bwMode="auto">
            <a:xfrm>
              <a:off x="457199" y="570805"/>
              <a:ext cx="13721040" cy="420983"/>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defRPr/>
              </a:pPr>
              <a:r>
                <a:rPr lang="en-US" b="1">
                  <a:solidFill>
                    <a:srgbClr val="545252"/>
                  </a:solidFill>
                  <a:latin typeface="arial"/>
                </a:rPr>
                <a:t>Calculate Total Active products?</a:t>
              </a:r>
              <a:endParaRPr/>
            </a:p>
          </p:txBody>
        </p:sp>
      </p:grpSp>
      <p:sp>
        <p:nvSpPr>
          <p:cNvPr id="11" name="Rectangle: Rounded Corners 10"/>
          <p:cNvSpPr/>
          <p:nvPr/>
        </p:nvSpPr>
        <p:spPr bwMode="auto">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defRPr/>
            </a:pPr>
            <a:endParaRPr lang="en-US" sz="2000">
              <a:solidFill>
                <a:srgbClr val="545252"/>
              </a:solidFill>
              <a:latin typeface="arial"/>
            </a:endParaRPr>
          </a:p>
        </p:txBody>
      </p:sp>
      <p:sp>
        <p:nvSpPr>
          <p:cNvPr id="12" name="Rectangle: Top Corners Rounded 11"/>
          <p:cNvSpPr/>
          <p:nvPr/>
        </p:nvSpPr>
        <p:spPr bwMode="auto">
          <a:xfrm rot="5400000">
            <a:off x="2217971" y="1596577"/>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pPr>
              <a:defRPr/>
            </a:pPr>
            <a:r>
              <a:rPr lang="en-US" sz="1800" b="1" i="0">
                <a:solidFill>
                  <a:schemeClr val="bg1"/>
                </a:solidFill>
                <a:latin typeface="arial"/>
              </a:rPr>
              <a:t>Active Products</a:t>
            </a:r>
            <a:endParaRPr/>
          </a:p>
        </p:txBody>
      </p:sp>
      <p:sp>
        <p:nvSpPr>
          <p:cNvPr id="13" name="TextBox 12"/>
          <p:cNvSpPr txBox="1"/>
          <p:nvPr/>
        </p:nvSpPr>
        <p:spPr bwMode="auto">
          <a:xfrm>
            <a:off x="550762" y="4220341"/>
            <a:ext cx="6180606" cy="420983"/>
          </a:xfrm>
          <a:prstGeom prst="rect">
            <a:avLst/>
          </a:prstGeom>
          <a:noFill/>
        </p:spPr>
        <p:txBody>
          <a:bodyPr wrap="square">
            <a:spAutoFit/>
          </a:bodyPr>
          <a:lstStyle/>
          <a:p>
            <a:pPr algn="just">
              <a:lnSpc>
                <a:spcPct val="120000"/>
              </a:lnSpc>
              <a:spcAft>
                <a:spcPts val="600"/>
              </a:spcAft>
              <a:buClr>
                <a:schemeClr val="bg1">
                  <a:lumMod val="50000"/>
                </a:schemeClr>
              </a:buClr>
              <a:buSzPct val="80000"/>
              <a:defRPr/>
            </a:pPr>
            <a:r>
              <a:rPr lang="en-US">
                <a:solidFill>
                  <a:srgbClr val="545252"/>
                </a:solidFill>
                <a:latin typeface="arial"/>
              </a:rPr>
              <a:t>Here we are showing active products till date.</a:t>
            </a:r>
            <a:endParaRPr/>
          </a:p>
        </p:txBody>
      </p:sp>
      <p:sp>
        <p:nvSpPr>
          <p:cNvPr id="5" name="TextBox 4"/>
          <p:cNvSpPr txBox="1"/>
          <p:nvPr/>
        </p:nvSpPr>
        <p:spPr bwMode="auto">
          <a:xfrm>
            <a:off x="615514" y="5510938"/>
            <a:ext cx="6593515" cy="3109319"/>
          </a:xfrm>
          <a:prstGeom prst="rect">
            <a:avLst/>
          </a:prstGeom>
          <a:noFill/>
        </p:spPr>
        <p:txBody>
          <a:bodyPr wrap="square">
            <a:spAutoFit/>
          </a:bodyPr>
          <a:lstStyle/>
          <a:p>
            <a:pPr>
              <a:defRPr/>
            </a:pPr>
            <a:r>
              <a:rPr lang="en-US" b="1"/>
              <a:t>Active Products till date = </a:t>
            </a:r>
            <a:endParaRPr/>
          </a:p>
          <a:p>
            <a:pPr>
              <a:defRPr/>
            </a:pPr>
            <a:r>
              <a:rPr lang="en-US"/>
              <a:t>IF (</a:t>
            </a:r>
            <a:endParaRPr/>
          </a:p>
          <a:p>
            <a:pPr>
              <a:defRPr/>
            </a:pPr>
            <a:r>
              <a:rPr lang="en-US"/>
              <a:t>    HASONEFILTER ( OrderBreakdown[Product Name] ),</a:t>
            </a:r>
            <a:endParaRPr/>
          </a:p>
          <a:p>
            <a:pPr>
              <a:defRPr/>
            </a:pPr>
            <a:r>
              <a:rPr lang="en-US"/>
              <a:t>    IF ( SELECTEDVALUE (  OrderBreakdown[Product Name] ) IN VALUES (  OrderBreakdown[Product Name] ), 1, 0 ),</a:t>
            </a:r>
            <a:endParaRPr/>
          </a:p>
          <a:p>
            <a:pPr>
              <a:defRPr/>
            </a:pPr>
            <a:r>
              <a:rPr lang="en-US"/>
              <a:t>    SUMX (</a:t>
            </a:r>
            <a:endParaRPr/>
          </a:p>
          <a:p>
            <a:pPr>
              <a:defRPr/>
            </a:pPr>
            <a:r>
              <a:rPr lang="en-US"/>
              <a:t>        VALUES (  OrderBreakdown[Product Name] ),</a:t>
            </a:r>
            <a:endParaRPr/>
          </a:p>
          <a:p>
            <a:pPr>
              <a:defRPr/>
            </a:pPr>
            <a:r>
              <a:rPr lang="en-US"/>
              <a:t>        CALCULATE (</a:t>
            </a:r>
            <a:endParaRPr/>
          </a:p>
          <a:p>
            <a:pPr>
              <a:defRPr/>
            </a:pPr>
            <a:r>
              <a:rPr lang="en-US"/>
              <a:t>            IF ( SELECTEDVALUE (  OrderBreakdown[Product Name] ) IN VALUES (  OrderBreakdown[Product Name] ), 1, 0 ))))</a:t>
            </a:r>
            <a:endParaRPr/>
          </a:p>
        </p:txBody>
      </p:sp>
      <p:sp>
        <p:nvSpPr>
          <p:cNvPr id="8" name="Rectangle 2"/>
          <p:cNvSpPr txBox="1"/>
          <p:nvPr/>
        </p:nvSpPr>
        <p:spPr bwMode="auto">
          <a:xfrm>
            <a:off x="615514" y="5171128"/>
            <a:ext cx="2467001" cy="296107"/>
          </a:xfrm>
          <a:prstGeom prst="rect">
            <a:avLst/>
          </a:prstGeom>
          <a:noFill/>
          <a:ln w="9525">
            <a:noFill/>
            <a:miter lim="800000"/>
            <a:headEnd/>
            <a:tailEnd/>
          </a:ln>
        </p:spPr>
        <p:txBody>
          <a:bodyPr anchor="ctr"/>
          <a:lstStyle/>
          <a:p>
            <a:pPr>
              <a:lnSpc>
                <a:spcPct val="110000"/>
              </a:lnSpc>
              <a:defRPr/>
            </a:pPr>
            <a:r>
              <a:rPr lang="en-US" sz="1600" b="1">
                <a:solidFill>
                  <a:srgbClr val="422E59"/>
                </a:solidFill>
                <a:latin typeface="Montserrat"/>
              </a:rPr>
              <a:t>Calculated Measures</a:t>
            </a:r>
            <a:endParaRPr/>
          </a:p>
        </p:txBody>
      </p:sp>
      <p:pic>
        <p:nvPicPr>
          <p:cNvPr id="3" name="Picture 2"/>
          <p:cNvPicPr>
            <a:picLocks noChangeAspect="1"/>
          </p:cNvPicPr>
          <p:nvPr/>
        </p:nvPicPr>
        <p:blipFill>
          <a:blip r:embed="rId2"/>
          <a:stretch/>
        </p:blipFill>
        <p:spPr bwMode="auto">
          <a:xfrm>
            <a:off x="6884642" y="3999600"/>
            <a:ext cx="7130244" cy="419520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397828" y="3886200"/>
            <a:ext cx="11834743" cy="1371600"/>
          </a:xfrm>
          <a:prstGeom prst="rect">
            <a:avLst/>
          </a:prstGeom>
          <a:noFill/>
          <a:ln w="9525">
            <a:noFill/>
            <a:miter lim="800000"/>
            <a:headEnd/>
            <a:tailEnd/>
          </a:ln>
        </p:spPr>
        <p:txBody>
          <a:bodyPr anchor="ctr"/>
          <a:lstStyle/>
          <a:p>
            <a:pPr algn="ctr">
              <a:lnSpc>
                <a:spcPct val="110000"/>
              </a:lnSpc>
              <a:defRPr/>
            </a:pPr>
            <a:r>
              <a:rPr lang="en-US" sz="2800" b="1">
                <a:solidFill>
                  <a:srgbClr val="422E59"/>
                </a:solidFill>
                <a:latin typeface="Montserrat"/>
              </a:rPr>
              <a:t>Understand the Data First To Understand the Business in Better Way….Excel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021080" y="-1"/>
            <a:ext cx="11834743" cy="1371600"/>
          </a:xfrm>
          <a:prstGeom prst="rect">
            <a:avLst/>
          </a:prstGeom>
          <a:noFill/>
          <a:ln w="9525">
            <a:noFill/>
            <a:miter lim="800000"/>
            <a:headEnd/>
            <a:tailEnd/>
          </a:ln>
        </p:spPr>
        <p:txBody>
          <a:bodyPr anchor="ctr"/>
          <a:lstStyle/>
          <a:p>
            <a:pPr>
              <a:lnSpc>
                <a:spcPct val="110000"/>
              </a:lnSpc>
              <a:defRPr/>
            </a:pPr>
            <a:r>
              <a:rPr lang="en-US" sz="2800" b="1">
                <a:solidFill>
                  <a:srgbClr val="422E59"/>
                </a:solidFill>
                <a:latin typeface="Montserrat"/>
              </a:rPr>
              <a:t>Advance Dax</a:t>
            </a:r>
            <a:endParaRPr/>
          </a:p>
        </p:txBody>
      </p:sp>
      <p:grpSp>
        <p:nvGrpSpPr>
          <p:cNvPr id="16" name="Group 15"/>
          <p:cNvGrpSpPr/>
          <p:nvPr/>
        </p:nvGrpSpPr>
        <p:grpSpPr bwMode="auto">
          <a:xfrm>
            <a:off x="0" y="1338408"/>
            <a:ext cx="14630400" cy="1557560"/>
            <a:chOff x="0" y="0"/>
            <a:chExt cx="14630400" cy="1557560"/>
          </a:xfrm>
        </p:grpSpPr>
        <p:sp>
          <p:nvSpPr>
            <p:cNvPr id="9" name="Rectangle: Rounded Corners 8"/>
            <p:cNvSpPr/>
            <p:nvPr/>
          </p:nvSpPr>
          <p:spPr bwMode="auto">
            <a:xfrm>
              <a:off x="0" y="0"/>
              <a:ext cx="14630400" cy="155756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defRPr/>
              </a:pPr>
              <a:endParaRPr lang="en-US" b="1" i="0" u="none" strike="noStrike">
                <a:solidFill>
                  <a:srgbClr val="545252"/>
                </a:solidFill>
                <a:latin typeface="Arial"/>
                <a:cs typeface="Arial"/>
              </a:endParaRPr>
            </a:p>
          </p:txBody>
        </p:sp>
        <p:sp>
          <p:nvSpPr>
            <p:cNvPr id="10" name="TextBox 9"/>
            <p:cNvSpPr txBox="1"/>
            <p:nvPr/>
          </p:nvSpPr>
          <p:spPr bwMode="auto">
            <a:xfrm>
              <a:off x="457199" y="570805"/>
              <a:ext cx="13721040" cy="420983"/>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defRPr/>
              </a:pPr>
              <a:r>
                <a:rPr lang="en-US" b="1">
                  <a:solidFill>
                    <a:srgbClr val="545252"/>
                  </a:solidFill>
                  <a:latin typeface="arial"/>
                </a:rPr>
                <a:t>Calculate 3 month prior and 6 month prior MAT and highlight loss making and profit making products?</a:t>
              </a:r>
              <a:endParaRPr/>
            </a:p>
          </p:txBody>
        </p:sp>
      </p:grpSp>
      <p:sp>
        <p:nvSpPr>
          <p:cNvPr id="11" name="Rectangle: Rounded Corners 10"/>
          <p:cNvSpPr/>
          <p:nvPr/>
        </p:nvSpPr>
        <p:spPr bwMode="auto">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defRPr/>
            </a:pPr>
            <a:endParaRPr lang="en-US" sz="2000">
              <a:solidFill>
                <a:srgbClr val="545252"/>
              </a:solidFill>
              <a:latin typeface="arial"/>
            </a:endParaRPr>
          </a:p>
        </p:txBody>
      </p:sp>
      <p:sp>
        <p:nvSpPr>
          <p:cNvPr id="12" name="Rectangle: Top Corners Rounded 11"/>
          <p:cNvSpPr/>
          <p:nvPr/>
        </p:nvSpPr>
        <p:spPr bwMode="auto">
          <a:xfrm rot="5400000">
            <a:off x="2217971" y="1596579"/>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pPr>
              <a:defRPr/>
            </a:pPr>
            <a:r>
              <a:rPr lang="en-US" sz="1800" b="1" i="0">
                <a:solidFill>
                  <a:schemeClr val="bg1"/>
                </a:solidFill>
                <a:latin typeface="arial"/>
              </a:rPr>
              <a:t>MAT</a:t>
            </a:r>
            <a:endParaRPr/>
          </a:p>
        </p:txBody>
      </p:sp>
      <p:sp>
        <p:nvSpPr>
          <p:cNvPr id="13" name="TextBox 12"/>
          <p:cNvSpPr txBox="1"/>
          <p:nvPr/>
        </p:nvSpPr>
        <p:spPr bwMode="auto">
          <a:xfrm>
            <a:off x="550762" y="4220341"/>
            <a:ext cx="6180606" cy="750167"/>
          </a:xfrm>
          <a:prstGeom prst="rect">
            <a:avLst/>
          </a:prstGeom>
          <a:noFill/>
        </p:spPr>
        <p:txBody>
          <a:bodyPr wrap="square">
            <a:spAutoFit/>
          </a:bodyPr>
          <a:lstStyle/>
          <a:p>
            <a:pPr algn="just">
              <a:lnSpc>
                <a:spcPct val="120000"/>
              </a:lnSpc>
              <a:spcAft>
                <a:spcPts val="600"/>
              </a:spcAft>
              <a:buClr>
                <a:schemeClr val="bg1">
                  <a:lumMod val="50000"/>
                </a:schemeClr>
              </a:buClr>
              <a:buSzPct val="80000"/>
              <a:defRPr/>
            </a:pPr>
            <a:r>
              <a:rPr lang="en-US">
                <a:solidFill>
                  <a:srgbClr val="545252"/>
                </a:solidFill>
                <a:latin typeface="arial"/>
              </a:rPr>
              <a:t>Here we are showing 3 month prior and 6 month prior MAT and highlight loss making and profit making products.</a:t>
            </a:r>
            <a:endParaRPr/>
          </a:p>
        </p:txBody>
      </p:sp>
      <p:sp>
        <p:nvSpPr>
          <p:cNvPr id="5" name="TextBox 4"/>
          <p:cNvSpPr txBox="1"/>
          <p:nvPr/>
        </p:nvSpPr>
        <p:spPr bwMode="auto">
          <a:xfrm>
            <a:off x="615514" y="5510938"/>
            <a:ext cx="6593515" cy="1189079"/>
          </a:xfrm>
          <a:prstGeom prst="rect">
            <a:avLst/>
          </a:prstGeom>
          <a:noFill/>
        </p:spPr>
        <p:txBody>
          <a:bodyPr wrap="square">
            <a:spAutoFit/>
          </a:bodyPr>
          <a:lstStyle/>
          <a:p>
            <a:pPr>
              <a:defRPr/>
            </a:pPr>
            <a:r>
              <a:rPr lang="en-US" b="1"/>
              <a:t>3 month prior MAT = </a:t>
            </a:r>
            <a:r>
              <a:rPr lang="en-US"/>
              <a:t>CALCULATE([MAT Sales],DATESINPERIOD(ListOfOrders[Order Date].[Date],EOMONTH(MAX(ListOfOrders[Order Date]),-3),-3,MONTH))</a:t>
            </a:r>
            <a:endParaRPr/>
          </a:p>
        </p:txBody>
      </p:sp>
      <p:sp>
        <p:nvSpPr>
          <p:cNvPr id="8" name="Rectangle 2"/>
          <p:cNvSpPr txBox="1"/>
          <p:nvPr/>
        </p:nvSpPr>
        <p:spPr bwMode="auto">
          <a:xfrm>
            <a:off x="615514" y="5171128"/>
            <a:ext cx="2467001" cy="296107"/>
          </a:xfrm>
          <a:prstGeom prst="rect">
            <a:avLst/>
          </a:prstGeom>
          <a:noFill/>
          <a:ln w="9525">
            <a:noFill/>
            <a:miter lim="800000"/>
            <a:headEnd/>
            <a:tailEnd/>
          </a:ln>
        </p:spPr>
        <p:txBody>
          <a:bodyPr anchor="ctr"/>
          <a:lstStyle/>
          <a:p>
            <a:pPr>
              <a:lnSpc>
                <a:spcPct val="110000"/>
              </a:lnSpc>
              <a:defRPr/>
            </a:pPr>
            <a:r>
              <a:rPr lang="en-US" sz="1600" b="1">
                <a:solidFill>
                  <a:srgbClr val="422E59"/>
                </a:solidFill>
                <a:latin typeface="Montserrat"/>
              </a:rPr>
              <a:t>Calculated Measures</a:t>
            </a:r>
            <a:endParaRPr/>
          </a:p>
        </p:txBody>
      </p:sp>
      <p:sp>
        <p:nvSpPr>
          <p:cNvPr id="2" name="TextBox 1"/>
          <p:cNvSpPr txBox="1"/>
          <p:nvPr/>
        </p:nvSpPr>
        <p:spPr bwMode="auto">
          <a:xfrm>
            <a:off x="619765" y="6842314"/>
            <a:ext cx="6593515" cy="914760"/>
          </a:xfrm>
          <a:prstGeom prst="rect">
            <a:avLst/>
          </a:prstGeom>
          <a:noFill/>
        </p:spPr>
        <p:txBody>
          <a:bodyPr wrap="square">
            <a:spAutoFit/>
          </a:bodyPr>
          <a:lstStyle/>
          <a:p>
            <a:pPr>
              <a:defRPr/>
            </a:pPr>
            <a:r>
              <a:rPr lang="en-US" b="1"/>
              <a:t>MAT conditions </a:t>
            </a:r>
            <a:r>
              <a:rPr lang="en-US"/>
              <a:t>= </a:t>
            </a:r>
            <a:endParaRPr/>
          </a:p>
          <a:p>
            <a:pPr>
              <a:defRPr/>
            </a:pPr>
            <a:r>
              <a:rPr lang="en-US"/>
              <a:t>IF([MAT Sales]&lt; [6 month prior MAT],1,</a:t>
            </a:r>
            <a:endParaRPr/>
          </a:p>
          <a:p>
            <a:pPr>
              <a:defRPr/>
            </a:pPr>
            <a:r>
              <a:rPr lang="en-US"/>
              <a:t>IF([MAT Sales]&lt; [3 month prior MAT],2,3))</a:t>
            </a:r>
            <a:endParaRPr/>
          </a:p>
        </p:txBody>
      </p:sp>
      <p:pic>
        <p:nvPicPr>
          <p:cNvPr id="7" name="Picture 6"/>
          <p:cNvPicPr>
            <a:picLocks noChangeAspect="1"/>
          </p:cNvPicPr>
          <p:nvPr/>
        </p:nvPicPr>
        <p:blipFill>
          <a:blip r:embed="rId2"/>
          <a:stretch/>
        </p:blipFill>
        <p:spPr bwMode="auto">
          <a:xfrm>
            <a:off x="6884641" y="3901223"/>
            <a:ext cx="7125993" cy="40935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 name="Title 6"/>
          <p:cNvSpPr txBox="1"/>
          <p:nvPr/>
        </p:nvSpPr>
        <p:spPr bwMode="auto">
          <a:xfrm>
            <a:off x="8009411" y="3477011"/>
            <a:ext cx="5604990" cy="2189978"/>
          </a:xfrm>
          <a:prstGeom prst="rect">
            <a:avLst/>
          </a:prstGeom>
        </p:spPr>
        <p:txBody>
          <a:bodyPr vert="horz" lIns="91440" tIns="45720" rIns="91440" bIns="45720" rtlCol="0" anchor="ctr">
            <a:noAutofit/>
          </a:bodyPr>
          <a:lstStyle>
            <a:lvl1pPr algn="l" defTabSz="1097280">
              <a:lnSpc>
                <a:spcPct val="90000"/>
              </a:lnSpc>
              <a:spcBef>
                <a:spcPts val="0"/>
              </a:spcBef>
              <a:buNone/>
              <a:defRPr sz="5300">
                <a:solidFill>
                  <a:schemeClr val="tx1"/>
                </a:solidFill>
                <a:latin typeface="+mj-lt"/>
                <a:ea typeface="+mj-ea"/>
                <a:cs typeface="+mj-cs"/>
              </a:defRPr>
            </a:lvl1pPr>
          </a:lstStyle>
          <a:p>
            <a:pPr>
              <a:lnSpc>
                <a:spcPct val="100000"/>
              </a:lnSpc>
              <a:defRPr/>
            </a:pPr>
            <a:r>
              <a:rPr lang="en-US" sz="3600" b="1">
                <a:solidFill>
                  <a:srgbClr val="422E59"/>
                </a:solidFill>
                <a:latin typeface="Montserrat"/>
              </a:rPr>
              <a:t>THANK YOU</a:t>
            </a:r>
            <a:endParaRPr/>
          </a:p>
        </p:txBody>
      </p:sp>
      <p:sp>
        <p:nvSpPr>
          <p:cNvPr id="19" name="TextBox 18"/>
          <p:cNvSpPr txBox="1"/>
          <p:nvPr/>
        </p:nvSpPr>
        <p:spPr bwMode="auto">
          <a:xfrm>
            <a:off x="-1" y="6928444"/>
            <a:ext cx="4596092" cy="457559"/>
          </a:xfrm>
          <a:prstGeom prst="rect">
            <a:avLst/>
          </a:prstGeom>
          <a:noFill/>
        </p:spPr>
        <p:txBody>
          <a:bodyPr wrap="square" anchor="ctr">
            <a:spAutoFit/>
          </a:bodyPr>
          <a:lstStyle/>
          <a:p>
            <a:pPr algn="ctr">
              <a:defRPr/>
            </a:pPr>
            <a:r>
              <a:rPr lang="en-US" sz="2400" b="1">
                <a:solidFill>
                  <a:schemeClr val="bg1"/>
                </a:solidFill>
                <a:latin typeface="Montserrat"/>
              </a:rPr>
              <a:t>www.finkaro.com</a:t>
            </a:r>
            <a:endParaRPr/>
          </a:p>
        </p:txBody>
      </p:sp>
      <p:sp>
        <p:nvSpPr>
          <p:cNvPr id="2" name="Rectangle 1">
            <a:hlinkClick r:id="rId2"/>
          </p:cNvPr>
          <p:cNvSpPr/>
          <p:nvPr/>
        </p:nvSpPr>
        <p:spPr bwMode="auto">
          <a:xfrm>
            <a:off x="0" y="6604000"/>
            <a:ext cx="4381500" cy="10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112079" y="228379"/>
            <a:ext cx="4245734" cy="1071784"/>
          </a:xfrm>
          <a:prstGeom prst="rect">
            <a:avLst/>
          </a:prstGeom>
          <a:noFill/>
          <a:ln w="9525">
            <a:noFill/>
            <a:miter lim="800000"/>
            <a:headEnd/>
            <a:tailEnd/>
          </a:ln>
        </p:spPr>
        <p:txBody>
          <a:bodyPr anchor="ctr"/>
          <a:lstStyle/>
          <a:p>
            <a:pPr>
              <a:lnSpc>
                <a:spcPct val="110000"/>
              </a:lnSpc>
              <a:defRPr/>
            </a:pPr>
            <a:r>
              <a:rPr lang="en-US" sz="2800" b="1">
                <a:solidFill>
                  <a:srgbClr val="422E59"/>
                </a:solidFill>
                <a:latin typeface="Montserrat"/>
              </a:rPr>
              <a:t>Data Preparation</a:t>
            </a:r>
            <a:endParaRPr/>
          </a:p>
        </p:txBody>
      </p:sp>
      <p:grpSp>
        <p:nvGrpSpPr>
          <p:cNvPr id="2" name="Group 1"/>
          <p:cNvGrpSpPr/>
          <p:nvPr/>
        </p:nvGrpSpPr>
        <p:grpSpPr bwMode="auto">
          <a:xfrm>
            <a:off x="571500" y="2557240"/>
            <a:ext cx="13201650" cy="871760"/>
            <a:chOff x="0" y="0"/>
            <a:chExt cx="13201650" cy="871760"/>
          </a:xfrm>
        </p:grpSpPr>
        <p:sp>
          <p:nvSpPr>
            <p:cNvPr id="4" name="Rectangle: Rounded Corners 3"/>
            <p:cNvSpPr/>
            <p:nvPr/>
          </p:nvSpPr>
          <p:spPr bwMode="auto">
            <a:xfrm>
              <a:off x="0" y="0"/>
              <a:ext cx="13201650" cy="87176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defRPr/>
              </a:pPr>
              <a:endParaRPr lang="en-US" b="1" i="0" u="none" strike="noStrike">
                <a:solidFill>
                  <a:srgbClr val="545252"/>
                </a:solidFill>
                <a:latin typeface="Arial"/>
                <a:cs typeface="Arial"/>
              </a:endParaRPr>
            </a:p>
          </p:txBody>
        </p:sp>
        <p:sp>
          <p:nvSpPr>
            <p:cNvPr id="5" name="TextBox 4"/>
            <p:cNvSpPr txBox="1"/>
            <p:nvPr/>
          </p:nvSpPr>
          <p:spPr bwMode="auto">
            <a:xfrm>
              <a:off x="412550" y="227906"/>
              <a:ext cx="12381587" cy="420983"/>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defRPr/>
              </a:pPr>
              <a:r>
                <a:rPr lang="en-US" b="1">
                  <a:solidFill>
                    <a:srgbClr val="545252"/>
                  </a:solidFill>
                  <a:latin typeface="arial"/>
                </a:rPr>
                <a:t>Data Arrangement : Dimension &amp; Fact able </a:t>
              </a:r>
              <a:endParaRPr/>
            </a:p>
          </p:txBody>
        </p:sp>
      </p:grpSp>
      <p:grpSp>
        <p:nvGrpSpPr>
          <p:cNvPr id="6" name="Group 5"/>
          <p:cNvGrpSpPr/>
          <p:nvPr/>
        </p:nvGrpSpPr>
        <p:grpSpPr bwMode="auto">
          <a:xfrm>
            <a:off x="571500" y="4078969"/>
            <a:ext cx="13201650" cy="871760"/>
            <a:chOff x="0" y="0"/>
            <a:chExt cx="13201650" cy="871760"/>
          </a:xfrm>
        </p:grpSpPr>
        <p:sp>
          <p:nvSpPr>
            <p:cNvPr id="7" name="Rectangle: Rounded Corners 6"/>
            <p:cNvSpPr/>
            <p:nvPr/>
          </p:nvSpPr>
          <p:spPr bwMode="auto">
            <a:xfrm>
              <a:off x="0" y="0"/>
              <a:ext cx="13201650" cy="87176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defRPr/>
              </a:pPr>
              <a:endParaRPr lang="en-US" b="1" i="0" u="none" strike="noStrike">
                <a:solidFill>
                  <a:srgbClr val="545252"/>
                </a:solidFill>
                <a:latin typeface="Arial"/>
                <a:cs typeface="Arial"/>
              </a:endParaRPr>
            </a:p>
          </p:txBody>
        </p:sp>
        <p:sp>
          <p:nvSpPr>
            <p:cNvPr id="8" name="TextBox 7"/>
            <p:cNvSpPr txBox="1"/>
            <p:nvPr/>
          </p:nvSpPr>
          <p:spPr bwMode="auto">
            <a:xfrm>
              <a:off x="412550" y="227906"/>
              <a:ext cx="12381587" cy="420983"/>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defRPr/>
              </a:pPr>
              <a:r>
                <a:rPr lang="en-US" b="1">
                  <a:solidFill>
                    <a:srgbClr val="545252"/>
                  </a:solidFill>
                  <a:latin typeface="arial"/>
                </a:rPr>
                <a:t>Data Modelling : Relationship Development for Insight</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021080" y="-1"/>
            <a:ext cx="11834743" cy="1371600"/>
          </a:xfrm>
          <a:prstGeom prst="rect">
            <a:avLst/>
          </a:prstGeom>
          <a:noFill/>
          <a:ln w="9525">
            <a:noFill/>
            <a:miter lim="800000"/>
            <a:headEnd/>
            <a:tailEnd/>
          </a:ln>
        </p:spPr>
        <p:txBody>
          <a:bodyPr anchor="ctr"/>
          <a:lstStyle/>
          <a:p>
            <a:pPr>
              <a:lnSpc>
                <a:spcPct val="110000"/>
              </a:lnSpc>
              <a:defRPr/>
            </a:pPr>
            <a:r>
              <a:rPr lang="en-US" sz="2800" b="1">
                <a:solidFill>
                  <a:srgbClr val="422E59"/>
                </a:solidFill>
                <a:latin typeface="Montserrat"/>
              </a:rPr>
              <a:t>Client Requirement </a:t>
            </a:r>
            <a:endParaRPr lang="en-US" sz="2800" b="1">
              <a:solidFill>
                <a:srgbClr val="422E59"/>
              </a:solidFill>
              <a:latin typeface="Montserrat"/>
              <a:cs typeface="Arial"/>
            </a:endParaRPr>
          </a:p>
        </p:txBody>
      </p:sp>
      <p:sp>
        <p:nvSpPr>
          <p:cNvPr id="27" name="Rectangle: Rounded Corners 26"/>
          <p:cNvSpPr/>
          <p:nvPr/>
        </p:nvSpPr>
        <p:spPr bwMode="auto">
          <a:xfrm>
            <a:off x="457201" y="1460499"/>
            <a:ext cx="13716000" cy="2171701"/>
          </a:xfrm>
          <a:prstGeom prst="roundRect">
            <a:avLst>
              <a:gd name="adj" fmla="val 67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p>
            <a:pPr>
              <a:lnSpc>
                <a:spcPct val="120000"/>
              </a:lnSpc>
              <a:defRPr/>
            </a:pPr>
            <a:endParaRPr lang="en-US" sz="2000" b="0" i="0">
              <a:solidFill>
                <a:srgbClr val="545252"/>
              </a:solidFill>
              <a:latin typeface="arial"/>
            </a:endParaRPr>
          </a:p>
          <a:p>
            <a:pPr>
              <a:lnSpc>
                <a:spcPct val="120000"/>
              </a:lnSpc>
              <a:defRPr/>
            </a:pPr>
            <a:r>
              <a:rPr lang="en-US" sz="2000" b="1" i="0">
                <a:solidFill>
                  <a:srgbClr val="5F6368"/>
                </a:solidFill>
                <a:latin typeface="arial"/>
              </a:rPr>
              <a:t>We Are Looking For Dashboard where we can check our Financial Performance, How we can Optimize our Business </a:t>
            </a:r>
            <a:r>
              <a:rPr lang="en-US" sz="2000">
                <a:solidFill>
                  <a:srgbClr val="4D5156"/>
                </a:solidFill>
                <a:latin typeface="arial"/>
              </a:rPr>
              <a:t>and Budgeting </a:t>
            </a:r>
            <a:endParaRPr lang="en-IN" sz="2000">
              <a:solidFill>
                <a:srgbClr val="545252"/>
              </a:solidFill>
            </a:endParaRPr>
          </a:p>
        </p:txBody>
      </p:sp>
      <p:pic>
        <p:nvPicPr>
          <p:cNvPr id="28" name="Texture"/>
          <p:cNvPicPr>
            <a:picLocks noChangeAspect="1"/>
          </p:cNvPicPr>
          <p:nvPr/>
        </p:nvPicPr>
        <p:blipFill>
          <a:blip r:embed="rId2"/>
          <a:stretch/>
        </p:blipFill>
        <p:spPr bwMode="auto">
          <a:xfrm>
            <a:off x="457200" y="3632200"/>
            <a:ext cx="13716000" cy="868962"/>
          </a:xfrm>
          <a:prstGeom prst="rect">
            <a:avLst/>
          </a:prstGeom>
        </p:spPr>
      </p:pic>
      <p:sp>
        <p:nvSpPr>
          <p:cNvPr id="29" name="Rectangle: Top Corners Rounded 28"/>
          <p:cNvSpPr/>
          <p:nvPr/>
        </p:nvSpPr>
        <p:spPr bwMode="auto">
          <a:xfrm rot="5400000">
            <a:off x="2217970" y="-134259"/>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defRPr/>
            </a:pPr>
            <a:r>
              <a:rPr lang="en-US" sz="1800" b="1" i="0">
                <a:solidFill>
                  <a:schemeClr val="bg1"/>
                </a:solidFill>
                <a:latin typeface="arial"/>
              </a:rPr>
              <a:t>Defining Problem</a:t>
            </a:r>
            <a:endParaRPr/>
          </a:p>
        </p:txBody>
      </p:sp>
      <p:sp>
        <p:nvSpPr>
          <p:cNvPr id="45" name="Rectangle: Rounded Corners 44"/>
          <p:cNvSpPr/>
          <p:nvPr/>
        </p:nvSpPr>
        <p:spPr bwMode="auto">
          <a:xfrm>
            <a:off x="541421" y="3909785"/>
            <a:ext cx="13631779" cy="4706370"/>
          </a:xfrm>
          <a:prstGeom prst="roundRect">
            <a:avLst>
              <a:gd name="adj" fmla="val 43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p>
            <a:pPr>
              <a:lnSpc>
                <a:spcPct val="120000"/>
              </a:lnSpc>
              <a:defRPr/>
            </a:pPr>
            <a:endParaRPr lang="en-IN" sz="2000">
              <a:solidFill>
                <a:srgbClr val="545252"/>
              </a:solidFill>
            </a:endParaRPr>
          </a:p>
        </p:txBody>
      </p:sp>
      <p:grpSp>
        <p:nvGrpSpPr>
          <p:cNvPr id="2" name="Group 1"/>
          <p:cNvGrpSpPr/>
          <p:nvPr/>
        </p:nvGrpSpPr>
        <p:grpSpPr bwMode="auto">
          <a:xfrm>
            <a:off x="1021080" y="4631590"/>
            <a:ext cx="3349773" cy="3252872"/>
            <a:chOff x="944029" y="3348391"/>
            <a:chExt cx="2789771" cy="2709069"/>
          </a:xfrm>
        </p:grpSpPr>
        <p:sp>
          <p:nvSpPr>
            <p:cNvPr id="3" name="Freeform: Shape 2"/>
            <p:cNvSpPr/>
            <p:nvPr/>
          </p:nvSpPr>
          <p:spPr bwMode="auto">
            <a:xfrm>
              <a:off x="1146304" y="3698656"/>
              <a:ext cx="2425135" cy="1111913"/>
            </a:xfrm>
            <a:custGeom>
              <a:avLst/>
              <a:gdLst>
                <a:gd name="connsiteX0" fmla="*/ 2425135 w 2425135"/>
                <a:gd name="connsiteY0" fmla="*/ 285485 h 1111913"/>
                <a:gd name="connsiteX1" fmla="*/ 2139691 w 2425135"/>
                <a:gd name="connsiteY1" fmla="*/ 43 h 1111913"/>
                <a:gd name="connsiteX2" fmla="*/ 285434 w 2425135"/>
                <a:gd name="connsiteY2" fmla="*/ 43 h 1111913"/>
                <a:gd name="connsiteX3" fmla="*/ -1 w 2425135"/>
                <a:gd name="connsiteY3" fmla="*/ 285485 h 1111913"/>
                <a:gd name="connsiteX4" fmla="*/ -1 w 2425135"/>
                <a:gd name="connsiteY4" fmla="*/ 826524 h 1111913"/>
                <a:gd name="connsiteX5" fmla="*/ 285434 w 2425135"/>
                <a:gd name="connsiteY5" fmla="*/ 1111956 h 1111913"/>
                <a:gd name="connsiteX6" fmla="*/ 2139691 w 2425135"/>
                <a:gd name="connsiteY6" fmla="*/ 1111956 h 1111913"/>
                <a:gd name="connsiteX7" fmla="*/ 2425135 w 2425135"/>
                <a:gd name="connsiteY7" fmla="*/ 826524 h 1111913"/>
                <a:gd name="connsiteX8" fmla="*/ 2425135 w 2425135"/>
                <a:gd name="connsiteY8" fmla="*/ 285485 h 111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135" h="1111913" fill="norm" stroke="1" extrusionOk="0">
                  <a:moveTo>
                    <a:pt x="2425135" y="285485"/>
                  </a:moveTo>
                  <a:cubicBezTo>
                    <a:pt x="2425135" y="127951"/>
                    <a:pt x="2297232" y="43"/>
                    <a:pt x="2139691" y="43"/>
                  </a:cubicBezTo>
                  <a:lnTo>
                    <a:pt x="285434" y="43"/>
                  </a:lnTo>
                  <a:cubicBezTo>
                    <a:pt x="127903" y="43"/>
                    <a:pt x="-1" y="127951"/>
                    <a:pt x="-1" y="285485"/>
                  </a:cubicBezTo>
                  <a:lnTo>
                    <a:pt x="-1" y="826524"/>
                  </a:lnTo>
                  <a:cubicBezTo>
                    <a:pt x="-1" y="984057"/>
                    <a:pt x="127903" y="1111956"/>
                    <a:pt x="285434" y="1111956"/>
                  </a:cubicBezTo>
                  <a:lnTo>
                    <a:pt x="2139691" y="1111956"/>
                  </a:lnTo>
                  <a:cubicBezTo>
                    <a:pt x="2297232" y="1111956"/>
                    <a:pt x="2425135" y="984057"/>
                    <a:pt x="2425135" y="826524"/>
                  </a:cubicBezTo>
                  <a:lnTo>
                    <a:pt x="2425135" y="285485"/>
                  </a:lnTo>
                  <a:close/>
                </a:path>
              </a:pathLst>
            </a:custGeom>
            <a:solidFill>
              <a:srgbClr val="FFFFFF">
                <a:alpha val="50000"/>
              </a:srgbClr>
            </a:solidFill>
            <a:ln w="9519" cap="flat">
              <a:noFill/>
              <a:prstDash val="solid"/>
              <a:round/>
            </a:ln>
          </p:spPr>
          <p:txBody>
            <a:bodyPr rtlCol="0" anchor="t"/>
            <a:lstStyle/>
            <a:p>
              <a:pPr>
                <a:defRPr/>
              </a:pPr>
              <a:endParaRPr lang="en-US" sz="2000">
                <a:latin typeface="Arial"/>
                <a:cs typeface="Arial"/>
              </a:endParaRPr>
            </a:p>
          </p:txBody>
        </p:sp>
        <p:sp>
          <p:nvSpPr>
            <p:cNvPr id="4" name="Rectangle: Rounded Corners 3"/>
            <p:cNvSpPr/>
            <p:nvPr/>
          </p:nvSpPr>
          <p:spPr bwMode="auto">
            <a:xfrm>
              <a:off x="944029" y="4500560"/>
              <a:ext cx="2789771" cy="1556900"/>
            </a:xfrm>
            <a:prstGeom prst="roundRect">
              <a:avLst>
                <a:gd name="adj" fmla="val 3879"/>
              </a:avLst>
            </a:prstGeom>
            <a:solidFill>
              <a:srgbClr val="FFBB05"/>
            </a:solidFill>
            <a:ln w="18479" cap="rnd">
              <a:noFill/>
              <a:prstDash val="solid"/>
              <a:round/>
            </a:ln>
            <a:effectLst/>
          </p:spPr>
          <p:txBody>
            <a:bodyPr rtlCol="0" anchor="t"/>
            <a:lstStyle/>
            <a:p>
              <a:pPr>
                <a:defRPr/>
              </a:pPr>
              <a:endParaRPr lang="en-US" sz="2000">
                <a:latin typeface="Arial"/>
                <a:cs typeface="Arial"/>
              </a:endParaRPr>
            </a:p>
          </p:txBody>
        </p:sp>
        <p:sp>
          <p:nvSpPr>
            <p:cNvPr id="5" name="Rectangle: Rounded Corners 4"/>
            <p:cNvSpPr/>
            <p:nvPr/>
          </p:nvSpPr>
          <p:spPr bwMode="auto">
            <a:xfrm>
              <a:off x="944029" y="3533334"/>
              <a:ext cx="2789771" cy="2395024"/>
            </a:xfrm>
            <a:prstGeom prst="roundRect">
              <a:avLst>
                <a:gd name="adj" fmla="val 3879"/>
              </a:avLst>
            </a:prstGeom>
            <a:solidFill>
              <a:schemeClr val="bg1"/>
            </a:solidFill>
            <a:ln w="18479" cap="rnd">
              <a:noFill/>
              <a:prstDash val="solid"/>
              <a:round/>
            </a:ln>
            <a:effectLst/>
          </p:spPr>
          <p:txBody>
            <a:bodyPr rtlCol="0" anchor="t"/>
            <a:lstStyle/>
            <a:p>
              <a:pPr>
                <a:defRPr/>
              </a:pPr>
              <a:endParaRPr lang="en-US" sz="2000">
                <a:latin typeface="Arial"/>
                <a:cs typeface="Arial"/>
              </a:endParaRPr>
            </a:p>
          </p:txBody>
        </p:sp>
        <p:sp>
          <p:nvSpPr>
            <p:cNvPr id="6" name="Freeform: Shape 5"/>
            <p:cNvSpPr/>
            <p:nvPr/>
          </p:nvSpPr>
          <p:spPr bwMode="auto">
            <a:xfrm>
              <a:off x="1146308" y="3348941"/>
              <a:ext cx="1212566" cy="698435"/>
            </a:xfrm>
            <a:custGeom>
              <a:avLst/>
              <a:gdLst>
                <a:gd name="connsiteX0" fmla="*/ 285431 w 1212567"/>
                <a:gd name="connsiteY0" fmla="*/ 0 h 698435"/>
                <a:gd name="connsiteX1" fmla="*/ 1212567 w 1212567"/>
                <a:gd name="connsiteY1" fmla="*/ 0 h 698435"/>
                <a:gd name="connsiteX2" fmla="*/ 1212567 w 1212567"/>
                <a:gd name="connsiteY2" fmla="*/ 698404 h 698435"/>
                <a:gd name="connsiteX3" fmla="*/ 1211354 w 1212567"/>
                <a:gd name="connsiteY3" fmla="*/ 698404 h 698435"/>
                <a:gd name="connsiteX4" fmla="*/ 724670 w 1212567"/>
                <a:gd name="connsiteY4" fmla="*/ 410968 h 698435"/>
                <a:gd name="connsiteX5" fmla="*/ 627240 w 1212567"/>
                <a:gd name="connsiteY5" fmla="*/ 380967 h 698435"/>
                <a:gd name="connsiteX6" fmla="*/ 606783 w 1212567"/>
                <a:gd name="connsiteY6" fmla="*/ 380967 h 698435"/>
                <a:gd name="connsiteX7" fmla="*/ 606783 w 1212567"/>
                <a:gd name="connsiteY7" fmla="*/ 379891 h 698435"/>
                <a:gd name="connsiteX8" fmla="*/ 0 w 1212567"/>
                <a:gd name="connsiteY8" fmla="*/ 379891 h 698435"/>
                <a:gd name="connsiteX9" fmla="*/ 0 w 1212567"/>
                <a:gd name="connsiteY9" fmla="*/ 285439 h 698435"/>
                <a:gd name="connsiteX10" fmla="*/ 285431 w 1212567"/>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7" h="698435" fill="norm" stroke="1" extrusionOk="0">
                  <a:moveTo>
                    <a:pt x="285431" y="0"/>
                  </a:moveTo>
                  <a:lnTo>
                    <a:pt x="1212567" y="0"/>
                  </a:lnTo>
                  <a:lnTo>
                    <a:pt x="1212567" y="698404"/>
                  </a:lnTo>
                  <a:lnTo>
                    <a:pt x="1211354" y="698404"/>
                  </a:lnTo>
                  <a:cubicBezTo>
                    <a:pt x="1037072" y="700400"/>
                    <a:pt x="867178" y="607205"/>
                    <a:pt x="724670" y="410968"/>
                  </a:cubicBezTo>
                  <a:cubicBezTo>
                    <a:pt x="697887" y="387671"/>
                    <a:pt x="665236" y="378075"/>
                    <a:pt x="627240" y="380967"/>
                  </a:cubicBezTo>
                  <a:lnTo>
                    <a:pt x="606783" y="380967"/>
                  </a:lnTo>
                  <a:lnTo>
                    <a:pt x="606783" y="379891"/>
                  </a:lnTo>
                  <a:lnTo>
                    <a:pt x="0" y="379891"/>
                  </a:lnTo>
                  <a:lnTo>
                    <a:pt x="0" y="285439"/>
                  </a:lnTo>
                  <a:cubicBezTo>
                    <a:pt x="0" y="127904"/>
                    <a:pt x="127895" y="0"/>
                    <a:pt x="285431" y="0"/>
                  </a:cubicBezTo>
                  <a:close/>
                </a:path>
              </a:pathLst>
            </a:custGeom>
            <a:solidFill>
              <a:srgbClr val="F3CA35"/>
            </a:solidFill>
            <a:ln w="8606" cap="flat">
              <a:noFill/>
              <a:prstDash val="solid"/>
              <a:round/>
            </a:ln>
            <a:effectLst>
              <a:innerShdw blurRad="63500" dist="50800" dir="8100000">
                <a:prstClr val="black">
                  <a:alpha val="50000"/>
                </a:prstClr>
              </a:innerShdw>
            </a:effectLst>
          </p:spPr>
          <p:txBody>
            <a:bodyPr rtlCol="0" anchor="t"/>
            <a:lstStyle/>
            <a:p>
              <a:pPr>
                <a:defRPr/>
              </a:pPr>
              <a:endParaRPr lang="en-US" sz="2000">
                <a:latin typeface="Arial"/>
                <a:cs typeface="Arial"/>
              </a:endParaRPr>
            </a:p>
          </p:txBody>
        </p:sp>
        <p:sp>
          <p:nvSpPr>
            <p:cNvPr id="7" name="Freeform: Shape 6"/>
            <p:cNvSpPr/>
            <p:nvPr/>
          </p:nvSpPr>
          <p:spPr bwMode="auto">
            <a:xfrm>
              <a:off x="2358876" y="3348942"/>
              <a:ext cx="1212568" cy="698435"/>
            </a:xfrm>
            <a:custGeom>
              <a:avLst/>
              <a:gdLst>
                <a:gd name="connsiteX0" fmla="*/ 0 w 1212568"/>
                <a:gd name="connsiteY0" fmla="*/ 0 h 698435"/>
                <a:gd name="connsiteX1" fmla="*/ 927129 w 1212568"/>
                <a:gd name="connsiteY1" fmla="*/ 0 h 698435"/>
                <a:gd name="connsiteX2" fmla="*/ 1212568 w 1212568"/>
                <a:gd name="connsiteY2" fmla="*/ 285439 h 698435"/>
                <a:gd name="connsiteX3" fmla="*/ 1212568 w 1212568"/>
                <a:gd name="connsiteY3" fmla="*/ 379891 h 698435"/>
                <a:gd name="connsiteX4" fmla="*/ 653196 w 1212568"/>
                <a:gd name="connsiteY4" fmla="*/ 379891 h 698435"/>
                <a:gd name="connsiteX5" fmla="*/ 653196 w 1212568"/>
                <a:gd name="connsiteY5" fmla="*/ 380967 h 698435"/>
                <a:gd name="connsiteX6" fmla="*/ 586327 w 1212568"/>
                <a:gd name="connsiteY6" fmla="*/ 380967 h 698435"/>
                <a:gd name="connsiteX7" fmla="*/ 488897 w 1212568"/>
                <a:gd name="connsiteY7" fmla="*/ 410968 h 698435"/>
                <a:gd name="connsiteX8" fmla="*/ 2212 w 1212568"/>
                <a:gd name="connsiteY8" fmla="*/ 698404 h 698435"/>
                <a:gd name="connsiteX9" fmla="*/ 0 w 1212568"/>
                <a:gd name="connsiteY9" fmla="*/ 698404 h 698435"/>
                <a:gd name="connsiteX10" fmla="*/ 0 w 1212568"/>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8" h="698435" fill="norm" stroke="1" extrusionOk="0">
                  <a:moveTo>
                    <a:pt x="0" y="0"/>
                  </a:moveTo>
                  <a:lnTo>
                    <a:pt x="927129" y="0"/>
                  </a:lnTo>
                  <a:cubicBezTo>
                    <a:pt x="1084664" y="0"/>
                    <a:pt x="1212568" y="127904"/>
                    <a:pt x="1212568" y="285439"/>
                  </a:cubicBezTo>
                  <a:lnTo>
                    <a:pt x="1212568" y="379891"/>
                  </a:lnTo>
                  <a:lnTo>
                    <a:pt x="653196" y="379891"/>
                  </a:lnTo>
                  <a:lnTo>
                    <a:pt x="653196" y="380967"/>
                  </a:lnTo>
                  <a:lnTo>
                    <a:pt x="586327" y="380967"/>
                  </a:lnTo>
                  <a:cubicBezTo>
                    <a:pt x="548322" y="378075"/>
                    <a:pt x="515670" y="387671"/>
                    <a:pt x="488897" y="410968"/>
                  </a:cubicBezTo>
                  <a:cubicBezTo>
                    <a:pt x="346380" y="607205"/>
                    <a:pt x="176486" y="700400"/>
                    <a:pt x="2212" y="698404"/>
                  </a:cubicBezTo>
                  <a:lnTo>
                    <a:pt x="0" y="698404"/>
                  </a:lnTo>
                  <a:lnTo>
                    <a:pt x="0" y="0"/>
                  </a:lnTo>
                  <a:close/>
                </a:path>
              </a:pathLst>
            </a:custGeom>
            <a:solidFill>
              <a:srgbClr val="FFBB05"/>
            </a:solidFill>
            <a:ln w="8606" cap="flat">
              <a:noFill/>
              <a:prstDash val="solid"/>
              <a:round/>
            </a:ln>
            <a:effectLst>
              <a:innerShdw blurRad="63500" dist="50800" dir="2700000">
                <a:prstClr val="black">
                  <a:alpha val="50000"/>
                </a:prstClr>
              </a:innerShdw>
            </a:effectLst>
          </p:spPr>
          <p:txBody>
            <a:bodyPr rtlCol="0" anchor="t"/>
            <a:lstStyle/>
            <a:p>
              <a:pPr>
                <a:defRPr/>
              </a:pPr>
              <a:endParaRPr lang="en-US" sz="2000">
                <a:latin typeface="Arial"/>
                <a:cs typeface="Arial"/>
              </a:endParaRPr>
            </a:p>
          </p:txBody>
        </p:sp>
        <p:sp>
          <p:nvSpPr>
            <p:cNvPr id="8" name="Content Placeholder 1"/>
            <p:cNvSpPr txBox="1"/>
            <p:nvPr/>
          </p:nvSpPr>
          <p:spPr bwMode="auto">
            <a:xfrm>
              <a:off x="1070837" y="4986528"/>
              <a:ext cx="2536155" cy="941832"/>
            </a:xfrm>
            <a:prstGeom prst="rect">
              <a:avLst/>
            </a:prstGeom>
            <a:grpFill/>
          </p:spPr>
          <p:txBody>
            <a:bodyPr vert="horz" lIns="61722" tIns="30861" rIns="61722" bIns="30861" rtlCol="0" anchor="t">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0" lvl="1" algn="ctr" defTabSz="457200">
                <a:lnSpc>
                  <a:spcPct val="120000"/>
                </a:lnSpc>
                <a:buClr>
                  <a:schemeClr val="bg1">
                    <a:lumMod val="50000"/>
                  </a:schemeClr>
                </a:buClr>
                <a:buSzPct val="80000"/>
                <a:defRPr/>
              </a:pPr>
              <a:r>
                <a:rPr lang="en-US" sz="2000" b="1">
                  <a:solidFill>
                    <a:srgbClr val="545252"/>
                  </a:solidFill>
                  <a:latin typeface="Arial"/>
                  <a:cs typeface="Arial"/>
                </a:rPr>
                <a:t>Financial Overview Metrices</a:t>
              </a:r>
              <a:endParaRPr/>
            </a:p>
          </p:txBody>
        </p:sp>
        <p:sp>
          <p:nvSpPr>
            <p:cNvPr id="9" name="Content Placeholder 1"/>
            <p:cNvSpPr txBox="1"/>
            <p:nvPr/>
          </p:nvSpPr>
          <p:spPr bwMode="auto">
            <a:xfrm>
              <a:off x="1747348" y="3348391"/>
              <a:ext cx="1183136" cy="698435"/>
            </a:xfrm>
            <a:prstGeom prst="rect">
              <a:avLst/>
            </a:prstGeom>
            <a:grpFill/>
          </p:spPr>
          <p:txBody>
            <a:bodyPr vert="horz" lIns="61722" tIns="30861" rIns="61722" bIns="30861" rtlCol="0" anchor="ctr">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0" lvl="1" algn="ctr" defTabSz="457200">
                <a:lnSpc>
                  <a:spcPct val="120000"/>
                </a:lnSpc>
                <a:buClr>
                  <a:schemeClr val="bg1">
                    <a:lumMod val="50000"/>
                  </a:schemeClr>
                </a:buClr>
                <a:buSzPct val="80000"/>
                <a:defRPr/>
              </a:pPr>
              <a:r>
                <a:rPr lang="en-US" sz="2800" b="1">
                  <a:solidFill>
                    <a:schemeClr val="bg1"/>
                  </a:solidFill>
                  <a:latin typeface="Arial"/>
                  <a:cs typeface="Arial"/>
                </a:rPr>
                <a:t>01</a:t>
              </a:r>
              <a:endParaRPr/>
            </a:p>
          </p:txBody>
        </p:sp>
      </p:grpSp>
      <p:grpSp>
        <p:nvGrpSpPr>
          <p:cNvPr id="10" name="Group 9"/>
          <p:cNvGrpSpPr/>
          <p:nvPr/>
        </p:nvGrpSpPr>
        <p:grpSpPr bwMode="auto">
          <a:xfrm>
            <a:off x="5263564" y="4572000"/>
            <a:ext cx="3349773" cy="3252872"/>
            <a:chOff x="944029" y="3348391"/>
            <a:chExt cx="2789771" cy="2709069"/>
          </a:xfrm>
        </p:grpSpPr>
        <p:sp>
          <p:nvSpPr>
            <p:cNvPr id="11" name="Freeform: Shape 10"/>
            <p:cNvSpPr/>
            <p:nvPr/>
          </p:nvSpPr>
          <p:spPr bwMode="auto">
            <a:xfrm>
              <a:off x="1146304" y="3698656"/>
              <a:ext cx="2425135" cy="1111913"/>
            </a:xfrm>
            <a:custGeom>
              <a:avLst/>
              <a:gdLst>
                <a:gd name="connsiteX0" fmla="*/ 2425135 w 2425135"/>
                <a:gd name="connsiteY0" fmla="*/ 285485 h 1111913"/>
                <a:gd name="connsiteX1" fmla="*/ 2139691 w 2425135"/>
                <a:gd name="connsiteY1" fmla="*/ 43 h 1111913"/>
                <a:gd name="connsiteX2" fmla="*/ 285434 w 2425135"/>
                <a:gd name="connsiteY2" fmla="*/ 43 h 1111913"/>
                <a:gd name="connsiteX3" fmla="*/ -1 w 2425135"/>
                <a:gd name="connsiteY3" fmla="*/ 285485 h 1111913"/>
                <a:gd name="connsiteX4" fmla="*/ -1 w 2425135"/>
                <a:gd name="connsiteY4" fmla="*/ 826524 h 1111913"/>
                <a:gd name="connsiteX5" fmla="*/ 285434 w 2425135"/>
                <a:gd name="connsiteY5" fmla="*/ 1111956 h 1111913"/>
                <a:gd name="connsiteX6" fmla="*/ 2139691 w 2425135"/>
                <a:gd name="connsiteY6" fmla="*/ 1111956 h 1111913"/>
                <a:gd name="connsiteX7" fmla="*/ 2425135 w 2425135"/>
                <a:gd name="connsiteY7" fmla="*/ 826524 h 1111913"/>
                <a:gd name="connsiteX8" fmla="*/ 2425135 w 2425135"/>
                <a:gd name="connsiteY8" fmla="*/ 285485 h 111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135" h="1111913" fill="norm" stroke="1" extrusionOk="0">
                  <a:moveTo>
                    <a:pt x="2425135" y="285485"/>
                  </a:moveTo>
                  <a:cubicBezTo>
                    <a:pt x="2425135" y="127951"/>
                    <a:pt x="2297232" y="43"/>
                    <a:pt x="2139691" y="43"/>
                  </a:cubicBezTo>
                  <a:lnTo>
                    <a:pt x="285434" y="43"/>
                  </a:lnTo>
                  <a:cubicBezTo>
                    <a:pt x="127903" y="43"/>
                    <a:pt x="-1" y="127951"/>
                    <a:pt x="-1" y="285485"/>
                  </a:cubicBezTo>
                  <a:lnTo>
                    <a:pt x="-1" y="826524"/>
                  </a:lnTo>
                  <a:cubicBezTo>
                    <a:pt x="-1" y="984057"/>
                    <a:pt x="127903" y="1111956"/>
                    <a:pt x="285434" y="1111956"/>
                  </a:cubicBezTo>
                  <a:lnTo>
                    <a:pt x="2139691" y="1111956"/>
                  </a:lnTo>
                  <a:cubicBezTo>
                    <a:pt x="2297232" y="1111956"/>
                    <a:pt x="2425135" y="984057"/>
                    <a:pt x="2425135" y="826524"/>
                  </a:cubicBezTo>
                  <a:lnTo>
                    <a:pt x="2425135" y="285485"/>
                  </a:lnTo>
                  <a:close/>
                </a:path>
              </a:pathLst>
            </a:custGeom>
            <a:solidFill>
              <a:srgbClr val="FFFFFF">
                <a:alpha val="50000"/>
              </a:srgbClr>
            </a:solidFill>
            <a:ln w="9519" cap="flat">
              <a:noFill/>
              <a:prstDash val="solid"/>
              <a:round/>
            </a:ln>
          </p:spPr>
          <p:txBody>
            <a:bodyPr rtlCol="0" anchor="t"/>
            <a:lstStyle/>
            <a:p>
              <a:pPr>
                <a:defRPr/>
              </a:pPr>
              <a:endParaRPr lang="en-US" sz="2000">
                <a:latin typeface="Arial"/>
                <a:cs typeface="Arial"/>
              </a:endParaRPr>
            </a:p>
          </p:txBody>
        </p:sp>
        <p:sp>
          <p:nvSpPr>
            <p:cNvPr id="12" name="Rectangle: Rounded Corners 11"/>
            <p:cNvSpPr/>
            <p:nvPr/>
          </p:nvSpPr>
          <p:spPr bwMode="auto">
            <a:xfrm>
              <a:off x="944029" y="4500560"/>
              <a:ext cx="2789771" cy="1556900"/>
            </a:xfrm>
            <a:prstGeom prst="roundRect">
              <a:avLst>
                <a:gd name="adj" fmla="val 3879"/>
              </a:avLst>
            </a:prstGeom>
            <a:solidFill>
              <a:srgbClr val="976FC3"/>
            </a:solidFill>
            <a:ln w="18479" cap="rnd">
              <a:noFill/>
              <a:prstDash val="solid"/>
              <a:round/>
            </a:ln>
            <a:effectLst/>
          </p:spPr>
          <p:txBody>
            <a:bodyPr rtlCol="0" anchor="t"/>
            <a:lstStyle/>
            <a:p>
              <a:pPr>
                <a:defRPr/>
              </a:pPr>
              <a:endParaRPr lang="en-US" sz="2000">
                <a:latin typeface="Arial"/>
                <a:cs typeface="Arial"/>
              </a:endParaRPr>
            </a:p>
          </p:txBody>
        </p:sp>
        <p:sp>
          <p:nvSpPr>
            <p:cNvPr id="13" name="Rectangle: Rounded Corners 12"/>
            <p:cNvSpPr/>
            <p:nvPr/>
          </p:nvSpPr>
          <p:spPr bwMode="auto">
            <a:xfrm>
              <a:off x="944029" y="3533334"/>
              <a:ext cx="2789771" cy="2395024"/>
            </a:xfrm>
            <a:prstGeom prst="roundRect">
              <a:avLst>
                <a:gd name="adj" fmla="val 3879"/>
              </a:avLst>
            </a:prstGeom>
            <a:solidFill>
              <a:schemeClr val="bg1"/>
            </a:solidFill>
            <a:ln w="18479" cap="rnd">
              <a:noFill/>
              <a:prstDash val="solid"/>
              <a:round/>
            </a:ln>
            <a:effectLst/>
          </p:spPr>
          <p:txBody>
            <a:bodyPr rtlCol="0" anchor="t"/>
            <a:lstStyle/>
            <a:p>
              <a:pPr>
                <a:defRPr/>
              </a:pPr>
              <a:endParaRPr lang="en-US" sz="2000">
                <a:latin typeface="Arial"/>
                <a:cs typeface="Arial"/>
              </a:endParaRPr>
            </a:p>
          </p:txBody>
        </p:sp>
        <p:sp>
          <p:nvSpPr>
            <p:cNvPr id="14" name="Freeform: Shape 13"/>
            <p:cNvSpPr/>
            <p:nvPr/>
          </p:nvSpPr>
          <p:spPr bwMode="auto">
            <a:xfrm>
              <a:off x="1146308" y="3348941"/>
              <a:ext cx="1212566" cy="698435"/>
            </a:xfrm>
            <a:custGeom>
              <a:avLst/>
              <a:gdLst>
                <a:gd name="connsiteX0" fmla="*/ 285431 w 1212567"/>
                <a:gd name="connsiteY0" fmla="*/ 0 h 698435"/>
                <a:gd name="connsiteX1" fmla="*/ 1212567 w 1212567"/>
                <a:gd name="connsiteY1" fmla="*/ 0 h 698435"/>
                <a:gd name="connsiteX2" fmla="*/ 1212567 w 1212567"/>
                <a:gd name="connsiteY2" fmla="*/ 698404 h 698435"/>
                <a:gd name="connsiteX3" fmla="*/ 1211354 w 1212567"/>
                <a:gd name="connsiteY3" fmla="*/ 698404 h 698435"/>
                <a:gd name="connsiteX4" fmla="*/ 724670 w 1212567"/>
                <a:gd name="connsiteY4" fmla="*/ 410968 h 698435"/>
                <a:gd name="connsiteX5" fmla="*/ 627240 w 1212567"/>
                <a:gd name="connsiteY5" fmla="*/ 380967 h 698435"/>
                <a:gd name="connsiteX6" fmla="*/ 606783 w 1212567"/>
                <a:gd name="connsiteY6" fmla="*/ 380967 h 698435"/>
                <a:gd name="connsiteX7" fmla="*/ 606783 w 1212567"/>
                <a:gd name="connsiteY7" fmla="*/ 379891 h 698435"/>
                <a:gd name="connsiteX8" fmla="*/ 0 w 1212567"/>
                <a:gd name="connsiteY8" fmla="*/ 379891 h 698435"/>
                <a:gd name="connsiteX9" fmla="*/ 0 w 1212567"/>
                <a:gd name="connsiteY9" fmla="*/ 285439 h 698435"/>
                <a:gd name="connsiteX10" fmla="*/ 285431 w 1212567"/>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7" h="698435" fill="norm" stroke="1" extrusionOk="0">
                  <a:moveTo>
                    <a:pt x="285431" y="0"/>
                  </a:moveTo>
                  <a:lnTo>
                    <a:pt x="1212567" y="0"/>
                  </a:lnTo>
                  <a:lnTo>
                    <a:pt x="1212567" y="698404"/>
                  </a:lnTo>
                  <a:lnTo>
                    <a:pt x="1211354" y="698404"/>
                  </a:lnTo>
                  <a:cubicBezTo>
                    <a:pt x="1037072" y="700400"/>
                    <a:pt x="867178" y="607205"/>
                    <a:pt x="724670" y="410968"/>
                  </a:cubicBezTo>
                  <a:cubicBezTo>
                    <a:pt x="697887" y="387671"/>
                    <a:pt x="665236" y="378075"/>
                    <a:pt x="627240" y="380967"/>
                  </a:cubicBezTo>
                  <a:lnTo>
                    <a:pt x="606783" y="380967"/>
                  </a:lnTo>
                  <a:lnTo>
                    <a:pt x="606783" y="379891"/>
                  </a:lnTo>
                  <a:lnTo>
                    <a:pt x="0" y="379891"/>
                  </a:lnTo>
                  <a:lnTo>
                    <a:pt x="0" y="285439"/>
                  </a:lnTo>
                  <a:cubicBezTo>
                    <a:pt x="0" y="127904"/>
                    <a:pt x="127895" y="0"/>
                    <a:pt x="285431" y="0"/>
                  </a:cubicBezTo>
                  <a:close/>
                </a:path>
              </a:pathLst>
            </a:custGeom>
            <a:solidFill>
              <a:srgbClr val="A886CD"/>
            </a:solidFill>
            <a:ln w="8606" cap="flat">
              <a:noFill/>
              <a:prstDash val="solid"/>
              <a:round/>
            </a:ln>
            <a:effectLst>
              <a:innerShdw blurRad="63500" dist="50800" dir="8100000">
                <a:prstClr val="black">
                  <a:alpha val="50000"/>
                </a:prstClr>
              </a:innerShdw>
            </a:effectLst>
          </p:spPr>
          <p:txBody>
            <a:bodyPr rtlCol="0" anchor="t"/>
            <a:lstStyle/>
            <a:p>
              <a:pPr>
                <a:defRPr/>
              </a:pPr>
              <a:endParaRPr lang="en-US" sz="2000">
                <a:latin typeface="Arial"/>
                <a:cs typeface="Arial"/>
              </a:endParaRPr>
            </a:p>
          </p:txBody>
        </p:sp>
        <p:sp>
          <p:nvSpPr>
            <p:cNvPr id="15" name="Freeform: Shape 14"/>
            <p:cNvSpPr/>
            <p:nvPr/>
          </p:nvSpPr>
          <p:spPr bwMode="auto">
            <a:xfrm>
              <a:off x="2358876" y="3348942"/>
              <a:ext cx="1212568" cy="698435"/>
            </a:xfrm>
            <a:custGeom>
              <a:avLst/>
              <a:gdLst>
                <a:gd name="connsiteX0" fmla="*/ 0 w 1212568"/>
                <a:gd name="connsiteY0" fmla="*/ 0 h 698435"/>
                <a:gd name="connsiteX1" fmla="*/ 927129 w 1212568"/>
                <a:gd name="connsiteY1" fmla="*/ 0 h 698435"/>
                <a:gd name="connsiteX2" fmla="*/ 1212568 w 1212568"/>
                <a:gd name="connsiteY2" fmla="*/ 285439 h 698435"/>
                <a:gd name="connsiteX3" fmla="*/ 1212568 w 1212568"/>
                <a:gd name="connsiteY3" fmla="*/ 379891 h 698435"/>
                <a:gd name="connsiteX4" fmla="*/ 653196 w 1212568"/>
                <a:gd name="connsiteY4" fmla="*/ 379891 h 698435"/>
                <a:gd name="connsiteX5" fmla="*/ 653196 w 1212568"/>
                <a:gd name="connsiteY5" fmla="*/ 380967 h 698435"/>
                <a:gd name="connsiteX6" fmla="*/ 586327 w 1212568"/>
                <a:gd name="connsiteY6" fmla="*/ 380967 h 698435"/>
                <a:gd name="connsiteX7" fmla="*/ 488897 w 1212568"/>
                <a:gd name="connsiteY7" fmla="*/ 410968 h 698435"/>
                <a:gd name="connsiteX8" fmla="*/ 2212 w 1212568"/>
                <a:gd name="connsiteY8" fmla="*/ 698404 h 698435"/>
                <a:gd name="connsiteX9" fmla="*/ 0 w 1212568"/>
                <a:gd name="connsiteY9" fmla="*/ 698404 h 698435"/>
                <a:gd name="connsiteX10" fmla="*/ 0 w 1212568"/>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8" h="698435" fill="norm" stroke="1" extrusionOk="0">
                  <a:moveTo>
                    <a:pt x="0" y="0"/>
                  </a:moveTo>
                  <a:lnTo>
                    <a:pt x="927129" y="0"/>
                  </a:lnTo>
                  <a:cubicBezTo>
                    <a:pt x="1084664" y="0"/>
                    <a:pt x="1212568" y="127904"/>
                    <a:pt x="1212568" y="285439"/>
                  </a:cubicBezTo>
                  <a:lnTo>
                    <a:pt x="1212568" y="379891"/>
                  </a:lnTo>
                  <a:lnTo>
                    <a:pt x="653196" y="379891"/>
                  </a:lnTo>
                  <a:lnTo>
                    <a:pt x="653196" y="380967"/>
                  </a:lnTo>
                  <a:lnTo>
                    <a:pt x="586327" y="380967"/>
                  </a:lnTo>
                  <a:cubicBezTo>
                    <a:pt x="548322" y="378075"/>
                    <a:pt x="515670" y="387671"/>
                    <a:pt x="488897" y="410968"/>
                  </a:cubicBezTo>
                  <a:cubicBezTo>
                    <a:pt x="346380" y="607205"/>
                    <a:pt x="176486" y="700400"/>
                    <a:pt x="2212" y="698404"/>
                  </a:cubicBezTo>
                  <a:lnTo>
                    <a:pt x="0" y="698404"/>
                  </a:lnTo>
                  <a:lnTo>
                    <a:pt x="0" y="0"/>
                  </a:lnTo>
                  <a:close/>
                </a:path>
              </a:pathLst>
            </a:custGeom>
            <a:solidFill>
              <a:srgbClr val="976FC3"/>
            </a:solidFill>
            <a:ln w="8606" cap="flat">
              <a:noFill/>
              <a:prstDash val="solid"/>
              <a:round/>
            </a:ln>
            <a:effectLst>
              <a:innerShdw blurRad="63500" dist="50800" dir="2700000">
                <a:prstClr val="black">
                  <a:alpha val="50000"/>
                </a:prstClr>
              </a:innerShdw>
            </a:effectLst>
          </p:spPr>
          <p:txBody>
            <a:bodyPr rtlCol="0" anchor="t"/>
            <a:lstStyle/>
            <a:p>
              <a:pPr>
                <a:defRPr/>
              </a:pPr>
              <a:endParaRPr lang="en-US" sz="2000">
                <a:latin typeface="Arial"/>
                <a:cs typeface="Arial"/>
              </a:endParaRPr>
            </a:p>
          </p:txBody>
        </p:sp>
        <p:sp>
          <p:nvSpPr>
            <p:cNvPr id="16" name="Content Placeholder 1"/>
            <p:cNvSpPr txBox="1"/>
            <p:nvPr/>
          </p:nvSpPr>
          <p:spPr bwMode="auto">
            <a:xfrm>
              <a:off x="1070837" y="4986528"/>
              <a:ext cx="2536155" cy="941832"/>
            </a:xfrm>
            <a:prstGeom prst="rect">
              <a:avLst/>
            </a:prstGeom>
            <a:grpFill/>
          </p:spPr>
          <p:txBody>
            <a:bodyPr vert="horz" lIns="61722" tIns="30861" rIns="61722" bIns="30861" rtlCol="0" anchor="t">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0" lvl="1" algn="ctr" defTabSz="457200">
                <a:lnSpc>
                  <a:spcPct val="120000"/>
                </a:lnSpc>
                <a:buClr>
                  <a:schemeClr val="bg1">
                    <a:lumMod val="50000"/>
                  </a:schemeClr>
                </a:buClr>
                <a:buSzPct val="80000"/>
                <a:defRPr/>
              </a:pPr>
              <a:r>
                <a:rPr lang="en-US" sz="2000" b="1">
                  <a:solidFill>
                    <a:srgbClr val="545252"/>
                  </a:solidFill>
                  <a:latin typeface="Arial"/>
                  <a:cs typeface="Arial"/>
                </a:rPr>
                <a:t>Optimization of Business</a:t>
              </a:r>
              <a:endParaRPr/>
            </a:p>
          </p:txBody>
        </p:sp>
        <p:sp>
          <p:nvSpPr>
            <p:cNvPr id="17" name="Content Placeholder 1"/>
            <p:cNvSpPr txBox="1"/>
            <p:nvPr/>
          </p:nvSpPr>
          <p:spPr bwMode="auto">
            <a:xfrm>
              <a:off x="1747348" y="3348391"/>
              <a:ext cx="1183136" cy="698435"/>
            </a:xfrm>
            <a:prstGeom prst="rect">
              <a:avLst/>
            </a:prstGeom>
            <a:grpFill/>
          </p:spPr>
          <p:txBody>
            <a:bodyPr vert="horz" lIns="61722" tIns="30861" rIns="61722" bIns="30861" rtlCol="0" anchor="ctr">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0" lvl="1" algn="ctr" defTabSz="457200">
                <a:lnSpc>
                  <a:spcPct val="120000"/>
                </a:lnSpc>
                <a:buClr>
                  <a:schemeClr val="bg1">
                    <a:lumMod val="50000"/>
                  </a:schemeClr>
                </a:buClr>
                <a:buSzPct val="80000"/>
                <a:defRPr/>
              </a:pPr>
              <a:r>
                <a:rPr lang="en-US" sz="2800" b="1">
                  <a:solidFill>
                    <a:schemeClr val="bg1"/>
                  </a:solidFill>
                  <a:latin typeface="Arial"/>
                  <a:cs typeface="Arial"/>
                </a:rPr>
                <a:t>02</a:t>
              </a:r>
              <a:endParaRPr/>
            </a:p>
          </p:txBody>
        </p:sp>
      </p:grpSp>
      <p:grpSp>
        <p:nvGrpSpPr>
          <p:cNvPr id="18" name="Group 17"/>
          <p:cNvGrpSpPr/>
          <p:nvPr/>
        </p:nvGrpSpPr>
        <p:grpSpPr bwMode="auto">
          <a:xfrm>
            <a:off x="9787412" y="4571999"/>
            <a:ext cx="3349773" cy="3252872"/>
            <a:chOff x="944029" y="3348391"/>
            <a:chExt cx="2789771" cy="2709069"/>
          </a:xfrm>
        </p:grpSpPr>
        <p:sp>
          <p:nvSpPr>
            <p:cNvPr id="19" name="Freeform: Shape 18"/>
            <p:cNvSpPr/>
            <p:nvPr/>
          </p:nvSpPr>
          <p:spPr bwMode="auto">
            <a:xfrm>
              <a:off x="1146304" y="3698656"/>
              <a:ext cx="2425135" cy="1111913"/>
            </a:xfrm>
            <a:custGeom>
              <a:avLst/>
              <a:gdLst>
                <a:gd name="connsiteX0" fmla="*/ 2425135 w 2425135"/>
                <a:gd name="connsiteY0" fmla="*/ 285485 h 1111913"/>
                <a:gd name="connsiteX1" fmla="*/ 2139691 w 2425135"/>
                <a:gd name="connsiteY1" fmla="*/ 43 h 1111913"/>
                <a:gd name="connsiteX2" fmla="*/ 285434 w 2425135"/>
                <a:gd name="connsiteY2" fmla="*/ 43 h 1111913"/>
                <a:gd name="connsiteX3" fmla="*/ -1 w 2425135"/>
                <a:gd name="connsiteY3" fmla="*/ 285485 h 1111913"/>
                <a:gd name="connsiteX4" fmla="*/ -1 w 2425135"/>
                <a:gd name="connsiteY4" fmla="*/ 826524 h 1111913"/>
                <a:gd name="connsiteX5" fmla="*/ 285434 w 2425135"/>
                <a:gd name="connsiteY5" fmla="*/ 1111956 h 1111913"/>
                <a:gd name="connsiteX6" fmla="*/ 2139691 w 2425135"/>
                <a:gd name="connsiteY6" fmla="*/ 1111956 h 1111913"/>
                <a:gd name="connsiteX7" fmla="*/ 2425135 w 2425135"/>
                <a:gd name="connsiteY7" fmla="*/ 826524 h 1111913"/>
                <a:gd name="connsiteX8" fmla="*/ 2425135 w 2425135"/>
                <a:gd name="connsiteY8" fmla="*/ 285485 h 111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135" h="1111913" fill="norm" stroke="1" extrusionOk="0">
                  <a:moveTo>
                    <a:pt x="2425135" y="285485"/>
                  </a:moveTo>
                  <a:cubicBezTo>
                    <a:pt x="2425135" y="127951"/>
                    <a:pt x="2297232" y="43"/>
                    <a:pt x="2139691" y="43"/>
                  </a:cubicBezTo>
                  <a:lnTo>
                    <a:pt x="285434" y="43"/>
                  </a:lnTo>
                  <a:cubicBezTo>
                    <a:pt x="127903" y="43"/>
                    <a:pt x="-1" y="127951"/>
                    <a:pt x="-1" y="285485"/>
                  </a:cubicBezTo>
                  <a:lnTo>
                    <a:pt x="-1" y="826524"/>
                  </a:lnTo>
                  <a:cubicBezTo>
                    <a:pt x="-1" y="984057"/>
                    <a:pt x="127903" y="1111956"/>
                    <a:pt x="285434" y="1111956"/>
                  </a:cubicBezTo>
                  <a:lnTo>
                    <a:pt x="2139691" y="1111956"/>
                  </a:lnTo>
                  <a:cubicBezTo>
                    <a:pt x="2297232" y="1111956"/>
                    <a:pt x="2425135" y="984057"/>
                    <a:pt x="2425135" y="826524"/>
                  </a:cubicBezTo>
                  <a:lnTo>
                    <a:pt x="2425135" y="285485"/>
                  </a:lnTo>
                  <a:close/>
                </a:path>
              </a:pathLst>
            </a:custGeom>
            <a:solidFill>
              <a:srgbClr val="FFFFFF">
                <a:alpha val="50000"/>
              </a:srgbClr>
            </a:solidFill>
            <a:ln w="9519" cap="flat">
              <a:noFill/>
              <a:prstDash val="solid"/>
              <a:round/>
            </a:ln>
          </p:spPr>
          <p:txBody>
            <a:bodyPr rtlCol="0" anchor="t"/>
            <a:lstStyle/>
            <a:p>
              <a:pPr>
                <a:defRPr/>
              </a:pPr>
              <a:endParaRPr lang="en-US" sz="2000">
                <a:latin typeface="Arial"/>
                <a:cs typeface="Arial"/>
              </a:endParaRPr>
            </a:p>
          </p:txBody>
        </p:sp>
        <p:sp>
          <p:nvSpPr>
            <p:cNvPr id="20" name="Rectangle: Rounded Corners 19"/>
            <p:cNvSpPr/>
            <p:nvPr/>
          </p:nvSpPr>
          <p:spPr bwMode="auto">
            <a:xfrm>
              <a:off x="944029" y="4500560"/>
              <a:ext cx="2789771" cy="1556900"/>
            </a:xfrm>
            <a:prstGeom prst="roundRect">
              <a:avLst>
                <a:gd name="adj" fmla="val 3879"/>
              </a:avLst>
            </a:prstGeom>
            <a:solidFill>
              <a:schemeClr val="accent2"/>
            </a:solidFill>
            <a:ln w="18479" cap="rnd">
              <a:noFill/>
              <a:prstDash val="solid"/>
              <a:round/>
            </a:ln>
            <a:effectLst/>
          </p:spPr>
          <p:txBody>
            <a:bodyPr rtlCol="0" anchor="t"/>
            <a:lstStyle/>
            <a:p>
              <a:pPr>
                <a:defRPr/>
              </a:pPr>
              <a:endParaRPr lang="en-US" sz="2000">
                <a:latin typeface="Arial"/>
                <a:cs typeface="Arial"/>
              </a:endParaRPr>
            </a:p>
          </p:txBody>
        </p:sp>
        <p:sp>
          <p:nvSpPr>
            <p:cNvPr id="21" name="Rectangle: Rounded Corners 20"/>
            <p:cNvSpPr/>
            <p:nvPr/>
          </p:nvSpPr>
          <p:spPr bwMode="auto">
            <a:xfrm>
              <a:off x="944029" y="3520575"/>
              <a:ext cx="2789771" cy="2395024"/>
            </a:xfrm>
            <a:prstGeom prst="roundRect">
              <a:avLst>
                <a:gd name="adj" fmla="val 3879"/>
              </a:avLst>
            </a:prstGeom>
            <a:solidFill>
              <a:schemeClr val="bg1"/>
            </a:solidFill>
            <a:ln w="18479" cap="rnd">
              <a:noFill/>
              <a:prstDash val="solid"/>
              <a:round/>
            </a:ln>
            <a:effectLst/>
          </p:spPr>
          <p:txBody>
            <a:bodyPr rtlCol="0" anchor="t"/>
            <a:lstStyle/>
            <a:p>
              <a:pPr>
                <a:defRPr/>
              </a:pPr>
              <a:endParaRPr lang="en-US" sz="2000">
                <a:latin typeface="Arial"/>
                <a:cs typeface="Arial"/>
              </a:endParaRPr>
            </a:p>
          </p:txBody>
        </p:sp>
        <p:sp>
          <p:nvSpPr>
            <p:cNvPr id="24" name="Freeform: Shape 23"/>
            <p:cNvSpPr/>
            <p:nvPr/>
          </p:nvSpPr>
          <p:spPr bwMode="auto">
            <a:xfrm>
              <a:off x="1146308" y="3348941"/>
              <a:ext cx="1212566" cy="698435"/>
            </a:xfrm>
            <a:custGeom>
              <a:avLst/>
              <a:gdLst>
                <a:gd name="connsiteX0" fmla="*/ 285431 w 1212567"/>
                <a:gd name="connsiteY0" fmla="*/ 0 h 698435"/>
                <a:gd name="connsiteX1" fmla="*/ 1212567 w 1212567"/>
                <a:gd name="connsiteY1" fmla="*/ 0 h 698435"/>
                <a:gd name="connsiteX2" fmla="*/ 1212567 w 1212567"/>
                <a:gd name="connsiteY2" fmla="*/ 698404 h 698435"/>
                <a:gd name="connsiteX3" fmla="*/ 1211354 w 1212567"/>
                <a:gd name="connsiteY3" fmla="*/ 698404 h 698435"/>
                <a:gd name="connsiteX4" fmla="*/ 724670 w 1212567"/>
                <a:gd name="connsiteY4" fmla="*/ 410968 h 698435"/>
                <a:gd name="connsiteX5" fmla="*/ 627240 w 1212567"/>
                <a:gd name="connsiteY5" fmla="*/ 380967 h 698435"/>
                <a:gd name="connsiteX6" fmla="*/ 606783 w 1212567"/>
                <a:gd name="connsiteY6" fmla="*/ 380967 h 698435"/>
                <a:gd name="connsiteX7" fmla="*/ 606783 w 1212567"/>
                <a:gd name="connsiteY7" fmla="*/ 379891 h 698435"/>
                <a:gd name="connsiteX8" fmla="*/ 0 w 1212567"/>
                <a:gd name="connsiteY8" fmla="*/ 379891 h 698435"/>
                <a:gd name="connsiteX9" fmla="*/ 0 w 1212567"/>
                <a:gd name="connsiteY9" fmla="*/ 285439 h 698435"/>
                <a:gd name="connsiteX10" fmla="*/ 285431 w 1212567"/>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7" h="698435" fill="norm" stroke="1" extrusionOk="0">
                  <a:moveTo>
                    <a:pt x="285431" y="0"/>
                  </a:moveTo>
                  <a:lnTo>
                    <a:pt x="1212567" y="0"/>
                  </a:lnTo>
                  <a:lnTo>
                    <a:pt x="1212567" y="698404"/>
                  </a:lnTo>
                  <a:lnTo>
                    <a:pt x="1211354" y="698404"/>
                  </a:lnTo>
                  <a:cubicBezTo>
                    <a:pt x="1037072" y="700400"/>
                    <a:pt x="867178" y="607205"/>
                    <a:pt x="724670" y="410968"/>
                  </a:cubicBezTo>
                  <a:cubicBezTo>
                    <a:pt x="697887" y="387671"/>
                    <a:pt x="665236" y="378075"/>
                    <a:pt x="627240" y="380967"/>
                  </a:cubicBezTo>
                  <a:lnTo>
                    <a:pt x="606783" y="380967"/>
                  </a:lnTo>
                  <a:lnTo>
                    <a:pt x="606783" y="379891"/>
                  </a:lnTo>
                  <a:lnTo>
                    <a:pt x="0" y="379891"/>
                  </a:lnTo>
                  <a:lnTo>
                    <a:pt x="0" y="285439"/>
                  </a:lnTo>
                  <a:cubicBezTo>
                    <a:pt x="0" y="127904"/>
                    <a:pt x="127895" y="0"/>
                    <a:pt x="285431" y="0"/>
                  </a:cubicBezTo>
                  <a:close/>
                </a:path>
              </a:pathLst>
            </a:custGeom>
            <a:solidFill>
              <a:schemeClr val="accent2"/>
            </a:solidFill>
            <a:ln w="8606" cap="flat">
              <a:noFill/>
              <a:prstDash val="solid"/>
              <a:round/>
            </a:ln>
            <a:effectLst>
              <a:innerShdw blurRad="63500" dist="50800" dir="8100000">
                <a:prstClr val="black">
                  <a:alpha val="50000"/>
                </a:prstClr>
              </a:innerShdw>
            </a:effectLst>
          </p:spPr>
          <p:txBody>
            <a:bodyPr rtlCol="0" anchor="t"/>
            <a:lstStyle/>
            <a:p>
              <a:pPr>
                <a:defRPr/>
              </a:pPr>
              <a:endParaRPr lang="en-US" sz="2000">
                <a:latin typeface="Arial"/>
                <a:cs typeface="Arial"/>
              </a:endParaRPr>
            </a:p>
          </p:txBody>
        </p:sp>
        <p:sp>
          <p:nvSpPr>
            <p:cNvPr id="25" name="Freeform: Shape 24"/>
            <p:cNvSpPr/>
            <p:nvPr/>
          </p:nvSpPr>
          <p:spPr bwMode="auto">
            <a:xfrm>
              <a:off x="2358876" y="3348942"/>
              <a:ext cx="1212568" cy="698435"/>
            </a:xfrm>
            <a:custGeom>
              <a:avLst/>
              <a:gdLst>
                <a:gd name="connsiteX0" fmla="*/ 0 w 1212568"/>
                <a:gd name="connsiteY0" fmla="*/ 0 h 698435"/>
                <a:gd name="connsiteX1" fmla="*/ 927129 w 1212568"/>
                <a:gd name="connsiteY1" fmla="*/ 0 h 698435"/>
                <a:gd name="connsiteX2" fmla="*/ 1212568 w 1212568"/>
                <a:gd name="connsiteY2" fmla="*/ 285439 h 698435"/>
                <a:gd name="connsiteX3" fmla="*/ 1212568 w 1212568"/>
                <a:gd name="connsiteY3" fmla="*/ 379891 h 698435"/>
                <a:gd name="connsiteX4" fmla="*/ 653196 w 1212568"/>
                <a:gd name="connsiteY4" fmla="*/ 379891 h 698435"/>
                <a:gd name="connsiteX5" fmla="*/ 653196 w 1212568"/>
                <a:gd name="connsiteY5" fmla="*/ 380967 h 698435"/>
                <a:gd name="connsiteX6" fmla="*/ 586327 w 1212568"/>
                <a:gd name="connsiteY6" fmla="*/ 380967 h 698435"/>
                <a:gd name="connsiteX7" fmla="*/ 488897 w 1212568"/>
                <a:gd name="connsiteY7" fmla="*/ 410968 h 698435"/>
                <a:gd name="connsiteX8" fmla="*/ 2212 w 1212568"/>
                <a:gd name="connsiteY8" fmla="*/ 698404 h 698435"/>
                <a:gd name="connsiteX9" fmla="*/ 0 w 1212568"/>
                <a:gd name="connsiteY9" fmla="*/ 698404 h 698435"/>
                <a:gd name="connsiteX10" fmla="*/ 0 w 1212568"/>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8" h="698435" fill="norm" stroke="1" extrusionOk="0">
                  <a:moveTo>
                    <a:pt x="0" y="0"/>
                  </a:moveTo>
                  <a:lnTo>
                    <a:pt x="927129" y="0"/>
                  </a:lnTo>
                  <a:cubicBezTo>
                    <a:pt x="1084664" y="0"/>
                    <a:pt x="1212568" y="127904"/>
                    <a:pt x="1212568" y="285439"/>
                  </a:cubicBezTo>
                  <a:lnTo>
                    <a:pt x="1212568" y="379891"/>
                  </a:lnTo>
                  <a:lnTo>
                    <a:pt x="653196" y="379891"/>
                  </a:lnTo>
                  <a:lnTo>
                    <a:pt x="653196" y="380967"/>
                  </a:lnTo>
                  <a:lnTo>
                    <a:pt x="586327" y="380967"/>
                  </a:lnTo>
                  <a:cubicBezTo>
                    <a:pt x="548322" y="378075"/>
                    <a:pt x="515670" y="387671"/>
                    <a:pt x="488897" y="410968"/>
                  </a:cubicBezTo>
                  <a:cubicBezTo>
                    <a:pt x="346380" y="607205"/>
                    <a:pt x="176486" y="700400"/>
                    <a:pt x="2212" y="698404"/>
                  </a:cubicBezTo>
                  <a:lnTo>
                    <a:pt x="0" y="698404"/>
                  </a:lnTo>
                  <a:lnTo>
                    <a:pt x="0" y="0"/>
                  </a:lnTo>
                  <a:close/>
                </a:path>
              </a:pathLst>
            </a:custGeom>
            <a:solidFill>
              <a:schemeClr val="accent2"/>
            </a:solidFill>
            <a:ln w="8606" cap="flat">
              <a:noFill/>
              <a:prstDash val="solid"/>
              <a:round/>
            </a:ln>
            <a:effectLst>
              <a:innerShdw blurRad="63500" dist="50800" dir="2700000">
                <a:prstClr val="black">
                  <a:alpha val="50000"/>
                </a:prstClr>
              </a:innerShdw>
            </a:effectLst>
          </p:spPr>
          <p:txBody>
            <a:bodyPr rtlCol="0" anchor="t"/>
            <a:lstStyle/>
            <a:p>
              <a:pPr>
                <a:defRPr/>
              </a:pPr>
              <a:endParaRPr lang="en-US" sz="2000">
                <a:latin typeface="Arial"/>
                <a:cs typeface="Arial"/>
              </a:endParaRPr>
            </a:p>
          </p:txBody>
        </p:sp>
        <p:sp>
          <p:nvSpPr>
            <p:cNvPr id="26" name="Content Placeholder 1"/>
            <p:cNvSpPr txBox="1"/>
            <p:nvPr/>
          </p:nvSpPr>
          <p:spPr bwMode="auto">
            <a:xfrm>
              <a:off x="1070837" y="4986528"/>
              <a:ext cx="2536155" cy="941832"/>
            </a:xfrm>
            <a:prstGeom prst="rect">
              <a:avLst/>
            </a:prstGeom>
            <a:grpFill/>
          </p:spPr>
          <p:txBody>
            <a:bodyPr vert="horz" lIns="61722" tIns="30861" rIns="61722" bIns="30861" rtlCol="0" anchor="t">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0" lvl="1" algn="ctr" defTabSz="457200">
                <a:lnSpc>
                  <a:spcPct val="120000"/>
                </a:lnSpc>
                <a:buClr>
                  <a:schemeClr val="bg1">
                    <a:lumMod val="50000"/>
                  </a:schemeClr>
                </a:buClr>
                <a:buSzPct val="80000"/>
                <a:defRPr/>
              </a:pPr>
              <a:r>
                <a:rPr lang="en-US" sz="2000" b="1">
                  <a:solidFill>
                    <a:srgbClr val="545252"/>
                  </a:solidFill>
                  <a:latin typeface="Arial"/>
                  <a:cs typeface="Arial"/>
                </a:rPr>
                <a:t>Financial Planning &amp; Budgeting </a:t>
              </a:r>
              <a:endParaRPr/>
            </a:p>
          </p:txBody>
        </p:sp>
        <p:sp>
          <p:nvSpPr>
            <p:cNvPr id="31" name="Content Placeholder 1"/>
            <p:cNvSpPr txBox="1"/>
            <p:nvPr/>
          </p:nvSpPr>
          <p:spPr bwMode="auto">
            <a:xfrm>
              <a:off x="1747348" y="3348391"/>
              <a:ext cx="1183136" cy="698435"/>
            </a:xfrm>
            <a:prstGeom prst="rect">
              <a:avLst/>
            </a:prstGeom>
            <a:grpFill/>
          </p:spPr>
          <p:txBody>
            <a:bodyPr vert="horz" lIns="61722" tIns="30861" rIns="61722" bIns="30861" rtlCol="0" anchor="ctr">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0" lvl="1" algn="ctr" defTabSz="457200">
                <a:lnSpc>
                  <a:spcPct val="120000"/>
                </a:lnSpc>
                <a:buClr>
                  <a:schemeClr val="bg1">
                    <a:lumMod val="50000"/>
                  </a:schemeClr>
                </a:buClr>
                <a:buSzPct val="80000"/>
                <a:defRPr/>
              </a:pPr>
              <a:r>
                <a:rPr lang="en-US" sz="2800" b="1">
                  <a:solidFill>
                    <a:schemeClr val="bg1"/>
                  </a:solidFill>
                  <a:latin typeface="Arial"/>
                  <a:cs typeface="Arial"/>
                </a:rPr>
                <a:t>03</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 name="Title 6"/>
          <p:cNvSpPr txBox="1"/>
          <p:nvPr/>
        </p:nvSpPr>
        <p:spPr bwMode="auto">
          <a:xfrm>
            <a:off x="8009410" y="3477011"/>
            <a:ext cx="6182839" cy="2189978"/>
          </a:xfrm>
          <a:prstGeom prst="rect">
            <a:avLst/>
          </a:prstGeom>
        </p:spPr>
        <p:txBody>
          <a:bodyPr vert="horz" lIns="91440" tIns="45720" rIns="91440" bIns="45720" rtlCol="0" anchor="ctr">
            <a:noAutofit/>
          </a:bodyPr>
          <a:lstStyle>
            <a:lvl1pPr algn="l" defTabSz="1097280">
              <a:lnSpc>
                <a:spcPct val="90000"/>
              </a:lnSpc>
              <a:spcBef>
                <a:spcPts val="0"/>
              </a:spcBef>
              <a:buNone/>
              <a:defRPr sz="5300">
                <a:solidFill>
                  <a:schemeClr val="tx1"/>
                </a:solidFill>
                <a:latin typeface="+mj-lt"/>
                <a:ea typeface="+mj-ea"/>
                <a:cs typeface="+mj-cs"/>
              </a:defRPr>
            </a:lvl1pPr>
          </a:lstStyle>
          <a:p>
            <a:pPr>
              <a:lnSpc>
                <a:spcPct val="100000"/>
              </a:lnSpc>
              <a:defRPr/>
            </a:pPr>
            <a:r>
              <a:rPr lang="en-US" sz="3600" b="1">
                <a:solidFill>
                  <a:srgbClr val="422E59"/>
                </a:solidFill>
                <a:latin typeface="Montserrat"/>
              </a:rPr>
              <a:t>Financial Performance Analysis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 name="Rectangle 2"/>
          <p:cNvSpPr txBox="1"/>
          <p:nvPr/>
        </p:nvSpPr>
        <p:spPr bwMode="auto">
          <a:xfrm>
            <a:off x="1021080" y="-1"/>
            <a:ext cx="11834743" cy="1371600"/>
          </a:xfrm>
          <a:prstGeom prst="rect">
            <a:avLst/>
          </a:prstGeom>
          <a:noFill/>
          <a:ln w="9525">
            <a:noFill/>
            <a:miter lim="800000"/>
            <a:headEnd/>
            <a:tailEnd/>
          </a:ln>
        </p:spPr>
        <p:txBody>
          <a:bodyPr anchor="ctr"/>
          <a:lstStyle/>
          <a:p>
            <a:pPr>
              <a:lnSpc>
                <a:spcPct val="110000"/>
              </a:lnSpc>
              <a:defRPr/>
            </a:pPr>
            <a:r>
              <a:rPr lang="en-US" sz="2800" b="1">
                <a:solidFill>
                  <a:srgbClr val="422E59"/>
                </a:solidFill>
                <a:latin typeface="Montserrat"/>
              </a:rPr>
              <a:t>Financial Performance</a:t>
            </a:r>
            <a:endParaRPr/>
          </a:p>
        </p:txBody>
      </p:sp>
      <p:grpSp>
        <p:nvGrpSpPr>
          <p:cNvPr id="2" name="Group 1"/>
          <p:cNvGrpSpPr/>
          <p:nvPr/>
        </p:nvGrpSpPr>
        <p:grpSpPr bwMode="auto">
          <a:xfrm>
            <a:off x="457200" y="1447800"/>
            <a:ext cx="13601700" cy="868805"/>
            <a:chOff x="481283" y="1676400"/>
            <a:chExt cx="18648750" cy="1191186"/>
          </a:xfrm>
        </p:grpSpPr>
        <p:sp>
          <p:nvSpPr>
            <p:cNvPr id="4" name="Rectangle: Rounded Corners 3"/>
            <p:cNvSpPr/>
            <p:nvPr/>
          </p:nvSpPr>
          <p:spPr bwMode="auto">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6" name="Rectangle: Rounded Corners 5"/>
            <p:cNvSpPr/>
            <p:nvPr/>
          </p:nvSpPr>
          <p:spPr bwMode="auto">
            <a:xfrm>
              <a:off x="571500" y="1676400"/>
              <a:ext cx="18558533" cy="1191186"/>
            </a:xfrm>
            <a:prstGeom prst="roundRect">
              <a:avLst>
                <a:gd name="adj" fmla="val 16667"/>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defRPr/>
              </a:pPr>
              <a:r>
                <a:rPr lang="en-US" b="1">
                  <a:solidFill>
                    <a:srgbClr val="545252"/>
                  </a:solidFill>
                  <a:latin typeface="arial"/>
                </a:rPr>
                <a:t>Overall </a:t>
              </a:r>
              <a:r>
                <a:rPr lang="en-US" b="1">
                  <a:solidFill>
                    <a:srgbClr val="545252"/>
                  </a:solidFill>
                  <a:latin typeface="arial"/>
                </a:rPr>
                <a:t>Sales,Gross</a:t>
              </a:r>
              <a:r>
                <a:rPr lang="en-US" b="1">
                  <a:solidFill>
                    <a:srgbClr val="545252"/>
                  </a:solidFill>
                  <a:latin typeface="arial"/>
                </a:rPr>
                <a:t> </a:t>
              </a:r>
              <a:r>
                <a:rPr lang="en-US" b="1">
                  <a:solidFill>
                    <a:srgbClr val="545252"/>
                  </a:solidFill>
                  <a:latin typeface="arial"/>
                </a:rPr>
                <a:t>Profit,EBITDA,PAT,SKU</a:t>
              </a:r>
              <a:endParaRPr lang="en-US" b="1">
                <a:solidFill>
                  <a:srgbClr val="545252"/>
                </a:solidFill>
                <a:latin typeface="arial"/>
              </a:endParaRPr>
            </a:p>
          </p:txBody>
        </p:sp>
        <p:sp>
          <p:nvSpPr>
            <p:cNvPr id="7" name="Rectangle: Rounded Corners 6"/>
            <p:cNvSpPr/>
            <p:nvPr/>
          </p:nvSpPr>
          <p:spPr bwMode="auto">
            <a:xfrm>
              <a:off x="692103" y="1833197"/>
              <a:ext cx="877587" cy="877590"/>
            </a:xfrm>
            <a:prstGeom prst="roundRect">
              <a:avLst>
                <a:gd name="adj" fmla="val 16667"/>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a:latin typeface="Arial"/>
                  <a:cs typeface="Arial"/>
                </a:rPr>
                <a:t>01</a:t>
              </a:r>
              <a:endParaRPr lang="en-IN" b="1">
                <a:latin typeface="Arial"/>
                <a:cs typeface="Arial"/>
              </a:endParaRPr>
            </a:p>
          </p:txBody>
        </p:sp>
        <p:sp>
          <p:nvSpPr>
            <p:cNvPr id="8" name="Arrow: Pentagon 7"/>
            <p:cNvSpPr/>
            <p:nvPr/>
          </p:nvSpPr>
          <p:spPr bwMode="auto">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grpSp>
      <p:grpSp>
        <p:nvGrpSpPr>
          <p:cNvPr id="40" name="Group 39"/>
          <p:cNvGrpSpPr/>
          <p:nvPr/>
        </p:nvGrpSpPr>
        <p:grpSpPr bwMode="auto">
          <a:xfrm>
            <a:off x="457200" y="2473315"/>
            <a:ext cx="13601700" cy="868805"/>
            <a:chOff x="481283" y="1676400"/>
            <a:chExt cx="18648750" cy="1191186"/>
          </a:xfrm>
        </p:grpSpPr>
        <p:sp>
          <p:nvSpPr>
            <p:cNvPr id="41" name="Rectangle: Rounded Corners 40"/>
            <p:cNvSpPr/>
            <p:nvPr/>
          </p:nvSpPr>
          <p:spPr bwMode="auto">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42" name="Rectangle: Rounded Corners 41"/>
            <p:cNvSpPr/>
            <p:nvPr/>
          </p:nvSpPr>
          <p:spPr bwMode="auto">
            <a:xfrm>
              <a:off x="571500" y="1676400"/>
              <a:ext cx="18558533" cy="1191186"/>
            </a:xfrm>
            <a:prstGeom prst="roundRect">
              <a:avLst>
                <a:gd name="adj" fmla="val 16667"/>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defRPr/>
              </a:pPr>
              <a:r>
                <a:rPr lang="en-US" b="1">
                  <a:solidFill>
                    <a:srgbClr val="545252"/>
                  </a:solidFill>
                  <a:latin typeface="arial"/>
                </a:rPr>
                <a:t>Show YoY Change for Following (Sales, Gross </a:t>
              </a:r>
              <a:r>
                <a:rPr lang="en-US" b="1">
                  <a:solidFill>
                    <a:srgbClr val="545252"/>
                  </a:solidFill>
                  <a:latin typeface="arial"/>
                </a:rPr>
                <a:t>Profit,EBITDA,PAT</a:t>
              </a:r>
              <a:r>
                <a:rPr lang="en-US" b="1">
                  <a:solidFill>
                    <a:srgbClr val="545252"/>
                  </a:solidFill>
                  <a:latin typeface="arial"/>
                </a:rPr>
                <a:t>)</a:t>
              </a:r>
              <a:endParaRPr/>
            </a:p>
          </p:txBody>
        </p:sp>
        <p:sp>
          <p:nvSpPr>
            <p:cNvPr id="43" name="Rectangle: Rounded Corners 42"/>
            <p:cNvSpPr/>
            <p:nvPr/>
          </p:nvSpPr>
          <p:spPr bwMode="auto">
            <a:xfrm>
              <a:off x="692103" y="1833197"/>
              <a:ext cx="877587" cy="877590"/>
            </a:xfrm>
            <a:prstGeom prst="roundRect">
              <a:avLst>
                <a:gd name="adj" fmla="val 16667"/>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a:latin typeface="Arial"/>
                  <a:cs typeface="Arial"/>
                </a:rPr>
                <a:t>02</a:t>
              </a:r>
              <a:endParaRPr lang="en-IN" b="1">
                <a:latin typeface="Arial"/>
                <a:cs typeface="Arial"/>
              </a:endParaRPr>
            </a:p>
          </p:txBody>
        </p:sp>
        <p:sp>
          <p:nvSpPr>
            <p:cNvPr id="44" name="Arrow: Pentagon 43"/>
            <p:cNvSpPr/>
            <p:nvPr/>
          </p:nvSpPr>
          <p:spPr bwMode="auto">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grpSp>
      <p:grpSp>
        <p:nvGrpSpPr>
          <p:cNvPr id="45" name="Group 44"/>
          <p:cNvGrpSpPr/>
          <p:nvPr/>
        </p:nvGrpSpPr>
        <p:grpSpPr bwMode="auto">
          <a:xfrm>
            <a:off x="457200" y="3498829"/>
            <a:ext cx="13601700" cy="868805"/>
            <a:chOff x="481283" y="1676400"/>
            <a:chExt cx="18648750" cy="1191186"/>
          </a:xfrm>
        </p:grpSpPr>
        <p:sp>
          <p:nvSpPr>
            <p:cNvPr id="46" name="Rectangle: Rounded Corners 45"/>
            <p:cNvSpPr/>
            <p:nvPr/>
          </p:nvSpPr>
          <p:spPr bwMode="auto">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47" name="Rectangle: Rounded Corners 46"/>
            <p:cNvSpPr/>
            <p:nvPr/>
          </p:nvSpPr>
          <p:spPr bwMode="auto">
            <a:xfrm>
              <a:off x="571500" y="1676400"/>
              <a:ext cx="18558533" cy="1191186"/>
            </a:xfrm>
            <a:prstGeom prst="roundRect">
              <a:avLst>
                <a:gd name="adj" fmla="val 16667"/>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defRPr/>
              </a:pPr>
              <a:r>
                <a:rPr lang="en-US" b="1">
                  <a:solidFill>
                    <a:srgbClr val="545252"/>
                  </a:solidFill>
                  <a:latin typeface="arial"/>
                </a:rPr>
                <a:t>Trend of Sales with PAT with PAT%</a:t>
              </a:r>
              <a:endParaRPr/>
            </a:p>
          </p:txBody>
        </p:sp>
        <p:sp>
          <p:nvSpPr>
            <p:cNvPr id="48" name="Rectangle: Rounded Corners 47"/>
            <p:cNvSpPr/>
            <p:nvPr/>
          </p:nvSpPr>
          <p:spPr bwMode="auto">
            <a:xfrm>
              <a:off x="692103" y="1833197"/>
              <a:ext cx="877587" cy="877590"/>
            </a:xfrm>
            <a:prstGeom prst="roundRect">
              <a:avLst>
                <a:gd name="adj" fmla="val 16667"/>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a:latin typeface="Arial"/>
                  <a:cs typeface="Arial"/>
                </a:rPr>
                <a:t>03</a:t>
              </a:r>
              <a:endParaRPr lang="en-IN" b="1">
                <a:latin typeface="Arial"/>
                <a:cs typeface="Arial"/>
              </a:endParaRPr>
            </a:p>
          </p:txBody>
        </p:sp>
        <p:sp>
          <p:nvSpPr>
            <p:cNvPr id="49" name="Arrow: Pentagon 48"/>
            <p:cNvSpPr/>
            <p:nvPr/>
          </p:nvSpPr>
          <p:spPr bwMode="auto">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grpSp>
      <p:grpSp>
        <p:nvGrpSpPr>
          <p:cNvPr id="50" name="Group 49"/>
          <p:cNvGrpSpPr/>
          <p:nvPr/>
        </p:nvGrpSpPr>
        <p:grpSpPr bwMode="auto">
          <a:xfrm>
            <a:off x="457200" y="4524345"/>
            <a:ext cx="13601700" cy="868805"/>
            <a:chOff x="481283" y="1676400"/>
            <a:chExt cx="18648750" cy="1191186"/>
          </a:xfrm>
        </p:grpSpPr>
        <p:sp>
          <p:nvSpPr>
            <p:cNvPr id="51" name="Rectangle: Rounded Corners 50"/>
            <p:cNvSpPr/>
            <p:nvPr/>
          </p:nvSpPr>
          <p:spPr bwMode="auto">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52" name="Rectangle: Rounded Corners 51"/>
            <p:cNvSpPr/>
            <p:nvPr/>
          </p:nvSpPr>
          <p:spPr bwMode="auto">
            <a:xfrm>
              <a:off x="571500" y="1676400"/>
              <a:ext cx="18558533" cy="1191186"/>
            </a:xfrm>
            <a:prstGeom prst="roundRect">
              <a:avLst>
                <a:gd name="adj" fmla="val 16667"/>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defRPr/>
              </a:pPr>
              <a:r>
                <a:rPr lang="en-US" b="1">
                  <a:solidFill>
                    <a:srgbClr val="545252"/>
                  </a:solidFill>
                  <a:latin typeface="arial"/>
                </a:rPr>
                <a:t>Show 100% stake Column Chart showing (</a:t>
              </a:r>
              <a:r>
                <a:rPr lang="en-US" b="1">
                  <a:solidFill>
                    <a:srgbClr val="545252"/>
                  </a:solidFill>
                  <a:latin typeface="arial"/>
                </a:rPr>
                <a:t>Sales,Gross</a:t>
              </a:r>
              <a:r>
                <a:rPr lang="en-US" b="1">
                  <a:solidFill>
                    <a:srgbClr val="545252"/>
                  </a:solidFill>
                  <a:latin typeface="arial"/>
                </a:rPr>
                <a:t> Profit,EBITDA,PAT)</a:t>
              </a:r>
              <a:endParaRPr/>
            </a:p>
          </p:txBody>
        </p:sp>
        <p:sp>
          <p:nvSpPr>
            <p:cNvPr id="53" name="Rectangle: Rounded Corners 52"/>
            <p:cNvSpPr/>
            <p:nvPr/>
          </p:nvSpPr>
          <p:spPr bwMode="auto">
            <a:xfrm>
              <a:off x="692103" y="1833197"/>
              <a:ext cx="877587" cy="877590"/>
            </a:xfrm>
            <a:prstGeom prst="roundRect">
              <a:avLst>
                <a:gd name="adj" fmla="val 16667"/>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a:latin typeface="Arial"/>
                  <a:cs typeface="Arial"/>
                </a:rPr>
                <a:t>04</a:t>
              </a:r>
              <a:endParaRPr lang="en-IN" b="1">
                <a:latin typeface="Arial"/>
                <a:cs typeface="Arial"/>
              </a:endParaRPr>
            </a:p>
          </p:txBody>
        </p:sp>
        <p:sp>
          <p:nvSpPr>
            <p:cNvPr id="54" name="Arrow: Pentagon 53"/>
            <p:cNvSpPr/>
            <p:nvPr/>
          </p:nvSpPr>
          <p:spPr bwMode="auto">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grpSp>
      <p:grpSp>
        <p:nvGrpSpPr>
          <p:cNvPr id="55" name="Group 54"/>
          <p:cNvGrpSpPr/>
          <p:nvPr/>
        </p:nvGrpSpPr>
        <p:grpSpPr bwMode="auto">
          <a:xfrm>
            <a:off x="457200" y="5549860"/>
            <a:ext cx="13601700" cy="868805"/>
            <a:chOff x="481283" y="1676400"/>
            <a:chExt cx="18648750" cy="1191186"/>
          </a:xfrm>
        </p:grpSpPr>
        <p:sp>
          <p:nvSpPr>
            <p:cNvPr id="56" name="Rectangle: Rounded Corners 55"/>
            <p:cNvSpPr/>
            <p:nvPr/>
          </p:nvSpPr>
          <p:spPr bwMode="auto">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57" name="Rectangle: Rounded Corners 56"/>
            <p:cNvSpPr/>
            <p:nvPr/>
          </p:nvSpPr>
          <p:spPr bwMode="auto">
            <a:xfrm>
              <a:off x="571500" y="1676400"/>
              <a:ext cx="18558533" cy="1191186"/>
            </a:xfrm>
            <a:prstGeom prst="roundRect">
              <a:avLst>
                <a:gd name="adj" fmla="val 16667"/>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defRPr/>
              </a:pPr>
              <a:r>
                <a:rPr lang="en-US" b="1">
                  <a:solidFill>
                    <a:srgbClr val="545252"/>
                  </a:solidFill>
                  <a:latin typeface="arial"/>
                </a:rPr>
                <a:t>Show Sales by Category &amp; Location</a:t>
              </a:r>
              <a:endParaRPr/>
            </a:p>
          </p:txBody>
        </p:sp>
        <p:sp>
          <p:nvSpPr>
            <p:cNvPr id="58" name="Rectangle: Rounded Corners 57"/>
            <p:cNvSpPr/>
            <p:nvPr/>
          </p:nvSpPr>
          <p:spPr bwMode="auto">
            <a:xfrm>
              <a:off x="692103" y="1833197"/>
              <a:ext cx="877587" cy="877590"/>
            </a:xfrm>
            <a:prstGeom prst="roundRect">
              <a:avLst>
                <a:gd name="adj" fmla="val 16667"/>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a:latin typeface="Arial"/>
                  <a:cs typeface="Arial"/>
                </a:rPr>
                <a:t>05</a:t>
              </a:r>
              <a:endParaRPr lang="en-IN" b="1">
                <a:latin typeface="Arial"/>
                <a:cs typeface="Arial"/>
              </a:endParaRPr>
            </a:p>
          </p:txBody>
        </p:sp>
        <p:sp>
          <p:nvSpPr>
            <p:cNvPr id="59" name="Arrow: Pentagon 58"/>
            <p:cNvSpPr/>
            <p:nvPr/>
          </p:nvSpPr>
          <p:spPr bwMode="auto">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grpSp>
      <p:grpSp>
        <p:nvGrpSpPr>
          <p:cNvPr id="60" name="Group 59"/>
          <p:cNvGrpSpPr/>
          <p:nvPr/>
        </p:nvGrpSpPr>
        <p:grpSpPr bwMode="auto">
          <a:xfrm>
            <a:off x="457200" y="6575375"/>
            <a:ext cx="13601700" cy="868805"/>
            <a:chOff x="481283" y="1676400"/>
            <a:chExt cx="18648750" cy="1191186"/>
          </a:xfrm>
        </p:grpSpPr>
        <p:sp>
          <p:nvSpPr>
            <p:cNvPr id="61" name="Rectangle: Rounded Corners 60"/>
            <p:cNvSpPr/>
            <p:nvPr/>
          </p:nvSpPr>
          <p:spPr bwMode="auto">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62" name="Rectangle: Rounded Corners 61"/>
            <p:cNvSpPr/>
            <p:nvPr/>
          </p:nvSpPr>
          <p:spPr bwMode="auto">
            <a:xfrm>
              <a:off x="571500" y="1676400"/>
              <a:ext cx="18558533" cy="1191186"/>
            </a:xfrm>
            <a:prstGeom prst="roundRect">
              <a:avLst>
                <a:gd name="adj" fmla="val 16667"/>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defRPr/>
              </a:pPr>
              <a:r>
                <a:rPr lang="en-US" b="1">
                  <a:solidFill>
                    <a:srgbClr val="545252"/>
                  </a:solidFill>
                  <a:latin typeface="arial"/>
                </a:rPr>
                <a:t>Sales Bifurcation by Channel </a:t>
              </a:r>
              <a:endParaRPr/>
            </a:p>
          </p:txBody>
        </p:sp>
        <p:sp>
          <p:nvSpPr>
            <p:cNvPr id="63" name="Rectangle: Rounded Corners 62"/>
            <p:cNvSpPr/>
            <p:nvPr/>
          </p:nvSpPr>
          <p:spPr bwMode="auto">
            <a:xfrm>
              <a:off x="692103" y="1833197"/>
              <a:ext cx="877587" cy="877590"/>
            </a:xfrm>
            <a:prstGeom prst="roundRect">
              <a:avLst>
                <a:gd name="adj" fmla="val 16667"/>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a:latin typeface="Arial"/>
                  <a:cs typeface="Arial"/>
                </a:rPr>
                <a:t>06</a:t>
              </a:r>
              <a:endParaRPr lang="en-IN" b="1">
                <a:latin typeface="Arial"/>
                <a:cs typeface="Arial"/>
              </a:endParaRPr>
            </a:p>
          </p:txBody>
        </p:sp>
        <p:sp>
          <p:nvSpPr>
            <p:cNvPr id="64" name="Arrow: Pentagon 63"/>
            <p:cNvSpPr/>
            <p:nvPr/>
          </p:nvSpPr>
          <p:spPr bwMode="auto">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grpSp>
      <p:grpSp>
        <p:nvGrpSpPr>
          <p:cNvPr id="65" name="Group 64"/>
          <p:cNvGrpSpPr/>
          <p:nvPr/>
        </p:nvGrpSpPr>
        <p:grpSpPr bwMode="auto">
          <a:xfrm>
            <a:off x="457200" y="7600888"/>
            <a:ext cx="13601700" cy="868805"/>
            <a:chOff x="481283" y="1676400"/>
            <a:chExt cx="18648750" cy="1191186"/>
          </a:xfrm>
        </p:grpSpPr>
        <p:sp>
          <p:nvSpPr>
            <p:cNvPr id="66" name="Rectangle: Rounded Corners 65"/>
            <p:cNvSpPr/>
            <p:nvPr/>
          </p:nvSpPr>
          <p:spPr bwMode="auto">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67" name="Rectangle: Rounded Corners 66"/>
            <p:cNvSpPr/>
            <p:nvPr/>
          </p:nvSpPr>
          <p:spPr bwMode="auto">
            <a:xfrm>
              <a:off x="571500" y="1676400"/>
              <a:ext cx="18558533" cy="1191186"/>
            </a:xfrm>
            <a:prstGeom prst="roundRect">
              <a:avLst>
                <a:gd name="adj" fmla="val 16667"/>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defRPr/>
              </a:pPr>
              <a:r>
                <a:rPr lang="en-US" b="1">
                  <a:solidFill>
                    <a:srgbClr val="545252"/>
                  </a:solidFill>
                  <a:latin typeface="arial"/>
                </a:rPr>
                <a:t>Volume &amp; </a:t>
              </a:r>
              <a:r>
                <a:rPr lang="en-US" b="1">
                  <a:solidFill>
                    <a:srgbClr val="545252"/>
                  </a:solidFill>
                  <a:latin typeface="arial"/>
                </a:rPr>
                <a:t>Trend by Category</a:t>
              </a:r>
              <a:endParaRPr/>
            </a:p>
          </p:txBody>
        </p:sp>
        <p:sp>
          <p:nvSpPr>
            <p:cNvPr id="68" name="Rectangle: Rounded Corners 67"/>
            <p:cNvSpPr/>
            <p:nvPr/>
          </p:nvSpPr>
          <p:spPr bwMode="auto">
            <a:xfrm>
              <a:off x="692103" y="1833197"/>
              <a:ext cx="877587" cy="877590"/>
            </a:xfrm>
            <a:prstGeom prst="roundRect">
              <a:avLst>
                <a:gd name="adj" fmla="val 16667"/>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a:latin typeface="Arial"/>
                  <a:cs typeface="Arial"/>
                </a:rPr>
                <a:t>07</a:t>
              </a:r>
              <a:endParaRPr lang="en-IN" b="1">
                <a:latin typeface="Arial"/>
                <a:cs typeface="Arial"/>
              </a:endParaRPr>
            </a:p>
          </p:txBody>
        </p:sp>
        <p:sp>
          <p:nvSpPr>
            <p:cNvPr id="69" name="Arrow: Pentagon 68"/>
            <p:cNvSpPr/>
            <p:nvPr/>
          </p:nvSpPr>
          <p:spPr bwMode="auto">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Rectangle 2"/>
          <p:cNvSpPr txBox="1"/>
          <p:nvPr/>
        </p:nvSpPr>
        <p:spPr bwMode="auto">
          <a:xfrm>
            <a:off x="1021080" y="-1"/>
            <a:ext cx="11834743" cy="1371600"/>
          </a:xfrm>
          <a:prstGeom prst="rect">
            <a:avLst/>
          </a:prstGeom>
          <a:noFill/>
          <a:ln w="9525">
            <a:noFill/>
            <a:miter lim="800000"/>
            <a:headEnd/>
            <a:tailEnd/>
          </a:ln>
        </p:spPr>
        <p:txBody>
          <a:bodyPr anchor="ctr"/>
          <a:lstStyle/>
          <a:p>
            <a:pPr>
              <a:lnSpc>
                <a:spcPct val="110000"/>
              </a:lnSpc>
              <a:defRPr/>
            </a:pPr>
            <a:r>
              <a:rPr lang="en-US" sz="2800" b="1">
                <a:solidFill>
                  <a:srgbClr val="422E59"/>
                </a:solidFill>
                <a:latin typeface="Montserrat"/>
              </a:rPr>
              <a:t>Financial Performance Steps</a:t>
            </a:r>
            <a:endParaRPr/>
          </a:p>
        </p:txBody>
      </p:sp>
      <p:sp>
        <p:nvSpPr>
          <p:cNvPr id="22" name="Rectangle: Rounded Corners 21"/>
          <p:cNvSpPr/>
          <p:nvPr/>
        </p:nvSpPr>
        <p:spPr bwMode="auto">
          <a:xfrm>
            <a:off x="457200" y="1447800"/>
            <a:ext cx="13715999" cy="2804886"/>
          </a:xfrm>
          <a:prstGeom prst="roundRect">
            <a:avLst>
              <a:gd name="adj" fmla="val 4169"/>
            </a:avLst>
          </a:prstGeom>
          <a:solidFill>
            <a:schemeClr val="bg1"/>
          </a:solidFill>
          <a:ln>
            <a:noFill/>
          </a:ln>
          <a:effectLst>
            <a:outerShdw blurRad="279400" dist="3556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20000"/>
              </a:lnSpc>
              <a:spcAft>
                <a:spcPts val="600"/>
              </a:spcAft>
              <a:buClr>
                <a:schemeClr val="bg1">
                  <a:lumMod val="50000"/>
                </a:schemeClr>
              </a:buClr>
              <a:buSzPct val="70000"/>
              <a:defRPr/>
            </a:pPr>
            <a:r>
              <a:rPr lang="en-US" b="1">
                <a:solidFill>
                  <a:srgbClr val="545252"/>
                </a:solidFill>
                <a:latin typeface="Arial"/>
                <a:cs typeface="Arial"/>
              </a:rPr>
              <a:t>To Analyze the Historical Data Always Calculate sum of all Line item Available in Data ,Always Try to avoid Column Total </a:t>
            </a:r>
            <a:endParaRPr/>
          </a:p>
          <a:p>
            <a:pPr algn="just">
              <a:lnSpc>
                <a:spcPct val="120000"/>
              </a:lnSpc>
              <a:spcAft>
                <a:spcPts val="600"/>
              </a:spcAft>
              <a:buClr>
                <a:schemeClr val="bg1">
                  <a:lumMod val="50000"/>
                </a:schemeClr>
              </a:buClr>
              <a:buSzPct val="70000"/>
              <a:defRPr/>
            </a:pPr>
            <a:endParaRPr lang="en-US" b="1">
              <a:solidFill>
                <a:srgbClr val="545252"/>
              </a:solidFill>
              <a:latin typeface="Arial"/>
              <a:cs typeface="Arial"/>
            </a:endParaRPr>
          </a:p>
          <a:p>
            <a:pPr algn="just">
              <a:lnSpc>
                <a:spcPct val="120000"/>
              </a:lnSpc>
              <a:spcAft>
                <a:spcPts val="600"/>
              </a:spcAft>
              <a:buClr>
                <a:schemeClr val="bg1">
                  <a:lumMod val="50000"/>
                </a:schemeClr>
              </a:buClr>
              <a:buSzPct val="70000"/>
              <a:defRPr/>
            </a:pPr>
            <a:r>
              <a:rPr lang="en-US" b="1">
                <a:solidFill>
                  <a:srgbClr val="545252"/>
                </a:solidFill>
                <a:latin typeface="Arial"/>
                <a:cs typeface="Arial"/>
              </a:rPr>
              <a:t>Calculate for Actual and Budget Both</a:t>
            </a:r>
            <a:endParaRPr lang="en-IN" b="1">
              <a:solidFill>
                <a:srgbClr val="FFBB05"/>
              </a:solidFill>
              <a:latin typeface="Arial"/>
              <a:cs typeface="Arial"/>
            </a:endParaRPr>
          </a:p>
        </p:txBody>
      </p:sp>
      <p:sp>
        <p:nvSpPr>
          <p:cNvPr id="29" name="Rectangle: Top Corners Rounded 28"/>
          <p:cNvSpPr/>
          <p:nvPr/>
        </p:nvSpPr>
        <p:spPr bwMode="auto">
          <a:xfrm>
            <a:off x="885371" y="3585029"/>
            <a:ext cx="4020458" cy="667657"/>
          </a:xfrm>
          <a:prstGeom prst="round2SameRect">
            <a:avLst>
              <a:gd name="adj1" fmla="val 16667"/>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b="1">
                <a:latin typeface="Arial"/>
                <a:cs typeface="Arial"/>
              </a:rPr>
              <a:t>DAX for Actual &amp; Budget</a:t>
            </a:r>
            <a:endParaRPr lang="en-IN" sz="1600" b="1">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 name="Title 6"/>
          <p:cNvSpPr txBox="1"/>
          <p:nvPr/>
        </p:nvSpPr>
        <p:spPr bwMode="auto">
          <a:xfrm>
            <a:off x="8002733" y="3477011"/>
            <a:ext cx="6627667" cy="2189978"/>
          </a:xfrm>
          <a:prstGeom prst="rect">
            <a:avLst/>
          </a:prstGeom>
        </p:spPr>
        <p:txBody>
          <a:bodyPr vert="horz" lIns="91440" tIns="45720" rIns="91440" bIns="45720" rtlCol="0" anchor="ctr">
            <a:noAutofit/>
          </a:bodyPr>
          <a:lstStyle>
            <a:lvl1pPr algn="l" defTabSz="1097280">
              <a:lnSpc>
                <a:spcPct val="90000"/>
              </a:lnSpc>
              <a:spcBef>
                <a:spcPts val="0"/>
              </a:spcBef>
              <a:buNone/>
              <a:defRPr sz="5300">
                <a:solidFill>
                  <a:schemeClr val="tx1"/>
                </a:solidFill>
                <a:latin typeface="+mj-lt"/>
                <a:ea typeface="+mj-ea"/>
                <a:cs typeface="+mj-cs"/>
              </a:defRPr>
            </a:lvl1pPr>
          </a:lstStyle>
          <a:p>
            <a:pPr>
              <a:lnSpc>
                <a:spcPct val="100000"/>
              </a:lnSpc>
              <a:defRPr/>
            </a:pPr>
            <a:r>
              <a:rPr lang="en-US" sz="3600" b="1">
                <a:solidFill>
                  <a:srgbClr val="422E59"/>
                </a:solidFill>
                <a:latin typeface="Montserrat"/>
              </a:rPr>
              <a:t>Optimization of Business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r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 2013 - 2022</Template>
  <TotalTime>0</TotalTime>
  <Words>0</Words>
  <Application>ONLYOFFICE/7.3.3.0</Application>
  <DocSecurity>0</DocSecurity>
  <PresentationFormat>Custom</PresentationFormat>
  <Paragraphs>0</Paragraphs>
  <Slides>31</Slides>
  <Notes>31</Notes>
  <HiddenSlides>0</HiddenSlides>
  <MMClips>2</MMClips>
  <ScaleCrop>0</ScaleCrop>
  <HeadingPairs>
    <vt:vector size="4" baseType="variant">
      <vt:variant>
        <vt:lpstr>Theme</vt:lpstr>
      </vt:variant>
      <vt:variant>
        <vt:i4>1</vt:i4>
      </vt:variant>
      <vt:variant>
        <vt:lpstr>Slide Titles</vt:lpstr>
      </vt:variant>
      <vt:variant>
        <vt:i4>31</vt:i4>
      </vt:variant>
    </vt:vector>
  </HeadingPairs>
  <TitlesOfParts>
    <vt:vector size="3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Prachi Thakur</dc:creator>
  <cp:keywords/>
  <dc:description/>
  <dc:identifier/>
  <dc:language/>
  <cp:lastModifiedBy>Guset_923</cp:lastModifiedBy>
  <cp:revision>156</cp:revision>
  <dcterms:created xsi:type="dcterms:W3CDTF">2023-03-18T07:56:15Z</dcterms:created>
  <dcterms:modified xsi:type="dcterms:W3CDTF">2025-01-14T15:09:26Z</dcterms:modified>
  <cp:category/>
  <cp:contentStatus/>
  <cp:version/>
</cp:coreProperties>
</file>