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4660"/>
  </p:normalViewPr>
  <p:slideViewPr>
    <p:cSldViewPr snapToGrid="0">
      <p:cViewPr>
        <p:scale>
          <a:sx n="56" d="100"/>
          <a:sy n="56" d="100"/>
        </p:scale>
        <p:origin x="908"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31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0638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4505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2238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3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3303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0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1292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7972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516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2/13/2025</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8083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2/13/2025</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641501064"/>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0" r:id="rId6"/>
    <p:sldLayoutId id="2147483896" r:id="rId7"/>
    <p:sldLayoutId id="2147483897" r:id="rId8"/>
    <p:sldLayoutId id="2147483898" r:id="rId9"/>
    <p:sldLayoutId id="2147483899" r:id="rId10"/>
    <p:sldLayoutId id="214748390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00B0F0"/>
            </a:gs>
            <a:gs pos="0">
              <a:srgbClr val="84E9C0"/>
            </a:gs>
            <a:gs pos="0">
              <a:srgbClr val="8FEBC6"/>
            </a:gs>
            <a:gs pos="0">
              <a:schemeClr val="accent1">
                <a:lumMod val="45000"/>
                <a:lumOff val="55000"/>
              </a:schemeClr>
            </a:gs>
          </a:gsLst>
          <a:lin ang="4800000" scaled="0"/>
          <a:tileRect/>
        </a:gradFill>
        <a:effectLst/>
      </p:bgPr>
    </p:bg>
    <p:spTree>
      <p:nvGrpSpPr>
        <p:cNvPr id="1" name="">
          <a:extLst>
            <a:ext uri="{FF2B5EF4-FFF2-40B4-BE49-F238E27FC236}">
              <a16:creationId xmlns:a16="http://schemas.microsoft.com/office/drawing/2014/main" id="{8A3F5A5E-4C6F-CACF-D914-14BEC56F93E9}"/>
            </a:ext>
          </a:extLst>
        </p:cNvPr>
        <p:cNvGrpSpPr/>
        <p:nvPr/>
      </p:nvGrpSpPr>
      <p:grpSpPr>
        <a:xfrm>
          <a:off x="0" y="0"/>
          <a:ext cx="0" cy="0"/>
          <a:chOff x="0" y="0"/>
          <a:chExt cx="0" cy="0"/>
        </a:xfrm>
      </p:grpSpPr>
      <p:sp>
        <p:nvSpPr>
          <p:cNvPr id="125" name="Rectangle 124">
            <a:extLst>
              <a:ext uri="{FF2B5EF4-FFF2-40B4-BE49-F238E27FC236}">
                <a16:creationId xmlns:a16="http://schemas.microsoft.com/office/drawing/2014/main" id="{7154D376-B513-3F5D-2CAA-8C9713357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21E646CB-9AFC-52F0-EA12-5CB1BD42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29AB1559-EC96-A207-EA1F-491FFFFB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earing a headset and using a computer&#10;&#10;AI-generated content may be incorrect.">
            <a:extLst>
              <a:ext uri="{FF2B5EF4-FFF2-40B4-BE49-F238E27FC236}">
                <a16:creationId xmlns:a16="http://schemas.microsoft.com/office/drawing/2014/main" id="{EA53F940-6220-7A6D-9043-48F73A7BF6A8}"/>
              </a:ext>
            </a:extLst>
          </p:cNvPr>
          <p:cNvPicPr>
            <a:picLocks noChangeAspect="1"/>
          </p:cNvPicPr>
          <p:nvPr/>
        </p:nvPicPr>
        <p:blipFill>
          <a:blip r:embed="rId2">
            <a:extLst>
              <a:ext uri="{28A0092B-C50C-407E-A947-70E740481C1C}">
                <a14:useLocalDpi xmlns:a14="http://schemas.microsoft.com/office/drawing/2010/main" val="0"/>
              </a:ext>
            </a:extLst>
          </a:blip>
          <a:srcRect r="1" b="1"/>
          <a:stretch/>
        </p:blipFill>
        <p:spPr>
          <a:xfrm>
            <a:off x="5198302" y="147181"/>
            <a:ext cx="6563638" cy="6563638"/>
          </a:xfrm>
          <a:custGeom>
            <a:avLst/>
            <a:gdLst/>
            <a:ahLst/>
            <a:cxnLst/>
            <a:rect l="l" t="t" r="r" b="b"/>
            <a:pathLst>
              <a:path w="5518768" h="5518768">
                <a:moveTo>
                  <a:pt x="2759384" y="0"/>
                </a:moveTo>
                <a:cubicBezTo>
                  <a:pt x="4283350" y="0"/>
                  <a:pt x="5518768" y="1235418"/>
                  <a:pt x="5518768" y="2759384"/>
                </a:cubicBezTo>
                <a:cubicBezTo>
                  <a:pt x="5518768" y="4283350"/>
                  <a:pt x="4283350" y="5518768"/>
                  <a:pt x="2759384" y="5518768"/>
                </a:cubicBezTo>
                <a:cubicBezTo>
                  <a:pt x="1235418" y="5518768"/>
                  <a:pt x="0" y="4283350"/>
                  <a:pt x="0" y="2759384"/>
                </a:cubicBezTo>
                <a:cubicBezTo>
                  <a:pt x="0" y="1235418"/>
                  <a:pt x="1235418" y="0"/>
                  <a:pt x="2759384" y="0"/>
                </a:cubicBezTo>
                <a:close/>
              </a:path>
            </a:pathLst>
          </a:custGeom>
        </p:spPr>
      </p:pic>
      <p:sp>
        <p:nvSpPr>
          <p:cNvPr id="7" name="TextBox 6">
            <a:extLst>
              <a:ext uri="{FF2B5EF4-FFF2-40B4-BE49-F238E27FC236}">
                <a16:creationId xmlns:a16="http://schemas.microsoft.com/office/drawing/2014/main" id="{9406047F-00CA-B352-0FEB-342B17C1BE8F}"/>
              </a:ext>
            </a:extLst>
          </p:cNvPr>
          <p:cNvSpPr txBox="1"/>
          <p:nvPr/>
        </p:nvSpPr>
        <p:spPr>
          <a:xfrm>
            <a:off x="1089764" y="1351508"/>
            <a:ext cx="4233797" cy="4154984"/>
          </a:xfrm>
          <a:prstGeom prst="rect">
            <a:avLst/>
          </a:prstGeom>
          <a:noFill/>
        </p:spPr>
        <p:txBody>
          <a:bodyPr wrap="square" rtlCol="0">
            <a:spAutoFit/>
          </a:bodyPr>
          <a:lstStyle/>
          <a:p>
            <a:r>
              <a:rPr lang="en-US" sz="6600" b="1" dirty="0">
                <a:solidFill>
                  <a:schemeClr val="tx2">
                    <a:lumMod val="90000"/>
                    <a:lumOff val="10000"/>
                  </a:schemeClr>
                </a:solidFill>
              </a:rPr>
              <a:t>ABC CALL  VOLUME TREND ANALYSIS</a:t>
            </a:r>
          </a:p>
        </p:txBody>
      </p:sp>
    </p:spTree>
    <p:extLst>
      <p:ext uri="{BB962C8B-B14F-4D97-AF65-F5344CB8AC3E}">
        <p14:creationId xmlns:p14="http://schemas.microsoft.com/office/powerpoint/2010/main" val="74037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6E3EDA05-BC1E-EF36-9807-F847A8E8BDB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ABEAD91-B02E-77D4-D8FA-0F129CFD083C}"/>
              </a:ext>
            </a:extLst>
          </p:cNvPr>
          <p:cNvSpPr txBox="1"/>
          <p:nvPr/>
        </p:nvSpPr>
        <p:spPr>
          <a:xfrm>
            <a:off x="679537" y="546162"/>
            <a:ext cx="10744200" cy="3659207"/>
          </a:xfrm>
          <a:prstGeom prst="rect">
            <a:avLst/>
          </a:prstGeom>
          <a:noFill/>
        </p:spPr>
        <p:txBody>
          <a:bodyPr wrap="square">
            <a:spAutoFit/>
          </a:bodyPr>
          <a:lstStyle/>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5</a:t>
            </a: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Operational Efficiency: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The analysis provided a clear understanding of temporal patterns in call traffic,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enabling better scheduling and resource allocation to address call volume needs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efficiently.</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By leveraging these insights, we were able to develop actionable strategies to optimize staffing, improve customer service, and maintain high service quality around the clock.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847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2F1C008D-B621-365F-F0D3-5B44E84ADF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E83100E-C04B-E692-E2B8-392177150E93}"/>
              </a:ext>
            </a:extLst>
          </p:cNvPr>
          <p:cNvSpPr txBox="1"/>
          <p:nvPr/>
        </p:nvSpPr>
        <p:spPr>
          <a:xfrm>
            <a:off x="579328" y="358272"/>
            <a:ext cx="10744200" cy="6709786"/>
          </a:xfrm>
          <a:prstGeom prst="rect">
            <a:avLst/>
          </a:prstGeom>
          <a:noFill/>
        </p:spPr>
        <p:txBody>
          <a:bodyPr wrap="square">
            <a:spAutoFit/>
          </a:bodyPr>
          <a:lstStyle/>
          <a:p>
            <a:pPr marL="0" marR="0">
              <a:lnSpc>
                <a:spcPct val="115000"/>
              </a:lnSpc>
              <a:spcAft>
                <a:spcPts val="800"/>
              </a:spcAft>
            </a:pPr>
            <a:r>
              <a:rPr lang="en-US" sz="1800"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RESULT: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Through the ABC Call Volume Trend Analysis project, we achieved several significant outcomes: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1. Enhanced Understanding of Call Patterns: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We gained a comprehensive understanding of call volume trends, identifying peak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and low call periods. This knowledge allowed us to better anticipate call traffic and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prepare accordingly.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2. Optimal Staffing Strategies: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By analyzing call durations and abandonment rates, we determined the optimal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number of agents required for each time bucket. This ensured that staffing levels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were aligned with call volumes, reducing the abandonment rate to below 10%.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3. Improved Customer Service: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Implementing strategies to manage call volumes effectively during both day and night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shifts resulted in a notable improvement in customer service quality. By addressing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the additional 30 calls made during the night shift, we ensured prompt response times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and enhanced customer satisfaction.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2498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E4C2ED4A-33B6-9FFF-25E4-443D77F368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1D8A3E-D64B-F33B-F203-5A14F3851195}"/>
              </a:ext>
            </a:extLst>
          </p:cNvPr>
          <p:cNvSpPr txBox="1"/>
          <p:nvPr/>
        </p:nvSpPr>
        <p:spPr>
          <a:xfrm>
            <a:off x="405008" y="528791"/>
            <a:ext cx="11786992" cy="6288645"/>
          </a:xfrm>
          <a:prstGeom prst="rect">
            <a:avLst/>
          </a:prstGeom>
          <a:noFill/>
        </p:spPr>
        <p:txBody>
          <a:bodyPr wrap="square">
            <a:spAutoFit/>
          </a:bodyPr>
          <a:lstStyle/>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4</a:t>
            </a: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Actionable Insights: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The analysis provided actionable insights into the factors influencing call durations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and abandonment rates. This enabled us to make informed decisions and implement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targeted improvements in our call handling processes.</a:t>
            </a:r>
          </a:p>
          <a:p>
            <a:pPr marL="0" marR="0">
              <a:lnSpc>
                <a:spcPct val="115000"/>
              </a:lnSpc>
              <a:spcAft>
                <a:spcPts val="800"/>
              </a:spcAft>
            </a:pPr>
            <a:endPar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Aft>
                <a:spcPts val="800"/>
              </a:spcAft>
            </a:pPr>
            <a:r>
              <a:rPr lang="en-US" kern="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5</a:t>
            </a: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Operational Efficiency: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By aligning staffing levels with call volume patterns, we achieved greater operational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efficiency. This not only improved service quality but also optimized resource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utilization, ultimately contributing to cost savings.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b="1" kern="0" dirty="0">
                <a:solidFill>
                  <a:srgbClr val="3C4858"/>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2857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D8CFF6DE-AF44-E58B-5639-4650A31437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280D5D-5BC6-9002-8638-FDCAE4F68DBD}"/>
              </a:ext>
            </a:extLst>
          </p:cNvPr>
          <p:cNvSpPr txBox="1"/>
          <p:nvPr/>
        </p:nvSpPr>
        <p:spPr>
          <a:xfrm>
            <a:off x="308755" y="348317"/>
            <a:ext cx="11786992" cy="2293192"/>
          </a:xfrm>
          <a:prstGeom prst="rect">
            <a:avLst/>
          </a:prstGeom>
          <a:noFill/>
        </p:spPr>
        <p:txBody>
          <a:bodyPr wrap="square">
            <a:spAutoFit/>
          </a:bodyPr>
          <a:lstStyle/>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Overall, the project contributed to a deeper understanding of the ABC call volume trends and equipped us with the tools and strategies needed to manage call volumes effectively, ensuring a positive customer experience and maintaining service quality around the clock.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79467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32DE3969-9495-F70B-9B00-357268C5CE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B7BEE6-869F-0A42-9152-E7D88EC81717}"/>
              </a:ext>
            </a:extLst>
          </p:cNvPr>
          <p:cNvSpPr txBox="1"/>
          <p:nvPr/>
        </p:nvSpPr>
        <p:spPr>
          <a:xfrm>
            <a:off x="405008" y="328375"/>
            <a:ext cx="11786992" cy="392672"/>
          </a:xfrm>
          <a:prstGeom prst="rect">
            <a:avLst/>
          </a:prstGeom>
          <a:noFill/>
        </p:spPr>
        <p:txBody>
          <a:bodyPr wrap="square">
            <a:spAutoFit/>
          </a:bodyPr>
          <a:lstStyle/>
          <a:p>
            <a:pPr marL="0" marR="0">
              <a:lnSpc>
                <a:spcPct val="115000"/>
              </a:lnSpc>
              <a:spcAft>
                <a:spcPts val="800"/>
              </a:spcAft>
            </a:pPr>
            <a:r>
              <a:rPr lang="en-US" sz="1800" b="1"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Analytical  Tasks: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4523229-683E-7343-6B12-1504F5452956}"/>
              </a:ext>
            </a:extLst>
          </p:cNvPr>
          <p:cNvSpPr txBox="1"/>
          <p:nvPr/>
        </p:nvSpPr>
        <p:spPr>
          <a:xfrm>
            <a:off x="405008" y="905098"/>
            <a:ext cx="10809961" cy="369332"/>
          </a:xfrm>
          <a:prstGeom prst="rect">
            <a:avLst/>
          </a:prstGeom>
          <a:noFill/>
        </p:spPr>
        <p:txBody>
          <a:bodyPr wrap="square" rtlCol="0">
            <a:spAutoFit/>
          </a:bodyPr>
          <a:lstStyle/>
          <a:p>
            <a:r>
              <a:rPr lang="en-US" sz="1800" b="1" dirty="0">
                <a:solidFill>
                  <a:srgbClr val="000000"/>
                </a:solidFill>
                <a:effectLst/>
                <a:latin typeface="Arial" panose="020B0604020202020204" pitchFamily="34" charset="0"/>
                <a:ea typeface="Aptos" panose="020B0004020202020204" pitchFamily="34" charset="0"/>
              </a:rPr>
              <a:t>TO FIND THE AVERAGE DURATION OF CALLS FOR EACH TIME BUCKET</a:t>
            </a:r>
            <a:endParaRPr lang="en-US" b="1" dirty="0"/>
          </a:p>
        </p:txBody>
      </p:sp>
      <p:sp>
        <p:nvSpPr>
          <p:cNvPr id="4" name="TextBox 3">
            <a:extLst>
              <a:ext uri="{FF2B5EF4-FFF2-40B4-BE49-F238E27FC236}">
                <a16:creationId xmlns:a16="http://schemas.microsoft.com/office/drawing/2014/main" id="{133A302A-E1A7-8456-4C53-3311E9154EDE}"/>
              </a:ext>
            </a:extLst>
          </p:cNvPr>
          <p:cNvSpPr txBox="1"/>
          <p:nvPr/>
        </p:nvSpPr>
        <p:spPr>
          <a:xfrm>
            <a:off x="405008" y="1540701"/>
            <a:ext cx="10617896" cy="392672"/>
          </a:xfrm>
          <a:prstGeom prst="rect">
            <a:avLst/>
          </a:prstGeom>
          <a:noFill/>
        </p:spPr>
        <p:txBody>
          <a:bodyPr wrap="square" rtlCol="0">
            <a:spAutoFit/>
          </a:bodyPr>
          <a:lstStyle/>
          <a:p>
            <a:pPr marL="0" marR="0">
              <a:lnSpc>
                <a:spcPct val="115000"/>
              </a:lnSpc>
              <a:spcAft>
                <a:spcPts val="800"/>
              </a:spcAft>
            </a:pPr>
            <a:r>
              <a:rPr lang="en-US" kern="100" dirty="0">
                <a:solidFill>
                  <a:srgbClr val="000000"/>
                </a:solidFill>
                <a:latin typeface="Arial" panose="020B0604020202020204" pitchFamily="34" charset="0"/>
                <a:ea typeface="Aptos" panose="020B0004020202020204" pitchFamily="34" charset="0"/>
                <a:cs typeface="Times New Roman" panose="02020603050405020304" pitchFamily="18" charset="0"/>
              </a:rPr>
              <a:t>I have taken </a:t>
            </a:r>
            <a:r>
              <a:rPr lang="en-US" sz="1800"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Time_ bucket ,call_seconds(s), call_status  columns for analysis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screenshot of a computer&#10;&#10;AI-generated content may be incorrect.">
            <a:extLst>
              <a:ext uri="{FF2B5EF4-FFF2-40B4-BE49-F238E27FC236}">
                <a16:creationId xmlns:a16="http://schemas.microsoft.com/office/drawing/2014/main" id="{D433DE08-46AB-9300-9EE8-B4655E22A704}"/>
              </a:ext>
            </a:extLst>
          </p:cNvPr>
          <p:cNvPicPr>
            <a:picLocks noChangeAspect="1"/>
          </p:cNvPicPr>
          <p:nvPr/>
        </p:nvPicPr>
        <p:blipFill>
          <a:blip r:embed="rId2"/>
          <a:stretch>
            <a:fillRect/>
          </a:stretch>
        </p:blipFill>
        <p:spPr>
          <a:xfrm>
            <a:off x="471487" y="2272866"/>
            <a:ext cx="6217412" cy="4396937"/>
          </a:xfrm>
          <a:prstGeom prst="rect">
            <a:avLst/>
          </a:prstGeom>
        </p:spPr>
      </p:pic>
    </p:spTree>
    <p:extLst>
      <p:ext uri="{BB962C8B-B14F-4D97-AF65-F5344CB8AC3E}">
        <p14:creationId xmlns:p14="http://schemas.microsoft.com/office/powerpoint/2010/main" val="423240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A7628EA2-7EE2-35C8-C862-79C2BA98BF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2C5BEE7-3B26-3E78-280C-F0558A1CE8E1}"/>
              </a:ext>
            </a:extLst>
          </p:cNvPr>
          <p:cNvSpPr txBox="1"/>
          <p:nvPr/>
        </p:nvSpPr>
        <p:spPr>
          <a:xfrm>
            <a:off x="692062" y="563535"/>
            <a:ext cx="10092847" cy="711220"/>
          </a:xfrm>
          <a:prstGeom prst="rect">
            <a:avLst/>
          </a:prstGeom>
          <a:noFill/>
        </p:spPr>
        <p:txBody>
          <a:bodyPr wrap="square">
            <a:spAutoFit/>
          </a:bodyPr>
          <a:lstStyle/>
          <a:p>
            <a:pPr marL="0" marR="0">
              <a:lnSpc>
                <a:spcPct val="115000"/>
              </a:lnSpc>
              <a:spcAft>
                <a:spcPts val="800"/>
              </a:spcAft>
            </a:pPr>
            <a:r>
              <a:rPr lang="en-US"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I have created a pivot table  using the </a:t>
            </a:r>
            <a:r>
              <a:rPr lang="en-US"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Time_bucket,call_seconds(s),call_status columns to get the average call duration for each time bucket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F3B6B43-2F19-6A9E-FFBD-0BF1A22A1041}"/>
              </a:ext>
            </a:extLst>
          </p:cNvPr>
          <p:cNvSpPr txBox="1"/>
          <p:nvPr/>
        </p:nvSpPr>
        <p:spPr>
          <a:xfrm>
            <a:off x="6288066" y="2630466"/>
            <a:ext cx="4860098"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19_20 is the highest average call duration recorded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12_13 is the lowest average call duration recorded </a:t>
            </a:r>
          </a:p>
        </p:txBody>
      </p:sp>
      <p:pic>
        <p:nvPicPr>
          <p:cNvPr id="11" name="Picture 10">
            <a:extLst>
              <a:ext uri="{FF2B5EF4-FFF2-40B4-BE49-F238E27FC236}">
                <a16:creationId xmlns:a16="http://schemas.microsoft.com/office/drawing/2014/main" id="{4A4EC720-C5CF-7625-C5B9-4520ACBF95C8}"/>
              </a:ext>
            </a:extLst>
          </p:cNvPr>
          <p:cNvPicPr>
            <a:picLocks noChangeAspect="1"/>
          </p:cNvPicPr>
          <p:nvPr/>
        </p:nvPicPr>
        <p:blipFill>
          <a:blip r:embed="rId2"/>
          <a:stretch>
            <a:fillRect/>
          </a:stretch>
        </p:blipFill>
        <p:spPr>
          <a:xfrm>
            <a:off x="843418" y="1709894"/>
            <a:ext cx="4743189" cy="4993357"/>
          </a:xfrm>
          <a:prstGeom prst="rect">
            <a:avLst/>
          </a:prstGeom>
        </p:spPr>
      </p:pic>
    </p:spTree>
    <p:extLst>
      <p:ext uri="{BB962C8B-B14F-4D97-AF65-F5344CB8AC3E}">
        <p14:creationId xmlns:p14="http://schemas.microsoft.com/office/powerpoint/2010/main" val="317370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992AA7C3-863C-AB19-E30E-2768353CAF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3D6B0E-B71A-EA92-99D0-C28B52F700C9}"/>
              </a:ext>
            </a:extLst>
          </p:cNvPr>
          <p:cNvSpPr txBox="1"/>
          <p:nvPr/>
        </p:nvSpPr>
        <p:spPr>
          <a:xfrm>
            <a:off x="804797" y="815130"/>
            <a:ext cx="9145044" cy="2613664"/>
          </a:xfrm>
          <a:prstGeom prst="rect">
            <a:avLst/>
          </a:prstGeom>
          <a:noFill/>
        </p:spPr>
        <p:txBody>
          <a:bodyPr wrap="square">
            <a:spAutoFit/>
          </a:bodyPr>
          <a:lstStyle/>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Arial" panose="020B0604020202020204" pitchFamily="34" charset="0"/>
              </a:rPr>
              <a:t>Thus by finding the average duration of </a:t>
            </a:r>
            <a:r>
              <a:rPr lang="en-US" kern="100" dirty="0">
                <a:solidFill>
                  <a:srgbClr val="222222"/>
                </a:solidFill>
                <a:latin typeface="Arial" panose="020B0604020202020204" pitchFamily="34" charset="0"/>
                <a:ea typeface="Aptos" panose="020B0004020202020204" pitchFamily="34" charset="0"/>
                <a:cs typeface="Arial" panose="020B0604020202020204" pitchFamily="34" charset="0"/>
              </a:rPr>
              <a:t> call for each time bucket .</a:t>
            </a:r>
            <a:r>
              <a:rPr lang="en-US" kern="100" dirty="0">
                <a:solidFill>
                  <a:srgbClr val="222222"/>
                </a:solidFill>
                <a:effectLst/>
                <a:latin typeface="Arial" panose="020B0604020202020204" pitchFamily="34" charset="0"/>
                <a:ea typeface="Aptos" panose="020B0004020202020204" pitchFamily="34" charset="0"/>
                <a:cs typeface="Arial" panose="020B0604020202020204" pitchFamily="34" charset="0"/>
              </a:rPr>
              <a:t>The analysis also  reveals </a:t>
            </a:r>
            <a:r>
              <a:rPr lang="en-US"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significant differences in call durations throughout various times of the day. Calls tend to last the longest between 7 and 8 PM, and the shortest between 12 and 1 PM. This suggests that call length patterns vary with different times of the day. Factors like fewer available agents, more complex calls, or increased client interaction might contribute to longer call durations at night. Conversely, lower call volume or quicker responses to consumer concerns might explain the shorter average call duration in the afternoon. </a:t>
            </a:r>
            <a:endParaRPr lang="en-US"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72284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8A68CF-DB99-558A-77DC-730C612C6C71}"/>
              </a:ext>
            </a:extLst>
          </p:cNvPr>
          <p:cNvSpPr txBox="1"/>
          <p:nvPr/>
        </p:nvSpPr>
        <p:spPr>
          <a:xfrm>
            <a:off x="789139" y="576197"/>
            <a:ext cx="13427901" cy="816314"/>
          </a:xfrm>
          <a:prstGeom prst="rect">
            <a:avLst/>
          </a:prstGeom>
          <a:noFill/>
        </p:spPr>
        <p:txBody>
          <a:bodyPr wrap="square" rtlCol="0">
            <a:spAutoFit/>
          </a:bodyPr>
          <a:lstStyle/>
          <a:p>
            <a:pPr marL="0" marR="0">
              <a:lnSpc>
                <a:spcPct val="115000"/>
              </a:lnSpc>
              <a:spcAft>
                <a:spcPts val="800"/>
              </a:spcAft>
            </a:pPr>
            <a:r>
              <a:rPr lang="en-US"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VISUALIZE </a:t>
            </a: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 NUMBER OF CALLS RECEIVED IN  EACH TIME BUCKET</a:t>
            </a:r>
            <a:endParaRPr lang="en-US" sz="20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F3A37A1-B367-55AD-D1ED-834431FDD383}"/>
              </a:ext>
            </a:extLst>
          </p:cNvPr>
          <p:cNvSpPr txBox="1"/>
          <p:nvPr/>
        </p:nvSpPr>
        <p:spPr>
          <a:xfrm>
            <a:off x="789139" y="1503123"/>
            <a:ext cx="10421656" cy="392672"/>
          </a:xfrm>
          <a:prstGeom prst="rect">
            <a:avLst/>
          </a:prstGeom>
          <a:noFill/>
        </p:spPr>
        <p:txBody>
          <a:bodyPr wrap="square" rtlCol="0">
            <a:spAutoFit/>
          </a:bodyPr>
          <a:lstStyle/>
          <a:p>
            <a:pPr marL="0" marR="0">
              <a:lnSpc>
                <a:spcPct val="115000"/>
              </a:lnSpc>
              <a:spcAft>
                <a:spcPts val="800"/>
              </a:spcAft>
            </a:pPr>
            <a:r>
              <a:rPr lang="en-US" kern="100" dirty="0">
                <a:solidFill>
                  <a:srgbClr val="000000"/>
                </a:solidFill>
                <a:latin typeface="Arial" panose="020B0604020202020204" pitchFamily="34" charset="0"/>
                <a:ea typeface="Aptos" panose="020B0004020202020204" pitchFamily="34" charset="0"/>
                <a:cs typeface="Times New Roman" panose="02020603050405020304" pitchFamily="18" charset="0"/>
              </a:rPr>
              <a:t>I have</a:t>
            </a:r>
            <a:r>
              <a:rPr lang="en-US" sz="1800"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taken  Time_ bucket &amp;  call_status columns  for analysis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D0B8F8D4-9FDD-7AF6-6A64-192341F077DE}"/>
              </a:ext>
            </a:extLst>
          </p:cNvPr>
          <p:cNvPicPr>
            <a:picLocks noChangeAspect="1"/>
          </p:cNvPicPr>
          <p:nvPr/>
        </p:nvPicPr>
        <p:blipFill>
          <a:blip r:embed="rId2"/>
          <a:stretch>
            <a:fillRect/>
          </a:stretch>
        </p:blipFill>
        <p:spPr>
          <a:xfrm>
            <a:off x="789138" y="2132646"/>
            <a:ext cx="5010413" cy="4470611"/>
          </a:xfrm>
          <a:prstGeom prst="rect">
            <a:avLst/>
          </a:prstGeom>
        </p:spPr>
      </p:pic>
    </p:spTree>
    <p:extLst>
      <p:ext uri="{BB962C8B-B14F-4D97-AF65-F5344CB8AC3E}">
        <p14:creationId xmlns:p14="http://schemas.microsoft.com/office/powerpoint/2010/main" val="4123231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B0B3CC-E2B5-B014-BB84-1439A69B3322}"/>
              </a:ext>
            </a:extLst>
          </p:cNvPr>
          <p:cNvSpPr txBox="1"/>
          <p:nvPr/>
        </p:nvSpPr>
        <p:spPr>
          <a:xfrm>
            <a:off x="504173" y="438275"/>
            <a:ext cx="9917482" cy="711220"/>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0" i="0" u="none" strike="noStrike" kern="100" cap="none" spc="0" normalizeH="0" baseline="0" noProof="0" dirty="0">
                <a:ln>
                  <a:noFill/>
                </a:ln>
                <a:solidFill>
                  <a:srgbClr val="000000"/>
                </a:solidFill>
                <a:effectLst/>
                <a:uLnTx/>
                <a:uFillTx/>
                <a:latin typeface="Arial" panose="020B0604020202020204" pitchFamily="34" charset="0"/>
                <a:ea typeface="Aptos" panose="020B0004020202020204" pitchFamily="34" charset="0"/>
                <a:cs typeface="Arial" panose="020B0604020202020204" pitchFamily="34" charset="0"/>
              </a:rPr>
              <a:t>I have created a pivot table  using the Time_bucket,call_status columns to get the no of calls received for each time bucket </a:t>
            </a:r>
            <a:endParaRPr kumimoji="0" lang="en-US" sz="1800" b="0"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Arial" panose="020B0604020202020204" pitchFamily="34" charset="0"/>
            </a:endParaRPr>
          </a:p>
        </p:txBody>
      </p:sp>
      <p:pic>
        <p:nvPicPr>
          <p:cNvPr id="7" name="Picture 6" descr="A screenshot of a computer&#10;&#10;AI-generated content may be incorrect.">
            <a:extLst>
              <a:ext uri="{FF2B5EF4-FFF2-40B4-BE49-F238E27FC236}">
                <a16:creationId xmlns:a16="http://schemas.microsoft.com/office/drawing/2014/main" id="{169E1F0B-790B-6F77-4F02-C2B5475A8F94}"/>
              </a:ext>
            </a:extLst>
          </p:cNvPr>
          <p:cNvPicPr>
            <a:picLocks noChangeAspect="1"/>
          </p:cNvPicPr>
          <p:nvPr/>
        </p:nvPicPr>
        <p:blipFill>
          <a:blip r:embed="rId2"/>
          <a:stretch>
            <a:fillRect/>
          </a:stretch>
        </p:blipFill>
        <p:spPr>
          <a:xfrm>
            <a:off x="504172" y="1441491"/>
            <a:ext cx="4769285" cy="5187865"/>
          </a:xfrm>
          <a:prstGeom prst="rect">
            <a:avLst/>
          </a:prstGeom>
        </p:spPr>
      </p:pic>
    </p:spTree>
    <p:extLst>
      <p:ext uri="{BB962C8B-B14F-4D97-AF65-F5344CB8AC3E}">
        <p14:creationId xmlns:p14="http://schemas.microsoft.com/office/powerpoint/2010/main" val="345084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B10DB2-C5EB-17A5-6AF9-F68F8919406A}"/>
              </a:ext>
            </a:extLst>
          </p:cNvPr>
          <p:cNvSpPr txBox="1"/>
          <p:nvPr/>
        </p:nvSpPr>
        <p:spPr>
          <a:xfrm>
            <a:off x="529225" y="106601"/>
            <a:ext cx="11662775" cy="1647246"/>
          </a:xfrm>
          <a:prstGeom prst="rect">
            <a:avLst/>
          </a:prstGeom>
          <a:noFill/>
        </p:spPr>
        <p:txBody>
          <a:bodyPr wrap="square">
            <a:spAutoFit/>
          </a:bodyPr>
          <a:lstStyle/>
          <a:p>
            <a:pPr marL="0" marR="0">
              <a:lnSpc>
                <a:spcPct val="115000"/>
              </a:lnSpc>
              <a:spcAft>
                <a:spcPts val="800"/>
              </a:spcAft>
            </a:pPr>
            <a:r>
              <a:rPr lang="en-US" sz="1800"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Thus we have found the no of calls received for each time bucket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To visualize the no of calls received for each time bucket I have created a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clustered bar chart  by using the pivot table columns Row labels and count of call_status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solidFill>
                <a:srgbClr val="000000"/>
              </a:solidFill>
              <a:effectLst/>
              <a:latin typeface="Arial" panose="020B0604020202020204" pitchFamily="34" charset="0"/>
              <a:ea typeface="Aptos" panose="020B0004020202020204" pitchFamily="34" charset="0"/>
              <a:cs typeface="Arial" panose="020B0604020202020204" pitchFamily="34" charset="0"/>
            </a:endParaRPr>
          </a:p>
        </p:txBody>
      </p:sp>
      <p:pic>
        <p:nvPicPr>
          <p:cNvPr id="6" name="Picture 5" descr="A graph of numbers and lines&#10;&#10;AI-generated content may be incorrect.">
            <a:extLst>
              <a:ext uri="{FF2B5EF4-FFF2-40B4-BE49-F238E27FC236}">
                <a16:creationId xmlns:a16="http://schemas.microsoft.com/office/drawing/2014/main" id="{9855CC3A-AB16-D9C6-60C4-8FB1ECF6BCB8}"/>
              </a:ext>
            </a:extLst>
          </p:cNvPr>
          <p:cNvPicPr>
            <a:picLocks noChangeAspect="1"/>
          </p:cNvPicPr>
          <p:nvPr/>
        </p:nvPicPr>
        <p:blipFill>
          <a:blip r:embed="rId2"/>
          <a:stretch>
            <a:fillRect/>
          </a:stretch>
        </p:blipFill>
        <p:spPr>
          <a:xfrm>
            <a:off x="529225" y="1462388"/>
            <a:ext cx="8810150" cy="3936330"/>
          </a:xfrm>
          <a:prstGeom prst="rect">
            <a:avLst/>
          </a:prstGeom>
        </p:spPr>
      </p:pic>
      <p:sp>
        <p:nvSpPr>
          <p:cNvPr id="9" name="TextBox 8">
            <a:extLst>
              <a:ext uri="{FF2B5EF4-FFF2-40B4-BE49-F238E27FC236}">
                <a16:creationId xmlns:a16="http://schemas.microsoft.com/office/drawing/2014/main" id="{4845E8A4-163A-DF54-428A-0E43B5113F53}"/>
              </a:ext>
            </a:extLst>
          </p:cNvPr>
          <p:cNvSpPr txBox="1"/>
          <p:nvPr/>
        </p:nvSpPr>
        <p:spPr>
          <a:xfrm>
            <a:off x="529225" y="5636712"/>
            <a:ext cx="1052779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the chart ,The highest no of calls received is from 11am to 12 pm that is 14626 calls  and the lowest no of calls received is from 8 am to 9 pm that is 5505 calls  received by the agents </a:t>
            </a:r>
          </a:p>
        </p:txBody>
      </p:sp>
    </p:spTree>
    <p:extLst>
      <p:ext uri="{BB962C8B-B14F-4D97-AF65-F5344CB8AC3E}">
        <p14:creationId xmlns:p14="http://schemas.microsoft.com/office/powerpoint/2010/main" val="237126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tileRect/>
        </a:gradFill>
        <a:effectLst/>
      </p:bgPr>
    </p:bg>
    <p:spTree>
      <p:nvGrpSpPr>
        <p:cNvPr id="1" name="">
          <a:extLst>
            <a:ext uri="{FF2B5EF4-FFF2-40B4-BE49-F238E27FC236}">
              <a16:creationId xmlns:a16="http://schemas.microsoft.com/office/drawing/2014/main" id="{FAF9B139-B0E6-054D-7294-4534B0A3B396}"/>
            </a:ext>
          </a:extLst>
        </p:cNvPr>
        <p:cNvGrpSpPr/>
        <p:nvPr/>
      </p:nvGrpSpPr>
      <p:grpSpPr>
        <a:xfrm>
          <a:off x="0" y="0"/>
          <a:ext cx="0" cy="0"/>
          <a:chOff x="0" y="0"/>
          <a:chExt cx="0" cy="0"/>
        </a:xfrm>
      </p:grpSpPr>
      <p:sp>
        <p:nvSpPr>
          <p:cNvPr id="125" name="Rectangle 124">
            <a:extLst>
              <a:ext uri="{FF2B5EF4-FFF2-40B4-BE49-F238E27FC236}">
                <a16:creationId xmlns:a16="http://schemas.microsoft.com/office/drawing/2014/main" id="{BCE0D925-B1BA-9546-D6D3-AD0F82FC6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6473D56D-1C8F-F6E8-BFC6-980EF55D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F0B2813-2BFE-C12E-A7A2-51285A4F1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B97BEB-9F9A-226D-A109-33313CC566DD}"/>
              </a:ext>
            </a:extLst>
          </p:cNvPr>
          <p:cNvSpPr txBox="1"/>
          <p:nvPr/>
        </p:nvSpPr>
        <p:spPr>
          <a:xfrm>
            <a:off x="352816" y="582193"/>
            <a:ext cx="11486368" cy="5241178"/>
          </a:xfrm>
          <a:prstGeom prst="rect">
            <a:avLst/>
          </a:prstGeom>
          <a:noFill/>
        </p:spPr>
        <p:txBody>
          <a:bodyPr wrap="square">
            <a:spAutoFit/>
          </a:bodyPr>
          <a:lstStyle/>
          <a:p>
            <a:pPr marL="0" marR="0">
              <a:lnSpc>
                <a:spcPct val="115000"/>
              </a:lnSpc>
              <a:spcAft>
                <a:spcPts val="800"/>
              </a:spcAft>
            </a:pPr>
            <a:r>
              <a:rPr lang="en-US" sz="1800" b="1" kern="100" dirty="0">
                <a:solidFill>
                  <a:srgbClr val="3C4858"/>
                </a:solidFill>
                <a:effectLst/>
                <a:latin typeface="Arial" panose="020B0604020202020204" pitchFamily="34" charset="0"/>
                <a:ea typeface="Aptos" panose="020B0004020202020204" pitchFamily="34" charset="0"/>
                <a:cs typeface="Times New Roman" panose="02020603050405020304" pitchFamily="18" charset="0"/>
              </a:rPr>
              <a:t>PROJECT DESCRIPTION :</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Overview:</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The ABC Call Volume Trend Analysis project aims to understand the patterns and fluctuations in call volumes over various time periods. By analyzing call data, we strive to optimize resource allocation and improve service efficiency.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Objectives: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Identify peak and low call volume periods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Analyze call duration and abandonment rates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Determine the required staffing levels to handle call volumes efficiently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Develop strategies to maintain a maximum call abandonment rate of 10%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5133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2974F0-D4D6-7986-8CFA-CC2B0003D986}"/>
              </a:ext>
            </a:extLst>
          </p:cNvPr>
          <p:cNvSpPr txBox="1"/>
          <p:nvPr/>
        </p:nvSpPr>
        <p:spPr>
          <a:xfrm>
            <a:off x="854900" y="553656"/>
            <a:ext cx="10218107"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Thus by visualizing the no of calls received for each time bucket through the clustered bar chart </a:t>
            </a:r>
          </a:p>
        </p:txBody>
      </p:sp>
      <p:sp>
        <p:nvSpPr>
          <p:cNvPr id="7" name="TextBox 6">
            <a:extLst>
              <a:ext uri="{FF2B5EF4-FFF2-40B4-BE49-F238E27FC236}">
                <a16:creationId xmlns:a16="http://schemas.microsoft.com/office/drawing/2014/main" id="{724EC80B-E349-994E-EC69-474C20C0540C}"/>
              </a:ext>
            </a:extLst>
          </p:cNvPr>
          <p:cNvSpPr txBox="1"/>
          <p:nvPr/>
        </p:nvSpPr>
        <p:spPr>
          <a:xfrm>
            <a:off x="854899" y="1055586"/>
            <a:ext cx="10218107" cy="2509148"/>
          </a:xfrm>
          <a:prstGeom prst="rect">
            <a:avLst/>
          </a:prstGeom>
          <a:noFill/>
        </p:spPr>
        <p:txBody>
          <a:bodyPr wrap="square">
            <a:spAutoFit/>
          </a:bodyPr>
          <a:lstStyle/>
          <a:p>
            <a:pPr marL="0" marR="0">
              <a:lnSpc>
                <a:spcPct val="115000"/>
              </a:lnSpc>
              <a:spcAft>
                <a:spcPts val="800"/>
              </a:spcAft>
            </a:pPr>
            <a:r>
              <a:rPr lang="en-US" kern="0" dirty="0">
                <a:effectLst/>
                <a:latin typeface="Arial" panose="020B0604020202020204" pitchFamily="34" charset="0"/>
                <a:ea typeface="Times New Roman" panose="02020603050405020304" pitchFamily="18" charset="0"/>
                <a:cs typeface="Arial" panose="020B0604020202020204" pitchFamily="34" charset="0"/>
              </a:rPr>
              <a:t>The study also  analyzes variations in call volume across different times of the day. Calls peak between 11:00AM and 12:00 PM and are least frequent between 8:00 PM and 9:00 PM. These findings emphasize the importance of understanding temporal patterns in call traffic to allocate resources effectively and ensure prompt customer service. By aligning staffing levels with peak call hours, organizations can enhance customer satisfaction and operational efficiency.</a:t>
            </a:r>
            <a:endParaRPr lang="en-US"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AB70C0C-E5D2-3A27-950E-407159CF2CEF}"/>
              </a:ext>
            </a:extLst>
          </p:cNvPr>
          <p:cNvSpPr txBox="1"/>
          <p:nvPr/>
        </p:nvSpPr>
        <p:spPr>
          <a:xfrm>
            <a:off x="854898" y="2880986"/>
            <a:ext cx="10806833" cy="1951303"/>
          </a:xfrm>
          <a:prstGeom prst="rect">
            <a:avLst/>
          </a:prstGeom>
          <a:noFill/>
        </p:spPr>
        <p:txBody>
          <a:bodyPr wrap="square" rtlCol="0">
            <a:spAutoFit/>
          </a:bodyPr>
          <a:lstStyle/>
          <a:p>
            <a:pPr marL="0" marR="0">
              <a:lnSpc>
                <a:spcPct val="115000"/>
              </a:lnSpc>
              <a:spcAft>
                <a:spcPts val="80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FIND THE MINIMUM NUMBER OF AGENTS REQUIRED IN EACH TIME BUCKET TO REDUCE THE ABANDON RATE TO 10%</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Atleast 90 calls should be consumed out of 100 to reduce the abundant percent from 30% to 10 %</a:t>
            </a:r>
            <a:endParaRPr lang="en-US" sz="20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5628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89B667CB-E486-52AE-5146-E370F12C4AD3}"/>
              </a:ext>
            </a:extLst>
          </p:cNvPr>
          <p:cNvPicPr>
            <a:picLocks noChangeAspect="1"/>
          </p:cNvPicPr>
          <p:nvPr/>
        </p:nvPicPr>
        <p:blipFill>
          <a:blip r:embed="rId2"/>
          <a:stretch>
            <a:fillRect/>
          </a:stretch>
        </p:blipFill>
        <p:spPr>
          <a:xfrm>
            <a:off x="929181" y="1656500"/>
            <a:ext cx="8816068" cy="4711879"/>
          </a:xfrm>
          <a:prstGeom prst="rect">
            <a:avLst/>
          </a:prstGeom>
        </p:spPr>
      </p:pic>
      <p:sp>
        <p:nvSpPr>
          <p:cNvPr id="7" name="TextBox 6">
            <a:extLst>
              <a:ext uri="{FF2B5EF4-FFF2-40B4-BE49-F238E27FC236}">
                <a16:creationId xmlns:a16="http://schemas.microsoft.com/office/drawing/2014/main" id="{8B6719DE-3B9A-69E4-CD92-3B5D2D0B47F0}"/>
              </a:ext>
            </a:extLst>
          </p:cNvPr>
          <p:cNvSpPr txBox="1"/>
          <p:nvPr/>
        </p:nvSpPr>
        <p:spPr>
          <a:xfrm>
            <a:off x="859316" y="627961"/>
            <a:ext cx="9523937" cy="646331"/>
          </a:xfrm>
          <a:prstGeom prst="rect">
            <a:avLst/>
          </a:prstGeom>
          <a:noFill/>
        </p:spPr>
        <p:txBody>
          <a:bodyPr wrap="square" rtlCol="0">
            <a:spAutoFit/>
          </a:bodyPr>
          <a:lstStyle/>
          <a:p>
            <a:r>
              <a:rPr lang="en-US" sz="16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I have taken the </a:t>
            </a: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Date_&amp;_Time,</a:t>
            </a:r>
            <a:r>
              <a:rPr lang="en-US" sz="1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Duration(hh:mm:ss),</a:t>
            </a:r>
            <a:r>
              <a:rPr lang="en-US" sz="1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Call_Status columns for analysis</a:t>
            </a:r>
            <a:endParaRPr lang="en-US" sz="18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816777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4" name="Picture 3" descr="A screenshot of a data&#10;&#10;AI-generated content may be incorrect.">
            <a:extLst>
              <a:ext uri="{FF2B5EF4-FFF2-40B4-BE49-F238E27FC236}">
                <a16:creationId xmlns:a16="http://schemas.microsoft.com/office/drawing/2014/main" id="{21BF4B7A-02E3-8517-1558-C21F0919CEF0}"/>
              </a:ext>
            </a:extLst>
          </p:cNvPr>
          <p:cNvPicPr>
            <a:picLocks noChangeAspect="1"/>
          </p:cNvPicPr>
          <p:nvPr/>
        </p:nvPicPr>
        <p:blipFill>
          <a:blip r:embed="rId2"/>
          <a:stretch>
            <a:fillRect/>
          </a:stretch>
        </p:blipFill>
        <p:spPr>
          <a:xfrm>
            <a:off x="1631153" y="498226"/>
            <a:ext cx="4320015" cy="3979998"/>
          </a:xfrm>
          <a:prstGeom prst="rect">
            <a:avLst/>
          </a:prstGeom>
        </p:spPr>
      </p:pic>
      <p:pic>
        <p:nvPicPr>
          <p:cNvPr id="5" name="Picture 4" descr="A screenshot of a data sheet&#10;&#10;AI-generated content may be incorrect.">
            <a:extLst>
              <a:ext uri="{FF2B5EF4-FFF2-40B4-BE49-F238E27FC236}">
                <a16:creationId xmlns:a16="http://schemas.microsoft.com/office/drawing/2014/main" id="{8A823CE0-EA75-7FE9-E2A0-182974E2F952}"/>
              </a:ext>
            </a:extLst>
          </p:cNvPr>
          <p:cNvPicPr>
            <a:picLocks noChangeAspect="1"/>
          </p:cNvPicPr>
          <p:nvPr/>
        </p:nvPicPr>
        <p:blipFill>
          <a:blip r:embed="rId3"/>
          <a:stretch>
            <a:fillRect/>
          </a:stretch>
        </p:blipFill>
        <p:spPr>
          <a:xfrm>
            <a:off x="1631153" y="4478224"/>
            <a:ext cx="4320015" cy="2204583"/>
          </a:xfrm>
          <a:prstGeom prst="rect">
            <a:avLst/>
          </a:prstGeom>
        </p:spPr>
      </p:pic>
      <p:sp>
        <p:nvSpPr>
          <p:cNvPr id="7" name="TextBox 6">
            <a:extLst>
              <a:ext uri="{FF2B5EF4-FFF2-40B4-BE49-F238E27FC236}">
                <a16:creationId xmlns:a16="http://schemas.microsoft.com/office/drawing/2014/main" id="{259C3FB3-2FA1-4502-3A31-187BA192B41D}"/>
              </a:ext>
            </a:extLst>
          </p:cNvPr>
          <p:cNvSpPr txBox="1"/>
          <p:nvPr/>
        </p:nvSpPr>
        <p:spPr>
          <a:xfrm>
            <a:off x="746393" y="103053"/>
            <a:ext cx="11044554" cy="383823"/>
          </a:xfrm>
          <a:prstGeom prst="rect">
            <a:avLst/>
          </a:prstGeom>
          <a:noFill/>
        </p:spPr>
        <p:txBody>
          <a:bodyPr wrap="square">
            <a:spAutoFit/>
          </a:bodyPr>
          <a:lstStyle/>
          <a:p>
            <a:pPr marL="0" marR="0">
              <a:lnSpc>
                <a:spcPct val="115000"/>
              </a:lnSpc>
              <a:spcAft>
                <a:spcPts val="800"/>
              </a:spcAft>
            </a:pPr>
            <a:r>
              <a:rPr lang="en-US" kern="100" dirty="0">
                <a:solidFill>
                  <a:srgbClr val="000000"/>
                </a:solidFill>
                <a:latin typeface="Arial" panose="020B0604020202020204" pitchFamily="34" charset="0"/>
                <a:ea typeface="Aptos" panose="020B0004020202020204" pitchFamily="34" charset="0"/>
                <a:cs typeface="Arial" panose="020B0604020202020204" pitchFamily="34" charset="0"/>
              </a:rPr>
              <a:t>I have created a </a:t>
            </a:r>
            <a:r>
              <a:rPr lang="en-US"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pivot table  using the </a:t>
            </a:r>
            <a:r>
              <a:rPr lang="en-US"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Date_&amp;_Time,</a:t>
            </a:r>
            <a:r>
              <a:rPr lang="en-US"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US"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Duration(hh:mm:ss),</a:t>
            </a:r>
            <a:r>
              <a:rPr lang="en-US"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US"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Call_Status columns</a:t>
            </a:r>
            <a:endParaRPr lang="en-US"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79773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D90465-3B9E-FF8A-FE85-F128BE631784}"/>
              </a:ext>
            </a:extLst>
          </p:cNvPr>
          <p:cNvSpPr txBox="1"/>
          <p:nvPr/>
        </p:nvSpPr>
        <p:spPr>
          <a:xfrm>
            <a:off x="1076898" y="390872"/>
            <a:ext cx="8882349" cy="6412781"/>
          </a:xfrm>
          <a:prstGeom prst="rect">
            <a:avLst/>
          </a:prstGeom>
          <a:noFill/>
        </p:spPr>
        <p:txBody>
          <a:bodyPr wrap="square">
            <a:spAutoFit/>
          </a:bodyPr>
          <a:lstStyle/>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To know the no of calls  answered ,abundant and transfer I have </a:t>
            </a:r>
            <a:r>
              <a:rPr lang="en-US" kern="100" dirty="0">
                <a:solidFill>
                  <a:srgbClr val="222222"/>
                </a:solidFill>
                <a:latin typeface="Arial" panose="020B0604020202020204" pitchFamily="34" charset="0"/>
                <a:ea typeface="Aptos" panose="020B0004020202020204" pitchFamily="34" charset="0"/>
                <a:cs typeface="Times New Roman" panose="02020603050405020304" pitchFamily="18" charset="0"/>
              </a:rPr>
              <a:t>used the </a:t>
            </a: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average function from 6 to 28 cell to find the </a:t>
            </a:r>
            <a:r>
              <a:rPr lang="en-US" kern="100" dirty="0" err="1">
                <a:solidFill>
                  <a:srgbClr val="222222"/>
                </a:solidFill>
                <a:effectLst/>
                <a:latin typeface="Arial" panose="020B0604020202020204" pitchFamily="34" charset="0"/>
                <a:ea typeface="Aptos" panose="020B0004020202020204" pitchFamily="34" charset="0"/>
                <a:cs typeface="Times New Roman" panose="02020603050405020304" pitchFamily="18" charset="0"/>
              </a:rPr>
              <a:t>the</a:t>
            </a: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 average for abandon column </a:t>
            </a:r>
          </a:p>
          <a:p>
            <a:pPr marL="0" marR="0">
              <a:lnSpc>
                <a:spcPct val="115000"/>
              </a:lnSpc>
              <a:spcAft>
                <a:spcPts val="800"/>
              </a:spcAft>
            </a:pPr>
            <a:r>
              <a:rPr lang="en-US" kern="100" dirty="0">
                <a:solidFill>
                  <a:srgbClr val="222222"/>
                </a:solidFill>
                <a:latin typeface="Arial" panose="020B0604020202020204" pitchFamily="34" charset="0"/>
                <a:ea typeface="Aptos" panose="020B0004020202020204" pitchFamily="34" charset="0"/>
                <a:cs typeface="Times New Roman" panose="02020603050405020304" pitchFamily="18" charset="0"/>
              </a:rPr>
              <a:t>=AVERAGE(I6:I28)</a:t>
            </a:r>
          </a:p>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 in the same way I have </a:t>
            </a:r>
            <a:r>
              <a:rPr lang="en-US" kern="100" dirty="0">
                <a:solidFill>
                  <a:srgbClr val="222222"/>
                </a:solidFill>
                <a:latin typeface="Arial" panose="020B0604020202020204" pitchFamily="34" charset="0"/>
                <a:ea typeface="Aptos" panose="020B0004020202020204" pitchFamily="34" charset="0"/>
                <a:cs typeface="Times New Roman" panose="02020603050405020304" pitchFamily="18" charset="0"/>
              </a:rPr>
              <a:t>found averages for transfer and answered columns</a:t>
            </a: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 in the pivot table in order to know the  call status in percentage I have just divided</a:t>
            </a:r>
          </a:p>
          <a:p>
            <a:pPr marL="0" marR="0">
              <a:lnSpc>
                <a:spcPct val="115000"/>
              </a:lnSpc>
              <a:spcAft>
                <a:spcPts val="800"/>
              </a:spcAft>
            </a:pPr>
            <a:r>
              <a:rPr lang="en-US" kern="100" dirty="0">
                <a:solidFill>
                  <a:srgbClr val="222222"/>
                </a:solidFill>
                <a:latin typeface="Arial" panose="020B0604020202020204" pitchFamily="34" charset="0"/>
                <a:ea typeface="Aptos" panose="020B0004020202020204" pitchFamily="34" charset="0"/>
                <a:cs typeface="Times New Roman" panose="02020603050405020304" pitchFamily="18" charset="0"/>
              </a:rPr>
              <a:t>The average of abandon by grand total  that gives call percentage of abandon as 29%, and the average of answered by grand total that gives the call percentage of answered as 70%, and the average of transfer by grand total that gives the call percentage of transfer as 1%</a:t>
            </a:r>
          </a:p>
          <a:p>
            <a:pPr marL="342900" marR="0" lvl="0" indent="-342900">
              <a:lnSpc>
                <a:spcPct val="115000"/>
              </a:lnSpc>
              <a:spcAft>
                <a:spcPts val="800"/>
              </a:spcAft>
              <a:buFont typeface="+mj-lt"/>
              <a:buAutoNum type="arabicPeriod"/>
            </a:pPr>
            <a:r>
              <a:rPr lang="en-US" sz="1800"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In order to lower the abandon rate to 10% how many agents must be present in each time bucket at minimum ?</a:t>
            </a:r>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To reduce the abandonment rate to 10%, the minimum number of agents required per time bucket must be determined</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79157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3A11B0-09DB-993F-BFEC-0DAB49AA6F7F}"/>
              </a:ext>
            </a:extLst>
          </p:cNvPr>
          <p:cNvSpPr txBox="1"/>
          <p:nvPr/>
        </p:nvSpPr>
        <p:spPr>
          <a:xfrm>
            <a:off x="561860" y="488611"/>
            <a:ext cx="9003535" cy="556222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The working conditions and schedule of an agent, including:</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Work Schedule: Agents work 6 days a week.</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Leaves: Agents take an average of 4 unscheduled leaves per month.</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Daily Working Hours: Agents have a total working time of 9 hours per day.</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Breaks: 1.5 hours are allocated for lunch and snacks.</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defTabSz="914400" rtl="0" eaLnBrk="1" fontAlgn="auto" latinLnBrk="0" hangingPunct="1">
              <a:lnSpc>
                <a:spcPct val="115000"/>
              </a:lnSpc>
              <a:spcBef>
                <a:spcPts val="0"/>
              </a:spcBef>
              <a:spcAft>
                <a:spcPts val="800"/>
              </a:spcAft>
              <a:buClrTx/>
              <a:buSzTx/>
              <a:buFontTx/>
              <a:buChar char="-"/>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Customer Interaction: Agents typically engage with customers for 60% of their      working hours.</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Monthly Consideration: The month is considered to have 30 days.</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Considering these factors, the goal is to calculate the necessary number of agents per time bucket to ensure that at least 90 out of 100 calls are answered, taking into account the actual time agents spend communicating with customers during their work hours.</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ptos Narrow" panose="020B0004020202020204" pitchFamily="34" charset="0"/>
                <a:ea typeface="Times New Roman" panose="02020603050405020304" pitchFamily="18" charset="0"/>
                <a:cs typeface="Times New Roman" panose="02020603050405020304" pitchFamily="18" charset="0"/>
              </a:rPr>
              <a:t> </a:t>
            </a:r>
            <a:endParaRPr kumimoji="0" lang="en-US" sz="20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8005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F9A1E7-9070-17AC-EF2C-BB754B4993D7}"/>
              </a:ext>
            </a:extLst>
          </p:cNvPr>
          <p:cNvSpPr txBox="1"/>
          <p:nvPr/>
        </p:nvSpPr>
        <p:spPr>
          <a:xfrm>
            <a:off x="550843" y="473725"/>
            <a:ext cx="10388906" cy="679314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agent works 60 % of 7.5 hours that is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=(60/100)*7.5 = 4.5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Within 7.5 hours they have worked only for 60 % so the actual time period they have worked is 4.5 hours </a:t>
            </a:r>
            <a:r>
              <a:rPr lang="en-US" dirty="0" err="1">
                <a:latin typeface="Arial" panose="020B0604020202020204" pitchFamily="34" charset="0"/>
                <a:cs typeface="Arial" panose="020B0604020202020204" pitchFamily="34" charset="0"/>
              </a:rPr>
              <a:t>daiy</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marR="0">
              <a:lnSpc>
                <a:spcPct val="115000"/>
              </a:lnSpc>
              <a:spcAft>
                <a:spcPts val="800"/>
              </a:spcAft>
            </a:pPr>
            <a:r>
              <a:rPr lang="en-US" dirty="0">
                <a:latin typeface="Arial" panose="020B0604020202020204" pitchFamily="34" charset="0"/>
                <a:cs typeface="Arial" panose="020B0604020202020204" pitchFamily="34" charset="0"/>
              </a:rPr>
              <a:t>The average of  call seconds which is calculated in task 1 is  </a:t>
            </a:r>
            <a:r>
              <a:rPr lang="en-US"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198.62</a:t>
            </a:r>
            <a:endParaRPr lang="en-US" sz="2000" kern="100" dirty="0">
              <a:effectLst/>
              <a:latin typeface="Arial" panose="020B0604020202020204" pitchFamily="34" charset="0"/>
              <a:ea typeface="Aptos" panose="020B00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order to increase the call duration of answered column from 70% to 90% </a:t>
            </a:r>
          </a:p>
          <a:p>
            <a:r>
              <a:rPr lang="en-US" dirty="0">
                <a:latin typeface="Arial" panose="020B0604020202020204" pitchFamily="34" charset="0"/>
                <a:cs typeface="Arial" panose="020B0604020202020204" pitchFamily="34" charset="0"/>
              </a:rPr>
              <a:t>To find the hours needed for 90% </a:t>
            </a:r>
          </a:p>
          <a:p>
            <a:r>
              <a:rPr lang="en-US" dirty="0">
                <a:latin typeface="Arial" panose="020B0604020202020204" pitchFamily="34" charset="0"/>
                <a:cs typeface="Arial" panose="020B0604020202020204" pitchFamily="34" charset="0"/>
              </a:rPr>
              <a:t>I have Divided the  grand total no of calls received  into average call duration in seconds into 0.9  divided by 3600  </a:t>
            </a:r>
          </a:p>
          <a:p>
            <a:r>
              <a:rPr lang="en-US" dirty="0">
                <a:latin typeface="Arial" panose="020B0604020202020204" pitchFamily="34" charset="0"/>
                <a:cs typeface="Arial" panose="020B0604020202020204" pitchFamily="34" charset="0"/>
              </a:rPr>
              <a:t>   =L30*I33*0.9/3600</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have divided by 3600 because I want to convert the seconds into hours </a:t>
            </a:r>
          </a:p>
          <a:p>
            <a:r>
              <a:rPr lang="en-US" dirty="0">
                <a:latin typeface="Arial" panose="020B0604020202020204" pitchFamily="34" charset="0"/>
                <a:cs typeface="Arial" panose="020B0604020202020204" pitchFamily="34" charset="0"/>
              </a:rPr>
              <a:t>Thus the hours needed for 90% is 255 which explains it takes 255 hours taken for workers to get answered rate from 70% to 90% </a:t>
            </a:r>
          </a:p>
          <a:p>
            <a:r>
              <a:rPr lang="en-US" dirty="0">
                <a:latin typeface="Arial" panose="020B0604020202020204" pitchFamily="34" charset="0"/>
                <a:cs typeface="Arial" panose="020B0604020202020204" pitchFamily="34" charset="0"/>
              </a:rPr>
              <a:t>To find the total no of agents required I have divided the hours needed for 90% into agents working hour which is 57 </a:t>
            </a:r>
          </a:p>
          <a:p>
            <a:pPr marL="0" marR="0">
              <a:lnSpc>
                <a:spcPct val="115000"/>
              </a:lnSpc>
              <a:spcAft>
                <a:spcPts val="800"/>
              </a:spcAft>
            </a:pPr>
            <a:r>
              <a:rPr lang="en-US" dirty="0">
                <a:latin typeface="Arial" panose="020B0604020202020204" pitchFamily="34" charset="0"/>
                <a:cs typeface="Arial" panose="020B0604020202020204" pitchFamily="34" charset="0"/>
              </a:rPr>
              <a:t>Thus the answer is </a:t>
            </a: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get 90% of the work done </a:t>
            </a:r>
            <a:r>
              <a:rPr lang="en-US" kern="0" dirty="0">
                <a:solidFill>
                  <a:srgbClr val="000000"/>
                </a:solidFill>
                <a:latin typeface="Arial" panose="020B0604020202020204" pitchFamily="34" charset="0"/>
                <a:ea typeface="Times New Roman" panose="02020603050405020304" pitchFamily="18" charset="0"/>
                <a:cs typeface="Arial" panose="020B0604020202020204" pitchFamily="34" charset="0"/>
              </a:rPr>
              <a:t>we</a:t>
            </a: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require </a:t>
            </a:r>
            <a:r>
              <a:rPr lang="en-US" sz="1800" kern="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atleast</a:t>
            </a: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57 no of agents to complete the task </a:t>
            </a:r>
            <a:endParaRPr lang="en-US" sz="20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234746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3CD6F4-42D7-61BB-F0BD-C8DC6FD66CA4}"/>
              </a:ext>
            </a:extLst>
          </p:cNvPr>
          <p:cNvSpPr txBox="1"/>
          <p:nvPr/>
        </p:nvSpPr>
        <p:spPr>
          <a:xfrm>
            <a:off x="418641" y="1312169"/>
            <a:ext cx="11303306" cy="1985415"/>
          </a:xfrm>
          <a:prstGeom prst="rect">
            <a:avLst/>
          </a:prstGeom>
          <a:noFill/>
        </p:spPr>
        <p:txBody>
          <a:bodyPr wrap="square">
            <a:spAutoFit/>
          </a:bodyPr>
          <a:lstStyle/>
          <a:p>
            <a:pPr marL="0" marR="0">
              <a:lnSpc>
                <a:spcPct val="115000"/>
              </a:lnSpc>
              <a:spcAft>
                <a:spcPts val="800"/>
              </a:spcAft>
            </a:pPr>
            <a:r>
              <a:rPr lang="en-US" sz="1800"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The workforce planning and resource allocation for a call center. It states that each agent works six days a week for 7.5 hours a day, with 60% of that time spent answering calls, equating to about 4.5 hours per day on calls. It was determined that approximately 57 agents are needed to ensure coverage and maintain a service level where at least 90 out of 100 calls are answered. This conclusion was reached after calculating the total number of hours required to manage incoming calls across all time periods, which totaled 254.7 hours. The analysis aims to meet call volume expectations and guarantee customer satisfaction.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84944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FC2C9-4376-476B-F6C0-34E5B6A1BB0B}"/>
              </a:ext>
            </a:extLst>
          </p:cNvPr>
          <p:cNvSpPr txBox="1"/>
          <p:nvPr/>
        </p:nvSpPr>
        <p:spPr>
          <a:xfrm>
            <a:off x="401196" y="381028"/>
            <a:ext cx="11790804" cy="711220"/>
          </a:xfrm>
          <a:prstGeom prst="rect">
            <a:avLst/>
          </a:prstGeom>
          <a:noFill/>
        </p:spPr>
        <p:txBody>
          <a:bodyPr wrap="square">
            <a:spAutoFit/>
          </a:bodyPr>
          <a:lstStyle/>
          <a:p>
            <a:pPr marL="0" marR="0">
              <a:lnSpc>
                <a:spcPct val="115000"/>
              </a:lnSpc>
              <a:spcAft>
                <a:spcPts val="800"/>
              </a:spcAft>
            </a:pPr>
            <a:r>
              <a:rPr lang="en-US"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PROPOSE A MANPOWER PLAN FOR EACH TIME BUCKET THROUGHOUT THE DAY KEEPING THE MAXIMUM ABANDON RATE AT 10%</a:t>
            </a:r>
            <a:endParaRPr lang="en-US"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4A9F2F9-6971-DDDD-89FE-15E063E4BAA7}"/>
              </a:ext>
            </a:extLst>
          </p:cNvPr>
          <p:cNvSpPr txBox="1"/>
          <p:nvPr/>
        </p:nvSpPr>
        <p:spPr>
          <a:xfrm>
            <a:off x="401196" y="1335949"/>
            <a:ext cx="11706341" cy="5141023"/>
          </a:xfrm>
          <a:prstGeom prst="rect">
            <a:avLst/>
          </a:prstGeom>
          <a:noFill/>
        </p:spPr>
        <p:txBody>
          <a:bodyPr wrap="square">
            <a:spAutoFit/>
          </a:bodyPr>
          <a:lstStyle/>
          <a:p>
            <a:pPr marL="0" marR="0">
              <a:lnSpc>
                <a:spcPct val="115000"/>
              </a:lnSpc>
              <a:spcAft>
                <a:spcPts val="800"/>
              </a:spcAft>
            </a:pPr>
            <a:r>
              <a:rPr lang="en-US"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a strategy to maintain a maximum abandonment rate of 10% for call centers. It emphasizes adjusting staffing levels for different time buckets to handle call volumes effectively. </a:t>
            </a: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the proposed plan includes: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Daytime (9:00 AM to 9:00 PM): Allocate agents based on current call volume, ensuring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staffing levels meet demand to keep the abandonment rate below 10%.</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Nighttime (9:00 PM to 9:00 AM the next day): Currently, there are no agents available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during these hours, resulting in unanswered calls and poor customer experience. To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address this, consider hiring overnight agents or setting up call forwarding to handle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the additional 30 calls made overnight. Ensure these additional personnel are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equipped to handle inquiries promptly to maintain customer satisfaction.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By implementing this strategy, the goal is to maintain an abandonment rate of 10% across all time periods, ensuring a positive customer experience around the clock</a:t>
            </a:r>
            <a:r>
              <a:rPr lang="en-US" sz="12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43933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03C2D3-B288-A201-00E7-2696909B1648}"/>
              </a:ext>
            </a:extLst>
          </p:cNvPr>
          <p:cNvSpPr txBox="1"/>
          <p:nvPr/>
        </p:nvSpPr>
        <p:spPr>
          <a:xfrm>
            <a:off x="779443" y="508412"/>
            <a:ext cx="8937433" cy="713722"/>
          </a:xfrm>
          <a:prstGeom prst="rect">
            <a:avLst/>
          </a:prstGeom>
          <a:noFill/>
        </p:spPr>
        <p:txBody>
          <a:bodyPr wrap="square">
            <a:spAutoFit/>
          </a:bodyPr>
          <a:lstStyle/>
          <a:p>
            <a:pPr marL="0" marR="0">
              <a:lnSpc>
                <a:spcPct val="115000"/>
              </a:lnSpc>
              <a:spcAft>
                <a:spcPts val="800"/>
              </a:spcAft>
            </a:pPr>
            <a:r>
              <a:rPr lang="en-US"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I</a:t>
            </a:r>
            <a:r>
              <a:rPr lang="en-US" kern="100" dirty="0">
                <a:solidFill>
                  <a:srgbClr val="000000"/>
                </a:solidFill>
                <a:latin typeface="Arial" panose="020B0604020202020204" pitchFamily="34" charset="0"/>
                <a:ea typeface="Aptos" panose="020B0004020202020204" pitchFamily="34" charset="0"/>
                <a:cs typeface="Arial" panose="020B0604020202020204" pitchFamily="34" charset="0"/>
              </a:rPr>
              <a:t> have taken </a:t>
            </a:r>
            <a:r>
              <a:rPr lang="en-US"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the </a:t>
            </a:r>
            <a:r>
              <a:rPr lang="en-US" kern="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date_&amp;_time</a:t>
            </a:r>
            <a:r>
              <a:rPr lang="en-US"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US"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duration(hh:mm:ss),</a:t>
            </a:r>
            <a:r>
              <a:rPr lang="en-US"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US"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call_status columns for analysis as before in the </a:t>
            </a:r>
            <a:r>
              <a:rPr lang="en-US" kern="0" dirty="0">
                <a:solidFill>
                  <a:srgbClr val="000000"/>
                </a:solidFill>
                <a:latin typeface="Arial" panose="020B0604020202020204" pitchFamily="34" charset="0"/>
                <a:ea typeface="Times New Roman" panose="02020603050405020304" pitchFamily="18" charset="0"/>
                <a:cs typeface="Arial" panose="020B0604020202020204" pitchFamily="34" charset="0"/>
              </a:rPr>
              <a:t>previous </a:t>
            </a:r>
            <a:r>
              <a:rPr lang="en-US"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task </a:t>
            </a:r>
            <a:endParaRPr lang="en-US"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6" name="Picture 5" descr="A screenshot of a computer&#10;&#10;AI-generated content may be incorrect.">
            <a:extLst>
              <a:ext uri="{FF2B5EF4-FFF2-40B4-BE49-F238E27FC236}">
                <a16:creationId xmlns:a16="http://schemas.microsoft.com/office/drawing/2014/main" id="{83A7ACE7-08DA-AB19-4408-83690CC92CC0}"/>
              </a:ext>
            </a:extLst>
          </p:cNvPr>
          <p:cNvPicPr>
            <a:picLocks noChangeAspect="1"/>
          </p:cNvPicPr>
          <p:nvPr/>
        </p:nvPicPr>
        <p:blipFill>
          <a:blip r:embed="rId2"/>
          <a:stretch>
            <a:fillRect/>
          </a:stretch>
        </p:blipFill>
        <p:spPr>
          <a:xfrm>
            <a:off x="779442" y="1581356"/>
            <a:ext cx="8937433" cy="4776744"/>
          </a:xfrm>
          <a:prstGeom prst="rect">
            <a:avLst/>
          </a:prstGeom>
        </p:spPr>
      </p:pic>
    </p:spTree>
    <p:extLst>
      <p:ext uri="{BB962C8B-B14F-4D97-AF65-F5344CB8AC3E}">
        <p14:creationId xmlns:p14="http://schemas.microsoft.com/office/powerpoint/2010/main" val="2291846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426D52-769F-25C4-6AB6-E96BB7D980FF}"/>
              </a:ext>
            </a:extLst>
          </p:cNvPr>
          <p:cNvSpPr txBox="1"/>
          <p:nvPr/>
        </p:nvSpPr>
        <p:spPr>
          <a:xfrm>
            <a:off x="592157" y="266041"/>
            <a:ext cx="10880968" cy="804964"/>
          </a:xfrm>
          <a:prstGeom prst="rect">
            <a:avLst/>
          </a:prstGeom>
          <a:noFill/>
        </p:spPr>
        <p:txBody>
          <a:bodyPr wrap="square">
            <a:spAutoFit/>
          </a:bodyPr>
          <a:lstStyle/>
          <a:p>
            <a:pPr>
              <a:lnSpc>
                <a:spcPct val="115000"/>
              </a:lnSpc>
              <a:spcAft>
                <a:spcPts val="800"/>
              </a:spcAft>
            </a:pPr>
            <a:r>
              <a:rPr lang="en-US" sz="1800"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I have taken the same pivot table  used in the previous task and I have added night calculations to it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6" name="Picture 5" descr="A screenshot of a spreadsheet&#10;&#10;AI-generated content may be incorrect.">
            <a:extLst>
              <a:ext uri="{FF2B5EF4-FFF2-40B4-BE49-F238E27FC236}">
                <a16:creationId xmlns:a16="http://schemas.microsoft.com/office/drawing/2014/main" id="{119E373F-9570-CE9E-9F78-444093449950}"/>
              </a:ext>
            </a:extLst>
          </p:cNvPr>
          <p:cNvPicPr>
            <a:picLocks noChangeAspect="1"/>
          </p:cNvPicPr>
          <p:nvPr/>
        </p:nvPicPr>
        <p:blipFill>
          <a:blip r:embed="rId2"/>
          <a:stretch>
            <a:fillRect/>
          </a:stretch>
        </p:blipFill>
        <p:spPr>
          <a:xfrm>
            <a:off x="718875" y="811961"/>
            <a:ext cx="8004020" cy="5853578"/>
          </a:xfrm>
          <a:prstGeom prst="rect">
            <a:avLst/>
          </a:prstGeom>
        </p:spPr>
      </p:pic>
    </p:spTree>
    <p:extLst>
      <p:ext uri="{BB962C8B-B14F-4D97-AF65-F5344CB8AC3E}">
        <p14:creationId xmlns:p14="http://schemas.microsoft.com/office/powerpoint/2010/main" val="154178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tileRect/>
        </a:gradFill>
        <a:effectLst/>
      </p:bgPr>
    </p:bg>
    <p:spTree>
      <p:nvGrpSpPr>
        <p:cNvPr id="1" name="">
          <a:extLst>
            <a:ext uri="{FF2B5EF4-FFF2-40B4-BE49-F238E27FC236}">
              <a16:creationId xmlns:a16="http://schemas.microsoft.com/office/drawing/2014/main" id="{10738212-FF1D-CBEC-596D-2A6EDEE881B6}"/>
            </a:ext>
          </a:extLst>
        </p:cNvPr>
        <p:cNvGrpSpPr/>
        <p:nvPr/>
      </p:nvGrpSpPr>
      <p:grpSpPr>
        <a:xfrm>
          <a:off x="0" y="0"/>
          <a:ext cx="0" cy="0"/>
          <a:chOff x="0" y="0"/>
          <a:chExt cx="0" cy="0"/>
        </a:xfrm>
      </p:grpSpPr>
      <p:sp>
        <p:nvSpPr>
          <p:cNvPr id="125" name="Rectangle 124">
            <a:extLst>
              <a:ext uri="{FF2B5EF4-FFF2-40B4-BE49-F238E27FC236}">
                <a16:creationId xmlns:a16="http://schemas.microsoft.com/office/drawing/2014/main" id="{E6FAA92C-5280-ABFD-48F7-5EEEE366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18E0A57C-02AB-1237-C391-7A6B94BBD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07C0CBC-F40F-DFCD-2824-A685AE0A2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7428F0-0B05-9616-1F8E-2F99F31A7EBF}"/>
              </a:ext>
            </a:extLst>
          </p:cNvPr>
          <p:cNvSpPr txBox="1"/>
          <p:nvPr/>
        </p:nvSpPr>
        <p:spPr>
          <a:xfrm>
            <a:off x="751562" y="678714"/>
            <a:ext cx="10897644" cy="5769015"/>
          </a:xfrm>
          <a:prstGeom prst="rect">
            <a:avLst/>
          </a:prstGeom>
          <a:noFill/>
        </p:spPr>
        <p:txBody>
          <a:bodyPr wrap="square">
            <a:spAutoFit/>
          </a:bodyPr>
          <a:lstStyle/>
          <a:p>
            <a:pPr marL="0" marR="0">
              <a:lnSpc>
                <a:spcPct val="115000"/>
              </a:lnSpc>
              <a:spcAft>
                <a:spcPts val="800"/>
              </a:spcAft>
            </a:pPr>
            <a:r>
              <a:rPr lang="en-US"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APPROACH:</a:t>
            </a:r>
            <a:endParaRPr lang="en-US"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1. Data Collection: Gathered call data over specific time periods, including both day and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night shifts.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2. Data Analysis: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Identified peak and low call volume periods.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Assessed call abandonment rates and factors influencing them.</a:t>
            </a:r>
          </a:p>
          <a:p>
            <a:pPr marL="0" marR="0">
              <a:lnSpc>
                <a:spcPct val="115000"/>
              </a:lnSpc>
              <a:spcAft>
                <a:spcPts val="800"/>
              </a:spcAft>
            </a:pPr>
            <a:endPar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3. Staffing Analysis: Calculated the number of agents required to maintain a 90% call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answer rate, taking into account working hours, breaks, and unscheduled leaves.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66442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C4186A-4605-72AE-B502-DDA0D6DE6B83}"/>
              </a:ext>
            </a:extLst>
          </p:cNvPr>
          <p:cNvSpPr txBox="1"/>
          <p:nvPr/>
        </p:nvSpPr>
        <p:spPr>
          <a:xfrm>
            <a:off x="279094" y="507559"/>
            <a:ext cx="11633812" cy="5425716"/>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0" i="0" u="none" strike="noStrike" kern="100" cap="none" spc="0" normalizeH="0" baseline="0" noProof="0" dirty="0">
                <a:ln>
                  <a:noFill/>
                </a:ln>
                <a:solidFill>
                  <a:srgbClr val="222222"/>
                </a:solidFill>
                <a:effectLst/>
                <a:uLnTx/>
                <a:uFillTx/>
                <a:latin typeface="Arial" panose="020B0604020202020204" pitchFamily="34" charset="0"/>
                <a:ea typeface="Aptos" panose="020B0004020202020204" pitchFamily="34" charset="0"/>
                <a:cs typeface="Times New Roman" panose="02020603050405020304" pitchFamily="18" charset="0"/>
              </a:rPr>
              <a:t>To know the no of calls  answered ,abundant and transfer I have used the average function from 6 to 28 cell to find the </a:t>
            </a:r>
            <a:r>
              <a:rPr kumimoji="0" lang="en-US" sz="1800" b="0" i="0" u="none" strike="noStrike" kern="100" cap="none" spc="0" normalizeH="0" baseline="0" noProof="0" dirty="0" err="1">
                <a:ln>
                  <a:noFill/>
                </a:ln>
                <a:solidFill>
                  <a:srgbClr val="222222"/>
                </a:solidFill>
                <a:effectLst/>
                <a:uLnTx/>
                <a:uFillTx/>
                <a:latin typeface="Arial" panose="020B0604020202020204" pitchFamily="34" charset="0"/>
                <a:ea typeface="Aptos" panose="020B0004020202020204" pitchFamily="34" charset="0"/>
                <a:cs typeface="Times New Roman" panose="02020603050405020304" pitchFamily="18" charset="0"/>
              </a:rPr>
              <a:t>the</a:t>
            </a:r>
            <a:r>
              <a:rPr kumimoji="0" lang="en-US" sz="1800" b="0" i="0" u="none" strike="noStrike" kern="100" cap="none" spc="0" normalizeH="0" baseline="0" noProof="0" dirty="0">
                <a:ln>
                  <a:noFill/>
                </a:ln>
                <a:solidFill>
                  <a:srgbClr val="222222"/>
                </a:solidFill>
                <a:effectLst/>
                <a:uLnTx/>
                <a:uFillTx/>
                <a:latin typeface="Arial" panose="020B0604020202020204" pitchFamily="34" charset="0"/>
                <a:ea typeface="Aptos" panose="020B0004020202020204" pitchFamily="34" charset="0"/>
                <a:cs typeface="Times New Roman" panose="02020603050405020304" pitchFamily="18" charset="0"/>
              </a:rPr>
              <a:t> average for abandon column </a:t>
            </a: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0" i="0" u="none" strike="noStrike" kern="100" cap="none" spc="0" normalizeH="0" baseline="0" noProof="0" dirty="0">
                <a:ln>
                  <a:noFill/>
                </a:ln>
                <a:solidFill>
                  <a:srgbClr val="222222"/>
                </a:solidFill>
                <a:effectLst/>
                <a:uLnTx/>
                <a:uFillTx/>
                <a:latin typeface="Arial" panose="020B0604020202020204" pitchFamily="34" charset="0"/>
                <a:ea typeface="Aptos" panose="020B0004020202020204" pitchFamily="34" charset="0"/>
                <a:cs typeface="Times New Roman" panose="02020603050405020304" pitchFamily="18" charset="0"/>
              </a:rPr>
              <a:t>=AVERAGE(I6:I28)</a:t>
            </a: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0" i="0" u="none" strike="noStrike" kern="100" cap="none" spc="0" normalizeH="0" baseline="0" noProof="0" dirty="0">
                <a:ln>
                  <a:noFill/>
                </a:ln>
                <a:solidFill>
                  <a:srgbClr val="222222"/>
                </a:solidFill>
                <a:effectLst/>
                <a:uLnTx/>
                <a:uFillTx/>
                <a:latin typeface="Arial" panose="020B0604020202020204" pitchFamily="34" charset="0"/>
                <a:ea typeface="Aptos" panose="020B0004020202020204" pitchFamily="34" charset="0"/>
                <a:cs typeface="Times New Roman" panose="02020603050405020304" pitchFamily="18" charset="0"/>
              </a:rPr>
              <a:t>in the same way I have found averages for transfer and answered columns in the pivot table in order to know the  call status in percentage I have just divided</a:t>
            </a: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0" i="0" u="none" strike="noStrike" kern="100" cap="none" spc="0" normalizeH="0" baseline="0" noProof="0" dirty="0">
                <a:ln>
                  <a:noFill/>
                </a:ln>
                <a:solidFill>
                  <a:srgbClr val="222222"/>
                </a:solidFill>
                <a:effectLst/>
                <a:uLnTx/>
                <a:uFillTx/>
                <a:latin typeface="Arial" panose="020B0604020202020204" pitchFamily="34" charset="0"/>
                <a:ea typeface="Aptos" panose="020B0004020202020204" pitchFamily="34" charset="0"/>
                <a:cs typeface="Times New Roman" panose="02020603050405020304" pitchFamily="18" charset="0"/>
              </a:rPr>
              <a:t>The average of abandon by grand total  that gives call percentage of abandon as 29%, and the average of answered by grand total that gives the call percentage of answered as 70%, and the average of transfer by grand total that gives the call percentage of transfer as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 agent works 60 % of 7.5 hours that 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=(60/100)*7.5 = 4.5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Within 7.5 hours they have worked only for 60 % so the actual time period they have worked is 4.5 hours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daiy</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As the same as The average of  call seconds which is calculated in task 1 is  </a:t>
            </a:r>
            <a:r>
              <a:rPr kumimoji="0" lang="en-US" sz="1800" b="1" i="0" u="none" strike="noStrike" kern="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198.62</a:t>
            </a:r>
            <a:endParaRPr kumimoji="0" lang="en-US" sz="2000" b="0"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endParaRPr kumimoji="0" lang="en-US" sz="1800" b="0" i="0" u="none" strike="noStrike" kern="100" cap="none" spc="0" normalizeH="0" baseline="0" noProof="0" dirty="0">
              <a:ln>
                <a:noFill/>
              </a:ln>
              <a:solidFill>
                <a:srgbClr val="222222"/>
              </a:solidFill>
              <a:effectLst/>
              <a:uLnTx/>
              <a:uFillTx/>
              <a:latin typeface="Arial" panose="020B06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5982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672A5-022C-35F4-BF8D-73AFF1E987DA}"/>
              </a:ext>
            </a:extLst>
          </p:cNvPr>
          <p:cNvSpPr txBox="1"/>
          <p:nvPr/>
        </p:nvSpPr>
        <p:spPr>
          <a:xfrm>
            <a:off x="396607" y="583894"/>
            <a:ext cx="10311788"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As mentioned there is 30 calls received during the night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  to find the Average of no .of calls at night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calculation is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=0.3*F30</a:t>
            </a:r>
          </a:p>
          <a:p>
            <a:r>
              <a:rPr lang="en-US" dirty="0">
                <a:latin typeface="Arial" panose="020B0604020202020204" pitchFamily="34" charset="0"/>
                <a:cs typeface="Arial" panose="020B0604020202020204" pitchFamily="34" charset="0"/>
              </a:rPr>
              <a:t>Which is 30 into grand total of no of calls </a:t>
            </a:r>
          </a:p>
          <a:p>
            <a:r>
              <a:rPr lang="en-US" dirty="0">
                <a:latin typeface="Arial" panose="020B0604020202020204" pitchFamily="34" charset="0"/>
                <a:cs typeface="Arial" panose="020B0604020202020204" pitchFamily="34" charset="0"/>
              </a:rPr>
              <a:t>Which gives 1539</a:t>
            </a:r>
          </a:p>
          <a:p>
            <a:r>
              <a:rPr lang="en-US" dirty="0">
                <a:latin typeface="Arial" panose="020B0604020202020204" pitchFamily="34" charset="0"/>
                <a:cs typeface="Arial" panose="020B0604020202020204" pitchFamily="34" charset="0"/>
              </a:rPr>
              <a:t>To find 90% call rate at night </a:t>
            </a:r>
          </a:p>
          <a:p>
            <a:r>
              <a:rPr lang="en-US" dirty="0">
                <a:latin typeface="Arial" panose="020B0604020202020204" pitchFamily="34" charset="0"/>
                <a:cs typeface="Arial" panose="020B0604020202020204" pitchFamily="34" charset="0"/>
              </a:rPr>
              <a:t>I have divided Average of call duration in sec into  Average of no .of calls at night</a:t>
            </a:r>
          </a:p>
          <a:p>
            <a:r>
              <a:rPr lang="en-US" dirty="0">
                <a:latin typeface="Arial" panose="020B0604020202020204" pitchFamily="34" charset="0"/>
                <a:cs typeface="Arial" panose="020B0604020202020204" pitchFamily="34" charset="0"/>
              </a:rPr>
              <a:t>Which is  =C34*C33*0.9/3600</a:t>
            </a:r>
          </a:p>
          <a:p>
            <a:r>
              <a:rPr lang="en-US" dirty="0">
                <a:latin typeface="Arial" panose="020B0604020202020204" pitchFamily="34" charset="0"/>
                <a:cs typeface="Arial" panose="020B0604020202020204" pitchFamily="34" charset="0"/>
              </a:rPr>
              <a:t>In the above calculation </a:t>
            </a:r>
          </a:p>
          <a:p>
            <a:r>
              <a:rPr lang="en-US" dirty="0">
                <a:latin typeface="Arial" panose="020B0604020202020204" pitchFamily="34" charset="0"/>
                <a:cs typeface="Arial" panose="020B0604020202020204" pitchFamily="34" charset="0"/>
              </a:rPr>
              <a:t>I have multiplied it by 0.9 to get 90% and divided it by 3600  to get the calculation in hours </a:t>
            </a:r>
          </a:p>
          <a:p>
            <a:r>
              <a:rPr lang="en-US" dirty="0">
                <a:latin typeface="Arial" panose="020B0604020202020204" pitchFamily="34" charset="0"/>
                <a:cs typeface="Arial" panose="020B0604020202020204" pitchFamily="34" charset="0"/>
              </a:rPr>
              <a:t>Which gives average of no of calls at night as 76</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find the total no of agents needed in the night shift </a:t>
            </a:r>
          </a:p>
          <a:p>
            <a:r>
              <a:rPr lang="en-US" dirty="0">
                <a:latin typeface="Arial" panose="020B0604020202020204" pitchFamily="34" charset="0"/>
                <a:cs typeface="Arial" panose="020B0604020202020204" pitchFamily="34" charset="0"/>
              </a:rPr>
              <a:t>I have divided  90% call rate at night into Agent's working hour</a:t>
            </a:r>
          </a:p>
          <a:p>
            <a:r>
              <a:rPr lang="en-US" dirty="0">
                <a:latin typeface="Arial" panose="020B0604020202020204" pitchFamily="34" charset="0"/>
                <a:cs typeface="Arial" panose="020B0604020202020204" pitchFamily="34" charset="0"/>
              </a:rPr>
              <a:t>Which is =C35/C32</a:t>
            </a:r>
          </a:p>
          <a:p>
            <a:r>
              <a:rPr lang="en-US" dirty="0">
                <a:latin typeface="Arial" panose="020B0604020202020204" pitchFamily="34" charset="0"/>
                <a:cs typeface="Arial" panose="020B0604020202020204" pitchFamily="34" charset="0"/>
              </a:rPr>
              <a:t>Which gives 17</a:t>
            </a:r>
          </a:p>
          <a:p>
            <a:r>
              <a:rPr lang="en-US" dirty="0">
                <a:latin typeface="Arial" panose="020B0604020202020204" pitchFamily="34" charset="0"/>
                <a:cs typeface="Arial" panose="020B0604020202020204" pitchFamily="34" charset="0"/>
              </a:rPr>
              <a:t>Thus the Total no of agents needed in the night shift  is  17 agents </a:t>
            </a:r>
          </a:p>
        </p:txBody>
      </p:sp>
    </p:spTree>
    <p:extLst>
      <p:ext uri="{BB962C8B-B14F-4D97-AF65-F5344CB8AC3E}">
        <p14:creationId xmlns:p14="http://schemas.microsoft.com/office/powerpoint/2010/main" val="2218850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AC3329-AAD8-21E5-B5D7-E87CC24E6200}"/>
              </a:ext>
            </a:extLst>
          </p:cNvPr>
          <p:cNvSpPr txBox="1"/>
          <p:nvPr/>
        </p:nvSpPr>
        <p:spPr>
          <a:xfrm>
            <a:off x="638977" y="679227"/>
            <a:ext cx="11424493" cy="2932791"/>
          </a:xfrm>
          <a:prstGeom prst="rect">
            <a:avLst/>
          </a:prstGeom>
          <a:noFill/>
        </p:spPr>
        <p:txBody>
          <a:bodyPr wrap="square">
            <a:spAutoFit/>
          </a:bodyPr>
          <a:lstStyle/>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17 agents needed to work during the night shift so that  90 out of 100 calls </a:t>
            </a:r>
            <a:r>
              <a:rPr lang="en-US" kern="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can be </a:t>
            </a: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answered during that time </a:t>
            </a:r>
            <a:r>
              <a:rPr lang="en-US" kern="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and </a:t>
            </a: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the company profit will be increased and the customer satisfaction will arise</a:t>
            </a:r>
          </a:p>
          <a:p>
            <a:pPr marL="0" marR="0">
              <a:lnSpc>
                <a:spcPct val="115000"/>
              </a:lnSpc>
              <a:spcAft>
                <a:spcPts val="800"/>
              </a:spcAft>
            </a:pPr>
            <a:endParaRPr lang="en-US" kern="0" dirty="0">
              <a:solidFill>
                <a:srgbClr val="222222"/>
              </a:solidFill>
              <a:latin typeface="Arial" panose="020B06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solidFill>
                  <a:srgbClr val="222222"/>
                </a:solidFill>
                <a:effectLst/>
                <a:latin typeface="Arial" panose="020B0604020202020204" pitchFamily="34" charset="0"/>
                <a:ea typeface="Aptos" panose="020B0004020202020204" pitchFamily="34" charset="0"/>
                <a:cs typeface="Times New Roman" panose="02020603050405020304" pitchFamily="18" charset="0"/>
              </a:rPr>
              <a:t>Thus analyzing  the need for night shift staffing, estimating that an average of 1,539 calls are made during these hours. To achieve a 90% call rate, approximately 17 agents are required. This approach ensures effective scheduling, sufficient coverage to address call volume needs, and maintains service quality during the night shift.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2638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tileRect/>
        </a:gradFill>
        <a:effectLst/>
      </p:bgPr>
    </p:bg>
    <p:spTree>
      <p:nvGrpSpPr>
        <p:cNvPr id="1" name="">
          <a:extLst>
            <a:ext uri="{FF2B5EF4-FFF2-40B4-BE49-F238E27FC236}">
              <a16:creationId xmlns:a16="http://schemas.microsoft.com/office/drawing/2014/main" id="{8469CCE5-1292-C0A7-B7EA-B484FE3364EA}"/>
            </a:ext>
          </a:extLst>
        </p:cNvPr>
        <p:cNvGrpSpPr/>
        <p:nvPr/>
      </p:nvGrpSpPr>
      <p:grpSpPr>
        <a:xfrm>
          <a:off x="0" y="0"/>
          <a:ext cx="0" cy="0"/>
          <a:chOff x="0" y="0"/>
          <a:chExt cx="0" cy="0"/>
        </a:xfrm>
      </p:grpSpPr>
      <p:sp>
        <p:nvSpPr>
          <p:cNvPr id="125" name="Rectangle 124">
            <a:extLst>
              <a:ext uri="{FF2B5EF4-FFF2-40B4-BE49-F238E27FC236}">
                <a16:creationId xmlns:a16="http://schemas.microsoft.com/office/drawing/2014/main" id="{525AAC00-CD51-CEB7-A5F1-E02CF9437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E5C07C3C-7D82-656F-E9B6-FEC92BF94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809B546-400D-4C4E-5B18-24C9B434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4E6B0C-99C6-1A7B-5DC7-141682380354}"/>
              </a:ext>
            </a:extLst>
          </p:cNvPr>
          <p:cNvSpPr txBox="1"/>
          <p:nvPr/>
        </p:nvSpPr>
        <p:spPr>
          <a:xfrm>
            <a:off x="617950" y="529646"/>
            <a:ext cx="11574049" cy="6188554"/>
          </a:xfrm>
          <a:prstGeom prst="rect">
            <a:avLst/>
          </a:prstGeom>
          <a:noFill/>
        </p:spPr>
        <p:txBody>
          <a:bodyPr wrap="square">
            <a:spAutoFit/>
          </a:bodyPr>
          <a:lstStyle/>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4. Strategy Development: Developed strategies to allocate staffing resources effectively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for both day and night shifts, ensuring optimal service quality and customer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satisfaction.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5. Implementation: Provided actionable recommendations for improving resource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allocation and call handling processes.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This comprehensive approach allows us to enhance customer experience and operational efficiency by aligning staffing levels with call volume patterns</a:t>
            </a:r>
          </a:p>
          <a:p>
            <a:pPr marL="0" marR="0">
              <a:lnSpc>
                <a:spcPct val="115000"/>
              </a:lnSpc>
              <a:spcAft>
                <a:spcPts val="800"/>
              </a:spcAft>
            </a:pPr>
            <a:endPar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Aft>
                <a:spcPts val="800"/>
              </a:spcAft>
            </a:pPr>
            <a:r>
              <a:rPr lang="en-US" sz="1800" b="1" kern="0" dirty="0">
                <a:solidFill>
                  <a:srgbClr val="3C4858"/>
                </a:solidFill>
                <a:effectLst/>
                <a:latin typeface="Arial" panose="020B0604020202020204" pitchFamily="34" charset="0"/>
                <a:ea typeface="Times New Roman" panose="02020603050405020304" pitchFamily="18" charset="0"/>
                <a:cs typeface="Times New Roman" panose="02020603050405020304" pitchFamily="18" charset="0"/>
              </a:rPr>
              <a:t>APPROACH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Tool Used: Microsoft Excel 365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1. Data Collection: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We gathered call data for different time periods, ensuring comprehensive coverage of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both daytime and nighttime shifts. This data included call volumes, durations, and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abandonment rates.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03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5DCEF-C479-6BFC-384F-95FCA3175726}"/>
              </a:ext>
            </a:extLst>
          </p:cNvPr>
          <p:cNvSpPr txBox="1"/>
          <p:nvPr/>
        </p:nvSpPr>
        <p:spPr>
          <a:xfrm>
            <a:off x="478076" y="926926"/>
            <a:ext cx="10832928" cy="4926733"/>
          </a:xfrm>
          <a:prstGeom prst="rect">
            <a:avLst/>
          </a:prstGeom>
          <a:noFill/>
        </p:spPr>
        <p:txBody>
          <a:bodyPr wrap="square">
            <a:spAutoFit/>
          </a:bodyPr>
          <a:lstStyle/>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2. Data Cleaning:</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Using Excel's data cleaning functions, we removed any inconsistencies, duplicates,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or irrelevant data points to ensure accuracy in our analysis.</a:t>
            </a: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3. Data Analysis: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Call Volume Analysis: We used pivot tables and charts to identify peak and low call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volume periods.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Call Duration Analysis: We analyzed average call durations using statistical functions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to understand patterns over different time buckets.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Abandonment Rate Analysis: We calculated abandonment rates and identified factors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contributing to higher rates.</a:t>
            </a:r>
          </a:p>
          <a:p>
            <a:pPr marL="0" marR="0">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6497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2F7276-6BFE-BB2D-8353-3AE9CD5B879A}"/>
              </a:ext>
            </a:extLst>
          </p:cNvPr>
          <p:cNvSpPr txBox="1"/>
          <p:nvPr/>
        </p:nvSpPr>
        <p:spPr>
          <a:xfrm>
            <a:off x="504171" y="492506"/>
            <a:ext cx="11462360" cy="4712700"/>
          </a:xfrm>
          <a:prstGeom prst="rect">
            <a:avLst/>
          </a:prstGeom>
          <a:noFill/>
        </p:spPr>
        <p:txBody>
          <a:bodyPr wrap="square">
            <a:spAutoFit/>
          </a:bodyPr>
          <a:lstStyle/>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4. Staffing Analysis: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We determined the required number of agents for each time bucket by analyzing call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volumes and durations.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Considered agent work schedules, breaks, and unscheduled leaves to calculate the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effective working hours using Excel formulas.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5. Visualization: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We created  visualizations using Excel's charting tools to present our findings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clearly and effectively.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6394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7BB0D4-1502-7058-1FB6-CB4F6CB23CB3}"/>
              </a:ext>
            </a:extLst>
          </p:cNvPr>
          <p:cNvSpPr txBox="1"/>
          <p:nvPr/>
        </p:nvSpPr>
        <p:spPr>
          <a:xfrm>
            <a:off x="717114" y="755864"/>
            <a:ext cx="11107455" cy="576741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6. Strategy Development:</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Based on our analysis, we developed strategies for optimizing staffing levels:</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Daytime Strategy: Allocated agents based on current call volumes to meet demand.</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Nighttime Strategy: Proposed hiring overnight agents or setting up call forwarding to  </a:t>
            </a: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handle additional calls and maintain service quality.</a:t>
            </a:r>
          </a:p>
          <a:p>
            <a:pPr marL="0" marR="0" lvl="0" indent="0" algn="l" defTabSz="914400" rtl="0" eaLnBrk="1" fontAlgn="auto" latinLnBrk="0" hangingPunct="1">
              <a:lnSpc>
                <a:spcPct val="115000"/>
              </a:lnSpc>
              <a:spcBef>
                <a:spcPts val="0"/>
              </a:spcBef>
              <a:spcAft>
                <a:spcPts val="800"/>
              </a:spcAft>
              <a:buClrTx/>
              <a:buSzTx/>
              <a:buFontTx/>
              <a:buNone/>
              <a:tabLst/>
              <a:defRPr/>
            </a:pP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kumimoji="0" lang="en-US" b="0" i="0" u="none" strike="noStrike" kern="0" cap="none" spc="0" normalizeH="0" baseline="0" noProof="0" dirty="0">
                <a:ln>
                  <a:noFill/>
                </a:ln>
                <a:solidFill>
                  <a:srgbClr val="222222"/>
                </a:solidFill>
                <a:effectLst/>
                <a:uLnTx/>
                <a:uFillTx/>
                <a:latin typeface="Arial" panose="020B0604020202020204" pitchFamily="34" charset="0"/>
                <a:ea typeface="Times New Roman" panose="02020603050405020304" pitchFamily="18" charset="0"/>
                <a:cs typeface="Times New Roman" panose="02020603050405020304" pitchFamily="18" charset="0"/>
              </a:rPr>
              <a:t> </a:t>
            </a: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7. Documentation: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We documented the entire process, including the data sources, cleaning methods,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analysis techniques, and recommendations. This ensured transparency and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reproducibility of our findings.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This approach allowed us to effectively analyze call volume trends, optimize resource allocation, and maintain service quality across all time periods.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endParaRPr kumimoji="0" lang="en-US"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2546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14789D-3981-5910-939C-80A3557E5040}"/>
              </a:ext>
            </a:extLst>
          </p:cNvPr>
          <p:cNvSpPr txBox="1"/>
          <p:nvPr/>
        </p:nvSpPr>
        <p:spPr>
          <a:xfrm>
            <a:off x="513567" y="453121"/>
            <a:ext cx="11035430" cy="7349320"/>
          </a:xfrm>
          <a:prstGeom prst="rect">
            <a:avLst/>
          </a:prstGeom>
          <a:noFill/>
        </p:spPr>
        <p:txBody>
          <a:bodyPr wrap="square">
            <a:spAutoFit/>
          </a:bodyPr>
          <a:lstStyle/>
          <a:p>
            <a:pPr marL="0" marR="0">
              <a:lnSpc>
                <a:spcPct val="115000"/>
              </a:lnSpc>
              <a:spcAft>
                <a:spcPts val="800"/>
              </a:spcAft>
            </a:pPr>
            <a:r>
              <a:rPr lang="en-US" b="1" kern="100" dirty="0">
                <a:solidFill>
                  <a:srgbClr val="3C4858"/>
                </a:solidFill>
                <a:effectLst/>
                <a:latin typeface="Arial" panose="020B0604020202020204" pitchFamily="34" charset="0"/>
                <a:ea typeface="Aptos" panose="020B0004020202020204" pitchFamily="34" charset="0"/>
                <a:cs typeface="Times New Roman" panose="02020603050405020304" pitchFamily="18" charset="0"/>
              </a:rPr>
              <a:t>TECH-STACK USED </a:t>
            </a:r>
            <a:r>
              <a:rPr lang="en-US" b="1" kern="0" dirty="0">
                <a:solidFill>
                  <a:srgbClr val="3C4858"/>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1. Microsoft Excel 365:</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Purpose: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To analyze call volume data, perform statistical analysis, create pivot tables, and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generate visualizations. Excel 365 was essential for cleaning data, calculating key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metrics (such as call durations and abandonment rates), and identifying patterns and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trends in call volumes.</a:t>
            </a:r>
          </a:p>
          <a:p>
            <a:pPr marL="0" marR="0">
              <a:lnSpc>
                <a:spcPct val="115000"/>
              </a:lnSpc>
              <a:spcAft>
                <a:spcPts val="800"/>
              </a:spcAft>
            </a:pPr>
            <a:r>
              <a:rPr lang="en-US" sz="1800" b="1" kern="100" dirty="0">
                <a:solidFill>
                  <a:srgbClr val="3C4858"/>
                </a:solidFill>
                <a:effectLst/>
                <a:latin typeface="Arial" panose="020B0604020202020204" pitchFamily="34" charset="0"/>
                <a:ea typeface="Aptos" panose="020B0004020202020204" pitchFamily="34" charset="0"/>
                <a:cs typeface="Times New Roman" panose="02020603050405020304" pitchFamily="18" charset="0"/>
              </a:rPr>
              <a:t>INSIGHTS</a:t>
            </a:r>
            <a:r>
              <a:rPr lang="en-US" sz="1800" b="1" kern="0" dirty="0">
                <a:solidFill>
                  <a:srgbClr val="3C4858"/>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During the ABC Call Volume Trend Analysis project, we gained several valuable insights and identified key trends and patterns: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1. Peak and Low Call Periods: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Peak Period: The highest call volumes were observed between 11:00 AM and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12:00 PM, indicating this as the busiest time of day.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Low Period: The lowest call volumes occurred between 8:00 PM and 9:00 PM,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highlighting these hours as the least active.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b="1" kern="0" dirty="0">
                <a:solidFill>
                  <a:srgbClr val="3C4858"/>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4503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7FE8BD"/>
            </a:gs>
            <a:gs pos="0">
              <a:srgbClr val="84E9C0"/>
            </a:gs>
            <a:gs pos="0">
              <a:srgbClr val="8FEBC6"/>
            </a:gs>
            <a:gs pos="0">
              <a:schemeClr val="accent1">
                <a:lumMod val="45000"/>
                <a:lumOff val="55000"/>
              </a:schemeClr>
            </a:gs>
            <a:gs pos="21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A3A995-1D19-B0A4-4FC3-114F0E3231BA}"/>
              </a:ext>
            </a:extLst>
          </p:cNvPr>
          <p:cNvSpPr txBox="1"/>
          <p:nvPr/>
        </p:nvSpPr>
        <p:spPr>
          <a:xfrm>
            <a:off x="679537" y="546162"/>
            <a:ext cx="10744200" cy="9136475"/>
          </a:xfrm>
          <a:prstGeom prst="rect">
            <a:avLst/>
          </a:prstGeom>
          <a:noFill/>
        </p:spPr>
        <p:txBody>
          <a:bodyPr wrap="square">
            <a:spAutoFit/>
          </a:bodyPr>
          <a:lstStyle/>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2. Call Duration Patterns: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Calls tended to be longest between 7:00 PM and 8:00 PM.</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The shortest average call duration was found between 12:00 PM and 1:00 PM.</a:t>
            </a: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3. Abandonment Rates: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A significant observation was the correlation between call abandonment rates and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staffing levels. Higher abandonment rates were linked to periods with fewer available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agents, particularly during the nighttime.</a:t>
            </a:r>
          </a:p>
          <a:p>
            <a:pPr marL="0" marR="0">
              <a:lnSpc>
                <a:spcPct val="115000"/>
              </a:lnSpc>
              <a:spcAft>
                <a:spcPts val="800"/>
              </a:spcAft>
            </a:pPr>
            <a:endParaRPr lang="en-US"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4. Staffing Requirements: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 To maintain a call abandonment rate below 10%, effective resource allocation was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crucial. For nighttime (9:00 PM to 9:00 AM), approximately 17 agents were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determined to be necessary to handle the additional call volume and achieve a 90%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call answer rate.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37745240"/>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584</TotalTime>
  <Words>3016</Words>
  <Application>Microsoft Office PowerPoint</Application>
  <PresentationFormat>Widescreen</PresentationFormat>
  <Paragraphs>265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Narrow</vt:lpstr>
      <vt:lpstr>Arial</vt:lpstr>
      <vt:lpstr>Trade Gothic Next Cond</vt:lpstr>
      <vt:lpstr>Trade Gothic Next Light</vt:lpstr>
      <vt:lpstr>AfterglowVTI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Abdulrazack Muhammed</dc:creator>
  <cp:lastModifiedBy>Abdulrazack Muhammed</cp:lastModifiedBy>
  <cp:revision>1</cp:revision>
  <dcterms:created xsi:type="dcterms:W3CDTF">2025-02-12T04:32:05Z</dcterms:created>
  <dcterms:modified xsi:type="dcterms:W3CDTF">2025-02-13T08:36:46Z</dcterms:modified>
</cp:coreProperties>
</file>