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7" r:id="rId4"/>
  </p:sldMasterIdLst>
  <p:notesMasterIdLst>
    <p:notesMasterId r:id="rId54"/>
  </p:notesMasterIdLst>
  <p:handoutMasterIdLst>
    <p:handoutMasterId r:id="rId55"/>
  </p:handoutMasterIdLst>
  <p:sldIdLst>
    <p:sldId id="412" r:id="rId5"/>
    <p:sldId id="414" r:id="rId6"/>
    <p:sldId id="415" r:id="rId7"/>
    <p:sldId id="416" r:id="rId8"/>
    <p:sldId id="418" r:id="rId9"/>
    <p:sldId id="419" r:id="rId10"/>
    <p:sldId id="420" r:id="rId11"/>
    <p:sldId id="421" r:id="rId12"/>
    <p:sldId id="422" r:id="rId13"/>
    <p:sldId id="423" r:id="rId14"/>
    <p:sldId id="424" r:id="rId15"/>
    <p:sldId id="425" r:id="rId16"/>
    <p:sldId id="426" r:id="rId17"/>
    <p:sldId id="463" r:id="rId18"/>
    <p:sldId id="427" r:id="rId19"/>
    <p:sldId id="460" r:id="rId20"/>
    <p:sldId id="428" r:id="rId21"/>
    <p:sldId id="429" r:id="rId22"/>
    <p:sldId id="435" r:id="rId23"/>
    <p:sldId id="434" r:id="rId24"/>
    <p:sldId id="433" r:id="rId25"/>
    <p:sldId id="432" r:id="rId26"/>
    <p:sldId id="431" r:id="rId27"/>
    <p:sldId id="430" r:id="rId28"/>
    <p:sldId id="436" r:id="rId29"/>
    <p:sldId id="437" r:id="rId30"/>
    <p:sldId id="441" r:id="rId31"/>
    <p:sldId id="440" r:id="rId32"/>
    <p:sldId id="439" r:id="rId33"/>
    <p:sldId id="438" r:id="rId34"/>
    <p:sldId id="442" r:id="rId35"/>
    <p:sldId id="443" r:id="rId36"/>
    <p:sldId id="444" r:id="rId37"/>
    <p:sldId id="445" r:id="rId38"/>
    <p:sldId id="446" r:id="rId39"/>
    <p:sldId id="447" r:id="rId40"/>
    <p:sldId id="448" r:id="rId41"/>
    <p:sldId id="449" r:id="rId42"/>
    <p:sldId id="450" r:id="rId43"/>
    <p:sldId id="451" r:id="rId44"/>
    <p:sldId id="452" r:id="rId45"/>
    <p:sldId id="453" r:id="rId46"/>
    <p:sldId id="454" r:id="rId47"/>
    <p:sldId id="455" r:id="rId48"/>
    <p:sldId id="456" r:id="rId49"/>
    <p:sldId id="457" r:id="rId50"/>
    <p:sldId id="458" r:id="rId51"/>
    <p:sldId id="459" r:id="rId52"/>
    <p:sldId id="461"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8B9D"/>
    <a:srgbClr val="5196A7"/>
    <a:srgbClr val="007BFF"/>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27" autoAdjust="0"/>
  </p:normalViewPr>
  <p:slideViewPr>
    <p:cSldViewPr snapToGrid="0">
      <p:cViewPr>
        <p:scale>
          <a:sx n="60" d="100"/>
          <a:sy n="60" d="100"/>
        </p:scale>
        <p:origin x="908" y="20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61" Type="http://schemas.microsoft.com/office/2018/10/relationships/authors" Target="author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2/1/2025</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2/1/2025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B5AEF6-5518-9074-CC15-0457F89FF6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1CFFFD-2568-31B3-54C7-FA25CDE8B0C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2CA40B58-7896-FD8F-77D2-DB35058FAB7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4D34E4D-59B9-F84F-1036-D91C4522C577}"/>
              </a:ext>
            </a:extLst>
          </p:cNvPr>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698625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endParaRPr lang="en-US" dirty="0">
              <a:latin typeface="+mn-lt"/>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4669841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latin typeface="+mn-lt"/>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3811411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latin typeface="+mn-lt"/>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00067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2"/>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15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61" y="444933"/>
            <a:ext cx="5477479" cy="3291840"/>
          </a:xfrm>
          <a:prstGeom prst="rect">
            <a:avLst/>
          </a:prstGeom>
        </p:spPr>
        <p:txBody>
          <a:bodyPr lIns="0" tIns="0" rIns="0" bIns="0" anchor="b" anchorCtr="0">
            <a:noAutofit/>
          </a:bodyPr>
          <a:lstStyle>
            <a:lvl1pPr>
              <a:defRPr sz="45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4019338761"/>
      </p:ext>
    </p:extLst>
  </p:cSld>
  <p:clrMapOvr>
    <a:masterClrMapping/>
  </p:clrMapOvr>
  <p:extLst>
    <p:ext uri="{DCECCB84-F9BA-43D5-87BE-67443E8EF086}">
      <p15:sldGuideLst xmlns:p15="http://schemas.microsoft.com/office/powerpoint/2012/main">
        <p15:guide id="2" pos="7104">
          <p15:clr>
            <a:srgbClr val="FBAE40"/>
          </p15:clr>
        </p15:guide>
        <p15:guide id="3" pos="4344">
          <p15:clr>
            <a:srgbClr val="FBAE40"/>
          </p15:clr>
        </p15:guide>
        <p15:guide id="4" pos="4560">
          <p15:clr>
            <a:srgbClr val="FBAE40"/>
          </p15:clr>
        </p15:guide>
        <p15:guide id="8" orient="horz" pos="18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latin typeface="+mn-lt"/>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7947676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latin typeface="+mn-lt"/>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4838446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latin typeface="+mn-lt"/>
            </a:endParaRP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6711957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latin typeface="+mn-lt"/>
            </a:endParaRPr>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1279456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latin typeface="+mn-lt"/>
            </a:endParaRP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2024292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latin typeface="+mn-lt"/>
            </a:endParaRPr>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2289699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latin typeface="+mn-lt"/>
            </a:endParaRP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1514559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latin typeface="+mn-lt"/>
            </a:endParaRP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354657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endParaRPr lang="en-US" dirty="0">
              <a:latin typeface="+mn-lt"/>
            </a:endParaRP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94A09A9-5501-47C1-A89A-A340965A2BE2}" type="slidenum">
              <a:rPr lang="en-US" smtClean="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4426451"/>
      </p:ext>
    </p:extLst>
  </p:cSld>
  <p:clrMap bg1="dk1" tx1="lt1" bg2="dk2" tx2="lt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 id="2147483949" r:id="rId12"/>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60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12263B-F131-7AB5-1251-78612D3C5ABC}"/>
            </a:ext>
          </a:extLst>
        </p:cNvPr>
        <p:cNvGrpSpPr/>
        <p:nvPr/>
      </p:nvGrpSpPr>
      <p:grpSpPr>
        <a:xfrm>
          <a:off x="0" y="0"/>
          <a:ext cx="0" cy="0"/>
          <a:chOff x="0" y="0"/>
          <a:chExt cx="0" cy="0"/>
        </a:xfrm>
      </p:grpSpPr>
      <p:pic>
        <p:nvPicPr>
          <p:cNvPr id="4" name="Picture 3" descr="A car with a digital display&#10;&#10;AI-generated content may be incorrect.">
            <a:extLst>
              <a:ext uri="{FF2B5EF4-FFF2-40B4-BE49-F238E27FC236}">
                <a16:creationId xmlns:a16="http://schemas.microsoft.com/office/drawing/2014/main" id="{A21E1D57-6A05-1C45-2B26-87913AB026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BC648B27-FB79-FA39-254E-E24F7EB4BC0A}"/>
              </a:ext>
            </a:extLst>
          </p:cNvPr>
          <p:cNvSpPr txBox="1"/>
          <p:nvPr/>
        </p:nvSpPr>
        <p:spPr>
          <a:xfrm>
            <a:off x="326986" y="550073"/>
            <a:ext cx="3180144" cy="2666627"/>
          </a:xfrm>
          <a:prstGeom prst="rect">
            <a:avLst/>
          </a:prstGeom>
          <a:noFill/>
        </p:spPr>
        <p:txBody>
          <a:bodyPr wrap="square">
            <a:spAutoFit/>
          </a:bodyPr>
          <a:lstStyle/>
          <a:p>
            <a:pPr algn="ctr">
              <a:lnSpc>
                <a:spcPct val="115000"/>
              </a:lnSpc>
              <a:spcAft>
                <a:spcPts val="600"/>
              </a:spcAft>
            </a:pPr>
            <a:r>
              <a:rPr lang="en-US" sz="2400" b="1" kern="0" dirty="0">
                <a:latin typeface="Arial" panose="020B0604020202020204" pitchFamily="34" charset="0"/>
                <a:ea typeface="Times New Roman" panose="02020603050405020304" pitchFamily="18" charset="0"/>
                <a:cs typeface="Times New Roman" panose="02020603050405020304" pitchFamily="18" charset="0"/>
              </a:rPr>
              <a:t>ANALYZING THE IMPACT OF CAR FEATURES </a:t>
            </a:r>
            <a:endParaRPr lang="en-US" sz="2400" kern="100" dirty="0">
              <a:latin typeface="Aptos" panose="020B0004020202020204" pitchFamily="34" charset="0"/>
              <a:ea typeface="Aptos" panose="020B0004020202020204" pitchFamily="34" charset="0"/>
              <a:cs typeface="Times New Roman" panose="02020603050405020304" pitchFamily="18" charset="0"/>
            </a:endParaRPr>
          </a:p>
          <a:p>
            <a:pPr algn="ctr">
              <a:lnSpc>
                <a:spcPct val="115000"/>
              </a:lnSpc>
              <a:spcAft>
                <a:spcPts val="600"/>
              </a:spcAft>
            </a:pPr>
            <a:r>
              <a:rPr lang="en-US" sz="2400" b="1" kern="0" dirty="0">
                <a:latin typeface="Arial" panose="020B0604020202020204" pitchFamily="34" charset="0"/>
                <a:ea typeface="Times New Roman" panose="02020603050405020304" pitchFamily="18" charset="0"/>
                <a:cs typeface="Times New Roman" panose="02020603050405020304" pitchFamily="18" charset="0"/>
              </a:rPr>
              <a:t>ON PRICE &amp; PROFITABILITY</a:t>
            </a:r>
            <a:endParaRPr lang="en-US" sz="2400" kern="100" dirty="0">
              <a:latin typeface="Aptos" panose="020B0004020202020204" pitchFamily="34" charset="0"/>
              <a:ea typeface="Aptos" panose="020B0004020202020204" pitchFamily="34" charset="0"/>
              <a:cs typeface="Times New Roman" panose="02020603050405020304" pitchFamily="18" charset="0"/>
            </a:endParaRPr>
          </a:p>
          <a:p>
            <a:pPr algn="ctr">
              <a:lnSpc>
                <a:spcPct val="115000"/>
              </a:lnSpc>
              <a:spcAft>
                <a:spcPts val="600"/>
              </a:spcAft>
            </a:pPr>
            <a:r>
              <a:rPr lang="en-US" b="1" kern="0" dirty="0">
                <a:solidFill>
                  <a:srgbClr val="3C4858"/>
                </a:solidFill>
                <a:latin typeface="Arial" panose="020B0604020202020204" pitchFamily="34" charset="0"/>
                <a:ea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214081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88B9D"/>
        </a:solidFill>
        <a:effectLst/>
      </p:bgPr>
    </p:bg>
    <p:spTree>
      <p:nvGrpSpPr>
        <p:cNvPr id="1" name="">
          <a:extLst>
            <a:ext uri="{FF2B5EF4-FFF2-40B4-BE49-F238E27FC236}">
              <a16:creationId xmlns:a16="http://schemas.microsoft.com/office/drawing/2014/main" id="{922E1D32-5CAB-EA59-7854-D70A18AE94D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41D0CD1-8D91-4683-FDF5-4F66E98DDAE1}"/>
              </a:ext>
            </a:extLst>
          </p:cNvPr>
          <p:cNvSpPr txBox="1"/>
          <p:nvPr/>
        </p:nvSpPr>
        <p:spPr>
          <a:xfrm>
            <a:off x="1400536" y="5335751"/>
            <a:ext cx="11239019" cy="392993"/>
          </a:xfrm>
          <a:prstGeom prst="rect">
            <a:avLst/>
          </a:prstGeom>
          <a:noFill/>
        </p:spPr>
        <p:txBody>
          <a:bodyPr wrap="square">
            <a:spAutoFit/>
          </a:bodyPr>
          <a:lstStyle/>
          <a:p>
            <a:pPr marL="0" marR="0">
              <a:lnSpc>
                <a:spcPct val="115000"/>
              </a:lnSpc>
              <a:spcAft>
                <a:spcPts val="800"/>
              </a:spcAf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4BF2FA84-C64B-D7F9-830E-074B989D1669}"/>
              </a:ext>
            </a:extLst>
          </p:cNvPr>
          <p:cNvSpPr txBox="1"/>
          <p:nvPr/>
        </p:nvSpPr>
        <p:spPr>
          <a:xfrm>
            <a:off x="300943" y="607116"/>
            <a:ext cx="12060820" cy="4925131"/>
          </a:xfrm>
          <a:prstGeom prst="rect">
            <a:avLst/>
          </a:prstGeom>
          <a:noFill/>
        </p:spPr>
        <p:txBody>
          <a:bodyPr wrap="square">
            <a:spAutoFit/>
          </a:bodyPr>
          <a:lstStyle/>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2.Discussion of the Results and Their Implications: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285750" marR="0" indent="-285750">
              <a:lnSpc>
                <a:spcPct val="115000"/>
              </a:lnSpc>
              <a:spcAft>
                <a:spcPts val="800"/>
              </a:spcAft>
              <a:buFontTx/>
              <a:buChar char="-"/>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Impact of Features on Price: The analysis highlighted that premium features such as high horsepower, advanced  </a:t>
            </a:r>
          </a:p>
          <a:p>
            <a:pPr marR="0">
              <a:lnSpc>
                <a:spcPct val="115000"/>
              </a:lnSpc>
              <a:spcAft>
                <a:spcPts val="800"/>
              </a:spcAft>
            </a:pPr>
            <a:r>
              <a:rPr lang="en-US" kern="0" dirty="0">
                <a:latin typeface="Aptos" panose="020B0004020202020204" pitchFamily="34" charset="0"/>
                <a:ea typeface="Times New Roman" panose="02020603050405020304" pitchFamily="18" charset="0"/>
                <a:cs typeface="Times New Roman" panose="02020603050405020304" pitchFamily="18" charset="0"/>
              </a:rPr>
              <a:t>    </a:t>
            </a:r>
            <a:r>
              <a:rPr lang="en-US" kern="0" dirty="0">
                <a:effectLst/>
                <a:latin typeface="Aptos" panose="020B0004020202020204" pitchFamily="34" charset="0"/>
                <a:ea typeface="Times New Roman" panose="02020603050405020304" pitchFamily="18" charset="0"/>
                <a:cs typeface="Times New Roman" panose="02020603050405020304" pitchFamily="18" charset="0"/>
              </a:rPr>
              <a:t>technology, and luxurious interiors substantially raise car prices.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285750" marR="0" indent="-285750">
              <a:lnSpc>
                <a:spcPct val="115000"/>
              </a:lnSpc>
              <a:spcAft>
                <a:spcPts val="800"/>
              </a:spcAft>
              <a:buFontTx/>
              <a:buChar char="-"/>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Fuel Efficiency: Cars with higher fuel efficiency, particularly electric and hybrid models, have higher initial prices  </a:t>
            </a:r>
          </a:p>
          <a:p>
            <a:pPr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    but lower running costs, which enhance profitability over time.</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285750" marR="0" indent="-285750">
              <a:lnSpc>
                <a:spcPct val="115000"/>
              </a:lnSpc>
              <a:spcAft>
                <a:spcPts val="800"/>
              </a:spcAft>
              <a:buFontTx/>
              <a:buChar char="-"/>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Brand Influence: Premium brands like Bugatti and Tesla command higher prices due to their reputation for </a:t>
            </a:r>
          </a:p>
          <a:p>
            <a:pPr marR="0">
              <a:lnSpc>
                <a:spcPct val="115000"/>
              </a:lnSpc>
              <a:spcAft>
                <a:spcPts val="800"/>
              </a:spcAft>
            </a:pPr>
            <a:r>
              <a:rPr lang="en-US" kern="0" dirty="0">
                <a:latin typeface="Aptos" panose="020B0004020202020204" pitchFamily="34" charset="0"/>
                <a:ea typeface="Times New Roman" panose="02020603050405020304" pitchFamily="18" charset="0"/>
                <a:cs typeface="Times New Roman" panose="02020603050405020304" pitchFamily="18" charset="0"/>
              </a:rPr>
              <a:t>     </a:t>
            </a:r>
            <a:r>
              <a:rPr lang="en-US" kern="0" dirty="0">
                <a:effectLst/>
                <a:latin typeface="Aptos" panose="020B0004020202020204" pitchFamily="34" charset="0"/>
                <a:ea typeface="Times New Roman" panose="02020603050405020304" pitchFamily="18" charset="0"/>
                <a:cs typeface="Times New Roman" panose="02020603050405020304" pitchFamily="18" charset="0"/>
              </a:rPr>
              <a:t>performance and innovation, whereas brands like Plymouth and  Oldsmobile are more affordable.</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285750" marR="0" indent="-285750">
              <a:lnSpc>
                <a:spcPct val="115000"/>
              </a:lnSpc>
              <a:spcAft>
                <a:spcPts val="800"/>
              </a:spcAft>
              <a:buFontTx/>
              <a:buChar char="-"/>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Body Style Preferences: Convertibles and coupes are more expensive due to their  sporty appeal, while practical  </a:t>
            </a:r>
          </a:p>
          <a:p>
            <a:pPr marR="0">
              <a:lnSpc>
                <a:spcPct val="115000"/>
              </a:lnSpc>
              <a:spcAft>
                <a:spcPts val="800"/>
              </a:spcAft>
            </a:pPr>
            <a:r>
              <a:rPr lang="en-US" kern="0" dirty="0">
                <a:latin typeface="Aptos" panose="020B0004020202020204" pitchFamily="34" charset="0"/>
                <a:ea typeface="Times New Roman" panose="02020603050405020304" pitchFamily="18" charset="0"/>
                <a:cs typeface="Times New Roman" panose="02020603050405020304" pitchFamily="18" charset="0"/>
              </a:rPr>
              <a:t>     </a:t>
            </a:r>
            <a:r>
              <a:rPr lang="en-US" kern="0" dirty="0">
                <a:effectLst/>
                <a:latin typeface="Aptos" panose="020B0004020202020204" pitchFamily="34" charset="0"/>
                <a:ea typeface="Times New Roman" panose="02020603050405020304" pitchFamily="18" charset="0"/>
                <a:cs typeface="Times New Roman" panose="02020603050405020304" pitchFamily="18" charset="0"/>
              </a:rPr>
              <a:t>options like SUVs and hatchbacks are more budget-  friendly.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3.Limitations or Uncertainties: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285750" marR="0" indent="-285750">
              <a:lnSpc>
                <a:spcPct val="115000"/>
              </a:lnSpc>
              <a:spcAft>
                <a:spcPts val="800"/>
              </a:spcAft>
              <a:buFontTx/>
              <a:buChar char="-"/>
            </a:pP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Data Quality: The accuracy of the analysis relies heavily on the quality of the data  used. Inconsistent or incomplete  data could skew the results.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841963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88B9D"/>
        </a:solidFill>
        <a:effectLst/>
      </p:bgPr>
    </p:bg>
    <p:spTree>
      <p:nvGrpSpPr>
        <p:cNvPr id="1" name="">
          <a:extLst>
            <a:ext uri="{FF2B5EF4-FFF2-40B4-BE49-F238E27FC236}">
              <a16:creationId xmlns:a16="http://schemas.microsoft.com/office/drawing/2014/main" id="{1E8F8A8F-F403-2DFD-DB95-CFAC0A43E3A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C09709E-BF0A-4A49-68D3-AEE848D8AAFA}"/>
              </a:ext>
            </a:extLst>
          </p:cNvPr>
          <p:cNvSpPr txBox="1"/>
          <p:nvPr/>
        </p:nvSpPr>
        <p:spPr>
          <a:xfrm>
            <a:off x="1400536" y="5335751"/>
            <a:ext cx="11239019" cy="392993"/>
          </a:xfrm>
          <a:prstGeom prst="rect">
            <a:avLst/>
          </a:prstGeom>
          <a:noFill/>
        </p:spPr>
        <p:txBody>
          <a:bodyPr wrap="square">
            <a:spAutoFit/>
          </a:bodyPr>
          <a:lstStyle/>
          <a:p>
            <a:pPr marL="0" marR="0">
              <a:lnSpc>
                <a:spcPct val="115000"/>
              </a:lnSpc>
              <a:spcAft>
                <a:spcPts val="800"/>
              </a:spcAf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C4AF8EAC-E0C2-9BEB-B4C5-DA9E49099AE0}"/>
              </a:ext>
            </a:extLst>
          </p:cNvPr>
          <p:cNvSpPr txBox="1"/>
          <p:nvPr/>
        </p:nvSpPr>
        <p:spPr>
          <a:xfrm>
            <a:off x="520861" y="294072"/>
            <a:ext cx="11829326" cy="6083781"/>
          </a:xfrm>
          <a:prstGeom prst="rect">
            <a:avLst/>
          </a:prstGeom>
          <a:noFill/>
        </p:spPr>
        <p:txBody>
          <a:bodyPr wrap="square">
            <a:spAutoFit/>
          </a:bodyPr>
          <a:lstStyle/>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4. Future Directions or Additional Analysis: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 - Expanded Dataset: Incorporating additional data points, such as maintenance costs  and resale values, could</a:t>
            </a:r>
            <a:r>
              <a:rPr lang="en-US" kern="0" dirty="0">
                <a:latin typeface="Aptos" panose="020B0004020202020204" pitchFamily="34" charset="0"/>
                <a:ea typeface="Times New Roman" panose="02020603050405020304" pitchFamily="18" charset="0"/>
                <a:cs typeface="Times New Roman" panose="02020603050405020304" pitchFamily="18" charset="0"/>
              </a:rPr>
              <a:t>   </a:t>
            </a:r>
          </a:p>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   provide a more comprehensive analysis.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 - Advanced Machine Learning: Utilizing more sophisticated machine learning  algorithms, such as neural networks,  </a:t>
            </a:r>
          </a:p>
          <a:p>
            <a:pPr marL="0" marR="0">
              <a:lnSpc>
                <a:spcPct val="115000"/>
              </a:lnSpc>
              <a:spcAft>
                <a:spcPts val="800"/>
              </a:spcAft>
            </a:pPr>
            <a:r>
              <a:rPr lang="en-US" kern="0" dirty="0">
                <a:latin typeface="Aptos" panose="020B0004020202020204" pitchFamily="34" charset="0"/>
                <a:ea typeface="Times New Roman" panose="02020603050405020304" pitchFamily="18" charset="0"/>
                <a:cs typeface="Times New Roman" panose="02020603050405020304" pitchFamily="18" charset="0"/>
              </a:rPr>
              <a:t>  </a:t>
            </a:r>
            <a:r>
              <a:rPr lang="en-US" kern="0" dirty="0">
                <a:effectLst/>
                <a:latin typeface="Aptos" panose="020B0004020202020204" pitchFamily="34" charset="0"/>
                <a:ea typeface="Times New Roman" panose="02020603050405020304" pitchFamily="18" charset="0"/>
                <a:cs typeface="Times New Roman" panose="02020603050405020304" pitchFamily="18" charset="0"/>
              </a:rPr>
              <a:t>could improve predictive accuracy.</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 - Longitudinal Studies: Conducting time-series analysis to observe trends over multiple   years would offer deeper  </a:t>
            </a:r>
          </a:p>
          <a:p>
            <a:pPr marL="0" marR="0">
              <a:lnSpc>
                <a:spcPct val="115000"/>
              </a:lnSpc>
              <a:spcAft>
                <a:spcPts val="800"/>
              </a:spcAft>
            </a:pPr>
            <a:r>
              <a:rPr lang="en-US" kern="0" dirty="0">
                <a:latin typeface="Aptos" panose="020B0004020202020204" pitchFamily="34" charset="0"/>
                <a:ea typeface="Times New Roman" panose="02020603050405020304" pitchFamily="18" charset="0"/>
                <a:cs typeface="Times New Roman" panose="02020603050405020304" pitchFamily="18" charset="0"/>
              </a:rPr>
              <a:t>   </a:t>
            </a:r>
            <a:r>
              <a:rPr lang="en-US" kern="0" dirty="0">
                <a:effectLst/>
                <a:latin typeface="Aptos" panose="020B0004020202020204" pitchFamily="34" charset="0"/>
                <a:ea typeface="Times New Roman" panose="02020603050405020304" pitchFamily="18" charset="0"/>
                <a:cs typeface="Times New Roman" panose="02020603050405020304" pitchFamily="18" charset="0"/>
              </a:rPr>
              <a:t>insights into market dynamics.</a:t>
            </a:r>
          </a:p>
          <a:p>
            <a:pPr marL="0" marR="0">
              <a:lnSpc>
                <a:spcPct val="115000"/>
              </a:lnSpc>
              <a:spcAft>
                <a:spcPts val="800"/>
              </a:spcAft>
            </a:pPr>
            <a:r>
              <a:rPr lang="en-US" kern="0" dirty="0">
                <a:latin typeface="Aptos" panose="020B0004020202020204" pitchFamily="34" charset="0"/>
                <a:ea typeface="Times New Roman" panose="02020603050405020304" pitchFamily="18" charset="0"/>
                <a:cs typeface="Times New Roman" panose="02020603050405020304" pitchFamily="18" charset="0"/>
              </a:rPr>
              <a:t> </a:t>
            </a: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 Customer Sentiment Analysis: Analyzing customer reviews and feedback could provide qualitative insights into  </a:t>
            </a:r>
          </a:p>
          <a:p>
            <a:pPr marL="0" marR="0">
              <a:lnSpc>
                <a:spcPct val="115000"/>
              </a:lnSpc>
              <a:spcAft>
                <a:spcPts val="800"/>
              </a:spcAft>
            </a:pPr>
            <a:r>
              <a:rPr lang="en-US" kern="0" dirty="0">
                <a:latin typeface="Aptos" panose="020B0004020202020204" pitchFamily="34" charset="0"/>
                <a:ea typeface="Times New Roman" panose="02020603050405020304" pitchFamily="18" charset="0"/>
                <a:cs typeface="Times New Roman" panose="02020603050405020304" pitchFamily="18" charset="0"/>
              </a:rPr>
              <a:t>  </a:t>
            </a: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consumer preferences and satisfaction.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By clearly presenting the results, discussing their implications, and acknowledging limitations, this project offers valuable insights into how car features impact price and profitability. The findings can help stakeholders make informed, data-driven decisions in the automotive industry.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ptos" panose="020B0004020202020204" pitchFamily="34" charset="0"/>
                <a:ea typeface="Times New Roman" panose="02020603050405020304" pitchFamily="18"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964117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88B9D"/>
        </a:solidFill>
        <a:effectLst/>
      </p:bgPr>
    </p:bg>
    <p:spTree>
      <p:nvGrpSpPr>
        <p:cNvPr id="1" name="">
          <a:extLst>
            <a:ext uri="{FF2B5EF4-FFF2-40B4-BE49-F238E27FC236}">
              <a16:creationId xmlns:a16="http://schemas.microsoft.com/office/drawing/2014/main" id="{43FABB52-45FC-A284-6239-6F8A5AC2352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E2A9D8A-1CCC-9B64-C278-44DA18D338EE}"/>
              </a:ext>
            </a:extLst>
          </p:cNvPr>
          <p:cNvSpPr txBox="1"/>
          <p:nvPr/>
        </p:nvSpPr>
        <p:spPr>
          <a:xfrm>
            <a:off x="575398" y="629910"/>
            <a:ext cx="10926501" cy="392672"/>
          </a:xfrm>
          <a:prstGeom prst="rect">
            <a:avLst/>
          </a:prstGeom>
          <a:noFill/>
        </p:spPr>
        <p:txBody>
          <a:bodyPr wrap="square">
            <a:spAutoFit/>
          </a:bodyPr>
          <a:lstStyle/>
          <a:p>
            <a:pPr marL="0" marR="0">
              <a:lnSpc>
                <a:spcPct val="115000"/>
              </a:lnSpc>
              <a:spcAft>
                <a:spcPts val="800"/>
              </a:spcAft>
            </a:pPr>
            <a:r>
              <a:rPr lang="en-US" sz="1800" dirty="0">
                <a:effectLst/>
                <a:latin typeface="Arial" panose="020B0604020202020204" pitchFamily="34" charset="0"/>
                <a:ea typeface="Aptos" panose="020B0004020202020204" pitchFamily="34" charset="0"/>
              </a:rPr>
              <a:t>TO FIND POPULARITY OF A CAR MODEL VARY ACROSS DIFFERENT MARKET CATEGORIES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3F7A688-C4B8-7911-6F22-1D345A2F3685}"/>
              </a:ext>
            </a:extLst>
          </p:cNvPr>
          <p:cNvSpPr txBox="1"/>
          <p:nvPr/>
        </p:nvSpPr>
        <p:spPr>
          <a:xfrm>
            <a:off x="575398" y="181511"/>
            <a:ext cx="6319776" cy="392672"/>
          </a:xfrm>
          <a:prstGeom prst="rect">
            <a:avLst/>
          </a:prstGeom>
          <a:noFill/>
        </p:spPr>
        <p:txBody>
          <a:bodyPr wrap="square">
            <a:spAutoFit/>
          </a:bodyPr>
          <a:lstStyle/>
          <a:p>
            <a:pPr marL="0" marR="0">
              <a:lnSpc>
                <a:spcPct val="115000"/>
              </a:lnSpc>
              <a:spcBef>
                <a:spcPts val="2000"/>
              </a:spcBef>
              <a:spcAft>
                <a:spcPts val="600"/>
              </a:spcAft>
            </a:pPr>
            <a:r>
              <a:rPr lang="en-US" b="1" kern="1800" dirty="0">
                <a:effectLst/>
                <a:latin typeface="Arial" panose="020B0604020202020204" pitchFamily="34" charset="0"/>
                <a:ea typeface="Times New Roman" panose="02020603050405020304" pitchFamily="18" charset="0"/>
                <a:cs typeface="Times New Roman" panose="02020603050405020304" pitchFamily="18" charset="0"/>
              </a:rPr>
              <a:t>ANALYSIS :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6" name="Picture 5" descr="A screenshot of a computer&#10;&#10;AI-generated content may be incorrect.">
            <a:extLst>
              <a:ext uri="{FF2B5EF4-FFF2-40B4-BE49-F238E27FC236}">
                <a16:creationId xmlns:a16="http://schemas.microsoft.com/office/drawing/2014/main" id="{31B8C896-0B68-EDB3-A628-677760ABA02A}"/>
              </a:ext>
            </a:extLst>
          </p:cNvPr>
          <p:cNvPicPr>
            <a:picLocks noChangeAspect="1"/>
          </p:cNvPicPr>
          <p:nvPr/>
        </p:nvPicPr>
        <p:blipFill>
          <a:blip r:embed="rId2"/>
          <a:stretch>
            <a:fillRect/>
          </a:stretch>
        </p:blipFill>
        <p:spPr>
          <a:xfrm>
            <a:off x="685689" y="2536501"/>
            <a:ext cx="8133954" cy="3483176"/>
          </a:xfrm>
          <a:prstGeom prst="rect">
            <a:avLst/>
          </a:prstGeom>
        </p:spPr>
      </p:pic>
      <p:sp>
        <p:nvSpPr>
          <p:cNvPr id="7" name="TextBox 6">
            <a:extLst>
              <a:ext uri="{FF2B5EF4-FFF2-40B4-BE49-F238E27FC236}">
                <a16:creationId xmlns:a16="http://schemas.microsoft.com/office/drawing/2014/main" id="{4CF06D7C-C18D-2F21-B982-397F828573CD}"/>
              </a:ext>
            </a:extLst>
          </p:cNvPr>
          <p:cNvSpPr txBox="1"/>
          <p:nvPr/>
        </p:nvSpPr>
        <p:spPr>
          <a:xfrm>
            <a:off x="632749" y="1548912"/>
            <a:ext cx="8879310" cy="646331"/>
          </a:xfrm>
          <a:prstGeom prst="rect">
            <a:avLst/>
          </a:prstGeom>
          <a:noFill/>
        </p:spPr>
        <p:txBody>
          <a:bodyPr wrap="square" rtlCol="0">
            <a:spAutoFit/>
          </a:bodyPr>
          <a:lstStyle/>
          <a:p>
            <a:r>
              <a:rPr lang="en-US" dirty="0">
                <a:latin typeface="Aptos" panose="020B0004020202020204" pitchFamily="34" charset="0"/>
              </a:rPr>
              <a:t>The columns used to create a pivot table  are Model.Market category &amp;Popularity columns</a:t>
            </a:r>
          </a:p>
        </p:txBody>
      </p:sp>
      <p:sp>
        <p:nvSpPr>
          <p:cNvPr id="10" name="TextBox 9">
            <a:extLst>
              <a:ext uri="{FF2B5EF4-FFF2-40B4-BE49-F238E27FC236}">
                <a16:creationId xmlns:a16="http://schemas.microsoft.com/office/drawing/2014/main" id="{A3E967A2-C84E-A8AB-AC8B-F0CDE65C4DE7}"/>
              </a:ext>
            </a:extLst>
          </p:cNvPr>
          <p:cNvSpPr txBox="1"/>
          <p:nvPr/>
        </p:nvSpPr>
        <p:spPr>
          <a:xfrm>
            <a:off x="574112" y="1101081"/>
            <a:ext cx="11475134" cy="369332"/>
          </a:xfrm>
          <a:prstGeom prst="rect">
            <a:avLst/>
          </a:prstGeom>
          <a:noFill/>
        </p:spPr>
        <p:txBody>
          <a:bodyPr wrap="square" rtlCol="0">
            <a:spAutoFit/>
          </a:bodyPr>
          <a:lstStyle/>
          <a:p>
            <a:r>
              <a:rPr lang="en-US" dirty="0">
                <a:latin typeface="Aptos" panose="020B0004020202020204" pitchFamily="34" charset="0"/>
              </a:rPr>
              <a:t> First we have to use pivot table to  find the popularity of a car model across different market  categories  </a:t>
            </a:r>
          </a:p>
        </p:txBody>
      </p:sp>
    </p:spTree>
    <p:extLst>
      <p:ext uri="{BB962C8B-B14F-4D97-AF65-F5344CB8AC3E}">
        <p14:creationId xmlns:p14="http://schemas.microsoft.com/office/powerpoint/2010/main" val="1198863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88B9D"/>
        </a:solidFill>
        <a:effectLst/>
      </p:bgPr>
    </p:bg>
    <p:spTree>
      <p:nvGrpSpPr>
        <p:cNvPr id="1" name="">
          <a:extLst>
            <a:ext uri="{FF2B5EF4-FFF2-40B4-BE49-F238E27FC236}">
              <a16:creationId xmlns:a16="http://schemas.microsoft.com/office/drawing/2014/main" id="{B5019AC1-7501-CC1A-FC07-329B3B892F74}"/>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BC4D50DC-6DF3-168F-2D94-3F5BC0755D19}"/>
              </a:ext>
            </a:extLst>
          </p:cNvPr>
          <p:cNvSpPr txBox="1"/>
          <p:nvPr/>
        </p:nvSpPr>
        <p:spPr>
          <a:xfrm>
            <a:off x="817546" y="5703784"/>
            <a:ext cx="10030548" cy="646331"/>
          </a:xfrm>
          <a:prstGeom prst="rect">
            <a:avLst/>
          </a:prstGeom>
          <a:noFill/>
        </p:spPr>
        <p:txBody>
          <a:bodyPr wrap="square" rtlCol="0">
            <a:spAutoFit/>
          </a:bodyPr>
          <a:lstStyle/>
          <a:p>
            <a:r>
              <a:rPr lang="en-US" dirty="0">
                <a:latin typeface="Aptos" panose="020B0004020202020204" pitchFamily="34" charset="0"/>
              </a:rPr>
              <a:t>The Combo chart is created to visualize the relationship between market category &amp; popularity using the pivot table columns  </a:t>
            </a:r>
          </a:p>
        </p:txBody>
      </p:sp>
      <p:pic>
        <p:nvPicPr>
          <p:cNvPr id="5" name="Picture 4" descr="A screenshot of a computer&#10;&#10;AI-generated content may be incorrect.">
            <a:extLst>
              <a:ext uri="{FF2B5EF4-FFF2-40B4-BE49-F238E27FC236}">
                <a16:creationId xmlns:a16="http://schemas.microsoft.com/office/drawing/2014/main" id="{0F562947-AE12-1F94-1C96-ECE4A046FF3A}"/>
              </a:ext>
            </a:extLst>
          </p:cNvPr>
          <p:cNvPicPr>
            <a:picLocks noChangeAspect="1"/>
          </p:cNvPicPr>
          <p:nvPr/>
        </p:nvPicPr>
        <p:blipFill>
          <a:blip r:embed="rId2"/>
          <a:stretch>
            <a:fillRect/>
          </a:stretch>
        </p:blipFill>
        <p:spPr>
          <a:xfrm>
            <a:off x="941076" y="1847060"/>
            <a:ext cx="8013738" cy="3487907"/>
          </a:xfrm>
          <a:prstGeom prst="rect">
            <a:avLst/>
          </a:prstGeom>
        </p:spPr>
      </p:pic>
      <p:sp>
        <p:nvSpPr>
          <p:cNvPr id="6" name="TextBox 5">
            <a:extLst>
              <a:ext uri="{FF2B5EF4-FFF2-40B4-BE49-F238E27FC236}">
                <a16:creationId xmlns:a16="http://schemas.microsoft.com/office/drawing/2014/main" id="{92A034DE-F08B-F623-8B45-97C746B94B1A}"/>
              </a:ext>
            </a:extLst>
          </p:cNvPr>
          <p:cNvSpPr txBox="1"/>
          <p:nvPr/>
        </p:nvSpPr>
        <p:spPr>
          <a:xfrm>
            <a:off x="941076" y="1144894"/>
            <a:ext cx="3821173" cy="369332"/>
          </a:xfrm>
          <a:prstGeom prst="rect">
            <a:avLst/>
          </a:prstGeom>
          <a:noFill/>
        </p:spPr>
        <p:txBody>
          <a:bodyPr wrap="square" rtlCol="0">
            <a:spAutoFit/>
          </a:bodyPr>
          <a:lstStyle/>
          <a:p>
            <a:r>
              <a:rPr lang="en-US" dirty="0">
                <a:latin typeface="Aptos" panose="020B0004020202020204" pitchFamily="34" charset="0"/>
              </a:rPr>
              <a:t>The pivot table created :</a:t>
            </a:r>
          </a:p>
        </p:txBody>
      </p:sp>
    </p:spTree>
    <p:extLst>
      <p:ext uri="{BB962C8B-B14F-4D97-AF65-F5344CB8AC3E}">
        <p14:creationId xmlns:p14="http://schemas.microsoft.com/office/powerpoint/2010/main" val="1145485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88B9D"/>
        </a:solidFill>
        <a:effectLst/>
      </p:bgPr>
    </p:bg>
    <p:spTree>
      <p:nvGrpSpPr>
        <p:cNvPr id="1" name="">
          <a:extLst>
            <a:ext uri="{FF2B5EF4-FFF2-40B4-BE49-F238E27FC236}">
              <a16:creationId xmlns:a16="http://schemas.microsoft.com/office/drawing/2014/main" id="{9429FAEF-D641-6784-0504-14E438C63BF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F6B87D5-4E09-B4CD-A38D-6D27741DA271}"/>
              </a:ext>
            </a:extLst>
          </p:cNvPr>
          <p:cNvSpPr txBox="1"/>
          <p:nvPr/>
        </p:nvSpPr>
        <p:spPr>
          <a:xfrm>
            <a:off x="1400536" y="5335751"/>
            <a:ext cx="11239019" cy="392993"/>
          </a:xfrm>
          <a:prstGeom prst="rect">
            <a:avLst/>
          </a:prstGeom>
          <a:noFill/>
        </p:spPr>
        <p:txBody>
          <a:bodyPr wrap="square">
            <a:spAutoFit/>
          </a:bodyPr>
          <a:lstStyle/>
          <a:p>
            <a:pPr marL="0" marR="0">
              <a:lnSpc>
                <a:spcPct val="115000"/>
              </a:lnSpc>
              <a:spcAft>
                <a:spcPts val="800"/>
              </a:spcAf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274678BD-11B1-9CF2-B1E0-E0B40989680F}"/>
              </a:ext>
            </a:extLst>
          </p:cNvPr>
          <p:cNvSpPr txBox="1"/>
          <p:nvPr/>
        </p:nvSpPr>
        <p:spPr>
          <a:xfrm>
            <a:off x="848709" y="4805541"/>
            <a:ext cx="10260725" cy="1453411"/>
          </a:xfrm>
          <a:prstGeom prst="rect">
            <a:avLst/>
          </a:prstGeom>
          <a:noFill/>
        </p:spPr>
        <p:txBody>
          <a:bodyPr wrap="square">
            <a:spAutoFit/>
          </a:bodyPr>
          <a:lstStyle/>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US" sz="1800" b="0" i="0" u="none" strike="noStrike" kern="100" cap="none" spc="0" normalizeH="0" baseline="0" noProof="0" dirty="0">
                <a:ln>
                  <a:noFill/>
                </a:ln>
                <a:solidFill>
                  <a:prstClr val="white"/>
                </a:solidFill>
                <a:effectLst/>
                <a:uLnTx/>
                <a:uFillTx/>
                <a:latin typeface="Aptos" panose="020B0004020202020204" pitchFamily="34" charset="0"/>
                <a:ea typeface="Aptos" panose="020B0004020202020204" pitchFamily="34" charset="0"/>
                <a:cs typeface="Times New Roman" panose="02020603050405020304" pitchFamily="18" charset="0"/>
              </a:rPr>
              <a:t>The gretest  popularity was for  “ crossover.Flex,fuel,performance”,”Flex Fuel,Diesel”,”Hatchback,Flex Fuel” markets </a:t>
            </a: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US" sz="1800" b="0" i="0" u="none" strike="noStrike" kern="100" cap="none" spc="0" normalizeH="0" baseline="0" noProof="0" dirty="0">
                <a:ln>
                  <a:noFill/>
                </a:ln>
                <a:solidFill>
                  <a:prstClr val="white"/>
                </a:solidFill>
                <a:effectLst/>
                <a:uLnTx/>
                <a:uFillTx/>
                <a:latin typeface="Aptos" panose="020B0004020202020204" pitchFamily="34" charset="0"/>
                <a:ea typeface="Aptos" panose="020B0004020202020204" pitchFamily="34" charset="0"/>
                <a:cs typeface="Times New Roman" panose="02020603050405020304" pitchFamily="18" charset="0"/>
              </a:rPr>
              <a:t>This concludes that the varied degrees of popularity of different automobile modes in different market segments offers insights into customer preferences in this sector.</a:t>
            </a:r>
          </a:p>
        </p:txBody>
      </p:sp>
      <p:pic>
        <p:nvPicPr>
          <p:cNvPr id="9" name="Picture 8" descr="A graph with text on it&#10;&#10;AI-generated content may be incorrect.">
            <a:extLst>
              <a:ext uri="{FF2B5EF4-FFF2-40B4-BE49-F238E27FC236}">
                <a16:creationId xmlns:a16="http://schemas.microsoft.com/office/drawing/2014/main" id="{52F3D65E-C512-3A8D-0144-A8D3BFCDC80E}"/>
              </a:ext>
            </a:extLst>
          </p:cNvPr>
          <p:cNvPicPr>
            <a:picLocks noChangeAspect="1"/>
          </p:cNvPicPr>
          <p:nvPr/>
        </p:nvPicPr>
        <p:blipFill>
          <a:blip r:embed="rId2"/>
          <a:stretch>
            <a:fillRect/>
          </a:stretch>
        </p:blipFill>
        <p:spPr>
          <a:xfrm>
            <a:off x="848709" y="687831"/>
            <a:ext cx="7590730" cy="4028926"/>
          </a:xfrm>
          <a:prstGeom prst="rect">
            <a:avLst/>
          </a:prstGeom>
        </p:spPr>
      </p:pic>
      <p:sp>
        <p:nvSpPr>
          <p:cNvPr id="11" name="TextBox 10">
            <a:extLst>
              <a:ext uri="{FF2B5EF4-FFF2-40B4-BE49-F238E27FC236}">
                <a16:creationId xmlns:a16="http://schemas.microsoft.com/office/drawing/2014/main" id="{1943D4FA-72AC-20DB-5736-E4276A9FF81C}"/>
              </a:ext>
            </a:extLst>
          </p:cNvPr>
          <p:cNvSpPr txBox="1"/>
          <p:nvPr/>
        </p:nvSpPr>
        <p:spPr>
          <a:xfrm>
            <a:off x="848709" y="208662"/>
            <a:ext cx="3200466" cy="369332"/>
          </a:xfrm>
          <a:prstGeom prst="rect">
            <a:avLst/>
          </a:prstGeom>
          <a:noFill/>
        </p:spPr>
        <p:txBody>
          <a:bodyPr wrap="square" rtlCol="0">
            <a:spAutoFit/>
          </a:bodyPr>
          <a:lstStyle/>
          <a:p>
            <a:r>
              <a:rPr lang="en-US" dirty="0">
                <a:latin typeface="Aptos" panose="020B0004020202020204" pitchFamily="34" charset="0"/>
              </a:rPr>
              <a:t>The combo chart created :</a:t>
            </a:r>
          </a:p>
        </p:txBody>
      </p:sp>
    </p:spTree>
    <p:extLst>
      <p:ext uri="{BB962C8B-B14F-4D97-AF65-F5344CB8AC3E}">
        <p14:creationId xmlns:p14="http://schemas.microsoft.com/office/powerpoint/2010/main" val="1501088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88B9D"/>
        </a:solidFill>
        <a:effectLst/>
      </p:bgPr>
    </p:bg>
    <p:spTree>
      <p:nvGrpSpPr>
        <p:cNvPr id="1" name="">
          <a:extLst>
            <a:ext uri="{FF2B5EF4-FFF2-40B4-BE49-F238E27FC236}">
              <a16:creationId xmlns:a16="http://schemas.microsoft.com/office/drawing/2014/main" id="{D3F6074F-780D-5754-F0B2-94F20935A98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3D67581-5BD8-ACF4-1EAF-CC224A962E95}"/>
              </a:ext>
            </a:extLst>
          </p:cNvPr>
          <p:cNvSpPr txBox="1"/>
          <p:nvPr/>
        </p:nvSpPr>
        <p:spPr>
          <a:xfrm>
            <a:off x="515791" y="285071"/>
            <a:ext cx="9578109" cy="369332"/>
          </a:xfrm>
          <a:prstGeom prst="rect">
            <a:avLst/>
          </a:prstGeom>
          <a:noFill/>
        </p:spPr>
        <p:txBody>
          <a:bodyPr wrap="square" rtlCol="0">
            <a:spAutoFit/>
          </a:bodyPr>
          <a:lstStyle/>
          <a:p>
            <a:r>
              <a:rPr lang="en-US" sz="1800" dirty="0">
                <a:effectLst/>
                <a:latin typeface="Arial" panose="020B0604020202020204" pitchFamily="34" charset="0"/>
                <a:ea typeface="Aptos" panose="020B0004020202020204" pitchFamily="34" charset="0"/>
              </a:rPr>
              <a:t>TO FIND THE RELATIONSHIP BETWEEN A CAR'S ENGINE POWER AND ITS PRICE</a:t>
            </a:r>
            <a:endParaRPr lang="en-US" dirty="0"/>
          </a:p>
        </p:txBody>
      </p:sp>
      <p:pic>
        <p:nvPicPr>
          <p:cNvPr id="5" name="Picture 4" descr="A table with numbers and text&#10;&#10;AI-generated content may be incorrect.">
            <a:extLst>
              <a:ext uri="{FF2B5EF4-FFF2-40B4-BE49-F238E27FC236}">
                <a16:creationId xmlns:a16="http://schemas.microsoft.com/office/drawing/2014/main" id="{4542C033-6E9C-3291-846C-6D00DAE7D79C}"/>
              </a:ext>
            </a:extLst>
          </p:cNvPr>
          <p:cNvPicPr>
            <a:picLocks noChangeAspect="1"/>
          </p:cNvPicPr>
          <p:nvPr/>
        </p:nvPicPr>
        <p:blipFill>
          <a:blip r:embed="rId2"/>
          <a:stretch>
            <a:fillRect/>
          </a:stretch>
        </p:blipFill>
        <p:spPr>
          <a:xfrm>
            <a:off x="642791" y="1821594"/>
            <a:ext cx="3424384" cy="4565845"/>
          </a:xfrm>
          <a:prstGeom prst="rect">
            <a:avLst/>
          </a:prstGeom>
        </p:spPr>
      </p:pic>
      <p:sp>
        <p:nvSpPr>
          <p:cNvPr id="6" name="TextBox 5">
            <a:extLst>
              <a:ext uri="{FF2B5EF4-FFF2-40B4-BE49-F238E27FC236}">
                <a16:creationId xmlns:a16="http://schemas.microsoft.com/office/drawing/2014/main" id="{F02993B5-7179-6112-1994-2C4766C73ACD}"/>
              </a:ext>
            </a:extLst>
          </p:cNvPr>
          <p:cNvSpPr txBox="1"/>
          <p:nvPr/>
        </p:nvSpPr>
        <p:spPr>
          <a:xfrm>
            <a:off x="515791" y="1191138"/>
            <a:ext cx="7647709" cy="369332"/>
          </a:xfrm>
          <a:prstGeom prst="rect">
            <a:avLst/>
          </a:prstGeom>
          <a:noFill/>
        </p:spPr>
        <p:txBody>
          <a:bodyPr wrap="square" rtlCol="0">
            <a:spAutoFit/>
          </a:bodyPr>
          <a:lstStyle/>
          <a:p>
            <a:r>
              <a:rPr lang="en-US" dirty="0">
                <a:latin typeface="Aptos" panose="020B0004020202020204" pitchFamily="34" charset="0"/>
              </a:rPr>
              <a:t>The columns used to plot scatter plot are engine HP &amp; MSRP columns </a:t>
            </a:r>
          </a:p>
        </p:txBody>
      </p:sp>
      <p:sp>
        <p:nvSpPr>
          <p:cNvPr id="13" name="TextBox 12">
            <a:extLst>
              <a:ext uri="{FF2B5EF4-FFF2-40B4-BE49-F238E27FC236}">
                <a16:creationId xmlns:a16="http://schemas.microsoft.com/office/drawing/2014/main" id="{EB3A484D-4573-F4DA-2551-C64069B643B5}"/>
              </a:ext>
            </a:extLst>
          </p:cNvPr>
          <p:cNvSpPr txBox="1"/>
          <p:nvPr/>
        </p:nvSpPr>
        <p:spPr>
          <a:xfrm>
            <a:off x="515791" y="784965"/>
            <a:ext cx="11676209" cy="369332"/>
          </a:xfrm>
          <a:prstGeom prst="rect">
            <a:avLst/>
          </a:prstGeom>
          <a:noFill/>
        </p:spPr>
        <p:txBody>
          <a:bodyPr wrap="square" rtlCol="0">
            <a:spAutoFit/>
          </a:bodyPr>
          <a:lstStyle/>
          <a:p>
            <a:r>
              <a:rPr lang="en-US" dirty="0">
                <a:solidFill>
                  <a:prstClr val="white"/>
                </a:solidFill>
                <a:latin typeface="Aptos" panose="020B0004020202020204" pitchFamily="34" charset="0"/>
                <a:ea typeface="+mn-ea"/>
                <a:cs typeface="+mn-cs"/>
              </a:rPr>
              <a:t>F</a:t>
            </a:r>
            <a:r>
              <a:rPr kumimoji="0" lang="en-US" sz="1800" b="0" i="0" u="none" strike="noStrike" kern="1200" cap="none" spc="0" normalizeH="0" baseline="0" noProof="0" dirty="0" err="1">
                <a:ln>
                  <a:noFill/>
                </a:ln>
                <a:effectLst/>
                <a:uLnTx/>
                <a:uFillTx/>
                <a:latin typeface="Aptos" panose="020B0004020202020204" pitchFamily="34" charset="0"/>
              </a:rPr>
              <a:t>irst</a:t>
            </a:r>
            <a:r>
              <a:rPr kumimoji="0" lang="en-US" sz="1800" b="0" i="0" u="none" strike="noStrike" kern="1200" cap="none" spc="0" normalizeH="0" baseline="0" noProof="0" dirty="0">
                <a:ln>
                  <a:noFill/>
                </a:ln>
                <a:effectLst/>
                <a:uLnTx/>
                <a:uFillTx/>
                <a:latin typeface="Aptos" panose="020B0004020202020204" pitchFamily="34" charset="0"/>
              </a:rPr>
              <a:t> we have to use </a:t>
            </a:r>
            <a:r>
              <a:rPr lang="en-US" dirty="0">
                <a:latin typeface="Aptos" panose="020B0004020202020204" pitchFamily="34" charset="0"/>
              </a:rPr>
              <a:t>The scatter plot  to find the relationship between a car’s engine power &amp; its price </a:t>
            </a:r>
          </a:p>
        </p:txBody>
      </p:sp>
    </p:spTree>
    <p:extLst>
      <p:ext uri="{BB962C8B-B14F-4D97-AF65-F5344CB8AC3E}">
        <p14:creationId xmlns:p14="http://schemas.microsoft.com/office/powerpoint/2010/main" val="230610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88B9D"/>
        </a:solidFill>
        <a:effectLst/>
      </p:bgPr>
    </p:bg>
    <p:spTree>
      <p:nvGrpSpPr>
        <p:cNvPr id="1" name="">
          <a:extLst>
            <a:ext uri="{FF2B5EF4-FFF2-40B4-BE49-F238E27FC236}">
              <a16:creationId xmlns:a16="http://schemas.microsoft.com/office/drawing/2014/main" id="{AC60C913-8845-6E2E-CD38-8F416F5AF36A}"/>
            </a:ext>
          </a:extLst>
        </p:cNvPr>
        <p:cNvGrpSpPr/>
        <p:nvPr/>
      </p:nvGrpSpPr>
      <p:grpSpPr>
        <a:xfrm>
          <a:off x="0" y="0"/>
          <a:ext cx="0" cy="0"/>
          <a:chOff x="0" y="0"/>
          <a:chExt cx="0" cy="0"/>
        </a:xfrm>
      </p:grpSpPr>
      <p:pic>
        <p:nvPicPr>
          <p:cNvPr id="7" name="Picture 6" descr="A graph of a ship between cars&#10;&#10;AI-generated content may be incorrect.">
            <a:extLst>
              <a:ext uri="{FF2B5EF4-FFF2-40B4-BE49-F238E27FC236}">
                <a16:creationId xmlns:a16="http://schemas.microsoft.com/office/drawing/2014/main" id="{A10B1052-8ECC-D4F9-68F7-1F57CF251824}"/>
              </a:ext>
            </a:extLst>
          </p:cNvPr>
          <p:cNvPicPr>
            <a:picLocks noChangeAspect="1"/>
          </p:cNvPicPr>
          <p:nvPr/>
        </p:nvPicPr>
        <p:blipFill>
          <a:blip r:embed="rId2"/>
          <a:stretch>
            <a:fillRect/>
          </a:stretch>
        </p:blipFill>
        <p:spPr>
          <a:xfrm>
            <a:off x="785666" y="2011038"/>
            <a:ext cx="8640231" cy="3972632"/>
          </a:xfrm>
          <a:prstGeom prst="rect">
            <a:avLst/>
          </a:prstGeom>
        </p:spPr>
      </p:pic>
      <p:sp>
        <p:nvSpPr>
          <p:cNvPr id="8" name="TextBox 7">
            <a:extLst>
              <a:ext uri="{FF2B5EF4-FFF2-40B4-BE49-F238E27FC236}">
                <a16:creationId xmlns:a16="http://schemas.microsoft.com/office/drawing/2014/main" id="{946C7F8E-07B9-2303-4F6E-542F4269BD67}"/>
              </a:ext>
            </a:extLst>
          </p:cNvPr>
          <p:cNvSpPr txBox="1"/>
          <p:nvPr/>
        </p:nvSpPr>
        <p:spPr>
          <a:xfrm>
            <a:off x="785666" y="286498"/>
            <a:ext cx="9245024" cy="1200329"/>
          </a:xfrm>
          <a:prstGeom prst="rect">
            <a:avLst/>
          </a:prstGeom>
          <a:noFill/>
        </p:spPr>
        <p:txBody>
          <a:bodyPr wrap="square" rtlCol="0">
            <a:spAutoFit/>
          </a:bodyPr>
          <a:lstStyle/>
          <a:p>
            <a:r>
              <a:rPr lang="en-US" dirty="0">
                <a:latin typeface="Aptos" panose="020B0004020202020204" pitchFamily="34" charset="0"/>
              </a:rPr>
              <a:t>The   scatter plot is created to visualize the relationship between engine power &amp; price using the columns  Engine HP &amp; MSRP </a:t>
            </a:r>
          </a:p>
          <a:p>
            <a:endParaRPr lang="en-US" dirty="0">
              <a:latin typeface="Aptos" panose="020B0004020202020204" pitchFamily="34" charset="0"/>
            </a:endParaRPr>
          </a:p>
          <a:p>
            <a:r>
              <a:rPr lang="en-US" dirty="0">
                <a:latin typeface="Aptos" panose="020B0004020202020204" pitchFamily="34" charset="0"/>
              </a:rPr>
              <a:t>The scatter plot created :</a:t>
            </a:r>
          </a:p>
        </p:txBody>
      </p:sp>
    </p:spTree>
    <p:extLst>
      <p:ext uri="{BB962C8B-B14F-4D97-AF65-F5344CB8AC3E}">
        <p14:creationId xmlns:p14="http://schemas.microsoft.com/office/powerpoint/2010/main" val="165644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88B9D"/>
        </a:solidFill>
        <a:effectLst/>
      </p:bgPr>
    </p:bg>
    <p:spTree>
      <p:nvGrpSpPr>
        <p:cNvPr id="1" name="">
          <a:extLst>
            <a:ext uri="{FF2B5EF4-FFF2-40B4-BE49-F238E27FC236}">
              <a16:creationId xmlns:a16="http://schemas.microsoft.com/office/drawing/2014/main" id="{3EFDDF44-FA2D-00D0-B66A-57A13D8CA81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7404B1F-E02E-0F59-E55C-07666D2592B5}"/>
              </a:ext>
            </a:extLst>
          </p:cNvPr>
          <p:cNvSpPr txBox="1"/>
          <p:nvPr/>
        </p:nvSpPr>
        <p:spPr>
          <a:xfrm>
            <a:off x="757381" y="282566"/>
            <a:ext cx="11065164" cy="3252942"/>
          </a:xfrm>
          <a:prstGeom prst="rect">
            <a:avLst/>
          </a:prstGeom>
          <a:noFill/>
        </p:spPr>
        <p:txBody>
          <a:bodyPr wrap="square">
            <a:spAutoFit/>
          </a:bodyPr>
          <a:lstStyle/>
          <a:p>
            <a:pPr marL="0" marR="0">
              <a:lnSpc>
                <a:spcPct val="115000"/>
              </a:lnSpc>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The scatter plot shows a general upward trend. This indicates that as the engine power of a car increases, its price also tends to increase.</a:t>
            </a:r>
          </a:p>
          <a:p>
            <a:pPr marL="0" marR="0">
              <a:lnSpc>
                <a:spcPct val="115000"/>
              </a:lnSpc>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Correlation: The trendline further supports this positive correlation. The upward slope of the trendline suggests that there's a positive association between engine power and price.</a:t>
            </a:r>
          </a:p>
          <a:p>
            <a:pPr marL="0" marR="0">
              <a:lnSpc>
                <a:spcPct val="115000"/>
              </a:lnSpc>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The scatter plot reveals a positive correlation between engine power and price, meaning that generally, cars with higher engine power tend to be more expensive. However, the spread of data points indicates that other factors also contribute to the price variation</a:t>
            </a:r>
            <a:r>
              <a:rPr lang="en-US" kern="100" dirty="0">
                <a:effectLst/>
                <a:latin typeface="Arial" panose="020B0604020202020204" pitchFamily="34" charset="0"/>
                <a:ea typeface="Aptos" panose="020B0004020202020204" pitchFamily="34" charset="0"/>
                <a:cs typeface="Times New Roman" panose="02020603050405020304" pitchFamily="18" charset="0"/>
              </a:rPr>
              <a:t>.</a:t>
            </a:r>
          </a:p>
          <a:p>
            <a:pPr marL="0" marR="0">
              <a:lnSpc>
                <a:spcPct val="115000"/>
              </a:lnSpc>
              <a:spcAft>
                <a:spcPts val="800"/>
              </a:spcAft>
            </a:pPr>
            <a:r>
              <a:rPr lang="en-US" dirty="0">
                <a:latin typeface="Arial" panose="020B0604020202020204" pitchFamily="34" charset="0"/>
                <a:ea typeface="Aptos" panose="020B0004020202020204" pitchFamily="34" charset="0"/>
              </a:rPr>
              <a:t>TO FIND WHICH </a:t>
            </a:r>
            <a:r>
              <a:rPr lang="en-US" dirty="0">
                <a:effectLst/>
                <a:latin typeface="Arial" panose="020B0604020202020204" pitchFamily="34" charset="0"/>
                <a:ea typeface="Aptos" panose="020B0004020202020204" pitchFamily="34" charset="0"/>
              </a:rPr>
              <a:t>CAR FEATURES ARE MOST IMPORTANT IN DETERMINING A CAR'S PRICE?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p>
        </p:txBody>
      </p:sp>
      <p:pic>
        <p:nvPicPr>
          <p:cNvPr id="10" name="Picture 9" descr="A screenshot of a computer&#10;&#10;AI-generated content may be incorrect.">
            <a:extLst>
              <a:ext uri="{FF2B5EF4-FFF2-40B4-BE49-F238E27FC236}">
                <a16:creationId xmlns:a16="http://schemas.microsoft.com/office/drawing/2014/main" id="{84748AB8-597E-A377-4D51-EC94FDEDD3B7}"/>
              </a:ext>
            </a:extLst>
          </p:cNvPr>
          <p:cNvPicPr>
            <a:picLocks noChangeAspect="1"/>
          </p:cNvPicPr>
          <p:nvPr/>
        </p:nvPicPr>
        <p:blipFill>
          <a:blip r:embed="rId2"/>
          <a:stretch>
            <a:fillRect/>
          </a:stretch>
        </p:blipFill>
        <p:spPr>
          <a:xfrm>
            <a:off x="926810" y="4814264"/>
            <a:ext cx="7645892" cy="1761169"/>
          </a:xfrm>
          <a:prstGeom prst="rect">
            <a:avLst/>
          </a:prstGeom>
        </p:spPr>
      </p:pic>
      <p:sp>
        <p:nvSpPr>
          <p:cNvPr id="11" name="TextBox 10">
            <a:extLst>
              <a:ext uri="{FF2B5EF4-FFF2-40B4-BE49-F238E27FC236}">
                <a16:creationId xmlns:a16="http://schemas.microsoft.com/office/drawing/2014/main" id="{16971A32-9D9B-203F-4128-F6410756C193}"/>
              </a:ext>
            </a:extLst>
          </p:cNvPr>
          <p:cNvSpPr txBox="1"/>
          <p:nvPr/>
        </p:nvSpPr>
        <p:spPr>
          <a:xfrm>
            <a:off x="822035" y="4035168"/>
            <a:ext cx="11000510" cy="646331"/>
          </a:xfrm>
          <a:prstGeom prst="rect">
            <a:avLst/>
          </a:prstGeom>
          <a:noFill/>
        </p:spPr>
        <p:txBody>
          <a:bodyPr wrap="square" rtlCol="0">
            <a:spAutoFit/>
          </a:bodyPr>
          <a:lstStyle/>
          <a:p>
            <a:r>
              <a:rPr lang="en-US" dirty="0">
                <a:latin typeface="Aptos" panose="020B0004020202020204" pitchFamily="34" charset="0"/>
              </a:rPr>
              <a:t>The columns used to do regression analysis are Engine HP,Engine Cylinders,Number of Doors,Highway MPG,City Mpg,MSRP columns </a:t>
            </a:r>
          </a:p>
        </p:txBody>
      </p:sp>
      <p:sp>
        <p:nvSpPr>
          <p:cNvPr id="12" name="TextBox 11">
            <a:extLst>
              <a:ext uri="{FF2B5EF4-FFF2-40B4-BE49-F238E27FC236}">
                <a16:creationId xmlns:a16="http://schemas.microsoft.com/office/drawing/2014/main" id="{5292E111-C6F2-0FA2-3CF3-A3B411E5FB6D}"/>
              </a:ext>
            </a:extLst>
          </p:cNvPr>
          <p:cNvSpPr txBox="1"/>
          <p:nvPr/>
        </p:nvSpPr>
        <p:spPr>
          <a:xfrm>
            <a:off x="822035" y="3308966"/>
            <a:ext cx="11000510" cy="646331"/>
          </a:xfrm>
          <a:prstGeom prst="rect">
            <a:avLst/>
          </a:prstGeom>
          <a:noFill/>
        </p:spPr>
        <p:txBody>
          <a:bodyPr wrap="square" rtlCol="0">
            <a:spAutoFit/>
          </a:bodyPr>
          <a:lstStyle/>
          <a:p>
            <a:r>
              <a:rPr lang="en-US" sz="1800" dirty="0">
                <a:effectLst/>
                <a:latin typeface="Aptos" panose="020B0004020202020204" pitchFamily="34" charset="0"/>
                <a:ea typeface="Aptos" panose="020B0004020202020204" pitchFamily="34" charset="0"/>
              </a:rPr>
              <a:t>To find that first we use Regression analysis  to identify the variables that have the strongest relationship with a car's price</a:t>
            </a:r>
            <a:endParaRPr lang="en-US" dirty="0">
              <a:latin typeface="Aptos" panose="020B0004020202020204" pitchFamily="34" charset="0"/>
            </a:endParaRPr>
          </a:p>
        </p:txBody>
      </p:sp>
    </p:spTree>
    <p:extLst>
      <p:ext uri="{BB962C8B-B14F-4D97-AF65-F5344CB8AC3E}">
        <p14:creationId xmlns:p14="http://schemas.microsoft.com/office/powerpoint/2010/main" val="3042777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488B9D"/>
        </a:solidFill>
        <a:effectLst/>
      </p:bgPr>
    </p:bg>
    <p:spTree>
      <p:nvGrpSpPr>
        <p:cNvPr id="1" name="">
          <a:extLst>
            <a:ext uri="{FF2B5EF4-FFF2-40B4-BE49-F238E27FC236}">
              <a16:creationId xmlns:a16="http://schemas.microsoft.com/office/drawing/2014/main" id="{FFF4ADFF-B8C8-D854-C13F-8F5A8FEB10FB}"/>
            </a:ext>
          </a:extLst>
        </p:cNvPr>
        <p:cNvGrpSpPr/>
        <p:nvPr/>
      </p:nvGrpSpPr>
      <p:grpSpPr>
        <a:xfrm>
          <a:off x="0" y="0"/>
          <a:ext cx="0" cy="0"/>
          <a:chOff x="0" y="0"/>
          <a:chExt cx="0" cy="0"/>
        </a:xfrm>
      </p:grpSpPr>
      <p:pic>
        <p:nvPicPr>
          <p:cNvPr id="2" name="Picture 1" descr="A screenshot of a computer&#10;&#10;AI-generated content may be incorrect.">
            <a:extLst>
              <a:ext uri="{FF2B5EF4-FFF2-40B4-BE49-F238E27FC236}">
                <a16:creationId xmlns:a16="http://schemas.microsoft.com/office/drawing/2014/main" id="{A6926C72-D399-A476-834C-12A03343CDC5}"/>
              </a:ext>
            </a:extLst>
          </p:cNvPr>
          <p:cNvPicPr>
            <a:picLocks noChangeAspect="1"/>
          </p:cNvPicPr>
          <p:nvPr/>
        </p:nvPicPr>
        <p:blipFill>
          <a:blip r:embed="rId2"/>
          <a:stretch>
            <a:fillRect/>
          </a:stretch>
        </p:blipFill>
        <p:spPr>
          <a:xfrm>
            <a:off x="598365" y="1323096"/>
            <a:ext cx="9824905" cy="3461603"/>
          </a:xfrm>
          <a:prstGeom prst="rect">
            <a:avLst/>
          </a:prstGeom>
        </p:spPr>
      </p:pic>
      <p:pic>
        <p:nvPicPr>
          <p:cNvPr id="3" name="Picture 2">
            <a:extLst>
              <a:ext uri="{FF2B5EF4-FFF2-40B4-BE49-F238E27FC236}">
                <a16:creationId xmlns:a16="http://schemas.microsoft.com/office/drawing/2014/main" id="{D2A4B50B-E37A-A41E-270E-CB03B0055AB9}"/>
              </a:ext>
            </a:extLst>
          </p:cNvPr>
          <p:cNvPicPr>
            <a:picLocks noChangeAspect="1"/>
          </p:cNvPicPr>
          <p:nvPr/>
        </p:nvPicPr>
        <p:blipFill>
          <a:blip r:embed="rId3"/>
          <a:stretch>
            <a:fillRect/>
          </a:stretch>
        </p:blipFill>
        <p:spPr>
          <a:xfrm>
            <a:off x="598364" y="5091413"/>
            <a:ext cx="9824905" cy="1324420"/>
          </a:xfrm>
          <a:prstGeom prst="rect">
            <a:avLst/>
          </a:prstGeom>
        </p:spPr>
      </p:pic>
      <p:sp>
        <p:nvSpPr>
          <p:cNvPr id="5" name="TextBox 4">
            <a:extLst>
              <a:ext uri="{FF2B5EF4-FFF2-40B4-BE49-F238E27FC236}">
                <a16:creationId xmlns:a16="http://schemas.microsoft.com/office/drawing/2014/main" id="{CF908B6F-3DF0-C5F2-C6AF-C7E378C65B45}"/>
              </a:ext>
            </a:extLst>
          </p:cNvPr>
          <p:cNvSpPr txBox="1"/>
          <p:nvPr/>
        </p:nvSpPr>
        <p:spPr>
          <a:xfrm>
            <a:off x="466246" y="442167"/>
            <a:ext cx="11483946" cy="712631"/>
          </a:xfrm>
          <a:prstGeom prst="rect">
            <a:avLst/>
          </a:prstGeom>
          <a:noFill/>
        </p:spPr>
        <p:txBody>
          <a:bodyPr wrap="square" rtlCol="0">
            <a:spAutoFit/>
          </a:bodyPr>
          <a:lstStyle/>
          <a:p>
            <a:pPr marL="0" marR="0">
              <a:lnSpc>
                <a:spcPct val="115000"/>
              </a:lnSpc>
              <a:spcAft>
                <a:spcPts val="800"/>
              </a:spcAft>
            </a:pPr>
            <a:r>
              <a:rPr lang="en-US" dirty="0">
                <a:latin typeface="Aptos" panose="020B0004020202020204" pitchFamily="34" charset="0"/>
              </a:rPr>
              <a:t>The Regression Analysis which is performed on </a:t>
            </a:r>
            <a:r>
              <a:rPr kumimoji="0" lang="en-US" sz="1800" b="0" i="0" u="none" strike="noStrike" kern="1200" cap="none" spc="0" normalizeH="0" baseline="0" noProof="0" dirty="0">
                <a:ln>
                  <a:noFill/>
                </a:ln>
                <a:effectLst/>
                <a:uLnTx/>
                <a:uFillTx/>
                <a:latin typeface="Aptos" panose="020B0004020202020204" pitchFamily="34" charset="0"/>
              </a:rPr>
              <a:t>Engine HP,Engine Cylinders,Number of Doors,Highway MPG,City Mpg,MSRP </a:t>
            </a:r>
            <a:r>
              <a:rPr lang="en-US" dirty="0">
                <a:latin typeface="Aptos" panose="020B0004020202020204" pitchFamily="34" charset="0"/>
              </a:rPr>
              <a:t>columns :</a:t>
            </a:r>
          </a:p>
        </p:txBody>
      </p:sp>
    </p:spTree>
    <p:extLst>
      <p:ext uri="{BB962C8B-B14F-4D97-AF65-F5344CB8AC3E}">
        <p14:creationId xmlns:p14="http://schemas.microsoft.com/office/powerpoint/2010/main" val="4222948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488B9D"/>
        </a:solidFill>
        <a:effectLst/>
      </p:bgPr>
    </p:bg>
    <p:spTree>
      <p:nvGrpSpPr>
        <p:cNvPr id="1" name="">
          <a:extLst>
            <a:ext uri="{FF2B5EF4-FFF2-40B4-BE49-F238E27FC236}">
              <a16:creationId xmlns:a16="http://schemas.microsoft.com/office/drawing/2014/main" id="{39785DCA-C24F-FFC4-0211-379054EC4948}"/>
            </a:ext>
          </a:extLst>
        </p:cNvPr>
        <p:cNvGrpSpPr/>
        <p:nvPr/>
      </p:nvGrpSpPr>
      <p:grpSpPr>
        <a:xfrm>
          <a:off x="0" y="0"/>
          <a:ext cx="0" cy="0"/>
          <a:chOff x="0" y="0"/>
          <a:chExt cx="0" cy="0"/>
        </a:xfrm>
      </p:grpSpPr>
      <p:pic>
        <p:nvPicPr>
          <p:cNvPr id="2" name="Picture 1" descr="A graph with text and numbers&#10;&#10;AI-generated content may be incorrect.">
            <a:extLst>
              <a:ext uri="{FF2B5EF4-FFF2-40B4-BE49-F238E27FC236}">
                <a16:creationId xmlns:a16="http://schemas.microsoft.com/office/drawing/2014/main" id="{FA331667-0558-2025-873B-F886001B0CE6}"/>
              </a:ext>
            </a:extLst>
          </p:cNvPr>
          <p:cNvPicPr>
            <a:picLocks noChangeAspect="1"/>
          </p:cNvPicPr>
          <p:nvPr/>
        </p:nvPicPr>
        <p:blipFill>
          <a:blip r:embed="rId2"/>
          <a:stretch>
            <a:fillRect/>
          </a:stretch>
        </p:blipFill>
        <p:spPr>
          <a:xfrm>
            <a:off x="815396" y="1727916"/>
            <a:ext cx="6649093" cy="2339259"/>
          </a:xfrm>
          <a:prstGeom prst="rect">
            <a:avLst/>
          </a:prstGeom>
        </p:spPr>
      </p:pic>
      <p:sp>
        <p:nvSpPr>
          <p:cNvPr id="3" name="TextBox 2">
            <a:extLst>
              <a:ext uri="{FF2B5EF4-FFF2-40B4-BE49-F238E27FC236}">
                <a16:creationId xmlns:a16="http://schemas.microsoft.com/office/drawing/2014/main" id="{8F9BF89A-E053-000C-ACB7-DDC4C80FC4BE}"/>
              </a:ext>
            </a:extLst>
          </p:cNvPr>
          <p:cNvSpPr txBox="1"/>
          <p:nvPr/>
        </p:nvSpPr>
        <p:spPr>
          <a:xfrm>
            <a:off x="729672" y="461310"/>
            <a:ext cx="10558438" cy="646331"/>
          </a:xfrm>
          <a:prstGeom prst="rect">
            <a:avLst/>
          </a:prstGeom>
          <a:noFill/>
        </p:spPr>
        <p:txBody>
          <a:bodyPr wrap="square" rtlCol="0">
            <a:spAutoFit/>
          </a:bodyPr>
          <a:lstStyle/>
          <a:p>
            <a:r>
              <a:rPr lang="en-US" dirty="0">
                <a:latin typeface="Aptos" panose="020B0004020202020204" pitchFamily="34" charset="0"/>
              </a:rPr>
              <a:t>A bar chart is created to visualize the variables relative importance &amp; the bar chart is created using  columns Engine HP, Engine cylinders ,no of doors, highway MPG,city MPG&amp; MSRP  </a:t>
            </a:r>
          </a:p>
        </p:txBody>
      </p:sp>
      <p:sp>
        <p:nvSpPr>
          <p:cNvPr id="4" name="TextBox 3">
            <a:extLst>
              <a:ext uri="{FF2B5EF4-FFF2-40B4-BE49-F238E27FC236}">
                <a16:creationId xmlns:a16="http://schemas.microsoft.com/office/drawing/2014/main" id="{116D438B-870B-B2D7-3D3F-758AFDA124AE}"/>
              </a:ext>
            </a:extLst>
          </p:cNvPr>
          <p:cNvSpPr txBox="1"/>
          <p:nvPr/>
        </p:nvSpPr>
        <p:spPr>
          <a:xfrm>
            <a:off x="729672" y="1233535"/>
            <a:ext cx="3507510" cy="646331"/>
          </a:xfrm>
          <a:prstGeom prst="rect">
            <a:avLst/>
          </a:prstGeom>
          <a:noFill/>
        </p:spPr>
        <p:txBody>
          <a:bodyPr wrap="square" rtlCol="0">
            <a:spAutoFit/>
          </a:bodyPr>
          <a:lstStyle/>
          <a:p>
            <a:r>
              <a:rPr lang="en-US" dirty="0">
                <a:latin typeface="Aptos" panose="020B0004020202020204" pitchFamily="34" charset="0"/>
              </a:rPr>
              <a:t>The bar chart created :</a:t>
            </a:r>
          </a:p>
          <a:p>
            <a:endParaRPr lang="en-US" dirty="0"/>
          </a:p>
        </p:txBody>
      </p:sp>
      <p:sp>
        <p:nvSpPr>
          <p:cNvPr id="6" name="TextBox 5">
            <a:extLst>
              <a:ext uri="{FF2B5EF4-FFF2-40B4-BE49-F238E27FC236}">
                <a16:creationId xmlns:a16="http://schemas.microsoft.com/office/drawing/2014/main" id="{6C92D849-54B7-C63E-094B-7564341940EE}"/>
              </a:ext>
            </a:extLst>
          </p:cNvPr>
          <p:cNvSpPr txBox="1"/>
          <p:nvPr/>
        </p:nvSpPr>
        <p:spPr>
          <a:xfrm>
            <a:off x="729672" y="4193069"/>
            <a:ext cx="11192165" cy="2830327"/>
          </a:xfrm>
          <a:prstGeom prst="rect">
            <a:avLst/>
          </a:prstGeom>
          <a:noFill/>
        </p:spPr>
        <p:txBody>
          <a:bodyPr wrap="square">
            <a:spAutoFit/>
          </a:bodyPr>
          <a:lstStyle/>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 Engine Cylinders: With a high coefficient of 6989.177662 , the number of engine cylinders has the largest correlation with a car's price. This means that as the number of engine cylinders increases, the car's price tends to be higher.</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 Number of Doors: This factor has a negative coefficient of -4472.158125, indicating that it has the least correlation with car pricing. More doors are associated with a decrease in the car's price.</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the price of a car is mostly influenced by the number of engine cylinders, whereas the number of doors has a minimal impact.</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287289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88B9D"/>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5B896C-97F1-1F5D-5151-D86B0CA869A9}"/>
              </a:ext>
            </a:extLst>
          </p:cNvPr>
          <p:cNvSpPr txBox="1"/>
          <p:nvPr/>
        </p:nvSpPr>
        <p:spPr>
          <a:xfrm>
            <a:off x="743674" y="448078"/>
            <a:ext cx="10946756" cy="2293513"/>
          </a:xfrm>
          <a:prstGeom prst="rect">
            <a:avLst/>
          </a:prstGeom>
          <a:noFill/>
        </p:spPr>
        <p:txBody>
          <a:bodyPr wrap="square">
            <a:spAutoFit/>
          </a:bodyPr>
          <a:lstStyle/>
          <a:p>
            <a:pPr marL="0" marR="0">
              <a:lnSpc>
                <a:spcPct val="115000"/>
              </a:lnSpc>
              <a:spcAft>
                <a:spcPts val="800"/>
              </a:spcAft>
            </a:pPr>
            <a:r>
              <a:rPr lang="en-US" sz="1800" b="1" kern="0" dirty="0">
                <a:effectLst/>
                <a:latin typeface="Aptos" panose="020B0004020202020204" pitchFamily="34" charset="0"/>
                <a:ea typeface="Times New Roman" panose="02020603050405020304" pitchFamily="18" charset="0"/>
                <a:cs typeface="Times New Roman" panose="02020603050405020304" pitchFamily="18" charset="0"/>
              </a:rPr>
              <a:t>PROJECT DESCRIPTION :</a:t>
            </a:r>
            <a:endParaRPr lang="en-US"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Overview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This project aims to analyze the relationship between various car features and their impact on the price and profitability of cars. By understanding these correlations, car manufacturers and dealers can make informed decisions on product development, marketing strategies, and pricing models.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5680281-E826-17E6-25E6-AB8EF07FD37E}"/>
              </a:ext>
            </a:extLst>
          </p:cNvPr>
          <p:cNvSpPr txBox="1"/>
          <p:nvPr/>
        </p:nvSpPr>
        <p:spPr>
          <a:xfrm>
            <a:off x="743674" y="2433782"/>
            <a:ext cx="11340296" cy="1772088"/>
          </a:xfrm>
          <a:prstGeom prst="rect">
            <a:avLst/>
          </a:prstGeom>
          <a:noFill/>
        </p:spPr>
        <p:txBody>
          <a:bodyPr wrap="square">
            <a:spAutoFit/>
          </a:bodyPr>
          <a:lstStyle/>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Business Problem / Question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The primary question this project addresses is: How do specific car features influence the price and profitability of cars? This includes examining factors like engine type, fuel efficiency, brand, body style, and technological features to determine their impact on the market value and profitability.</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200" kern="0" dirty="0">
                <a:effectLst/>
                <a:latin typeface="Aptos" panose="020B0004020202020204" pitchFamily="34" charset="0"/>
                <a:ea typeface="Times New Roman" panose="02020603050405020304" pitchFamily="18" charset="0"/>
                <a:cs typeface="Times New Roman" panose="02020603050405020304" pitchFamily="18" charset="0"/>
              </a:rPr>
              <a:t>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50915E4C-6229-F7D2-3BE0-2E69457437E3}"/>
              </a:ext>
            </a:extLst>
          </p:cNvPr>
          <p:cNvSpPr txBox="1"/>
          <p:nvPr/>
        </p:nvSpPr>
        <p:spPr>
          <a:xfrm>
            <a:off x="743674" y="4013807"/>
            <a:ext cx="10437471" cy="2079737"/>
          </a:xfrm>
          <a:prstGeom prst="rect">
            <a:avLst/>
          </a:prstGeom>
          <a:noFill/>
        </p:spPr>
        <p:txBody>
          <a:bodyPr wrap="square" rtlCol="0">
            <a:spAutoFit/>
          </a:bodyPr>
          <a:lstStyle/>
          <a:p>
            <a:pPr marL="0" marR="0">
              <a:lnSpc>
                <a:spcPct val="115000"/>
              </a:lnSpc>
              <a:spcAft>
                <a:spcPts val="800"/>
              </a:spcAft>
            </a:pPr>
            <a:r>
              <a:rPr lang="en-US"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a:effectLst/>
                <a:latin typeface="Aptos" panose="020B0004020202020204" pitchFamily="34" charset="0"/>
                <a:ea typeface="Times New Roman" panose="02020603050405020304" pitchFamily="18" charset="0"/>
                <a:cs typeface="Times New Roman" panose="02020603050405020304" pitchFamily="18" charset="0"/>
              </a:rPr>
              <a:t>Description of the Data Sources: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  The data used in this project is sourced from:</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 Automotive Industry Databases: Comprehensive data on car features, prices, and  sales figures.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R="0">
              <a:lnSpc>
                <a:spcPct val="115000"/>
              </a:lnSpc>
              <a:spcAft>
                <a:spcPts val="800"/>
              </a:spcAft>
            </a:pPr>
            <a:r>
              <a:rPr lang="en-US" kern="0" dirty="0">
                <a:latin typeface="Aptos" panose="020B0004020202020204" pitchFamily="34" charset="0"/>
                <a:ea typeface="Times New Roman" panose="02020603050405020304" pitchFamily="18" charset="0"/>
                <a:cs typeface="Times New Roman" panose="02020603050405020304" pitchFamily="18" charset="0"/>
              </a:rPr>
              <a:t>- </a:t>
            </a:r>
            <a:r>
              <a:rPr lang="en-US" kern="0" dirty="0">
                <a:effectLst/>
                <a:latin typeface="Aptos" panose="020B0004020202020204" pitchFamily="34" charset="0"/>
                <a:ea typeface="Times New Roman" panose="02020603050405020304" pitchFamily="18" charset="0"/>
                <a:cs typeface="Times New Roman" panose="02020603050405020304" pitchFamily="18" charset="0"/>
              </a:rPr>
              <a:t>Manufacturer Reports: Information on production costs, profit margins, and technological  </a:t>
            </a:r>
          </a:p>
          <a:p>
            <a:pPr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   advancements.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549279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488B9D"/>
        </a:solidFill>
        <a:effectLst/>
      </p:bgPr>
    </p:bg>
    <p:spTree>
      <p:nvGrpSpPr>
        <p:cNvPr id="1" name="">
          <a:extLst>
            <a:ext uri="{FF2B5EF4-FFF2-40B4-BE49-F238E27FC236}">
              <a16:creationId xmlns:a16="http://schemas.microsoft.com/office/drawing/2014/main" id="{7B424460-877C-99E6-1592-EF613C7CAD7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4BB3738-5B76-6C5C-48BA-92984E78C9D5}"/>
              </a:ext>
            </a:extLst>
          </p:cNvPr>
          <p:cNvSpPr txBox="1"/>
          <p:nvPr/>
        </p:nvSpPr>
        <p:spPr>
          <a:xfrm>
            <a:off x="295564" y="160140"/>
            <a:ext cx="11185236" cy="369332"/>
          </a:xfrm>
          <a:prstGeom prst="rect">
            <a:avLst/>
          </a:prstGeom>
          <a:noFill/>
        </p:spPr>
        <p:txBody>
          <a:bodyPr wrap="square">
            <a:spAutoFit/>
          </a:bodyPr>
          <a:lstStyle/>
          <a:p>
            <a:pPr marL="0" marR="0"/>
            <a:r>
              <a:rPr lang="en-US" dirty="0">
                <a:effectLst/>
                <a:latin typeface="Arial" panose="020B0604020202020204" pitchFamily="34" charset="0"/>
                <a:ea typeface="Times New Roman" panose="02020603050405020304" pitchFamily="18" charset="0"/>
              </a:rPr>
              <a:t>TO FIND HOW DOES THE AVERAGE PRICE OF A CAR VARY ACROSS DIFFERENT MANUFACTURERS</a:t>
            </a:r>
            <a:endParaRPr lang="en-US"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C548C2E1-2E93-C61F-D197-1D9C402F386B}"/>
              </a:ext>
            </a:extLst>
          </p:cNvPr>
          <p:cNvSpPr txBox="1"/>
          <p:nvPr/>
        </p:nvSpPr>
        <p:spPr>
          <a:xfrm>
            <a:off x="295564" y="824038"/>
            <a:ext cx="11092873" cy="369332"/>
          </a:xfrm>
          <a:prstGeom prst="rect">
            <a:avLst/>
          </a:prstGeom>
          <a:noFill/>
        </p:spPr>
        <p:txBody>
          <a:bodyPr wrap="square" rtlCol="0">
            <a:spAutoFit/>
          </a:bodyPr>
          <a:lstStyle/>
          <a:p>
            <a:r>
              <a:rPr lang="en-US" dirty="0"/>
              <a:t> </a:t>
            </a:r>
            <a:r>
              <a:rPr lang="en-US" dirty="0">
                <a:latin typeface="Aptos" panose="020B0004020202020204" pitchFamily="34" charset="0"/>
              </a:rPr>
              <a:t>To find that first we have to use pivot table to visualize the average price of the cars for each manufacturer</a:t>
            </a:r>
          </a:p>
        </p:txBody>
      </p:sp>
      <p:pic>
        <p:nvPicPr>
          <p:cNvPr id="5" name="Picture 4" descr="A screenshot of a table&#10;&#10;AI-generated content may be incorrect.">
            <a:extLst>
              <a:ext uri="{FF2B5EF4-FFF2-40B4-BE49-F238E27FC236}">
                <a16:creationId xmlns:a16="http://schemas.microsoft.com/office/drawing/2014/main" id="{7719C97B-9A77-8B54-5CC4-AEB888B8C087}"/>
              </a:ext>
            </a:extLst>
          </p:cNvPr>
          <p:cNvPicPr>
            <a:picLocks noChangeAspect="1"/>
          </p:cNvPicPr>
          <p:nvPr/>
        </p:nvPicPr>
        <p:blipFill>
          <a:blip r:embed="rId2"/>
          <a:stretch>
            <a:fillRect/>
          </a:stretch>
        </p:blipFill>
        <p:spPr>
          <a:xfrm>
            <a:off x="711200" y="1958974"/>
            <a:ext cx="2235200" cy="4579193"/>
          </a:xfrm>
          <a:prstGeom prst="rect">
            <a:avLst/>
          </a:prstGeom>
        </p:spPr>
      </p:pic>
      <p:sp>
        <p:nvSpPr>
          <p:cNvPr id="6" name="TextBox 5">
            <a:extLst>
              <a:ext uri="{FF2B5EF4-FFF2-40B4-BE49-F238E27FC236}">
                <a16:creationId xmlns:a16="http://schemas.microsoft.com/office/drawing/2014/main" id="{DB2D08D0-6635-C5F1-DA39-FCA26FA6630F}"/>
              </a:ext>
            </a:extLst>
          </p:cNvPr>
          <p:cNvSpPr txBox="1"/>
          <p:nvPr/>
        </p:nvSpPr>
        <p:spPr>
          <a:xfrm>
            <a:off x="387927" y="1206840"/>
            <a:ext cx="8698200" cy="369332"/>
          </a:xfrm>
          <a:prstGeom prst="rect">
            <a:avLst/>
          </a:prstGeom>
          <a:noFill/>
        </p:spPr>
        <p:txBody>
          <a:bodyPr wrap="square" rtlCol="0">
            <a:spAutoFit/>
          </a:bodyPr>
          <a:lstStyle/>
          <a:p>
            <a:r>
              <a:rPr lang="en-US" dirty="0">
                <a:latin typeface="Aptos" panose="020B0004020202020204" pitchFamily="34" charset="0"/>
              </a:rPr>
              <a:t>The columns taken to create the pivot table are Make ,MSRP columns </a:t>
            </a:r>
          </a:p>
        </p:txBody>
      </p:sp>
    </p:spTree>
    <p:extLst>
      <p:ext uri="{BB962C8B-B14F-4D97-AF65-F5344CB8AC3E}">
        <p14:creationId xmlns:p14="http://schemas.microsoft.com/office/powerpoint/2010/main" val="1272378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488B9D"/>
        </a:solidFill>
        <a:effectLst/>
      </p:bgPr>
    </p:bg>
    <p:spTree>
      <p:nvGrpSpPr>
        <p:cNvPr id="1" name="">
          <a:extLst>
            <a:ext uri="{FF2B5EF4-FFF2-40B4-BE49-F238E27FC236}">
              <a16:creationId xmlns:a16="http://schemas.microsoft.com/office/drawing/2014/main" id="{EE9942F8-F60B-87A8-7270-1004099FD1CC}"/>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CCB72EA7-396A-A1B0-2F9D-B24A39CA612A}"/>
              </a:ext>
            </a:extLst>
          </p:cNvPr>
          <p:cNvPicPr>
            <a:picLocks noChangeAspect="1"/>
          </p:cNvPicPr>
          <p:nvPr/>
        </p:nvPicPr>
        <p:blipFill>
          <a:blip r:embed="rId2"/>
          <a:stretch>
            <a:fillRect/>
          </a:stretch>
        </p:blipFill>
        <p:spPr>
          <a:xfrm>
            <a:off x="757959" y="954231"/>
            <a:ext cx="3031721" cy="5555235"/>
          </a:xfrm>
          <a:prstGeom prst="rect">
            <a:avLst/>
          </a:prstGeom>
        </p:spPr>
      </p:pic>
      <p:sp>
        <p:nvSpPr>
          <p:cNvPr id="3" name="TextBox 2">
            <a:extLst>
              <a:ext uri="{FF2B5EF4-FFF2-40B4-BE49-F238E27FC236}">
                <a16:creationId xmlns:a16="http://schemas.microsoft.com/office/drawing/2014/main" id="{AC2C04D6-227D-5EC7-415D-4A3537184BEC}"/>
              </a:ext>
            </a:extLst>
          </p:cNvPr>
          <p:cNvSpPr txBox="1"/>
          <p:nvPr/>
        </p:nvSpPr>
        <p:spPr>
          <a:xfrm>
            <a:off x="665018" y="434109"/>
            <a:ext cx="5624946" cy="369332"/>
          </a:xfrm>
          <a:prstGeom prst="rect">
            <a:avLst/>
          </a:prstGeom>
          <a:noFill/>
        </p:spPr>
        <p:txBody>
          <a:bodyPr wrap="square" rtlCol="0">
            <a:spAutoFit/>
          </a:bodyPr>
          <a:lstStyle/>
          <a:p>
            <a:r>
              <a:rPr lang="en-US" dirty="0">
                <a:latin typeface="Aptos" panose="020B0004020202020204" pitchFamily="34" charset="0"/>
              </a:rPr>
              <a:t>The pivot table created :</a:t>
            </a:r>
          </a:p>
        </p:txBody>
      </p:sp>
    </p:spTree>
    <p:extLst>
      <p:ext uri="{BB962C8B-B14F-4D97-AF65-F5344CB8AC3E}">
        <p14:creationId xmlns:p14="http://schemas.microsoft.com/office/powerpoint/2010/main" val="3846314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488B9D"/>
        </a:solidFill>
        <a:effectLst/>
      </p:bgPr>
    </p:bg>
    <p:spTree>
      <p:nvGrpSpPr>
        <p:cNvPr id="1" name="">
          <a:extLst>
            <a:ext uri="{FF2B5EF4-FFF2-40B4-BE49-F238E27FC236}">
              <a16:creationId xmlns:a16="http://schemas.microsoft.com/office/drawing/2014/main" id="{2B45075D-C022-98A8-7340-7F65DB6E218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7F1C33B-5B9B-47DE-4313-CFA7EF2AEF23}"/>
              </a:ext>
            </a:extLst>
          </p:cNvPr>
          <p:cNvSpPr txBox="1"/>
          <p:nvPr/>
        </p:nvSpPr>
        <p:spPr>
          <a:xfrm>
            <a:off x="554182" y="334795"/>
            <a:ext cx="10529453" cy="949171"/>
          </a:xfrm>
          <a:prstGeom prst="rect">
            <a:avLst/>
          </a:prstGeom>
          <a:noFill/>
        </p:spPr>
        <p:txBody>
          <a:bodyPr wrap="square">
            <a:spAutoFit/>
          </a:bodyPr>
          <a:lstStyle/>
          <a:p>
            <a:pPr marL="0" marR="0" fontAlgn="base"/>
            <a:r>
              <a:rPr lang="en-US" dirty="0">
                <a:latin typeface="Aptos" panose="020B0004020202020204" pitchFamily="34" charset="0"/>
                <a:ea typeface="Times New Roman" panose="02020603050405020304" pitchFamily="18" charset="0"/>
              </a:rPr>
              <a:t>A </a:t>
            </a:r>
            <a:r>
              <a:rPr lang="en-US" dirty="0">
                <a:effectLst/>
                <a:latin typeface="Aptos" panose="020B0004020202020204" pitchFamily="34" charset="0"/>
                <a:ea typeface="Times New Roman" panose="02020603050405020304" pitchFamily="18" charset="0"/>
              </a:rPr>
              <a:t> bar chart </a:t>
            </a:r>
            <a:r>
              <a:rPr lang="en-US" dirty="0">
                <a:latin typeface="Aptos" panose="020B0004020202020204" pitchFamily="34" charset="0"/>
                <a:ea typeface="Times New Roman" panose="02020603050405020304" pitchFamily="18" charset="0"/>
              </a:rPr>
              <a:t>is created to </a:t>
            </a:r>
            <a:r>
              <a:rPr lang="en-US" dirty="0">
                <a:effectLst/>
                <a:latin typeface="Aptos" panose="020B0004020202020204" pitchFamily="34" charset="0"/>
                <a:ea typeface="Times New Roman" panose="02020603050405020304" pitchFamily="18" charset="0"/>
              </a:rPr>
              <a:t> visualize  the relationship between manufacturer and average price using the pivot table  columns .</a:t>
            </a:r>
          </a:p>
          <a:p>
            <a:pPr marL="0" marR="0">
              <a:lnSpc>
                <a:spcPct val="115000"/>
              </a:lnSpc>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 </a:t>
            </a:r>
          </a:p>
        </p:txBody>
      </p:sp>
      <p:pic>
        <p:nvPicPr>
          <p:cNvPr id="4" name="Picture 3" descr="A screenshot of a graph&#10;&#10;AI-generated content may be incorrect.">
            <a:extLst>
              <a:ext uri="{FF2B5EF4-FFF2-40B4-BE49-F238E27FC236}">
                <a16:creationId xmlns:a16="http://schemas.microsoft.com/office/drawing/2014/main" id="{34710165-8F61-3322-5792-A7227EB30285}"/>
              </a:ext>
            </a:extLst>
          </p:cNvPr>
          <p:cNvPicPr>
            <a:picLocks noChangeAspect="1"/>
          </p:cNvPicPr>
          <p:nvPr/>
        </p:nvPicPr>
        <p:blipFill>
          <a:blip r:embed="rId2"/>
          <a:stretch>
            <a:fillRect/>
          </a:stretch>
        </p:blipFill>
        <p:spPr>
          <a:xfrm>
            <a:off x="636034" y="1574867"/>
            <a:ext cx="5386393" cy="5038374"/>
          </a:xfrm>
          <a:prstGeom prst="rect">
            <a:avLst/>
          </a:prstGeom>
        </p:spPr>
      </p:pic>
      <p:sp>
        <p:nvSpPr>
          <p:cNvPr id="5" name="TextBox 4">
            <a:extLst>
              <a:ext uri="{FF2B5EF4-FFF2-40B4-BE49-F238E27FC236}">
                <a16:creationId xmlns:a16="http://schemas.microsoft.com/office/drawing/2014/main" id="{49CEF1CA-34F6-B97C-FF5C-380F454C3CE4}"/>
              </a:ext>
            </a:extLst>
          </p:cNvPr>
          <p:cNvSpPr txBox="1"/>
          <p:nvPr/>
        </p:nvSpPr>
        <p:spPr>
          <a:xfrm>
            <a:off x="554182" y="1099300"/>
            <a:ext cx="2761673" cy="369332"/>
          </a:xfrm>
          <a:prstGeom prst="rect">
            <a:avLst/>
          </a:prstGeom>
          <a:noFill/>
        </p:spPr>
        <p:txBody>
          <a:bodyPr wrap="square" rtlCol="0">
            <a:spAutoFit/>
          </a:bodyPr>
          <a:lstStyle/>
          <a:p>
            <a:r>
              <a:rPr lang="en-US" dirty="0">
                <a:latin typeface="Aptos" panose="020B0004020202020204" pitchFamily="34" charset="0"/>
              </a:rPr>
              <a:t>The bar chart created :</a:t>
            </a:r>
          </a:p>
        </p:txBody>
      </p:sp>
    </p:spTree>
    <p:extLst>
      <p:ext uri="{BB962C8B-B14F-4D97-AF65-F5344CB8AC3E}">
        <p14:creationId xmlns:p14="http://schemas.microsoft.com/office/powerpoint/2010/main" val="2515146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488B9D"/>
        </a:solidFill>
        <a:effectLst/>
      </p:bgPr>
    </p:bg>
    <p:spTree>
      <p:nvGrpSpPr>
        <p:cNvPr id="1" name="">
          <a:extLst>
            <a:ext uri="{FF2B5EF4-FFF2-40B4-BE49-F238E27FC236}">
              <a16:creationId xmlns:a16="http://schemas.microsoft.com/office/drawing/2014/main" id="{692D92E4-0622-C907-42CB-79ABFA5B9FB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C641F77-0320-0CEC-47D7-7BA2DC874A4C}"/>
              </a:ext>
            </a:extLst>
          </p:cNvPr>
          <p:cNvSpPr txBox="1"/>
          <p:nvPr/>
        </p:nvSpPr>
        <p:spPr>
          <a:xfrm>
            <a:off x="822037" y="617329"/>
            <a:ext cx="11046690" cy="3547766"/>
          </a:xfrm>
          <a:prstGeom prst="rect">
            <a:avLst/>
          </a:prstGeom>
          <a:noFill/>
        </p:spPr>
        <p:txBody>
          <a:bodyPr wrap="square">
            <a:spAutoFit/>
          </a:bodyPr>
          <a:lstStyle/>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 Bugatti: Has the highest average price of any brand, which is $1,757,223.667</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 Maybach: Follows with an average price of $546,221.875</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This information can help car manufacturers with pricing and positioning initiatives.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By analyzing average car prices, manufacturers can gain insights into the automotive industry's pricing landscape. This helps them position their products strategically, adjust pricing to align with consumer expectations and competitor prices, and ultimately enhance their competitiveness and profitability</a:t>
            </a: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a:lnSpc>
                <a:spcPct val="115000"/>
              </a:lnSpc>
              <a:spcAft>
                <a:spcPts val="800"/>
              </a:spcAft>
            </a:pP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100" dirty="0">
                <a:effectLst/>
                <a:latin typeface="Arial" panose="020B0604020202020204" pitchFamily="34" charset="0"/>
                <a:ea typeface="Aptos" panose="020B0004020202020204" pitchFamily="34" charset="0"/>
                <a:cs typeface="Arial" panose="020B0604020202020204" pitchFamily="34" charset="0"/>
              </a:rPr>
              <a:t> TO FIND </a:t>
            </a:r>
            <a:r>
              <a:rPr lang="en-US" dirty="0">
                <a:effectLst/>
                <a:latin typeface="Arial" panose="020B0604020202020204" pitchFamily="34" charset="0"/>
                <a:ea typeface="Aptos" panose="020B0004020202020204" pitchFamily="34" charset="0"/>
                <a:cs typeface="Arial" panose="020B0604020202020204" pitchFamily="34" charset="0"/>
              </a:rPr>
              <a:t>THE RELATIONSHIP BETWEEN FUEL EFFICIENCY AND THE NUMBER OF CYLINDERS IN A   </a:t>
            </a:r>
          </a:p>
          <a:p>
            <a:pPr marL="0" marR="0">
              <a:lnSpc>
                <a:spcPct val="115000"/>
              </a:lnSpc>
              <a:spcAft>
                <a:spcPts val="800"/>
              </a:spcAft>
            </a:pPr>
            <a:r>
              <a:rPr lang="en-US" dirty="0">
                <a:latin typeface="Arial" panose="020B0604020202020204" pitchFamily="34" charset="0"/>
                <a:ea typeface="Aptos" panose="020B0004020202020204" pitchFamily="34" charset="0"/>
                <a:cs typeface="Arial" panose="020B0604020202020204" pitchFamily="34" charset="0"/>
              </a:rPr>
              <a:t> </a:t>
            </a:r>
            <a:r>
              <a:rPr lang="en-US" dirty="0">
                <a:effectLst/>
                <a:latin typeface="Arial" panose="020B0604020202020204" pitchFamily="34" charset="0"/>
                <a:ea typeface="Aptos" panose="020B0004020202020204" pitchFamily="34" charset="0"/>
                <a:cs typeface="Arial" panose="020B0604020202020204" pitchFamily="34" charset="0"/>
              </a:rPr>
              <a:t>CAR’S ENGINE</a:t>
            </a:r>
            <a:endParaRPr lang="en-US" kern="100" dirty="0">
              <a:effectLst/>
              <a:latin typeface="Arial" panose="020B0604020202020204" pitchFamily="34" charset="0"/>
              <a:ea typeface="Aptos" panose="020B00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CAA38AF3-F844-5DC7-5096-B492E8C037B0}"/>
              </a:ext>
            </a:extLst>
          </p:cNvPr>
          <p:cNvSpPr txBox="1"/>
          <p:nvPr/>
        </p:nvSpPr>
        <p:spPr>
          <a:xfrm>
            <a:off x="822037" y="4339817"/>
            <a:ext cx="11157760" cy="646331"/>
          </a:xfrm>
          <a:prstGeom prst="rect">
            <a:avLst/>
          </a:prstGeom>
          <a:noFill/>
        </p:spPr>
        <p:txBody>
          <a:bodyPr wrap="square" rtlCol="0">
            <a:spAutoFit/>
          </a:bodyPr>
          <a:lstStyle/>
          <a:p>
            <a:r>
              <a:rPr lang="en-US" dirty="0"/>
              <a:t> </a:t>
            </a:r>
            <a:r>
              <a:rPr lang="en-US" dirty="0">
                <a:latin typeface="Aptos" panose="020B0004020202020204" pitchFamily="34" charset="0"/>
              </a:rPr>
              <a:t>To do that we have to use  scatter plot  to visualize the relationship between the no of cylinders &amp; highway MPG   </a:t>
            </a:r>
          </a:p>
          <a:p>
            <a:r>
              <a:rPr lang="en-US" dirty="0">
                <a:latin typeface="Aptos" panose="020B0004020202020204" pitchFamily="34" charset="0"/>
                <a:cs typeface="Times New Roman" panose="02020603050405020304" pitchFamily="18" charset="0"/>
              </a:rPr>
              <a:t> and use a </a:t>
            </a:r>
            <a:r>
              <a:rPr lang="en-US" dirty="0">
                <a:effectLst/>
                <a:latin typeface="Aptos" panose="020B0004020202020204" pitchFamily="34" charset="0"/>
                <a:ea typeface="Aptos" panose="020B0004020202020204" pitchFamily="34" charset="0"/>
                <a:cs typeface="Times New Roman" panose="02020603050405020304" pitchFamily="18" charset="0"/>
              </a:rPr>
              <a:t> trendline  to  estimate the slope of the relationship and assess its significance</a:t>
            </a:r>
            <a:endParaRPr lang="en-US" dirty="0">
              <a:latin typeface="Aptos" panose="020B0004020202020204" pitchFamily="34" charset="0"/>
            </a:endParaRPr>
          </a:p>
        </p:txBody>
      </p:sp>
    </p:spTree>
    <p:extLst>
      <p:ext uri="{BB962C8B-B14F-4D97-AF65-F5344CB8AC3E}">
        <p14:creationId xmlns:p14="http://schemas.microsoft.com/office/powerpoint/2010/main" val="1234441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488B9D"/>
        </a:solidFill>
        <a:effectLst/>
      </p:bgPr>
    </p:bg>
    <p:spTree>
      <p:nvGrpSpPr>
        <p:cNvPr id="1" name="">
          <a:extLst>
            <a:ext uri="{FF2B5EF4-FFF2-40B4-BE49-F238E27FC236}">
              <a16:creationId xmlns:a16="http://schemas.microsoft.com/office/drawing/2014/main" id="{D0CED0CB-C05E-B618-4589-8F23DEE5536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2317016-0B54-C76E-09B6-6356597D6D84}"/>
              </a:ext>
            </a:extLst>
          </p:cNvPr>
          <p:cNvPicPr>
            <a:picLocks noChangeAspect="1"/>
          </p:cNvPicPr>
          <p:nvPr/>
        </p:nvPicPr>
        <p:blipFill>
          <a:blip r:embed="rId2"/>
          <a:stretch>
            <a:fillRect/>
          </a:stretch>
        </p:blipFill>
        <p:spPr>
          <a:xfrm>
            <a:off x="769725" y="1234701"/>
            <a:ext cx="3945150" cy="4919724"/>
          </a:xfrm>
          <a:prstGeom prst="rect">
            <a:avLst/>
          </a:prstGeom>
        </p:spPr>
      </p:pic>
      <p:sp>
        <p:nvSpPr>
          <p:cNvPr id="5" name="TextBox 4">
            <a:extLst>
              <a:ext uri="{FF2B5EF4-FFF2-40B4-BE49-F238E27FC236}">
                <a16:creationId xmlns:a16="http://schemas.microsoft.com/office/drawing/2014/main" id="{5E361B2B-2916-AD34-6156-0AFD704145EF}"/>
              </a:ext>
            </a:extLst>
          </p:cNvPr>
          <p:cNvSpPr txBox="1"/>
          <p:nvPr/>
        </p:nvSpPr>
        <p:spPr>
          <a:xfrm>
            <a:off x="618836" y="411079"/>
            <a:ext cx="10627233"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effectLst/>
                <a:uLnTx/>
                <a:uFillTx/>
                <a:latin typeface="Aptos" panose="020B0004020202020204" pitchFamily="34" charset="0"/>
                <a:ea typeface="Aptos" panose="020B0004020202020204" pitchFamily="34" charset="0"/>
                <a:cs typeface="Times New Roman" panose="02020603050405020304" pitchFamily="18" charset="0"/>
              </a:rPr>
              <a:t>The Columns used to plot a scatter plot  are Engine Cylinders &amp; Highway MPG columns  </a:t>
            </a:r>
            <a:endParaRPr kumimoji="0" lang="en-US" b="0" i="0" u="none" strike="noStrike" kern="1200" cap="none" spc="0" normalizeH="0" baseline="0" noProof="0" dirty="0">
              <a:ln>
                <a:noFill/>
              </a:ln>
              <a:effectLst/>
              <a:uLnTx/>
              <a:uFillTx/>
              <a:latin typeface="Tw Cen MT" panose="020B0602020104020603"/>
              <a:ea typeface="+mn-ea"/>
              <a:cs typeface="+mn-cs"/>
            </a:endParaRPr>
          </a:p>
        </p:txBody>
      </p:sp>
    </p:spTree>
    <p:extLst>
      <p:ext uri="{BB962C8B-B14F-4D97-AF65-F5344CB8AC3E}">
        <p14:creationId xmlns:p14="http://schemas.microsoft.com/office/powerpoint/2010/main" val="324159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488B9D"/>
        </a:solidFill>
        <a:effectLst/>
      </p:bgPr>
    </p:bg>
    <p:spTree>
      <p:nvGrpSpPr>
        <p:cNvPr id="1" name="">
          <a:extLst>
            <a:ext uri="{FF2B5EF4-FFF2-40B4-BE49-F238E27FC236}">
              <a16:creationId xmlns:a16="http://schemas.microsoft.com/office/drawing/2014/main" id="{C7C537C9-303D-E715-4A0E-740438C19537}"/>
            </a:ext>
          </a:extLst>
        </p:cNvPr>
        <p:cNvGrpSpPr/>
        <p:nvPr/>
      </p:nvGrpSpPr>
      <p:grpSpPr>
        <a:xfrm>
          <a:off x="0" y="0"/>
          <a:ext cx="0" cy="0"/>
          <a:chOff x="0" y="0"/>
          <a:chExt cx="0" cy="0"/>
        </a:xfrm>
      </p:grpSpPr>
      <p:pic>
        <p:nvPicPr>
          <p:cNvPr id="2" name="Picture 1" descr="A graph of a graph&#10;&#10;AI-generated content may be incorrect.">
            <a:extLst>
              <a:ext uri="{FF2B5EF4-FFF2-40B4-BE49-F238E27FC236}">
                <a16:creationId xmlns:a16="http://schemas.microsoft.com/office/drawing/2014/main" id="{6AD5A6DC-5C6E-E977-C2C7-D2F8D57C63B3}"/>
              </a:ext>
            </a:extLst>
          </p:cNvPr>
          <p:cNvPicPr>
            <a:picLocks noChangeAspect="1"/>
          </p:cNvPicPr>
          <p:nvPr/>
        </p:nvPicPr>
        <p:blipFill>
          <a:blip r:embed="rId2"/>
          <a:stretch>
            <a:fillRect/>
          </a:stretch>
        </p:blipFill>
        <p:spPr>
          <a:xfrm>
            <a:off x="649719" y="1844445"/>
            <a:ext cx="10595880" cy="3937230"/>
          </a:xfrm>
          <a:prstGeom prst="rect">
            <a:avLst/>
          </a:prstGeom>
        </p:spPr>
      </p:pic>
      <p:sp>
        <p:nvSpPr>
          <p:cNvPr id="4" name="TextBox 3">
            <a:extLst>
              <a:ext uri="{FF2B5EF4-FFF2-40B4-BE49-F238E27FC236}">
                <a16:creationId xmlns:a16="http://schemas.microsoft.com/office/drawing/2014/main" id="{16E91FB1-811F-D275-75FF-60C496E657D0}"/>
              </a:ext>
            </a:extLst>
          </p:cNvPr>
          <p:cNvSpPr txBox="1"/>
          <p:nvPr/>
        </p:nvSpPr>
        <p:spPr>
          <a:xfrm>
            <a:off x="535709" y="286327"/>
            <a:ext cx="10889672" cy="923330"/>
          </a:xfrm>
          <a:prstGeom prst="rect">
            <a:avLst/>
          </a:prstGeom>
          <a:noFill/>
        </p:spPr>
        <p:txBody>
          <a:bodyPr wrap="square" rtlCol="0">
            <a:spAutoFit/>
          </a:bodyPr>
          <a:lstStyle/>
          <a:p>
            <a:r>
              <a:rPr lang="en-US" dirty="0">
                <a:latin typeface="Aptos" panose="020B0004020202020204" pitchFamily="34" charset="0"/>
              </a:rPr>
              <a:t>A scatter plot is created to visualize the relationship between the no of cylinders &amp; highway MPG </a:t>
            </a:r>
            <a:r>
              <a:rPr lang="en-US" dirty="0">
                <a:latin typeface="Aptos" panose="020B0004020202020204" pitchFamily="34" charset="0"/>
                <a:cs typeface="Times New Roman" panose="02020603050405020304" pitchFamily="18" charset="0"/>
              </a:rPr>
              <a:t>and a </a:t>
            </a:r>
            <a:r>
              <a:rPr lang="en-US" dirty="0">
                <a:effectLst/>
                <a:latin typeface="Aptos" panose="020B0004020202020204" pitchFamily="34" charset="0"/>
                <a:ea typeface="Aptos" panose="020B0004020202020204" pitchFamily="34" charset="0"/>
                <a:cs typeface="Times New Roman" panose="02020603050405020304" pitchFamily="18" charset="0"/>
              </a:rPr>
              <a:t> trendline on the scatter plot is created to  estimate the slope of the relationship and assess its significance &amp; </a:t>
            </a:r>
            <a:r>
              <a:rPr lang="en-US" dirty="0">
                <a:latin typeface="Aptos" panose="020B0004020202020204" pitchFamily="34" charset="0"/>
                <a:ea typeface="Aptos" panose="020B0004020202020204" pitchFamily="34" charset="0"/>
                <a:cs typeface="Times New Roman" panose="02020603050405020304" pitchFamily="18" charset="0"/>
              </a:rPr>
              <a:t>the scatter plot is </a:t>
            </a:r>
            <a:r>
              <a:rPr lang="en-US" dirty="0">
                <a:effectLst/>
                <a:latin typeface="Aptos" panose="020B0004020202020204" pitchFamily="34" charset="0"/>
                <a:ea typeface="Aptos" panose="020B0004020202020204" pitchFamily="34" charset="0"/>
                <a:cs typeface="Times New Roman" panose="02020603050405020304" pitchFamily="18" charset="0"/>
              </a:rPr>
              <a:t> created using  Engine cylinder &amp; Highway MPG columns </a:t>
            </a:r>
            <a:endParaRPr lang="en-US" dirty="0">
              <a:latin typeface="Aptos" panose="020B0004020202020204" pitchFamily="34" charset="0"/>
            </a:endParaRPr>
          </a:p>
        </p:txBody>
      </p:sp>
      <p:sp>
        <p:nvSpPr>
          <p:cNvPr id="6" name="TextBox 5">
            <a:extLst>
              <a:ext uri="{FF2B5EF4-FFF2-40B4-BE49-F238E27FC236}">
                <a16:creationId xmlns:a16="http://schemas.microsoft.com/office/drawing/2014/main" id="{C0E77B09-BA4F-FE4D-9AAB-843F8DE735CA}"/>
              </a:ext>
            </a:extLst>
          </p:cNvPr>
          <p:cNvSpPr txBox="1"/>
          <p:nvPr/>
        </p:nvSpPr>
        <p:spPr>
          <a:xfrm>
            <a:off x="535709" y="1279359"/>
            <a:ext cx="3158836" cy="369332"/>
          </a:xfrm>
          <a:prstGeom prst="rect">
            <a:avLst/>
          </a:prstGeom>
          <a:noFill/>
        </p:spPr>
        <p:txBody>
          <a:bodyPr wrap="square" rtlCol="0">
            <a:spAutoFit/>
          </a:bodyPr>
          <a:lstStyle/>
          <a:p>
            <a:r>
              <a:rPr lang="en-US" dirty="0">
                <a:latin typeface="Aptos" panose="020B0004020202020204" pitchFamily="34" charset="0"/>
              </a:rPr>
              <a:t>The scatter plot created </a:t>
            </a:r>
            <a:r>
              <a:rPr lang="en-US" dirty="0"/>
              <a:t>:</a:t>
            </a:r>
          </a:p>
        </p:txBody>
      </p:sp>
    </p:spTree>
    <p:extLst>
      <p:ext uri="{BB962C8B-B14F-4D97-AF65-F5344CB8AC3E}">
        <p14:creationId xmlns:p14="http://schemas.microsoft.com/office/powerpoint/2010/main" val="1609212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488B9D"/>
        </a:solidFill>
        <a:effectLst/>
      </p:bgPr>
    </p:bg>
    <p:spTree>
      <p:nvGrpSpPr>
        <p:cNvPr id="1" name="">
          <a:extLst>
            <a:ext uri="{FF2B5EF4-FFF2-40B4-BE49-F238E27FC236}">
              <a16:creationId xmlns:a16="http://schemas.microsoft.com/office/drawing/2014/main" id="{F76603EF-83B4-B11C-1AAC-4E52ABBEC19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12B968D-D997-1BA1-8E2C-D8A26A4F8550}"/>
              </a:ext>
            </a:extLst>
          </p:cNvPr>
          <p:cNvSpPr txBox="1"/>
          <p:nvPr/>
        </p:nvSpPr>
        <p:spPr>
          <a:xfrm>
            <a:off x="683490" y="464893"/>
            <a:ext cx="10852728" cy="2398285"/>
          </a:xfrm>
          <a:prstGeom prst="rect">
            <a:avLst/>
          </a:prstGeom>
          <a:noFill/>
        </p:spPr>
        <p:txBody>
          <a:bodyPr wrap="square">
            <a:spAutoFit/>
          </a:bodyPr>
          <a:lstStyle/>
          <a:p>
            <a:pPr marL="0" marR="0">
              <a:lnSpc>
                <a:spcPct val="115000"/>
              </a:lnSpc>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the correlation coefficient  is found between the number of cylinders and highway MPG to quantify the strength and direction of the relationship.</a:t>
            </a:r>
          </a:p>
          <a:p>
            <a:pPr marL="0" marR="0">
              <a:lnSpc>
                <a:spcPct val="115000"/>
              </a:lnSpc>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The Correlation Coefficient of Engine Cylinders &amp;  Highway MPG column is found using CORREL function :</a:t>
            </a:r>
          </a:p>
          <a:p>
            <a:pPr marL="0" marR="0">
              <a:lnSpc>
                <a:spcPct val="115000"/>
              </a:lnSpc>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 CORREL(A2:A11813,B2:B11813)</a:t>
            </a:r>
          </a:p>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  -0.620312551</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The Correlation Coefficient of Engine Cylinders &amp;  Highway MPG column is </a:t>
            </a:r>
            <a:r>
              <a:rPr lang="en-US" kern="0" dirty="0">
                <a:effectLst/>
                <a:latin typeface="Aptos" panose="020B0004020202020204" pitchFamily="34" charset="0"/>
                <a:ea typeface="Times New Roman" panose="02020603050405020304" pitchFamily="18" charset="0"/>
                <a:cs typeface="Times New Roman" panose="02020603050405020304" pitchFamily="18" charset="0"/>
              </a:rPr>
              <a:t>-0.620312551</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C32D79B2-E3A1-5DB5-085E-4E29E208EAD6}"/>
              </a:ext>
            </a:extLst>
          </p:cNvPr>
          <p:cNvSpPr txBox="1"/>
          <p:nvPr/>
        </p:nvSpPr>
        <p:spPr>
          <a:xfrm>
            <a:off x="683490" y="2863178"/>
            <a:ext cx="10825020" cy="2828210"/>
          </a:xfrm>
          <a:prstGeom prst="rect">
            <a:avLst/>
          </a:prstGeom>
          <a:noFill/>
        </p:spPr>
        <p:txBody>
          <a:bodyPr wrap="square">
            <a:spAutoFit/>
          </a:bodyPr>
          <a:lstStyle/>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The investigation shows a negative relationship between highway MPG and the number of engine cylinders, meaning that as the cylinder count increases, highway MPG decreases. For example, cars with 16 cylinders have the lowest highway MPG of 14 illustrating the impact of engine capacity on fuel economy. </a:t>
            </a:r>
          </a:p>
          <a:p>
            <a:pPr marL="0" marR="0">
              <a:lnSpc>
                <a:spcPct val="115000"/>
              </a:lnSpc>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A correlation coefficient of -0.62 confirms this significant negative relationship, indicating that higher cylinder counts generally lead to lower highway fuel efficiency.</a:t>
            </a:r>
          </a:p>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This analysis quantifies how higher cylinder counts typically result in lower highway fuel efficiency.</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p>
        </p:txBody>
      </p:sp>
    </p:spTree>
    <p:extLst>
      <p:ext uri="{BB962C8B-B14F-4D97-AF65-F5344CB8AC3E}">
        <p14:creationId xmlns:p14="http://schemas.microsoft.com/office/powerpoint/2010/main" val="1706804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488B9D"/>
        </a:solidFill>
        <a:effectLst/>
      </p:bgPr>
    </p:bg>
    <p:spTree>
      <p:nvGrpSpPr>
        <p:cNvPr id="1" name="">
          <a:extLst>
            <a:ext uri="{FF2B5EF4-FFF2-40B4-BE49-F238E27FC236}">
              <a16:creationId xmlns:a16="http://schemas.microsoft.com/office/drawing/2014/main" id="{2164AA36-2093-A4DF-3DA1-9574A5794308}"/>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53B90928-9D50-FDBE-0585-813EE1B7994C}"/>
              </a:ext>
            </a:extLst>
          </p:cNvPr>
          <p:cNvSpPr txBox="1"/>
          <p:nvPr/>
        </p:nvSpPr>
        <p:spPr>
          <a:xfrm>
            <a:off x="591127" y="596910"/>
            <a:ext cx="10640291" cy="369332"/>
          </a:xfrm>
          <a:prstGeom prst="rect">
            <a:avLst/>
          </a:prstGeom>
          <a:noFill/>
        </p:spPr>
        <p:txBody>
          <a:bodyPr wrap="square" rtlCol="0">
            <a:spAutoFit/>
          </a:bodyPr>
          <a:lstStyle/>
          <a:p>
            <a:r>
              <a:rPr lang="en-US" sz="1800" dirty="0">
                <a:effectLst/>
                <a:latin typeface="Arial" panose="020B0604020202020204" pitchFamily="34" charset="0"/>
                <a:ea typeface="Aptos" panose="020B0004020202020204" pitchFamily="34" charset="0"/>
              </a:rPr>
              <a:t>TO FIND HOW DOES THE DISTRIBUTION OF CAR PRICES VARY BY BRAND AND BODY STYLE</a:t>
            </a:r>
            <a:endParaRPr lang="en-US" dirty="0"/>
          </a:p>
        </p:txBody>
      </p:sp>
      <p:sp>
        <p:nvSpPr>
          <p:cNvPr id="8" name="TextBox 7">
            <a:extLst>
              <a:ext uri="{FF2B5EF4-FFF2-40B4-BE49-F238E27FC236}">
                <a16:creationId xmlns:a16="http://schemas.microsoft.com/office/drawing/2014/main" id="{E28D68CD-0FC3-BB16-E2A8-C0DCCCA61E00}"/>
              </a:ext>
            </a:extLst>
          </p:cNvPr>
          <p:cNvSpPr txBox="1"/>
          <p:nvPr/>
        </p:nvSpPr>
        <p:spPr>
          <a:xfrm>
            <a:off x="591127" y="1167436"/>
            <a:ext cx="11674765" cy="369332"/>
          </a:xfrm>
          <a:prstGeom prst="rect">
            <a:avLst/>
          </a:prstGeom>
          <a:noFill/>
        </p:spPr>
        <p:txBody>
          <a:bodyPr wrap="square">
            <a:spAutoFit/>
          </a:bodyPr>
          <a:lstStyle/>
          <a:p>
            <a:pPr marL="0" marR="0" fontAlgn="base"/>
            <a:r>
              <a:rPr lang="en-US" dirty="0">
                <a:latin typeface="Aptos" panose="020B0004020202020204" pitchFamily="34" charset="0"/>
                <a:ea typeface="Times New Roman" panose="02020603050405020304" pitchFamily="18" charset="0"/>
              </a:rPr>
              <a:t> To find that first we have to use pivot tables to </a:t>
            </a:r>
            <a:r>
              <a:rPr lang="en-US" dirty="0">
                <a:effectLst/>
                <a:latin typeface="Aptos" panose="020B0004020202020204" pitchFamily="34" charset="0"/>
                <a:ea typeface="Times New Roman" panose="02020603050405020304" pitchFamily="18" charset="0"/>
              </a:rPr>
              <a:t>find the total MSRP for each brand and body style </a:t>
            </a:r>
            <a:r>
              <a:rPr lang="en-US" kern="100" dirty="0">
                <a:effectLst/>
                <a:latin typeface="Aptos" panose="020B0004020202020204" pitchFamily="34" charset="0"/>
                <a:ea typeface="Aptos" panose="020B0004020202020204" pitchFamily="34" charset="0"/>
                <a:cs typeface="Times New Roman" panose="02020603050405020304" pitchFamily="18" charset="0"/>
              </a:rPr>
              <a:t> </a:t>
            </a:r>
          </a:p>
        </p:txBody>
      </p:sp>
      <p:sp>
        <p:nvSpPr>
          <p:cNvPr id="9" name="TextBox 8">
            <a:extLst>
              <a:ext uri="{FF2B5EF4-FFF2-40B4-BE49-F238E27FC236}">
                <a16:creationId xmlns:a16="http://schemas.microsoft.com/office/drawing/2014/main" id="{6F2F4130-449A-18C0-DEFD-763027B21F06}"/>
              </a:ext>
            </a:extLst>
          </p:cNvPr>
          <p:cNvSpPr txBox="1"/>
          <p:nvPr/>
        </p:nvSpPr>
        <p:spPr>
          <a:xfrm>
            <a:off x="683491" y="1647711"/>
            <a:ext cx="8017164" cy="369332"/>
          </a:xfrm>
          <a:prstGeom prst="rect">
            <a:avLst/>
          </a:prstGeom>
          <a:noFill/>
        </p:spPr>
        <p:txBody>
          <a:bodyPr wrap="square" rtlCol="0">
            <a:spAutoFit/>
          </a:bodyPr>
          <a:lstStyle/>
          <a:p>
            <a:r>
              <a:rPr lang="en-US" dirty="0">
                <a:latin typeface="Aptos" panose="020B0004020202020204" pitchFamily="34" charset="0"/>
              </a:rPr>
              <a:t>The columns used to create pivot tables are Make,Vehicle Style,MSRP columns     </a:t>
            </a:r>
          </a:p>
        </p:txBody>
      </p:sp>
      <p:pic>
        <p:nvPicPr>
          <p:cNvPr id="10" name="Picture 9" descr="A screenshot of a computer&#10;&#10;AI-generated content may be incorrect.">
            <a:extLst>
              <a:ext uri="{FF2B5EF4-FFF2-40B4-BE49-F238E27FC236}">
                <a16:creationId xmlns:a16="http://schemas.microsoft.com/office/drawing/2014/main" id="{C568522D-16E7-995F-A63A-CE482B677AC2}"/>
              </a:ext>
            </a:extLst>
          </p:cNvPr>
          <p:cNvPicPr>
            <a:picLocks noChangeAspect="1"/>
          </p:cNvPicPr>
          <p:nvPr/>
        </p:nvPicPr>
        <p:blipFill>
          <a:blip r:embed="rId2"/>
          <a:stretch>
            <a:fillRect/>
          </a:stretch>
        </p:blipFill>
        <p:spPr>
          <a:xfrm>
            <a:off x="797214" y="2312652"/>
            <a:ext cx="4498686" cy="4111239"/>
          </a:xfrm>
          <a:prstGeom prst="rect">
            <a:avLst/>
          </a:prstGeom>
        </p:spPr>
      </p:pic>
      <p:sp>
        <p:nvSpPr>
          <p:cNvPr id="2" name="TextBox 1">
            <a:extLst>
              <a:ext uri="{FF2B5EF4-FFF2-40B4-BE49-F238E27FC236}">
                <a16:creationId xmlns:a16="http://schemas.microsoft.com/office/drawing/2014/main" id="{701AC329-77FA-BBFF-8613-63C79C8C96DB}"/>
              </a:ext>
            </a:extLst>
          </p:cNvPr>
          <p:cNvSpPr txBox="1"/>
          <p:nvPr/>
        </p:nvSpPr>
        <p:spPr>
          <a:xfrm>
            <a:off x="591127" y="148533"/>
            <a:ext cx="5416134"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BUILDING THE DASHBOARD :</a:t>
            </a:r>
          </a:p>
        </p:txBody>
      </p:sp>
    </p:spTree>
    <p:extLst>
      <p:ext uri="{BB962C8B-B14F-4D97-AF65-F5344CB8AC3E}">
        <p14:creationId xmlns:p14="http://schemas.microsoft.com/office/powerpoint/2010/main" val="322995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488B9D"/>
        </a:solidFill>
        <a:effectLst/>
      </p:bgPr>
    </p:bg>
    <p:spTree>
      <p:nvGrpSpPr>
        <p:cNvPr id="1" name="">
          <a:extLst>
            <a:ext uri="{FF2B5EF4-FFF2-40B4-BE49-F238E27FC236}">
              <a16:creationId xmlns:a16="http://schemas.microsoft.com/office/drawing/2014/main" id="{4D9552C9-3085-DA6B-5130-350D5D50CB2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EA7A579-D713-468F-4CB5-554010AD8565}"/>
              </a:ext>
            </a:extLst>
          </p:cNvPr>
          <p:cNvSpPr txBox="1"/>
          <p:nvPr/>
        </p:nvSpPr>
        <p:spPr>
          <a:xfrm>
            <a:off x="175491" y="872356"/>
            <a:ext cx="6428509" cy="369332"/>
          </a:xfrm>
          <a:prstGeom prst="rect">
            <a:avLst/>
          </a:prstGeom>
          <a:noFill/>
        </p:spPr>
        <p:txBody>
          <a:bodyPr wrap="square" rtlCol="0">
            <a:spAutoFit/>
          </a:bodyPr>
          <a:lstStyle/>
          <a:p>
            <a:r>
              <a:rPr lang="en-US" dirty="0">
                <a:latin typeface="Aptos" panose="020B0004020202020204" pitchFamily="34" charset="0"/>
              </a:rPr>
              <a:t>The pivot table created :</a:t>
            </a:r>
          </a:p>
        </p:txBody>
      </p:sp>
      <p:pic>
        <p:nvPicPr>
          <p:cNvPr id="4" name="Picture 3" descr="A screenshot of a computer&#10;&#10;AI-generated content may be incorrect.">
            <a:extLst>
              <a:ext uri="{FF2B5EF4-FFF2-40B4-BE49-F238E27FC236}">
                <a16:creationId xmlns:a16="http://schemas.microsoft.com/office/drawing/2014/main" id="{5F35F9CC-491F-7DC6-7F7A-0951C5B67291}"/>
              </a:ext>
            </a:extLst>
          </p:cNvPr>
          <p:cNvPicPr>
            <a:picLocks noChangeAspect="1"/>
          </p:cNvPicPr>
          <p:nvPr/>
        </p:nvPicPr>
        <p:blipFill>
          <a:blip r:embed="rId2"/>
          <a:stretch>
            <a:fillRect/>
          </a:stretch>
        </p:blipFill>
        <p:spPr>
          <a:xfrm>
            <a:off x="257394" y="1490948"/>
            <a:ext cx="11766957" cy="2881355"/>
          </a:xfrm>
          <a:prstGeom prst="rect">
            <a:avLst/>
          </a:prstGeom>
        </p:spPr>
      </p:pic>
    </p:spTree>
    <p:extLst>
      <p:ext uri="{BB962C8B-B14F-4D97-AF65-F5344CB8AC3E}">
        <p14:creationId xmlns:p14="http://schemas.microsoft.com/office/powerpoint/2010/main" val="17158956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488B9D"/>
        </a:solidFill>
        <a:effectLst/>
      </p:bgPr>
    </p:bg>
    <p:spTree>
      <p:nvGrpSpPr>
        <p:cNvPr id="1" name="">
          <a:extLst>
            <a:ext uri="{FF2B5EF4-FFF2-40B4-BE49-F238E27FC236}">
              <a16:creationId xmlns:a16="http://schemas.microsoft.com/office/drawing/2014/main" id="{D57C921D-CBC4-AE52-B2E6-AFB63248929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DCA52D8-B89B-34F9-AAD6-455620C3E689}"/>
              </a:ext>
            </a:extLst>
          </p:cNvPr>
          <p:cNvSpPr txBox="1"/>
          <p:nvPr/>
        </p:nvSpPr>
        <p:spPr>
          <a:xfrm>
            <a:off x="528780" y="248815"/>
            <a:ext cx="10160241" cy="1477328"/>
          </a:xfrm>
          <a:prstGeom prst="rect">
            <a:avLst/>
          </a:prstGeom>
          <a:noFill/>
        </p:spPr>
        <p:txBody>
          <a:bodyPr wrap="square">
            <a:spAutoFit/>
          </a:bodyPr>
          <a:lstStyle/>
          <a:p>
            <a:pPr marL="0" marR="0" fontAlgn="base"/>
            <a:r>
              <a:rPr lang="en-US" dirty="0">
                <a:effectLst/>
                <a:latin typeface="Aptos" panose="020B0004020202020204" pitchFamily="34" charset="0"/>
                <a:ea typeface="Times New Roman" panose="02020603050405020304" pitchFamily="18" charset="0"/>
              </a:rPr>
              <a:t>Stacked column chart </a:t>
            </a:r>
            <a:r>
              <a:rPr lang="en-US" dirty="0">
                <a:latin typeface="Aptos" panose="020B0004020202020204" pitchFamily="34" charset="0"/>
                <a:ea typeface="Times New Roman" panose="02020603050405020304" pitchFamily="18" charset="0"/>
              </a:rPr>
              <a:t>is created to </a:t>
            </a:r>
            <a:r>
              <a:rPr lang="en-US" dirty="0">
                <a:effectLst/>
                <a:latin typeface="Aptos" panose="020B0004020202020204" pitchFamily="34" charset="0"/>
                <a:ea typeface="Times New Roman" panose="02020603050405020304" pitchFamily="18" charset="0"/>
              </a:rPr>
              <a:t>show the distribution of car prices by brand and body style and slicers are used to make the chart interactive and </a:t>
            </a:r>
            <a:r>
              <a:rPr kumimoji="0" lang="en-US" sz="1800" b="0" i="0" u="none" strike="noStrike" kern="1200" cap="none" spc="0" normalizeH="0" baseline="0" noProof="0" dirty="0">
                <a:ln>
                  <a:noFill/>
                </a:ln>
                <a:effectLst/>
                <a:uLnTx/>
                <a:uFillTx/>
                <a:latin typeface="Aptos" panose="020B0004020202020204" pitchFamily="34" charset="0"/>
                <a:ea typeface="Times New Roman" panose="02020603050405020304" pitchFamily="18" charset="0"/>
              </a:rPr>
              <a:t>Stacked column chart</a:t>
            </a:r>
            <a:r>
              <a:rPr lang="en-US" dirty="0">
                <a:effectLst/>
                <a:latin typeface="Aptos" panose="020B0004020202020204" pitchFamily="34" charset="0"/>
                <a:ea typeface="Times New Roman" panose="02020603050405020304" pitchFamily="18" charset="0"/>
              </a:rPr>
              <a:t> is created using the pivot table columns</a:t>
            </a:r>
          </a:p>
          <a:p>
            <a:pPr marL="0" marR="0" fontAlgn="base"/>
            <a:endParaRPr lang="en-US" dirty="0">
              <a:effectLst/>
              <a:latin typeface="Aptos" panose="020B0004020202020204" pitchFamily="34" charset="0"/>
              <a:ea typeface="Times New Roman" panose="02020603050405020304" pitchFamily="18" charset="0"/>
            </a:endParaRPr>
          </a:p>
          <a:p>
            <a:pPr marL="0" marR="0" fontAlgn="base"/>
            <a:r>
              <a:rPr lang="en-US" dirty="0">
                <a:latin typeface="Aptos" panose="020B0004020202020204" pitchFamily="34" charset="0"/>
              </a:rPr>
              <a:t>Stacked column is created with sliders :</a:t>
            </a:r>
          </a:p>
        </p:txBody>
      </p:sp>
      <p:pic>
        <p:nvPicPr>
          <p:cNvPr id="6" name="Picture 5" descr="A graph of a car prices&#10;&#10;AI-generated content may be incorrect.">
            <a:extLst>
              <a:ext uri="{FF2B5EF4-FFF2-40B4-BE49-F238E27FC236}">
                <a16:creationId xmlns:a16="http://schemas.microsoft.com/office/drawing/2014/main" id="{E00907B6-5280-BA32-E075-723A379B18F8}"/>
              </a:ext>
            </a:extLst>
          </p:cNvPr>
          <p:cNvPicPr>
            <a:picLocks noChangeAspect="1"/>
          </p:cNvPicPr>
          <p:nvPr/>
        </p:nvPicPr>
        <p:blipFill>
          <a:blip r:embed="rId2"/>
          <a:stretch>
            <a:fillRect/>
          </a:stretch>
        </p:blipFill>
        <p:spPr>
          <a:xfrm>
            <a:off x="617831" y="1880068"/>
            <a:ext cx="7558658" cy="4605389"/>
          </a:xfrm>
          <a:prstGeom prst="rect">
            <a:avLst/>
          </a:prstGeom>
        </p:spPr>
      </p:pic>
      <p:pic>
        <p:nvPicPr>
          <p:cNvPr id="7" name="Picture 6" descr="A screenshot of a phone&#10;&#10;AI-generated content may be incorrect.">
            <a:extLst>
              <a:ext uri="{FF2B5EF4-FFF2-40B4-BE49-F238E27FC236}">
                <a16:creationId xmlns:a16="http://schemas.microsoft.com/office/drawing/2014/main" id="{02F0DD23-BEE3-E758-ACBC-AF29331F10C3}"/>
              </a:ext>
            </a:extLst>
          </p:cNvPr>
          <p:cNvPicPr>
            <a:picLocks noChangeAspect="1"/>
          </p:cNvPicPr>
          <p:nvPr/>
        </p:nvPicPr>
        <p:blipFill>
          <a:blip r:embed="rId3"/>
          <a:stretch>
            <a:fillRect/>
          </a:stretch>
        </p:blipFill>
        <p:spPr>
          <a:xfrm>
            <a:off x="8401481" y="2002340"/>
            <a:ext cx="1657350" cy="2368550"/>
          </a:xfrm>
          <a:prstGeom prst="rect">
            <a:avLst/>
          </a:prstGeom>
        </p:spPr>
      </p:pic>
      <p:pic>
        <p:nvPicPr>
          <p:cNvPr id="8" name="Picture 7" descr="A screenshot of a phone&#10;&#10;AI-generated content may be incorrect.">
            <a:extLst>
              <a:ext uri="{FF2B5EF4-FFF2-40B4-BE49-F238E27FC236}">
                <a16:creationId xmlns:a16="http://schemas.microsoft.com/office/drawing/2014/main" id="{43B75530-0CFF-DB3D-9121-F76A7CAD2CF5}"/>
              </a:ext>
            </a:extLst>
          </p:cNvPr>
          <p:cNvPicPr>
            <a:picLocks noChangeAspect="1"/>
          </p:cNvPicPr>
          <p:nvPr/>
        </p:nvPicPr>
        <p:blipFill>
          <a:blip r:embed="rId4"/>
          <a:stretch>
            <a:fillRect/>
          </a:stretch>
        </p:blipFill>
        <p:spPr>
          <a:xfrm>
            <a:off x="10283823" y="2002340"/>
            <a:ext cx="1638300" cy="2368550"/>
          </a:xfrm>
          <a:prstGeom prst="rect">
            <a:avLst/>
          </a:prstGeom>
        </p:spPr>
      </p:pic>
    </p:spTree>
    <p:extLst>
      <p:ext uri="{BB962C8B-B14F-4D97-AF65-F5344CB8AC3E}">
        <p14:creationId xmlns:p14="http://schemas.microsoft.com/office/powerpoint/2010/main" val="2772127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88B9D"/>
        </a:solidFill>
        <a:effectLst/>
      </p:bgPr>
    </p:bg>
    <p:spTree>
      <p:nvGrpSpPr>
        <p:cNvPr id="1" name="">
          <a:extLst>
            <a:ext uri="{FF2B5EF4-FFF2-40B4-BE49-F238E27FC236}">
              <a16:creationId xmlns:a16="http://schemas.microsoft.com/office/drawing/2014/main" id="{FFECBAF3-59B4-A05D-767D-7F7C544E295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1AA68BA-6B6B-DC96-F5E4-AC556EA5C3AC}"/>
              </a:ext>
            </a:extLst>
          </p:cNvPr>
          <p:cNvSpPr txBox="1"/>
          <p:nvPr/>
        </p:nvSpPr>
        <p:spPr>
          <a:xfrm>
            <a:off x="342417" y="596590"/>
            <a:ext cx="11756985" cy="5664820"/>
          </a:xfrm>
          <a:prstGeom prst="rect">
            <a:avLst/>
          </a:prstGeom>
          <a:noFill/>
        </p:spPr>
        <p:txBody>
          <a:bodyPr wrap="square">
            <a:spAutoFit/>
          </a:bodyPr>
          <a:lstStyle/>
          <a:p>
            <a:pPr marL="0" marR="0">
              <a:lnSpc>
                <a:spcPct val="115000"/>
              </a:lnSpc>
              <a:spcAft>
                <a:spcPts val="800"/>
              </a:spcAft>
            </a:pP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 Market Surveys: Consumer preferences and willingness to pay for different car  features.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  Data Cleaning and Preprocessing Steps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 Data Cleaning: Removed duplicates, handled missing values, and corrected any  inconsistencies.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285750" marR="0" indent="-285750">
              <a:lnSpc>
                <a:spcPct val="115000"/>
              </a:lnSpc>
              <a:spcAft>
                <a:spcPts val="800"/>
              </a:spcAft>
              <a:buFontTx/>
              <a:buChar char="-"/>
            </a:pP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Normalization and Scaling: Standardized numerical data to ensure consistency and  comparability across   different  features.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    Assumptions Made During the Project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 Market Stability: Assumed that the automotive market conditions remain relatively stable during the analysis period.</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R="0">
              <a:lnSpc>
                <a:spcPct val="115000"/>
              </a:lnSpc>
              <a:spcAft>
                <a:spcPts val="800"/>
              </a:spcAft>
            </a:pP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 Consumer Behavior: Assumed that consumer preferences for certain car features are consistent and not influenced by short-term trends.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  By conducting this analysis, the project aims to provide actionable insights into how car features impact price and  </a:t>
            </a:r>
          </a:p>
          <a:p>
            <a:pPr marL="0" marR="0">
              <a:lnSpc>
                <a:spcPct val="115000"/>
              </a:lnSpc>
              <a:spcAft>
                <a:spcPts val="800"/>
              </a:spcAft>
            </a:pPr>
            <a:r>
              <a:rPr lang="en-US" kern="0" dirty="0">
                <a:latin typeface="Aptos" panose="020B0004020202020204" pitchFamily="34" charset="0"/>
                <a:ea typeface="Times New Roman" panose="02020603050405020304" pitchFamily="18" charset="0"/>
                <a:cs typeface="Times New Roman" panose="02020603050405020304" pitchFamily="18" charset="0"/>
              </a:rPr>
              <a:t>  </a:t>
            </a: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profitability, ultimately helping stakeholders make data-driven decisions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934268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488B9D"/>
        </a:solidFill>
        <a:effectLst/>
      </p:bgPr>
    </p:bg>
    <p:spTree>
      <p:nvGrpSpPr>
        <p:cNvPr id="1" name="">
          <a:extLst>
            <a:ext uri="{FF2B5EF4-FFF2-40B4-BE49-F238E27FC236}">
              <a16:creationId xmlns:a16="http://schemas.microsoft.com/office/drawing/2014/main" id="{37370FB2-E707-2A94-D5D7-8978AD6E68D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E8D96B2-1676-C745-5260-6B400B9E47CA}"/>
              </a:ext>
            </a:extLst>
          </p:cNvPr>
          <p:cNvSpPr txBox="1"/>
          <p:nvPr/>
        </p:nvSpPr>
        <p:spPr>
          <a:xfrm>
            <a:off x="632691" y="441306"/>
            <a:ext cx="10926618" cy="3560718"/>
          </a:xfrm>
          <a:prstGeom prst="rect">
            <a:avLst/>
          </a:prstGeom>
          <a:noFill/>
        </p:spPr>
        <p:txBody>
          <a:bodyPr wrap="square">
            <a:spAutoFit/>
          </a:bodyPr>
          <a:lstStyle/>
          <a:p>
            <a:pPr marL="0" marR="0">
              <a:lnSpc>
                <a:spcPct val="115000"/>
              </a:lnSpc>
              <a:spcAft>
                <a:spcPts val="800"/>
              </a:spcAft>
            </a:pP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a:effectLst/>
                <a:latin typeface="Aptos" panose="020B0004020202020204" pitchFamily="34" charset="0"/>
                <a:ea typeface="Times New Roman" panose="02020603050405020304" pitchFamily="18" charset="0"/>
                <a:cs typeface="Times New Roman" panose="02020603050405020304" pitchFamily="18" charset="0"/>
              </a:rPr>
              <a:t>Chevrolet leads with the highest total prices amounting to $31524793</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 Mercedes-Benz follows with a total price of $25181309</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 Sedan  have the highest total cost among car types, totaling $117474790</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 Four-door SUV  come next with a total of  $100258517</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These insights are valuable for the car industry's marketing strategies, product development, and pricing decisions.</a:t>
            </a:r>
          </a:p>
          <a:p>
            <a:pPr marL="0" marR="0">
              <a:lnSpc>
                <a:spcPct val="115000"/>
              </a:lnSpc>
              <a:spcAft>
                <a:spcPts val="800"/>
              </a:spcAft>
            </a:pPr>
            <a:endParaRPr lang="en-US" kern="0" dirty="0">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p>
        </p:txBody>
      </p:sp>
      <p:sp>
        <p:nvSpPr>
          <p:cNvPr id="7" name="TextBox 6">
            <a:extLst>
              <a:ext uri="{FF2B5EF4-FFF2-40B4-BE49-F238E27FC236}">
                <a16:creationId xmlns:a16="http://schemas.microsoft.com/office/drawing/2014/main" id="{D3CB3843-3B58-978B-EC36-B52CCA22FB5D}"/>
              </a:ext>
            </a:extLst>
          </p:cNvPr>
          <p:cNvSpPr txBox="1"/>
          <p:nvPr/>
        </p:nvSpPr>
        <p:spPr>
          <a:xfrm>
            <a:off x="632691" y="2942863"/>
            <a:ext cx="11476182" cy="815608"/>
          </a:xfrm>
          <a:prstGeom prst="rect">
            <a:avLst/>
          </a:prstGeom>
          <a:noFill/>
        </p:spPr>
        <p:txBody>
          <a:bodyPr wrap="square">
            <a:spAutoFit/>
          </a:bodyPr>
          <a:lstStyle/>
          <a:p>
            <a:pPr marL="0" marR="0"/>
            <a:r>
              <a:rPr lang="en-US" dirty="0">
                <a:effectLst/>
                <a:latin typeface="Arial" panose="020B0604020202020204" pitchFamily="34" charset="0"/>
                <a:ea typeface="Times New Roman" panose="02020603050405020304" pitchFamily="18" charset="0"/>
              </a:rPr>
              <a:t>TO FIND WHICH CAR BRANDS HAVE THE HIGHEST AND LOWEST AVERAGE MSRPS, AND HOW DOES THIS VARY BY BODY STYLE</a:t>
            </a:r>
            <a:endParaRPr lang="en-US" dirty="0">
              <a:effectLst/>
              <a:latin typeface="Times New Roman" panose="02020603050405020304" pitchFamily="18" charset="0"/>
              <a:ea typeface="Times New Roman" panose="02020603050405020304" pitchFamily="18" charset="0"/>
            </a:endParaRPr>
          </a:p>
          <a:p>
            <a:pPr marL="0" marR="0" fontAlgn="base"/>
            <a:r>
              <a:rPr lang="en-US" sz="1100" b="1" dirty="0">
                <a:solidFill>
                  <a:srgbClr val="000000"/>
                </a:solidFill>
                <a:effectLst/>
                <a:latin typeface="Arial" panose="020B0604020202020204" pitchFamily="34"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A2C032F8-1C81-4C47-9B5F-42C113D2B51D}"/>
              </a:ext>
            </a:extLst>
          </p:cNvPr>
          <p:cNvSpPr txBox="1"/>
          <p:nvPr/>
        </p:nvSpPr>
        <p:spPr>
          <a:xfrm>
            <a:off x="632691" y="3915137"/>
            <a:ext cx="10293927" cy="672172"/>
          </a:xfrm>
          <a:prstGeom prst="rect">
            <a:avLst/>
          </a:prstGeom>
          <a:noFill/>
        </p:spPr>
        <p:txBody>
          <a:bodyPr wrap="square">
            <a:spAutoFit/>
          </a:bodyPr>
          <a:lstStyle/>
          <a:p>
            <a:pPr marL="0" marR="0" fontAlgn="base"/>
            <a:r>
              <a:rPr lang="en-US" dirty="0">
                <a:latin typeface="Aptos" panose="020B0004020202020204" pitchFamily="34" charset="0"/>
                <a:ea typeface="Times New Roman" panose="02020603050405020304" pitchFamily="18" charset="0"/>
              </a:rPr>
              <a:t>To find that first we have to use Pivot tables  to find </a:t>
            </a:r>
            <a:r>
              <a:rPr lang="en-US" dirty="0">
                <a:effectLst/>
                <a:latin typeface="Aptos" panose="020B0004020202020204" pitchFamily="34" charset="0"/>
                <a:ea typeface="Times New Roman" panose="02020603050405020304" pitchFamily="18" charset="0"/>
              </a:rPr>
              <a:t> the average MSRP for each brand and body style </a:t>
            </a:r>
          </a:p>
          <a:p>
            <a:pPr marL="0" marR="0">
              <a:lnSpc>
                <a:spcPct val="115000"/>
              </a:lnSpc>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 </a:t>
            </a:r>
          </a:p>
        </p:txBody>
      </p:sp>
    </p:spTree>
    <p:extLst>
      <p:ext uri="{BB962C8B-B14F-4D97-AF65-F5344CB8AC3E}">
        <p14:creationId xmlns:p14="http://schemas.microsoft.com/office/powerpoint/2010/main" val="4983524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488B9D"/>
        </a:solidFill>
        <a:effectLst/>
      </p:bgPr>
    </p:bg>
    <p:spTree>
      <p:nvGrpSpPr>
        <p:cNvPr id="1" name="">
          <a:extLst>
            <a:ext uri="{FF2B5EF4-FFF2-40B4-BE49-F238E27FC236}">
              <a16:creationId xmlns:a16="http://schemas.microsoft.com/office/drawing/2014/main" id="{AE5D0BE1-10D2-FCA2-9777-80A856EFDA71}"/>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9C2F110D-9775-B39B-218B-8B3191848F04}"/>
              </a:ext>
            </a:extLst>
          </p:cNvPr>
          <p:cNvPicPr>
            <a:picLocks noChangeAspect="1"/>
          </p:cNvPicPr>
          <p:nvPr/>
        </p:nvPicPr>
        <p:blipFill>
          <a:blip r:embed="rId2"/>
          <a:stretch>
            <a:fillRect/>
          </a:stretch>
        </p:blipFill>
        <p:spPr>
          <a:xfrm>
            <a:off x="827809" y="813636"/>
            <a:ext cx="2838380" cy="2615364"/>
          </a:xfrm>
          <a:prstGeom prst="rect">
            <a:avLst/>
          </a:prstGeom>
        </p:spPr>
      </p:pic>
      <p:sp>
        <p:nvSpPr>
          <p:cNvPr id="2" name="TextBox 1">
            <a:extLst>
              <a:ext uri="{FF2B5EF4-FFF2-40B4-BE49-F238E27FC236}">
                <a16:creationId xmlns:a16="http://schemas.microsoft.com/office/drawing/2014/main" id="{567CF606-3AA7-B47B-8F10-5BCB5F229E83}"/>
              </a:ext>
            </a:extLst>
          </p:cNvPr>
          <p:cNvSpPr txBox="1"/>
          <p:nvPr/>
        </p:nvSpPr>
        <p:spPr>
          <a:xfrm>
            <a:off x="665018" y="369455"/>
            <a:ext cx="9559637" cy="369332"/>
          </a:xfrm>
          <a:prstGeom prst="rect">
            <a:avLst/>
          </a:prstGeom>
          <a:noFill/>
        </p:spPr>
        <p:txBody>
          <a:bodyPr wrap="square" rtlCol="0">
            <a:spAutoFit/>
          </a:bodyPr>
          <a:lstStyle/>
          <a:p>
            <a:r>
              <a:rPr lang="en-US" dirty="0">
                <a:latin typeface="Aptos" panose="020B0004020202020204" pitchFamily="34" charset="0"/>
              </a:rPr>
              <a:t>The columns used to  create pivot table are Make,Vehicle Style &amp; MSRP columns </a:t>
            </a:r>
          </a:p>
        </p:txBody>
      </p:sp>
      <p:pic>
        <p:nvPicPr>
          <p:cNvPr id="3" name="Picture 2" descr="A screenshot of a computer&#10;&#10;AI-generated content may be incorrect.">
            <a:extLst>
              <a:ext uri="{FF2B5EF4-FFF2-40B4-BE49-F238E27FC236}">
                <a16:creationId xmlns:a16="http://schemas.microsoft.com/office/drawing/2014/main" id="{B00219A6-DD42-2005-D683-70F062FBEE43}"/>
              </a:ext>
            </a:extLst>
          </p:cNvPr>
          <p:cNvPicPr>
            <a:picLocks noChangeAspect="1"/>
          </p:cNvPicPr>
          <p:nvPr/>
        </p:nvPicPr>
        <p:blipFill>
          <a:blip r:embed="rId3"/>
          <a:stretch>
            <a:fillRect/>
          </a:stretch>
        </p:blipFill>
        <p:spPr>
          <a:xfrm>
            <a:off x="827808" y="4085620"/>
            <a:ext cx="9799551" cy="2513752"/>
          </a:xfrm>
          <a:prstGeom prst="rect">
            <a:avLst/>
          </a:prstGeom>
        </p:spPr>
      </p:pic>
      <p:sp>
        <p:nvSpPr>
          <p:cNvPr id="5" name="TextBox 4">
            <a:extLst>
              <a:ext uri="{FF2B5EF4-FFF2-40B4-BE49-F238E27FC236}">
                <a16:creationId xmlns:a16="http://schemas.microsoft.com/office/drawing/2014/main" id="{55CD3C73-0E8E-075B-37AF-A1C0EAFAA98F}"/>
              </a:ext>
            </a:extLst>
          </p:cNvPr>
          <p:cNvSpPr txBox="1"/>
          <p:nvPr/>
        </p:nvSpPr>
        <p:spPr>
          <a:xfrm>
            <a:off x="757381" y="3526075"/>
            <a:ext cx="3805382" cy="369332"/>
          </a:xfrm>
          <a:prstGeom prst="rect">
            <a:avLst/>
          </a:prstGeom>
          <a:noFill/>
        </p:spPr>
        <p:txBody>
          <a:bodyPr wrap="square" rtlCol="0">
            <a:spAutoFit/>
          </a:bodyPr>
          <a:lstStyle/>
          <a:p>
            <a:r>
              <a:rPr lang="en-US" dirty="0">
                <a:latin typeface="Aptos" panose="020B0004020202020204" pitchFamily="34" charset="0"/>
              </a:rPr>
              <a:t>The pivot table created :</a:t>
            </a:r>
          </a:p>
        </p:txBody>
      </p:sp>
    </p:spTree>
    <p:extLst>
      <p:ext uri="{BB962C8B-B14F-4D97-AF65-F5344CB8AC3E}">
        <p14:creationId xmlns:p14="http://schemas.microsoft.com/office/powerpoint/2010/main" val="4851684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488B9D"/>
        </a:solidFill>
        <a:effectLst/>
      </p:bgPr>
    </p:bg>
    <p:spTree>
      <p:nvGrpSpPr>
        <p:cNvPr id="1" name="">
          <a:extLst>
            <a:ext uri="{FF2B5EF4-FFF2-40B4-BE49-F238E27FC236}">
              <a16:creationId xmlns:a16="http://schemas.microsoft.com/office/drawing/2014/main" id="{E4096B59-D77A-CF73-F0A7-F05927E79D8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042F513-9EE4-14BB-1C9C-C83BF08FFAB1}"/>
              </a:ext>
            </a:extLst>
          </p:cNvPr>
          <p:cNvSpPr txBox="1"/>
          <p:nvPr/>
        </p:nvSpPr>
        <p:spPr>
          <a:xfrm>
            <a:off x="683490" y="272580"/>
            <a:ext cx="10898909" cy="1200329"/>
          </a:xfrm>
          <a:prstGeom prst="rect">
            <a:avLst/>
          </a:prstGeom>
          <a:noFill/>
        </p:spPr>
        <p:txBody>
          <a:bodyPr wrap="square">
            <a:spAutoFit/>
          </a:bodyPr>
          <a:lstStyle/>
          <a:p>
            <a:r>
              <a:rPr lang="en-US" sz="1800" dirty="0">
                <a:effectLst/>
                <a:latin typeface="Aptos" panose="020B0004020202020204" pitchFamily="34" charset="0"/>
                <a:ea typeface="Aptos" panose="020B0004020202020204" pitchFamily="34" charset="0"/>
              </a:rPr>
              <a:t>The Clustered column chart is created to compare the average MSRPs across different car brands and body styles and </a:t>
            </a:r>
            <a:r>
              <a:rPr kumimoji="0" lang="en-US" sz="1800" b="0" i="0" u="none" strike="noStrike" kern="1200" cap="none" spc="0" normalizeH="0" baseline="0" noProof="0" dirty="0">
                <a:ln>
                  <a:noFill/>
                </a:ln>
                <a:effectLst/>
                <a:uLnTx/>
                <a:uFillTx/>
                <a:latin typeface="Aptos" panose="020B0004020202020204" pitchFamily="34" charset="0"/>
                <a:ea typeface="Aptos" panose="020B0004020202020204" pitchFamily="34" charset="0"/>
              </a:rPr>
              <a:t> Clustered column chart</a:t>
            </a:r>
            <a:r>
              <a:rPr lang="en-US" sz="1800" dirty="0">
                <a:effectLst/>
                <a:latin typeface="Aptos" panose="020B0004020202020204" pitchFamily="34" charset="0"/>
                <a:ea typeface="Aptos" panose="020B0004020202020204" pitchFamily="34" charset="0"/>
              </a:rPr>
              <a:t>  is created using the pivot table columns </a:t>
            </a:r>
          </a:p>
          <a:p>
            <a:endParaRPr lang="en-US" sz="1800" dirty="0">
              <a:effectLst/>
              <a:latin typeface="Aptos" panose="020B0004020202020204" pitchFamily="34" charset="0"/>
              <a:ea typeface="Aptos" panose="020B0004020202020204" pitchFamily="34" charset="0"/>
            </a:endParaRPr>
          </a:p>
          <a:p>
            <a:r>
              <a:rPr lang="en-US" dirty="0">
                <a:latin typeface="Aptos" panose="020B0004020202020204" pitchFamily="34" charset="0"/>
              </a:rPr>
              <a:t>The clustered column chart created :</a:t>
            </a:r>
          </a:p>
        </p:txBody>
      </p:sp>
      <p:pic>
        <p:nvPicPr>
          <p:cNvPr id="5" name="Picture 4" descr="A graph with different colored bars&#10;&#10;AI-generated content may be incorrect.">
            <a:extLst>
              <a:ext uri="{FF2B5EF4-FFF2-40B4-BE49-F238E27FC236}">
                <a16:creationId xmlns:a16="http://schemas.microsoft.com/office/drawing/2014/main" id="{DEAAAE48-B89F-B20E-EB78-C8B43B88791A}"/>
              </a:ext>
            </a:extLst>
          </p:cNvPr>
          <p:cNvPicPr>
            <a:picLocks noChangeAspect="1"/>
          </p:cNvPicPr>
          <p:nvPr/>
        </p:nvPicPr>
        <p:blipFill>
          <a:blip r:embed="rId2"/>
          <a:stretch>
            <a:fillRect/>
          </a:stretch>
        </p:blipFill>
        <p:spPr>
          <a:xfrm>
            <a:off x="683490" y="1639776"/>
            <a:ext cx="10799765" cy="4634899"/>
          </a:xfrm>
          <a:prstGeom prst="rect">
            <a:avLst/>
          </a:prstGeom>
        </p:spPr>
      </p:pic>
    </p:spTree>
    <p:extLst>
      <p:ext uri="{BB962C8B-B14F-4D97-AF65-F5344CB8AC3E}">
        <p14:creationId xmlns:p14="http://schemas.microsoft.com/office/powerpoint/2010/main" val="1027496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488B9D"/>
        </a:solidFill>
        <a:effectLst/>
      </p:bgPr>
    </p:bg>
    <p:spTree>
      <p:nvGrpSpPr>
        <p:cNvPr id="1" name="">
          <a:extLst>
            <a:ext uri="{FF2B5EF4-FFF2-40B4-BE49-F238E27FC236}">
              <a16:creationId xmlns:a16="http://schemas.microsoft.com/office/drawing/2014/main" id="{114925E1-D1A8-2374-E8D1-39C87A9D45C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EAB9CDB-E755-2760-8ED6-FB816B1CBD96}"/>
              </a:ext>
            </a:extLst>
          </p:cNvPr>
          <p:cNvSpPr txBox="1"/>
          <p:nvPr/>
        </p:nvSpPr>
        <p:spPr>
          <a:xfrm>
            <a:off x="766618" y="775545"/>
            <a:ext cx="10945091" cy="4604081"/>
          </a:xfrm>
          <a:prstGeom prst="rect">
            <a:avLst/>
          </a:prstGeom>
          <a:noFill/>
        </p:spPr>
        <p:txBody>
          <a:bodyPr wrap="square">
            <a:spAutoFit/>
          </a:bodyPr>
          <a:lstStyle/>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Brand Analysis: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  - Bugatti : Highest average price of $1757223.667</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  - Maybach: Second highest average price at $546221.875</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  - Plymouth: Lowest average price per brand at $3122.902439</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  - Oldsmobile: Second lowest average price at $11542.54</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 Body Style Analysis: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  - Convertibles: Highest average price at $</a:t>
            </a:r>
            <a:r>
              <a:rPr lang="en-US" b="1" kern="0" dirty="0">
                <a:effectLst/>
                <a:latin typeface="Aptos" panose="020B0004020202020204" pitchFamily="34" charset="0"/>
                <a:ea typeface="Times New Roman" panose="02020603050405020304" pitchFamily="18" charset="0"/>
                <a:cs typeface="Times New Roman" panose="02020603050405020304" pitchFamily="18" charset="0"/>
              </a:rPr>
              <a:t>8</a:t>
            </a:r>
            <a:r>
              <a:rPr lang="en-US" kern="0" dirty="0">
                <a:effectLst/>
                <a:latin typeface="Aptos" panose="020B0004020202020204" pitchFamily="34" charset="0"/>
                <a:ea typeface="Times New Roman" panose="02020603050405020304" pitchFamily="18" charset="0"/>
                <a:cs typeface="Times New Roman" panose="02020603050405020304" pitchFamily="18" charset="0"/>
              </a:rPr>
              <a:t>4224.28499</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  - Coupes: Second highest average price at $76900.70504</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  - 2-door SUVs: Most affordable at $.</a:t>
            </a:r>
            <a:r>
              <a:rPr lang="en-US" b="1" kern="100" dirty="0">
                <a:effectLst/>
                <a:latin typeface="Aptos" panose="020B0004020202020204" pitchFamily="34" charset="0"/>
                <a:ea typeface="Aptos" panose="020B0004020202020204" pitchFamily="34" charset="0"/>
                <a:cs typeface="Times New Roman" panose="02020603050405020304" pitchFamily="18" charset="0"/>
              </a:rPr>
              <a:t> </a:t>
            </a:r>
            <a:r>
              <a:rPr lang="en-US" kern="0" dirty="0">
                <a:effectLst/>
                <a:latin typeface="Aptos" panose="020B0004020202020204" pitchFamily="34" charset="0"/>
                <a:ea typeface="Times New Roman" panose="02020603050405020304" pitchFamily="18" charset="0"/>
                <a:cs typeface="Times New Roman" panose="02020603050405020304" pitchFamily="18" charset="0"/>
              </a:rPr>
              <a:t>10115.18841</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  - 2-door Hatchbacks: Second most affordable at $16778.65408</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This research provides valuable insights into price patterns across various car markets</a:t>
            </a:r>
            <a:r>
              <a:rPr lang="en-US" kern="100" dirty="0">
                <a:solidFill>
                  <a:srgbClr val="222222"/>
                </a:solidFill>
                <a:effectLst/>
                <a:latin typeface="Arial" panose="020B0604020202020204" pitchFamily="34" charset="0"/>
                <a:ea typeface="Aptos" panose="020B0004020202020204" pitchFamily="34" charset="0"/>
                <a:cs typeface="Times New Roman" panose="02020603050405020304" pitchFamily="18" charset="0"/>
              </a:rPr>
              <a:t>.</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7896876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488B9D"/>
        </a:solidFill>
        <a:effectLst/>
      </p:bgPr>
    </p:bg>
    <p:spTree>
      <p:nvGrpSpPr>
        <p:cNvPr id="1" name="">
          <a:extLst>
            <a:ext uri="{FF2B5EF4-FFF2-40B4-BE49-F238E27FC236}">
              <a16:creationId xmlns:a16="http://schemas.microsoft.com/office/drawing/2014/main" id="{CE4BCC1E-402E-0F49-7F32-3EDE5D972D3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A2E6C57-B105-92BC-41FC-08D08A9D3ACF}"/>
              </a:ext>
            </a:extLst>
          </p:cNvPr>
          <p:cNvSpPr txBox="1"/>
          <p:nvPr/>
        </p:nvSpPr>
        <p:spPr>
          <a:xfrm>
            <a:off x="766618" y="775545"/>
            <a:ext cx="10945091" cy="392672"/>
          </a:xfrm>
          <a:prstGeom prst="rect">
            <a:avLst/>
          </a:prstGeom>
          <a:noFill/>
        </p:spPr>
        <p:txBody>
          <a:bodyPr wrap="square">
            <a:spAutoFit/>
          </a:bodyPr>
          <a:lstStyle/>
          <a:p>
            <a:pPr marL="0" marR="0">
              <a:lnSpc>
                <a:spcPct val="115000"/>
              </a:lnSpc>
              <a:spcAft>
                <a:spcPts val="800"/>
              </a:spcAft>
            </a:pPr>
            <a:r>
              <a:rPr lang="en-US" kern="100" dirty="0">
                <a:solidFill>
                  <a:srgbClr val="222222"/>
                </a:solidFill>
                <a:effectLst/>
                <a:latin typeface="Arial" panose="020B0604020202020204" pitchFamily="34" charset="0"/>
                <a:ea typeface="Aptos" panose="020B0004020202020204" pitchFamily="34" charset="0"/>
                <a:cs typeface="Times New Roman" panose="02020603050405020304" pitchFamily="18" charset="0"/>
              </a:rPr>
              <a:t>.</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FFC8ADF9-DAEB-9D2A-8D23-E2C1069828D2}"/>
              </a:ext>
            </a:extLst>
          </p:cNvPr>
          <p:cNvSpPr txBox="1"/>
          <p:nvPr/>
        </p:nvSpPr>
        <p:spPr>
          <a:xfrm>
            <a:off x="415635" y="175380"/>
            <a:ext cx="10945091" cy="1200329"/>
          </a:xfrm>
          <a:prstGeom prst="rect">
            <a:avLst/>
          </a:prstGeom>
          <a:noFill/>
        </p:spPr>
        <p:txBody>
          <a:bodyPr wrap="square" rtlCol="0">
            <a:spAutoFit/>
          </a:bodyPr>
          <a:lstStyle/>
          <a:p>
            <a:pPr marL="0" marR="0">
              <a:lnSpc>
                <a:spcPct val="150000"/>
              </a:lnSpc>
            </a:pPr>
            <a:r>
              <a:rPr lang="en-US" dirty="0">
                <a:solidFill>
                  <a:srgbClr val="000000"/>
                </a:solidFill>
                <a:effectLst/>
                <a:latin typeface="Arial" panose="020B0604020202020204" pitchFamily="34" charset="0"/>
                <a:ea typeface="Times New Roman" panose="02020603050405020304" pitchFamily="18" charset="0"/>
              </a:rPr>
              <a:t> </a:t>
            </a:r>
            <a:r>
              <a:rPr lang="en-US" dirty="0">
                <a:effectLst/>
                <a:latin typeface="Arial" panose="020B0604020202020204" pitchFamily="34" charset="0"/>
                <a:ea typeface="Times New Roman" panose="02020603050405020304" pitchFamily="18" charset="0"/>
              </a:rPr>
              <a:t>TO FIND HOW DOES  DIFFERENT FEATURE SUCH AS TRANSMISSION TYPE   </a:t>
            </a:r>
          </a:p>
          <a:p>
            <a:pPr marL="0" marR="0">
              <a:lnSpc>
                <a:spcPct val="150000"/>
              </a:lnSpc>
            </a:pPr>
            <a:r>
              <a:rPr lang="en-US" dirty="0">
                <a:latin typeface="Arial" panose="020B0604020202020204" pitchFamily="34" charset="0"/>
                <a:ea typeface="Times New Roman" panose="02020603050405020304" pitchFamily="18" charset="0"/>
              </a:rPr>
              <a:t>  </a:t>
            </a:r>
            <a:r>
              <a:rPr lang="en-US" dirty="0">
                <a:effectLst/>
                <a:latin typeface="Arial" panose="020B0604020202020204" pitchFamily="34" charset="0"/>
                <a:ea typeface="Times New Roman" panose="02020603050405020304" pitchFamily="18" charset="0"/>
              </a:rPr>
              <a:t>AFFECT THE MSRP, AND HOW DOES THIS VARY BY BODY STYLE?</a:t>
            </a:r>
            <a:endParaRPr lang="en-US" dirty="0">
              <a:effectLst/>
              <a:latin typeface="Times New Roman" panose="02020603050405020304" pitchFamily="18" charset="0"/>
              <a:ea typeface="Times New Roman" panose="02020603050405020304" pitchFamily="18" charset="0"/>
            </a:endParaRPr>
          </a:p>
          <a:p>
            <a:pPr marL="0" marR="0"/>
            <a:r>
              <a:rPr lang="en-US" dirty="0">
                <a:effectLst/>
                <a:latin typeface="Times New Roman" panose="02020603050405020304" pitchFamily="18" charset="0"/>
                <a:ea typeface="Times New Roman" panose="02020603050405020304" pitchFamily="18" charset="0"/>
              </a:rPr>
              <a:t> </a:t>
            </a:r>
          </a:p>
        </p:txBody>
      </p:sp>
      <p:sp>
        <p:nvSpPr>
          <p:cNvPr id="5" name="TextBox 4">
            <a:extLst>
              <a:ext uri="{FF2B5EF4-FFF2-40B4-BE49-F238E27FC236}">
                <a16:creationId xmlns:a16="http://schemas.microsoft.com/office/drawing/2014/main" id="{37141C7C-B576-F173-2AD6-C3D89FD6EA48}"/>
              </a:ext>
            </a:extLst>
          </p:cNvPr>
          <p:cNvSpPr txBox="1"/>
          <p:nvPr/>
        </p:nvSpPr>
        <p:spPr>
          <a:xfrm>
            <a:off x="480291" y="1168217"/>
            <a:ext cx="11573164" cy="949171"/>
          </a:xfrm>
          <a:prstGeom prst="rect">
            <a:avLst/>
          </a:prstGeom>
          <a:noFill/>
        </p:spPr>
        <p:txBody>
          <a:bodyPr wrap="square">
            <a:spAutoFit/>
          </a:bodyPr>
          <a:lstStyle/>
          <a:p>
            <a:pPr marL="0" marR="0" fontAlgn="base"/>
            <a:r>
              <a:rPr lang="en-US" dirty="0">
                <a:effectLst/>
                <a:latin typeface="Aptos" panose="020B0004020202020204" pitchFamily="34" charset="0"/>
                <a:ea typeface="Times New Roman" panose="02020603050405020304" pitchFamily="18" charset="0"/>
              </a:rPr>
              <a:t>To find that first we have to use Pivot tables  to find  the average MSRP for each combination of transmission type and body style </a:t>
            </a:r>
          </a:p>
          <a:p>
            <a:pPr marL="0" marR="0">
              <a:lnSpc>
                <a:spcPct val="115000"/>
              </a:lnSpc>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 </a:t>
            </a:r>
          </a:p>
        </p:txBody>
      </p:sp>
      <p:sp>
        <p:nvSpPr>
          <p:cNvPr id="6" name="TextBox 5">
            <a:extLst>
              <a:ext uri="{FF2B5EF4-FFF2-40B4-BE49-F238E27FC236}">
                <a16:creationId xmlns:a16="http://schemas.microsoft.com/office/drawing/2014/main" id="{EBF685F9-6B44-EA35-8E8E-153B9501C265}"/>
              </a:ext>
            </a:extLst>
          </p:cNvPr>
          <p:cNvSpPr txBox="1"/>
          <p:nvPr/>
        </p:nvSpPr>
        <p:spPr>
          <a:xfrm>
            <a:off x="480290" y="1929060"/>
            <a:ext cx="10249441" cy="369332"/>
          </a:xfrm>
          <a:prstGeom prst="rect">
            <a:avLst/>
          </a:prstGeom>
          <a:noFill/>
        </p:spPr>
        <p:txBody>
          <a:bodyPr wrap="square" rtlCol="0">
            <a:spAutoFit/>
          </a:bodyPr>
          <a:lstStyle/>
          <a:p>
            <a:r>
              <a:rPr lang="en-US" dirty="0">
                <a:latin typeface="Aptos" panose="020B0004020202020204" pitchFamily="34" charset="0"/>
              </a:rPr>
              <a:t>The columns used to create pivot tables are Transmission type ,MSRP &amp; vehicle style columns </a:t>
            </a:r>
          </a:p>
        </p:txBody>
      </p:sp>
      <p:pic>
        <p:nvPicPr>
          <p:cNvPr id="7" name="Picture 6" descr="A screenshot of a table&#10;&#10;AI-generated content may be incorrect.">
            <a:extLst>
              <a:ext uri="{FF2B5EF4-FFF2-40B4-BE49-F238E27FC236}">
                <a16:creationId xmlns:a16="http://schemas.microsoft.com/office/drawing/2014/main" id="{26FEBC85-54B1-BDEC-266A-C157C22F1C8B}"/>
              </a:ext>
            </a:extLst>
          </p:cNvPr>
          <p:cNvPicPr>
            <a:picLocks noChangeAspect="1"/>
          </p:cNvPicPr>
          <p:nvPr/>
        </p:nvPicPr>
        <p:blipFill>
          <a:blip r:embed="rId2"/>
          <a:stretch>
            <a:fillRect/>
          </a:stretch>
        </p:blipFill>
        <p:spPr>
          <a:xfrm>
            <a:off x="573808" y="2670738"/>
            <a:ext cx="5522192" cy="3897580"/>
          </a:xfrm>
          <a:prstGeom prst="rect">
            <a:avLst/>
          </a:prstGeom>
        </p:spPr>
      </p:pic>
    </p:spTree>
    <p:extLst>
      <p:ext uri="{BB962C8B-B14F-4D97-AF65-F5344CB8AC3E}">
        <p14:creationId xmlns:p14="http://schemas.microsoft.com/office/powerpoint/2010/main" val="2336629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488B9D"/>
        </a:solidFill>
        <a:effectLst/>
      </p:bgPr>
    </p:bg>
    <p:spTree>
      <p:nvGrpSpPr>
        <p:cNvPr id="1" name="">
          <a:extLst>
            <a:ext uri="{FF2B5EF4-FFF2-40B4-BE49-F238E27FC236}">
              <a16:creationId xmlns:a16="http://schemas.microsoft.com/office/drawing/2014/main" id="{96F8A296-452F-2217-C294-6051EA430F2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836E3E3-C503-43FF-BDFC-A90E793411B9}"/>
              </a:ext>
            </a:extLst>
          </p:cNvPr>
          <p:cNvSpPr txBox="1"/>
          <p:nvPr/>
        </p:nvSpPr>
        <p:spPr>
          <a:xfrm>
            <a:off x="766618" y="775545"/>
            <a:ext cx="10945091" cy="392672"/>
          </a:xfrm>
          <a:prstGeom prst="rect">
            <a:avLst/>
          </a:prstGeom>
          <a:noFill/>
        </p:spPr>
        <p:txBody>
          <a:bodyPr wrap="square">
            <a:spAutoFit/>
          </a:bodyPr>
          <a:lstStyle/>
          <a:p>
            <a:pPr marL="0" marR="0">
              <a:lnSpc>
                <a:spcPct val="115000"/>
              </a:lnSpc>
              <a:spcAft>
                <a:spcPts val="800"/>
              </a:spcAft>
            </a:pPr>
            <a:r>
              <a:rPr lang="en-US" kern="100" dirty="0">
                <a:solidFill>
                  <a:srgbClr val="222222"/>
                </a:solidFill>
                <a:effectLst/>
                <a:latin typeface="Arial" panose="020B0604020202020204" pitchFamily="34" charset="0"/>
                <a:ea typeface="Aptos" panose="020B0004020202020204" pitchFamily="34" charset="0"/>
                <a:cs typeface="Times New Roman" panose="02020603050405020304" pitchFamily="18" charset="0"/>
              </a:rPr>
              <a:t>.</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2" name="Picture 1" descr="A screenshot of a computer&#10;&#10;AI-generated content may be incorrect.">
            <a:extLst>
              <a:ext uri="{FF2B5EF4-FFF2-40B4-BE49-F238E27FC236}">
                <a16:creationId xmlns:a16="http://schemas.microsoft.com/office/drawing/2014/main" id="{08189C8A-01FE-11AA-6D48-5D03333284E9}"/>
              </a:ext>
            </a:extLst>
          </p:cNvPr>
          <p:cNvPicPr>
            <a:picLocks noChangeAspect="1"/>
          </p:cNvPicPr>
          <p:nvPr/>
        </p:nvPicPr>
        <p:blipFill>
          <a:blip r:embed="rId2"/>
          <a:stretch>
            <a:fillRect/>
          </a:stretch>
        </p:blipFill>
        <p:spPr>
          <a:xfrm>
            <a:off x="632113" y="906318"/>
            <a:ext cx="9298627" cy="5565602"/>
          </a:xfrm>
          <a:prstGeom prst="rect">
            <a:avLst/>
          </a:prstGeom>
        </p:spPr>
      </p:pic>
      <p:sp>
        <p:nvSpPr>
          <p:cNvPr id="4" name="TextBox 3">
            <a:extLst>
              <a:ext uri="{FF2B5EF4-FFF2-40B4-BE49-F238E27FC236}">
                <a16:creationId xmlns:a16="http://schemas.microsoft.com/office/drawing/2014/main" id="{4F3E4054-67CF-2D37-80F9-2BE53DB35F2F}"/>
              </a:ext>
            </a:extLst>
          </p:cNvPr>
          <p:cNvSpPr txBox="1"/>
          <p:nvPr/>
        </p:nvSpPr>
        <p:spPr>
          <a:xfrm>
            <a:off x="519224" y="286934"/>
            <a:ext cx="5116946" cy="369332"/>
          </a:xfrm>
          <a:prstGeom prst="rect">
            <a:avLst/>
          </a:prstGeom>
          <a:noFill/>
        </p:spPr>
        <p:txBody>
          <a:bodyPr wrap="square" rtlCol="0">
            <a:spAutoFit/>
          </a:bodyPr>
          <a:lstStyle/>
          <a:p>
            <a:r>
              <a:rPr lang="en-US" dirty="0">
                <a:latin typeface="Aptos" panose="020B0004020202020204" pitchFamily="34" charset="0"/>
              </a:rPr>
              <a:t>The pivot table created :</a:t>
            </a:r>
          </a:p>
        </p:txBody>
      </p:sp>
    </p:spTree>
    <p:extLst>
      <p:ext uri="{BB962C8B-B14F-4D97-AF65-F5344CB8AC3E}">
        <p14:creationId xmlns:p14="http://schemas.microsoft.com/office/powerpoint/2010/main" val="35340090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488B9D"/>
        </a:solidFill>
        <a:effectLst/>
      </p:bgPr>
    </p:bg>
    <p:spTree>
      <p:nvGrpSpPr>
        <p:cNvPr id="1" name="">
          <a:extLst>
            <a:ext uri="{FF2B5EF4-FFF2-40B4-BE49-F238E27FC236}">
              <a16:creationId xmlns:a16="http://schemas.microsoft.com/office/drawing/2014/main" id="{27A606F3-0B69-6FC7-7DA1-697B2D7A7703}"/>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F1226AF-8B38-225F-09A8-681A5763B062}"/>
              </a:ext>
            </a:extLst>
          </p:cNvPr>
          <p:cNvPicPr>
            <a:picLocks noChangeAspect="1"/>
          </p:cNvPicPr>
          <p:nvPr/>
        </p:nvPicPr>
        <p:blipFill>
          <a:blip r:embed="rId2"/>
          <a:stretch>
            <a:fillRect/>
          </a:stretch>
        </p:blipFill>
        <p:spPr>
          <a:xfrm>
            <a:off x="1038687" y="1666754"/>
            <a:ext cx="8079686" cy="4956850"/>
          </a:xfrm>
          <a:prstGeom prst="rect">
            <a:avLst/>
          </a:prstGeom>
        </p:spPr>
      </p:pic>
      <p:sp>
        <p:nvSpPr>
          <p:cNvPr id="5" name="TextBox 4">
            <a:extLst>
              <a:ext uri="{FF2B5EF4-FFF2-40B4-BE49-F238E27FC236}">
                <a16:creationId xmlns:a16="http://schemas.microsoft.com/office/drawing/2014/main" id="{C0D06828-D2B4-60A5-3758-C7AD53944692}"/>
              </a:ext>
            </a:extLst>
          </p:cNvPr>
          <p:cNvSpPr txBox="1"/>
          <p:nvPr/>
        </p:nvSpPr>
        <p:spPr>
          <a:xfrm>
            <a:off x="928313" y="234396"/>
            <a:ext cx="10982036" cy="1200329"/>
          </a:xfrm>
          <a:prstGeom prst="rect">
            <a:avLst/>
          </a:prstGeom>
          <a:noFill/>
        </p:spPr>
        <p:txBody>
          <a:bodyPr wrap="square">
            <a:spAutoFit/>
          </a:bodyPr>
          <a:lstStyle/>
          <a:p>
            <a:r>
              <a:rPr lang="en-US" sz="1800" dirty="0">
                <a:effectLst/>
                <a:latin typeface="Aptos" panose="020B0004020202020204" pitchFamily="34" charset="0"/>
                <a:ea typeface="Aptos" panose="020B0004020202020204" pitchFamily="34" charset="0"/>
              </a:rPr>
              <a:t>Scatter plot chart is created  to visualize the relationship between MSRP and transmission type, with different symbols for each body style</a:t>
            </a:r>
            <a:r>
              <a:rPr lang="en-US" dirty="0">
                <a:latin typeface="Aptos" panose="020B0004020202020204" pitchFamily="34" charset="0"/>
                <a:ea typeface="Aptos" panose="020B0004020202020204" pitchFamily="34" charset="0"/>
              </a:rPr>
              <a:t> and  the scatter plot chart is created using the pivot table columns </a:t>
            </a:r>
          </a:p>
          <a:p>
            <a:endParaRPr lang="en-US" sz="1800" dirty="0">
              <a:effectLst/>
              <a:latin typeface="Aptos" panose="020B0004020202020204" pitchFamily="34" charset="0"/>
              <a:ea typeface="Aptos" panose="020B0004020202020204" pitchFamily="34" charset="0"/>
            </a:endParaRPr>
          </a:p>
          <a:p>
            <a:r>
              <a:rPr lang="en-US" dirty="0">
                <a:latin typeface="Aptos" panose="020B0004020202020204" pitchFamily="34" charset="0"/>
              </a:rPr>
              <a:t>The scatter plot chart created :</a:t>
            </a:r>
          </a:p>
        </p:txBody>
      </p:sp>
    </p:spTree>
    <p:extLst>
      <p:ext uri="{BB962C8B-B14F-4D97-AF65-F5344CB8AC3E}">
        <p14:creationId xmlns:p14="http://schemas.microsoft.com/office/powerpoint/2010/main" val="33895243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488B9D"/>
        </a:solidFill>
        <a:effectLst/>
      </p:bgPr>
    </p:bg>
    <p:spTree>
      <p:nvGrpSpPr>
        <p:cNvPr id="1" name="">
          <a:extLst>
            <a:ext uri="{FF2B5EF4-FFF2-40B4-BE49-F238E27FC236}">
              <a16:creationId xmlns:a16="http://schemas.microsoft.com/office/drawing/2014/main" id="{D9777A27-CFD3-097C-01DD-E3DE2057E7C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D92B53F-AC7A-DBBB-91AB-D8101CDF6A30}"/>
              </a:ext>
            </a:extLst>
          </p:cNvPr>
          <p:cNvSpPr txBox="1"/>
          <p:nvPr/>
        </p:nvSpPr>
        <p:spPr>
          <a:xfrm>
            <a:off x="720437" y="424563"/>
            <a:ext cx="10945091" cy="4606582"/>
          </a:xfrm>
          <a:prstGeom prst="rect">
            <a:avLst/>
          </a:prstGeom>
          <a:noFill/>
        </p:spPr>
        <p:txBody>
          <a:bodyPr wrap="square">
            <a:spAutoFit/>
          </a:bodyPr>
          <a:lstStyle/>
          <a:p>
            <a:pPr marL="0" marR="0">
              <a:lnSpc>
                <a:spcPct val="115000"/>
              </a:lnSpc>
              <a:spcAft>
                <a:spcPts val="800"/>
              </a:spcAft>
            </a:pP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Transmission Types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 Direct Drive: Average price of $33620</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 Automated Manual: Highest average price at $99195.584</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 Manual : Second highest average price at $26671.4</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285750" marR="0" indent="-285750">
              <a:lnSpc>
                <a:spcPct val="115000"/>
              </a:lnSpc>
              <a:spcAft>
                <a:spcPts val="800"/>
              </a:spcAft>
              <a:buFontTx/>
              <a:buChar char="-"/>
            </a:pP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Unknown: Lowest average price at $3040.737 </a:t>
            </a:r>
          </a:p>
          <a:p>
            <a:pPr marR="0">
              <a:lnSpc>
                <a:spcPct val="115000"/>
              </a:lnSpc>
              <a:spcAft>
                <a:spcPts val="800"/>
              </a:spcAft>
            </a:pPr>
            <a:endParaRPr lang="en-US" sz="1800" kern="0" dirty="0">
              <a:effectLst/>
              <a:latin typeface="Aptos" panose="020B0004020202020204" pitchFamily="34" charset="0"/>
              <a:ea typeface="Times New Roman" panose="02020603050405020304" pitchFamily="18" charset="0"/>
              <a:cs typeface="Times New Roman" panose="02020603050405020304" pitchFamily="18" charset="0"/>
            </a:endParaRPr>
          </a:p>
          <a:p>
            <a:pPr marR="0">
              <a:lnSpc>
                <a:spcPct val="115000"/>
              </a:lnSpc>
              <a:spcAft>
                <a:spcPts val="800"/>
              </a:spcAft>
            </a:pP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Body Shapes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 Coupes: Average price of $76900.70504</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600" kern="0" dirty="0">
                <a:effectLst/>
                <a:latin typeface="Aptos" panose="020B0004020202020204" pitchFamily="34" charset="0"/>
                <a:ea typeface="Times New Roman" panose="02020603050405020304" pitchFamily="18" charset="0"/>
                <a:cs typeface="Times New Roman" panose="02020603050405020304" pitchFamily="18" charset="0"/>
              </a:rPr>
              <a:t>-</a:t>
            </a: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 Convertibles: Highest average price at $84224.28499</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- 2-Door SUVs: Least expensive at $10115.18841</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- 2-Door Hatchbacks: Next most affordable at  $16778.65408</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938985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488B9D"/>
        </a:solidFill>
        <a:effectLst/>
      </p:bgPr>
    </p:bg>
    <p:spTree>
      <p:nvGrpSpPr>
        <p:cNvPr id="1" name="">
          <a:extLst>
            <a:ext uri="{FF2B5EF4-FFF2-40B4-BE49-F238E27FC236}">
              <a16:creationId xmlns:a16="http://schemas.microsoft.com/office/drawing/2014/main" id="{2FDB188F-0CAD-1C7B-FCDF-7C394786D9E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BEB85F9-E7D9-F5C9-6AD6-36E3D0BBED13}"/>
              </a:ext>
            </a:extLst>
          </p:cNvPr>
          <p:cNvSpPr txBox="1"/>
          <p:nvPr/>
        </p:nvSpPr>
        <p:spPr>
          <a:xfrm>
            <a:off x="623454" y="221363"/>
            <a:ext cx="10945091" cy="2090509"/>
          </a:xfrm>
          <a:prstGeom prst="rect">
            <a:avLst/>
          </a:prstGeom>
          <a:noFill/>
        </p:spPr>
        <p:txBody>
          <a:bodyPr wrap="square">
            <a:spAutoFit/>
          </a:bodyPr>
          <a:lstStyle/>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These insights provide useful information for understanding price trends in the car industry across various body shapes and gearbox types.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When considering transmission types, automated manual transmission has the highest average price, closely followed by direct drive transmission. In terms of body shape, convertibles have the highest average price, with coupes .Manual transmission ranks second, while unknown transmission has the lowest average price. Among body shapes, 2-door SUVs are the least expensive, followed by 2-door hatchbacks. </a:t>
            </a:r>
          </a:p>
        </p:txBody>
      </p:sp>
    </p:spTree>
    <p:extLst>
      <p:ext uri="{BB962C8B-B14F-4D97-AF65-F5344CB8AC3E}">
        <p14:creationId xmlns:p14="http://schemas.microsoft.com/office/powerpoint/2010/main" val="28594610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488B9D"/>
        </a:solidFill>
        <a:effectLst/>
      </p:bgPr>
    </p:bg>
    <p:spTree>
      <p:nvGrpSpPr>
        <p:cNvPr id="1" name="">
          <a:extLst>
            <a:ext uri="{FF2B5EF4-FFF2-40B4-BE49-F238E27FC236}">
              <a16:creationId xmlns:a16="http://schemas.microsoft.com/office/drawing/2014/main" id="{13ECC768-036A-71C9-30D7-55382444B06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8717CA6-17BA-D2E5-71EA-1856F024B20C}"/>
              </a:ext>
            </a:extLst>
          </p:cNvPr>
          <p:cNvSpPr txBox="1"/>
          <p:nvPr/>
        </p:nvSpPr>
        <p:spPr>
          <a:xfrm>
            <a:off x="766618" y="775545"/>
            <a:ext cx="10945091" cy="392672"/>
          </a:xfrm>
          <a:prstGeom prst="rect">
            <a:avLst/>
          </a:prstGeom>
          <a:noFill/>
        </p:spPr>
        <p:txBody>
          <a:bodyPr wrap="square">
            <a:spAutoFit/>
          </a:bodyPr>
          <a:lstStyle/>
          <a:p>
            <a:pPr marL="0" marR="0">
              <a:lnSpc>
                <a:spcPct val="115000"/>
              </a:lnSpc>
              <a:spcAft>
                <a:spcPts val="800"/>
              </a:spcAft>
            </a:pPr>
            <a:r>
              <a:rPr lang="en-US" kern="100" dirty="0">
                <a:solidFill>
                  <a:srgbClr val="222222"/>
                </a:solidFill>
                <a:effectLst/>
                <a:latin typeface="Arial" panose="020B0604020202020204" pitchFamily="34" charset="0"/>
                <a:ea typeface="Aptos" panose="020B0004020202020204" pitchFamily="34" charset="0"/>
                <a:cs typeface="Times New Roman" panose="02020603050405020304" pitchFamily="18" charset="0"/>
              </a:rPr>
              <a:t>.</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EAF28547-A79B-5BC2-5695-95E9702007E1}"/>
              </a:ext>
            </a:extLst>
          </p:cNvPr>
          <p:cNvSpPr txBox="1"/>
          <p:nvPr/>
        </p:nvSpPr>
        <p:spPr>
          <a:xfrm>
            <a:off x="683490" y="260660"/>
            <a:ext cx="11102109" cy="711220"/>
          </a:xfrm>
          <a:prstGeom prst="rect">
            <a:avLst/>
          </a:prstGeom>
          <a:noFill/>
        </p:spPr>
        <p:txBody>
          <a:bodyPr wrap="square">
            <a:spAutoFit/>
          </a:bodyPr>
          <a:lstStyle/>
          <a:p>
            <a:pPr marL="0" marR="0">
              <a:lnSpc>
                <a:spcPct val="115000"/>
              </a:lnSpc>
              <a:spcAft>
                <a:spcPts val="800"/>
              </a:spcAft>
            </a:pPr>
            <a:r>
              <a:rPr lang="en-US" kern="100" dirty="0">
                <a:latin typeface="Arial" panose="020B0604020202020204" pitchFamily="34" charset="0"/>
                <a:ea typeface="Aptos" panose="020B0004020202020204" pitchFamily="34" charset="0"/>
                <a:cs typeface="Times New Roman" panose="02020603050405020304" pitchFamily="18" charset="0"/>
              </a:rPr>
              <a:t>TO FIND HOW </a:t>
            </a:r>
            <a:r>
              <a:rPr lang="en-US" kern="100" dirty="0">
                <a:effectLst/>
                <a:latin typeface="Arial" panose="020B0604020202020204" pitchFamily="34" charset="0"/>
                <a:ea typeface="Aptos" panose="020B0004020202020204" pitchFamily="34" charset="0"/>
                <a:cs typeface="Times New Roman" panose="02020603050405020304" pitchFamily="18" charset="0"/>
              </a:rPr>
              <a:t> THE FUEL EFFICIENCY OF CARS VARY ACROSS DIFFERENT BODY STYLES AND MODEL YEARS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DB7CF5F-5F03-1516-EFB0-05DC0961AF28}"/>
              </a:ext>
            </a:extLst>
          </p:cNvPr>
          <p:cNvSpPr txBox="1"/>
          <p:nvPr/>
        </p:nvSpPr>
        <p:spPr>
          <a:xfrm>
            <a:off x="683489" y="1036771"/>
            <a:ext cx="10945091" cy="646331"/>
          </a:xfrm>
          <a:prstGeom prst="rect">
            <a:avLst/>
          </a:prstGeom>
          <a:noFill/>
        </p:spPr>
        <p:txBody>
          <a:bodyPr wrap="square">
            <a:spAutoFit/>
          </a:bodyPr>
          <a:lstStyle/>
          <a:p>
            <a:pPr marL="0" marR="0" fontAlgn="base"/>
            <a:r>
              <a:rPr lang="en-US" sz="1800" dirty="0">
                <a:effectLst/>
                <a:latin typeface="Aptos" panose="020B0004020202020204" pitchFamily="34" charset="0"/>
                <a:ea typeface="Times New Roman" panose="02020603050405020304" pitchFamily="18" charset="0"/>
              </a:rPr>
              <a:t>To find that first we  have to use  Pivot tables </a:t>
            </a:r>
            <a:r>
              <a:rPr lang="en-US" sz="1800" dirty="0">
                <a:latin typeface="Aptos" panose="020B0004020202020204" pitchFamily="34" charset="0"/>
                <a:ea typeface="Times New Roman" panose="02020603050405020304" pitchFamily="18" charset="0"/>
              </a:rPr>
              <a:t> to find </a:t>
            </a:r>
            <a:r>
              <a:rPr lang="en-US" sz="1800" dirty="0">
                <a:effectLst/>
                <a:latin typeface="Aptos" panose="020B0004020202020204" pitchFamily="34" charset="0"/>
                <a:ea typeface="Times New Roman" panose="02020603050405020304" pitchFamily="18" charset="0"/>
              </a:rPr>
              <a:t>the average MPG for each combination of body style and model year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p:txBody>
      </p:sp>
      <p:sp>
        <p:nvSpPr>
          <p:cNvPr id="11" name="TextBox 10">
            <a:extLst>
              <a:ext uri="{FF2B5EF4-FFF2-40B4-BE49-F238E27FC236}">
                <a16:creationId xmlns:a16="http://schemas.microsoft.com/office/drawing/2014/main" id="{0C07A682-D516-35ED-E9D2-E0CA916ED59D}"/>
              </a:ext>
            </a:extLst>
          </p:cNvPr>
          <p:cNvSpPr txBox="1"/>
          <p:nvPr/>
        </p:nvSpPr>
        <p:spPr>
          <a:xfrm>
            <a:off x="683489" y="1925982"/>
            <a:ext cx="10012220" cy="369332"/>
          </a:xfrm>
          <a:prstGeom prst="rect">
            <a:avLst/>
          </a:prstGeom>
          <a:noFill/>
        </p:spPr>
        <p:txBody>
          <a:bodyPr wrap="square">
            <a:sp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The columns used to create pivot table are Year, vehicle style, Highway MPG &amp; city MPG columns </a:t>
            </a:r>
            <a:endParaRPr lang="en-US" dirty="0">
              <a:latin typeface="Aptos" panose="020B0004020202020204" pitchFamily="34" charset="0"/>
            </a:endParaRPr>
          </a:p>
        </p:txBody>
      </p:sp>
      <p:pic>
        <p:nvPicPr>
          <p:cNvPr id="6" name="Picture 5">
            <a:extLst>
              <a:ext uri="{FF2B5EF4-FFF2-40B4-BE49-F238E27FC236}">
                <a16:creationId xmlns:a16="http://schemas.microsoft.com/office/drawing/2014/main" id="{FCD1F71D-2886-ABC2-AEA3-EBCB1E77C59F}"/>
              </a:ext>
            </a:extLst>
          </p:cNvPr>
          <p:cNvPicPr>
            <a:picLocks noChangeAspect="1"/>
          </p:cNvPicPr>
          <p:nvPr/>
        </p:nvPicPr>
        <p:blipFill>
          <a:blip r:embed="rId2"/>
          <a:stretch>
            <a:fillRect/>
          </a:stretch>
        </p:blipFill>
        <p:spPr>
          <a:xfrm>
            <a:off x="766618" y="2699717"/>
            <a:ext cx="5329382" cy="3962456"/>
          </a:xfrm>
          <a:prstGeom prst="rect">
            <a:avLst/>
          </a:prstGeom>
        </p:spPr>
      </p:pic>
    </p:spTree>
    <p:extLst>
      <p:ext uri="{BB962C8B-B14F-4D97-AF65-F5344CB8AC3E}">
        <p14:creationId xmlns:p14="http://schemas.microsoft.com/office/powerpoint/2010/main" val="3446507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88B9D"/>
        </a:solidFill>
        <a:effectLst/>
      </p:bgPr>
    </p:bg>
    <p:spTree>
      <p:nvGrpSpPr>
        <p:cNvPr id="1" name="">
          <a:extLst>
            <a:ext uri="{FF2B5EF4-FFF2-40B4-BE49-F238E27FC236}">
              <a16:creationId xmlns:a16="http://schemas.microsoft.com/office/drawing/2014/main" id="{CCC9BD82-2F8A-EF17-592C-E831188558F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83986F5-A350-943A-49AA-1377A6EF87DB}"/>
              </a:ext>
            </a:extLst>
          </p:cNvPr>
          <p:cNvSpPr txBox="1"/>
          <p:nvPr/>
        </p:nvSpPr>
        <p:spPr>
          <a:xfrm>
            <a:off x="396433" y="470362"/>
            <a:ext cx="11645096" cy="6503512"/>
          </a:xfrm>
          <a:prstGeom prst="rect">
            <a:avLst/>
          </a:prstGeom>
          <a:noFill/>
        </p:spPr>
        <p:txBody>
          <a:bodyPr wrap="square">
            <a:spAutoFit/>
          </a:bodyPr>
          <a:lstStyle/>
          <a:p>
            <a:pPr marL="0" marR="0">
              <a:lnSpc>
                <a:spcPct val="115000"/>
              </a:lnSpc>
              <a:spcAft>
                <a:spcPts val="800"/>
              </a:spcAft>
            </a:pPr>
            <a:r>
              <a:rPr lang="en-US" b="1" kern="0" dirty="0">
                <a:effectLst/>
                <a:latin typeface="Aptos" panose="020B0004020202020204" pitchFamily="34" charset="0"/>
                <a:ea typeface="Times New Roman" panose="02020603050405020304" pitchFamily="18" charset="0"/>
                <a:cs typeface="Times New Roman" panose="02020603050405020304" pitchFamily="18" charset="0"/>
              </a:rPr>
              <a:t>APPROACH :</a:t>
            </a:r>
            <a:endParaRPr lang="en-US" b="1"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1. Analytical Methods: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R="0">
              <a:lnSpc>
                <a:spcPct val="115000"/>
              </a:lnSpc>
              <a:spcAft>
                <a:spcPts val="800"/>
              </a:spcAft>
            </a:pPr>
            <a:r>
              <a:rPr lang="en-US" kern="0" dirty="0">
                <a:latin typeface="Aptos" panose="020B0004020202020204" pitchFamily="34" charset="0"/>
                <a:ea typeface="Times New Roman" panose="02020603050405020304" pitchFamily="18" charset="0"/>
                <a:cs typeface="Times New Roman" panose="02020603050405020304" pitchFamily="18" charset="0"/>
              </a:rPr>
              <a:t> - </a:t>
            </a:r>
            <a:r>
              <a:rPr lang="en-US" kern="0" dirty="0">
                <a:effectLst/>
                <a:latin typeface="Aptos" panose="020B0004020202020204" pitchFamily="34" charset="0"/>
                <a:ea typeface="Times New Roman" panose="02020603050405020304" pitchFamily="18" charset="0"/>
                <a:cs typeface="Times New Roman" panose="02020603050405020304" pitchFamily="18" charset="0"/>
              </a:rPr>
              <a:t>Descriptive Statistics: Utilized to summarize and understand the basic features of the data. This includes  </a:t>
            </a:r>
          </a:p>
          <a:p>
            <a:pPr marR="0">
              <a:lnSpc>
                <a:spcPct val="115000"/>
              </a:lnSpc>
              <a:spcAft>
                <a:spcPts val="800"/>
              </a:spcAft>
            </a:pPr>
            <a:r>
              <a:rPr lang="en-US" kern="0" dirty="0">
                <a:latin typeface="Aptos" panose="020B0004020202020204" pitchFamily="34" charset="0"/>
                <a:ea typeface="Times New Roman" panose="02020603050405020304" pitchFamily="18" charset="0"/>
                <a:cs typeface="Times New Roman" panose="02020603050405020304" pitchFamily="18" charset="0"/>
              </a:rPr>
              <a:t>   </a:t>
            </a:r>
            <a:r>
              <a:rPr lang="en-US" kern="0" dirty="0">
                <a:effectLst/>
                <a:latin typeface="Aptos" panose="020B0004020202020204" pitchFamily="34" charset="0"/>
                <a:ea typeface="Times New Roman" panose="02020603050405020304" pitchFamily="18" charset="0"/>
                <a:cs typeface="Times New Roman" panose="02020603050405020304" pitchFamily="18" charset="0"/>
              </a:rPr>
              <a:t>measures of central tendency (mean, median), dispersion (standard deviation, range), and frequency distributions.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 -  Visualization: Employed various visual tools like bar charts, scatter plots to identify  </a:t>
            </a:r>
          </a:p>
          <a:p>
            <a:pPr marR="0">
              <a:lnSpc>
                <a:spcPct val="115000"/>
              </a:lnSpc>
              <a:spcAft>
                <a:spcPts val="800"/>
              </a:spcAft>
            </a:pPr>
            <a:r>
              <a:rPr lang="en-US" kern="0" dirty="0">
                <a:latin typeface="Aptos" panose="020B0004020202020204" pitchFamily="34" charset="0"/>
                <a:ea typeface="Times New Roman" panose="02020603050405020304" pitchFamily="18" charset="0"/>
                <a:cs typeface="Times New Roman" panose="02020603050405020304" pitchFamily="18" charset="0"/>
              </a:rPr>
              <a:t>    </a:t>
            </a:r>
            <a:r>
              <a:rPr lang="en-US" kern="0" dirty="0">
                <a:effectLst/>
                <a:latin typeface="Aptos" panose="020B0004020202020204" pitchFamily="34" charset="0"/>
                <a:ea typeface="Times New Roman" panose="02020603050405020304" pitchFamily="18" charset="0"/>
                <a:cs typeface="Times New Roman" panose="02020603050405020304" pitchFamily="18" charset="0"/>
              </a:rPr>
              <a:t>patterns, correlations, and trends in the data.</a:t>
            </a: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Aptos" panose="020B0004020202020204" pitchFamily="34" charset="0"/>
                <a:ea typeface="Times New Roman" panose="02020603050405020304" pitchFamily="18" charset="0"/>
                <a:cs typeface="Times New Roman" panose="02020603050405020304" pitchFamily="18" charset="0"/>
              </a:rPr>
              <a:t>2. Reasoning Behind Analytical Methods:</a:t>
            </a:r>
            <a:endParaRPr kumimoji="0" lang="en-US" sz="1800" b="0" i="0" u="none" strike="noStrike" kern="100" cap="none" spc="0" normalizeH="0" baseline="0" noProof="0" dirty="0">
              <a:ln>
                <a:noFill/>
              </a:ln>
              <a:solidFill>
                <a:prstClr val="white"/>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285750" marR="0" lvl="0" indent="-285750" algn="l" defTabSz="457200" rtl="0" eaLnBrk="1" fontAlgn="auto" latinLnBrk="0" hangingPunct="1">
              <a:lnSpc>
                <a:spcPct val="115000"/>
              </a:lnSpc>
              <a:spcBef>
                <a:spcPts val="0"/>
              </a:spcBef>
              <a:spcAft>
                <a:spcPts val="800"/>
              </a:spcAft>
              <a:buClrTx/>
              <a:buSzTx/>
              <a:buFontTx/>
              <a:buChar char="-"/>
              <a:tabLst/>
              <a:defRPr/>
            </a:pPr>
            <a:r>
              <a:rPr kumimoji="0" lang="en-US" sz="1800" b="0" i="0" u="none" strike="noStrike" kern="0" cap="none" spc="0" normalizeH="0" baseline="0" noProof="0" dirty="0">
                <a:ln>
                  <a:noFill/>
                </a:ln>
                <a:solidFill>
                  <a:prstClr val="white"/>
                </a:solidFill>
                <a:effectLst/>
                <a:uLnTx/>
                <a:uFillTx/>
                <a:latin typeface="Aptos" panose="020B0004020202020204" pitchFamily="34" charset="0"/>
                <a:ea typeface="Times New Roman" panose="02020603050405020304" pitchFamily="18" charset="0"/>
                <a:cs typeface="Times New Roman" panose="02020603050405020304" pitchFamily="18" charset="0"/>
              </a:rPr>
              <a:t>Descriptive Statistics: Chosen to provide a clear summary of the data and to identify any  immediate insights or  </a:t>
            </a: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Aptos" panose="020B0004020202020204" pitchFamily="34" charset="0"/>
                <a:ea typeface="Times New Roman" panose="02020603050405020304" pitchFamily="18" charset="0"/>
                <a:cs typeface="Times New Roman" panose="02020603050405020304" pitchFamily="18" charset="0"/>
              </a:rPr>
              <a:t>     anomalies.</a:t>
            </a:r>
            <a:endParaRPr kumimoji="0" lang="en-US" sz="1800" b="0" i="0" u="none" strike="noStrike" kern="100" cap="none" spc="0" normalizeH="0" baseline="0" noProof="0" dirty="0">
              <a:ln>
                <a:noFill/>
              </a:ln>
              <a:solidFill>
                <a:prstClr val="white"/>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285750" marR="0" lvl="0" indent="-285750" algn="l" defTabSz="457200" rtl="0" eaLnBrk="1" fontAlgn="auto" latinLnBrk="0" hangingPunct="1">
              <a:lnSpc>
                <a:spcPct val="115000"/>
              </a:lnSpc>
              <a:spcBef>
                <a:spcPts val="0"/>
              </a:spcBef>
              <a:spcAft>
                <a:spcPts val="800"/>
              </a:spcAft>
              <a:buClrTx/>
              <a:buSzTx/>
              <a:buFontTx/>
              <a:buChar char="-"/>
              <a:tabLst/>
              <a:defRPr/>
            </a:pPr>
            <a:r>
              <a:rPr kumimoji="0" lang="en-US" sz="1800" b="0" i="0" u="none" strike="noStrike" kern="0" cap="none" spc="0" normalizeH="0" baseline="0" noProof="0" dirty="0">
                <a:ln>
                  <a:noFill/>
                </a:ln>
                <a:solidFill>
                  <a:prstClr val="white"/>
                </a:solidFill>
                <a:effectLst/>
                <a:uLnTx/>
                <a:uFillTx/>
                <a:latin typeface="Aptos" panose="020B0004020202020204" pitchFamily="34" charset="0"/>
                <a:ea typeface="Times New Roman" panose="02020603050405020304" pitchFamily="18" charset="0"/>
                <a:cs typeface="Times New Roman" panose="02020603050405020304" pitchFamily="18" charset="0"/>
              </a:rPr>
              <a:t>Visualization: Selected to make the data more understandable and to reveal insights that are not immediately apparent from raw data.</a:t>
            </a: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Aptos" panose="020B0004020202020204" pitchFamily="34" charset="0"/>
                <a:ea typeface="Times New Roman" panose="02020603050405020304" pitchFamily="18" charset="0"/>
                <a:cs typeface="Times New Roman" panose="02020603050405020304" pitchFamily="18" charset="0"/>
              </a:rPr>
              <a:t>3. Modeling Techniques:</a:t>
            </a:r>
            <a:endParaRPr kumimoji="0" lang="en-US" sz="1800" b="0" i="0" u="none" strike="noStrike" kern="100" cap="none" spc="0" normalizeH="0" baseline="0" noProof="0" dirty="0">
              <a:ln>
                <a:noFill/>
              </a:ln>
              <a:solidFill>
                <a:prstClr val="white"/>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Aptos" panose="020B0004020202020204" pitchFamily="34" charset="0"/>
                <a:ea typeface="Times New Roman" panose="02020603050405020304" pitchFamily="18" charset="0"/>
                <a:cs typeface="Times New Roman" panose="02020603050405020304" pitchFamily="18" charset="0"/>
              </a:rPr>
              <a:t> -  Linear Regression: Used for predicting car prices based on continuous variables.</a:t>
            </a:r>
            <a:endParaRPr kumimoji="0" lang="en-US" sz="1800" b="0" i="0" u="none" strike="noStrike" kern="100" cap="none" spc="0" normalizeH="0" baseline="0" noProof="0" dirty="0">
              <a:ln>
                <a:noFill/>
              </a:ln>
              <a:solidFill>
                <a:prstClr val="white"/>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Aptos" panose="020B0004020202020204" pitchFamily="34" charset="0"/>
                <a:ea typeface="Times New Roman" panose="02020603050405020304" pitchFamily="18" charset="0"/>
                <a:cs typeface="Times New Roman" panose="02020603050405020304" pitchFamily="18" charset="0"/>
              </a:rPr>
              <a:t> </a:t>
            </a:r>
            <a:endParaRPr kumimoji="0" lang="en-US" sz="1200" b="0" i="0" u="none" strike="noStrike" kern="100" cap="none" spc="0" normalizeH="0" baseline="0" noProof="0" dirty="0">
              <a:ln>
                <a:noFill/>
              </a:ln>
              <a:solidFill>
                <a:prstClr val="white"/>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285750" marR="0" lvl="0" indent="-285750" algn="l" defTabSz="457200" rtl="0" eaLnBrk="1" fontAlgn="auto" latinLnBrk="0" hangingPunct="1">
              <a:lnSpc>
                <a:spcPct val="115000"/>
              </a:lnSpc>
              <a:spcBef>
                <a:spcPts val="0"/>
              </a:spcBef>
              <a:spcAft>
                <a:spcPts val="800"/>
              </a:spcAft>
              <a:buClrTx/>
              <a:buSzTx/>
              <a:buFontTx/>
              <a:buChar char="-"/>
              <a:tabLst/>
              <a:defRPr/>
            </a:pPr>
            <a:endParaRPr kumimoji="0" lang="en-US" sz="1800" b="0" i="0" u="none" strike="noStrike" kern="100" cap="none" spc="0" normalizeH="0" baseline="0" noProof="0" dirty="0">
              <a:ln>
                <a:noFill/>
              </a:ln>
              <a:solidFill>
                <a:prstClr val="white"/>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R="0">
              <a:lnSpc>
                <a:spcPct val="115000"/>
              </a:lnSpc>
              <a:spcAft>
                <a:spcPts val="800"/>
              </a:spcAft>
            </a:pP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2390227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488B9D"/>
        </a:solidFill>
        <a:effectLst/>
      </p:bgPr>
    </p:bg>
    <p:spTree>
      <p:nvGrpSpPr>
        <p:cNvPr id="1" name="">
          <a:extLst>
            <a:ext uri="{FF2B5EF4-FFF2-40B4-BE49-F238E27FC236}">
              <a16:creationId xmlns:a16="http://schemas.microsoft.com/office/drawing/2014/main" id="{94ECA3D7-2FAC-0916-EA95-56F52E241C5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FA9D1C0-C015-EBCE-0515-7535FE23B883}"/>
              </a:ext>
            </a:extLst>
          </p:cNvPr>
          <p:cNvSpPr txBox="1"/>
          <p:nvPr/>
        </p:nvSpPr>
        <p:spPr>
          <a:xfrm>
            <a:off x="766618" y="775545"/>
            <a:ext cx="10945091" cy="392672"/>
          </a:xfrm>
          <a:prstGeom prst="rect">
            <a:avLst/>
          </a:prstGeom>
          <a:noFill/>
        </p:spPr>
        <p:txBody>
          <a:bodyPr wrap="square">
            <a:spAutoFit/>
          </a:bodyPr>
          <a:lstStyle/>
          <a:p>
            <a:pPr marL="0" marR="0">
              <a:lnSpc>
                <a:spcPct val="115000"/>
              </a:lnSpc>
              <a:spcAft>
                <a:spcPts val="800"/>
              </a:spcAft>
            </a:pPr>
            <a:r>
              <a:rPr lang="en-US" kern="100" dirty="0">
                <a:solidFill>
                  <a:srgbClr val="222222"/>
                </a:solidFill>
                <a:effectLst/>
                <a:latin typeface="Arial" panose="020B0604020202020204" pitchFamily="34" charset="0"/>
                <a:ea typeface="Aptos" panose="020B0004020202020204" pitchFamily="34" charset="0"/>
                <a:cs typeface="Times New Roman" panose="02020603050405020304" pitchFamily="18" charset="0"/>
              </a:rPr>
              <a:t>.</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Picture 3" descr="A screenshot of a table&#10;&#10;AI-generated content may be incorrect.">
            <a:extLst>
              <a:ext uri="{FF2B5EF4-FFF2-40B4-BE49-F238E27FC236}">
                <a16:creationId xmlns:a16="http://schemas.microsoft.com/office/drawing/2014/main" id="{623296F7-B1C4-085E-7AC4-3A7603E85E80}"/>
              </a:ext>
            </a:extLst>
          </p:cNvPr>
          <p:cNvPicPr>
            <a:picLocks noChangeAspect="1"/>
          </p:cNvPicPr>
          <p:nvPr/>
        </p:nvPicPr>
        <p:blipFill>
          <a:blip r:embed="rId2"/>
          <a:stretch>
            <a:fillRect/>
          </a:stretch>
        </p:blipFill>
        <p:spPr>
          <a:xfrm>
            <a:off x="883515" y="675726"/>
            <a:ext cx="3525925" cy="5917178"/>
          </a:xfrm>
          <a:prstGeom prst="rect">
            <a:avLst/>
          </a:prstGeom>
        </p:spPr>
      </p:pic>
      <p:sp>
        <p:nvSpPr>
          <p:cNvPr id="6" name="TextBox 5">
            <a:extLst>
              <a:ext uri="{FF2B5EF4-FFF2-40B4-BE49-F238E27FC236}">
                <a16:creationId xmlns:a16="http://schemas.microsoft.com/office/drawing/2014/main" id="{8749282C-46E3-A643-E51A-7062D136AF66}"/>
              </a:ext>
            </a:extLst>
          </p:cNvPr>
          <p:cNvSpPr txBox="1"/>
          <p:nvPr/>
        </p:nvSpPr>
        <p:spPr>
          <a:xfrm>
            <a:off x="766618" y="147969"/>
            <a:ext cx="4267200" cy="369332"/>
          </a:xfrm>
          <a:prstGeom prst="rect">
            <a:avLst/>
          </a:prstGeom>
          <a:noFill/>
        </p:spPr>
        <p:txBody>
          <a:bodyPr wrap="square" rtlCol="0">
            <a:spAutoFit/>
          </a:bodyPr>
          <a:lstStyle/>
          <a:p>
            <a:r>
              <a:rPr lang="en-US" dirty="0">
                <a:latin typeface="Aptos" panose="020B0004020202020204" pitchFamily="34" charset="0"/>
              </a:rPr>
              <a:t>The pivot table created :</a:t>
            </a:r>
          </a:p>
        </p:txBody>
      </p:sp>
    </p:spTree>
    <p:extLst>
      <p:ext uri="{BB962C8B-B14F-4D97-AF65-F5344CB8AC3E}">
        <p14:creationId xmlns:p14="http://schemas.microsoft.com/office/powerpoint/2010/main" val="29697539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488B9D"/>
        </a:solidFill>
        <a:effectLst/>
      </p:bgPr>
    </p:bg>
    <p:spTree>
      <p:nvGrpSpPr>
        <p:cNvPr id="1" name="">
          <a:extLst>
            <a:ext uri="{FF2B5EF4-FFF2-40B4-BE49-F238E27FC236}">
              <a16:creationId xmlns:a16="http://schemas.microsoft.com/office/drawing/2014/main" id="{508BA5F0-B543-9F33-ECA7-2CA81E32601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3BC0D1D-F63A-CE79-2C4F-9823301CFDCF}"/>
              </a:ext>
            </a:extLst>
          </p:cNvPr>
          <p:cNvSpPr txBox="1"/>
          <p:nvPr/>
        </p:nvSpPr>
        <p:spPr>
          <a:xfrm>
            <a:off x="766618" y="775545"/>
            <a:ext cx="10945091" cy="392672"/>
          </a:xfrm>
          <a:prstGeom prst="rect">
            <a:avLst/>
          </a:prstGeom>
          <a:noFill/>
        </p:spPr>
        <p:txBody>
          <a:bodyPr wrap="square">
            <a:spAutoFit/>
          </a:bodyPr>
          <a:lstStyle/>
          <a:p>
            <a:pPr marL="0" marR="0">
              <a:lnSpc>
                <a:spcPct val="115000"/>
              </a:lnSpc>
              <a:spcAft>
                <a:spcPts val="800"/>
              </a:spcAft>
            </a:pPr>
            <a:r>
              <a:rPr lang="en-US" kern="100" dirty="0">
                <a:solidFill>
                  <a:srgbClr val="222222"/>
                </a:solidFill>
                <a:effectLst/>
                <a:latin typeface="Arial" panose="020B0604020202020204" pitchFamily="34" charset="0"/>
                <a:ea typeface="Aptos" panose="020B0004020202020204" pitchFamily="34" charset="0"/>
                <a:cs typeface="Times New Roman" panose="02020603050405020304" pitchFamily="18" charset="0"/>
              </a:rPr>
              <a:t>.</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7E44DE0B-DB3B-1515-76F7-2A2DB0E23EE8}"/>
              </a:ext>
            </a:extLst>
          </p:cNvPr>
          <p:cNvSpPr txBox="1"/>
          <p:nvPr/>
        </p:nvSpPr>
        <p:spPr>
          <a:xfrm>
            <a:off x="766617" y="235635"/>
            <a:ext cx="10344728" cy="646331"/>
          </a:xfrm>
          <a:prstGeom prst="rect">
            <a:avLst/>
          </a:prstGeom>
          <a:noFill/>
        </p:spPr>
        <p:txBody>
          <a:bodyPr wrap="square">
            <a:spAutoFit/>
          </a:bodyPr>
          <a:lstStyle/>
          <a:p>
            <a:r>
              <a:rPr lang="en-US" sz="1800" dirty="0">
                <a:effectLst/>
                <a:latin typeface="Aptos" panose="020B0004020202020204" pitchFamily="34" charset="0"/>
                <a:ea typeface="Aptos" panose="020B0004020202020204" pitchFamily="34" charset="0"/>
              </a:rPr>
              <a:t>Line chart </a:t>
            </a:r>
            <a:r>
              <a:rPr lang="en-US" dirty="0">
                <a:latin typeface="Aptos" panose="020B0004020202020204" pitchFamily="34" charset="0"/>
                <a:ea typeface="Aptos" panose="020B0004020202020204" pitchFamily="34" charset="0"/>
              </a:rPr>
              <a:t> is created to visualize </a:t>
            </a:r>
            <a:r>
              <a:rPr lang="en-US" sz="1800" dirty="0">
                <a:effectLst/>
                <a:latin typeface="Aptos" panose="020B0004020202020204" pitchFamily="34" charset="0"/>
                <a:ea typeface="Aptos" panose="020B0004020202020204" pitchFamily="34" charset="0"/>
              </a:rPr>
              <a:t> the trend of fuel efficiency (MPG) over time for each body style and  the line chart is created using the pivot table columns  </a:t>
            </a:r>
            <a:endParaRPr lang="en-US" dirty="0">
              <a:latin typeface="Aptos" panose="020B0004020202020204" pitchFamily="34" charset="0"/>
            </a:endParaRPr>
          </a:p>
        </p:txBody>
      </p:sp>
      <p:sp>
        <p:nvSpPr>
          <p:cNvPr id="2" name="TextBox 1">
            <a:extLst>
              <a:ext uri="{FF2B5EF4-FFF2-40B4-BE49-F238E27FC236}">
                <a16:creationId xmlns:a16="http://schemas.microsoft.com/office/drawing/2014/main" id="{30C0271B-95A0-4956-F596-86062461E63B}"/>
              </a:ext>
            </a:extLst>
          </p:cNvPr>
          <p:cNvSpPr txBox="1"/>
          <p:nvPr/>
        </p:nvSpPr>
        <p:spPr>
          <a:xfrm>
            <a:off x="766617" y="1119232"/>
            <a:ext cx="4747491" cy="369332"/>
          </a:xfrm>
          <a:prstGeom prst="rect">
            <a:avLst/>
          </a:prstGeom>
          <a:noFill/>
        </p:spPr>
        <p:txBody>
          <a:bodyPr wrap="square" rtlCol="0">
            <a:spAutoFit/>
          </a:bodyPr>
          <a:lstStyle/>
          <a:p>
            <a:r>
              <a:rPr lang="en-US" dirty="0">
                <a:latin typeface="Aptos" panose="020B0004020202020204" pitchFamily="34" charset="0"/>
              </a:rPr>
              <a:t>The line chart created with Sliders :</a:t>
            </a:r>
          </a:p>
        </p:txBody>
      </p:sp>
      <p:pic>
        <p:nvPicPr>
          <p:cNvPr id="7" name="Picture 6" descr="A screenshot of a phone&#10;&#10;AI-generated content may be incorrect.">
            <a:extLst>
              <a:ext uri="{FF2B5EF4-FFF2-40B4-BE49-F238E27FC236}">
                <a16:creationId xmlns:a16="http://schemas.microsoft.com/office/drawing/2014/main" id="{375E517E-50E7-59C0-2558-8CE2A069321F}"/>
              </a:ext>
            </a:extLst>
          </p:cNvPr>
          <p:cNvPicPr>
            <a:picLocks noChangeAspect="1"/>
          </p:cNvPicPr>
          <p:nvPr/>
        </p:nvPicPr>
        <p:blipFill>
          <a:blip r:embed="rId2"/>
          <a:stretch>
            <a:fillRect/>
          </a:stretch>
        </p:blipFill>
        <p:spPr>
          <a:xfrm>
            <a:off x="10301164" y="4728493"/>
            <a:ext cx="1162050" cy="1504973"/>
          </a:xfrm>
          <a:prstGeom prst="rect">
            <a:avLst/>
          </a:prstGeom>
        </p:spPr>
      </p:pic>
      <p:pic>
        <p:nvPicPr>
          <p:cNvPr id="8" name="Picture 7" descr="A screenshot of a cell phone&#10;&#10;AI-generated content may be incorrect.">
            <a:extLst>
              <a:ext uri="{FF2B5EF4-FFF2-40B4-BE49-F238E27FC236}">
                <a16:creationId xmlns:a16="http://schemas.microsoft.com/office/drawing/2014/main" id="{1C99D61A-B48F-12FB-7A5C-073407691CF5}"/>
              </a:ext>
            </a:extLst>
          </p:cNvPr>
          <p:cNvPicPr>
            <a:picLocks noChangeAspect="1"/>
          </p:cNvPicPr>
          <p:nvPr/>
        </p:nvPicPr>
        <p:blipFill>
          <a:blip r:embed="rId3"/>
          <a:stretch>
            <a:fillRect/>
          </a:stretch>
        </p:blipFill>
        <p:spPr>
          <a:xfrm>
            <a:off x="8750658" y="4728493"/>
            <a:ext cx="1180465" cy="1510665"/>
          </a:xfrm>
          <a:prstGeom prst="rect">
            <a:avLst/>
          </a:prstGeom>
        </p:spPr>
      </p:pic>
      <p:pic>
        <p:nvPicPr>
          <p:cNvPr id="4" name="Picture 3" descr="A screenshot of a graph&#10;&#10;AI-generated content may be incorrect.">
            <a:extLst>
              <a:ext uri="{FF2B5EF4-FFF2-40B4-BE49-F238E27FC236}">
                <a16:creationId xmlns:a16="http://schemas.microsoft.com/office/drawing/2014/main" id="{FB4DBF7A-4560-21AB-FC2E-1651188727AF}"/>
              </a:ext>
            </a:extLst>
          </p:cNvPr>
          <p:cNvPicPr>
            <a:picLocks noChangeAspect="1"/>
          </p:cNvPicPr>
          <p:nvPr/>
        </p:nvPicPr>
        <p:blipFill>
          <a:blip r:embed="rId4"/>
          <a:stretch>
            <a:fillRect/>
          </a:stretch>
        </p:blipFill>
        <p:spPr>
          <a:xfrm>
            <a:off x="824728" y="1771564"/>
            <a:ext cx="9306091" cy="2532257"/>
          </a:xfrm>
          <a:prstGeom prst="rect">
            <a:avLst/>
          </a:prstGeom>
        </p:spPr>
      </p:pic>
    </p:spTree>
    <p:extLst>
      <p:ext uri="{BB962C8B-B14F-4D97-AF65-F5344CB8AC3E}">
        <p14:creationId xmlns:p14="http://schemas.microsoft.com/office/powerpoint/2010/main" val="42384623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488B9D"/>
        </a:solidFill>
        <a:effectLst/>
      </p:bgPr>
    </p:bg>
    <p:spTree>
      <p:nvGrpSpPr>
        <p:cNvPr id="1" name="">
          <a:extLst>
            <a:ext uri="{FF2B5EF4-FFF2-40B4-BE49-F238E27FC236}">
              <a16:creationId xmlns:a16="http://schemas.microsoft.com/office/drawing/2014/main" id="{2FD18F26-3190-6027-3405-B69825B90A6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39308A4-C458-0CA5-CAC4-B6704FBBD542}"/>
              </a:ext>
            </a:extLst>
          </p:cNvPr>
          <p:cNvSpPr txBox="1"/>
          <p:nvPr/>
        </p:nvSpPr>
        <p:spPr>
          <a:xfrm>
            <a:off x="766618" y="775545"/>
            <a:ext cx="10945091" cy="1669368"/>
          </a:xfrm>
          <a:prstGeom prst="rect">
            <a:avLst/>
          </a:prstGeom>
          <a:noFill/>
        </p:spPr>
        <p:txBody>
          <a:bodyPr wrap="square">
            <a:spAutoFit/>
          </a:bodyPr>
          <a:lstStyle/>
          <a:p>
            <a:pPr marL="0" marR="0">
              <a:lnSpc>
                <a:spcPct val="115000"/>
              </a:lnSpc>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The data indicates a trend of increased fuel efficiency as car model years progress, likely due to advancements in automotive technology and regulations focused on reducing emissions and enhancing fuel economy. In 2016, the highest average highway </a:t>
            </a:r>
            <a:r>
              <a:rPr lang="en-US" kern="0" dirty="0">
                <a:effectLst/>
                <a:latin typeface="Aptos" panose="020B0004020202020204" pitchFamily="34" charset="0"/>
                <a:ea typeface="Times New Roman" panose="02020603050405020304" pitchFamily="18" charset="0"/>
                <a:cs typeface="Times New Roman" panose="02020603050405020304" pitchFamily="18" charset="0"/>
              </a:rPr>
              <a:t>fuel efficiency, with an average </a:t>
            </a:r>
            <a:r>
              <a:rPr lang="en-US" kern="100" dirty="0">
                <a:effectLst/>
                <a:latin typeface="Aptos" panose="020B0004020202020204" pitchFamily="34" charset="0"/>
                <a:ea typeface="Aptos" panose="020B0004020202020204" pitchFamily="34" charset="0"/>
                <a:cs typeface="Times New Roman" panose="02020603050405020304" pitchFamily="18" charset="0"/>
              </a:rPr>
              <a:t>MPG was 28.5 , achieved by four-door hatchbacks, reflecting efforts to improve fuel efficiency. Conversely, cargo vans had the lowest average  </a:t>
            </a:r>
            <a:r>
              <a:rPr lang="en-US" kern="0" dirty="0">
                <a:effectLst/>
                <a:latin typeface="Aptos" panose="020B0004020202020204" pitchFamily="34" charset="0"/>
                <a:ea typeface="Times New Roman" panose="02020603050405020304" pitchFamily="18" charset="0"/>
                <a:cs typeface="Times New Roman" panose="02020603050405020304" pitchFamily="18" charset="0"/>
              </a:rPr>
              <a:t>highway</a:t>
            </a:r>
            <a:r>
              <a:rPr lang="en-US" kern="100" dirty="0">
                <a:effectLst/>
                <a:latin typeface="Aptos" panose="020B0004020202020204" pitchFamily="34" charset="0"/>
                <a:ea typeface="Aptos" panose="020B0004020202020204" pitchFamily="34" charset="0"/>
                <a:cs typeface="Times New Roman" panose="02020603050405020304" pitchFamily="18" charset="0"/>
              </a:rPr>
              <a:t> MPG at 16, highlighting variations in fuel efficiency across different vehicle categories.</a:t>
            </a:r>
          </a:p>
        </p:txBody>
      </p:sp>
    </p:spTree>
    <p:extLst>
      <p:ext uri="{BB962C8B-B14F-4D97-AF65-F5344CB8AC3E}">
        <p14:creationId xmlns:p14="http://schemas.microsoft.com/office/powerpoint/2010/main" val="15914760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488B9D"/>
        </a:solidFill>
        <a:effectLst/>
      </p:bgPr>
    </p:bg>
    <p:spTree>
      <p:nvGrpSpPr>
        <p:cNvPr id="1" name="">
          <a:extLst>
            <a:ext uri="{FF2B5EF4-FFF2-40B4-BE49-F238E27FC236}">
              <a16:creationId xmlns:a16="http://schemas.microsoft.com/office/drawing/2014/main" id="{D7469705-7DE6-063B-89CD-9B1F999D61A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96BF303-CEA6-6EFD-3632-157DC5A82808}"/>
              </a:ext>
            </a:extLst>
          </p:cNvPr>
          <p:cNvSpPr txBox="1"/>
          <p:nvPr/>
        </p:nvSpPr>
        <p:spPr>
          <a:xfrm>
            <a:off x="298785" y="307712"/>
            <a:ext cx="10945091" cy="395173"/>
          </a:xfrm>
          <a:prstGeom prst="rect">
            <a:avLst/>
          </a:prstGeom>
          <a:noFill/>
        </p:spPr>
        <p:txBody>
          <a:bodyPr wrap="square">
            <a:spAutoFit/>
          </a:bodyPr>
          <a:lstStyle/>
          <a:p>
            <a:pPr marL="0" marR="0">
              <a:lnSpc>
                <a:spcPct val="115000"/>
              </a:lnSpc>
              <a:spcAft>
                <a:spcPts val="800"/>
              </a:spcAft>
            </a:pPr>
            <a:r>
              <a:rPr lang="en-US" dirty="0">
                <a:latin typeface="Arial" panose="020B0604020202020204" pitchFamily="34" charset="0"/>
                <a:ea typeface="Aptos" panose="020B0004020202020204" pitchFamily="34" charset="0"/>
              </a:rPr>
              <a:t>TO FIND </a:t>
            </a:r>
            <a:r>
              <a:rPr lang="en-US" sz="1800" dirty="0">
                <a:effectLst/>
                <a:latin typeface="Arial" panose="020B0604020202020204" pitchFamily="34" charset="0"/>
                <a:ea typeface="Aptos" panose="020B0004020202020204" pitchFamily="34" charset="0"/>
              </a:rPr>
              <a:t>THE CAR'S HORSEPOWER, MPG, AND PRICE VARY ACROSS DIFFERENT BRANDS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DF70FD8D-DFFF-B04C-9437-28D864BC6C16}"/>
              </a:ext>
            </a:extLst>
          </p:cNvPr>
          <p:cNvSpPr txBox="1"/>
          <p:nvPr/>
        </p:nvSpPr>
        <p:spPr>
          <a:xfrm>
            <a:off x="298784" y="901893"/>
            <a:ext cx="10273965" cy="846514"/>
          </a:xfrm>
          <a:prstGeom prst="rect">
            <a:avLst/>
          </a:prstGeom>
          <a:noFill/>
        </p:spPr>
        <p:txBody>
          <a:bodyPr wrap="square">
            <a:spAutoFit/>
          </a:bodyPr>
          <a:lstStyle/>
          <a:p>
            <a:pPr marL="0" marR="0" fontAlgn="base"/>
            <a:r>
              <a:rPr lang="en-US" dirty="0">
                <a:effectLst/>
                <a:latin typeface="Aptos" panose="020B0004020202020204" pitchFamily="34" charset="0"/>
                <a:ea typeface="Times New Roman" panose="02020603050405020304" pitchFamily="18" charset="0"/>
              </a:rPr>
              <a:t>To find that first we have to </a:t>
            </a:r>
            <a:r>
              <a:rPr lang="en-US" dirty="0">
                <a:latin typeface="Aptos" panose="020B0004020202020204" pitchFamily="34" charset="0"/>
                <a:ea typeface="Times New Roman" panose="02020603050405020304" pitchFamily="18" charset="0"/>
              </a:rPr>
              <a:t> use </a:t>
            </a:r>
            <a:r>
              <a:rPr lang="en-US" dirty="0">
                <a:effectLst/>
                <a:latin typeface="Aptos" panose="020B0004020202020204" pitchFamily="34" charset="0"/>
                <a:ea typeface="Times New Roman" panose="02020603050405020304" pitchFamily="18" charset="0"/>
              </a:rPr>
              <a:t>  pivot tables to  find  average horsepower, MPG, and MSRP for each car brand </a:t>
            </a:r>
          </a:p>
          <a:p>
            <a:pPr marL="0" marR="0">
              <a:lnSpc>
                <a:spcPct val="115000"/>
              </a:lnSpc>
              <a:spcAft>
                <a:spcPts val="800"/>
              </a:spcAft>
            </a:pPr>
            <a:r>
              <a:rPr lang="en-US" sz="1200" kern="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FAF01A88-EF14-11A6-BC74-1C633BE288B0}"/>
              </a:ext>
            </a:extLst>
          </p:cNvPr>
          <p:cNvSpPr txBox="1"/>
          <p:nvPr/>
        </p:nvSpPr>
        <p:spPr>
          <a:xfrm>
            <a:off x="298784" y="1748407"/>
            <a:ext cx="10100930" cy="369332"/>
          </a:xfrm>
          <a:prstGeom prst="rect">
            <a:avLst/>
          </a:prstGeom>
          <a:noFill/>
        </p:spPr>
        <p:txBody>
          <a:bodyPr wrap="square" rtlCol="0">
            <a:spAutoFit/>
          </a:bodyPr>
          <a:lstStyle/>
          <a:p>
            <a:r>
              <a:rPr lang="en-US" dirty="0">
                <a:latin typeface="Aptos" panose="020B0004020202020204" pitchFamily="34" charset="0"/>
              </a:rPr>
              <a:t>The columns used to create pivot table are Make,Engine HP,Highway MPG,MSRP columns  </a:t>
            </a:r>
          </a:p>
        </p:txBody>
      </p:sp>
      <p:pic>
        <p:nvPicPr>
          <p:cNvPr id="6" name="Picture 5" descr="A screenshot of a spreadsheet&#10;&#10;AI-generated content may be incorrect.">
            <a:extLst>
              <a:ext uri="{FF2B5EF4-FFF2-40B4-BE49-F238E27FC236}">
                <a16:creationId xmlns:a16="http://schemas.microsoft.com/office/drawing/2014/main" id="{E0C89B29-589A-CC22-4D1C-B81DEB29E08E}"/>
              </a:ext>
            </a:extLst>
          </p:cNvPr>
          <p:cNvPicPr>
            <a:picLocks noChangeAspect="1"/>
          </p:cNvPicPr>
          <p:nvPr/>
        </p:nvPicPr>
        <p:blipFill>
          <a:blip r:embed="rId2"/>
          <a:stretch>
            <a:fillRect/>
          </a:stretch>
        </p:blipFill>
        <p:spPr>
          <a:xfrm>
            <a:off x="446827" y="2225589"/>
            <a:ext cx="6617202" cy="4374594"/>
          </a:xfrm>
          <a:prstGeom prst="rect">
            <a:avLst/>
          </a:prstGeom>
        </p:spPr>
      </p:pic>
    </p:spTree>
    <p:extLst>
      <p:ext uri="{BB962C8B-B14F-4D97-AF65-F5344CB8AC3E}">
        <p14:creationId xmlns:p14="http://schemas.microsoft.com/office/powerpoint/2010/main" val="10426802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488B9D"/>
        </a:solidFill>
        <a:effectLst/>
      </p:bgPr>
    </p:bg>
    <p:spTree>
      <p:nvGrpSpPr>
        <p:cNvPr id="1" name="">
          <a:extLst>
            <a:ext uri="{FF2B5EF4-FFF2-40B4-BE49-F238E27FC236}">
              <a16:creationId xmlns:a16="http://schemas.microsoft.com/office/drawing/2014/main" id="{DA740FA1-29C0-D798-2F59-CFCFC8292366}"/>
            </a:ext>
          </a:extLst>
        </p:cNvPr>
        <p:cNvGrpSpPr/>
        <p:nvPr/>
      </p:nvGrpSpPr>
      <p:grpSpPr>
        <a:xfrm>
          <a:off x="0" y="0"/>
          <a:ext cx="0" cy="0"/>
          <a:chOff x="0" y="0"/>
          <a:chExt cx="0" cy="0"/>
        </a:xfrm>
      </p:grpSpPr>
      <p:pic>
        <p:nvPicPr>
          <p:cNvPr id="2" name="Picture 1" descr="A screenshot of a computer&#10;&#10;AI-generated content may be incorrect.">
            <a:extLst>
              <a:ext uri="{FF2B5EF4-FFF2-40B4-BE49-F238E27FC236}">
                <a16:creationId xmlns:a16="http://schemas.microsoft.com/office/drawing/2014/main" id="{648376BE-3314-216B-E049-A4ECE3E46EB0}"/>
              </a:ext>
            </a:extLst>
          </p:cNvPr>
          <p:cNvPicPr>
            <a:picLocks noChangeAspect="1"/>
          </p:cNvPicPr>
          <p:nvPr/>
        </p:nvPicPr>
        <p:blipFill>
          <a:blip r:embed="rId2"/>
          <a:stretch>
            <a:fillRect/>
          </a:stretch>
        </p:blipFill>
        <p:spPr>
          <a:xfrm>
            <a:off x="567659" y="1006252"/>
            <a:ext cx="7270655" cy="5425027"/>
          </a:xfrm>
          <a:prstGeom prst="rect">
            <a:avLst/>
          </a:prstGeom>
        </p:spPr>
      </p:pic>
      <p:sp>
        <p:nvSpPr>
          <p:cNvPr id="4" name="TextBox 3">
            <a:extLst>
              <a:ext uri="{FF2B5EF4-FFF2-40B4-BE49-F238E27FC236}">
                <a16:creationId xmlns:a16="http://schemas.microsoft.com/office/drawing/2014/main" id="{4F7B979E-9C17-89AC-383C-5E061CF24F63}"/>
              </a:ext>
            </a:extLst>
          </p:cNvPr>
          <p:cNvSpPr txBox="1"/>
          <p:nvPr/>
        </p:nvSpPr>
        <p:spPr>
          <a:xfrm>
            <a:off x="484136" y="318977"/>
            <a:ext cx="4795284" cy="369332"/>
          </a:xfrm>
          <a:prstGeom prst="rect">
            <a:avLst/>
          </a:prstGeom>
          <a:noFill/>
        </p:spPr>
        <p:txBody>
          <a:bodyPr wrap="square" rtlCol="0">
            <a:spAutoFit/>
          </a:bodyPr>
          <a:lstStyle/>
          <a:p>
            <a:r>
              <a:rPr lang="en-US" dirty="0">
                <a:latin typeface="Aptos" panose="020B0004020202020204" pitchFamily="34" charset="0"/>
              </a:rPr>
              <a:t>The pivot table created :</a:t>
            </a:r>
          </a:p>
        </p:txBody>
      </p:sp>
    </p:spTree>
    <p:extLst>
      <p:ext uri="{BB962C8B-B14F-4D97-AF65-F5344CB8AC3E}">
        <p14:creationId xmlns:p14="http://schemas.microsoft.com/office/powerpoint/2010/main" val="10122341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488B9D"/>
        </a:solidFill>
        <a:effectLst/>
      </p:bgPr>
    </p:bg>
    <p:spTree>
      <p:nvGrpSpPr>
        <p:cNvPr id="1" name="">
          <a:extLst>
            <a:ext uri="{FF2B5EF4-FFF2-40B4-BE49-F238E27FC236}">
              <a16:creationId xmlns:a16="http://schemas.microsoft.com/office/drawing/2014/main" id="{CA0DA8E5-0D17-CE83-AD0D-47B5B35E934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7C1E039-F0BE-BC24-D4C8-879CE1BEC719}"/>
              </a:ext>
            </a:extLst>
          </p:cNvPr>
          <p:cNvSpPr txBox="1"/>
          <p:nvPr/>
        </p:nvSpPr>
        <p:spPr>
          <a:xfrm>
            <a:off x="666307" y="436418"/>
            <a:ext cx="10859386" cy="923330"/>
          </a:xfrm>
          <a:prstGeom prst="rect">
            <a:avLst/>
          </a:prstGeom>
          <a:noFill/>
        </p:spPr>
        <p:txBody>
          <a:bodyPr wrap="square" rtlCol="0">
            <a:spAutoFit/>
          </a:bodyPr>
          <a:lstStyle/>
          <a:p>
            <a:r>
              <a:rPr lang="en-US" dirty="0">
                <a:latin typeface="Aptos" panose="020B0004020202020204" pitchFamily="34" charset="0"/>
                <a:ea typeface="Aptos" panose="020B0004020202020204" pitchFamily="34" charset="0"/>
              </a:rPr>
              <a:t>The</a:t>
            </a:r>
            <a:r>
              <a:rPr lang="en-US" b="1" dirty="0">
                <a:latin typeface="Aptos" panose="020B0004020202020204" pitchFamily="34" charset="0"/>
                <a:ea typeface="Aptos" panose="020B0004020202020204" pitchFamily="34" charset="0"/>
              </a:rPr>
              <a:t> </a:t>
            </a:r>
            <a:r>
              <a:rPr lang="en-US" sz="1800" dirty="0">
                <a:effectLst/>
                <a:latin typeface="Aptos" panose="020B0004020202020204" pitchFamily="34" charset="0"/>
                <a:ea typeface="Aptos" panose="020B0004020202020204" pitchFamily="34" charset="0"/>
              </a:rPr>
              <a:t>Bubble chart  is created to visualize the relationship between horsepower, MPG, and price across different car brands.  different colors has been assigned to each brand and lthe bubbles have been labelled with the car model name. and </a:t>
            </a:r>
            <a:r>
              <a:rPr lang="en-US" dirty="0">
                <a:latin typeface="Aptos" panose="020B0004020202020204" pitchFamily="34" charset="0"/>
                <a:ea typeface="Aptos" panose="020B0004020202020204" pitchFamily="34" charset="0"/>
              </a:rPr>
              <a:t>the bubble chart is created using pivot table columns</a:t>
            </a:r>
            <a:endParaRPr lang="en-US" dirty="0">
              <a:latin typeface="Aptos" panose="020B0004020202020204" pitchFamily="34" charset="0"/>
            </a:endParaRPr>
          </a:p>
        </p:txBody>
      </p:sp>
      <p:pic>
        <p:nvPicPr>
          <p:cNvPr id="4" name="Picture 3" descr="A graph showing different colored spheres&#10;&#10;AI-generated content may be incorrect.">
            <a:extLst>
              <a:ext uri="{FF2B5EF4-FFF2-40B4-BE49-F238E27FC236}">
                <a16:creationId xmlns:a16="http://schemas.microsoft.com/office/drawing/2014/main" id="{36402A74-D133-84F9-9B8C-B4B283E5705C}"/>
              </a:ext>
            </a:extLst>
          </p:cNvPr>
          <p:cNvPicPr>
            <a:picLocks noChangeAspect="1"/>
          </p:cNvPicPr>
          <p:nvPr/>
        </p:nvPicPr>
        <p:blipFill>
          <a:blip r:embed="rId2"/>
          <a:stretch>
            <a:fillRect/>
          </a:stretch>
        </p:blipFill>
        <p:spPr>
          <a:xfrm>
            <a:off x="666307" y="2226155"/>
            <a:ext cx="11315486" cy="3405526"/>
          </a:xfrm>
          <a:prstGeom prst="rect">
            <a:avLst/>
          </a:prstGeom>
        </p:spPr>
      </p:pic>
      <p:sp>
        <p:nvSpPr>
          <p:cNvPr id="5" name="TextBox 4">
            <a:extLst>
              <a:ext uri="{FF2B5EF4-FFF2-40B4-BE49-F238E27FC236}">
                <a16:creationId xmlns:a16="http://schemas.microsoft.com/office/drawing/2014/main" id="{E7557AD1-EF48-B6A5-8011-00622E536F68}"/>
              </a:ext>
            </a:extLst>
          </p:cNvPr>
          <p:cNvSpPr txBox="1"/>
          <p:nvPr/>
        </p:nvSpPr>
        <p:spPr>
          <a:xfrm>
            <a:off x="666307" y="1538991"/>
            <a:ext cx="5298558"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bubble chart  created :</a:t>
            </a:r>
          </a:p>
        </p:txBody>
      </p:sp>
    </p:spTree>
    <p:extLst>
      <p:ext uri="{BB962C8B-B14F-4D97-AF65-F5344CB8AC3E}">
        <p14:creationId xmlns:p14="http://schemas.microsoft.com/office/powerpoint/2010/main" val="2726931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488B9D"/>
        </a:solidFill>
        <a:effectLst/>
      </p:bgPr>
    </p:bg>
    <p:spTree>
      <p:nvGrpSpPr>
        <p:cNvPr id="1" name="">
          <a:extLst>
            <a:ext uri="{FF2B5EF4-FFF2-40B4-BE49-F238E27FC236}">
              <a16:creationId xmlns:a16="http://schemas.microsoft.com/office/drawing/2014/main" id="{D4190A05-A96F-57D5-98FA-F31041D76F09}"/>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847EF2A-7BD6-FBE4-FE6B-70ADB84A91B9}"/>
              </a:ext>
            </a:extLst>
          </p:cNvPr>
          <p:cNvGraphicFramePr>
            <a:graphicFrameLocks noGrp="1"/>
          </p:cNvGraphicFramePr>
          <p:nvPr/>
        </p:nvGraphicFramePr>
        <p:xfrm>
          <a:off x="1559719" y="4198143"/>
          <a:ext cx="8648700" cy="198438"/>
        </p:xfrm>
        <a:graphic>
          <a:graphicData uri="http://schemas.openxmlformats.org/drawingml/2006/table">
            <a:tbl>
              <a:tblPr firstRow="1" firstCol="1" bandRow="1"/>
              <a:tblGrid>
                <a:gridCol w="419100">
                  <a:extLst>
                    <a:ext uri="{9D8B030D-6E8A-4147-A177-3AD203B41FA5}">
                      <a16:colId xmlns:a16="http://schemas.microsoft.com/office/drawing/2014/main" val="2730344796"/>
                    </a:ext>
                  </a:extLst>
                </a:gridCol>
                <a:gridCol w="8229600">
                  <a:extLst>
                    <a:ext uri="{9D8B030D-6E8A-4147-A177-3AD203B41FA5}">
                      <a16:colId xmlns:a16="http://schemas.microsoft.com/office/drawing/2014/main" val="3187615440"/>
                    </a:ext>
                  </a:extLst>
                </a:gridCol>
              </a:tblGrid>
              <a:tr h="0">
                <a:tc>
                  <a:txBody>
                    <a:bodyPr/>
                    <a:lstStyle/>
                    <a:p>
                      <a:pPr marL="0" marR="0">
                        <a:lnSpc>
                          <a:spcPct val="115000"/>
                        </a:lnSpc>
                        <a:spcAft>
                          <a:spcPts val="800"/>
                        </a:spcAft>
                      </a:pPr>
                      <a:r>
                        <a:rPr lang="en-US" sz="1200" kern="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52400" marR="152400" marT="0" marB="0">
                    <a:lnL>
                      <a:noFill/>
                    </a:lnL>
                    <a:lnR>
                      <a:noFill/>
                    </a:lnR>
                    <a:lnT>
                      <a:noFill/>
                    </a:lnT>
                    <a:lnB>
                      <a:noFill/>
                    </a:lnB>
                    <a:noFill/>
                  </a:tcPr>
                </a:tc>
                <a:tc>
                  <a:txBody>
                    <a:bodyPr/>
                    <a:lstStyle/>
                    <a:p>
                      <a:pPr marL="0" marR="0">
                        <a:lnSpc>
                          <a:spcPts val="1500"/>
                        </a:lnSpc>
                        <a:spcAft>
                          <a:spcPts val="800"/>
                        </a:spcAft>
                      </a:pPr>
                      <a:r>
                        <a:rPr lang="en-US" sz="12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0" marR="0" marT="0" marB="0" anchor="ctr">
                    <a:lnL>
                      <a:noFill/>
                    </a:lnL>
                    <a:lnR>
                      <a:noFill/>
                    </a:lnR>
                    <a:lnT>
                      <a:noFill/>
                    </a:lnT>
                    <a:lnB>
                      <a:noFill/>
                    </a:lnB>
                    <a:noFill/>
                  </a:tcPr>
                </a:tc>
                <a:extLst>
                  <a:ext uri="{0D108BD9-81ED-4DB2-BD59-A6C34878D82A}">
                    <a16:rowId xmlns:a16="http://schemas.microsoft.com/office/drawing/2014/main" val="2173532163"/>
                  </a:ext>
                </a:extLst>
              </a:tr>
            </a:tbl>
          </a:graphicData>
        </a:graphic>
      </p:graphicFrame>
      <p:sp>
        <p:nvSpPr>
          <p:cNvPr id="4" name="Rectangle 1">
            <a:extLst>
              <a:ext uri="{FF2B5EF4-FFF2-40B4-BE49-F238E27FC236}">
                <a16:creationId xmlns:a16="http://schemas.microsoft.com/office/drawing/2014/main" id="{266E33FC-F6CD-AEDA-F204-BA73C8F31FCE}"/>
              </a:ext>
            </a:extLst>
          </p:cNvPr>
          <p:cNvSpPr>
            <a:spLocks noChangeArrowheads="1"/>
          </p:cNvSpPr>
          <p:nvPr/>
        </p:nvSpPr>
        <p:spPr bwMode="auto">
          <a:xfrm>
            <a:off x="1560513" y="4287450"/>
            <a:ext cx="27122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22222"/>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DBFE5690-74F6-A329-D805-89269817FA9D}"/>
              </a:ext>
            </a:extLst>
          </p:cNvPr>
          <p:cNvSpPr txBox="1"/>
          <p:nvPr/>
        </p:nvSpPr>
        <p:spPr>
          <a:xfrm>
            <a:off x="349545" y="458911"/>
            <a:ext cx="11492910" cy="5237588"/>
          </a:xfrm>
          <a:prstGeom prst="rect">
            <a:avLst/>
          </a:prstGeom>
          <a:noFill/>
        </p:spPr>
        <p:txBody>
          <a:bodyPr wrap="square">
            <a:spAutoFit/>
          </a:bodyPr>
          <a:lstStyle/>
          <a:p>
            <a:pPr marL="0" marR="0">
              <a:lnSpc>
                <a:spcPct val="115000"/>
              </a:lnSpc>
              <a:spcAft>
                <a:spcPts val="800"/>
              </a:spcAft>
            </a:pPr>
            <a:r>
              <a:rPr lang="en-US" sz="12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kern="0" dirty="0">
                <a:effectLst/>
                <a:latin typeface="Aptos" panose="020B0004020202020204" pitchFamily="34" charset="0"/>
                <a:ea typeface="Times New Roman" panose="02020603050405020304" pitchFamily="18" charset="0"/>
                <a:cs typeface="Times New Roman" panose="02020603050405020304" pitchFamily="18" charset="0"/>
              </a:rPr>
              <a:t>Brand Comparison</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  Bugatti:</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 Greatest Average Engine Horsepower: 1001</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 Highest Average Price: $</a:t>
            </a:r>
            <a:r>
              <a:rPr lang="en-US" kern="100" dirty="0">
                <a:effectLst/>
                <a:latin typeface="Aptos" panose="020B0004020202020204" pitchFamily="34" charset="0"/>
                <a:ea typeface="Aptos" panose="020B0004020202020204" pitchFamily="34" charset="0"/>
                <a:cs typeface="Times New Roman" panose="02020603050405020304" pitchFamily="18" charset="0"/>
              </a:rPr>
              <a:t> </a:t>
            </a:r>
            <a:r>
              <a:rPr lang="en-US" kern="0" dirty="0">
                <a:effectLst/>
                <a:latin typeface="Aptos" panose="020B0004020202020204" pitchFamily="34" charset="0"/>
                <a:ea typeface="Times New Roman" panose="02020603050405020304" pitchFamily="18" charset="0"/>
                <a:cs typeface="Times New Roman" panose="02020603050405020304" pitchFamily="18" charset="0"/>
              </a:rPr>
              <a:t>1757223.667</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 Highest Average Highway MPG : 14</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  Alfa Romeo:</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 Highest Average Highway MPG: 34</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 Greatest Average Engine Horsepower: 237</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 Highest Average Price: $</a:t>
            </a:r>
            <a:r>
              <a:rPr lang="en-US" kern="100" dirty="0">
                <a:effectLst/>
                <a:latin typeface="Aptos" panose="020B0004020202020204" pitchFamily="34" charset="0"/>
                <a:ea typeface="Aptos" panose="020B0004020202020204" pitchFamily="34" charset="0"/>
                <a:cs typeface="Times New Roman" panose="02020603050405020304" pitchFamily="18" charset="0"/>
              </a:rPr>
              <a:t> </a:t>
            </a:r>
            <a:r>
              <a:rPr lang="en-US" kern="0" dirty="0">
                <a:effectLst/>
                <a:latin typeface="Aptos" panose="020B0004020202020204" pitchFamily="34" charset="0"/>
                <a:ea typeface="Times New Roman" panose="02020603050405020304" pitchFamily="18" charset="0"/>
                <a:cs typeface="Times New Roman" panose="02020603050405020304" pitchFamily="18" charset="0"/>
              </a:rPr>
              <a:t>61600</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 Bugatti is Known for high-performance cars with top-tier engine power and pricing, appealing to those seeking unmatched performance.</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 Alfa Romeo emphasizes performance and style, with a range of gasoline and plug-in hybrid vehicles. They offer powerful engines and sporty designs, appealing to those who enjoy driving dynamics.</a:t>
            </a:r>
            <a:endParaRPr lang="en-US" dirty="0">
              <a:latin typeface="Aptos" panose="020B0004020202020204" pitchFamily="34" charset="0"/>
            </a:endParaRPr>
          </a:p>
        </p:txBody>
      </p:sp>
    </p:spTree>
    <p:extLst>
      <p:ext uri="{BB962C8B-B14F-4D97-AF65-F5344CB8AC3E}">
        <p14:creationId xmlns:p14="http://schemas.microsoft.com/office/powerpoint/2010/main" val="12765528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488B9D"/>
        </a:solidFill>
        <a:effectLst/>
      </p:bgPr>
    </p:bg>
    <p:spTree>
      <p:nvGrpSpPr>
        <p:cNvPr id="1" name="">
          <a:extLst>
            <a:ext uri="{FF2B5EF4-FFF2-40B4-BE49-F238E27FC236}">
              <a16:creationId xmlns:a16="http://schemas.microsoft.com/office/drawing/2014/main" id="{576354E2-F1FB-3F96-D4BF-CA3C876714C8}"/>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CC9287F-E281-A934-ECC4-0AADA2F5B70B}"/>
              </a:ext>
            </a:extLst>
          </p:cNvPr>
          <p:cNvGraphicFramePr>
            <a:graphicFrameLocks noGrp="1"/>
          </p:cNvGraphicFramePr>
          <p:nvPr>
            <p:extLst>
              <p:ext uri="{D42A27DB-BD31-4B8C-83A1-F6EECF244321}">
                <p14:modId xmlns:p14="http://schemas.microsoft.com/office/powerpoint/2010/main" val="496243838"/>
              </p:ext>
            </p:extLst>
          </p:nvPr>
        </p:nvGraphicFramePr>
        <p:xfrm>
          <a:off x="432667" y="1019008"/>
          <a:ext cx="8648700" cy="198438"/>
        </p:xfrm>
        <a:graphic>
          <a:graphicData uri="http://schemas.openxmlformats.org/drawingml/2006/table">
            <a:tbl>
              <a:tblPr firstRow="1" firstCol="1" bandRow="1"/>
              <a:tblGrid>
                <a:gridCol w="419100">
                  <a:extLst>
                    <a:ext uri="{9D8B030D-6E8A-4147-A177-3AD203B41FA5}">
                      <a16:colId xmlns:a16="http://schemas.microsoft.com/office/drawing/2014/main" val="2692760345"/>
                    </a:ext>
                  </a:extLst>
                </a:gridCol>
                <a:gridCol w="8229600">
                  <a:extLst>
                    <a:ext uri="{9D8B030D-6E8A-4147-A177-3AD203B41FA5}">
                      <a16:colId xmlns:a16="http://schemas.microsoft.com/office/drawing/2014/main" val="2231513713"/>
                    </a:ext>
                  </a:extLst>
                </a:gridCol>
              </a:tblGrid>
              <a:tr h="0">
                <a:tc>
                  <a:txBody>
                    <a:bodyPr/>
                    <a:lstStyle/>
                    <a:p>
                      <a:pPr marL="0" marR="0">
                        <a:lnSpc>
                          <a:spcPct val="115000"/>
                        </a:lnSpc>
                        <a:spcAft>
                          <a:spcPts val="800"/>
                        </a:spcAft>
                      </a:pPr>
                      <a:r>
                        <a:rPr lang="en-US" sz="1200" kern="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52400" marR="152400" marT="0" marB="0">
                    <a:lnL>
                      <a:noFill/>
                    </a:lnL>
                    <a:lnR>
                      <a:noFill/>
                    </a:lnR>
                    <a:lnT>
                      <a:noFill/>
                    </a:lnT>
                    <a:lnB>
                      <a:noFill/>
                    </a:lnB>
                    <a:noFill/>
                  </a:tcPr>
                </a:tc>
                <a:tc>
                  <a:txBody>
                    <a:bodyPr/>
                    <a:lstStyle/>
                    <a:p>
                      <a:pPr marL="0" marR="0">
                        <a:lnSpc>
                          <a:spcPts val="1500"/>
                        </a:lnSpc>
                        <a:spcAft>
                          <a:spcPts val="800"/>
                        </a:spcAft>
                      </a:pPr>
                      <a:r>
                        <a:rPr lang="en-US" sz="12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0" marR="0" marT="0" marB="0" anchor="ctr">
                    <a:lnL>
                      <a:noFill/>
                    </a:lnL>
                    <a:lnR>
                      <a:noFill/>
                    </a:lnR>
                    <a:lnT>
                      <a:noFill/>
                    </a:lnT>
                    <a:lnB>
                      <a:noFill/>
                    </a:lnB>
                    <a:noFill/>
                  </a:tcPr>
                </a:tc>
                <a:extLst>
                  <a:ext uri="{0D108BD9-81ED-4DB2-BD59-A6C34878D82A}">
                    <a16:rowId xmlns:a16="http://schemas.microsoft.com/office/drawing/2014/main" val="2450935497"/>
                  </a:ext>
                </a:extLst>
              </a:tr>
            </a:tbl>
          </a:graphicData>
        </a:graphic>
      </p:graphicFrame>
      <p:sp>
        <p:nvSpPr>
          <p:cNvPr id="4" name="Rectangle 1">
            <a:extLst>
              <a:ext uri="{FF2B5EF4-FFF2-40B4-BE49-F238E27FC236}">
                <a16:creationId xmlns:a16="http://schemas.microsoft.com/office/drawing/2014/main" id="{535B0268-642F-B489-312E-C4FDB8303A6C}"/>
              </a:ext>
            </a:extLst>
          </p:cNvPr>
          <p:cNvSpPr>
            <a:spLocks noChangeArrowheads="1"/>
          </p:cNvSpPr>
          <p:nvPr/>
        </p:nvSpPr>
        <p:spPr bwMode="auto">
          <a:xfrm>
            <a:off x="433462" y="646651"/>
            <a:ext cx="1104970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Aptos" panose="020B0004020202020204" pitchFamily="34" charset="0"/>
                <a:ea typeface="Times New Roman" panose="02020603050405020304" pitchFamily="18" charset="0"/>
                <a:cs typeface="Arial" panose="020B0604020202020204" pitchFamily="34" charset="0"/>
              </a:rPr>
              <a:t>Alfa Romeo appeals to driving enthusiasts who value performance and design.</a:t>
            </a:r>
            <a:endParaRPr kumimoji="0" lang="en-US" altLang="en-US" b="0" i="0" u="none" strike="noStrike" cap="none" normalizeH="0" baseline="0" dirty="0">
              <a:ln>
                <a:noFill/>
              </a:ln>
              <a:effectLst/>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Aptos" panose="020B0004020202020204" pitchFamily="34" charset="0"/>
                <a:ea typeface="Times New Roman" panose="02020603050405020304" pitchFamily="18" charset="0"/>
                <a:cs typeface="Arial" panose="020B0604020202020204" pitchFamily="34" charset="0"/>
              </a:rPr>
              <a:t>The comparison illustrates different goals and preferences within the automobile industry, catering to a broad spectrum of customers with varying requirements and interests.</a:t>
            </a:r>
            <a:endParaRPr kumimoji="0" lang="en-US" altLang="en-US" b="0" i="0" u="none" strike="noStrike" cap="none" normalizeH="0" baseline="0" dirty="0">
              <a:ln>
                <a:noFill/>
              </a:ln>
              <a:effectLst/>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81833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488B9D"/>
        </a:solidFill>
        <a:effectLst/>
      </p:bgPr>
    </p:bg>
    <p:spTree>
      <p:nvGrpSpPr>
        <p:cNvPr id="1" name="">
          <a:extLst>
            <a:ext uri="{FF2B5EF4-FFF2-40B4-BE49-F238E27FC236}">
              <a16:creationId xmlns:a16="http://schemas.microsoft.com/office/drawing/2014/main" id="{476903FB-4E06-2A74-79DB-FB114D823986}"/>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A15B320-DD3F-67E8-65F5-76C4319A969F}"/>
              </a:ext>
            </a:extLst>
          </p:cNvPr>
          <p:cNvGraphicFramePr>
            <a:graphicFrameLocks noGrp="1"/>
          </p:cNvGraphicFramePr>
          <p:nvPr/>
        </p:nvGraphicFramePr>
        <p:xfrm>
          <a:off x="432667" y="1019008"/>
          <a:ext cx="8648700" cy="198438"/>
        </p:xfrm>
        <a:graphic>
          <a:graphicData uri="http://schemas.openxmlformats.org/drawingml/2006/table">
            <a:tbl>
              <a:tblPr firstRow="1" firstCol="1" bandRow="1"/>
              <a:tblGrid>
                <a:gridCol w="419100">
                  <a:extLst>
                    <a:ext uri="{9D8B030D-6E8A-4147-A177-3AD203B41FA5}">
                      <a16:colId xmlns:a16="http://schemas.microsoft.com/office/drawing/2014/main" val="2692760345"/>
                    </a:ext>
                  </a:extLst>
                </a:gridCol>
                <a:gridCol w="8229600">
                  <a:extLst>
                    <a:ext uri="{9D8B030D-6E8A-4147-A177-3AD203B41FA5}">
                      <a16:colId xmlns:a16="http://schemas.microsoft.com/office/drawing/2014/main" val="2231513713"/>
                    </a:ext>
                  </a:extLst>
                </a:gridCol>
              </a:tblGrid>
              <a:tr h="0">
                <a:tc>
                  <a:txBody>
                    <a:bodyPr/>
                    <a:lstStyle/>
                    <a:p>
                      <a:pPr marL="0" marR="0">
                        <a:lnSpc>
                          <a:spcPct val="115000"/>
                        </a:lnSpc>
                        <a:spcAft>
                          <a:spcPts val="800"/>
                        </a:spcAft>
                      </a:pPr>
                      <a:r>
                        <a:rPr lang="en-US" sz="1200" kern="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52400" marR="152400" marT="0" marB="0">
                    <a:lnL>
                      <a:noFill/>
                    </a:lnL>
                    <a:lnR>
                      <a:noFill/>
                    </a:lnR>
                    <a:lnT>
                      <a:noFill/>
                    </a:lnT>
                    <a:lnB>
                      <a:noFill/>
                    </a:lnB>
                    <a:noFill/>
                  </a:tcPr>
                </a:tc>
                <a:tc>
                  <a:txBody>
                    <a:bodyPr/>
                    <a:lstStyle/>
                    <a:p>
                      <a:pPr marL="0" marR="0">
                        <a:lnSpc>
                          <a:spcPts val="1500"/>
                        </a:lnSpc>
                        <a:spcAft>
                          <a:spcPts val="800"/>
                        </a:spcAft>
                      </a:pPr>
                      <a:r>
                        <a:rPr lang="en-US" sz="12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0" marR="0" marT="0" marB="0" anchor="ctr">
                    <a:lnL>
                      <a:noFill/>
                    </a:lnL>
                    <a:lnR>
                      <a:noFill/>
                    </a:lnR>
                    <a:lnT>
                      <a:noFill/>
                    </a:lnT>
                    <a:lnB>
                      <a:noFill/>
                    </a:lnB>
                    <a:noFill/>
                  </a:tcPr>
                </a:tc>
                <a:extLst>
                  <a:ext uri="{0D108BD9-81ED-4DB2-BD59-A6C34878D82A}">
                    <a16:rowId xmlns:a16="http://schemas.microsoft.com/office/drawing/2014/main" val="2450935497"/>
                  </a:ext>
                </a:extLst>
              </a:tr>
            </a:tbl>
          </a:graphicData>
        </a:graphic>
      </p:graphicFrame>
      <p:sp>
        <p:nvSpPr>
          <p:cNvPr id="5" name="TextBox 4">
            <a:extLst>
              <a:ext uri="{FF2B5EF4-FFF2-40B4-BE49-F238E27FC236}">
                <a16:creationId xmlns:a16="http://schemas.microsoft.com/office/drawing/2014/main" id="{DE922393-C759-0295-FDC6-DF137E936AE6}"/>
              </a:ext>
            </a:extLst>
          </p:cNvPr>
          <p:cNvSpPr txBox="1"/>
          <p:nvPr/>
        </p:nvSpPr>
        <p:spPr>
          <a:xfrm>
            <a:off x="700641" y="299731"/>
            <a:ext cx="6097772" cy="395173"/>
          </a:xfrm>
          <a:prstGeom prst="rect">
            <a:avLst/>
          </a:prstGeom>
          <a:noFill/>
        </p:spPr>
        <p:txBody>
          <a:bodyPr wrap="square">
            <a:spAutoFit/>
          </a:bodyPr>
          <a:lstStyle/>
          <a:p>
            <a:pPr marL="0" marR="0">
              <a:lnSpc>
                <a:spcPct val="115000"/>
              </a:lnSpc>
              <a:spcAft>
                <a:spcPts val="800"/>
              </a:spcAft>
            </a:pPr>
            <a:r>
              <a:rPr lang="en-US" sz="1800" dirty="0">
                <a:effectLst/>
                <a:latin typeface="Arial" panose="020B0604020202020204" pitchFamily="34" charset="0"/>
                <a:ea typeface="Aptos" panose="020B0004020202020204" pitchFamily="34" charset="0"/>
                <a:cs typeface="Arial" panose="020B0604020202020204" pitchFamily="34" charset="0"/>
              </a:rPr>
              <a:t>TO CREATE A INTERACTIVE </a:t>
            </a:r>
            <a:r>
              <a:rPr lang="en-US" kern="100" dirty="0">
                <a:effectLst/>
                <a:latin typeface="Arial" panose="020B0604020202020204" pitchFamily="34" charset="0"/>
                <a:ea typeface="Aptos" panose="020B0004020202020204" pitchFamily="34" charset="0"/>
                <a:cs typeface="Arial" panose="020B0604020202020204" pitchFamily="34" charset="0"/>
              </a:rPr>
              <a:t>DASHBOARD :</a:t>
            </a:r>
          </a:p>
        </p:txBody>
      </p:sp>
      <p:sp>
        <p:nvSpPr>
          <p:cNvPr id="3" name="TextBox 2">
            <a:extLst>
              <a:ext uri="{FF2B5EF4-FFF2-40B4-BE49-F238E27FC236}">
                <a16:creationId xmlns:a16="http://schemas.microsoft.com/office/drawing/2014/main" id="{DA094C8D-D01C-DD2A-F621-E81C90F91B3D}"/>
              </a:ext>
            </a:extLst>
          </p:cNvPr>
          <p:cNvSpPr txBox="1"/>
          <p:nvPr/>
        </p:nvSpPr>
        <p:spPr>
          <a:xfrm>
            <a:off x="700641" y="876501"/>
            <a:ext cx="10372725" cy="3514873"/>
          </a:xfrm>
          <a:prstGeom prst="rect">
            <a:avLst/>
          </a:prstGeom>
          <a:noFill/>
        </p:spPr>
        <p:txBody>
          <a:bodyPr wrap="square" rtlCol="0">
            <a:spAutoFit/>
          </a:bodyPr>
          <a:lstStyle/>
          <a:p>
            <a:r>
              <a:rPr lang="en-US" kern="100" dirty="0">
                <a:effectLst/>
                <a:latin typeface="Aptos" panose="020B0004020202020204" pitchFamily="34" charset="0"/>
                <a:ea typeface="Aptos" panose="020B0004020202020204" pitchFamily="34" charset="0"/>
                <a:cs typeface="Times New Roman" panose="02020603050405020304" pitchFamily="18" charset="0"/>
              </a:rPr>
              <a:t>To create a interactive dashboard  filters &amp; sliders are used in th</a:t>
            </a:r>
            <a:r>
              <a:rPr lang="en-US" kern="100" dirty="0">
                <a:latin typeface="Aptos" panose="020B0004020202020204" pitchFamily="34" charset="0"/>
                <a:ea typeface="Aptos" panose="020B0004020202020204" pitchFamily="34" charset="0"/>
                <a:cs typeface="Times New Roman" panose="02020603050405020304" pitchFamily="18" charset="0"/>
              </a:rPr>
              <a:t>e dashboard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latin typeface="Aptos" panose="020B0004020202020204" pitchFamily="34" charset="0"/>
            </a:endParaRPr>
          </a:p>
          <a:p>
            <a:pPr>
              <a:lnSpc>
                <a:spcPct val="150000"/>
              </a:lnSpc>
            </a:pPr>
            <a:r>
              <a:rPr lang="en-US" dirty="0">
                <a:latin typeface="Aptos" panose="020B0004020202020204" pitchFamily="34" charset="0"/>
              </a:rPr>
              <a:t>The interactive dashboard is created by combining all the last 5 charts which are :</a:t>
            </a:r>
          </a:p>
          <a:p>
            <a:pPr marL="342900" indent="-342900">
              <a:lnSpc>
                <a:spcPct val="150000"/>
              </a:lnSpc>
              <a:buAutoNum type="arabicPeriod"/>
            </a:pPr>
            <a:r>
              <a:rPr lang="en-US" dirty="0">
                <a:latin typeface="Aptos" panose="020B0004020202020204" pitchFamily="34" charset="0"/>
              </a:rPr>
              <a:t>Distribution of car prices by brand &amp; body style </a:t>
            </a:r>
            <a:r>
              <a:rPr kumimoji="0" lang="en-US" b="0" i="0" u="none" strike="noStrike" kern="1200" cap="none" spc="0" normalizeH="0" baseline="0" noProof="0" dirty="0">
                <a:ln>
                  <a:noFill/>
                </a:ln>
                <a:effectLst/>
                <a:uLnTx/>
                <a:uFillTx/>
                <a:latin typeface="Aptos" panose="020B0004020202020204" pitchFamily="34" charset="0"/>
              </a:rPr>
              <a:t>Chart</a:t>
            </a:r>
            <a:endParaRPr lang="en-US" dirty="0">
              <a:latin typeface="Aptos" panose="020B0004020202020204" pitchFamily="34" charset="0"/>
            </a:endParaRPr>
          </a:p>
          <a:p>
            <a:pPr marL="342900" indent="-342900">
              <a:lnSpc>
                <a:spcPct val="150000"/>
              </a:lnSpc>
              <a:buAutoNum type="arabicPeriod"/>
            </a:pPr>
            <a:r>
              <a:rPr lang="en-US" dirty="0">
                <a:latin typeface="Aptos" panose="020B0004020202020204" pitchFamily="34" charset="0"/>
              </a:rPr>
              <a:t>Trend of Fuel efficiency over Time </a:t>
            </a:r>
            <a:r>
              <a:rPr kumimoji="0" lang="en-US" b="0" i="0" u="none" strike="noStrike" kern="1200" cap="none" spc="0" normalizeH="0" baseline="0" noProof="0" dirty="0">
                <a:ln>
                  <a:noFill/>
                </a:ln>
                <a:effectLst/>
                <a:uLnTx/>
                <a:uFillTx/>
                <a:latin typeface="Aptos" panose="020B0004020202020204" pitchFamily="34" charset="0"/>
              </a:rPr>
              <a:t>Chart</a:t>
            </a:r>
            <a:endParaRPr lang="en-US" dirty="0">
              <a:latin typeface="Aptos" panose="020B0004020202020204" pitchFamily="34" charset="0"/>
            </a:endParaRPr>
          </a:p>
          <a:p>
            <a:pPr marL="342900" indent="-342900">
              <a:lnSpc>
                <a:spcPct val="150000"/>
              </a:lnSpc>
              <a:buAutoNum type="arabicPeriod"/>
            </a:pPr>
            <a:r>
              <a:rPr lang="en-US" dirty="0">
                <a:latin typeface="Aptos" panose="020B0004020202020204" pitchFamily="34" charset="0"/>
              </a:rPr>
              <a:t>Average MSRPs across different car brands &amp; body styles</a:t>
            </a:r>
            <a:r>
              <a:rPr kumimoji="0" lang="en-US" b="0" i="0" u="none" strike="noStrike" kern="1200" cap="none" spc="0" normalizeH="0" baseline="0" noProof="0" dirty="0">
                <a:ln>
                  <a:noFill/>
                </a:ln>
                <a:effectLst/>
                <a:uLnTx/>
                <a:uFillTx/>
                <a:latin typeface="Aptos" panose="020B0004020202020204" pitchFamily="34" charset="0"/>
              </a:rPr>
              <a:t> Chart</a:t>
            </a:r>
            <a:endParaRPr lang="en-US" dirty="0">
              <a:latin typeface="Aptos" panose="020B0004020202020204" pitchFamily="34" charset="0"/>
            </a:endParaRPr>
          </a:p>
          <a:p>
            <a:pPr marL="342900" indent="-342900">
              <a:lnSpc>
                <a:spcPct val="150000"/>
              </a:lnSpc>
              <a:buAutoNum type="arabicPeriod"/>
            </a:pPr>
            <a:r>
              <a:rPr lang="en-US" dirty="0">
                <a:latin typeface="Aptos" panose="020B0004020202020204" pitchFamily="34" charset="0"/>
              </a:rPr>
              <a:t>Relationship between Transmission type &amp; average MSRP</a:t>
            </a:r>
            <a:r>
              <a:rPr kumimoji="0" lang="en-US" b="0" i="0" u="none" strike="noStrike" kern="1200" cap="none" spc="0" normalizeH="0" baseline="0" noProof="0" dirty="0">
                <a:ln>
                  <a:noFill/>
                </a:ln>
                <a:effectLst/>
                <a:uLnTx/>
                <a:uFillTx/>
                <a:latin typeface="Aptos" panose="020B0004020202020204" pitchFamily="34" charset="0"/>
              </a:rPr>
              <a:t> Chart</a:t>
            </a:r>
            <a:endParaRPr lang="en-US" dirty="0">
              <a:latin typeface="Aptos" panose="020B0004020202020204" pitchFamily="34" charset="0"/>
            </a:endParaRPr>
          </a:p>
          <a:p>
            <a:pPr marL="342900" indent="-342900">
              <a:lnSpc>
                <a:spcPct val="150000"/>
              </a:lnSpc>
              <a:buAutoNum type="arabicPeriod"/>
            </a:pPr>
            <a:r>
              <a:rPr lang="en-US" dirty="0">
                <a:latin typeface="Aptos" panose="020B0004020202020204" pitchFamily="34" charset="0"/>
              </a:rPr>
              <a:t>Relationship between Horsepower, MPG and price across different car brands chart </a:t>
            </a:r>
          </a:p>
          <a:p>
            <a:pPr>
              <a:lnSpc>
                <a:spcPct val="150000"/>
              </a:lnSpc>
            </a:pPr>
            <a:r>
              <a:rPr lang="en-US" dirty="0">
                <a:latin typeface="Aptos" panose="020B0004020202020204" pitchFamily="34" charset="0"/>
              </a:rPr>
              <a:t>     Along with their respective  sliders attached </a:t>
            </a:r>
            <a:r>
              <a:rPr lang="en-US" dirty="0">
                <a:effectLst/>
                <a:latin typeface="Aptos" panose="020B0004020202020204" pitchFamily="34" charset="0"/>
                <a:ea typeface="Aptos" panose="020B0004020202020204" pitchFamily="34" charset="0"/>
                <a:cs typeface="Times New Roman" panose="02020603050405020304" pitchFamily="18" charset="0"/>
              </a:rPr>
              <a:t>and the necessary  filters can be applied </a:t>
            </a:r>
            <a:endParaRPr lang="en-US" dirty="0">
              <a:latin typeface="Aptos" panose="020B0004020202020204" pitchFamily="34" charset="0"/>
            </a:endParaRPr>
          </a:p>
        </p:txBody>
      </p:sp>
    </p:spTree>
    <p:extLst>
      <p:ext uri="{BB962C8B-B14F-4D97-AF65-F5344CB8AC3E}">
        <p14:creationId xmlns:p14="http://schemas.microsoft.com/office/powerpoint/2010/main" val="9200287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488B9D"/>
        </a:solidFill>
        <a:effectLst/>
      </p:bgPr>
    </p:bg>
    <p:spTree>
      <p:nvGrpSpPr>
        <p:cNvPr id="1" name="">
          <a:extLst>
            <a:ext uri="{FF2B5EF4-FFF2-40B4-BE49-F238E27FC236}">
              <a16:creationId xmlns:a16="http://schemas.microsoft.com/office/drawing/2014/main" id="{BA7A000B-BEC3-6569-A62C-69347EE5D3B4}"/>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D0C9457-1D90-34B2-0037-95C336FC61EA}"/>
              </a:ext>
            </a:extLst>
          </p:cNvPr>
          <p:cNvGraphicFramePr>
            <a:graphicFrameLocks noGrp="1"/>
          </p:cNvGraphicFramePr>
          <p:nvPr/>
        </p:nvGraphicFramePr>
        <p:xfrm>
          <a:off x="432667" y="1019008"/>
          <a:ext cx="8648700" cy="198438"/>
        </p:xfrm>
        <a:graphic>
          <a:graphicData uri="http://schemas.openxmlformats.org/drawingml/2006/table">
            <a:tbl>
              <a:tblPr firstRow="1" firstCol="1" bandRow="1"/>
              <a:tblGrid>
                <a:gridCol w="419100">
                  <a:extLst>
                    <a:ext uri="{9D8B030D-6E8A-4147-A177-3AD203B41FA5}">
                      <a16:colId xmlns:a16="http://schemas.microsoft.com/office/drawing/2014/main" val="2692760345"/>
                    </a:ext>
                  </a:extLst>
                </a:gridCol>
                <a:gridCol w="8229600">
                  <a:extLst>
                    <a:ext uri="{9D8B030D-6E8A-4147-A177-3AD203B41FA5}">
                      <a16:colId xmlns:a16="http://schemas.microsoft.com/office/drawing/2014/main" val="2231513713"/>
                    </a:ext>
                  </a:extLst>
                </a:gridCol>
              </a:tblGrid>
              <a:tr h="0">
                <a:tc>
                  <a:txBody>
                    <a:bodyPr/>
                    <a:lstStyle/>
                    <a:p>
                      <a:pPr marL="0" marR="0">
                        <a:lnSpc>
                          <a:spcPct val="115000"/>
                        </a:lnSpc>
                        <a:spcAft>
                          <a:spcPts val="800"/>
                        </a:spcAft>
                      </a:pPr>
                      <a:r>
                        <a:rPr lang="en-US" sz="1200" kern="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52400" marR="152400" marT="0" marB="0">
                    <a:lnL>
                      <a:noFill/>
                    </a:lnL>
                    <a:lnR>
                      <a:noFill/>
                    </a:lnR>
                    <a:lnT>
                      <a:noFill/>
                    </a:lnT>
                    <a:lnB>
                      <a:noFill/>
                    </a:lnB>
                    <a:noFill/>
                  </a:tcPr>
                </a:tc>
                <a:tc>
                  <a:txBody>
                    <a:bodyPr/>
                    <a:lstStyle/>
                    <a:p>
                      <a:pPr marL="0" marR="0">
                        <a:lnSpc>
                          <a:spcPts val="1500"/>
                        </a:lnSpc>
                        <a:spcAft>
                          <a:spcPts val="800"/>
                        </a:spcAft>
                      </a:pPr>
                      <a:r>
                        <a:rPr lang="en-US" sz="12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0" marR="0" marT="0" marB="0" anchor="ctr">
                    <a:lnL>
                      <a:noFill/>
                    </a:lnL>
                    <a:lnR>
                      <a:noFill/>
                    </a:lnR>
                    <a:lnT>
                      <a:noFill/>
                    </a:lnT>
                    <a:lnB>
                      <a:noFill/>
                    </a:lnB>
                    <a:noFill/>
                  </a:tcPr>
                </a:tc>
                <a:extLst>
                  <a:ext uri="{0D108BD9-81ED-4DB2-BD59-A6C34878D82A}">
                    <a16:rowId xmlns:a16="http://schemas.microsoft.com/office/drawing/2014/main" val="2450935497"/>
                  </a:ext>
                </a:extLst>
              </a:tr>
            </a:tbl>
          </a:graphicData>
        </a:graphic>
      </p:graphicFrame>
      <p:sp>
        <p:nvSpPr>
          <p:cNvPr id="5" name="TextBox 4">
            <a:extLst>
              <a:ext uri="{FF2B5EF4-FFF2-40B4-BE49-F238E27FC236}">
                <a16:creationId xmlns:a16="http://schemas.microsoft.com/office/drawing/2014/main" id="{27E22EA3-3857-1D8A-C346-637587CECD2B}"/>
              </a:ext>
            </a:extLst>
          </p:cNvPr>
          <p:cNvSpPr txBox="1"/>
          <p:nvPr/>
        </p:nvSpPr>
        <p:spPr>
          <a:xfrm>
            <a:off x="700641" y="299731"/>
            <a:ext cx="6097772" cy="395173"/>
          </a:xfrm>
          <a:prstGeom prst="rect">
            <a:avLst/>
          </a:prstGeom>
          <a:noFill/>
        </p:spPr>
        <p:txBody>
          <a:bodyPr wrap="square">
            <a:spAutoFit/>
          </a:bodyPr>
          <a:lstStyle/>
          <a:p>
            <a:pPr marL="0" marR="0">
              <a:lnSpc>
                <a:spcPct val="115000"/>
              </a:lnSpc>
              <a:spcAft>
                <a:spcPts val="800"/>
              </a:spcAft>
            </a:pPr>
            <a:r>
              <a:rPr lang="en-US" kern="100" dirty="0">
                <a:latin typeface="Arial" panose="020B0604020202020204" pitchFamily="34" charset="0"/>
                <a:ea typeface="Aptos" panose="020B0004020202020204" pitchFamily="34" charset="0"/>
                <a:cs typeface="Arial" panose="020B0604020202020204" pitchFamily="34" charset="0"/>
              </a:rPr>
              <a:t>T</a:t>
            </a:r>
            <a:r>
              <a:rPr lang="en-US" kern="100" dirty="0">
                <a:effectLst/>
                <a:latin typeface="Arial" panose="020B0604020202020204" pitchFamily="34" charset="0"/>
                <a:ea typeface="Aptos" panose="020B0004020202020204" pitchFamily="34" charset="0"/>
                <a:cs typeface="Arial" panose="020B0604020202020204" pitchFamily="34" charset="0"/>
              </a:rPr>
              <a:t>he interactive  dashboard created :</a:t>
            </a:r>
          </a:p>
        </p:txBody>
      </p:sp>
      <p:pic>
        <p:nvPicPr>
          <p:cNvPr id="6" name="Picture 5" descr="A screenshot of a computer&#10;&#10;AI-generated content may be incorrect.">
            <a:extLst>
              <a:ext uri="{FF2B5EF4-FFF2-40B4-BE49-F238E27FC236}">
                <a16:creationId xmlns:a16="http://schemas.microsoft.com/office/drawing/2014/main" id="{E2DDC0BD-B667-119A-396E-53F7F7D6F993}"/>
              </a:ext>
            </a:extLst>
          </p:cNvPr>
          <p:cNvPicPr>
            <a:picLocks noChangeAspect="1"/>
          </p:cNvPicPr>
          <p:nvPr/>
        </p:nvPicPr>
        <p:blipFill>
          <a:blip r:embed="rId2"/>
          <a:stretch>
            <a:fillRect/>
          </a:stretch>
        </p:blipFill>
        <p:spPr>
          <a:xfrm>
            <a:off x="839724" y="1019008"/>
            <a:ext cx="11163090" cy="4470007"/>
          </a:xfrm>
          <a:prstGeom prst="rect">
            <a:avLst/>
          </a:prstGeom>
        </p:spPr>
      </p:pic>
    </p:spTree>
    <p:extLst>
      <p:ext uri="{BB962C8B-B14F-4D97-AF65-F5344CB8AC3E}">
        <p14:creationId xmlns:p14="http://schemas.microsoft.com/office/powerpoint/2010/main" val="348586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88B9D"/>
        </a:solidFill>
        <a:effectLst/>
      </p:bgPr>
    </p:bg>
    <p:spTree>
      <p:nvGrpSpPr>
        <p:cNvPr id="1" name="">
          <a:extLst>
            <a:ext uri="{FF2B5EF4-FFF2-40B4-BE49-F238E27FC236}">
              <a16:creationId xmlns:a16="http://schemas.microsoft.com/office/drawing/2014/main" id="{840703E7-B23F-347F-0042-320133D8E1F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0D1537E-3F04-D2A0-F905-BAF97EFAB810}"/>
              </a:ext>
            </a:extLst>
          </p:cNvPr>
          <p:cNvSpPr txBox="1"/>
          <p:nvPr/>
        </p:nvSpPr>
        <p:spPr>
          <a:xfrm>
            <a:off x="605259" y="354501"/>
            <a:ext cx="11328240" cy="6609695"/>
          </a:xfrm>
          <a:prstGeom prst="rect">
            <a:avLst/>
          </a:prstGeom>
          <a:noFill/>
        </p:spPr>
        <p:txBody>
          <a:bodyPr wrap="square">
            <a:spAutoFit/>
          </a:bodyPr>
          <a:lstStyle/>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4. Challenges and Limitations: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  Data Quality: Encountered issues with missing, inconsistent, or inaccurate data, which required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    extensive cleaning and preprocessing.</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  Feature Selection: Determining the most relevant features from a large dataset was challenging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   and required careful analysis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 Assumptions: The analysis made several assumptions (e.g., market stability, consumer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  behavior) that may not hold in all scenarios, potentially affecting the results.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This approach ensures a comprehensive analysis of how car features impact price and profitability, providing actionable insights for decision-makers in the automotive industry.</a:t>
            </a:r>
          </a:p>
          <a:p>
            <a:pPr marL="0" marR="0">
              <a:lnSpc>
                <a:spcPct val="115000"/>
              </a:lnSpc>
              <a:spcAft>
                <a:spcPts val="800"/>
              </a:spcAft>
            </a:pPr>
            <a:r>
              <a:rPr lang="en-US" b="1" kern="0" dirty="0">
                <a:effectLst/>
                <a:latin typeface="Aptos" panose="020B0004020202020204" pitchFamily="34" charset="0"/>
                <a:ea typeface="Times New Roman" panose="02020603050405020304" pitchFamily="18" charset="0"/>
                <a:cs typeface="Times New Roman" panose="02020603050405020304" pitchFamily="18" charset="0"/>
              </a:rPr>
              <a:t>TECH-STACK USED:</a:t>
            </a:r>
            <a:endParaRPr lang="en-US" b="1"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1. Tools, Languages, and Software:</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effectLst/>
                <a:latin typeface="Aptos" panose="020B0004020202020204" pitchFamily="34" charset="0"/>
                <a:ea typeface="Times New Roman" panose="02020603050405020304" pitchFamily="18" charset="0"/>
                <a:cs typeface="Times New Roman" panose="02020603050405020304" pitchFamily="18" charset="0"/>
              </a:rPr>
              <a:t> - Microsoft Excel 365: The primary tool used in this project for data analysis,  visualization, and reporting. Excel  </a:t>
            </a:r>
          </a:p>
          <a:p>
            <a:pPr marL="0" marR="0">
              <a:lnSpc>
                <a:spcPct val="115000"/>
              </a:lnSpc>
              <a:spcAft>
                <a:spcPts val="800"/>
              </a:spcAft>
            </a:pPr>
            <a:r>
              <a:rPr lang="en-US" kern="0" dirty="0">
                <a:latin typeface="Aptos" panose="020B0004020202020204" pitchFamily="34" charset="0"/>
                <a:ea typeface="Times New Roman" panose="02020603050405020304" pitchFamily="18" charset="0"/>
                <a:cs typeface="Times New Roman" panose="02020603050405020304" pitchFamily="18" charset="0"/>
              </a:rPr>
              <a:t>   </a:t>
            </a:r>
            <a:r>
              <a:rPr lang="en-US" kern="0" dirty="0">
                <a:effectLst/>
                <a:latin typeface="Aptos" panose="020B0004020202020204" pitchFamily="34" charset="0"/>
                <a:ea typeface="Times New Roman" panose="02020603050405020304" pitchFamily="18" charset="0"/>
                <a:cs typeface="Times New Roman" panose="02020603050405020304" pitchFamily="18" charset="0"/>
              </a:rPr>
              <a:t>365 provides robust capabilities for handling large datasets, creating charts, and performing complex  </a:t>
            </a:r>
          </a:p>
          <a:p>
            <a:pPr marL="0" marR="0">
              <a:lnSpc>
                <a:spcPct val="115000"/>
              </a:lnSpc>
              <a:spcAft>
                <a:spcPts val="800"/>
              </a:spcAft>
            </a:pPr>
            <a:r>
              <a:rPr lang="en-US" kern="0" dirty="0">
                <a:latin typeface="Aptos" panose="020B0004020202020204" pitchFamily="34" charset="0"/>
                <a:ea typeface="Times New Roman" panose="02020603050405020304" pitchFamily="18" charset="0"/>
                <a:cs typeface="Times New Roman" panose="02020603050405020304" pitchFamily="18" charset="0"/>
              </a:rPr>
              <a:t>  </a:t>
            </a:r>
            <a:r>
              <a:rPr lang="en-US" kern="0" dirty="0">
                <a:effectLst/>
                <a:latin typeface="Aptos" panose="020B0004020202020204" pitchFamily="34" charset="0"/>
                <a:ea typeface="Times New Roman" panose="02020603050405020304" pitchFamily="18" charset="0"/>
                <a:cs typeface="Times New Roman" panose="02020603050405020304" pitchFamily="18" charset="0"/>
              </a:rPr>
              <a:t>calculations.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529646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88B9D"/>
        </a:solidFill>
        <a:effectLst/>
      </p:bgPr>
    </p:bg>
    <p:spTree>
      <p:nvGrpSpPr>
        <p:cNvPr id="1" name="">
          <a:extLst>
            <a:ext uri="{FF2B5EF4-FFF2-40B4-BE49-F238E27FC236}">
              <a16:creationId xmlns:a16="http://schemas.microsoft.com/office/drawing/2014/main" id="{95544154-871B-E7BD-E7A2-3F44CBEA9C1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CAA4ECB-11AB-CA08-8330-88552BA3EE60}"/>
              </a:ext>
            </a:extLst>
          </p:cNvPr>
          <p:cNvSpPr txBox="1"/>
          <p:nvPr/>
        </p:nvSpPr>
        <p:spPr>
          <a:xfrm>
            <a:off x="605259" y="354501"/>
            <a:ext cx="10981481" cy="7360156"/>
          </a:xfrm>
          <a:prstGeom prst="rect">
            <a:avLst/>
          </a:prstGeom>
          <a:noFill/>
        </p:spPr>
        <p:txBody>
          <a:bodyPr wrap="square">
            <a:spAutoFit/>
          </a:bodyPr>
          <a:lstStyle/>
          <a:p>
            <a:pPr marL="0" marR="0">
              <a:lnSpc>
                <a:spcPct val="115000"/>
              </a:lnSpc>
              <a:spcAft>
                <a:spcPts val="800"/>
              </a:spcAft>
            </a:pP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2. Reasoning Behind the Choice of Tech Stack:</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285750" marR="0" indent="-285750">
              <a:lnSpc>
                <a:spcPct val="115000"/>
              </a:lnSpc>
              <a:spcAft>
                <a:spcPts val="800"/>
              </a:spcAft>
              <a:buFontTx/>
              <a:buChar char="-"/>
            </a:pP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Accessibility: Excel 365 is widely available and accessible, making it a practical choice  for many users and   stakeholders.</a:t>
            </a:r>
          </a:p>
          <a:p>
            <a:pPr marL="285750" marR="0" indent="-285750">
              <a:lnSpc>
                <a:spcPct val="115000"/>
              </a:lnSpc>
              <a:spcAft>
                <a:spcPts val="800"/>
              </a:spcAft>
              <a:buFontTx/>
              <a:buChar char="-"/>
            </a:pP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Functionality: Excel 365 offers a comprehensive suite of features including PivotTables, data analysis tools, and a  </a:t>
            </a:r>
            <a:r>
              <a:rPr lang="en-US" kern="0" dirty="0">
                <a:latin typeface="Aptos" panose="020B0004020202020204" pitchFamily="34" charset="0"/>
                <a:ea typeface="Times New Roman" panose="02020603050405020304" pitchFamily="18" charset="0"/>
                <a:cs typeface="Times New Roman" panose="02020603050405020304" pitchFamily="18" charset="0"/>
              </a:rPr>
              <a:t> </a:t>
            </a: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variety of chart types, which are essential for detailed data exploration and visualization.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285750" marR="0" indent="-285750">
              <a:lnSpc>
                <a:spcPct val="115000"/>
              </a:lnSpc>
              <a:spcAft>
                <a:spcPts val="800"/>
              </a:spcAft>
              <a:buFontTx/>
              <a:buChar char="-"/>
            </a:pP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Ease of Use: Excel's user-friendly interface allows for efficient data manipulation and analysis without the need for extensive programming knowledge.</a:t>
            </a:r>
          </a:p>
          <a:p>
            <a:pPr marL="0" marR="0">
              <a:lnSpc>
                <a:spcPct val="115000"/>
              </a:lnSpc>
              <a:spcAft>
                <a:spcPts val="800"/>
              </a:spcAft>
            </a:pP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3. Additional Libraries :</a:t>
            </a:r>
          </a:p>
          <a:p>
            <a:pPr marL="285750" marR="0" lvl="0" indent="-285750" algn="l" defTabSz="457200" rtl="0" eaLnBrk="1" fontAlgn="auto" latinLnBrk="0" hangingPunct="1">
              <a:lnSpc>
                <a:spcPct val="115000"/>
              </a:lnSpc>
              <a:spcBef>
                <a:spcPts val="0"/>
              </a:spcBef>
              <a:spcAft>
                <a:spcPts val="800"/>
              </a:spcAft>
              <a:buClrTx/>
              <a:buSzTx/>
              <a:buFontTx/>
              <a:buChar char="-"/>
              <a:tabLst/>
              <a:defRPr/>
            </a:pPr>
            <a:r>
              <a:rPr kumimoji="0" lang="en-US" sz="1800" b="0" i="0" u="none" strike="noStrike" kern="0" cap="none" spc="0" normalizeH="0" baseline="0" noProof="0" dirty="0">
                <a:ln>
                  <a:noFill/>
                </a:ln>
                <a:solidFill>
                  <a:prstClr val="white"/>
                </a:solidFill>
                <a:effectLst/>
                <a:uLnTx/>
                <a:uFillTx/>
                <a:latin typeface="Aptos" panose="020B0004020202020204" pitchFamily="34" charset="0"/>
                <a:ea typeface="Times New Roman" panose="02020603050405020304" pitchFamily="18" charset="0"/>
                <a:cs typeface="Times New Roman" panose="02020603050405020304" pitchFamily="18" charset="0"/>
              </a:rPr>
              <a:t>Excel Add-ins: Various Excel add-ins, such as the Analysis ToolPak, were employed to extend Excel’s  functionality and provide additional analytical tools.</a:t>
            </a:r>
            <a:endParaRPr kumimoji="0" lang="en-US" sz="1800" b="0" i="0" u="none" strike="noStrike" kern="100" cap="none" spc="0" normalizeH="0" baseline="0" noProof="0" dirty="0">
              <a:ln>
                <a:noFill/>
              </a:ln>
              <a:solidFill>
                <a:prstClr val="white"/>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Aptos" panose="020B0004020202020204" pitchFamily="34" charset="0"/>
                <a:ea typeface="Times New Roman" panose="02020603050405020304" pitchFamily="18" charset="0"/>
                <a:cs typeface="Times New Roman" panose="02020603050405020304" pitchFamily="18" charset="0"/>
              </a:rPr>
              <a:t>By leveraging Microsoft Excel 365 and its powerful features, this project ensures comprehensive data analysis and effective visualization of insights. The chosen tech stack provides the necessary capabilities to explore and understand the impact of car features on price and profitability.</a:t>
            </a:r>
            <a:endParaRPr kumimoji="0" lang="en-US" sz="1800" b="0" i="0" u="none" strike="noStrike" kern="100" cap="none" spc="0" normalizeH="0" baseline="0" noProof="0" dirty="0">
              <a:ln>
                <a:noFill/>
              </a:ln>
              <a:solidFill>
                <a:prstClr val="white"/>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endPar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285750" marR="0" indent="-285750">
              <a:lnSpc>
                <a:spcPct val="115000"/>
              </a:lnSpc>
              <a:spcAft>
                <a:spcPts val="800"/>
              </a:spcAft>
              <a:buFontTx/>
              <a:buChar char="-"/>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56680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88B9D"/>
        </a:solidFill>
        <a:effectLst/>
      </p:bgPr>
    </p:bg>
    <p:spTree>
      <p:nvGrpSpPr>
        <p:cNvPr id="1" name="">
          <a:extLst>
            <a:ext uri="{FF2B5EF4-FFF2-40B4-BE49-F238E27FC236}">
              <a16:creationId xmlns:a16="http://schemas.microsoft.com/office/drawing/2014/main" id="{CD806A63-8680-DC83-6B23-7BF2B1601AF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EA6B38E-C75D-3A6B-C1DD-B8A0A6914515}"/>
              </a:ext>
            </a:extLst>
          </p:cNvPr>
          <p:cNvSpPr txBox="1"/>
          <p:nvPr/>
        </p:nvSpPr>
        <p:spPr>
          <a:xfrm>
            <a:off x="605259" y="354501"/>
            <a:ext cx="10981481" cy="392993"/>
          </a:xfrm>
          <a:prstGeom prst="rect">
            <a:avLst/>
          </a:prstGeom>
          <a:noFill/>
        </p:spPr>
        <p:txBody>
          <a:bodyPr wrap="square">
            <a:spAutoFit/>
          </a:bodyPr>
          <a:lstStyle/>
          <a:p>
            <a:pPr marL="0" marR="0">
              <a:lnSpc>
                <a:spcPct val="115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A1DC41D7-7B3F-E3A9-9372-9EED06332DE2}"/>
              </a:ext>
            </a:extLst>
          </p:cNvPr>
          <p:cNvSpPr txBox="1"/>
          <p:nvPr/>
        </p:nvSpPr>
        <p:spPr>
          <a:xfrm>
            <a:off x="509285" y="891072"/>
            <a:ext cx="11239019" cy="5027723"/>
          </a:xfrm>
          <a:prstGeom prst="rect">
            <a:avLst/>
          </a:prstGeom>
          <a:noFill/>
        </p:spPr>
        <p:txBody>
          <a:bodyPr wrap="square">
            <a:spAutoFit/>
          </a:bodyPr>
          <a:lstStyle/>
          <a:p>
            <a:pPr marL="0" marR="0">
              <a:lnSpc>
                <a:spcPct val="115000"/>
              </a:lnSpc>
              <a:spcAft>
                <a:spcPts val="800"/>
              </a:spcAft>
            </a:pPr>
            <a:r>
              <a:rPr lang="en-US"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b="1" kern="100" dirty="0">
                <a:effectLst/>
                <a:latin typeface="Aptos" panose="020B0004020202020204" pitchFamily="34" charset="0"/>
                <a:ea typeface="Aptos" panose="020B0004020202020204" pitchFamily="34" charset="0"/>
                <a:cs typeface="Times New Roman" panose="02020603050405020304" pitchFamily="18" charset="0"/>
              </a:rPr>
              <a:t>INSIGHTS:</a:t>
            </a:r>
          </a:p>
          <a:p>
            <a:pPr marL="0" marR="0">
              <a:lnSpc>
                <a:spcPct val="115000"/>
              </a:lnSpc>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1. Key Insights:</a:t>
            </a:r>
          </a:p>
          <a:p>
            <a:pPr marL="0" marR="0">
              <a:lnSpc>
                <a:spcPct val="115000"/>
              </a:lnSpc>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  - Feature Impact on Price: Luxury features such as high horsepower, advanced  technology (e.g., autopilot), and</a:t>
            </a:r>
          </a:p>
          <a:p>
            <a:pPr marL="0" marR="0">
              <a:lnSpc>
                <a:spcPct val="115000"/>
              </a:lnSpc>
              <a:spcAft>
                <a:spcPts val="800"/>
              </a:spcAft>
            </a:pPr>
            <a:r>
              <a:rPr lang="en-US" kern="100" dirty="0">
                <a:latin typeface="Aptos" panose="020B0004020202020204" pitchFamily="34" charset="0"/>
                <a:ea typeface="Aptos" panose="020B0004020202020204" pitchFamily="34" charset="0"/>
                <a:cs typeface="Times New Roman" panose="02020603050405020304" pitchFamily="18" charset="0"/>
              </a:rPr>
              <a:t>    </a:t>
            </a:r>
            <a:r>
              <a:rPr lang="en-US" kern="100" dirty="0">
                <a:effectLst/>
                <a:latin typeface="Aptos" panose="020B0004020202020204" pitchFamily="34" charset="0"/>
                <a:ea typeface="Aptos" panose="020B0004020202020204" pitchFamily="34" charset="0"/>
                <a:cs typeface="Times New Roman" panose="02020603050405020304" pitchFamily="18" charset="0"/>
              </a:rPr>
              <a:t>premium interiors significantly increase car prices. </a:t>
            </a:r>
          </a:p>
          <a:p>
            <a:pPr marL="0" marR="0">
              <a:lnSpc>
                <a:spcPct val="115000"/>
              </a:lnSpc>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  - Fuel Efficiency and Price: Cars with higher fuel efficiency, such as electric and hybrid  vehicles, tend to have  </a:t>
            </a:r>
          </a:p>
          <a:p>
            <a:pPr marL="0" marR="0">
              <a:lnSpc>
                <a:spcPct val="115000"/>
              </a:lnSpc>
              <a:spcAft>
                <a:spcPts val="800"/>
              </a:spcAft>
            </a:pPr>
            <a:r>
              <a:rPr lang="en-US" kern="100" dirty="0">
                <a:latin typeface="Aptos" panose="020B0004020202020204" pitchFamily="34" charset="0"/>
                <a:ea typeface="Aptos" panose="020B0004020202020204" pitchFamily="34" charset="0"/>
                <a:cs typeface="Times New Roman" panose="02020603050405020304" pitchFamily="18" charset="0"/>
              </a:rPr>
              <a:t>    </a:t>
            </a:r>
            <a:r>
              <a:rPr lang="en-US" kern="100" dirty="0">
                <a:effectLst/>
                <a:latin typeface="Aptos" panose="020B0004020202020204" pitchFamily="34" charset="0"/>
                <a:ea typeface="Aptos" panose="020B0004020202020204" pitchFamily="34" charset="0"/>
                <a:cs typeface="Times New Roman" panose="02020603050405020304" pitchFamily="18" charset="0"/>
              </a:rPr>
              <a:t>higher initial prices but lower long-term costs, which can enhance profitability.</a:t>
            </a:r>
          </a:p>
          <a:p>
            <a:pPr marL="0" marR="0">
              <a:lnSpc>
                <a:spcPct val="115000"/>
              </a:lnSpc>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  - Brand Influence: Premium brands like Bugatti and Maybach command higher prices due to their reputation,   </a:t>
            </a:r>
          </a:p>
          <a:p>
            <a:pPr marL="0" marR="0">
              <a:lnSpc>
                <a:spcPct val="115000"/>
              </a:lnSpc>
              <a:spcAft>
                <a:spcPts val="800"/>
              </a:spcAft>
            </a:pPr>
            <a:r>
              <a:rPr lang="en-US" kern="100" dirty="0">
                <a:latin typeface="Aptos" panose="020B0004020202020204" pitchFamily="34" charset="0"/>
                <a:ea typeface="Aptos" panose="020B0004020202020204" pitchFamily="34" charset="0"/>
                <a:cs typeface="Times New Roman" panose="02020603050405020304" pitchFamily="18" charset="0"/>
              </a:rPr>
              <a:t>    </a:t>
            </a:r>
            <a:r>
              <a:rPr lang="en-US" kern="100" dirty="0">
                <a:effectLst/>
                <a:latin typeface="Aptos" panose="020B0004020202020204" pitchFamily="34" charset="0"/>
                <a:ea typeface="Aptos" panose="020B0004020202020204" pitchFamily="34" charset="0"/>
                <a:cs typeface="Times New Roman" panose="02020603050405020304" pitchFamily="18" charset="0"/>
              </a:rPr>
              <a:t>performance, and exclusivity. In contrast, brands like Plymouth and  Oldsmobile have lower average prices.</a:t>
            </a:r>
          </a:p>
          <a:p>
            <a:pPr marL="0" marR="0">
              <a:lnSpc>
                <a:spcPct val="115000"/>
              </a:lnSpc>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 - Body Style Preferences: Convertibles and coupes are priced higher due to their sporty appeal and lower   </a:t>
            </a:r>
          </a:p>
          <a:p>
            <a:pPr marL="0" marR="0">
              <a:lnSpc>
                <a:spcPct val="115000"/>
              </a:lnSpc>
              <a:spcAft>
                <a:spcPts val="800"/>
              </a:spcAft>
            </a:pPr>
            <a:r>
              <a:rPr lang="en-US" kern="100" dirty="0">
                <a:latin typeface="Aptos" panose="020B0004020202020204" pitchFamily="34" charset="0"/>
                <a:ea typeface="Aptos" panose="020B0004020202020204" pitchFamily="34" charset="0"/>
                <a:cs typeface="Times New Roman" panose="02020603050405020304" pitchFamily="18" charset="0"/>
              </a:rPr>
              <a:t>    </a:t>
            </a:r>
            <a:r>
              <a:rPr lang="en-US" kern="100" dirty="0">
                <a:effectLst/>
                <a:latin typeface="Aptos" panose="020B0004020202020204" pitchFamily="34" charset="0"/>
                <a:ea typeface="Aptos" panose="020B0004020202020204" pitchFamily="34" charset="0"/>
                <a:cs typeface="Times New Roman" panose="02020603050405020304" pitchFamily="18" charset="0"/>
              </a:rPr>
              <a:t>production  volumes. Conversely, more practical body styles like SUVs and hatchbacks  are priced more  </a:t>
            </a:r>
          </a:p>
          <a:p>
            <a:pPr marL="0" marR="0">
              <a:lnSpc>
                <a:spcPct val="115000"/>
              </a:lnSpc>
              <a:spcAft>
                <a:spcPts val="800"/>
              </a:spcAft>
            </a:pPr>
            <a:r>
              <a:rPr lang="en-US" kern="100" dirty="0">
                <a:latin typeface="Aptos" panose="020B0004020202020204" pitchFamily="34" charset="0"/>
                <a:ea typeface="Aptos" panose="020B0004020202020204" pitchFamily="34" charset="0"/>
                <a:cs typeface="Times New Roman" panose="02020603050405020304" pitchFamily="18" charset="0"/>
              </a:rPr>
              <a:t>    </a:t>
            </a:r>
            <a:r>
              <a:rPr lang="en-US" kern="100" dirty="0">
                <a:effectLst/>
                <a:latin typeface="Aptos" panose="020B0004020202020204" pitchFamily="34" charset="0"/>
                <a:ea typeface="Aptos" panose="020B0004020202020204" pitchFamily="34" charset="0"/>
                <a:cs typeface="Times New Roman" panose="02020603050405020304" pitchFamily="18" charset="0"/>
              </a:rPr>
              <a:t>affordably.</a:t>
            </a:r>
          </a:p>
          <a:p>
            <a:pPr marL="0" marR="0">
              <a:lnSpc>
                <a:spcPct val="115000"/>
              </a:lnSpc>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 </a:t>
            </a:r>
          </a:p>
        </p:txBody>
      </p:sp>
    </p:spTree>
    <p:extLst>
      <p:ext uri="{BB962C8B-B14F-4D97-AF65-F5344CB8AC3E}">
        <p14:creationId xmlns:p14="http://schemas.microsoft.com/office/powerpoint/2010/main" val="3317179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88B9D"/>
        </a:solidFill>
        <a:effectLst/>
      </p:bgPr>
    </p:bg>
    <p:spTree>
      <p:nvGrpSpPr>
        <p:cNvPr id="1" name="">
          <a:extLst>
            <a:ext uri="{FF2B5EF4-FFF2-40B4-BE49-F238E27FC236}">
              <a16:creationId xmlns:a16="http://schemas.microsoft.com/office/drawing/2014/main" id="{DC54D870-A807-2E55-E32C-92A27C73C88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240BEB0-6DC8-CAEA-5FCD-ACE775D0CDED}"/>
              </a:ext>
            </a:extLst>
          </p:cNvPr>
          <p:cNvSpPr txBox="1"/>
          <p:nvPr/>
        </p:nvSpPr>
        <p:spPr>
          <a:xfrm>
            <a:off x="605259" y="354501"/>
            <a:ext cx="10981481" cy="392993"/>
          </a:xfrm>
          <a:prstGeom prst="rect">
            <a:avLst/>
          </a:prstGeom>
          <a:noFill/>
        </p:spPr>
        <p:txBody>
          <a:bodyPr wrap="square">
            <a:spAutoFit/>
          </a:bodyPr>
          <a:lstStyle/>
          <a:p>
            <a:pPr marL="0" marR="0">
              <a:lnSpc>
                <a:spcPct val="115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05CAAD5F-B589-5DB2-7C49-074F826D6E32}"/>
              </a:ext>
            </a:extLst>
          </p:cNvPr>
          <p:cNvSpPr txBox="1"/>
          <p:nvPr/>
        </p:nvSpPr>
        <p:spPr>
          <a:xfrm>
            <a:off x="509285" y="891072"/>
            <a:ext cx="11239019" cy="392993"/>
          </a:xfrm>
          <a:prstGeom prst="rect">
            <a:avLst/>
          </a:prstGeom>
          <a:noFill/>
        </p:spPr>
        <p:txBody>
          <a:bodyPr wrap="square">
            <a:spAutoFit/>
          </a:bodyPr>
          <a:lstStyle/>
          <a:p>
            <a:pPr marL="0" marR="0">
              <a:lnSpc>
                <a:spcPct val="115000"/>
              </a:lnSpc>
              <a:spcAft>
                <a:spcPts val="800"/>
              </a:spcAf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4E395EDC-83EB-0521-1069-2BF46BF37DD5}"/>
              </a:ext>
            </a:extLst>
          </p:cNvPr>
          <p:cNvSpPr txBox="1"/>
          <p:nvPr/>
        </p:nvSpPr>
        <p:spPr>
          <a:xfrm>
            <a:off x="605259" y="435698"/>
            <a:ext cx="11239019" cy="5767541"/>
          </a:xfrm>
          <a:prstGeom prst="rect">
            <a:avLst/>
          </a:prstGeom>
          <a:noFill/>
        </p:spPr>
        <p:txBody>
          <a:bodyPr wrap="square">
            <a:spAutoFit/>
          </a:bodyPr>
          <a:lstStyle/>
          <a:p>
            <a:pPr marL="0" marR="0">
              <a:lnSpc>
                <a:spcPct val="115000"/>
              </a:lnSpc>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2. Explanation of Insights Relating to Business Problem:</a:t>
            </a:r>
          </a:p>
          <a:p>
            <a:pPr marL="0" marR="0">
              <a:lnSpc>
                <a:spcPct val="115000"/>
              </a:lnSpc>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   - Price Determination: Understanding how specific features influence car prices helps manufacturers set</a:t>
            </a:r>
            <a:r>
              <a:rPr lang="en-US" kern="100" dirty="0">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     competitive  yet profitable pricing strategies.</a:t>
            </a:r>
          </a:p>
          <a:p>
            <a:pPr marL="0" marR="0">
              <a:lnSpc>
                <a:spcPct val="115000"/>
              </a:lnSpc>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   - Targeted Marketing: Insights into fuel efficiency and brand influence enable targeted marketing campaigns that </a:t>
            </a:r>
          </a:p>
          <a:p>
            <a:pPr marL="0" marR="0">
              <a:lnSpc>
                <a:spcPct val="115000"/>
              </a:lnSpc>
              <a:spcAft>
                <a:spcPts val="800"/>
              </a:spcAft>
            </a:pPr>
            <a:r>
              <a:rPr lang="en-US" kern="100" dirty="0">
                <a:latin typeface="Aptos" panose="020B0004020202020204" pitchFamily="34" charset="0"/>
                <a:ea typeface="Aptos" panose="020B0004020202020204" pitchFamily="34" charset="0"/>
                <a:cs typeface="Times New Roman" panose="02020603050405020304" pitchFamily="18" charset="0"/>
              </a:rPr>
              <a:t>      </a:t>
            </a:r>
            <a:r>
              <a:rPr lang="en-US" kern="100" dirty="0">
                <a:effectLst/>
                <a:latin typeface="Aptos" panose="020B0004020202020204" pitchFamily="34" charset="0"/>
                <a:ea typeface="Aptos" panose="020B0004020202020204" pitchFamily="34" charset="0"/>
                <a:cs typeface="Times New Roman" panose="02020603050405020304" pitchFamily="18" charset="0"/>
              </a:rPr>
              <a:t>highlight the unique selling points of each model.</a:t>
            </a:r>
          </a:p>
          <a:p>
            <a:pPr marL="0" marR="0">
              <a:lnSpc>
                <a:spcPct val="115000"/>
              </a:lnSpc>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   - Product Development: Knowledge of body style preferences and feature demand assists in making informed  </a:t>
            </a:r>
          </a:p>
          <a:p>
            <a:pPr marL="0" marR="0">
              <a:lnSpc>
                <a:spcPct val="115000"/>
              </a:lnSpc>
              <a:spcAft>
                <a:spcPts val="800"/>
              </a:spcAft>
            </a:pPr>
            <a:r>
              <a:rPr lang="en-US" kern="100" dirty="0">
                <a:latin typeface="Aptos" panose="020B0004020202020204" pitchFamily="34" charset="0"/>
                <a:ea typeface="Aptos" panose="020B0004020202020204" pitchFamily="34" charset="0"/>
                <a:cs typeface="Times New Roman" panose="02020603050405020304" pitchFamily="18" charset="0"/>
              </a:rPr>
              <a:t>     </a:t>
            </a:r>
            <a:r>
              <a:rPr lang="en-US" kern="100" dirty="0">
                <a:effectLst/>
                <a:latin typeface="Aptos" panose="020B0004020202020204" pitchFamily="34" charset="0"/>
                <a:ea typeface="Aptos" panose="020B0004020202020204" pitchFamily="34" charset="0"/>
                <a:cs typeface="Times New Roman" panose="02020603050405020304" pitchFamily="18" charset="0"/>
              </a:rPr>
              <a:t>decisions regarding new model development and feature enhancements.</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3. Recommendations and Conclusions:</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 Focus on Premium Features: Manufacturers should invest in developing and marketing  premium features that  </a:t>
            </a:r>
          </a:p>
          <a:p>
            <a:pPr marL="0" marR="0">
              <a:lnSpc>
                <a:spcPct val="115000"/>
              </a:lnSpc>
              <a:spcAft>
                <a:spcPts val="800"/>
              </a:spcAft>
            </a:pPr>
            <a:r>
              <a:rPr lang="en-US" kern="100" dirty="0">
                <a:latin typeface="Aptos" panose="020B0004020202020204" pitchFamily="34" charset="0"/>
                <a:ea typeface="Aptos" panose="020B0004020202020204" pitchFamily="34" charset="0"/>
                <a:cs typeface="Times New Roman" panose="02020603050405020304" pitchFamily="18" charset="0"/>
              </a:rPr>
              <a:t>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justify higher prices, such as advanced technology and superior performance.</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 Promote Fuel Efficiency: Highlighting the long-term cost savings and environmental  benefits of fuel-efficient </a:t>
            </a:r>
          </a:p>
          <a:p>
            <a:pPr marL="0" marR="0">
              <a:lnSpc>
                <a:spcPct val="115000"/>
              </a:lnSpc>
              <a:spcAft>
                <a:spcPts val="800"/>
              </a:spcAft>
            </a:pPr>
            <a:r>
              <a:rPr lang="en-US" kern="100" dirty="0">
                <a:latin typeface="Aptos" panose="020B0004020202020204" pitchFamily="34" charset="0"/>
                <a:ea typeface="Aptos" panose="020B0004020202020204" pitchFamily="34" charset="0"/>
                <a:cs typeface="Times New Roman" panose="02020603050405020304" pitchFamily="18" charset="0"/>
              </a:rPr>
              <a:t>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models can attract environmentally conscious customers and  justify higher prices.</a:t>
            </a:r>
          </a:p>
          <a:p>
            <a:pPr marL="0" marR="0">
              <a:lnSpc>
                <a:spcPct val="115000"/>
              </a:lnSpc>
              <a:spcAft>
                <a:spcPts val="800"/>
              </a:spcAft>
            </a:pP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694425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88B9D"/>
        </a:solidFill>
        <a:effectLst/>
      </p:bgPr>
    </p:bg>
    <p:spTree>
      <p:nvGrpSpPr>
        <p:cNvPr id="1" name="">
          <a:extLst>
            <a:ext uri="{FF2B5EF4-FFF2-40B4-BE49-F238E27FC236}">
              <a16:creationId xmlns:a16="http://schemas.microsoft.com/office/drawing/2014/main" id="{9FF34982-9A1D-C3E4-FB9B-88C717A4147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7B65033-4438-4D24-9729-857D3E239C46}"/>
              </a:ext>
            </a:extLst>
          </p:cNvPr>
          <p:cNvSpPr txBox="1"/>
          <p:nvPr/>
        </p:nvSpPr>
        <p:spPr>
          <a:xfrm>
            <a:off x="176996" y="435524"/>
            <a:ext cx="12346812" cy="6609695"/>
          </a:xfrm>
          <a:prstGeom prst="rect">
            <a:avLst/>
          </a:prstGeom>
          <a:noFill/>
        </p:spPr>
        <p:txBody>
          <a:bodyPr wrap="square">
            <a:spAutoFit/>
          </a:bodyPr>
          <a:lstStyle/>
          <a:p>
            <a:pPr marL="0" marR="0">
              <a:lnSpc>
                <a:spcPct val="115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Leverage Brand Strength: Premium brands should leverage their reputation to maintain  high prices, while more </a:t>
            </a:r>
          </a:p>
          <a:p>
            <a:pPr marL="0" marR="0">
              <a:lnSpc>
                <a:spcPct val="115000"/>
              </a:lnSpc>
              <a:spcAft>
                <a:spcPts val="800"/>
              </a:spcAft>
            </a:pPr>
            <a:r>
              <a:rPr lang="en-US" kern="100" dirty="0">
                <a:latin typeface="Aptos" panose="020B0004020202020204" pitchFamily="34" charset="0"/>
                <a:ea typeface="Aptos" panose="020B0004020202020204" pitchFamily="34" charset="0"/>
                <a:cs typeface="Times New Roman" panose="02020603050405020304" pitchFamily="18" charset="0"/>
              </a:rPr>
              <a:t>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affordable brands can focus on value for money and practicality.</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 Diversify Body Styles: Offering a diverse range of body styles, including sporty and practical options, can cater to  </a:t>
            </a:r>
          </a:p>
          <a:p>
            <a:pPr marL="0" marR="0">
              <a:lnSpc>
                <a:spcPct val="115000"/>
              </a:lnSpc>
              <a:spcAft>
                <a:spcPts val="800"/>
              </a:spcAft>
            </a:pPr>
            <a:r>
              <a:rPr lang="en-US" kern="100" dirty="0">
                <a:latin typeface="Aptos" panose="020B0004020202020204" pitchFamily="34" charset="0"/>
                <a:ea typeface="Aptos" panose="020B0004020202020204" pitchFamily="34" charset="0"/>
                <a:cs typeface="Times New Roman" panose="02020603050405020304" pitchFamily="18" charset="0"/>
              </a:rPr>
              <a:t>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 broader market and enhance overall sales.</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By leveraging these insights, automotive manufacturers and dealers can make data-driven decisions to optimize pricing, enhance profitability, and meet consumer demands effectively.</a:t>
            </a:r>
          </a:p>
          <a:p>
            <a:pPr marL="0" marR="0">
              <a:lnSpc>
                <a:spcPct val="115000"/>
              </a:lnSpc>
              <a:spcAft>
                <a:spcPts val="800"/>
              </a:spcAft>
            </a:pPr>
            <a:r>
              <a:rPr lang="en-US" sz="1800" b="1" kern="0" dirty="0">
                <a:effectLst/>
                <a:latin typeface="Aptos" panose="020B0004020202020204" pitchFamily="34" charset="0"/>
                <a:ea typeface="Times New Roman" panose="02020603050405020304" pitchFamily="18" charset="0"/>
                <a:cs typeface="Times New Roman" panose="02020603050405020304" pitchFamily="18" charset="0"/>
              </a:rPr>
              <a:t>RESULT :</a:t>
            </a:r>
            <a:endParaRPr lang="en-US"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1.Visualization of the Results: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  Visual representations were created using Microsoft Excel 365 to clearly illustrate the findings: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 Tables: Summarize the average prices and fuel efficiencies of different car models and features.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R="0">
              <a:lnSpc>
                <a:spcPct val="115000"/>
              </a:lnSpc>
              <a:spcAft>
                <a:spcPts val="800"/>
              </a:spcAft>
            </a:pP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 Graphs: Include bar charts showing the average prices by car brands, scatter plots displaying the relationship  </a:t>
            </a:r>
          </a:p>
          <a:p>
            <a:pPr marR="0">
              <a:lnSpc>
                <a:spcPct val="115000"/>
              </a:lnSpc>
              <a:spcAft>
                <a:spcPts val="800"/>
              </a:spcAft>
            </a:pP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  between horsepower and price, and pie charts representing the distribution of various body styles.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R="0">
              <a:lnSpc>
                <a:spcPct val="115000"/>
              </a:lnSpc>
              <a:spcAft>
                <a:spcPts val="800"/>
              </a:spcAft>
            </a:pP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 Dashboards: Interactive dashboards in Excel aggregate these visualizations, providing an easy-to-navigate interface  </a:t>
            </a:r>
          </a:p>
          <a:p>
            <a:pPr marR="0">
              <a:lnSpc>
                <a:spcPct val="115000"/>
              </a:lnSpc>
              <a:spcAft>
                <a:spcPts val="800"/>
              </a:spcAft>
            </a:pP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  for exploring the data.</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5E623460-AAD4-8325-1FE8-F6F1175F3D8A}"/>
              </a:ext>
            </a:extLst>
          </p:cNvPr>
          <p:cNvSpPr txBox="1"/>
          <p:nvPr/>
        </p:nvSpPr>
        <p:spPr>
          <a:xfrm>
            <a:off x="1400536" y="5335751"/>
            <a:ext cx="11239019" cy="392993"/>
          </a:xfrm>
          <a:prstGeom prst="rect">
            <a:avLst/>
          </a:prstGeom>
          <a:noFill/>
        </p:spPr>
        <p:txBody>
          <a:bodyPr wrap="square">
            <a:spAutoFit/>
          </a:bodyPr>
          <a:lstStyle/>
          <a:p>
            <a:pPr marL="0" marR="0">
              <a:lnSpc>
                <a:spcPct val="115000"/>
              </a:lnSpc>
              <a:spcAft>
                <a:spcPts val="800"/>
              </a:spcAf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0958262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Integral</Template>
  <TotalTime>1978</TotalTime>
  <Words>3788</Words>
  <Application>Microsoft Office PowerPoint</Application>
  <PresentationFormat>Widescreen</PresentationFormat>
  <Paragraphs>303</Paragraphs>
  <Slides>49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Aptos</vt:lpstr>
      <vt:lpstr>Arial</vt:lpstr>
      <vt:lpstr>Calibri</vt:lpstr>
      <vt:lpstr>Times New Roman</vt:lpstr>
      <vt:lpstr>Tw Cen MT</vt:lpstr>
      <vt:lpstr>Tw Cen MT Condensed</vt:lpstr>
      <vt:lpstr>Wingdings 3</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Abdulrazack Muhammed</dc:creator>
  <cp:lastModifiedBy>Abdulrazack Muhammed</cp:lastModifiedBy>
  <cp:revision>3</cp:revision>
  <dcterms:created xsi:type="dcterms:W3CDTF">2025-01-30T08:35:06Z</dcterms:created>
  <dcterms:modified xsi:type="dcterms:W3CDTF">2025-02-01T15:24:29Z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