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lay"/>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hj69K674pZEGulPRkMvZTnEPSC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lay-bold.fntdata"/><Relationship Id="rId10" Type="http://schemas.openxmlformats.org/officeDocument/2006/relationships/slide" Target="slides/slide6.xml"/><Relationship Id="rId21" Type="http://schemas.openxmlformats.org/officeDocument/2006/relationships/font" Target="fonts/Play-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6"/>
          <p:cNvSpPr/>
          <p:nvPr>
            <p:ph idx="2" type="pic"/>
          </p:nvPr>
        </p:nvSpPr>
        <p:spPr>
          <a:xfrm>
            <a:off x="5183188" y="987425"/>
            <a:ext cx="6172200" cy="4873625"/>
          </a:xfrm>
          <a:prstGeom prst="rect">
            <a:avLst/>
          </a:prstGeom>
          <a:noFill/>
          <a:ln>
            <a:noFill/>
          </a:ln>
        </p:spPr>
      </p:sp>
      <p:sp>
        <p:nvSpPr>
          <p:cNvPr id="68" name="Google Shape;68;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movie poster with text&#10;&#10;Description automatically generated with medium confidence" id="88" name="Google Shape;88;p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A white background with a black and white background&#10;&#10;Description automatically generated with medium confidence" id="171" name="Google Shape;171;p1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descr="A white sheet of paper with black text&#10;&#10;Description automatically generated" id="172" name="Google Shape;172;p10"/>
          <p:cNvPicPr preferRelativeResize="0"/>
          <p:nvPr/>
        </p:nvPicPr>
        <p:blipFill rotWithShape="1">
          <a:blip r:embed="rId4">
            <a:alphaModFix/>
          </a:blip>
          <a:srcRect b="0" l="0" r="0" t="0"/>
          <a:stretch/>
        </p:blipFill>
        <p:spPr>
          <a:xfrm>
            <a:off x="1334738" y="1499916"/>
            <a:ext cx="8461154" cy="38581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A white background with a black and white background&#10;&#10;Description automatically generated with medium confidence" id="177" name="Google Shape;177;p11"/>
          <p:cNvPicPr preferRelativeResize="0"/>
          <p:nvPr/>
        </p:nvPicPr>
        <p:blipFill rotWithShape="1">
          <a:blip r:embed="rId3">
            <a:alphaModFix/>
          </a:blip>
          <a:srcRect b="0" l="0" r="0" t="0"/>
          <a:stretch/>
        </p:blipFill>
        <p:spPr>
          <a:xfrm>
            <a:off x="0" y="0"/>
            <a:ext cx="12192000" cy="6857999"/>
          </a:xfrm>
          <a:prstGeom prst="rect">
            <a:avLst/>
          </a:prstGeom>
          <a:noFill/>
          <a:ln>
            <a:noFill/>
          </a:ln>
        </p:spPr>
      </p:pic>
      <p:pic>
        <p:nvPicPr>
          <p:cNvPr descr="A graph with a red line going down&#10;&#10;Description automatically generated" id="178" name="Google Shape;178;p11"/>
          <p:cNvPicPr preferRelativeResize="0"/>
          <p:nvPr/>
        </p:nvPicPr>
        <p:blipFill rotWithShape="1">
          <a:blip r:embed="rId4">
            <a:alphaModFix/>
          </a:blip>
          <a:srcRect b="0" l="0" r="0" t="0"/>
          <a:stretch/>
        </p:blipFill>
        <p:spPr>
          <a:xfrm>
            <a:off x="1464364" y="734003"/>
            <a:ext cx="8484706" cy="52539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descr="A close-up of a document&#10;&#10;Description automatically generated" id="183" name="Google Shape;183;p12"/>
          <p:cNvPicPr preferRelativeResize="0"/>
          <p:nvPr/>
        </p:nvPicPr>
        <p:blipFill rotWithShape="1">
          <a:blip r:embed="rId3">
            <a:alphaModFix/>
          </a:blip>
          <a:srcRect b="0" l="0" r="0" t="0"/>
          <a:stretch/>
        </p:blipFill>
        <p:spPr>
          <a:xfrm>
            <a:off x="0" y="0"/>
            <a:ext cx="12191999"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A white background with a black and white background&#10;&#10;Description automatically generated with medium confidence" id="188" name="Google Shape;188;p13"/>
          <p:cNvPicPr preferRelativeResize="0"/>
          <p:nvPr/>
        </p:nvPicPr>
        <p:blipFill rotWithShape="1">
          <a:blip r:embed="rId3">
            <a:alphaModFix/>
          </a:blip>
          <a:srcRect b="0" l="0" r="0" t="0"/>
          <a:stretch/>
        </p:blipFill>
        <p:spPr>
          <a:xfrm>
            <a:off x="0" y="0"/>
            <a:ext cx="12191999" cy="6858000"/>
          </a:xfrm>
          <a:prstGeom prst="rect">
            <a:avLst/>
          </a:prstGeom>
          <a:noFill/>
          <a:ln>
            <a:noFill/>
          </a:ln>
        </p:spPr>
      </p:pic>
      <p:pic>
        <p:nvPicPr>
          <p:cNvPr descr="A screenshot of a spreadsheet&#10;&#10;Description automatically generated" id="189" name="Google Shape;189;p13"/>
          <p:cNvPicPr preferRelativeResize="0"/>
          <p:nvPr/>
        </p:nvPicPr>
        <p:blipFill rotWithShape="1">
          <a:blip r:embed="rId4">
            <a:alphaModFix/>
          </a:blip>
          <a:srcRect b="0" l="0" r="0" t="0"/>
          <a:stretch/>
        </p:blipFill>
        <p:spPr>
          <a:xfrm>
            <a:off x="1023257" y="662894"/>
            <a:ext cx="7684500" cy="1917020"/>
          </a:xfrm>
          <a:prstGeom prst="rect">
            <a:avLst/>
          </a:prstGeom>
          <a:noFill/>
          <a:ln>
            <a:noFill/>
          </a:ln>
        </p:spPr>
      </p:pic>
      <p:pic>
        <p:nvPicPr>
          <p:cNvPr descr="A chart with blue squares&#10;&#10;Description automatically generated with medium confidence" id="190" name="Google Shape;190;p13"/>
          <p:cNvPicPr preferRelativeResize="0"/>
          <p:nvPr/>
        </p:nvPicPr>
        <p:blipFill rotWithShape="1">
          <a:blip r:embed="rId5">
            <a:alphaModFix/>
          </a:blip>
          <a:srcRect b="0" l="0" r="0" t="0"/>
          <a:stretch/>
        </p:blipFill>
        <p:spPr>
          <a:xfrm>
            <a:off x="1023257" y="2951208"/>
            <a:ext cx="6714481" cy="32438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A close-up of a score&#10;&#10;Description automatically generated" id="195" name="Google Shape;195;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A white and green background with text&#10;&#10;Description automatically generated" id="200" name="Google Shape;200;p15"/>
          <p:cNvPicPr preferRelativeResize="0"/>
          <p:nvPr/>
        </p:nvPicPr>
        <p:blipFill rotWithShape="1">
          <a:blip r:embed="rId3">
            <a:alphaModFix/>
          </a:blip>
          <a:srcRect b="0" l="0" r="0" t="0"/>
          <a:stretch/>
        </p:blipFill>
        <p:spPr>
          <a:xfrm>
            <a:off x="0" y="0"/>
            <a:ext cx="12191999" cy="685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descr="A white background with a black and white background&#10;&#10;Description automatically generated with medium confidence" id="205" name="Google Shape;205;p1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6" name="Google Shape;206;p16"/>
          <p:cNvSpPr/>
          <p:nvPr/>
        </p:nvSpPr>
        <p:spPr>
          <a:xfrm>
            <a:off x="3537854" y="1465612"/>
            <a:ext cx="2819392" cy="1954381"/>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16"/>
          <p:cNvSpPr/>
          <p:nvPr/>
        </p:nvSpPr>
        <p:spPr>
          <a:xfrm>
            <a:off x="9339934" y="1425665"/>
            <a:ext cx="2590828" cy="1994328"/>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6"/>
          <p:cNvSpPr/>
          <p:nvPr/>
        </p:nvSpPr>
        <p:spPr>
          <a:xfrm>
            <a:off x="6509641" y="1451473"/>
            <a:ext cx="2656119" cy="1977527"/>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16"/>
          <p:cNvSpPr/>
          <p:nvPr/>
        </p:nvSpPr>
        <p:spPr>
          <a:xfrm>
            <a:off x="6509641" y="4093028"/>
            <a:ext cx="2656119" cy="2239380"/>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16"/>
          <p:cNvSpPr/>
          <p:nvPr/>
        </p:nvSpPr>
        <p:spPr>
          <a:xfrm>
            <a:off x="3537852" y="4093029"/>
            <a:ext cx="2819391" cy="2239380"/>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1" name="Google Shape;211;p16"/>
          <p:cNvSpPr/>
          <p:nvPr/>
        </p:nvSpPr>
        <p:spPr>
          <a:xfrm>
            <a:off x="718455" y="4093029"/>
            <a:ext cx="2656118" cy="2239380"/>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16"/>
          <p:cNvSpPr/>
          <p:nvPr/>
        </p:nvSpPr>
        <p:spPr>
          <a:xfrm>
            <a:off x="718457" y="1465612"/>
            <a:ext cx="2656118" cy="1963388"/>
          </a:xfrm>
          <a:prstGeom prst="rect">
            <a:avLst/>
          </a:prstGeom>
          <a:solidFill>
            <a:schemeClr val="l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16"/>
          <p:cNvSpPr txBox="1"/>
          <p:nvPr/>
        </p:nvSpPr>
        <p:spPr>
          <a:xfrm>
            <a:off x="718456" y="525591"/>
            <a:ext cx="63572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a:solidFill>
                  <a:srgbClr val="222222"/>
                </a:solidFill>
                <a:latin typeface="Arial"/>
                <a:ea typeface="Arial"/>
                <a:cs typeface="Arial"/>
                <a:sym typeface="Arial"/>
              </a:rPr>
              <a:t>DETAILED INSIGHTS ON MOVIE TRENDS</a:t>
            </a:r>
            <a:endParaRPr sz="2400">
              <a:solidFill>
                <a:schemeClr val="dk1"/>
              </a:solidFill>
              <a:latin typeface="Arial"/>
              <a:ea typeface="Arial"/>
              <a:cs typeface="Arial"/>
              <a:sym typeface="Arial"/>
            </a:endParaRPr>
          </a:p>
        </p:txBody>
      </p:sp>
      <p:sp>
        <p:nvSpPr>
          <p:cNvPr id="214" name="Google Shape;214;p16"/>
          <p:cNvSpPr txBox="1"/>
          <p:nvPr/>
        </p:nvSpPr>
        <p:spPr>
          <a:xfrm>
            <a:off x="718456" y="962408"/>
            <a:ext cx="51162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a:solidFill>
                  <a:srgbClr val="222222"/>
                </a:solidFill>
                <a:latin typeface="Arial"/>
                <a:ea typeface="Arial"/>
                <a:cs typeface="Arial"/>
                <a:sym typeface="Arial"/>
              </a:rPr>
              <a:t>In-Depth Analysis of Current Cinematic Trends and Influences</a:t>
            </a:r>
            <a:endParaRPr sz="1400">
              <a:solidFill>
                <a:schemeClr val="dk1"/>
              </a:solidFill>
              <a:latin typeface="Arial"/>
              <a:ea typeface="Arial"/>
              <a:cs typeface="Arial"/>
              <a:sym typeface="Arial"/>
            </a:endParaRPr>
          </a:p>
        </p:txBody>
      </p:sp>
      <p:sp>
        <p:nvSpPr>
          <p:cNvPr id="215" name="Google Shape;215;p16"/>
          <p:cNvSpPr txBox="1"/>
          <p:nvPr/>
        </p:nvSpPr>
        <p:spPr>
          <a:xfrm>
            <a:off x="718456" y="1583268"/>
            <a:ext cx="2677899"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GENRE POPULARITY AND SUCCESS</a:t>
            </a:r>
            <a:endParaRPr/>
          </a:p>
          <a:p>
            <a:pPr indent="0" lvl="0" marL="0" marR="0" rtl="0" algn="l">
              <a:spcBef>
                <a:spcPts val="0"/>
              </a:spcBef>
              <a:spcAft>
                <a:spcPts val="0"/>
              </a:spcAft>
              <a:buNone/>
            </a:pPr>
            <a:r>
              <a:t/>
            </a:r>
            <a:endParaRPr b="0" i="0" sz="1100">
              <a:solidFill>
                <a:srgbClr val="12501B"/>
              </a:solidFill>
              <a:latin typeface="Arial"/>
              <a:ea typeface="Arial"/>
              <a:cs typeface="Arial"/>
              <a:sym typeface="Arial"/>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Action, Drama, and Comedy have emerged as the most popular genres in contemporary cinema. While action films often attract larger audiences, they exhibit a wider range of ratings, reflecting varied reception among viewers.</a:t>
            </a:r>
            <a:endParaRPr/>
          </a:p>
        </p:txBody>
      </p:sp>
      <p:sp>
        <p:nvSpPr>
          <p:cNvPr id="216" name="Google Shape;216;p16"/>
          <p:cNvSpPr txBox="1"/>
          <p:nvPr/>
        </p:nvSpPr>
        <p:spPr>
          <a:xfrm>
            <a:off x="3526967" y="1493996"/>
            <a:ext cx="2830279"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DIRECTOR AND ACTOR INFLUENCE</a:t>
            </a:r>
            <a:endParaRPr/>
          </a:p>
          <a:p>
            <a:pPr indent="0" lvl="0" marL="0" marR="0" rtl="0" algn="l">
              <a:spcBef>
                <a:spcPts val="0"/>
              </a:spcBef>
              <a:spcAft>
                <a:spcPts val="0"/>
              </a:spcAft>
              <a:buNone/>
            </a:pPr>
            <a:r>
              <a:t/>
            </a:r>
            <a:endParaRPr b="0" i="0" sz="1100">
              <a:solidFill>
                <a:srgbClr val="12501B"/>
              </a:solidFill>
              <a:latin typeface="Arial"/>
              <a:ea typeface="Arial"/>
              <a:cs typeface="Arial"/>
              <a:sym typeface="Arial"/>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Renowned directors like Christopher Nolan and Steven Spielberg have a track record of producing critically acclaimed films. Additionally, films featuring high-profile actors, such as Leonardo DiCaprio and Meryl Streep, tend to achieve higher ratings, showcasing the significant impact of star power on box office success.</a:t>
            </a:r>
            <a:endParaRPr/>
          </a:p>
        </p:txBody>
      </p:sp>
      <p:sp>
        <p:nvSpPr>
          <p:cNvPr id="217" name="Google Shape;217;p16"/>
          <p:cNvSpPr txBox="1"/>
          <p:nvPr/>
        </p:nvSpPr>
        <p:spPr>
          <a:xfrm>
            <a:off x="6509638" y="1456252"/>
            <a:ext cx="2677903" cy="18697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50">
                <a:solidFill>
                  <a:srgbClr val="12501B"/>
                </a:solidFill>
                <a:latin typeface="Arial"/>
                <a:ea typeface="Arial"/>
                <a:cs typeface="Arial"/>
                <a:sym typeface="Arial"/>
              </a:rPr>
              <a:t>BUDGET AND REVENUE CORRELATION</a:t>
            </a:r>
            <a:endParaRPr/>
          </a:p>
          <a:p>
            <a:pPr indent="0" lvl="0" marL="0" marR="0" rtl="0" algn="l">
              <a:spcBef>
                <a:spcPts val="0"/>
              </a:spcBef>
              <a:spcAft>
                <a:spcPts val="0"/>
              </a:spcAft>
              <a:buNone/>
            </a:pPr>
            <a:r>
              <a:t/>
            </a:r>
            <a:endParaRPr b="0" i="0" sz="1050">
              <a:solidFill>
                <a:srgbClr val="12501B"/>
              </a:solidFill>
              <a:latin typeface="Arial"/>
              <a:ea typeface="Arial"/>
              <a:cs typeface="Arial"/>
              <a:sym typeface="Arial"/>
            </a:endParaRPr>
          </a:p>
          <a:p>
            <a:pPr indent="0" lvl="0" marL="0" marR="0" rtl="0" algn="l">
              <a:spcBef>
                <a:spcPts val="0"/>
              </a:spcBef>
              <a:spcAft>
                <a:spcPts val="0"/>
              </a:spcAft>
              <a:buNone/>
            </a:pPr>
            <a:r>
              <a:rPr b="0" i="0" lang="en-US" sz="1050">
                <a:solidFill>
                  <a:srgbClr val="12501B"/>
                </a:solidFill>
                <a:latin typeface="Arial"/>
                <a:ea typeface="Arial"/>
                <a:cs typeface="Arial"/>
                <a:sym typeface="Arial"/>
              </a:rPr>
              <a:t>A positive correlation exists between a film's budget and its box office revenue, indicating that higher production costs can lead to greater financial returns. However, it is important to note that increased budgets do not always translate to better IMDb ratings, suggesting that audience satisfaction hinges on multiple factors beyond just financial investment.</a:t>
            </a:r>
            <a:endParaRPr/>
          </a:p>
        </p:txBody>
      </p:sp>
      <p:sp>
        <p:nvSpPr>
          <p:cNvPr id="218" name="Google Shape;218;p16"/>
          <p:cNvSpPr txBox="1"/>
          <p:nvPr/>
        </p:nvSpPr>
        <p:spPr>
          <a:xfrm>
            <a:off x="9361714" y="1491419"/>
            <a:ext cx="2569047"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LANGUAGE AND REGIONAL TRENDS</a:t>
            </a:r>
            <a:endParaRPr/>
          </a:p>
          <a:p>
            <a:pPr indent="0" lvl="0" marL="0" marR="0" rtl="0" algn="l">
              <a:spcBef>
                <a:spcPts val="0"/>
              </a:spcBef>
              <a:spcAft>
                <a:spcPts val="0"/>
              </a:spcAft>
              <a:buNone/>
            </a:pPr>
            <a:r>
              <a:t/>
            </a:r>
            <a:endParaRPr b="0" i="0" sz="1100">
              <a:solidFill>
                <a:srgbClr val="12501B"/>
              </a:solidFill>
              <a:latin typeface="Arial"/>
              <a:ea typeface="Arial"/>
              <a:cs typeface="Arial"/>
              <a:sym typeface="Arial"/>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While English-language films dominate</a:t>
            </a:r>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 the IMDb database, there is an observable rise in high-rated films from other languages, particularly Spanish and Korean. This trend highlights the growing appreciation for diverse cinematic storytelling across different cultures</a:t>
            </a:r>
            <a:endParaRPr/>
          </a:p>
          <a:p>
            <a:pPr indent="0" lvl="0" marL="0" marR="0" rtl="0" algn="l">
              <a:spcBef>
                <a:spcPts val="0"/>
              </a:spcBef>
              <a:spcAft>
                <a:spcPts val="0"/>
              </a:spcAft>
              <a:buNone/>
            </a:pPr>
            <a:r>
              <a:t/>
            </a:r>
            <a:endParaRPr b="0" i="0" sz="1800">
              <a:solidFill>
                <a:srgbClr val="222222"/>
              </a:solidFill>
              <a:latin typeface="Arial"/>
              <a:ea typeface="Arial"/>
              <a:cs typeface="Arial"/>
              <a:sym typeface="Arial"/>
            </a:endParaRPr>
          </a:p>
        </p:txBody>
      </p:sp>
      <p:sp>
        <p:nvSpPr>
          <p:cNvPr id="219" name="Google Shape;219;p16"/>
          <p:cNvSpPr txBox="1"/>
          <p:nvPr/>
        </p:nvSpPr>
        <p:spPr>
          <a:xfrm>
            <a:off x="794656" y="4182301"/>
            <a:ext cx="2318657"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DURATION AND RATINGS</a:t>
            </a:r>
            <a:endParaRPr/>
          </a:p>
          <a:p>
            <a:pPr indent="0" lvl="0" marL="0" marR="0" rtl="0" algn="l">
              <a:spcBef>
                <a:spcPts val="0"/>
              </a:spcBef>
              <a:spcAft>
                <a:spcPts val="0"/>
              </a:spcAft>
              <a:buNone/>
            </a:pPr>
            <a:r>
              <a:t/>
            </a:r>
            <a:endParaRPr b="0" i="0" sz="1100">
              <a:solidFill>
                <a:srgbClr val="12501B"/>
              </a:solidFill>
              <a:latin typeface="Arial"/>
              <a:ea typeface="Arial"/>
              <a:cs typeface="Arial"/>
              <a:sym typeface="Arial"/>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Films that run between 90 to 120 minutes generally receive higher average ratings. In contrast, movies that are significantly longer or shorter often evoke mixed reviews, indicating that optimal film length is crucial for audience engagement and satisfaction.</a:t>
            </a:r>
            <a:endParaRPr/>
          </a:p>
        </p:txBody>
      </p:sp>
      <p:sp>
        <p:nvSpPr>
          <p:cNvPr id="220" name="Google Shape;220;p16"/>
          <p:cNvSpPr txBox="1"/>
          <p:nvPr/>
        </p:nvSpPr>
        <p:spPr>
          <a:xfrm>
            <a:off x="3537853" y="4197537"/>
            <a:ext cx="2558147"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MEANINGFUL TRENDS AND PATTERNS</a:t>
            </a:r>
            <a:endParaRPr/>
          </a:p>
          <a:p>
            <a:pPr indent="0" lvl="0" marL="0" marR="0" rtl="0" algn="l">
              <a:spcBef>
                <a:spcPts val="0"/>
              </a:spcBef>
              <a:spcAft>
                <a:spcPts val="0"/>
              </a:spcAft>
              <a:buNone/>
            </a:pPr>
            <a:r>
              <a:t/>
            </a:r>
            <a:endParaRPr b="0" i="0" sz="1100">
              <a:solidFill>
                <a:srgbClr val="12501B"/>
              </a:solidFill>
              <a:latin typeface="Arial"/>
              <a:ea typeface="Arial"/>
              <a:cs typeface="Arial"/>
              <a:sym typeface="Arial"/>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The popularity of genres has shifted over the decades, with superhero and sci-fi films gaining significant traction in recent years. Furthermore, there is a noticeable trend towards more inclusive storytelling, as films that embrace diversity and address social issues are garnering critical acclaim</a:t>
            </a:r>
            <a:endParaRPr/>
          </a:p>
        </p:txBody>
      </p:sp>
      <p:sp>
        <p:nvSpPr>
          <p:cNvPr id="221" name="Google Shape;221;p16"/>
          <p:cNvSpPr txBox="1"/>
          <p:nvPr/>
        </p:nvSpPr>
        <p:spPr>
          <a:xfrm>
            <a:off x="6678371" y="4158537"/>
            <a:ext cx="2318657"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EVOLVING AUDIENCE PREFERENCES</a:t>
            </a:r>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As audience tastes evolve, there is an increasing appreciation for independent and foreign films. This shift underscores a broader cultural interest in varied narratives and perspectives, encouraging filmmakers to explore unique storytelling avenues.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A close-up of a business presentation&#10;&#10;Description automatically generated" id="94" name="Google Shape;94;p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descr="A close-up of a website" id="99" name="Google Shape;99;p3"/>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A close-up of a document&#10;&#10;Description automatically generated" id="104" name="Google Shape;104;p4"/>
          <p:cNvPicPr preferRelativeResize="0"/>
          <p:nvPr/>
        </p:nvPicPr>
        <p:blipFill rotWithShape="1">
          <a:blip r:embed="rId3">
            <a:alphaModFix/>
          </a:blip>
          <a:srcRect b="0" l="0" r="0" t="0"/>
          <a:stretch/>
        </p:blipFill>
        <p:spPr>
          <a:xfrm>
            <a:off x="0" y="0"/>
            <a:ext cx="12192000"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A collage of several images of people&#10;&#10;Description automatically generated" id="109" name="Google Shape;109;p5"/>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white background with a black and white background" id="114" name="Google Shape;114;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5" name="Google Shape;115;p6"/>
          <p:cNvSpPr txBox="1"/>
          <p:nvPr/>
        </p:nvSpPr>
        <p:spPr>
          <a:xfrm>
            <a:off x="674914" y="409300"/>
            <a:ext cx="59871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rgbClr val="12501B"/>
                </a:solidFill>
                <a:latin typeface="Arial"/>
                <a:ea typeface="Arial"/>
                <a:cs typeface="Arial"/>
                <a:sym typeface="Arial"/>
              </a:rPr>
              <a:t>Movie Genre Analysis</a:t>
            </a:r>
            <a:endParaRPr sz="3600">
              <a:solidFill>
                <a:srgbClr val="12501B"/>
              </a:solidFill>
              <a:latin typeface="Arial"/>
              <a:ea typeface="Arial"/>
              <a:cs typeface="Arial"/>
              <a:sym typeface="Arial"/>
            </a:endParaRPr>
          </a:p>
        </p:txBody>
      </p:sp>
      <p:sp>
        <p:nvSpPr>
          <p:cNvPr id="116" name="Google Shape;116;p6"/>
          <p:cNvSpPr txBox="1"/>
          <p:nvPr/>
        </p:nvSpPr>
        <p:spPr>
          <a:xfrm>
            <a:off x="674914" y="969176"/>
            <a:ext cx="61395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A Comprehensive Overview of Movie Ratings by Genre</a:t>
            </a:r>
            <a:endParaRPr sz="1800">
              <a:solidFill>
                <a:srgbClr val="12501B"/>
              </a:solidFill>
              <a:latin typeface="Arial"/>
              <a:ea typeface="Arial"/>
              <a:cs typeface="Arial"/>
              <a:sym typeface="Arial"/>
            </a:endParaRPr>
          </a:p>
        </p:txBody>
      </p:sp>
      <p:sp>
        <p:nvSpPr>
          <p:cNvPr id="117" name="Google Shape;117;p6"/>
          <p:cNvSpPr txBox="1"/>
          <p:nvPr/>
        </p:nvSpPr>
        <p:spPr>
          <a:xfrm>
            <a:off x="674914" y="1643743"/>
            <a:ext cx="507274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Mean IMDB Score: </a:t>
            </a:r>
            <a:endParaRPr/>
          </a:p>
          <a:p>
            <a:pPr indent="0" lvl="0" marL="0" marR="0" rtl="0" algn="l">
              <a:spcBef>
                <a:spcPts val="0"/>
              </a:spcBef>
              <a:spcAft>
                <a:spcPts val="0"/>
              </a:spcAft>
              <a:buNone/>
            </a:pPr>
            <a:r>
              <a:rPr b="0" i="0" lang="en-US" sz="1800">
                <a:solidFill>
                  <a:srgbClr val="12501B"/>
                </a:solidFill>
                <a:latin typeface="Arial"/>
                <a:ea typeface="Arial"/>
                <a:cs typeface="Arial"/>
                <a:sym typeface="Arial"/>
              </a:rPr>
              <a:t>7.2</a:t>
            </a:r>
            <a:endParaRPr sz="1800">
              <a:solidFill>
                <a:srgbClr val="12501B"/>
              </a:solidFill>
              <a:latin typeface="Arial"/>
              <a:ea typeface="Arial"/>
              <a:cs typeface="Arial"/>
              <a:sym typeface="Arial"/>
            </a:endParaRPr>
          </a:p>
        </p:txBody>
      </p:sp>
      <p:sp>
        <p:nvSpPr>
          <p:cNvPr id="118" name="Google Shape;118;p6"/>
          <p:cNvSpPr txBox="1"/>
          <p:nvPr/>
        </p:nvSpPr>
        <p:spPr>
          <a:xfrm>
            <a:off x="674914" y="2660181"/>
            <a:ext cx="35705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Median IMDB Score: </a:t>
            </a:r>
            <a:endParaRPr/>
          </a:p>
          <a:p>
            <a:pPr indent="0" lvl="0" marL="0" marR="0" rtl="0" algn="l">
              <a:spcBef>
                <a:spcPts val="0"/>
              </a:spcBef>
              <a:spcAft>
                <a:spcPts val="0"/>
              </a:spcAft>
              <a:buNone/>
            </a:pPr>
            <a:r>
              <a:rPr b="0" i="0" lang="en-US" sz="1800">
                <a:solidFill>
                  <a:srgbClr val="12501B"/>
                </a:solidFill>
                <a:latin typeface="Arial"/>
                <a:ea typeface="Arial"/>
                <a:cs typeface="Arial"/>
                <a:sym typeface="Arial"/>
              </a:rPr>
              <a:t>7.5</a:t>
            </a:r>
            <a:endParaRPr sz="1800">
              <a:solidFill>
                <a:srgbClr val="12501B"/>
              </a:solidFill>
              <a:latin typeface="Arial"/>
              <a:ea typeface="Arial"/>
              <a:cs typeface="Arial"/>
              <a:sym typeface="Arial"/>
            </a:endParaRPr>
          </a:p>
        </p:txBody>
      </p:sp>
      <p:sp>
        <p:nvSpPr>
          <p:cNvPr id="119" name="Google Shape;119;p6"/>
          <p:cNvSpPr txBox="1"/>
          <p:nvPr/>
        </p:nvSpPr>
        <p:spPr>
          <a:xfrm>
            <a:off x="674914" y="3696285"/>
            <a:ext cx="29935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Mode IMDB Score: 8</a:t>
            </a:r>
            <a:endParaRPr sz="1800">
              <a:solidFill>
                <a:srgbClr val="12501B"/>
              </a:solidFill>
              <a:latin typeface="Arial"/>
              <a:ea typeface="Arial"/>
              <a:cs typeface="Arial"/>
              <a:sym typeface="Arial"/>
            </a:endParaRPr>
          </a:p>
        </p:txBody>
      </p:sp>
      <p:sp>
        <p:nvSpPr>
          <p:cNvPr id="120" name="Google Shape;120;p6"/>
          <p:cNvSpPr txBox="1"/>
          <p:nvPr/>
        </p:nvSpPr>
        <p:spPr>
          <a:xfrm>
            <a:off x="674914" y="4637313"/>
            <a:ext cx="2819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Range: 4.0 - 9.5</a:t>
            </a:r>
            <a:endParaRPr sz="1800">
              <a:solidFill>
                <a:srgbClr val="12501B"/>
              </a:solidFill>
              <a:latin typeface="Arial"/>
              <a:ea typeface="Arial"/>
              <a:cs typeface="Arial"/>
              <a:sym typeface="Arial"/>
            </a:endParaRPr>
          </a:p>
        </p:txBody>
      </p:sp>
      <p:sp>
        <p:nvSpPr>
          <p:cNvPr id="121" name="Google Shape;121;p6"/>
          <p:cNvSpPr txBox="1"/>
          <p:nvPr/>
        </p:nvSpPr>
        <p:spPr>
          <a:xfrm>
            <a:off x="674914" y="5480528"/>
            <a:ext cx="232954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12501B"/>
                </a:solidFill>
                <a:latin typeface="Arial"/>
                <a:ea typeface="Arial"/>
                <a:cs typeface="Arial"/>
                <a:sym typeface="Arial"/>
              </a:rPr>
              <a:t>Variance: 1.2</a:t>
            </a:r>
            <a:endParaRPr/>
          </a:p>
          <a:p>
            <a:pPr indent="0" lvl="0" marL="0" marR="0" rtl="0" algn="l">
              <a:spcBef>
                <a:spcPts val="0"/>
              </a:spcBef>
              <a:spcAft>
                <a:spcPts val="0"/>
              </a:spcAft>
              <a:buNone/>
            </a:pP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22" name="Google Shape;122;p6"/>
          <p:cNvSpPr txBox="1"/>
          <p:nvPr/>
        </p:nvSpPr>
        <p:spPr>
          <a:xfrm>
            <a:off x="5649686" y="1689909"/>
            <a:ext cx="558437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rgbClr val="12501B"/>
                </a:solidFill>
                <a:latin typeface="Arial"/>
                <a:ea typeface="Arial"/>
                <a:cs typeface="Arial"/>
                <a:sym typeface="Arial"/>
              </a:rPr>
              <a:t>THE AVERAGE IMDB SCORE INDICATES OVERALL MOVIE QUALITY.</a:t>
            </a:r>
            <a:endParaRPr sz="1200">
              <a:solidFill>
                <a:srgbClr val="12501B"/>
              </a:solidFill>
              <a:latin typeface="Arial"/>
              <a:ea typeface="Arial"/>
              <a:cs typeface="Arial"/>
              <a:sym typeface="Arial"/>
            </a:endParaRPr>
          </a:p>
        </p:txBody>
      </p:sp>
      <p:sp>
        <p:nvSpPr>
          <p:cNvPr id="123" name="Google Shape;123;p6"/>
          <p:cNvSpPr txBox="1"/>
          <p:nvPr/>
        </p:nvSpPr>
        <p:spPr>
          <a:xfrm>
            <a:off x="5649686" y="1876449"/>
            <a:ext cx="4593771"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An average IMDB score of 7.2 suggests that the majority of movies in the dataset are well-received by audiences, reflecting positively on production quality and storytelling.</a:t>
            </a:r>
            <a:endParaRPr sz="1100">
              <a:solidFill>
                <a:srgbClr val="12501B"/>
              </a:solidFill>
              <a:latin typeface="Arial"/>
              <a:ea typeface="Arial"/>
              <a:cs typeface="Arial"/>
              <a:sym typeface="Arial"/>
            </a:endParaRPr>
          </a:p>
        </p:txBody>
      </p:sp>
      <p:sp>
        <p:nvSpPr>
          <p:cNvPr id="124" name="Google Shape;124;p6"/>
          <p:cNvSpPr txBox="1"/>
          <p:nvPr/>
        </p:nvSpPr>
        <p:spPr>
          <a:xfrm>
            <a:off x="5649686" y="2726086"/>
            <a:ext cx="6368143"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THE MEDIAN SCORE HIGHLIGHTS THE CENTRAL TENDENCY OF MOVIE RATINGS.</a:t>
            </a:r>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The median score of 7.5 indicates that half of the movies scored above this value, suggesting a strong performance in the industry.</a:t>
            </a:r>
            <a:endParaRPr/>
          </a:p>
        </p:txBody>
      </p:sp>
      <p:sp>
        <p:nvSpPr>
          <p:cNvPr id="125" name="Google Shape;125;p6"/>
          <p:cNvSpPr txBox="1"/>
          <p:nvPr/>
        </p:nvSpPr>
        <p:spPr>
          <a:xfrm>
            <a:off x="5649686" y="3624821"/>
            <a:ext cx="62484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THE MOST FREQUENTLY OCCURRING SCORE REFLECTS POPULAR MOVIE QUALITY.</a:t>
            </a:r>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With an IMDB score of 8.0 being the mode, it shows that many movies hit this sweet spot, appealing to a broad audience.</a:t>
            </a:r>
            <a:endParaRPr/>
          </a:p>
          <a:p>
            <a:pPr indent="0" lvl="0" marL="0" marR="0" rtl="0" algn="l">
              <a:spcBef>
                <a:spcPts val="0"/>
              </a:spcBef>
              <a:spcAft>
                <a:spcPts val="0"/>
              </a:spcAft>
              <a:buNone/>
            </a:pPr>
            <a:r>
              <a:t/>
            </a:r>
            <a:endParaRPr b="0" i="0" sz="1100">
              <a:solidFill>
                <a:srgbClr val="222222"/>
              </a:solidFill>
              <a:latin typeface="Arial"/>
              <a:ea typeface="Arial"/>
              <a:cs typeface="Arial"/>
              <a:sym typeface="Arial"/>
            </a:endParaRPr>
          </a:p>
        </p:txBody>
      </p:sp>
      <p:sp>
        <p:nvSpPr>
          <p:cNvPr id="126" name="Google Shape;126;p6"/>
          <p:cNvSpPr txBox="1"/>
          <p:nvPr/>
        </p:nvSpPr>
        <p:spPr>
          <a:xfrm>
            <a:off x="5649689" y="4637313"/>
            <a:ext cx="6248400"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THE RANGE INDICATES DIVERSITY IN MOVIE QUALITY.</a:t>
            </a:r>
            <a:endParaRPr/>
          </a:p>
          <a:p>
            <a:pPr indent="0" lvl="0" marL="0" marR="0" rtl="0" algn="l">
              <a:spcBef>
                <a:spcPts val="0"/>
              </a:spcBef>
              <a:spcAft>
                <a:spcPts val="0"/>
              </a:spcAft>
              <a:buNone/>
            </a:pPr>
            <a:r>
              <a:rPr lang="en-US" sz="1100">
                <a:solidFill>
                  <a:srgbClr val="12501B"/>
                </a:solidFill>
                <a:latin typeface="Arial"/>
                <a:ea typeface="Arial"/>
                <a:cs typeface="Arial"/>
                <a:sym typeface="Arial"/>
              </a:rPr>
              <a:t>A s</a:t>
            </a:r>
            <a:r>
              <a:rPr b="0" i="0" lang="en-US" sz="1100">
                <a:solidFill>
                  <a:srgbClr val="12501B"/>
                </a:solidFill>
                <a:latin typeface="Arial"/>
                <a:ea typeface="Arial"/>
                <a:cs typeface="Arial"/>
                <a:sym typeface="Arial"/>
              </a:rPr>
              <a:t>core range from 4.0 to 9.5 highlights the variety of movie quality, from poorly rated films to critically acclaimed masterpieces.</a:t>
            </a:r>
            <a:endParaRPr/>
          </a:p>
        </p:txBody>
      </p:sp>
      <p:sp>
        <p:nvSpPr>
          <p:cNvPr id="127" name="Google Shape;127;p6"/>
          <p:cNvSpPr txBox="1"/>
          <p:nvPr/>
        </p:nvSpPr>
        <p:spPr>
          <a:xfrm>
            <a:off x="5649686" y="5480528"/>
            <a:ext cx="5344886" cy="6001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VARIANCE INDICATES CONSISTENCY IN MOVIE RATINGS.</a:t>
            </a:r>
            <a:endParaRPr/>
          </a:p>
          <a:p>
            <a:pPr indent="0" lvl="0" marL="0" marR="0" rtl="0" algn="l">
              <a:spcBef>
                <a:spcPts val="0"/>
              </a:spcBef>
              <a:spcAft>
                <a:spcPts val="0"/>
              </a:spcAft>
              <a:buNone/>
            </a:pPr>
            <a:r>
              <a:rPr b="0" i="0" lang="en-US" sz="1100">
                <a:solidFill>
                  <a:srgbClr val="12501B"/>
                </a:solidFill>
                <a:latin typeface="Arial"/>
                <a:ea typeface="Arial"/>
                <a:cs typeface="Arial"/>
                <a:sym typeface="Arial"/>
              </a:rPr>
              <a:t>A variance of 1.2 suggests that there is moderate variability in the IMDB scores, indicating a mix of both highly rated and lower-rated movies</a:t>
            </a:r>
            <a:r>
              <a:rPr b="0" i="0" lang="en-US" sz="1100">
                <a:solidFill>
                  <a:srgbClr val="222222"/>
                </a:solidFill>
                <a:latin typeface="Arial"/>
                <a:ea typeface="Arial"/>
                <a:cs typeface="Arial"/>
                <a:sym typeface="Arial"/>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 white background with a black and white background&#10;&#10;Description automatically generated with medium confidence" id="132" name="Google Shape;132;p7"/>
          <p:cNvPicPr preferRelativeResize="0"/>
          <p:nvPr/>
        </p:nvPicPr>
        <p:blipFill rotWithShape="1">
          <a:blip r:embed="rId3">
            <a:alphaModFix/>
          </a:blip>
          <a:srcRect b="0" l="0" r="0" t="0"/>
          <a:stretch/>
        </p:blipFill>
        <p:spPr>
          <a:xfrm>
            <a:off x="0" y="0"/>
            <a:ext cx="12191999" cy="6858000"/>
          </a:xfrm>
          <a:prstGeom prst="rect">
            <a:avLst/>
          </a:prstGeom>
          <a:noFill/>
          <a:ln>
            <a:noFill/>
          </a:ln>
        </p:spPr>
      </p:pic>
      <p:pic>
        <p:nvPicPr>
          <p:cNvPr descr="A table with numbers and text&#10;&#10;Description automatically generated" id="133" name="Google Shape;133;p7"/>
          <p:cNvPicPr preferRelativeResize="0"/>
          <p:nvPr/>
        </p:nvPicPr>
        <p:blipFill rotWithShape="1">
          <a:blip r:embed="rId4">
            <a:alphaModFix/>
          </a:blip>
          <a:srcRect b="0" l="0" r="0" t="0"/>
          <a:stretch/>
        </p:blipFill>
        <p:spPr>
          <a:xfrm>
            <a:off x="409456" y="2132618"/>
            <a:ext cx="11087451" cy="23262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white background with a black and white background" id="138" name="Google Shape;138;p8"/>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39" name="Google Shape;139;p8"/>
          <p:cNvSpPr txBox="1"/>
          <p:nvPr/>
        </p:nvSpPr>
        <p:spPr>
          <a:xfrm>
            <a:off x="725556" y="258417"/>
            <a:ext cx="8666922"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FUNCTIONS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COUNT(Z2:Z7)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MEAN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AVERAGE (Z2:Z7)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MEDIAN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=MEDIAN(Z2:Z7)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MODE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=MODE(Z2:Z7)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RANGE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 MAX(Z2:Z7) – MIN(Z2:Z7)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VARIANCE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=VAR.S(Z2:Z7)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   Std.Dev</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=STDEV.S(Z2:Z7)</a:t>
            </a:r>
            <a:endParaRPr/>
          </a:p>
        </p:txBody>
      </p:sp>
      <p:cxnSp>
        <p:nvCxnSpPr>
          <p:cNvPr id="140" name="Google Shape;140;p8"/>
          <p:cNvCxnSpPr/>
          <p:nvPr/>
        </p:nvCxnSpPr>
        <p:spPr>
          <a:xfrm>
            <a:off x="3975652" y="367748"/>
            <a:ext cx="0" cy="5565913"/>
          </a:xfrm>
          <a:prstGeom prst="straightConnector1">
            <a:avLst/>
          </a:prstGeom>
          <a:noFill/>
          <a:ln cap="flat" cmpd="sng" w="19050">
            <a:solidFill>
              <a:schemeClr val="accent1"/>
            </a:solidFill>
            <a:prstDash val="solid"/>
            <a:miter lim="800000"/>
            <a:headEnd len="sm" w="sm" type="none"/>
            <a:tailEnd len="sm" w="sm" type="none"/>
          </a:ln>
        </p:spPr>
      </p:cxnSp>
      <p:sp>
        <p:nvSpPr>
          <p:cNvPr id="141" name="Google Shape;141;p8"/>
          <p:cNvSpPr txBox="1"/>
          <p:nvPr/>
        </p:nvSpPr>
        <p:spPr>
          <a:xfrm>
            <a:off x="4462670" y="546652"/>
            <a:ext cx="348863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QUARTILE (A1: A10,1) MINIMUM</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=QUARTILE(A1:A10,2) MEDIAN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=QUARTILE(A1: A10,3) MAXIMUM</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=PERCENTILE.INC (A1:A20,0.25)</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=PERCENTILE.INC(A1:A20,0.75)</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=PERCENTILE.INC(A1:A20,0.987)</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=MAX(D2: D10)</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=CORREL(A2:A101,B2:B101)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 white background with a black and white background&#10;&#10;Description automatically generated with medium confidence" id="146" name="Google Shape;146;p9"/>
          <p:cNvPicPr preferRelativeResize="0"/>
          <p:nvPr/>
        </p:nvPicPr>
        <p:blipFill rotWithShape="1">
          <a:blip r:embed="rId3">
            <a:alphaModFix/>
          </a:blip>
          <a:srcRect b="0" l="0" r="0" t="0"/>
          <a:stretch/>
        </p:blipFill>
        <p:spPr>
          <a:xfrm>
            <a:off x="1" y="0"/>
            <a:ext cx="12191999" cy="6781800"/>
          </a:xfrm>
          <a:prstGeom prst="rect">
            <a:avLst/>
          </a:prstGeom>
          <a:noFill/>
          <a:ln>
            <a:noFill/>
          </a:ln>
        </p:spPr>
      </p:pic>
      <p:sp>
        <p:nvSpPr>
          <p:cNvPr id="147" name="Google Shape;147;p9"/>
          <p:cNvSpPr txBox="1"/>
          <p:nvPr/>
        </p:nvSpPr>
        <p:spPr>
          <a:xfrm>
            <a:off x="1044501" y="664275"/>
            <a:ext cx="9758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Arial"/>
                <a:ea typeface="Arial"/>
                <a:cs typeface="Arial"/>
                <a:sym typeface="Arial"/>
              </a:rPr>
              <a:t>MOVIE DURATION ANALYSIS</a:t>
            </a:r>
            <a:endParaRPr/>
          </a:p>
        </p:txBody>
      </p:sp>
      <p:sp>
        <p:nvSpPr>
          <p:cNvPr id="148" name="Google Shape;148;p9"/>
          <p:cNvSpPr txBox="1"/>
          <p:nvPr/>
        </p:nvSpPr>
        <p:spPr>
          <a:xfrm>
            <a:off x="1055914" y="1291339"/>
            <a:ext cx="567472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Correlation between Movie Duration and IMDB score</a:t>
            </a:r>
            <a:endParaRPr/>
          </a:p>
        </p:txBody>
      </p:sp>
      <p:sp>
        <p:nvSpPr>
          <p:cNvPr id="149" name="Google Shape;149;p9"/>
          <p:cNvSpPr txBox="1"/>
          <p:nvPr/>
        </p:nvSpPr>
        <p:spPr>
          <a:xfrm>
            <a:off x="1148180" y="1909600"/>
            <a:ext cx="2652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37 MINUTES</a:t>
            </a:r>
            <a:endParaRPr/>
          </a:p>
        </p:txBody>
      </p:sp>
      <p:sp>
        <p:nvSpPr>
          <p:cNvPr id="150" name="Google Shape;150;p9"/>
          <p:cNvSpPr txBox="1"/>
          <p:nvPr/>
        </p:nvSpPr>
        <p:spPr>
          <a:xfrm>
            <a:off x="1084646" y="2282589"/>
            <a:ext cx="265193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01B"/>
                </a:solidFill>
                <a:latin typeface="Arial"/>
                <a:ea typeface="Arial"/>
                <a:cs typeface="Arial"/>
                <a:sym typeface="Arial"/>
              </a:rPr>
              <a:t>SHORTEST MOVIE DURATION</a:t>
            </a:r>
            <a:endParaRPr/>
          </a:p>
        </p:txBody>
      </p:sp>
      <p:sp>
        <p:nvSpPr>
          <p:cNvPr id="151" name="Google Shape;151;p9"/>
          <p:cNvSpPr txBox="1"/>
          <p:nvPr/>
        </p:nvSpPr>
        <p:spPr>
          <a:xfrm>
            <a:off x="4711369" y="1909598"/>
            <a:ext cx="1906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96 MINUTES</a:t>
            </a:r>
            <a:endParaRPr/>
          </a:p>
        </p:txBody>
      </p:sp>
      <p:sp>
        <p:nvSpPr>
          <p:cNvPr id="152" name="Google Shape;152;p9"/>
          <p:cNvSpPr txBox="1"/>
          <p:nvPr/>
        </p:nvSpPr>
        <p:spPr>
          <a:xfrm>
            <a:off x="1084646" y="2704774"/>
            <a:ext cx="362672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rgbClr val="12501B"/>
                </a:solidFill>
                <a:latin typeface="Arial"/>
                <a:ea typeface="Arial"/>
                <a:cs typeface="Arial"/>
                <a:sym typeface="Arial"/>
              </a:rPr>
              <a:t>shortest movie duration recorded is 37 minutes, indicating that film lengths can vary significantly, which may attract different audience segments based on their time availability.</a:t>
            </a:r>
            <a:endParaRPr sz="1200">
              <a:solidFill>
                <a:srgbClr val="12501B"/>
              </a:solidFill>
              <a:latin typeface="Arial"/>
              <a:ea typeface="Arial"/>
              <a:cs typeface="Arial"/>
              <a:sym typeface="Arial"/>
            </a:endParaRPr>
          </a:p>
        </p:txBody>
      </p:sp>
      <p:sp>
        <p:nvSpPr>
          <p:cNvPr id="153" name="Google Shape;153;p9"/>
          <p:cNvSpPr txBox="1"/>
          <p:nvPr/>
        </p:nvSpPr>
        <p:spPr>
          <a:xfrm>
            <a:off x="8201002" y="2282589"/>
            <a:ext cx="30486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01B"/>
                </a:solidFill>
                <a:latin typeface="Arial"/>
                <a:ea typeface="Arial"/>
                <a:cs typeface="Arial"/>
                <a:sym typeface="Arial"/>
              </a:rPr>
              <a:t>MEDIAN MOVIE DURATION</a:t>
            </a:r>
            <a:endParaRPr/>
          </a:p>
        </p:txBody>
      </p:sp>
      <p:sp>
        <p:nvSpPr>
          <p:cNvPr id="154" name="Google Shape;154;p9"/>
          <p:cNvSpPr txBox="1"/>
          <p:nvPr/>
        </p:nvSpPr>
        <p:spPr>
          <a:xfrm>
            <a:off x="4711369" y="2672312"/>
            <a:ext cx="2607651"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25% of movies have a duration of 96 minutes or less, suggesting that a significant portion of films target a concise storytelling format that can maintain viewer engagement.</a:t>
            </a:r>
            <a:endParaRPr sz="1100">
              <a:solidFill>
                <a:srgbClr val="12501B"/>
              </a:solidFill>
              <a:latin typeface="Arial"/>
              <a:ea typeface="Arial"/>
              <a:cs typeface="Arial"/>
              <a:sym typeface="Arial"/>
            </a:endParaRPr>
          </a:p>
        </p:txBody>
      </p:sp>
      <p:sp>
        <p:nvSpPr>
          <p:cNvPr id="155" name="Google Shape;155;p9"/>
          <p:cNvSpPr txBox="1"/>
          <p:nvPr/>
        </p:nvSpPr>
        <p:spPr>
          <a:xfrm>
            <a:off x="8201002" y="1909598"/>
            <a:ext cx="19066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106 MINUTES</a:t>
            </a:r>
            <a:endParaRPr/>
          </a:p>
        </p:txBody>
      </p:sp>
      <p:sp>
        <p:nvSpPr>
          <p:cNvPr id="156" name="Google Shape;156;p9"/>
          <p:cNvSpPr txBox="1"/>
          <p:nvPr/>
        </p:nvSpPr>
        <p:spPr>
          <a:xfrm>
            <a:off x="4706670" y="2285707"/>
            <a:ext cx="6096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01B"/>
                </a:solidFill>
                <a:latin typeface="Arial"/>
                <a:ea typeface="Arial"/>
                <a:cs typeface="Arial"/>
                <a:sym typeface="Arial"/>
              </a:rPr>
              <a:t>1</a:t>
            </a:r>
            <a:r>
              <a:rPr baseline="30000" lang="en-US" sz="1400">
                <a:solidFill>
                  <a:srgbClr val="12501B"/>
                </a:solidFill>
                <a:latin typeface="Arial"/>
                <a:ea typeface="Arial"/>
                <a:cs typeface="Arial"/>
                <a:sym typeface="Arial"/>
              </a:rPr>
              <a:t>ST</a:t>
            </a:r>
            <a:r>
              <a:rPr lang="en-US" sz="1400">
                <a:solidFill>
                  <a:srgbClr val="12501B"/>
                </a:solidFill>
                <a:latin typeface="Arial"/>
                <a:ea typeface="Arial"/>
                <a:cs typeface="Arial"/>
                <a:sym typeface="Arial"/>
              </a:rPr>
              <a:t> QUARTILE  DURATION</a:t>
            </a:r>
            <a:endParaRPr/>
          </a:p>
        </p:txBody>
      </p:sp>
      <p:sp>
        <p:nvSpPr>
          <p:cNvPr id="157" name="Google Shape;157;p9"/>
          <p:cNvSpPr txBox="1"/>
          <p:nvPr/>
        </p:nvSpPr>
        <p:spPr>
          <a:xfrm flipH="1">
            <a:off x="8201002" y="2663294"/>
            <a:ext cx="245042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12501B"/>
                </a:solidFill>
                <a:latin typeface="Arial"/>
                <a:ea typeface="Arial"/>
                <a:cs typeface="Arial"/>
                <a:sym typeface="Arial"/>
              </a:rPr>
              <a:t>The median movie duration is 106 minutes, reflecting a common length for films that balances storytelling depth with audience attention spans.</a:t>
            </a:r>
            <a:endParaRPr sz="1100">
              <a:solidFill>
                <a:srgbClr val="12501B"/>
              </a:solidFill>
              <a:latin typeface="Arial"/>
              <a:ea typeface="Arial"/>
              <a:cs typeface="Arial"/>
              <a:sym typeface="Arial"/>
            </a:endParaRPr>
          </a:p>
        </p:txBody>
      </p:sp>
      <p:sp>
        <p:nvSpPr>
          <p:cNvPr id="158" name="Google Shape;158;p9"/>
          <p:cNvSpPr txBox="1"/>
          <p:nvPr/>
        </p:nvSpPr>
        <p:spPr>
          <a:xfrm>
            <a:off x="1148171" y="4292530"/>
            <a:ext cx="7315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2501B"/>
              </a:buClr>
              <a:buSzPts val="1800"/>
              <a:buFont typeface="Arial"/>
              <a:buNone/>
            </a:pPr>
            <a:r>
              <a:rPr b="0" i="0" lang="en-US" sz="1800" u="none" cap="none" strike="noStrike">
                <a:solidFill>
                  <a:srgbClr val="12501B"/>
                </a:solidFill>
                <a:latin typeface="Arial"/>
                <a:ea typeface="Arial"/>
                <a:cs typeface="Arial"/>
                <a:sym typeface="Arial"/>
              </a:rPr>
              <a:t>3</a:t>
            </a:r>
            <a:r>
              <a:rPr b="0" baseline="30000" i="0" lang="en-US" sz="1800" u="none" cap="none" strike="noStrike">
                <a:solidFill>
                  <a:srgbClr val="12501B"/>
                </a:solidFill>
                <a:latin typeface="Arial"/>
                <a:ea typeface="Arial"/>
                <a:cs typeface="Arial"/>
                <a:sym typeface="Arial"/>
              </a:rPr>
              <a:t>RD</a:t>
            </a:r>
            <a:r>
              <a:rPr b="0" i="0" lang="en-US" sz="1800" u="none" cap="none" strike="noStrike">
                <a:solidFill>
                  <a:srgbClr val="12501B"/>
                </a:solidFill>
                <a:latin typeface="Arial"/>
                <a:ea typeface="Arial"/>
                <a:cs typeface="Arial"/>
                <a:sym typeface="Arial"/>
              </a:rPr>
              <a:t> </a:t>
            </a:r>
            <a:r>
              <a:rPr b="0" i="0" lang="en-US" sz="1400" u="none" cap="none" strike="noStrike">
                <a:solidFill>
                  <a:srgbClr val="12501B"/>
                </a:solidFill>
                <a:latin typeface="Arial"/>
                <a:ea typeface="Arial"/>
                <a:cs typeface="Arial"/>
                <a:sym typeface="Arial"/>
              </a:rPr>
              <a:t>QUARTILE</a:t>
            </a:r>
            <a:r>
              <a:rPr b="0" i="0" lang="en-US" sz="1800" u="none" cap="none" strike="noStrike">
                <a:solidFill>
                  <a:srgbClr val="12501B"/>
                </a:solidFill>
                <a:latin typeface="Arial"/>
                <a:ea typeface="Arial"/>
                <a:cs typeface="Arial"/>
                <a:sym typeface="Arial"/>
              </a:rPr>
              <a:t> </a:t>
            </a:r>
            <a:r>
              <a:rPr b="0" i="0" lang="en-US" sz="1400" u="none" cap="none" strike="noStrike">
                <a:solidFill>
                  <a:srgbClr val="12501B"/>
                </a:solidFill>
                <a:latin typeface="Arial"/>
                <a:ea typeface="Arial"/>
                <a:cs typeface="Arial"/>
                <a:sym typeface="Arial"/>
              </a:rPr>
              <a:t>DURATION</a:t>
            </a:r>
            <a:endParaRPr/>
          </a:p>
        </p:txBody>
      </p:sp>
      <p:sp>
        <p:nvSpPr>
          <p:cNvPr id="159" name="Google Shape;159;p9"/>
          <p:cNvSpPr txBox="1"/>
          <p:nvPr/>
        </p:nvSpPr>
        <p:spPr>
          <a:xfrm>
            <a:off x="1158887" y="4564726"/>
            <a:ext cx="238676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12501B"/>
                </a:solidFill>
                <a:latin typeface="Arial"/>
                <a:ea typeface="Arial"/>
                <a:cs typeface="Arial"/>
                <a:sym typeface="Arial"/>
              </a:rPr>
              <a:t>75% of movies have a duration of 120 minutes or less, indicating that the majority of films are crafted to fit a standard feature film runtime that resonates well with audiences</a:t>
            </a:r>
            <a:endParaRPr sz="1800">
              <a:solidFill>
                <a:srgbClr val="12501B"/>
              </a:solidFill>
              <a:latin typeface="Arial"/>
              <a:ea typeface="Arial"/>
              <a:cs typeface="Arial"/>
              <a:sym typeface="Arial"/>
            </a:endParaRPr>
          </a:p>
        </p:txBody>
      </p:sp>
      <p:sp>
        <p:nvSpPr>
          <p:cNvPr id="160" name="Google Shape;160;p9"/>
          <p:cNvSpPr txBox="1"/>
          <p:nvPr/>
        </p:nvSpPr>
        <p:spPr>
          <a:xfrm>
            <a:off x="4745540" y="4568072"/>
            <a:ext cx="247283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2501B"/>
              </a:buClr>
              <a:buSzPts val="1200"/>
              <a:buFont typeface="Arial"/>
              <a:buNone/>
            </a:pPr>
            <a:r>
              <a:rPr b="0" i="0" lang="en-US" sz="1200" u="none" cap="none" strike="noStrike">
                <a:solidFill>
                  <a:srgbClr val="12501B"/>
                </a:solidFill>
                <a:latin typeface="Arial"/>
                <a:ea typeface="Arial"/>
                <a:cs typeface="Arial"/>
                <a:sym typeface="Arial"/>
              </a:rPr>
              <a:t>Longest movie duration is 330 minutes, showcasing the existence of epics and extended storytelling that may cater to niche audiences seeking comprehensive narratives.</a:t>
            </a:r>
            <a:endParaRPr/>
          </a:p>
        </p:txBody>
      </p:sp>
      <p:sp>
        <p:nvSpPr>
          <p:cNvPr id="161" name="Google Shape;161;p9"/>
          <p:cNvSpPr txBox="1"/>
          <p:nvPr/>
        </p:nvSpPr>
        <p:spPr>
          <a:xfrm>
            <a:off x="8277577" y="4289978"/>
            <a:ext cx="72594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01B"/>
                </a:solidFill>
                <a:latin typeface="Arial"/>
                <a:ea typeface="Arial"/>
                <a:cs typeface="Arial"/>
                <a:sym typeface="Arial"/>
              </a:rPr>
              <a:t>CORRELATION COEFFICIENT</a:t>
            </a:r>
            <a:endParaRPr/>
          </a:p>
        </p:txBody>
      </p:sp>
      <p:sp>
        <p:nvSpPr>
          <p:cNvPr id="162" name="Google Shape;162;p9"/>
          <p:cNvSpPr txBox="1"/>
          <p:nvPr/>
        </p:nvSpPr>
        <p:spPr>
          <a:xfrm>
            <a:off x="8274336" y="4532183"/>
            <a:ext cx="305511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2501B"/>
              </a:buClr>
              <a:buSzPts val="1200"/>
              <a:buFont typeface="Arial"/>
              <a:buNone/>
            </a:pPr>
            <a:r>
              <a:rPr b="0" i="0" lang="en-US" sz="1200" u="none" cap="none" strike="noStrike">
                <a:solidFill>
                  <a:srgbClr val="12501B"/>
                </a:solidFill>
                <a:latin typeface="Arial"/>
                <a:ea typeface="Arial"/>
                <a:cs typeface="Arial"/>
                <a:sym typeface="Arial"/>
              </a:rPr>
              <a:t>correlation coefficient between duration and IMDB score is 0.366, suggesting a moderate positive relationship where longer films may tend to receive higher scores, informing production strategies around runtime.</a:t>
            </a:r>
            <a:endParaRPr/>
          </a:p>
        </p:txBody>
      </p:sp>
      <p:sp>
        <p:nvSpPr>
          <p:cNvPr id="163" name="Google Shape;163;p9"/>
          <p:cNvSpPr txBox="1"/>
          <p:nvPr/>
        </p:nvSpPr>
        <p:spPr>
          <a:xfrm>
            <a:off x="1148171" y="4018433"/>
            <a:ext cx="20852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120 MINUTES</a:t>
            </a:r>
            <a:endParaRPr/>
          </a:p>
        </p:txBody>
      </p:sp>
      <p:sp>
        <p:nvSpPr>
          <p:cNvPr id="164" name="Google Shape;164;p9"/>
          <p:cNvSpPr txBox="1"/>
          <p:nvPr/>
        </p:nvSpPr>
        <p:spPr>
          <a:xfrm>
            <a:off x="8274336" y="3978542"/>
            <a:ext cx="17058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0.37</a:t>
            </a:r>
            <a:endParaRPr/>
          </a:p>
        </p:txBody>
      </p:sp>
      <p:sp>
        <p:nvSpPr>
          <p:cNvPr id="165" name="Google Shape;165;p9"/>
          <p:cNvSpPr txBox="1"/>
          <p:nvPr/>
        </p:nvSpPr>
        <p:spPr>
          <a:xfrm>
            <a:off x="4745540" y="4326084"/>
            <a:ext cx="286626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2501B"/>
                </a:solidFill>
                <a:latin typeface="Arial"/>
                <a:ea typeface="Arial"/>
                <a:cs typeface="Arial"/>
                <a:sym typeface="Arial"/>
              </a:rPr>
              <a:t>LONGEST MOVIE DURATION</a:t>
            </a:r>
            <a:endParaRPr/>
          </a:p>
        </p:txBody>
      </p:sp>
      <p:sp>
        <p:nvSpPr>
          <p:cNvPr id="166" name="Google Shape;166;p9"/>
          <p:cNvSpPr txBox="1"/>
          <p:nvPr/>
        </p:nvSpPr>
        <p:spPr>
          <a:xfrm>
            <a:off x="4732531" y="4006807"/>
            <a:ext cx="24504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12501B"/>
                </a:solidFill>
                <a:latin typeface="Arial"/>
                <a:ea typeface="Arial"/>
                <a:cs typeface="Arial"/>
                <a:sym typeface="Arial"/>
              </a:rPr>
              <a:t>330 MINUTES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2024-12-27T13:25:32Z</dcterms:created>
  <dc:creator>Abdulrazack Muhammed</dc:creator>
</cp:coreProperties>
</file>