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0" r:id="rId4"/>
    <p:sldId id="257" r:id="rId5"/>
    <p:sldId id="261" r:id="rId6"/>
    <p:sldId id="258" r:id="rId7"/>
    <p:sldId id="259"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9"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qui Rashid" userId="4f724509b071d80b" providerId="LiveId" clId="{0A60DABE-8DCB-4F05-8ED4-2F502118B3D2}"/>
    <pc:docChg chg="undo custSel addSld delSld modSld">
      <pc:chgData name="Faruqui Rashid" userId="4f724509b071d80b" providerId="LiveId" clId="{0A60DABE-8DCB-4F05-8ED4-2F502118B3D2}" dt="2022-10-14T06:21:27.131" v="696" actId="20577"/>
      <pc:docMkLst>
        <pc:docMk/>
      </pc:docMkLst>
      <pc:sldChg chg="addSp delSp modSp mod">
        <pc:chgData name="Faruqui Rashid" userId="4f724509b071d80b" providerId="LiveId" clId="{0A60DABE-8DCB-4F05-8ED4-2F502118B3D2}" dt="2022-10-10T10:21:35.644" v="665" actId="1076"/>
        <pc:sldMkLst>
          <pc:docMk/>
          <pc:sldMk cId="3410926558" sldId="256"/>
        </pc:sldMkLst>
        <pc:spChg chg="add del mod">
          <ac:chgData name="Faruqui Rashid" userId="4f724509b071d80b" providerId="LiveId" clId="{0A60DABE-8DCB-4F05-8ED4-2F502118B3D2}" dt="2022-10-10T10:13:58.863" v="446" actId="767"/>
          <ac:spMkLst>
            <pc:docMk/>
            <pc:sldMk cId="3410926558" sldId="256"/>
            <ac:spMk id="4" creationId="{7FB5762B-18A2-1016-FD18-42F4BD47E22F}"/>
          </ac:spMkLst>
        </pc:spChg>
        <pc:spChg chg="add del mod">
          <ac:chgData name="Faruqui Rashid" userId="4f724509b071d80b" providerId="LiveId" clId="{0A60DABE-8DCB-4F05-8ED4-2F502118B3D2}" dt="2022-10-10T10:14:42.139" v="464" actId="767"/>
          <ac:spMkLst>
            <pc:docMk/>
            <pc:sldMk cId="3410926558" sldId="256"/>
            <ac:spMk id="5" creationId="{4C126EB9-AEBF-2BA5-F9EE-5E9579686FDC}"/>
          </ac:spMkLst>
        </pc:spChg>
        <pc:spChg chg="add mod">
          <ac:chgData name="Faruqui Rashid" userId="4f724509b071d80b" providerId="LiveId" clId="{0A60DABE-8DCB-4F05-8ED4-2F502118B3D2}" dt="2022-10-10T10:21:35.644" v="665" actId="1076"/>
          <ac:spMkLst>
            <pc:docMk/>
            <pc:sldMk cId="3410926558" sldId="256"/>
            <ac:spMk id="6" creationId="{99A15BEA-6C83-E53F-30B2-C2B05C1B0107}"/>
          </ac:spMkLst>
        </pc:spChg>
      </pc:sldChg>
      <pc:sldChg chg="modSp mod">
        <pc:chgData name="Faruqui Rashid" userId="4f724509b071d80b" providerId="LiveId" clId="{0A60DABE-8DCB-4F05-8ED4-2F502118B3D2}" dt="2022-10-11T05:57:05.879" v="683" actId="20577"/>
        <pc:sldMkLst>
          <pc:docMk/>
          <pc:sldMk cId="2192050183" sldId="257"/>
        </pc:sldMkLst>
        <pc:spChg chg="mod">
          <ac:chgData name="Faruqui Rashid" userId="4f724509b071d80b" providerId="LiveId" clId="{0A60DABE-8DCB-4F05-8ED4-2F502118B3D2}" dt="2022-10-11T05:57:05.879" v="683" actId="20577"/>
          <ac:spMkLst>
            <pc:docMk/>
            <pc:sldMk cId="2192050183" sldId="257"/>
            <ac:spMk id="3" creationId="{2E6A2D86-EEFB-95D8-97EE-8480DD464B9C}"/>
          </ac:spMkLst>
        </pc:spChg>
      </pc:sldChg>
      <pc:sldChg chg="modSp mod">
        <pc:chgData name="Faruqui Rashid" userId="4f724509b071d80b" providerId="LiveId" clId="{0A60DABE-8DCB-4F05-8ED4-2F502118B3D2}" dt="2022-10-10T09:58:26.752" v="11" actId="255"/>
        <pc:sldMkLst>
          <pc:docMk/>
          <pc:sldMk cId="884685247" sldId="259"/>
        </pc:sldMkLst>
        <pc:spChg chg="mod">
          <ac:chgData name="Faruqui Rashid" userId="4f724509b071d80b" providerId="LiveId" clId="{0A60DABE-8DCB-4F05-8ED4-2F502118B3D2}" dt="2022-10-10T09:58:26.752" v="11" actId="255"/>
          <ac:spMkLst>
            <pc:docMk/>
            <pc:sldMk cId="884685247" sldId="259"/>
            <ac:spMk id="2" creationId="{A510A565-C3FE-50DA-6F83-C68A5E2AA9EB}"/>
          </ac:spMkLst>
        </pc:spChg>
      </pc:sldChg>
      <pc:sldChg chg="modSp mod">
        <pc:chgData name="Faruqui Rashid" userId="4f724509b071d80b" providerId="LiveId" clId="{0A60DABE-8DCB-4F05-8ED4-2F502118B3D2}" dt="2022-10-14T06:21:27.131" v="696" actId="20577"/>
        <pc:sldMkLst>
          <pc:docMk/>
          <pc:sldMk cId="2348826210" sldId="264"/>
        </pc:sldMkLst>
        <pc:spChg chg="mod">
          <ac:chgData name="Faruqui Rashid" userId="4f724509b071d80b" providerId="LiveId" clId="{0A60DABE-8DCB-4F05-8ED4-2F502118B3D2}" dt="2022-10-14T06:21:27.131" v="696" actId="20577"/>
          <ac:spMkLst>
            <pc:docMk/>
            <pc:sldMk cId="2348826210" sldId="264"/>
            <ac:spMk id="3" creationId="{A23478B1-464B-F528-042E-500EA47A8450}"/>
          </ac:spMkLst>
        </pc:spChg>
      </pc:sldChg>
      <pc:sldChg chg="modSp new mod">
        <pc:chgData name="Faruqui Rashid" userId="4f724509b071d80b" providerId="LiveId" clId="{0A60DABE-8DCB-4F05-8ED4-2F502118B3D2}" dt="2022-10-10T09:58:35.353" v="12" actId="255"/>
        <pc:sldMkLst>
          <pc:docMk/>
          <pc:sldMk cId="3755403029" sldId="265"/>
        </pc:sldMkLst>
        <pc:spChg chg="mod">
          <ac:chgData name="Faruqui Rashid" userId="4f724509b071d80b" providerId="LiveId" clId="{0A60DABE-8DCB-4F05-8ED4-2F502118B3D2}" dt="2022-10-10T09:58:35.353" v="12" actId="255"/>
          <ac:spMkLst>
            <pc:docMk/>
            <pc:sldMk cId="3755403029" sldId="265"/>
            <ac:spMk id="2" creationId="{4E8A2B88-1667-4A52-2DB4-1AAE3801B2CC}"/>
          </ac:spMkLst>
        </pc:spChg>
      </pc:sldChg>
      <pc:sldChg chg="addSp delSp modSp new mod">
        <pc:chgData name="Faruqui Rashid" userId="4f724509b071d80b" providerId="LiveId" clId="{0A60DABE-8DCB-4F05-8ED4-2F502118B3D2}" dt="2022-10-10T09:59:50.281" v="19" actId="14100"/>
        <pc:sldMkLst>
          <pc:docMk/>
          <pc:sldMk cId="195634649" sldId="266"/>
        </pc:sldMkLst>
        <pc:spChg chg="del mod">
          <ac:chgData name="Faruqui Rashid" userId="4f724509b071d80b" providerId="LiveId" clId="{0A60DABE-8DCB-4F05-8ED4-2F502118B3D2}" dt="2022-10-10T09:59:14.220" v="15" actId="478"/>
          <ac:spMkLst>
            <pc:docMk/>
            <pc:sldMk cId="195634649" sldId="266"/>
            <ac:spMk id="2" creationId="{A9BA8F7C-229D-6FFC-E893-14AA211B11E2}"/>
          </ac:spMkLst>
        </pc:spChg>
        <pc:spChg chg="del">
          <ac:chgData name="Faruqui Rashid" userId="4f724509b071d80b" providerId="LiveId" clId="{0A60DABE-8DCB-4F05-8ED4-2F502118B3D2}" dt="2022-10-10T09:59:30.583" v="16" actId="931"/>
          <ac:spMkLst>
            <pc:docMk/>
            <pc:sldMk cId="195634649" sldId="266"/>
            <ac:spMk id="3" creationId="{7079EF03-E023-C3A0-5789-544A49B420F9}"/>
          </ac:spMkLst>
        </pc:spChg>
        <pc:picChg chg="add mod">
          <ac:chgData name="Faruqui Rashid" userId="4f724509b071d80b" providerId="LiveId" clId="{0A60DABE-8DCB-4F05-8ED4-2F502118B3D2}" dt="2022-10-10T09:59:50.281" v="19" actId="14100"/>
          <ac:picMkLst>
            <pc:docMk/>
            <pc:sldMk cId="195634649" sldId="266"/>
            <ac:picMk id="5" creationId="{885130EA-9FD0-9356-FEE6-DA77863D3406}"/>
          </ac:picMkLst>
        </pc:picChg>
      </pc:sldChg>
      <pc:sldChg chg="modSp new mod">
        <pc:chgData name="Faruqui Rashid" userId="4f724509b071d80b" providerId="LiveId" clId="{0A60DABE-8DCB-4F05-8ED4-2F502118B3D2}" dt="2022-10-10T10:00:51.144" v="44" actId="14100"/>
        <pc:sldMkLst>
          <pc:docMk/>
          <pc:sldMk cId="3462538511" sldId="267"/>
        </pc:sldMkLst>
        <pc:spChg chg="mod">
          <ac:chgData name="Faruqui Rashid" userId="4f724509b071d80b" providerId="LiveId" clId="{0A60DABE-8DCB-4F05-8ED4-2F502118B3D2}" dt="2022-10-10T10:00:51.144" v="44" actId="14100"/>
          <ac:spMkLst>
            <pc:docMk/>
            <pc:sldMk cId="3462538511" sldId="267"/>
            <ac:spMk id="2" creationId="{75D8A83D-3484-367C-510A-AB8E36D6C475}"/>
          </ac:spMkLst>
        </pc:spChg>
      </pc:sldChg>
      <pc:sldChg chg="modSp new mod">
        <pc:chgData name="Faruqui Rashid" userId="4f724509b071d80b" providerId="LiveId" clId="{0A60DABE-8DCB-4F05-8ED4-2F502118B3D2}" dt="2022-10-14T06:17:52.884" v="687" actId="20577"/>
        <pc:sldMkLst>
          <pc:docMk/>
          <pc:sldMk cId="3118140959" sldId="268"/>
        </pc:sldMkLst>
        <pc:spChg chg="mod">
          <ac:chgData name="Faruqui Rashid" userId="4f724509b071d80b" providerId="LiveId" clId="{0A60DABE-8DCB-4F05-8ED4-2F502118B3D2}" dt="2022-10-10T10:12:21.293" v="420" actId="115"/>
          <ac:spMkLst>
            <pc:docMk/>
            <pc:sldMk cId="3118140959" sldId="268"/>
            <ac:spMk id="2" creationId="{A5B67ABF-6471-A4A0-58CF-EC4C896A1195}"/>
          </ac:spMkLst>
        </pc:spChg>
        <pc:spChg chg="mod">
          <ac:chgData name="Faruqui Rashid" userId="4f724509b071d80b" providerId="LiveId" clId="{0A60DABE-8DCB-4F05-8ED4-2F502118B3D2}" dt="2022-10-14T06:17:52.884" v="687" actId="20577"/>
          <ac:spMkLst>
            <pc:docMk/>
            <pc:sldMk cId="3118140959" sldId="268"/>
            <ac:spMk id="3" creationId="{A309A4AB-7497-E7D7-EB19-239EE07C2FFB}"/>
          </ac:spMkLst>
        </pc:spChg>
      </pc:sldChg>
      <pc:sldChg chg="modSp new mod">
        <pc:chgData name="Faruqui Rashid" userId="4f724509b071d80b" providerId="LiveId" clId="{0A60DABE-8DCB-4F05-8ED4-2F502118B3D2}" dt="2022-10-10T10:13:35.515" v="444" actId="14100"/>
        <pc:sldMkLst>
          <pc:docMk/>
          <pc:sldMk cId="138959784" sldId="269"/>
        </pc:sldMkLst>
        <pc:spChg chg="mod">
          <ac:chgData name="Faruqui Rashid" userId="4f724509b071d80b" providerId="LiveId" clId="{0A60DABE-8DCB-4F05-8ED4-2F502118B3D2}" dt="2022-10-10T10:13:35.515" v="444" actId="14100"/>
          <ac:spMkLst>
            <pc:docMk/>
            <pc:sldMk cId="138959784" sldId="269"/>
            <ac:spMk id="2" creationId="{F58D7A60-A374-EB65-FF10-740ABC743D6A}"/>
          </ac:spMkLst>
        </pc:spChg>
      </pc:sldChg>
      <pc:sldChg chg="new del">
        <pc:chgData name="Faruqui Rashid" userId="4f724509b071d80b" providerId="LiveId" clId="{0A60DABE-8DCB-4F05-8ED4-2F502118B3D2}" dt="2022-10-10T10:18:37.384" v="586" actId="680"/>
        <pc:sldMkLst>
          <pc:docMk/>
          <pc:sldMk cId="590051880" sldId="270"/>
        </pc:sldMkLst>
      </pc:sldChg>
      <pc:sldChg chg="modSp new mod">
        <pc:chgData name="Faruqui Rashid" userId="4f724509b071d80b" providerId="LiveId" clId="{0A60DABE-8DCB-4F05-8ED4-2F502118B3D2}" dt="2022-10-11T05:52:28.802" v="675" actId="5793"/>
        <pc:sldMkLst>
          <pc:docMk/>
          <pc:sldMk cId="1522423467" sldId="270"/>
        </pc:sldMkLst>
        <pc:spChg chg="mod">
          <ac:chgData name="Faruqui Rashid" userId="4f724509b071d80b" providerId="LiveId" clId="{0A60DABE-8DCB-4F05-8ED4-2F502118B3D2}" dt="2022-10-10T10:20:52.929" v="663" actId="115"/>
          <ac:spMkLst>
            <pc:docMk/>
            <pc:sldMk cId="1522423467" sldId="270"/>
            <ac:spMk id="2" creationId="{07575195-3387-8176-DEFF-ECAE4418A2AD}"/>
          </ac:spMkLst>
        </pc:spChg>
        <pc:spChg chg="mod">
          <ac:chgData name="Faruqui Rashid" userId="4f724509b071d80b" providerId="LiveId" clId="{0A60DABE-8DCB-4F05-8ED4-2F502118B3D2}" dt="2022-10-11T05:52:28.802" v="675" actId="5793"/>
          <ac:spMkLst>
            <pc:docMk/>
            <pc:sldMk cId="1522423467" sldId="270"/>
            <ac:spMk id="3" creationId="{F527DDF8-23AC-6A6A-A078-02A3327745D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37C8-8F79-60F5-B52B-4389AA452185}"/>
              </a:ext>
            </a:extLst>
          </p:cNvPr>
          <p:cNvSpPr>
            <a:spLocks noGrp="1"/>
          </p:cNvSpPr>
          <p:nvPr>
            <p:ph type="ctrTitle"/>
          </p:nvPr>
        </p:nvSpPr>
        <p:spPr>
          <a:xfrm>
            <a:off x="1258349" y="1964267"/>
            <a:ext cx="9901776" cy="1986948"/>
          </a:xfrm>
        </p:spPr>
        <p:txBody>
          <a:bodyPr/>
          <a:lstStyle/>
          <a:p>
            <a:pPr algn="l"/>
            <a:r>
              <a:rPr lang="en-US" dirty="0"/>
              <a:t>Amazon Product review sentiment analysis</a:t>
            </a:r>
            <a:endParaRPr lang="en-IN" dirty="0"/>
          </a:p>
        </p:txBody>
      </p:sp>
      <p:sp>
        <p:nvSpPr>
          <p:cNvPr id="6" name="TextBox 5">
            <a:extLst>
              <a:ext uri="{FF2B5EF4-FFF2-40B4-BE49-F238E27FC236}">
                <a16:creationId xmlns:a16="http://schemas.microsoft.com/office/drawing/2014/main" id="{99A15BEA-6C83-E53F-30B2-C2B05C1B0107}"/>
              </a:ext>
            </a:extLst>
          </p:cNvPr>
          <p:cNvSpPr txBox="1"/>
          <p:nvPr/>
        </p:nvSpPr>
        <p:spPr>
          <a:xfrm>
            <a:off x="7273255" y="4672667"/>
            <a:ext cx="4563611" cy="1763944"/>
          </a:xfrm>
          <a:prstGeom prst="rect">
            <a:avLst/>
          </a:prstGeom>
          <a:noFill/>
        </p:spPr>
        <p:txBody>
          <a:bodyPr wrap="square" rtlCol="0">
            <a:spAutoFit/>
          </a:bodyPr>
          <a:lstStyle/>
          <a:p>
            <a:pPr marL="342900" indent="-342900">
              <a:lnSpc>
                <a:spcPct val="150000"/>
              </a:lnSpc>
              <a:buFont typeface="+mj-lt"/>
              <a:buAutoNum type="arabicPeriod"/>
            </a:pPr>
            <a:r>
              <a:rPr lang="en-US" sz="2500" dirty="0"/>
              <a:t>VAISHNAVI H ALVA (01) DIV A</a:t>
            </a:r>
          </a:p>
          <a:p>
            <a:pPr marL="342900" indent="-342900">
              <a:lnSpc>
                <a:spcPct val="150000"/>
              </a:lnSpc>
              <a:buFont typeface="+mj-lt"/>
              <a:buAutoNum type="arabicPeriod"/>
            </a:pPr>
            <a:r>
              <a:rPr lang="en-US" sz="2500" dirty="0"/>
              <a:t>MIHIR N DIXIT (20) DIV A</a:t>
            </a:r>
          </a:p>
          <a:p>
            <a:pPr marL="342900" indent="-342900">
              <a:lnSpc>
                <a:spcPct val="150000"/>
              </a:lnSpc>
              <a:buFont typeface="+mj-lt"/>
              <a:buAutoNum type="arabicPeriod"/>
            </a:pPr>
            <a:r>
              <a:rPr lang="en-US" sz="2500" dirty="0"/>
              <a:t>RASHID W FARUQUI (21) DIV A</a:t>
            </a:r>
          </a:p>
        </p:txBody>
      </p:sp>
    </p:spTree>
    <p:extLst>
      <p:ext uri="{BB962C8B-B14F-4D97-AF65-F5344CB8AC3E}">
        <p14:creationId xmlns:p14="http://schemas.microsoft.com/office/powerpoint/2010/main" val="3410926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D8EB-63F9-91BC-96C0-07E89AF0B8B9}"/>
              </a:ext>
            </a:extLst>
          </p:cNvPr>
          <p:cNvSpPr>
            <a:spLocks noGrp="1"/>
          </p:cNvSpPr>
          <p:nvPr>
            <p:ph type="title"/>
          </p:nvPr>
        </p:nvSpPr>
        <p:spPr>
          <a:xfrm>
            <a:off x="685801" y="609600"/>
            <a:ext cx="10131425" cy="699083"/>
          </a:xfrm>
        </p:spPr>
        <p:txBody>
          <a:bodyPr/>
          <a:lstStyle/>
          <a:p>
            <a:r>
              <a:rPr lang="en-US" u="sng" dirty="0"/>
              <a:t>Datasets to use</a:t>
            </a:r>
            <a:endParaRPr lang="en-IN" u="sng" dirty="0"/>
          </a:p>
        </p:txBody>
      </p:sp>
      <p:sp>
        <p:nvSpPr>
          <p:cNvPr id="3" name="Content Placeholder 2">
            <a:extLst>
              <a:ext uri="{FF2B5EF4-FFF2-40B4-BE49-F238E27FC236}">
                <a16:creationId xmlns:a16="http://schemas.microsoft.com/office/drawing/2014/main" id="{A23478B1-464B-F528-042E-500EA47A8450}"/>
              </a:ext>
            </a:extLst>
          </p:cNvPr>
          <p:cNvSpPr>
            <a:spLocks noGrp="1"/>
          </p:cNvSpPr>
          <p:nvPr>
            <p:ph idx="1"/>
          </p:nvPr>
        </p:nvSpPr>
        <p:spPr>
          <a:xfrm>
            <a:off x="685801" y="1308683"/>
            <a:ext cx="10131425" cy="5549317"/>
          </a:xfrm>
        </p:spPr>
        <p:txBody>
          <a:bodyPr>
            <a:normAutofit/>
          </a:bodyPr>
          <a:lstStyle/>
          <a:p>
            <a:pPr defTabSz="914400" eaLnBrk="0" fontAlgn="base" hangingPunct="0">
              <a:spcBef>
                <a:spcPct val="0"/>
              </a:spcBef>
              <a:spcAft>
                <a:spcPct val="0"/>
              </a:spcAft>
              <a:buClrTx/>
              <a:buSzTx/>
            </a:pPr>
            <a:r>
              <a:rPr lang="en-US" altLang="en-US" sz="2400" dirty="0"/>
              <a:t>For this model, we can use a variety of datasets like amazon reviews, movie reviews or any other reviews for any product.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457200" lvl="1" indent="0" defTabSz="914400" eaLnBrk="0" fontAlgn="base" hangingPunct="0">
              <a:spcBef>
                <a:spcPct val="0"/>
              </a:spcBef>
              <a:spcAft>
                <a:spcPct val="0"/>
              </a:spcAft>
              <a:buClrTx/>
              <a:buSzTx/>
              <a:buNone/>
            </a:pPr>
            <a:r>
              <a:rPr lang="en-US" altLang="en-US" sz="1800" dirty="0"/>
              <a:t>import nltk</a:t>
            </a:r>
            <a:br>
              <a:rPr lang="en-US" altLang="en-US" sz="1800" dirty="0"/>
            </a:br>
            <a:r>
              <a:rPr lang="en-US" altLang="en-US" sz="1800" dirty="0"/>
              <a:t>nltk.download('vader_lexicon’)</a:t>
            </a:r>
          </a:p>
          <a:p>
            <a:pPr marL="457200" lvl="1" indent="0" defTabSz="914400" eaLnBrk="0" fontAlgn="base" hangingPunct="0">
              <a:spcBef>
                <a:spcPct val="0"/>
              </a:spcBef>
              <a:spcAft>
                <a:spcPct val="0"/>
              </a:spcAft>
              <a:buClrTx/>
              <a:buSzTx/>
              <a:buNone/>
            </a:pPr>
            <a:r>
              <a:rPr lang="en-US" altLang="en-US" sz="1800" dirty="0"/>
              <a:t>from nltk.sentiment.vader import SentimentIntensityAnalyzer</a:t>
            </a:r>
            <a:br>
              <a:rPr lang="en-US" altLang="en-US" sz="1800" dirty="0"/>
            </a:br>
            <a:br>
              <a:rPr lang="en-US" altLang="en-US" sz="1800" dirty="0"/>
            </a:br>
            <a:r>
              <a:rPr lang="en-US" altLang="en-US" sz="1800" dirty="0"/>
              <a:t>sid = SentimentIntensityAnalyzer()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defTabSz="914400" eaLnBrk="0" fontAlgn="base" hangingPunct="0">
              <a:spcBef>
                <a:spcPct val="0"/>
              </a:spcBef>
              <a:spcAft>
                <a:spcPct val="0"/>
              </a:spcAft>
              <a:buClrTx/>
              <a:buSzTx/>
            </a:pPr>
            <a:r>
              <a:rPr lang="en-US" altLang="en-US" sz="2400" dirty="0"/>
              <a:t>VADER’s SentimentIntensityAnalyzer() takes in a string and returns a dictionary of scores in each of four categories:</a:t>
            </a:r>
          </a:p>
          <a:p>
            <a:pPr lvl="1" defTabSz="914400" eaLnBrk="0" fontAlgn="base" hangingPunct="0">
              <a:spcBef>
                <a:spcPct val="0"/>
              </a:spcBef>
              <a:spcAft>
                <a:spcPct val="0"/>
              </a:spcAft>
              <a:buClrTx/>
              <a:buSzTx/>
            </a:pPr>
            <a:r>
              <a:rPr lang="en-US" altLang="en-US" sz="2200" dirty="0"/>
              <a:t>negative</a:t>
            </a:r>
          </a:p>
          <a:p>
            <a:pPr lvl="1" defTabSz="914400" eaLnBrk="0" fontAlgn="base" hangingPunct="0">
              <a:spcBef>
                <a:spcPct val="0"/>
              </a:spcBef>
              <a:spcAft>
                <a:spcPct val="0"/>
              </a:spcAft>
              <a:buClrTx/>
              <a:buSzTx/>
            </a:pPr>
            <a:r>
              <a:rPr lang="en-US" altLang="en-US" sz="2200" dirty="0"/>
              <a:t>neutral</a:t>
            </a:r>
          </a:p>
          <a:p>
            <a:pPr lvl="1" defTabSz="914400" eaLnBrk="0" fontAlgn="base" hangingPunct="0">
              <a:spcBef>
                <a:spcPct val="0"/>
              </a:spcBef>
              <a:spcAft>
                <a:spcPct val="0"/>
              </a:spcAft>
              <a:buClrTx/>
              <a:buSzTx/>
            </a:pPr>
            <a:r>
              <a:rPr lang="en-US" altLang="en-US" sz="2200" dirty="0"/>
              <a:t>positive</a:t>
            </a:r>
          </a:p>
          <a:p>
            <a:pPr lvl="1" defTabSz="914400" eaLnBrk="0" fontAlgn="base" hangingPunct="0">
              <a:spcBef>
                <a:spcPct val="0"/>
              </a:spcBef>
              <a:spcAft>
                <a:spcPct val="0"/>
              </a:spcAft>
              <a:buClrTx/>
              <a:buSzTx/>
            </a:pPr>
            <a:r>
              <a:rPr lang="en-US" altLang="en-US" sz="2200" dirty="0"/>
              <a:t>compound (computed by normalizing the scores above)</a:t>
            </a:r>
          </a:p>
          <a:p>
            <a:endParaRPr lang="en-IN" dirty="0"/>
          </a:p>
        </p:txBody>
      </p:sp>
    </p:spTree>
    <p:extLst>
      <p:ext uri="{BB962C8B-B14F-4D97-AF65-F5344CB8AC3E}">
        <p14:creationId xmlns:p14="http://schemas.microsoft.com/office/powerpoint/2010/main" val="234882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2B88-1667-4A52-2DB4-1AAE3801B2CC}"/>
              </a:ext>
            </a:extLst>
          </p:cNvPr>
          <p:cNvSpPr>
            <a:spLocks noGrp="1"/>
          </p:cNvSpPr>
          <p:nvPr>
            <p:ph type="title"/>
          </p:nvPr>
        </p:nvSpPr>
        <p:spPr>
          <a:xfrm>
            <a:off x="685801" y="0"/>
            <a:ext cx="10131425" cy="6858000"/>
          </a:xfrm>
        </p:spPr>
        <p:txBody>
          <a:bodyPr>
            <a:normAutofit/>
          </a:bodyPr>
          <a:lstStyle/>
          <a:p>
            <a:pPr algn="ctr"/>
            <a:r>
              <a:rPr lang="en-US" sz="6000" dirty="0"/>
              <a:t>result</a:t>
            </a:r>
            <a:endParaRPr lang="en-IN" sz="6000" dirty="0"/>
          </a:p>
        </p:txBody>
      </p:sp>
    </p:spTree>
    <p:extLst>
      <p:ext uri="{BB962C8B-B14F-4D97-AF65-F5344CB8AC3E}">
        <p14:creationId xmlns:p14="http://schemas.microsoft.com/office/powerpoint/2010/main" val="375540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5130EA-9FD0-9356-FEE6-DA77863D3406}"/>
              </a:ext>
            </a:extLst>
          </p:cNvPr>
          <p:cNvPicPr>
            <a:picLocks noGrp="1" noChangeAspect="1"/>
          </p:cNvPicPr>
          <p:nvPr>
            <p:ph idx="1"/>
          </p:nvPr>
        </p:nvPicPr>
        <p:blipFill>
          <a:blip r:embed="rId2"/>
          <a:stretch>
            <a:fillRect/>
          </a:stretch>
        </p:blipFill>
        <p:spPr>
          <a:xfrm>
            <a:off x="685800" y="1308683"/>
            <a:ext cx="10882618" cy="4289651"/>
          </a:xfrm>
        </p:spPr>
      </p:pic>
    </p:spTree>
    <p:extLst>
      <p:ext uri="{BB962C8B-B14F-4D97-AF65-F5344CB8AC3E}">
        <p14:creationId xmlns:p14="http://schemas.microsoft.com/office/powerpoint/2010/main" val="19563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A83D-3484-367C-510A-AB8E36D6C475}"/>
              </a:ext>
            </a:extLst>
          </p:cNvPr>
          <p:cNvSpPr>
            <a:spLocks noGrp="1"/>
          </p:cNvSpPr>
          <p:nvPr>
            <p:ph type="title"/>
          </p:nvPr>
        </p:nvSpPr>
        <p:spPr>
          <a:xfrm>
            <a:off x="1" y="1"/>
            <a:ext cx="12192000" cy="6858000"/>
          </a:xfrm>
        </p:spPr>
        <p:txBody>
          <a:bodyPr>
            <a:normAutofit/>
          </a:bodyPr>
          <a:lstStyle/>
          <a:p>
            <a:pPr algn="ctr"/>
            <a:r>
              <a:rPr lang="en-US" sz="6000" dirty="0"/>
              <a:t>conclusion</a:t>
            </a:r>
            <a:endParaRPr lang="en-IN" sz="6000" dirty="0"/>
          </a:p>
        </p:txBody>
      </p:sp>
    </p:spTree>
    <p:extLst>
      <p:ext uri="{BB962C8B-B14F-4D97-AF65-F5344CB8AC3E}">
        <p14:creationId xmlns:p14="http://schemas.microsoft.com/office/powerpoint/2010/main" val="346253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7ABF-6471-A4A0-58CF-EC4C896A1195}"/>
              </a:ext>
            </a:extLst>
          </p:cNvPr>
          <p:cNvSpPr>
            <a:spLocks noGrp="1"/>
          </p:cNvSpPr>
          <p:nvPr>
            <p:ph type="title"/>
          </p:nvPr>
        </p:nvSpPr>
        <p:spPr>
          <a:xfrm>
            <a:off x="685801" y="609601"/>
            <a:ext cx="10131425" cy="640360"/>
          </a:xfrm>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A309A4AB-7497-E7D7-EB19-239EE07C2FFB}"/>
              </a:ext>
            </a:extLst>
          </p:cNvPr>
          <p:cNvSpPr>
            <a:spLocks noGrp="1"/>
          </p:cNvSpPr>
          <p:nvPr>
            <p:ph idx="1"/>
          </p:nvPr>
        </p:nvSpPr>
        <p:spPr>
          <a:xfrm>
            <a:off x="685801" y="1249961"/>
            <a:ext cx="10131425" cy="4541239"/>
          </a:xfrm>
        </p:spPr>
        <p:txBody>
          <a:bodyPr/>
          <a:lstStyle/>
          <a:p>
            <a:r>
              <a:rPr lang="en-US" sz="2200" dirty="0"/>
              <a:t>In this project, we have focused on applying sentiment analysis to review the product of amazon.</a:t>
            </a:r>
          </a:p>
          <a:p>
            <a:r>
              <a:rPr lang="en-US" sz="2200" dirty="0"/>
              <a:t>Dataset of review of customer has been considered in order to perform sentiment analysis.</a:t>
            </a:r>
          </a:p>
          <a:p>
            <a:r>
              <a:rPr lang="en-US" sz="2200" dirty="0"/>
              <a:t>Vader analysis is used to give the feedback for polarity and intensity of the sentiment.</a:t>
            </a:r>
          </a:p>
          <a:p>
            <a:endParaRPr lang="en-IN" dirty="0"/>
          </a:p>
        </p:txBody>
      </p:sp>
    </p:spTree>
    <p:extLst>
      <p:ext uri="{BB962C8B-B14F-4D97-AF65-F5344CB8AC3E}">
        <p14:creationId xmlns:p14="http://schemas.microsoft.com/office/powerpoint/2010/main" val="311814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7A60-A374-EB65-FF10-740ABC743D6A}"/>
              </a:ext>
            </a:extLst>
          </p:cNvPr>
          <p:cNvSpPr>
            <a:spLocks noGrp="1"/>
          </p:cNvSpPr>
          <p:nvPr>
            <p:ph type="title"/>
          </p:nvPr>
        </p:nvSpPr>
        <p:spPr>
          <a:xfrm>
            <a:off x="685801" y="0"/>
            <a:ext cx="10832283" cy="6858000"/>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13895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5195-3387-8176-DEFF-ECAE4418A2AD}"/>
              </a:ext>
            </a:extLst>
          </p:cNvPr>
          <p:cNvSpPr>
            <a:spLocks noGrp="1"/>
          </p:cNvSpPr>
          <p:nvPr>
            <p:ph type="title"/>
          </p:nvPr>
        </p:nvSpPr>
        <p:spPr>
          <a:xfrm>
            <a:off x="685801" y="609600"/>
            <a:ext cx="10131425" cy="648749"/>
          </a:xfrm>
        </p:spPr>
        <p:txBody>
          <a:bodyPr/>
          <a:lstStyle/>
          <a:p>
            <a:r>
              <a:rPr lang="en-US" u="sng" dirty="0"/>
              <a:t>TABLE OF CONTENT</a:t>
            </a:r>
            <a:endParaRPr lang="en-IN" u="sng" dirty="0"/>
          </a:p>
        </p:txBody>
      </p:sp>
      <p:sp>
        <p:nvSpPr>
          <p:cNvPr id="3" name="Content Placeholder 2">
            <a:extLst>
              <a:ext uri="{FF2B5EF4-FFF2-40B4-BE49-F238E27FC236}">
                <a16:creationId xmlns:a16="http://schemas.microsoft.com/office/drawing/2014/main" id="{F527DDF8-23AC-6A6A-A078-02A3327745D2}"/>
              </a:ext>
            </a:extLst>
          </p:cNvPr>
          <p:cNvSpPr>
            <a:spLocks noGrp="1"/>
          </p:cNvSpPr>
          <p:nvPr>
            <p:ph idx="1"/>
          </p:nvPr>
        </p:nvSpPr>
        <p:spPr>
          <a:xfrm>
            <a:off x="685801" y="1258349"/>
            <a:ext cx="10131425" cy="4532851"/>
          </a:xfrm>
        </p:spPr>
        <p:txBody>
          <a:bodyPr>
            <a:normAutofit/>
          </a:bodyPr>
          <a:lstStyle/>
          <a:p>
            <a:pPr marL="457200" indent="-457200">
              <a:buFont typeface="+mj-lt"/>
              <a:buAutoNum type="arabicPeriod"/>
            </a:pPr>
            <a:r>
              <a:rPr lang="en-US" sz="2200" dirty="0"/>
              <a:t>ABSTRACT</a:t>
            </a:r>
          </a:p>
          <a:p>
            <a:pPr marL="457200" indent="-457200">
              <a:buFont typeface="+mj-lt"/>
              <a:buAutoNum type="arabicPeriod"/>
            </a:pPr>
            <a:r>
              <a:rPr lang="en-US" sz="2200" dirty="0"/>
              <a:t>INTRODUCTION</a:t>
            </a:r>
          </a:p>
          <a:p>
            <a:pPr marL="457200" indent="-457200">
              <a:buFont typeface="+mj-lt"/>
              <a:buAutoNum type="arabicPeriod"/>
            </a:pPr>
            <a:r>
              <a:rPr lang="en-US" sz="2200" dirty="0"/>
              <a:t>METHODOLOGY</a:t>
            </a:r>
          </a:p>
          <a:p>
            <a:pPr marL="457200" indent="-457200">
              <a:buFont typeface="+mj-lt"/>
              <a:buAutoNum type="arabicPeriod"/>
            </a:pPr>
            <a:r>
              <a:rPr lang="en-US" sz="2200" dirty="0"/>
              <a:t>RESULT</a:t>
            </a:r>
          </a:p>
          <a:p>
            <a:pPr marL="457200" indent="-457200">
              <a:buFont typeface="+mj-lt"/>
              <a:buAutoNum type="arabicPeriod"/>
            </a:pPr>
            <a:r>
              <a:rPr lang="en-US" sz="2200" dirty="0"/>
              <a:t>CONCLUSION</a:t>
            </a:r>
            <a:endParaRPr lang="en-IN" sz="2200" dirty="0"/>
          </a:p>
        </p:txBody>
      </p:sp>
    </p:spTree>
    <p:extLst>
      <p:ext uri="{BB962C8B-B14F-4D97-AF65-F5344CB8AC3E}">
        <p14:creationId xmlns:p14="http://schemas.microsoft.com/office/powerpoint/2010/main" val="15224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E09B-4AFA-4D0E-7714-5D6883741CC8}"/>
              </a:ext>
            </a:extLst>
          </p:cNvPr>
          <p:cNvSpPr>
            <a:spLocks noGrp="1"/>
          </p:cNvSpPr>
          <p:nvPr>
            <p:ph type="title"/>
          </p:nvPr>
        </p:nvSpPr>
        <p:spPr>
          <a:xfrm>
            <a:off x="685801" y="0"/>
            <a:ext cx="10131425" cy="6858000"/>
          </a:xfrm>
        </p:spPr>
        <p:txBody>
          <a:bodyPr>
            <a:normAutofit/>
          </a:bodyPr>
          <a:lstStyle/>
          <a:p>
            <a:pPr algn="ctr"/>
            <a:r>
              <a:rPr lang="en-US" sz="6000" dirty="0"/>
              <a:t>abstract</a:t>
            </a:r>
            <a:endParaRPr lang="en-IN" sz="6000" dirty="0"/>
          </a:p>
        </p:txBody>
      </p:sp>
    </p:spTree>
    <p:extLst>
      <p:ext uri="{BB962C8B-B14F-4D97-AF65-F5344CB8AC3E}">
        <p14:creationId xmlns:p14="http://schemas.microsoft.com/office/powerpoint/2010/main" val="243574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61E0-56A5-04E7-0E50-DDF574503CBE}"/>
              </a:ext>
            </a:extLst>
          </p:cNvPr>
          <p:cNvSpPr>
            <a:spLocks noGrp="1"/>
          </p:cNvSpPr>
          <p:nvPr>
            <p:ph type="title"/>
          </p:nvPr>
        </p:nvSpPr>
        <p:spPr>
          <a:xfrm>
            <a:off x="685801" y="609600"/>
            <a:ext cx="10131425" cy="959141"/>
          </a:xfrm>
        </p:spPr>
        <p:txBody>
          <a:bodyPr/>
          <a:lstStyle/>
          <a:p>
            <a:r>
              <a:rPr lang="en-US" u="sng" dirty="0"/>
              <a:t>abstract</a:t>
            </a:r>
            <a:endParaRPr lang="en-IN" u="sng" dirty="0"/>
          </a:p>
        </p:txBody>
      </p:sp>
      <p:sp>
        <p:nvSpPr>
          <p:cNvPr id="3" name="Content Placeholder 2">
            <a:extLst>
              <a:ext uri="{FF2B5EF4-FFF2-40B4-BE49-F238E27FC236}">
                <a16:creationId xmlns:a16="http://schemas.microsoft.com/office/drawing/2014/main" id="{2E6A2D86-EEFB-95D8-97EE-8480DD464B9C}"/>
              </a:ext>
            </a:extLst>
          </p:cNvPr>
          <p:cNvSpPr>
            <a:spLocks noGrp="1"/>
          </p:cNvSpPr>
          <p:nvPr>
            <p:ph idx="1"/>
          </p:nvPr>
        </p:nvSpPr>
        <p:spPr>
          <a:xfrm>
            <a:off x="685801" y="1644243"/>
            <a:ext cx="10131425" cy="4146958"/>
          </a:xfrm>
        </p:spPr>
        <p:txBody>
          <a:bodyPr>
            <a:normAutofit/>
          </a:bodyPr>
          <a:lstStyle/>
          <a:p>
            <a:r>
              <a:rPr lang="en-US" sz="2200" dirty="0"/>
              <a:t>The world we see nowadays is becoming more digitalized. </a:t>
            </a:r>
          </a:p>
          <a:p>
            <a:r>
              <a:rPr lang="en-US" sz="2200" dirty="0"/>
              <a:t>In this </a:t>
            </a:r>
            <a:r>
              <a:rPr lang="en-US" sz="2200"/>
              <a:t>digitalized world, </a:t>
            </a:r>
            <a:r>
              <a:rPr lang="en-US" sz="2200" dirty="0"/>
              <a:t>e-commerce is taking the ascendancy by making products available within the reach of customers where the customer doesn’t have to go out of their house. </a:t>
            </a:r>
          </a:p>
          <a:p>
            <a:r>
              <a:rPr lang="en-US" sz="2200" dirty="0"/>
              <a:t>Now a days people are relying on online products so the importance of a review is going higher. </a:t>
            </a:r>
          </a:p>
          <a:p>
            <a:r>
              <a:rPr lang="en-US" sz="2200" dirty="0"/>
              <a:t>For selecting a product, a customer needs to go through thousands of reviews to understand a product. </a:t>
            </a:r>
          </a:p>
          <a:p>
            <a:r>
              <a:rPr lang="en-US" sz="2200" dirty="0"/>
              <a:t>But in this prospering day of machine learning, going through thousands of reviews would be much easier if a model is used to polarize those reviews and learn from it. </a:t>
            </a:r>
            <a:endParaRPr lang="en-IN" sz="2200" dirty="0"/>
          </a:p>
        </p:txBody>
      </p:sp>
    </p:spTree>
    <p:extLst>
      <p:ext uri="{BB962C8B-B14F-4D97-AF65-F5344CB8AC3E}">
        <p14:creationId xmlns:p14="http://schemas.microsoft.com/office/powerpoint/2010/main" val="219205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F67-E95F-D522-4068-AC440A719180}"/>
              </a:ext>
            </a:extLst>
          </p:cNvPr>
          <p:cNvSpPr>
            <a:spLocks noGrp="1"/>
          </p:cNvSpPr>
          <p:nvPr>
            <p:ph type="title"/>
          </p:nvPr>
        </p:nvSpPr>
        <p:spPr>
          <a:xfrm>
            <a:off x="685801" y="0"/>
            <a:ext cx="10131425" cy="6858000"/>
          </a:xfrm>
        </p:spPr>
        <p:txBody>
          <a:bodyPr>
            <a:normAutofit/>
          </a:bodyPr>
          <a:lstStyle/>
          <a:p>
            <a:pPr algn="ctr"/>
            <a:r>
              <a:rPr lang="en-US" sz="6000" dirty="0"/>
              <a:t>introduction</a:t>
            </a:r>
            <a:endParaRPr lang="en-IN" sz="6000" dirty="0"/>
          </a:p>
        </p:txBody>
      </p:sp>
    </p:spTree>
    <p:extLst>
      <p:ext uri="{BB962C8B-B14F-4D97-AF65-F5344CB8AC3E}">
        <p14:creationId xmlns:p14="http://schemas.microsoft.com/office/powerpoint/2010/main" val="233694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3C64-6BEF-6D40-CB38-8213E86D3A46}"/>
              </a:ext>
            </a:extLst>
          </p:cNvPr>
          <p:cNvSpPr>
            <a:spLocks noGrp="1"/>
          </p:cNvSpPr>
          <p:nvPr>
            <p:ph type="title"/>
          </p:nvPr>
        </p:nvSpPr>
        <p:spPr>
          <a:xfrm>
            <a:off x="685801" y="609600"/>
            <a:ext cx="10131425" cy="992697"/>
          </a:xfrm>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52C77D8C-3416-BE56-A40E-F08D9444AAD0}"/>
              </a:ext>
            </a:extLst>
          </p:cNvPr>
          <p:cNvSpPr>
            <a:spLocks noGrp="1"/>
          </p:cNvSpPr>
          <p:nvPr>
            <p:ph idx="1"/>
          </p:nvPr>
        </p:nvSpPr>
        <p:spPr>
          <a:xfrm>
            <a:off x="685801" y="1719743"/>
            <a:ext cx="10131425" cy="4071457"/>
          </a:xfrm>
        </p:spPr>
        <p:txBody>
          <a:bodyPr>
            <a:normAutofit/>
          </a:bodyPr>
          <a:lstStyle/>
          <a:p>
            <a:r>
              <a:rPr lang="en-US" sz="2200" dirty="0"/>
              <a:t>As the commercial site of the world is almost fully undergone in online platform people is trading products through different ecommerce website like Amazon. </a:t>
            </a:r>
          </a:p>
          <a:p>
            <a:r>
              <a:rPr lang="en-US" sz="2200" dirty="0"/>
              <a:t>Customers are more inclined towards the reviews to buy a product. So analyzing the data from those customer reviews is an essential field nowadays. </a:t>
            </a:r>
          </a:p>
          <a:p>
            <a:r>
              <a:rPr lang="en-US" sz="2200" dirty="0"/>
              <a:t>In this age of increasing machine learning based algorithms reading thousands of reviews to understand a product is rather time consuming where we can polarize a review on particular category to understand its popularity among the buyers all over the world. </a:t>
            </a:r>
          </a:p>
          <a:p>
            <a:r>
              <a:rPr lang="en-US" sz="2200" dirty="0"/>
              <a:t>The objective of this project is to categorize the positive and negative feedbacks of the customers using Sentiment Analysis.</a:t>
            </a:r>
            <a:endParaRPr lang="en-IN" sz="2200" dirty="0"/>
          </a:p>
        </p:txBody>
      </p:sp>
    </p:spTree>
    <p:extLst>
      <p:ext uri="{BB962C8B-B14F-4D97-AF65-F5344CB8AC3E}">
        <p14:creationId xmlns:p14="http://schemas.microsoft.com/office/powerpoint/2010/main" val="70311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A565-C3FE-50DA-6F83-C68A5E2AA9EB}"/>
              </a:ext>
            </a:extLst>
          </p:cNvPr>
          <p:cNvSpPr>
            <a:spLocks noGrp="1"/>
          </p:cNvSpPr>
          <p:nvPr>
            <p:ph type="title"/>
          </p:nvPr>
        </p:nvSpPr>
        <p:spPr>
          <a:xfrm>
            <a:off x="685801" y="0"/>
            <a:ext cx="10131425" cy="6858000"/>
          </a:xfrm>
        </p:spPr>
        <p:txBody>
          <a:bodyPr>
            <a:normAutofit/>
          </a:bodyPr>
          <a:lstStyle/>
          <a:p>
            <a:pPr algn="ctr"/>
            <a:r>
              <a:rPr lang="en-US" sz="6000" dirty="0"/>
              <a:t>Methodology</a:t>
            </a:r>
            <a:endParaRPr lang="en-IN" sz="6000" dirty="0"/>
          </a:p>
        </p:txBody>
      </p:sp>
    </p:spTree>
    <p:extLst>
      <p:ext uri="{BB962C8B-B14F-4D97-AF65-F5344CB8AC3E}">
        <p14:creationId xmlns:p14="http://schemas.microsoft.com/office/powerpoint/2010/main" val="88468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89C-C30F-B103-053F-05E5DBF867FC}"/>
              </a:ext>
            </a:extLst>
          </p:cNvPr>
          <p:cNvSpPr>
            <a:spLocks noGrp="1"/>
          </p:cNvSpPr>
          <p:nvPr>
            <p:ph type="title"/>
          </p:nvPr>
        </p:nvSpPr>
        <p:spPr>
          <a:xfrm>
            <a:off x="685801" y="609600"/>
            <a:ext cx="10131425" cy="749417"/>
          </a:xfrm>
        </p:spPr>
        <p:txBody>
          <a:bodyPr/>
          <a:lstStyle/>
          <a:p>
            <a:r>
              <a:rPr lang="en-US" u="sng" dirty="0"/>
              <a:t>Sentiment analysis</a:t>
            </a:r>
            <a:endParaRPr lang="en-IN" u="sng" dirty="0"/>
          </a:p>
        </p:txBody>
      </p:sp>
      <p:sp>
        <p:nvSpPr>
          <p:cNvPr id="3" name="Content Placeholder 2">
            <a:extLst>
              <a:ext uri="{FF2B5EF4-FFF2-40B4-BE49-F238E27FC236}">
                <a16:creationId xmlns:a16="http://schemas.microsoft.com/office/drawing/2014/main" id="{6F6352E4-6172-65FD-EE93-7F987E4576B3}"/>
              </a:ext>
            </a:extLst>
          </p:cNvPr>
          <p:cNvSpPr>
            <a:spLocks noGrp="1"/>
          </p:cNvSpPr>
          <p:nvPr>
            <p:ph idx="1"/>
          </p:nvPr>
        </p:nvSpPr>
        <p:spPr>
          <a:xfrm>
            <a:off x="685801" y="1359017"/>
            <a:ext cx="10131425" cy="4889383"/>
          </a:xfrm>
        </p:spPr>
        <p:txBody>
          <a:bodyPr>
            <a:normAutofit/>
          </a:bodyPr>
          <a:lstStyle/>
          <a:p>
            <a:r>
              <a:rPr lang="en-US" sz="2000" dirty="0"/>
              <a:t>Sentiment Analysis is process using text analytics to obtain various data sources from the internet and various social media platforms. The objective of sentiment analysis to get some insight from the text, ex. reviews, tweets, news description and many more.</a:t>
            </a:r>
          </a:p>
          <a:p>
            <a:r>
              <a:rPr lang="en-US" sz="2000" dirty="0"/>
              <a:t>Sentiment Analysis is one of the fields of Natural Language Processing (NLP) which builds a system for recognizing and extracting opinions in the text form. When we using the sentiment analysis, the information was previously is unstructured would be transformed into more structured data.</a:t>
            </a:r>
          </a:p>
          <a:p>
            <a:r>
              <a:rPr lang="en-US" sz="2000" dirty="0"/>
              <a:t>The majority of sentiment analysis approaches take one of two forms: polarity-based, where pieces of texts are classified as either positive or negative, or valence-based, where the intensity of the sentiment is taken into account. For example, the words ‘good’ and ‘excellent’ would be treated the same in a polarity-based approach, whereas ‘excellent’ would be treated as more positive than ‘good’ in a valence-based approach.</a:t>
            </a:r>
            <a:endParaRPr lang="en-IN" sz="2000" dirty="0"/>
          </a:p>
        </p:txBody>
      </p:sp>
    </p:spTree>
    <p:extLst>
      <p:ext uri="{BB962C8B-B14F-4D97-AF65-F5344CB8AC3E}">
        <p14:creationId xmlns:p14="http://schemas.microsoft.com/office/powerpoint/2010/main" val="157293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3A5A-E1CD-000D-6E86-B9A3621DCB9D}"/>
              </a:ext>
            </a:extLst>
          </p:cNvPr>
          <p:cNvSpPr>
            <a:spLocks noGrp="1"/>
          </p:cNvSpPr>
          <p:nvPr>
            <p:ph type="title"/>
          </p:nvPr>
        </p:nvSpPr>
        <p:spPr>
          <a:xfrm>
            <a:off x="685801" y="609600"/>
            <a:ext cx="10131425" cy="699083"/>
          </a:xfrm>
        </p:spPr>
        <p:txBody>
          <a:bodyPr/>
          <a:lstStyle/>
          <a:p>
            <a:r>
              <a:rPr lang="en-US" u="sng" dirty="0"/>
              <a:t>Vader analysis</a:t>
            </a:r>
            <a:endParaRPr lang="en-IN" u="sng" dirty="0"/>
          </a:p>
        </p:txBody>
      </p:sp>
      <p:sp>
        <p:nvSpPr>
          <p:cNvPr id="3" name="Content Placeholder 2">
            <a:extLst>
              <a:ext uri="{FF2B5EF4-FFF2-40B4-BE49-F238E27FC236}">
                <a16:creationId xmlns:a16="http://schemas.microsoft.com/office/drawing/2014/main" id="{CB4ADB18-8D1E-3E94-E9A3-B324ABCFDC5B}"/>
              </a:ext>
            </a:extLst>
          </p:cNvPr>
          <p:cNvSpPr>
            <a:spLocks noGrp="1"/>
          </p:cNvSpPr>
          <p:nvPr>
            <p:ph idx="1"/>
          </p:nvPr>
        </p:nvSpPr>
        <p:spPr>
          <a:xfrm>
            <a:off x="685801" y="1308683"/>
            <a:ext cx="10131425" cy="4482517"/>
          </a:xfrm>
        </p:spPr>
        <p:txBody>
          <a:bodyPr>
            <a:noAutofit/>
          </a:bodyPr>
          <a:lstStyle/>
          <a:p>
            <a:r>
              <a:rPr lang="en-US" sz="2200" dirty="0"/>
              <a:t>VADER (</a:t>
            </a:r>
            <a:r>
              <a:rPr lang="en-US" sz="2200" b="1" dirty="0"/>
              <a:t>V</a:t>
            </a:r>
            <a:r>
              <a:rPr lang="en-US" sz="2200" dirty="0"/>
              <a:t>alence </a:t>
            </a:r>
            <a:r>
              <a:rPr lang="en-US" sz="2200" b="1" dirty="0"/>
              <a:t>A</a:t>
            </a:r>
            <a:r>
              <a:rPr lang="en-US" sz="2200" dirty="0"/>
              <a:t>ware </a:t>
            </a:r>
            <a:r>
              <a:rPr lang="en-US" sz="2200" b="1" dirty="0"/>
              <a:t>D</a:t>
            </a:r>
            <a:r>
              <a:rPr lang="en-US" sz="2200" dirty="0"/>
              <a:t>ictionary and s</a:t>
            </a:r>
            <a:r>
              <a:rPr lang="en-US" sz="2200" b="1" dirty="0"/>
              <a:t>E</a:t>
            </a:r>
            <a:r>
              <a:rPr lang="en-US" sz="2200" dirty="0"/>
              <a:t>ntiment </a:t>
            </a:r>
            <a:r>
              <a:rPr lang="en-US" sz="2200" b="1" dirty="0"/>
              <a:t>R</a:t>
            </a:r>
            <a:r>
              <a:rPr lang="en-US" sz="2200" dirty="0"/>
              <a:t>easoner) is a lexicon and rule-based sentiment analysis tool that is specifically attuned to sentiments expressed in social media.</a:t>
            </a:r>
          </a:p>
          <a:p>
            <a:r>
              <a:rPr lang="en-US" sz="2200" dirty="0"/>
              <a:t>It is available in the NLTK package and can be applied directly to unlabeled text data.</a:t>
            </a:r>
          </a:p>
          <a:p>
            <a:r>
              <a:rPr lang="en-US" sz="2200" dirty="0"/>
              <a:t>The reason behind this is that VADER is sensitive to both Polarity  and Intensity.</a:t>
            </a:r>
          </a:p>
          <a:p>
            <a:r>
              <a:rPr lang="en-US" sz="2200" dirty="0"/>
              <a:t>Polarity : Whether the sentiment is positive or negative.</a:t>
            </a:r>
          </a:p>
          <a:p>
            <a:r>
              <a:rPr lang="en-US" sz="2200" dirty="0"/>
              <a:t>Intensity : How positive or negative is sentiment.</a:t>
            </a:r>
          </a:p>
          <a:p>
            <a:r>
              <a:rPr lang="en-US" sz="2200" dirty="0"/>
              <a:t>VADER incorporates this by providing a Valence Score to the word into consideration.</a:t>
            </a:r>
          </a:p>
        </p:txBody>
      </p:sp>
    </p:spTree>
    <p:extLst>
      <p:ext uri="{BB962C8B-B14F-4D97-AF65-F5344CB8AC3E}">
        <p14:creationId xmlns:p14="http://schemas.microsoft.com/office/powerpoint/2010/main" val="4097406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344</TotalTime>
  <Words>677</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Amazon Product review sentiment analysis</vt:lpstr>
      <vt:lpstr>TABLE OF CONTENT</vt:lpstr>
      <vt:lpstr>abstract</vt:lpstr>
      <vt:lpstr>abstract</vt:lpstr>
      <vt:lpstr>introduction</vt:lpstr>
      <vt:lpstr>introduction</vt:lpstr>
      <vt:lpstr>Methodology</vt:lpstr>
      <vt:lpstr>Sentiment analysis</vt:lpstr>
      <vt:lpstr>Vader analysis</vt:lpstr>
      <vt:lpstr>Datasets to use</vt:lpstr>
      <vt:lpstr>result</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 sentiment analysis</dc:title>
  <dc:creator>Faruqui Rashid</dc:creator>
  <cp:lastModifiedBy>Faruqui Rashid</cp:lastModifiedBy>
  <cp:revision>1</cp:revision>
  <dcterms:created xsi:type="dcterms:W3CDTF">2022-10-10T05:35:42Z</dcterms:created>
  <dcterms:modified xsi:type="dcterms:W3CDTF">2022-10-14T07:11:28Z</dcterms:modified>
</cp:coreProperties>
</file>