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65" r:id="rId6"/>
    <p:sldId id="266" r:id="rId7"/>
    <p:sldId id="268" r:id="rId8"/>
    <p:sldId id="269" r:id="rId9"/>
    <p:sldId id="267" r:id="rId10"/>
    <p:sldId id="272" r:id="rId11"/>
    <p:sldId id="273" r:id="rId12"/>
    <p:sldId id="270" r:id="rId13"/>
    <p:sldId id="271" r:id="rId14"/>
    <p:sldId id="280" r:id="rId15"/>
    <p:sldId id="274" r:id="rId16"/>
    <p:sldId id="278" r:id="rId17"/>
    <p:sldId id="275" r:id="rId18"/>
    <p:sldId id="276" r:id="rId19"/>
    <p:sldId id="282" r:id="rId20"/>
    <p:sldId id="283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70" y="2048127"/>
            <a:ext cx="10515600" cy="2387600"/>
          </a:xfrm>
        </p:spPr>
        <p:txBody>
          <a:bodyPr/>
          <a:lstStyle/>
          <a:p>
            <a:r>
              <a:rPr lang="en-US" dirty="0"/>
              <a:t>Bitcoin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2" y="5226519"/>
            <a:ext cx="6705599" cy="1137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GROUP MEMBERS:-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/>
              <a:t>VAISHNAVI H ALVA (01) DIV 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/>
              <a:t>MIHIR N DIXIT (20) DIV 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/>
              <a:t>RASHID W FARUQUI (21) DIV A</a:t>
            </a:r>
          </a:p>
          <a:p>
            <a:pPr>
              <a:lnSpc>
                <a:spcPct val="100000"/>
              </a:lnSpc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t="9946" r="11728" b="17558"/>
          <a:stretch/>
        </p:blipFill>
        <p:spPr>
          <a:xfrm>
            <a:off x="10341736" y="4958366"/>
            <a:ext cx="1850264" cy="1899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05843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205189" y="0"/>
            <a:ext cx="10749367" cy="1208868"/>
          </a:xfrm>
        </p:spPr>
        <p:txBody>
          <a:bodyPr/>
          <a:lstStyle/>
          <a:p>
            <a:r>
              <a:rPr lang="en-US" dirty="0"/>
              <a:t>4.1 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9337"/>
              </p:ext>
            </p:extLst>
          </p:nvPr>
        </p:nvGraphicFramePr>
        <p:xfrm>
          <a:off x="746975" y="1466641"/>
          <a:ext cx="10606826" cy="490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  <a:r>
                        <a:rPr lang="en-US" baseline="0" dirty="0"/>
                        <a:t> OF EXISTING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 OF EXISTING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178">
                <a:tc>
                  <a:txBody>
                    <a:bodyPr/>
                    <a:lstStyle/>
                    <a:p>
                      <a:r>
                        <a:rPr lang="en-US" sz="1600" dirty="0"/>
                        <a:t>[1] Numnoda et al. have obtained highly accurate results on implementing their prediction Gated Recurrent Unit (GRU)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However, their prototype has a large time complexity. Thus, complicating the expected results in this ever-changing environment.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323">
                <a:tc>
                  <a:txBody>
                    <a:bodyPr/>
                    <a:lstStyle/>
                    <a:p>
                      <a:r>
                        <a:rPr lang="en-US" sz="1600" dirty="0"/>
                        <a:t>[2] Mangla et al. have compared four different price prediction models: RNN, Logistic Regression, Support Vector Machine, and ARIMA. Their major findings are that- ARIMA performs poorly for predictions extending beyond the next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logistic regression model can give accurate results only if a separable hyperplane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884">
                <a:tc>
                  <a:txBody>
                    <a:bodyPr/>
                    <a:lstStyle/>
                    <a:p>
                      <a:r>
                        <a:rPr lang="en-US" sz="1600" dirty="0"/>
                        <a:t>[3] Guo et al. have used a hybrid method consisting of multi-scale residual blocks and an LSTM network to predict Bitcoin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Although, their work does not include comprehensive metrics which measure the investor’s attention to more timely detection of bitcoin market volatility, therefore resulting in a less accurate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178">
                <a:tc>
                  <a:txBody>
                    <a:bodyPr/>
                    <a:lstStyle/>
                    <a:p>
                      <a:r>
                        <a:rPr lang="en-US" sz="1600" dirty="0"/>
                        <a:t>[4] Awoke et al. have considered basic deep learning models like GRU and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However, their research lacks further investigation to enhance the model accuracy by considering different parameters.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269583" y="0"/>
            <a:ext cx="10749367" cy="1208868"/>
          </a:xfrm>
        </p:spPr>
        <p:txBody>
          <a:bodyPr/>
          <a:lstStyle/>
          <a:p>
            <a:r>
              <a:rPr lang="en-US" dirty="0"/>
              <a:t>4.2 OUTCOME OF LITERATURE SURVEY</a:t>
            </a:r>
          </a:p>
        </p:txBody>
      </p:sp>
      <p:sp>
        <p:nvSpPr>
          <p:cNvPr id="1048614" name="Content Placeholder 1048613"/>
          <p:cNvSpPr>
            <a:spLocks noGrp="1"/>
          </p:cNvSpPr>
          <p:nvPr>
            <p:ph idx="1"/>
          </p:nvPr>
        </p:nvSpPr>
        <p:spPr>
          <a:xfrm>
            <a:off x="400320" y="1632442"/>
            <a:ext cx="11267939" cy="3570623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</a:rPr>
              <a:t>Finding: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was discovered that the linear regression model’s accuracy rate is very high when compared to other Machine Learning models from related works; it was found to be 99.87 percent accurate.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LSTM model, on the other hand, shows a mini error rate of 0.08 percent.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This, in turn, demonstrates that the neural network model is more optimized than the machine learning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1" y="4908819"/>
            <a:ext cx="1797678" cy="14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7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048592"/>
          <p:cNvSpPr txBox="1"/>
          <p:nvPr/>
        </p:nvSpPr>
        <p:spPr>
          <a:xfrm>
            <a:off x="1163872" y="2918458"/>
            <a:ext cx="986425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7524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244699" y="0"/>
            <a:ext cx="10749367" cy="1208868"/>
          </a:xfrm>
        </p:spPr>
        <p:txBody>
          <a:bodyPr/>
          <a:lstStyle/>
          <a:p>
            <a:r>
              <a:rPr lang="en-US" dirty="0"/>
              <a:t>5.1 ALGORITHM IN USE : LSTM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699" y="1558344"/>
            <a:ext cx="1110910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LSTM?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Long short-term memory (LSTM) </a:t>
            </a:r>
            <a:r>
              <a:rPr lang="en-US" sz="1600" dirty="0"/>
              <a:t>is an artificial recurrent neural network architecture used in the field of deep learning. Unlike standard feedforward neural networks, LSTM has feedback connections.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can process not only single data points, but also entire sequences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Long Short-Term Memory (LSTM) networks are a type of recurrent neural network capable of learning order dependence in sequence prediction problems.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a behavior required in complex problem domains like machine translation, speech recognition, and more.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LSTMs are a complex area of deep learning.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LSTMs are often referred to as fancy RNNs.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Vanilla RNNs do not have a cell state. They only have hidden states and those hidden states serve as the memory for RNNs.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Meanwhile, LSTM has both cell states and a hidden states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04" y="5324530"/>
            <a:ext cx="1123571" cy="11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321533" y="0"/>
            <a:ext cx="10749367" cy="1208868"/>
          </a:xfrm>
        </p:spPr>
        <p:txBody>
          <a:bodyPr/>
          <a:lstStyle/>
          <a:p>
            <a:r>
              <a:rPr lang="en-US" dirty="0"/>
              <a:t>5.2 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9" y="1551663"/>
            <a:ext cx="5442397" cy="53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7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10749367" cy="1208868"/>
          </a:xfrm>
        </p:spPr>
        <p:txBody>
          <a:bodyPr/>
          <a:lstStyle/>
          <a:p>
            <a:r>
              <a:rPr lang="en-US" dirty="0"/>
              <a:t>5.3 PROCESS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468192"/>
            <a:ext cx="12037453" cy="5293215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u="sng" dirty="0">
                <a:solidFill>
                  <a:schemeClr val="tx1"/>
                </a:solidFill>
              </a:rPr>
              <a:t>Steps for performing Bitcoin-Price-Prediction 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Download dataset from Yahoo Finance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Import necessary Library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Load dataset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Exploring data, checking for null values or missing value(handling them by removing them or replacing the null values by the mean of that column)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Visualize the data to explore the trend in the data.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Splitting the dataset into training and testing data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Building LSTM Model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Fitting the training data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Prediction on testing data Model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Evaluation(Calculate RMSE,MSE,R2 score)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097" y="5250840"/>
            <a:ext cx="1106283" cy="9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Sentiment Analysis is the process of determining(computationally) whether a piece of writing is positive , negative or neutral. It is also known as opinion mining.</a:t>
            </a:r>
          </a:p>
          <a:p>
            <a:r>
              <a:rPr lang="en-US" dirty="0">
                <a:solidFill>
                  <a:schemeClr val="tx1"/>
                </a:solidFill>
              </a:rPr>
              <a:t>The APIs or python library which we planned to use are as follows,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Tweepy</a:t>
            </a:r>
            <a:r>
              <a:rPr lang="en-US" dirty="0">
                <a:solidFill>
                  <a:schemeClr val="tx1"/>
                </a:solidFill>
              </a:rPr>
              <a:t> - Python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Textblob</a:t>
            </a:r>
            <a:r>
              <a:rPr lang="en-US" dirty="0">
                <a:solidFill>
                  <a:schemeClr val="tx1"/>
                </a:solidFill>
              </a:rPr>
              <a:t> - Textual Data Parser and provides built program of sentiment analysis for textual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NLTK - Natural language toolkit corpora</a:t>
            </a:r>
          </a:p>
        </p:txBody>
      </p:sp>
    </p:spTree>
    <p:extLst>
      <p:ext uri="{BB962C8B-B14F-4D97-AF65-F5344CB8AC3E}">
        <p14:creationId xmlns:p14="http://schemas.microsoft.com/office/powerpoint/2010/main" val="108694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3" t="52249" r="3726" b="23988"/>
          <a:stretch/>
        </p:blipFill>
        <p:spPr>
          <a:xfrm>
            <a:off x="1532585" y="1815922"/>
            <a:ext cx="8500057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10749367" cy="1208868"/>
          </a:xfrm>
        </p:spPr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3B8AC-7252-DA70-47E1-AC5D1726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833"/>
            <a:ext cx="12192000" cy="46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extBox 1048650"/>
          <p:cNvSpPr txBox="1"/>
          <p:nvPr/>
        </p:nvSpPr>
        <p:spPr>
          <a:xfrm>
            <a:off x="4096000" y="3219450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402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139" y="1441939"/>
            <a:ext cx="4995224" cy="46540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1. Abstract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2. Introduction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3. Problem Statement and Objectives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4. Literature Survey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5. Methodology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756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048592"/>
          <p:cNvSpPr txBox="1"/>
          <p:nvPr/>
        </p:nvSpPr>
        <p:spPr>
          <a:xfrm>
            <a:off x="1163872" y="2918458"/>
            <a:ext cx="98642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ABSTRACT</a:t>
            </a: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ABSTRACT</a:t>
            </a:r>
          </a:p>
        </p:txBody>
      </p:sp>
      <p:sp>
        <p:nvSpPr>
          <p:cNvPr id="1048614" name="Content Placeholder 1048613"/>
          <p:cNvSpPr>
            <a:spLocks noGrp="1"/>
          </p:cNvSpPr>
          <p:nvPr>
            <p:ph idx="1"/>
          </p:nvPr>
        </p:nvSpPr>
        <p:spPr>
          <a:xfrm>
            <a:off x="838201" y="1825625"/>
            <a:ext cx="10400893" cy="435133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Bitcoin is one of the most popular and valuable cryptocurrency in the current financial market, attracting traders for investment and thereby opening new research opportunities for researchers.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Countless research works have been performed on Bitcoin price prediction with different machine learning prediction algorithms. For the research: relevant features are taken from the dataset having strong correlation with Bitcoin prices and random data chunks are then selected to train and test the model.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proposed methodology is then applied to train a simple Long Short Term Memory (LSTM) model to predict the bitcoin price. When the LSTM model is trained with a suitable data chunk, thus identified, sustainable results are found for the prediction. We also make use of Sentiment Analysis in </a:t>
            </a:r>
            <a:r>
              <a:rPr lang="en-US">
                <a:solidFill>
                  <a:schemeClr val="tx1"/>
                </a:solidFill>
              </a:rPr>
              <a:t>our project.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9" r="22385"/>
          <a:stretch/>
        </p:blipFill>
        <p:spPr>
          <a:xfrm>
            <a:off x="10805375" y="5548252"/>
            <a:ext cx="1212890" cy="12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048592"/>
          <p:cNvSpPr txBox="1"/>
          <p:nvPr/>
        </p:nvSpPr>
        <p:spPr>
          <a:xfrm>
            <a:off x="1163872" y="2918458"/>
            <a:ext cx="9864257" cy="624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062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400320" y="0"/>
            <a:ext cx="10749367" cy="1208868"/>
          </a:xfrm>
        </p:spPr>
        <p:txBody>
          <a:bodyPr/>
          <a:lstStyle/>
          <a:p>
            <a:r>
              <a:rPr lang="en-US" dirty="0"/>
              <a:t>2. INTRODUCTION</a:t>
            </a:r>
          </a:p>
        </p:txBody>
      </p:sp>
      <p:sp>
        <p:nvSpPr>
          <p:cNvPr id="1048614" name="Content Placeholder 1048613"/>
          <p:cNvSpPr>
            <a:spLocks noGrp="1"/>
          </p:cNvSpPr>
          <p:nvPr>
            <p:ph idx="1"/>
          </p:nvPr>
        </p:nvSpPr>
        <p:spPr>
          <a:xfrm>
            <a:off x="400320" y="1632442"/>
            <a:ext cx="11267939" cy="4351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Bitcoin was published in paper in 2008 whose author was SATOSHI NAKAMOTO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Bitcoin is an innovative payment network and a new kind of money or cryptocurrency, that uses strong cryptography to secure financial transactions.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Factors affecting bitcoin prices are supply and demand, media coverage, government regulations.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As Bitcoin's price has very high volatility, many people are attracted to the research of predicting the price trend of Bitcoin because investors have a chance to gain high profit from the price change..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aim to incorporate machine learning to analyse past fluctuations in currency price, and attempt to decipher a trend in prices.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 this paper, we are predicting the Bitcoin price trend using a Long Short-Term Memory (LSTM)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50" b="60300" l="16530" r="80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73" y="4427227"/>
            <a:ext cx="3281392" cy="41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048592"/>
          <p:cNvSpPr txBox="1"/>
          <p:nvPr/>
        </p:nvSpPr>
        <p:spPr>
          <a:xfrm>
            <a:off x="1163872" y="2918458"/>
            <a:ext cx="986425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PROBLEM STATEMENT AND OBJECTIVE</a:t>
            </a:r>
          </a:p>
        </p:txBody>
      </p:sp>
    </p:spTree>
    <p:extLst>
      <p:ext uri="{BB962C8B-B14F-4D97-AF65-F5344CB8AC3E}">
        <p14:creationId xmlns:p14="http://schemas.microsoft.com/office/powerpoint/2010/main" val="129167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400320" y="0"/>
            <a:ext cx="10749367" cy="1208868"/>
          </a:xfrm>
        </p:spPr>
        <p:txBody>
          <a:bodyPr/>
          <a:lstStyle/>
          <a:p>
            <a:r>
              <a:rPr lang="en-US" dirty="0"/>
              <a:t>3. PROBLEM STATEMENT AND OBJECTIVES</a:t>
            </a:r>
          </a:p>
        </p:txBody>
      </p:sp>
      <p:sp>
        <p:nvSpPr>
          <p:cNvPr id="1048614" name="Content Placeholder 1048613"/>
          <p:cNvSpPr>
            <a:spLocks noGrp="1"/>
          </p:cNvSpPr>
          <p:nvPr>
            <p:ph idx="1"/>
          </p:nvPr>
        </p:nvSpPr>
        <p:spPr>
          <a:xfrm>
            <a:off x="400320" y="1632442"/>
            <a:ext cx="11267939" cy="357062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rgbClr val="36363D"/>
                </a:solidFill>
              </a:rPr>
              <a:t>Problem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of the main problems with bitcoin is price volatility, which indicates the need for studying the underlying price model</a:t>
            </a:r>
            <a:r>
              <a:rPr lang="en-US" b="1" u="sng" dirty="0">
                <a:solidFill>
                  <a:srgbClr val="36363D"/>
                </a:solidFill>
              </a:rPr>
              <a:t>.</a:t>
            </a:r>
          </a:p>
          <a:p>
            <a:endParaRPr lang="en-US" b="1" u="sng" dirty="0">
              <a:solidFill>
                <a:srgbClr val="36363D"/>
              </a:solidFill>
            </a:endParaRPr>
          </a:p>
          <a:p>
            <a:r>
              <a:rPr lang="en-US" b="1" u="sng" dirty="0">
                <a:solidFill>
                  <a:srgbClr val="36363D"/>
                </a:solidFill>
              </a:rPr>
              <a:t>Objective: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develop a model which can help us to predict the price of the crypto currency used (in this case: Bitcoin), with low error rate and a high precision of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model will not tell the future, but it might forecast the general trend and the direction to expect the prices to move.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52" y="4995443"/>
            <a:ext cx="1657714" cy="16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048592"/>
          <p:cNvSpPr txBox="1"/>
          <p:nvPr/>
        </p:nvSpPr>
        <p:spPr>
          <a:xfrm>
            <a:off x="1163872" y="2918458"/>
            <a:ext cx="986425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0885369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476</TotalTime>
  <Words>1034</Words>
  <Application>Microsoft Office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WelcomeDoc</vt:lpstr>
      <vt:lpstr>Bitcoin Price Prediction</vt:lpstr>
      <vt:lpstr>1. Abstract 2. Introduction 3. Problem Statement and Objectives 4. Literature Survey 5. Methodology</vt:lpstr>
      <vt:lpstr>PowerPoint Presentation</vt:lpstr>
      <vt:lpstr>1. ABSTRACT</vt:lpstr>
      <vt:lpstr>PowerPoint Presentation</vt:lpstr>
      <vt:lpstr>2. INTRODUCTION</vt:lpstr>
      <vt:lpstr>PowerPoint Presentation</vt:lpstr>
      <vt:lpstr>3. PROBLEM STATEMENT AND OBJECTIVES</vt:lpstr>
      <vt:lpstr>PowerPoint Presentation</vt:lpstr>
      <vt:lpstr>4.1 LITERATURE SURVEY</vt:lpstr>
      <vt:lpstr>4.2 OUTCOME OF LITERATURE SURVEY</vt:lpstr>
      <vt:lpstr>PowerPoint Presentation</vt:lpstr>
      <vt:lpstr>5.1 ALGORITHM IN USE : LSTM</vt:lpstr>
      <vt:lpstr>5.2 SYSTEM ARCHITECTURE</vt:lpstr>
      <vt:lpstr>5.3 PROCESS DESIGN</vt:lpstr>
      <vt:lpstr>5.4 Sentiment Analysis</vt:lpstr>
      <vt:lpstr>PowerPoint Presentation</vt:lpstr>
      <vt:lpstr>EXPECTED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 Using LSTM</dc:title>
  <dc:creator>Microsoft account</dc:creator>
  <cp:keywords/>
  <cp:lastModifiedBy>Faruqui Rashid</cp:lastModifiedBy>
  <cp:revision>26</cp:revision>
  <dcterms:created xsi:type="dcterms:W3CDTF">2022-09-19T13:44:27Z</dcterms:created>
  <dcterms:modified xsi:type="dcterms:W3CDTF">2022-10-14T08:35:58Z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