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56" r:id="rId3"/>
    <p:sldId id="263" r:id="rId4"/>
    <p:sldId id="257" r:id="rId5"/>
    <p:sldId id="261" r:id="rId6"/>
    <p:sldId id="265" r:id="rId7"/>
    <p:sldId id="266" r:id="rId8"/>
    <p:sldId id="284" r:id="rId9"/>
    <p:sldId id="285" r:id="rId10"/>
    <p:sldId id="260" r:id="rId11"/>
    <p:sldId id="268" r:id="rId12"/>
    <p:sldId id="269" r:id="rId13"/>
    <p:sldId id="270" r:id="rId14"/>
    <p:sldId id="272" r:id="rId15"/>
    <p:sldId id="286" r:id="rId16"/>
    <p:sldId id="271" r:id="rId17"/>
    <p:sldId id="273" r:id="rId18"/>
    <p:sldId id="287" r:id="rId19"/>
    <p:sldId id="274" r:id="rId20"/>
    <p:sldId id="275" r:id="rId21"/>
    <p:sldId id="277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D2B0D"/>
    <a:srgbClr val="009999"/>
    <a:srgbClr val="FF9900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18" autoAdjust="0"/>
    <p:restoredTop sz="92834" autoAdjust="0"/>
  </p:normalViewPr>
  <p:slideViewPr>
    <p:cSldViewPr>
      <p:cViewPr varScale="1">
        <p:scale>
          <a:sx n="68" d="100"/>
          <a:sy n="68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135F-969F-49CD-8C36-D9B3CB48905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33F67-0927-4AF8-AA39-E23A4B98C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33F67-0927-4AF8-AA39-E23A4B98C0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33F67-0927-4AF8-AA39-E23A4B98C00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33F67-0927-4AF8-AA39-E23A4B98C00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ert.nic.in/html/learning_basket/electricity/electricity/electrostatics/faraday_law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Courses\CSE\EEE2217\VIDEO\Dc%20Generator\Das%20Prinzip%20des%20Generators%20-%20YouTube.wmv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990600"/>
            <a:ext cx="632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Courses No: EEE 2217</a:t>
            </a:r>
          </a:p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Course Title: Electrical Drives and Instrumentation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8534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Presentation on DC Machines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572000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Mr. </a:t>
            </a:r>
            <a:r>
              <a:rPr lang="en-US" sz="2800" b="1" dirty="0" err="1" smtClean="0"/>
              <a:t>Tawabur</a:t>
            </a:r>
            <a:r>
              <a:rPr lang="en-US" sz="2800" b="1" dirty="0" smtClean="0"/>
              <a:t> </a:t>
            </a:r>
            <a:r>
              <a:rPr lang="en-US" sz="2800" b="1" dirty="0" smtClean="0"/>
              <a:t>Rahman</a:t>
            </a:r>
          </a:p>
          <a:p>
            <a:pPr algn="ctr"/>
            <a:r>
              <a:rPr lang="en-US" sz="2800" b="1" dirty="0" smtClean="0"/>
              <a:t>Lecturer</a:t>
            </a:r>
          </a:p>
          <a:p>
            <a:pPr algn="ctr"/>
            <a:r>
              <a:rPr lang="en-US" sz="2800" b="1" dirty="0" smtClean="0"/>
              <a:t>Department of Electrical and Electronic Engineering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207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Unidirectional Current From Alternating Current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3352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Commutator: </a:t>
            </a:r>
            <a:r>
              <a:rPr lang="en-US" sz="2200" dirty="0" smtClean="0"/>
              <a:t>Converts alternating  currents into unidirectional currents.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Fig(a). </a:t>
            </a:r>
            <a:r>
              <a:rPr lang="en-US" sz="2200" dirty="0" smtClean="0"/>
              <a:t>Currents flows along ABMLCD i.e. Brush no.1 in contact with segment a acts as the positive end of supply and ‘b’ as negative end .</a:t>
            </a:r>
          </a:p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FF0000"/>
                </a:solidFill>
              </a:rPr>
              <a:t>fig(b), </a:t>
            </a:r>
            <a:r>
              <a:rPr lang="en-US" sz="2200" dirty="0" smtClean="0"/>
              <a:t>direction of induced current is reversed and position of  segments ‘a’ and  ‘b’ have also reversed.</a:t>
            </a:r>
          </a:p>
          <a:p>
            <a:r>
              <a:rPr lang="en-US" sz="2200" dirty="0" smtClean="0"/>
              <a:t>Current through load resistance again flows from M to L</a:t>
            </a:r>
            <a:endParaRPr lang="en-US" sz="2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0" y="990600"/>
            <a:ext cx="5486400" cy="363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705839"/>
            <a:ext cx="4391025" cy="215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PARTS OF DC MACHINE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Major parts of the machine are:</a:t>
            </a:r>
          </a:p>
          <a:p>
            <a:pPr lvl="1">
              <a:buNone/>
            </a:pPr>
            <a:endParaRPr lang="en-US" dirty="0" smtClean="0">
              <a:latin typeface="Calisto MT" pitchFamily="18" charset="0"/>
            </a:endParaRPr>
          </a:p>
          <a:p>
            <a:pPr lvl="1"/>
            <a:r>
              <a:rPr lang="en-US" dirty="0" smtClean="0">
                <a:latin typeface="Calisto MT" pitchFamily="18" charset="0"/>
              </a:rPr>
              <a:t>Magnetic frame or Yoke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Pole coils or poles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pole core and pole shoes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Armature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Commutator</a:t>
            </a:r>
          </a:p>
          <a:p>
            <a:pPr lvl="1"/>
            <a:r>
              <a:rPr lang="en-US" dirty="0" smtClean="0">
                <a:latin typeface="Calisto MT" pitchFamily="18" charset="0"/>
              </a:rPr>
              <a:t>Brushes, Bearings and shaft.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Yoke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serves two major purposes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.   It provides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mechanical support </a:t>
            </a:r>
            <a:r>
              <a:rPr lang="en-US" dirty="0" smtClean="0"/>
              <a:t>for the 	     poles and acts 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protecting cover        	     </a:t>
            </a:r>
            <a:r>
              <a:rPr lang="en-US" dirty="0" smtClean="0"/>
              <a:t>for the whole machine</a:t>
            </a:r>
          </a:p>
          <a:p>
            <a:pPr>
              <a:buNone/>
            </a:pPr>
            <a:r>
              <a:rPr lang="en-US" dirty="0" smtClean="0"/>
              <a:t>		ii.  It carries the magnetic flux produced 	      by the poles.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Materials used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small machine – cast iron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large machine – cast steel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0969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Sectional View of an D.C. Generator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477000" cy="476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Pole Coils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		Consists of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copper wire or strip</a:t>
            </a:r>
          </a:p>
          <a:p>
            <a:pPr>
              <a:buNone/>
            </a:pP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sz="3600" dirty="0" smtClean="0"/>
              <a:t>		When current passes through these coils, they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electromagnetize</a:t>
            </a:r>
            <a:r>
              <a:rPr lang="en-US" sz="3600" dirty="0" smtClean="0"/>
              <a:t> the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poles</a:t>
            </a:r>
            <a:r>
              <a:rPr lang="en-US" sz="3600" dirty="0" smtClean="0"/>
              <a:t> which produce the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necessary flux </a:t>
            </a:r>
            <a:r>
              <a:rPr lang="en-US" sz="3600" dirty="0" smtClean="0"/>
              <a:t>that is cut by revolving armature conductors.</a:t>
            </a:r>
          </a:p>
          <a:p>
            <a:pPr algn="just">
              <a:buNone/>
            </a:pPr>
            <a:endParaRPr lang="en-US" sz="3600" dirty="0"/>
          </a:p>
        </p:txBody>
      </p:sp>
      <p:sp>
        <p:nvSpPr>
          <p:cNvPr id="4" name="Right Arrow 3"/>
          <p:cNvSpPr/>
          <p:nvPr/>
        </p:nvSpPr>
        <p:spPr>
          <a:xfrm>
            <a:off x="685800" y="3124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85800" y="1828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Field Winding/Pole Coil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638800" cy="455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Pole core and Pole shoes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field magnets consists of pole cores and pole shoes.</a:t>
            </a:r>
          </a:p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Purposes: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Spread out the flux in the air gap and reduce the reluctance due to being of larger cross section.</a:t>
            </a:r>
          </a:p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Supports the field coils </a:t>
            </a:r>
            <a:r>
              <a:rPr lang="en-US" dirty="0" smtClean="0"/>
              <a:t>or exciting coils.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Armature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Armature core: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dirty="0" smtClean="0"/>
              <a:t>cylindrical shaped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Houses the armature conductor or coils- causes them to rotate and cut flux 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Armature winding: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Insulated from each other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r>
              <a:rPr lang="en-US" sz="3200" dirty="0" smtClean="0"/>
              <a:t>Conductor are placed in the armature slots 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38200" y="5638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382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8200" y="213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Typical View of Armature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3886200" cy="305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667000"/>
            <a:ext cx="433673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5638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(a)						(b)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Commutator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The </a:t>
            </a:r>
            <a:r>
              <a:rPr lang="en-US" dirty="0" err="1" smtClean="0"/>
              <a:t>commutator</a:t>
            </a:r>
            <a:r>
              <a:rPr lang="en-US" dirty="0" smtClean="0"/>
              <a:t> converts the alternating </a:t>
            </a:r>
            <a:r>
              <a:rPr lang="en-US" dirty="0" err="1" smtClean="0"/>
              <a:t>emf</a:t>
            </a:r>
            <a:r>
              <a:rPr lang="en-US" dirty="0" smtClean="0"/>
              <a:t> into unidirectional or direct </a:t>
            </a:r>
            <a:r>
              <a:rPr lang="en-US" dirty="0" err="1" smtClean="0"/>
              <a:t>emf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Cylindrical structure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7800" y="3269609"/>
            <a:ext cx="6629400" cy="3588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Electric Machines</a:t>
            </a:r>
            <a:endParaRPr lang="en-US" sz="6000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Device in which occurs </a:t>
            </a:r>
            <a:r>
              <a:rPr lang="en-US" b="1" dirty="0" smtClean="0">
                <a:solidFill>
                  <a:srgbClr val="00B050"/>
                </a:solidFill>
              </a:rPr>
              <a:t>electromagnetic phenomena </a:t>
            </a:r>
            <a:r>
              <a:rPr lang="en-US" b="1" dirty="0" smtClean="0"/>
              <a:t>is called machine.</a:t>
            </a:r>
          </a:p>
          <a:p>
            <a:r>
              <a:rPr lang="en-US" b="1" dirty="0" smtClean="0"/>
              <a:t>Converts electrical energy  into mechanical energy or mechanical energy into electrical energy</a:t>
            </a:r>
          </a:p>
          <a:p>
            <a:pPr lvl="3"/>
            <a:r>
              <a:rPr lang="en-US" sz="3200" b="1" dirty="0" smtClean="0"/>
              <a:t>Generator</a:t>
            </a:r>
          </a:p>
          <a:p>
            <a:pPr lvl="3"/>
            <a:r>
              <a:rPr lang="en-US" sz="3200" b="1" dirty="0" smtClean="0"/>
              <a:t>Motor</a:t>
            </a:r>
          </a:p>
          <a:p>
            <a:pPr lvl="3"/>
            <a:r>
              <a:rPr lang="en-US" sz="3200" b="1" dirty="0" smtClean="0"/>
              <a:t>Transformer</a:t>
            </a:r>
            <a:endParaRPr lang="en-US" sz="32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Brushes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up of </a:t>
            </a:r>
            <a:r>
              <a:rPr lang="en-US" b="1" dirty="0" smtClean="0">
                <a:solidFill>
                  <a:srgbClr val="00B050"/>
                </a:solidFill>
              </a:rPr>
              <a:t>carbon or graphite</a:t>
            </a:r>
            <a:r>
              <a:rPr lang="en-US" dirty="0" smtClean="0"/>
              <a:t>, collects the current from the </a:t>
            </a:r>
            <a:r>
              <a:rPr lang="en-US" dirty="0" err="1" smtClean="0"/>
              <a:t>commutator</a:t>
            </a:r>
            <a:r>
              <a:rPr lang="en-US" dirty="0" smtClean="0"/>
              <a:t> and convey it to the external load resistance.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343275"/>
            <a:ext cx="4648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Terminology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Coil: </a:t>
            </a:r>
            <a:r>
              <a:rPr lang="en-US" sz="2500" dirty="0" smtClean="0"/>
              <a:t>Two conductors connected in series is called coil of one turn.</a:t>
            </a:r>
          </a:p>
          <a:p>
            <a:pPr>
              <a:buNone/>
            </a:pP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Coil side: </a:t>
            </a:r>
            <a:r>
              <a:rPr lang="en-US" sz="2500" dirty="0" smtClean="0"/>
              <a:t>any side of coil that cuts lines of flux.</a:t>
            </a:r>
          </a:p>
          <a:p>
            <a:pPr>
              <a:buNone/>
            </a:pP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Coil span or coil pitch: </a:t>
            </a:r>
            <a:r>
              <a:rPr lang="en-US" sz="2500" dirty="0" smtClean="0"/>
              <a:t>distance between two coil sides of a coil.</a:t>
            </a:r>
          </a:p>
          <a:p>
            <a:pPr>
              <a:buNone/>
            </a:pP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Pole pitch:</a:t>
            </a:r>
            <a:r>
              <a:rPr lang="en-US" sz="2500" b="1" dirty="0" smtClean="0"/>
              <a:t> </a:t>
            </a:r>
            <a:r>
              <a:rPr lang="en-US" sz="2500" dirty="0" smtClean="0"/>
              <a:t>distance between identical points on adjacent poles.</a:t>
            </a:r>
          </a:p>
          <a:p>
            <a:pPr>
              <a:buNone/>
            </a:pPr>
            <a:r>
              <a:rPr lang="en-US" sz="2500" b="1" dirty="0" smtClean="0">
                <a:solidFill>
                  <a:srgbClr val="00B050"/>
                </a:solidFill>
              </a:rPr>
              <a:t>Pole pitch=No. of conductor/pole</a:t>
            </a:r>
          </a:p>
          <a:p>
            <a:pPr>
              <a:buNone/>
            </a:pPr>
            <a:r>
              <a:rPr lang="en-US" sz="2500" dirty="0" smtClean="0"/>
              <a:t>If there are 48 conductors and 4 pole then</a:t>
            </a:r>
          </a:p>
          <a:p>
            <a:pPr>
              <a:buNone/>
            </a:pPr>
            <a:r>
              <a:rPr lang="en-US" sz="2500" dirty="0" smtClean="0"/>
              <a:t>Pole pitch=48/4=12.</a:t>
            </a:r>
          </a:p>
          <a:p>
            <a:pPr>
              <a:buNone/>
            </a:pPr>
            <a:r>
              <a:rPr lang="en-US" sz="2500" dirty="0" smtClean="0"/>
              <a:t>If coil pitch=pole pitch, called full pitch.</a:t>
            </a:r>
          </a:p>
          <a:p>
            <a:endParaRPr lang="en-US" sz="25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495300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FF0000"/>
                </a:solidFill>
              </a:rPr>
              <a:t>Front pitch(Y</a:t>
            </a:r>
            <a:r>
              <a:rPr lang="en-US" sz="23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2300" b="1" dirty="0" smtClean="0">
                <a:solidFill>
                  <a:srgbClr val="FF0000"/>
                </a:solidFill>
              </a:rPr>
              <a:t>): </a:t>
            </a:r>
            <a:r>
              <a:rPr lang="en-US" sz="2300" dirty="0" smtClean="0"/>
              <a:t>distance between the second </a:t>
            </a:r>
            <a:r>
              <a:rPr lang="en-US" sz="2300" dirty="0" err="1" smtClean="0"/>
              <a:t>coilside</a:t>
            </a:r>
            <a:r>
              <a:rPr lang="en-US" sz="2300" dirty="0" smtClean="0"/>
              <a:t> of one coil and the first </a:t>
            </a:r>
            <a:r>
              <a:rPr lang="en-US" sz="2300" dirty="0" err="1" smtClean="0"/>
              <a:t>coilside</a:t>
            </a:r>
            <a:r>
              <a:rPr lang="en-US" sz="2300" dirty="0" smtClean="0"/>
              <a:t> of the next coil which are connected at the front i.e. </a:t>
            </a:r>
            <a:r>
              <a:rPr lang="en-US" sz="2300" dirty="0" err="1" smtClean="0"/>
              <a:t>commutator</a:t>
            </a:r>
            <a:r>
              <a:rPr lang="en-US" sz="2300" dirty="0" smtClean="0"/>
              <a:t> end of the armature.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r>
              <a:rPr lang="en-US" sz="2300" b="1" dirty="0" smtClean="0">
                <a:solidFill>
                  <a:srgbClr val="FF0000"/>
                </a:solidFill>
              </a:rPr>
              <a:t>Back pitch (Y</a:t>
            </a:r>
            <a:r>
              <a:rPr lang="en-US" sz="23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2300" b="1" dirty="0" smtClean="0">
                <a:solidFill>
                  <a:srgbClr val="FF0000"/>
                </a:solidFill>
              </a:rPr>
              <a:t>):</a:t>
            </a:r>
            <a:r>
              <a:rPr lang="en-US" sz="2300" dirty="0" smtClean="0"/>
              <a:t>the Distance , measured in terms of the armature conductors, which a coil advances on the back of the armature is called back pitch.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r>
              <a:rPr lang="en-US" sz="2300" b="1" dirty="0" smtClean="0">
                <a:solidFill>
                  <a:srgbClr val="FF0000"/>
                </a:solidFill>
              </a:rPr>
              <a:t>Commutator pitch: </a:t>
            </a:r>
            <a:r>
              <a:rPr lang="en-US" sz="2300" dirty="0" smtClean="0"/>
              <a:t>distance between the segments to which the two ends of a coil are connected.</a:t>
            </a:r>
            <a:endParaRPr lang="en-US" sz="2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676399"/>
            <a:ext cx="3276600" cy="507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228600"/>
            <a:ext cx="95250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					</a:t>
            </a:r>
            <a:r>
              <a:rPr lang="en-US" u="sng" dirty="0" smtClean="0">
                <a:solidFill>
                  <a:srgbClr val="0000FF"/>
                </a:solidFill>
              </a:rPr>
              <a:t>Lap Winding</a:t>
            </a:r>
            <a:endParaRPr lang="en-US" u="sng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32NE0408.GIF (25392 bytes)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676400"/>
            <a:ext cx="47625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87025"/>
            <a:ext cx="4038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One coil side must be under the north pole and the other coil side under the south pole.</a:t>
            </a:r>
          </a:p>
          <a:p>
            <a:pPr algn="just"/>
            <a:r>
              <a:rPr lang="en-US" sz="2400" dirty="0" smtClean="0"/>
              <a:t>The coil is placed on the armature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spans</a:t>
            </a:r>
            <a:r>
              <a:rPr lang="en-US" sz="2400" dirty="0" smtClean="0"/>
              <a:t> the distance from the north pole to the same point on the south pole , or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one pole pitch.</a:t>
            </a:r>
          </a:p>
          <a:p>
            <a:r>
              <a:rPr lang="en-US" sz="2400" dirty="0" smtClean="0"/>
              <a:t>In Lap winding, the </a:t>
            </a:r>
            <a:r>
              <a:rPr lang="en-US" sz="2400" b="1" dirty="0" smtClean="0">
                <a:solidFill>
                  <a:srgbClr val="00B050"/>
                </a:solidFill>
              </a:rPr>
              <a:t>finishing end of one coil</a:t>
            </a:r>
            <a:r>
              <a:rPr lang="en-US" sz="2400" dirty="0" smtClean="0"/>
              <a:t> is connected to a </a:t>
            </a:r>
            <a:r>
              <a:rPr lang="en-US" sz="2400" b="1" dirty="0" err="1" smtClean="0">
                <a:solidFill>
                  <a:srgbClr val="00B050"/>
                </a:solidFill>
              </a:rPr>
              <a:t>commutator</a:t>
            </a:r>
            <a:r>
              <a:rPr lang="en-US" sz="2400" b="1" dirty="0" smtClean="0">
                <a:solidFill>
                  <a:srgbClr val="00B050"/>
                </a:solidFill>
              </a:rPr>
              <a:t> segment </a:t>
            </a:r>
            <a:r>
              <a:rPr lang="en-US" sz="2400" dirty="0" smtClean="0"/>
              <a:t>and to the starting end of adjacent coil situated under same pole and so on 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486401"/>
            <a:ext cx="4267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6600FF"/>
                </a:solidFill>
              </a:rPr>
              <a:t>Used in machines designed for low voltage and high current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Wave Winding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32NE0408.GIF (25392 bytes)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752600"/>
            <a:ext cx="47625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143000"/>
            <a:ext cx="3352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Two coil side does not lie under the same pole pair.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rgbClr val="009999"/>
                </a:solidFill>
              </a:rPr>
              <a:t>Coil A has one side under the north pole and the other side under the south pole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Coil B is not located under the same poles as coil A.</a:t>
            </a:r>
          </a:p>
          <a:p>
            <a:endParaRPr lang="en-US" dirty="0" smtClean="0"/>
          </a:p>
          <a:p>
            <a:pPr marL="0" lvl="1"/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47300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7030A0"/>
                </a:solidFill>
              </a:rPr>
              <a:t>Used in machines designed for high voltage and low current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Difference between Lap and Wave winding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In lap winding, has many parallel paths in the armature. </a:t>
            </a:r>
          </a:p>
          <a:p>
            <a:pPr algn="just"/>
            <a:r>
              <a:rPr lang="en-US" dirty="0" err="1" smtClean="0"/>
              <a:t>No.of</a:t>
            </a:r>
            <a:r>
              <a:rPr lang="en-US" dirty="0" smtClean="0"/>
              <a:t> parallel paths in armature=</a:t>
            </a:r>
            <a:r>
              <a:rPr lang="en-US" dirty="0" err="1" smtClean="0"/>
              <a:t>mP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P=No. of pole</a:t>
            </a:r>
          </a:p>
          <a:p>
            <a:pPr>
              <a:buNone/>
            </a:pPr>
            <a:r>
              <a:rPr lang="en-US" dirty="0" smtClean="0"/>
              <a:t>		m=multiplicity of Lap winding</a:t>
            </a:r>
          </a:p>
          <a:p>
            <a:r>
              <a:rPr lang="en-US" dirty="0" smtClean="0"/>
              <a:t>So it is more suited for high current low voltage application.</a:t>
            </a:r>
          </a:p>
          <a:p>
            <a:r>
              <a:rPr lang="en-US" dirty="0" smtClean="0"/>
              <a:t>In wave winding the no of parallel path is only two. So it is suitable for high voltage low current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Faraday’s Law of Electromagnetic Induction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In 1831 Michael Faraday made an important discovery. He learned that </a:t>
            </a:r>
            <a:r>
              <a:rPr lang="en-GB" dirty="0" smtClean="0">
                <a:solidFill>
                  <a:srgbClr val="00B050"/>
                </a:solidFill>
              </a:rPr>
              <a:t>”a voltage is induced in a conductor if the conductor cuts lines of magnetic flux.”</a:t>
            </a:r>
          </a:p>
          <a:p>
            <a:pPr>
              <a:buNone/>
            </a:pPr>
            <a:endParaRPr lang="en-GB" dirty="0" smtClean="0"/>
          </a:p>
          <a:p>
            <a:pPr algn="just"/>
            <a:r>
              <a:rPr lang="en-GB" dirty="0" smtClean="0"/>
              <a:t>Moreover, The magnitude of the emf induced in a conductor is equal to the rate of change of magnetic flux i.e. The rate at which the magnetic flux changes with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DC Generator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638800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An electrical Generator is a machine which converts mechanical energy (or power) into electrical energy (or power).</a:t>
            </a:r>
          </a:p>
          <a:p>
            <a:pPr>
              <a:buNone/>
            </a:pPr>
            <a:r>
              <a:rPr lang="en-US" sz="2500" b="1" dirty="0" smtClean="0">
                <a:solidFill>
                  <a:srgbClr val="0000FF"/>
                </a:solidFill>
              </a:rPr>
              <a:t>Working Principle :</a:t>
            </a:r>
            <a:endParaRPr lang="en-US" sz="2500" dirty="0" smtClean="0">
              <a:solidFill>
                <a:srgbClr val="0000FF"/>
              </a:solidFill>
            </a:endParaRPr>
          </a:p>
          <a:p>
            <a:r>
              <a:rPr lang="en-US" sz="2500" dirty="0" smtClean="0"/>
              <a:t>  If a conductor is placed in magnetic field and the conductor is rotated by any </a:t>
            </a:r>
            <a:r>
              <a:rPr lang="en-US" sz="2500" dirty="0" smtClean="0">
                <a:solidFill>
                  <a:srgbClr val="8D2B0D"/>
                </a:solidFill>
              </a:rPr>
              <a:t>external means </a:t>
            </a:r>
            <a:r>
              <a:rPr lang="en-US" sz="2500" dirty="0" smtClean="0"/>
              <a:t> for which the conductor cuts rate of change of  flux then there induced a voltage across the conductor according to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Faraday's Laws of Electromagnetic </a:t>
            </a:r>
            <a:r>
              <a:rPr lang="en-US" sz="2500" dirty="0" smtClean="0">
                <a:hlinkClick r:id="rId2"/>
              </a:rPr>
              <a:t>Induction</a:t>
            </a:r>
            <a:r>
              <a:rPr lang="en-US" sz="2500" dirty="0" smtClean="0"/>
              <a:t>. This </a:t>
            </a:r>
            <a:r>
              <a:rPr lang="en-US" sz="2500" dirty="0" err="1" smtClean="0"/>
              <a:t>e.m.f</a:t>
            </a:r>
            <a:r>
              <a:rPr lang="en-US" sz="2500" dirty="0" smtClean="0"/>
              <a:t>. causes a current to flow if the conductor circuit is closed.</a:t>
            </a:r>
          </a:p>
          <a:p>
            <a:pPr lvl="0">
              <a:buNone/>
            </a:pPr>
            <a:r>
              <a:rPr lang="en-US" sz="2500" b="1" dirty="0" smtClean="0">
                <a:solidFill>
                  <a:srgbClr val="0000FF"/>
                </a:solidFill>
              </a:rPr>
              <a:t>Essential parts of an electric generator:</a:t>
            </a:r>
          </a:p>
          <a:p>
            <a:pPr lvl="0">
              <a:buFont typeface="Wingdings" pitchFamily="2" charset="2"/>
              <a:buChar char="v"/>
            </a:pPr>
            <a:r>
              <a:rPr lang="en-US" sz="2500" dirty="0" smtClean="0">
                <a:solidFill>
                  <a:srgbClr val="7030A0"/>
                </a:solidFill>
              </a:rPr>
              <a:t>Magnetic field </a:t>
            </a:r>
            <a:r>
              <a:rPr lang="en-US" sz="2500" dirty="0" smtClean="0"/>
              <a:t>and</a:t>
            </a:r>
          </a:p>
          <a:p>
            <a:pPr lvl="0">
              <a:buFont typeface="Wingdings" pitchFamily="2" charset="2"/>
              <a:buChar char="v"/>
            </a:pPr>
            <a:r>
              <a:rPr lang="en-US" sz="2500" dirty="0" smtClean="0">
                <a:solidFill>
                  <a:srgbClr val="7030A0"/>
                </a:solidFill>
              </a:rPr>
              <a:t>Armature</a:t>
            </a:r>
            <a:r>
              <a:rPr lang="en-US" sz="2500" dirty="0" smtClean="0"/>
              <a:t> in which conductors are housing.</a:t>
            </a:r>
          </a:p>
          <a:p>
            <a:pPr>
              <a:buNone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Working Principle (Cont.)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pPr marL="495300" indent="-495300"/>
            <a:r>
              <a:rPr lang="en-US" dirty="0" smtClean="0"/>
              <a:t>The amount of voltage generated depends on:</a:t>
            </a:r>
          </a:p>
          <a:p>
            <a:pPr marL="869950" lvl="1" indent="-412750">
              <a:buFontTx/>
              <a:buAutoNum type="romanLcPeriod"/>
            </a:pPr>
            <a:r>
              <a:rPr lang="en-US" sz="3200" dirty="0" smtClean="0"/>
              <a:t>the flux density of magnetic field, B </a:t>
            </a:r>
          </a:p>
          <a:p>
            <a:pPr marL="869950" lvl="1" indent="-412750">
              <a:buFontTx/>
              <a:buAutoNum type="romanLcPeriod"/>
            </a:pPr>
            <a:r>
              <a:rPr lang="en-US" sz="3200" dirty="0" smtClean="0"/>
              <a:t>the speed at which the conductor is moved, v  </a:t>
            </a:r>
          </a:p>
          <a:p>
            <a:pPr marL="869950" lvl="1" indent="-412750">
              <a:buFontTx/>
              <a:buAutoNum type="romanLcPeriod"/>
            </a:pPr>
            <a:r>
              <a:rPr lang="en-US" sz="3200" dirty="0" smtClean="0"/>
              <a:t>the length of the conductor within the magnetic field</a:t>
            </a:r>
          </a:p>
          <a:p>
            <a:pPr marL="869950" lvl="1" indent="-412750">
              <a:buNone/>
            </a:pPr>
            <a:endParaRPr lang="en-US" sz="3200" dirty="0" smtClean="0"/>
          </a:p>
          <a:p>
            <a:pPr marL="869950" lvl="1" indent="-412750">
              <a:buNone/>
            </a:pPr>
            <a:endParaRPr lang="en-US" sz="3200" dirty="0" smtClean="0"/>
          </a:p>
          <a:p>
            <a:pPr marL="869950" lvl="1" indent="-412750">
              <a:buNone/>
            </a:pPr>
            <a:endParaRPr lang="en-US" sz="3200" dirty="0" smtClean="0">
              <a:latin typeface="+mj-lt"/>
            </a:endParaRPr>
          </a:p>
          <a:p>
            <a:pPr marL="869950" lvl="1" indent="-412750">
              <a:buNone/>
            </a:pPr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638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3600" dirty="0" smtClean="0">
                <a:solidFill>
                  <a:srgbClr val="FF9900"/>
                </a:solidFill>
              </a:rPr>
              <a:t>E=</a:t>
            </a:r>
            <a:r>
              <a:rPr lang="en-US" sz="3600" dirty="0" err="1" smtClean="0">
                <a:solidFill>
                  <a:srgbClr val="FF9900"/>
                </a:solidFill>
              </a:rPr>
              <a:t>Blv</a:t>
            </a:r>
            <a:r>
              <a:rPr lang="en-US" sz="3600" dirty="0" smtClean="0">
                <a:solidFill>
                  <a:srgbClr val="FF9900"/>
                </a:solidFill>
              </a:rPr>
              <a:t>  volts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 (cont.)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629400" cy="464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81600" y="4495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(Commutator)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Principle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4" descr="32NE0397.GIF (18703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61722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Das Prinzip des Generators - YouTube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Commutator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943600" cy="400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59436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Typical view of Commutator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755</Words>
  <Application>Microsoft Office PowerPoint</Application>
  <PresentationFormat>On-screen Show (4:3)</PresentationFormat>
  <Paragraphs>126</Paragraphs>
  <Slides>25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 Electric Machines</vt:lpstr>
      <vt:lpstr>Faraday’s Law of Electromagnetic Induction</vt:lpstr>
      <vt:lpstr>DC Generator</vt:lpstr>
      <vt:lpstr>Working Principle (Cont.)</vt:lpstr>
      <vt:lpstr>Working Principle (cont.)</vt:lpstr>
      <vt:lpstr>Working Principle (cont.)</vt:lpstr>
      <vt:lpstr>Slide 8</vt:lpstr>
      <vt:lpstr>Commutator</vt:lpstr>
      <vt:lpstr>Unidirectional Current From Alternating Current</vt:lpstr>
      <vt:lpstr>PARTS OF DC MACHINE </vt:lpstr>
      <vt:lpstr>Yoke</vt:lpstr>
      <vt:lpstr>Sectional View of an D.C. Generator</vt:lpstr>
      <vt:lpstr>Pole Coils</vt:lpstr>
      <vt:lpstr>Field Winding/Pole Coil</vt:lpstr>
      <vt:lpstr>Pole core and Pole shoes</vt:lpstr>
      <vt:lpstr>Armature</vt:lpstr>
      <vt:lpstr>Typical View of Armature</vt:lpstr>
      <vt:lpstr>Commutator</vt:lpstr>
      <vt:lpstr>Brushes</vt:lpstr>
      <vt:lpstr>Terminology</vt:lpstr>
      <vt:lpstr>Slide 22</vt:lpstr>
      <vt:lpstr>     Lap Winding</vt:lpstr>
      <vt:lpstr>Wave Winding</vt:lpstr>
      <vt:lpstr>Difference between Lap and Wave winding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2</dc:creator>
  <cp:lastModifiedBy>SMART</cp:lastModifiedBy>
  <cp:revision>183</cp:revision>
  <dcterms:created xsi:type="dcterms:W3CDTF">2006-08-16T00:00:00Z</dcterms:created>
  <dcterms:modified xsi:type="dcterms:W3CDTF">2013-03-11T03:18:19Z</dcterms:modified>
</cp:coreProperties>
</file>