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4"/>
  </p:notesMasterIdLst>
  <p:sldIdLst>
    <p:sldId id="256" r:id="rId2"/>
    <p:sldId id="714" r:id="rId3"/>
    <p:sldId id="715" r:id="rId4"/>
    <p:sldId id="674" r:id="rId5"/>
    <p:sldId id="713" r:id="rId6"/>
    <p:sldId id="726" r:id="rId7"/>
    <p:sldId id="712" r:id="rId8"/>
    <p:sldId id="727" r:id="rId9"/>
    <p:sldId id="676" r:id="rId10"/>
    <p:sldId id="717" r:id="rId11"/>
    <p:sldId id="716" r:id="rId12"/>
    <p:sldId id="718" r:id="rId13"/>
    <p:sldId id="728" r:id="rId14"/>
    <p:sldId id="729" r:id="rId15"/>
    <p:sldId id="719" r:id="rId16"/>
    <p:sldId id="720" r:id="rId17"/>
    <p:sldId id="721" r:id="rId18"/>
    <p:sldId id="722" r:id="rId19"/>
    <p:sldId id="723" r:id="rId20"/>
    <p:sldId id="725" r:id="rId21"/>
    <p:sldId id="724"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E2AF84-E196-B391-4FB2-A3D33D7488A6}" name="Rashik Nilambur" initials="RN" userId="10a9ff2f9edf324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101" d="100"/>
          <a:sy n="101" d="100"/>
        </p:scale>
        <p:origin x="144" y="10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BD5A4-CB84-4BC0-ADBA-DF038D16E75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F72481-D815-40FA-8C53-08E324A341C8}">
      <dgm:prSet/>
      <dgm:spPr/>
      <dgm:t>
        <a:bodyPr/>
        <a:lstStyle/>
        <a:p>
          <a:pPr>
            <a:lnSpc>
              <a:spcPct val="100000"/>
            </a:lnSpc>
          </a:pPr>
          <a:r>
            <a:rPr lang="en-US"/>
            <a:t>The challenge of predicting whether a customer will respond positively to insurance offers.</a:t>
          </a:r>
        </a:p>
      </dgm:t>
    </dgm:pt>
    <dgm:pt modelId="{B6004066-FE69-4C63-9C85-D7D50A586467}" type="parTrans" cxnId="{7B02D3D8-61FC-49B2-B6BE-DB00E88F2AFD}">
      <dgm:prSet/>
      <dgm:spPr/>
      <dgm:t>
        <a:bodyPr/>
        <a:lstStyle/>
        <a:p>
          <a:endParaRPr lang="en-US"/>
        </a:p>
      </dgm:t>
    </dgm:pt>
    <dgm:pt modelId="{5139DEAC-074E-4108-9EBF-50FBFD81B0F7}" type="sibTrans" cxnId="{7B02D3D8-61FC-49B2-B6BE-DB00E88F2AFD}">
      <dgm:prSet/>
      <dgm:spPr/>
      <dgm:t>
        <a:bodyPr/>
        <a:lstStyle/>
        <a:p>
          <a:endParaRPr lang="en-US"/>
        </a:p>
      </dgm:t>
    </dgm:pt>
    <dgm:pt modelId="{90937D44-B6BC-451B-BD53-517ECEB9B52A}">
      <dgm:prSet/>
      <dgm:spPr/>
      <dgm:t>
        <a:bodyPr/>
        <a:lstStyle/>
        <a:p>
          <a:pPr>
            <a:lnSpc>
              <a:spcPct val="100000"/>
            </a:lnSpc>
          </a:pPr>
          <a:r>
            <a:rPr lang="en-US"/>
            <a:t>How solving this can improve marketing strategies and customer retention.</a:t>
          </a:r>
        </a:p>
      </dgm:t>
    </dgm:pt>
    <dgm:pt modelId="{39853776-5E6D-4E04-9164-9B318BAF680B}" type="parTrans" cxnId="{6DA9A29B-3FDD-47E9-8AC6-A0DB6132C00A}">
      <dgm:prSet/>
      <dgm:spPr/>
      <dgm:t>
        <a:bodyPr/>
        <a:lstStyle/>
        <a:p>
          <a:endParaRPr lang="en-US"/>
        </a:p>
      </dgm:t>
    </dgm:pt>
    <dgm:pt modelId="{E7C48C09-D499-4332-9D58-AC4E647EEAAE}" type="sibTrans" cxnId="{6DA9A29B-3FDD-47E9-8AC6-A0DB6132C00A}">
      <dgm:prSet/>
      <dgm:spPr/>
      <dgm:t>
        <a:bodyPr/>
        <a:lstStyle/>
        <a:p>
          <a:endParaRPr lang="en-US"/>
        </a:p>
      </dgm:t>
    </dgm:pt>
    <dgm:pt modelId="{A05BF56B-8556-44B0-A27C-E4B866B783E1}" type="pres">
      <dgm:prSet presAssocID="{5D5BD5A4-CB84-4BC0-ADBA-DF038D16E75E}" presName="root" presStyleCnt="0">
        <dgm:presLayoutVars>
          <dgm:dir/>
          <dgm:resizeHandles val="exact"/>
        </dgm:presLayoutVars>
      </dgm:prSet>
      <dgm:spPr/>
    </dgm:pt>
    <dgm:pt modelId="{6AC4F316-0C2D-4B56-8A21-CEE1BF0766A0}" type="pres">
      <dgm:prSet presAssocID="{7DF72481-D815-40FA-8C53-08E324A341C8}" presName="compNode" presStyleCnt="0"/>
      <dgm:spPr/>
    </dgm:pt>
    <dgm:pt modelId="{61F4D37A-D7B4-45C1-933A-C83AC68BF4D3}" type="pres">
      <dgm:prSet presAssocID="{7DF72481-D815-40FA-8C53-08E324A341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EF7A4B67-AF45-4C89-84DE-AA3483DB6C86}" type="pres">
      <dgm:prSet presAssocID="{7DF72481-D815-40FA-8C53-08E324A341C8}" presName="spaceRect" presStyleCnt="0"/>
      <dgm:spPr/>
    </dgm:pt>
    <dgm:pt modelId="{A09CE0CA-ECEF-429C-9EAF-D82C51992EC2}" type="pres">
      <dgm:prSet presAssocID="{7DF72481-D815-40FA-8C53-08E324A341C8}" presName="textRect" presStyleLbl="revTx" presStyleIdx="0" presStyleCnt="2">
        <dgm:presLayoutVars>
          <dgm:chMax val="1"/>
          <dgm:chPref val="1"/>
        </dgm:presLayoutVars>
      </dgm:prSet>
      <dgm:spPr/>
    </dgm:pt>
    <dgm:pt modelId="{61D6E637-FAE1-42AF-82F1-C1DBC6B1B6C2}" type="pres">
      <dgm:prSet presAssocID="{5139DEAC-074E-4108-9EBF-50FBFD81B0F7}" presName="sibTrans" presStyleCnt="0"/>
      <dgm:spPr/>
    </dgm:pt>
    <dgm:pt modelId="{3DC7A054-50C3-4324-8607-319F576C7B5A}" type="pres">
      <dgm:prSet presAssocID="{90937D44-B6BC-451B-BD53-517ECEB9B52A}" presName="compNode" presStyleCnt="0"/>
      <dgm:spPr/>
    </dgm:pt>
    <dgm:pt modelId="{9AC5C18F-8B7C-4370-8E49-734F31F9F239}" type="pres">
      <dgm:prSet presAssocID="{90937D44-B6BC-451B-BD53-517ECEB9B5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D607C57F-B6DF-479F-8376-752312662B77}" type="pres">
      <dgm:prSet presAssocID="{90937D44-B6BC-451B-BD53-517ECEB9B52A}" presName="spaceRect" presStyleCnt="0"/>
      <dgm:spPr/>
    </dgm:pt>
    <dgm:pt modelId="{E8CAC1C2-FDDA-4088-AA16-99AA0B72A83F}" type="pres">
      <dgm:prSet presAssocID="{90937D44-B6BC-451B-BD53-517ECEB9B52A}" presName="textRect" presStyleLbl="revTx" presStyleIdx="1" presStyleCnt="2">
        <dgm:presLayoutVars>
          <dgm:chMax val="1"/>
          <dgm:chPref val="1"/>
        </dgm:presLayoutVars>
      </dgm:prSet>
      <dgm:spPr/>
    </dgm:pt>
  </dgm:ptLst>
  <dgm:cxnLst>
    <dgm:cxn modelId="{64A25A55-2A02-41F9-B8E5-0A12BA11F68A}" type="presOf" srcId="{90937D44-B6BC-451B-BD53-517ECEB9B52A}" destId="{E8CAC1C2-FDDA-4088-AA16-99AA0B72A83F}" srcOrd="0" destOrd="0" presId="urn:microsoft.com/office/officeart/2018/2/layout/IconLabelList"/>
    <dgm:cxn modelId="{6DA9A29B-3FDD-47E9-8AC6-A0DB6132C00A}" srcId="{5D5BD5A4-CB84-4BC0-ADBA-DF038D16E75E}" destId="{90937D44-B6BC-451B-BD53-517ECEB9B52A}" srcOrd="1" destOrd="0" parTransId="{39853776-5E6D-4E04-9164-9B318BAF680B}" sibTransId="{E7C48C09-D499-4332-9D58-AC4E647EEAAE}"/>
    <dgm:cxn modelId="{45BF9BB5-764F-44FE-B809-A26A49F06A98}" type="presOf" srcId="{7DF72481-D815-40FA-8C53-08E324A341C8}" destId="{A09CE0CA-ECEF-429C-9EAF-D82C51992EC2}" srcOrd="0" destOrd="0" presId="urn:microsoft.com/office/officeart/2018/2/layout/IconLabelList"/>
    <dgm:cxn modelId="{7B02D3D8-61FC-49B2-B6BE-DB00E88F2AFD}" srcId="{5D5BD5A4-CB84-4BC0-ADBA-DF038D16E75E}" destId="{7DF72481-D815-40FA-8C53-08E324A341C8}" srcOrd="0" destOrd="0" parTransId="{B6004066-FE69-4C63-9C85-D7D50A586467}" sibTransId="{5139DEAC-074E-4108-9EBF-50FBFD81B0F7}"/>
    <dgm:cxn modelId="{CB23C6E2-DC14-47A9-BDE7-1EC99F449C93}" type="presOf" srcId="{5D5BD5A4-CB84-4BC0-ADBA-DF038D16E75E}" destId="{A05BF56B-8556-44B0-A27C-E4B866B783E1}" srcOrd="0" destOrd="0" presId="urn:microsoft.com/office/officeart/2018/2/layout/IconLabelList"/>
    <dgm:cxn modelId="{402FCAA6-5693-425D-8942-8A58D809E7A3}" type="presParOf" srcId="{A05BF56B-8556-44B0-A27C-E4B866B783E1}" destId="{6AC4F316-0C2D-4B56-8A21-CEE1BF0766A0}" srcOrd="0" destOrd="0" presId="urn:microsoft.com/office/officeart/2018/2/layout/IconLabelList"/>
    <dgm:cxn modelId="{E76EB491-0116-4451-8D29-3BEEEDA3E346}" type="presParOf" srcId="{6AC4F316-0C2D-4B56-8A21-CEE1BF0766A0}" destId="{61F4D37A-D7B4-45C1-933A-C83AC68BF4D3}" srcOrd="0" destOrd="0" presId="urn:microsoft.com/office/officeart/2018/2/layout/IconLabelList"/>
    <dgm:cxn modelId="{0618593F-A317-42B5-BDC1-6B9BBC522FFC}" type="presParOf" srcId="{6AC4F316-0C2D-4B56-8A21-CEE1BF0766A0}" destId="{EF7A4B67-AF45-4C89-84DE-AA3483DB6C86}" srcOrd="1" destOrd="0" presId="urn:microsoft.com/office/officeart/2018/2/layout/IconLabelList"/>
    <dgm:cxn modelId="{9DF7D586-C6E3-4BE5-A109-BE3670A2617D}" type="presParOf" srcId="{6AC4F316-0C2D-4B56-8A21-CEE1BF0766A0}" destId="{A09CE0CA-ECEF-429C-9EAF-D82C51992EC2}" srcOrd="2" destOrd="0" presId="urn:microsoft.com/office/officeart/2018/2/layout/IconLabelList"/>
    <dgm:cxn modelId="{423BE4BC-865F-4A02-99F3-672CBC9D22E8}" type="presParOf" srcId="{A05BF56B-8556-44B0-A27C-E4B866B783E1}" destId="{61D6E637-FAE1-42AF-82F1-C1DBC6B1B6C2}" srcOrd="1" destOrd="0" presId="urn:microsoft.com/office/officeart/2018/2/layout/IconLabelList"/>
    <dgm:cxn modelId="{28778AC2-46D5-4BFC-84F7-715FDF65F93B}" type="presParOf" srcId="{A05BF56B-8556-44B0-A27C-E4B866B783E1}" destId="{3DC7A054-50C3-4324-8607-319F576C7B5A}" srcOrd="2" destOrd="0" presId="urn:microsoft.com/office/officeart/2018/2/layout/IconLabelList"/>
    <dgm:cxn modelId="{9F64B969-D6DE-4F0F-B327-494B73BC0810}" type="presParOf" srcId="{3DC7A054-50C3-4324-8607-319F576C7B5A}" destId="{9AC5C18F-8B7C-4370-8E49-734F31F9F239}" srcOrd="0" destOrd="0" presId="urn:microsoft.com/office/officeart/2018/2/layout/IconLabelList"/>
    <dgm:cxn modelId="{F7C2CEA0-572E-4D32-8986-F8E06D1C7883}" type="presParOf" srcId="{3DC7A054-50C3-4324-8607-319F576C7B5A}" destId="{D607C57F-B6DF-479F-8376-752312662B77}" srcOrd="1" destOrd="0" presId="urn:microsoft.com/office/officeart/2018/2/layout/IconLabelList"/>
    <dgm:cxn modelId="{B06F5B54-F7C7-4A9E-A75F-B00DD92F56C1}" type="presParOf" srcId="{3DC7A054-50C3-4324-8607-319F576C7B5A}" destId="{E8CAC1C2-FDDA-4088-AA16-99AA0B72A83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C300B8-9E4C-4440-BD94-152A8076291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410100-E4C6-443D-85C4-E5E8B8788AC3}">
      <dgm:prSet/>
      <dgm:spPr/>
      <dgm:t>
        <a:bodyPr/>
        <a:lstStyle/>
        <a:p>
          <a:pPr>
            <a:lnSpc>
              <a:spcPct val="100000"/>
            </a:lnSpc>
          </a:pPr>
          <a:r>
            <a:rPr lang="en-US" b="1" i="0"/>
            <a:t>Description:</a:t>
          </a:r>
          <a:r>
            <a:rPr lang="en-US" b="0" i="0"/>
            <a:t> Contains customer information on </a:t>
          </a:r>
          <a:r>
            <a:rPr lang="en-US"/>
            <a:t>whether the policyholders (customers) from past year will be interested in buying the Vehicle Insurance provided by the company.</a:t>
          </a:r>
        </a:p>
      </dgm:t>
    </dgm:pt>
    <dgm:pt modelId="{E24267B5-7B90-42BF-B9F7-6D2CAAAE1B40}" type="parTrans" cxnId="{54CD9BA2-DECF-4CBA-B16F-04B066F5B242}">
      <dgm:prSet/>
      <dgm:spPr/>
      <dgm:t>
        <a:bodyPr/>
        <a:lstStyle/>
        <a:p>
          <a:endParaRPr lang="en-US"/>
        </a:p>
      </dgm:t>
    </dgm:pt>
    <dgm:pt modelId="{E6026C60-59CB-446C-BB05-A915BAED3949}" type="sibTrans" cxnId="{54CD9BA2-DECF-4CBA-B16F-04B066F5B242}">
      <dgm:prSet/>
      <dgm:spPr/>
      <dgm:t>
        <a:bodyPr/>
        <a:lstStyle/>
        <a:p>
          <a:endParaRPr lang="en-US"/>
        </a:p>
      </dgm:t>
    </dgm:pt>
    <dgm:pt modelId="{B4EAA049-C9EB-4B82-837C-AD7E7AA7987E}">
      <dgm:prSet/>
      <dgm:spPr/>
      <dgm:t>
        <a:bodyPr/>
        <a:lstStyle/>
        <a:p>
          <a:pPr>
            <a:lnSpc>
              <a:spcPct val="100000"/>
            </a:lnSpc>
          </a:pPr>
          <a:r>
            <a:rPr lang="en-US" b="1" i="0"/>
            <a:t>Columns:</a:t>
          </a:r>
          <a:r>
            <a:rPr lang="en-US" b="0" i="0"/>
            <a:t> Includes customer details, services used, vehicle details, and response.</a:t>
          </a:r>
          <a:endParaRPr lang="en-US"/>
        </a:p>
      </dgm:t>
    </dgm:pt>
    <dgm:pt modelId="{3F8C52B1-9332-4686-B1B3-DDF776E282B3}" type="parTrans" cxnId="{6B267C73-6BDC-426A-89B5-C1247B7A83DC}">
      <dgm:prSet/>
      <dgm:spPr/>
      <dgm:t>
        <a:bodyPr/>
        <a:lstStyle/>
        <a:p>
          <a:endParaRPr lang="en-US"/>
        </a:p>
      </dgm:t>
    </dgm:pt>
    <dgm:pt modelId="{F2075C6B-A663-4708-9C46-304B1F198B59}" type="sibTrans" cxnId="{6B267C73-6BDC-426A-89B5-C1247B7A83DC}">
      <dgm:prSet/>
      <dgm:spPr/>
      <dgm:t>
        <a:bodyPr/>
        <a:lstStyle/>
        <a:p>
          <a:endParaRPr lang="en-US"/>
        </a:p>
      </dgm:t>
    </dgm:pt>
    <dgm:pt modelId="{79E5F1A6-4E64-4FFA-B1EA-C0811362A6E6}">
      <dgm:prSet/>
      <dgm:spPr/>
      <dgm:t>
        <a:bodyPr/>
        <a:lstStyle/>
        <a:p>
          <a:pPr>
            <a:lnSpc>
              <a:spcPct val="100000"/>
            </a:lnSpc>
          </a:pPr>
          <a:r>
            <a:rPr lang="en-US" b="1" i="0"/>
            <a:t>Purpose:</a:t>
          </a:r>
          <a:r>
            <a:rPr lang="en-US" b="0" i="0"/>
            <a:t> Used for customer churn analysis, segmentation, and retention strategies.</a:t>
          </a:r>
          <a:endParaRPr lang="en-US"/>
        </a:p>
      </dgm:t>
    </dgm:pt>
    <dgm:pt modelId="{B3A85B67-1467-48CB-81A4-F85C8DF6EAAB}" type="parTrans" cxnId="{1AEB1B8D-54B2-4B83-B7A1-E1192CB9411A}">
      <dgm:prSet/>
      <dgm:spPr/>
      <dgm:t>
        <a:bodyPr/>
        <a:lstStyle/>
        <a:p>
          <a:endParaRPr lang="en-US"/>
        </a:p>
      </dgm:t>
    </dgm:pt>
    <dgm:pt modelId="{B172641B-985D-47A9-A28D-4C149AFB9190}" type="sibTrans" cxnId="{1AEB1B8D-54B2-4B83-B7A1-E1192CB9411A}">
      <dgm:prSet/>
      <dgm:spPr/>
      <dgm:t>
        <a:bodyPr/>
        <a:lstStyle/>
        <a:p>
          <a:endParaRPr lang="en-US"/>
        </a:p>
      </dgm:t>
    </dgm:pt>
    <dgm:pt modelId="{A41E1532-D899-4A74-B7F2-70021BD6678E}">
      <dgm:prSet/>
      <dgm:spPr/>
      <dgm:t>
        <a:bodyPr/>
        <a:lstStyle/>
        <a:p>
          <a:pPr>
            <a:lnSpc>
              <a:spcPct val="100000"/>
            </a:lnSpc>
          </a:pPr>
          <a:r>
            <a:rPr lang="en-US" b="1" i="0"/>
            <a:t>Applications:</a:t>
          </a:r>
          <a:r>
            <a:rPr lang="en-US" b="0" i="0"/>
            <a:t> Churn prediction, customer satisfaction analysis, and targeted marketing.</a:t>
          </a:r>
          <a:endParaRPr lang="en-US"/>
        </a:p>
      </dgm:t>
    </dgm:pt>
    <dgm:pt modelId="{4057B753-042F-4451-90B5-00184556D165}" type="parTrans" cxnId="{67FFAF25-04DF-4C2B-94BC-F334A9A6F3B8}">
      <dgm:prSet/>
      <dgm:spPr/>
      <dgm:t>
        <a:bodyPr/>
        <a:lstStyle/>
        <a:p>
          <a:endParaRPr lang="en-US"/>
        </a:p>
      </dgm:t>
    </dgm:pt>
    <dgm:pt modelId="{1E9DC83A-572D-4C0F-9C6A-337D2712AC6E}" type="sibTrans" cxnId="{67FFAF25-04DF-4C2B-94BC-F334A9A6F3B8}">
      <dgm:prSet/>
      <dgm:spPr/>
      <dgm:t>
        <a:bodyPr/>
        <a:lstStyle/>
        <a:p>
          <a:endParaRPr lang="en-US"/>
        </a:p>
      </dgm:t>
    </dgm:pt>
    <dgm:pt modelId="{3AACF1C3-04C9-4459-A359-01F458DD1BC3}">
      <dgm:prSet/>
      <dgm:spPr/>
      <dgm:t>
        <a:bodyPr/>
        <a:lstStyle/>
        <a:p>
          <a:pPr>
            <a:lnSpc>
              <a:spcPct val="100000"/>
            </a:lnSpc>
          </a:pPr>
          <a:r>
            <a:rPr lang="en-US" b="1" i="0"/>
            <a:t>Analysis Tasks</a:t>
          </a:r>
          <a:r>
            <a:rPr lang="en-US" b="0" i="0"/>
            <a:t>: EDA, data preprocessing, ML model building, evaluation, and model deployment.</a:t>
          </a:r>
          <a:endParaRPr lang="en-US"/>
        </a:p>
      </dgm:t>
    </dgm:pt>
    <dgm:pt modelId="{2F664E7C-10B0-4305-BDB9-CC10C8107227}" type="parTrans" cxnId="{9F1189A6-002B-4EB7-9166-1A6CC6AC7340}">
      <dgm:prSet/>
      <dgm:spPr/>
      <dgm:t>
        <a:bodyPr/>
        <a:lstStyle/>
        <a:p>
          <a:endParaRPr lang="en-US"/>
        </a:p>
      </dgm:t>
    </dgm:pt>
    <dgm:pt modelId="{3BAD7BB9-02B8-4419-968F-FAFF03DB4CA7}" type="sibTrans" cxnId="{9F1189A6-002B-4EB7-9166-1A6CC6AC7340}">
      <dgm:prSet/>
      <dgm:spPr/>
      <dgm:t>
        <a:bodyPr/>
        <a:lstStyle/>
        <a:p>
          <a:endParaRPr lang="en-US"/>
        </a:p>
      </dgm:t>
    </dgm:pt>
    <dgm:pt modelId="{D10772CE-C67C-4F17-8D9B-7CCCDA373571}" type="pres">
      <dgm:prSet presAssocID="{A4C300B8-9E4C-4440-BD94-152A80762911}" presName="root" presStyleCnt="0">
        <dgm:presLayoutVars>
          <dgm:dir/>
          <dgm:resizeHandles val="exact"/>
        </dgm:presLayoutVars>
      </dgm:prSet>
      <dgm:spPr/>
    </dgm:pt>
    <dgm:pt modelId="{D6E91EE1-2385-4AF9-91BC-0A791D05EB54}" type="pres">
      <dgm:prSet presAssocID="{F3410100-E4C6-443D-85C4-E5E8B8788AC3}" presName="compNode" presStyleCnt="0"/>
      <dgm:spPr/>
    </dgm:pt>
    <dgm:pt modelId="{8F574A8A-216D-4242-9E89-4112F3DAF0D2}" type="pres">
      <dgm:prSet presAssocID="{F3410100-E4C6-443D-85C4-E5E8B8788AC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4E9F1162-F0EC-49FC-BFB0-4D62838DA175}" type="pres">
      <dgm:prSet presAssocID="{F3410100-E4C6-443D-85C4-E5E8B8788AC3}" presName="spaceRect" presStyleCnt="0"/>
      <dgm:spPr/>
    </dgm:pt>
    <dgm:pt modelId="{B8C262F0-56EE-4E20-BCA8-1B22F4BA8AFE}" type="pres">
      <dgm:prSet presAssocID="{F3410100-E4C6-443D-85C4-E5E8B8788AC3}" presName="textRect" presStyleLbl="revTx" presStyleIdx="0" presStyleCnt="5">
        <dgm:presLayoutVars>
          <dgm:chMax val="1"/>
          <dgm:chPref val="1"/>
        </dgm:presLayoutVars>
      </dgm:prSet>
      <dgm:spPr/>
    </dgm:pt>
    <dgm:pt modelId="{BD02B17D-C6D2-406E-8803-4E1D04089311}" type="pres">
      <dgm:prSet presAssocID="{E6026C60-59CB-446C-BB05-A915BAED3949}" presName="sibTrans" presStyleCnt="0"/>
      <dgm:spPr/>
    </dgm:pt>
    <dgm:pt modelId="{A4E117A9-E92F-4727-88CE-14CF17361410}" type="pres">
      <dgm:prSet presAssocID="{B4EAA049-C9EB-4B82-837C-AD7E7AA7987E}" presName="compNode" presStyleCnt="0"/>
      <dgm:spPr/>
    </dgm:pt>
    <dgm:pt modelId="{0236242F-F4A4-4C73-93B8-09AC05420E7C}" type="pres">
      <dgm:prSet presAssocID="{B4EAA049-C9EB-4B82-837C-AD7E7AA7987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00A0F801-8B74-45CB-B9BD-B81BC530325B}" type="pres">
      <dgm:prSet presAssocID="{B4EAA049-C9EB-4B82-837C-AD7E7AA7987E}" presName="spaceRect" presStyleCnt="0"/>
      <dgm:spPr/>
    </dgm:pt>
    <dgm:pt modelId="{0CCF5F40-D320-427A-868D-C85EE5EAE461}" type="pres">
      <dgm:prSet presAssocID="{B4EAA049-C9EB-4B82-837C-AD7E7AA7987E}" presName="textRect" presStyleLbl="revTx" presStyleIdx="1" presStyleCnt="5">
        <dgm:presLayoutVars>
          <dgm:chMax val="1"/>
          <dgm:chPref val="1"/>
        </dgm:presLayoutVars>
      </dgm:prSet>
      <dgm:spPr/>
    </dgm:pt>
    <dgm:pt modelId="{040D68DB-EA23-4EB8-9BA7-51BBE83CC242}" type="pres">
      <dgm:prSet presAssocID="{F2075C6B-A663-4708-9C46-304B1F198B59}" presName="sibTrans" presStyleCnt="0"/>
      <dgm:spPr/>
    </dgm:pt>
    <dgm:pt modelId="{3115EFAB-80CF-499F-B448-602ED15B5258}" type="pres">
      <dgm:prSet presAssocID="{79E5F1A6-4E64-4FFA-B1EA-C0811362A6E6}" presName="compNode" presStyleCnt="0"/>
      <dgm:spPr/>
    </dgm:pt>
    <dgm:pt modelId="{F835CF44-02B2-421A-A531-4D4967CAE3DA}" type="pres">
      <dgm:prSet presAssocID="{79E5F1A6-4E64-4FFA-B1EA-C0811362A6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5C0C981-1871-46E9-90B4-9B5196B06011}" type="pres">
      <dgm:prSet presAssocID="{79E5F1A6-4E64-4FFA-B1EA-C0811362A6E6}" presName="spaceRect" presStyleCnt="0"/>
      <dgm:spPr/>
    </dgm:pt>
    <dgm:pt modelId="{200C106D-D2D1-43D9-BF6E-D61F09383346}" type="pres">
      <dgm:prSet presAssocID="{79E5F1A6-4E64-4FFA-B1EA-C0811362A6E6}" presName="textRect" presStyleLbl="revTx" presStyleIdx="2" presStyleCnt="5">
        <dgm:presLayoutVars>
          <dgm:chMax val="1"/>
          <dgm:chPref val="1"/>
        </dgm:presLayoutVars>
      </dgm:prSet>
      <dgm:spPr/>
    </dgm:pt>
    <dgm:pt modelId="{8048FB65-F204-4BD3-8AD4-A69EBC6D92DD}" type="pres">
      <dgm:prSet presAssocID="{B172641B-985D-47A9-A28D-4C149AFB9190}" presName="sibTrans" presStyleCnt="0"/>
      <dgm:spPr/>
    </dgm:pt>
    <dgm:pt modelId="{C15F71CB-F9E3-4AD5-932F-DDC8E1C82ACC}" type="pres">
      <dgm:prSet presAssocID="{A41E1532-D899-4A74-B7F2-70021BD6678E}" presName="compNode" presStyleCnt="0"/>
      <dgm:spPr/>
    </dgm:pt>
    <dgm:pt modelId="{7C691BA5-1BC6-4091-8DFE-7A08C6DF3545}" type="pres">
      <dgm:prSet presAssocID="{A41E1532-D899-4A74-B7F2-70021BD6678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79E658CE-89C6-419B-8583-4ACA5AC3B9B5}" type="pres">
      <dgm:prSet presAssocID="{A41E1532-D899-4A74-B7F2-70021BD6678E}" presName="spaceRect" presStyleCnt="0"/>
      <dgm:spPr/>
    </dgm:pt>
    <dgm:pt modelId="{9604B55A-E82C-43DE-95E2-31AF7FC48984}" type="pres">
      <dgm:prSet presAssocID="{A41E1532-D899-4A74-B7F2-70021BD6678E}" presName="textRect" presStyleLbl="revTx" presStyleIdx="3" presStyleCnt="5">
        <dgm:presLayoutVars>
          <dgm:chMax val="1"/>
          <dgm:chPref val="1"/>
        </dgm:presLayoutVars>
      </dgm:prSet>
      <dgm:spPr/>
    </dgm:pt>
    <dgm:pt modelId="{DFA7A788-C689-4A1D-AB8A-BC4D9756356B}" type="pres">
      <dgm:prSet presAssocID="{1E9DC83A-572D-4C0F-9C6A-337D2712AC6E}" presName="sibTrans" presStyleCnt="0"/>
      <dgm:spPr/>
    </dgm:pt>
    <dgm:pt modelId="{AC39F004-2A44-414A-BCF7-F09BAAACF66B}" type="pres">
      <dgm:prSet presAssocID="{3AACF1C3-04C9-4459-A359-01F458DD1BC3}" presName="compNode" presStyleCnt="0"/>
      <dgm:spPr/>
    </dgm:pt>
    <dgm:pt modelId="{AC47B8B9-A478-4CC7-994E-C661C897637B}" type="pres">
      <dgm:prSet presAssocID="{3AACF1C3-04C9-4459-A359-01F458DD1B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783463D5-BF18-4919-AC96-D8FFE75CFD13}" type="pres">
      <dgm:prSet presAssocID="{3AACF1C3-04C9-4459-A359-01F458DD1BC3}" presName="spaceRect" presStyleCnt="0"/>
      <dgm:spPr/>
    </dgm:pt>
    <dgm:pt modelId="{DB8DB784-E946-452F-B59F-9BD77BAFA1A0}" type="pres">
      <dgm:prSet presAssocID="{3AACF1C3-04C9-4459-A359-01F458DD1BC3}" presName="textRect" presStyleLbl="revTx" presStyleIdx="4" presStyleCnt="5">
        <dgm:presLayoutVars>
          <dgm:chMax val="1"/>
          <dgm:chPref val="1"/>
        </dgm:presLayoutVars>
      </dgm:prSet>
      <dgm:spPr/>
    </dgm:pt>
  </dgm:ptLst>
  <dgm:cxnLst>
    <dgm:cxn modelId="{F7180C21-3DA9-412B-830E-D4B925E33C7C}" type="presOf" srcId="{A41E1532-D899-4A74-B7F2-70021BD6678E}" destId="{9604B55A-E82C-43DE-95E2-31AF7FC48984}" srcOrd="0" destOrd="0" presId="urn:microsoft.com/office/officeart/2018/2/layout/IconLabelList"/>
    <dgm:cxn modelId="{67FFAF25-04DF-4C2B-94BC-F334A9A6F3B8}" srcId="{A4C300B8-9E4C-4440-BD94-152A80762911}" destId="{A41E1532-D899-4A74-B7F2-70021BD6678E}" srcOrd="3" destOrd="0" parTransId="{4057B753-042F-4451-90B5-00184556D165}" sibTransId="{1E9DC83A-572D-4C0F-9C6A-337D2712AC6E}"/>
    <dgm:cxn modelId="{1F275863-EB91-4FB1-833E-91F3653F833C}" type="presOf" srcId="{B4EAA049-C9EB-4B82-837C-AD7E7AA7987E}" destId="{0CCF5F40-D320-427A-868D-C85EE5EAE461}" srcOrd="0" destOrd="0" presId="urn:microsoft.com/office/officeart/2018/2/layout/IconLabelList"/>
    <dgm:cxn modelId="{6B267C73-6BDC-426A-89B5-C1247B7A83DC}" srcId="{A4C300B8-9E4C-4440-BD94-152A80762911}" destId="{B4EAA049-C9EB-4B82-837C-AD7E7AA7987E}" srcOrd="1" destOrd="0" parTransId="{3F8C52B1-9332-4686-B1B3-DDF776E282B3}" sibTransId="{F2075C6B-A663-4708-9C46-304B1F198B59}"/>
    <dgm:cxn modelId="{56876585-4B38-402A-8FD9-57DE51124A97}" type="presOf" srcId="{3AACF1C3-04C9-4459-A359-01F458DD1BC3}" destId="{DB8DB784-E946-452F-B59F-9BD77BAFA1A0}" srcOrd="0" destOrd="0" presId="urn:microsoft.com/office/officeart/2018/2/layout/IconLabelList"/>
    <dgm:cxn modelId="{8CC4AB86-934E-4045-8189-F2DC87CE5056}" type="presOf" srcId="{F3410100-E4C6-443D-85C4-E5E8B8788AC3}" destId="{B8C262F0-56EE-4E20-BCA8-1B22F4BA8AFE}" srcOrd="0" destOrd="0" presId="urn:microsoft.com/office/officeart/2018/2/layout/IconLabelList"/>
    <dgm:cxn modelId="{1AEB1B8D-54B2-4B83-B7A1-E1192CB9411A}" srcId="{A4C300B8-9E4C-4440-BD94-152A80762911}" destId="{79E5F1A6-4E64-4FFA-B1EA-C0811362A6E6}" srcOrd="2" destOrd="0" parTransId="{B3A85B67-1467-48CB-81A4-F85C8DF6EAAB}" sibTransId="{B172641B-985D-47A9-A28D-4C149AFB9190}"/>
    <dgm:cxn modelId="{54CD9BA2-DECF-4CBA-B16F-04B066F5B242}" srcId="{A4C300B8-9E4C-4440-BD94-152A80762911}" destId="{F3410100-E4C6-443D-85C4-E5E8B8788AC3}" srcOrd="0" destOrd="0" parTransId="{E24267B5-7B90-42BF-B9F7-6D2CAAAE1B40}" sibTransId="{E6026C60-59CB-446C-BB05-A915BAED3949}"/>
    <dgm:cxn modelId="{9F1189A6-002B-4EB7-9166-1A6CC6AC7340}" srcId="{A4C300B8-9E4C-4440-BD94-152A80762911}" destId="{3AACF1C3-04C9-4459-A359-01F458DD1BC3}" srcOrd="4" destOrd="0" parTransId="{2F664E7C-10B0-4305-BDB9-CC10C8107227}" sibTransId="{3BAD7BB9-02B8-4419-968F-FAFF03DB4CA7}"/>
    <dgm:cxn modelId="{45BCDBCC-E55E-4F75-A494-C19D0BC2B32D}" type="presOf" srcId="{79E5F1A6-4E64-4FFA-B1EA-C0811362A6E6}" destId="{200C106D-D2D1-43D9-BF6E-D61F09383346}" srcOrd="0" destOrd="0" presId="urn:microsoft.com/office/officeart/2018/2/layout/IconLabelList"/>
    <dgm:cxn modelId="{0FE035FE-8EE4-4DA2-9AE2-E360694D6ABE}" type="presOf" srcId="{A4C300B8-9E4C-4440-BD94-152A80762911}" destId="{D10772CE-C67C-4F17-8D9B-7CCCDA373571}" srcOrd="0" destOrd="0" presId="urn:microsoft.com/office/officeart/2018/2/layout/IconLabelList"/>
    <dgm:cxn modelId="{80844845-48C6-4D98-ACD5-61433210492E}" type="presParOf" srcId="{D10772CE-C67C-4F17-8D9B-7CCCDA373571}" destId="{D6E91EE1-2385-4AF9-91BC-0A791D05EB54}" srcOrd="0" destOrd="0" presId="urn:microsoft.com/office/officeart/2018/2/layout/IconLabelList"/>
    <dgm:cxn modelId="{B350B372-92B8-4459-8987-C09093150F9E}" type="presParOf" srcId="{D6E91EE1-2385-4AF9-91BC-0A791D05EB54}" destId="{8F574A8A-216D-4242-9E89-4112F3DAF0D2}" srcOrd="0" destOrd="0" presId="urn:microsoft.com/office/officeart/2018/2/layout/IconLabelList"/>
    <dgm:cxn modelId="{C64926BD-22F0-45F7-A4C7-E684C8482716}" type="presParOf" srcId="{D6E91EE1-2385-4AF9-91BC-0A791D05EB54}" destId="{4E9F1162-F0EC-49FC-BFB0-4D62838DA175}" srcOrd="1" destOrd="0" presId="urn:microsoft.com/office/officeart/2018/2/layout/IconLabelList"/>
    <dgm:cxn modelId="{E0A0E953-73FE-4E0B-AA65-6F71A2AF7E1C}" type="presParOf" srcId="{D6E91EE1-2385-4AF9-91BC-0A791D05EB54}" destId="{B8C262F0-56EE-4E20-BCA8-1B22F4BA8AFE}" srcOrd="2" destOrd="0" presId="urn:microsoft.com/office/officeart/2018/2/layout/IconLabelList"/>
    <dgm:cxn modelId="{7E1E8340-2F83-4B1D-8F6A-DE9231711FA8}" type="presParOf" srcId="{D10772CE-C67C-4F17-8D9B-7CCCDA373571}" destId="{BD02B17D-C6D2-406E-8803-4E1D04089311}" srcOrd="1" destOrd="0" presId="urn:microsoft.com/office/officeart/2018/2/layout/IconLabelList"/>
    <dgm:cxn modelId="{F3ABA019-BBB9-41F7-BE9C-188A057C5252}" type="presParOf" srcId="{D10772CE-C67C-4F17-8D9B-7CCCDA373571}" destId="{A4E117A9-E92F-4727-88CE-14CF17361410}" srcOrd="2" destOrd="0" presId="urn:microsoft.com/office/officeart/2018/2/layout/IconLabelList"/>
    <dgm:cxn modelId="{085B2580-51F1-4D1A-B1EB-6107A59B5D55}" type="presParOf" srcId="{A4E117A9-E92F-4727-88CE-14CF17361410}" destId="{0236242F-F4A4-4C73-93B8-09AC05420E7C}" srcOrd="0" destOrd="0" presId="urn:microsoft.com/office/officeart/2018/2/layout/IconLabelList"/>
    <dgm:cxn modelId="{4640610B-47A3-44C7-9C40-6150ABA742F1}" type="presParOf" srcId="{A4E117A9-E92F-4727-88CE-14CF17361410}" destId="{00A0F801-8B74-45CB-B9BD-B81BC530325B}" srcOrd="1" destOrd="0" presId="urn:microsoft.com/office/officeart/2018/2/layout/IconLabelList"/>
    <dgm:cxn modelId="{653DE6D6-150A-47FA-846E-AE70CC6520A7}" type="presParOf" srcId="{A4E117A9-E92F-4727-88CE-14CF17361410}" destId="{0CCF5F40-D320-427A-868D-C85EE5EAE461}" srcOrd="2" destOrd="0" presId="urn:microsoft.com/office/officeart/2018/2/layout/IconLabelList"/>
    <dgm:cxn modelId="{805259AE-D148-4EA0-AF9D-A25823FBD8AA}" type="presParOf" srcId="{D10772CE-C67C-4F17-8D9B-7CCCDA373571}" destId="{040D68DB-EA23-4EB8-9BA7-51BBE83CC242}" srcOrd="3" destOrd="0" presId="urn:microsoft.com/office/officeart/2018/2/layout/IconLabelList"/>
    <dgm:cxn modelId="{12879081-D46D-4A4D-B5F4-4D576FFD008E}" type="presParOf" srcId="{D10772CE-C67C-4F17-8D9B-7CCCDA373571}" destId="{3115EFAB-80CF-499F-B448-602ED15B5258}" srcOrd="4" destOrd="0" presId="urn:microsoft.com/office/officeart/2018/2/layout/IconLabelList"/>
    <dgm:cxn modelId="{5978E943-67A4-4D04-B79F-92611092349C}" type="presParOf" srcId="{3115EFAB-80CF-499F-B448-602ED15B5258}" destId="{F835CF44-02B2-421A-A531-4D4967CAE3DA}" srcOrd="0" destOrd="0" presId="urn:microsoft.com/office/officeart/2018/2/layout/IconLabelList"/>
    <dgm:cxn modelId="{38D30CE3-C2D1-45D0-BAAA-A6C6A3DF778B}" type="presParOf" srcId="{3115EFAB-80CF-499F-B448-602ED15B5258}" destId="{B5C0C981-1871-46E9-90B4-9B5196B06011}" srcOrd="1" destOrd="0" presId="urn:microsoft.com/office/officeart/2018/2/layout/IconLabelList"/>
    <dgm:cxn modelId="{A5C7D042-8A95-49B6-87CC-CE1CE4F197A1}" type="presParOf" srcId="{3115EFAB-80CF-499F-B448-602ED15B5258}" destId="{200C106D-D2D1-43D9-BF6E-D61F09383346}" srcOrd="2" destOrd="0" presId="urn:microsoft.com/office/officeart/2018/2/layout/IconLabelList"/>
    <dgm:cxn modelId="{F2A2E9C4-9215-41C8-8DF9-54C6FB9E2907}" type="presParOf" srcId="{D10772CE-C67C-4F17-8D9B-7CCCDA373571}" destId="{8048FB65-F204-4BD3-8AD4-A69EBC6D92DD}" srcOrd="5" destOrd="0" presId="urn:microsoft.com/office/officeart/2018/2/layout/IconLabelList"/>
    <dgm:cxn modelId="{03E34841-E63B-4B93-84B1-EFCB7972222B}" type="presParOf" srcId="{D10772CE-C67C-4F17-8D9B-7CCCDA373571}" destId="{C15F71CB-F9E3-4AD5-932F-DDC8E1C82ACC}" srcOrd="6" destOrd="0" presId="urn:microsoft.com/office/officeart/2018/2/layout/IconLabelList"/>
    <dgm:cxn modelId="{80D5905D-8F93-4FFE-AA0F-12CD543378E9}" type="presParOf" srcId="{C15F71CB-F9E3-4AD5-932F-DDC8E1C82ACC}" destId="{7C691BA5-1BC6-4091-8DFE-7A08C6DF3545}" srcOrd="0" destOrd="0" presId="urn:microsoft.com/office/officeart/2018/2/layout/IconLabelList"/>
    <dgm:cxn modelId="{D129F854-0ACC-40AC-BEB5-C615B8899508}" type="presParOf" srcId="{C15F71CB-F9E3-4AD5-932F-DDC8E1C82ACC}" destId="{79E658CE-89C6-419B-8583-4ACA5AC3B9B5}" srcOrd="1" destOrd="0" presId="urn:microsoft.com/office/officeart/2018/2/layout/IconLabelList"/>
    <dgm:cxn modelId="{A0A092EA-6AED-414B-B01D-BFDB431D7F0B}" type="presParOf" srcId="{C15F71CB-F9E3-4AD5-932F-DDC8E1C82ACC}" destId="{9604B55A-E82C-43DE-95E2-31AF7FC48984}" srcOrd="2" destOrd="0" presId="urn:microsoft.com/office/officeart/2018/2/layout/IconLabelList"/>
    <dgm:cxn modelId="{DF1F7595-9833-4825-8898-A7A092A3A24E}" type="presParOf" srcId="{D10772CE-C67C-4F17-8D9B-7CCCDA373571}" destId="{DFA7A788-C689-4A1D-AB8A-BC4D9756356B}" srcOrd="7" destOrd="0" presId="urn:microsoft.com/office/officeart/2018/2/layout/IconLabelList"/>
    <dgm:cxn modelId="{EA7685D1-5695-4950-959A-510E676AE2C6}" type="presParOf" srcId="{D10772CE-C67C-4F17-8D9B-7CCCDA373571}" destId="{AC39F004-2A44-414A-BCF7-F09BAAACF66B}" srcOrd="8" destOrd="0" presId="urn:microsoft.com/office/officeart/2018/2/layout/IconLabelList"/>
    <dgm:cxn modelId="{BD12301D-2A2F-4394-94AE-4C6B990D5F93}" type="presParOf" srcId="{AC39F004-2A44-414A-BCF7-F09BAAACF66B}" destId="{AC47B8B9-A478-4CC7-994E-C661C897637B}" srcOrd="0" destOrd="0" presId="urn:microsoft.com/office/officeart/2018/2/layout/IconLabelList"/>
    <dgm:cxn modelId="{27C4419B-569E-4C99-99AD-E4049963B226}" type="presParOf" srcId="{AC39F004-2A44-414A-BCF7-F09BAAACF66B}" destId="{783463D5-BF18-4919-AC96-D8FFE75CFD13}" srcOrd="1" destOrd="0" presId="urn:microsoft.com/office/officeart/2018/2/layout/IconLabelList"/>
    <dgm:cxn modelId="{A003EA58-ECFC-4978-8F49-D4CCE8B7F3B5}" type="presParOf" srcId="{AC39F004-2A44-414A-BCF7-F09BAAACF66B}" destId="{DB8DB784-E946-452F-B59F-9BD77BAFA1A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F72303-46E5-4A82-B73E-F8E2F309143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DFB825-DFFE-46FA-AFFC-D75A74FE2172}">
      <dgm:prSet/>
      <dgm:spPr/>
      <dgm:t>
        <a:bodyPr/>
        <a:lstStyle/>
        <a:p>
          <a:pPr>
            <a:lnSpc>
              <a:spcPct val="100000"/>
            </a:lnSpc>
          </a:pPr>
          <a:r>
            <a:rPr lang="en-US" b="1" dirty="0"/>
            <a:t>To analyze the variables, some of the important libraries used in the project are </a:t>
          </a:r>
          <a:r>
            <a:rPr lang="en-US" b="1" dirty="0" err="1"/>
            <a:t>numpy</a:t>
          </a:r>
          <a:r>
            <a:rPr lang="en-US" b="1" dirty="0"/>
            <a:t>, pandas, </a:t>
          </a:r>
          <a:r>
            <a:rPr lang="en-US" b="1" dirty="0" err="1"/>
            <a:t>matlotlib</a:t>
          </a:r>
          <a:r>
            <a:rPr lang="en-US" b="1" dirty="0"/>
            <a:t>, seaborn </a:t>
          </a:r>
          <a:r>
            <a:rPr lang="en-US" b="1" dirty="0" err="1"/>
            <a:t>sklearn</a:t>
          </a:r>
          <a:r>
            <a:rPr lang="en-US" b="1" dirty="0"/>
            <a:t>, etc.</a:t>
          </a:r>
          <a:endParaRPr lang="en-US" dirty="0"/>
        </a:p>
      </dgm:t>
    </dgm:pt>
    <dgm:pt modelId="{61893E84-31EC-484C-BD93-6B9A870BD3C8}" type="parTrans" cxnId="{A6F9EA85-FC10-4C2F-8615-42E91D709D3F}">
      <dgm:prSet/>
      <dgm:spPr/>
      <dgm:t>
        <a:bodyPr/>
        <a:lstStyle/>
        <a:p>
          <a:endParaRPr lang="en-US"/>
        </a:p>
      </dgm:t>
    </dgm:pt>
    <dgm:pt modelId="{FE5FB77E-2117-49AF-992A-E6BF2A0C3213}" type="sibTrans" cxnId="{A6F9EA85-FC10-4C2F-8615-42E91D709D3F}">
      <dgm:prSet phldrT="01"/>
      <dgm:spPr/>
      <dgm:t>
        <a:bodyPr/>
        <a:lstStyle/>
        <a:p>
          <a:endParaRPr lang="en-US"/>
        </a:p>
      </dgm:t>
    </dgm:pt>
    <dgm:pt modelId="{8D4AF3F9-474E-4C48-A1F3-93F28907BF17}">
      <dgm:prSet/>
      <dgm:spPr/>
      <dgm:t>
        <a:bodyPr/>
        <a:lstStyle/>
        <a:p>
          <a:pPr>
            <a:lnSpc>
              <a:spcPct val="100000"/>
            </a:lnSpc>
          </a:pPr>
          <a:r>
            <a:rPr lang="en-US" b="1"/>
            <a:t>To know the dataset better, we need to know the relationship of variables with the target variable.</a:t>
          </a:r>
          <a:endParaRPr lang="en-US"/>
        </a:p>
      </dgm:t>
    </dgm:pt>
    <dgm:pt modelId="{F903DC2C-1BAA-4DF7-BF85-E435F25620FB}" type="parTrans" cxnId="{695165FC-30AD-426C-BECB-FE83FA79A343}">
      <dgm:prSet/>
      <dgm:spPr/>
      <dgm:t>
        <a:bodyPr/>
        <a:lstStyle/>
        <a:p>
          <a:endParaRPr lang="en-US"/>
        </a:p>
      </dgm:t>
    </dgm:pt>
    <dgm:pt modelId="{765D3655-16DF-4B2D-BA68-D03CBB72D132}" type="sibTrans" cxnId="{695165FC-30AD-426C-BECB-FE83FA79A343}">
      <dgm:prSet phldrT="02"/>
      <dgm:spPr/>
      <dgm:t>
        <a:bodyPr/>
        <a:lstStyle/>
        <a:p>
          <a:endParaRPr lang="en-US"/>
        </a:p>
      </dgm:t>
    </dgm:pt>
    <dgm:pt modelId="{20794C88-40C6-4EA8-9B7D-FF59911D8620}">
      <dgm:prSet/>
      <dgm:spPr/>
      <dgm:t>
        <a:bodyPr/>
        <a:lstStyle/>
        <a:p>
          <a:pPr>
            <a:lnSpc>
              <a:spcPct val="100000"/>
            </a:lnSpc>
          </a:pPr>
          <a:r>
            <a:rPr lang="en-US" b="1" dirty="0"/>
            <a:t>Eliminating / dumping unnecessary variables is an important part of data cleaning.</a:t>
          </a:r>
          <a:endParaRPr lang="en-US" dirty="0"/>
        </a:p>
      </dgm:t>
    </dgm:pt>
    <dgm:pt modelId="{722E7990-1EEB-49B3-9E0D-B3751C8E1BFF}" type="parTrans" cxnId="{DC3AC00F-3328-4570-A7C0-B45FFA538B3F}">
      <dgm:prSet/>
      <dgm:spPr/>
      <dgm:t>
        <a:bodyPr/>
        <a:lstStyle/>
        <a:p>
          <a:endParaRPr lang="en-US"/>
        </a:p>
      </dgm:t>
    </dgm:pt>
    <dgm:pt modelId="{AD488422-9413-43E7-86A4-ACFEEF5DCA33}" type="sibTrans" cxnId="{DC3AC00F-3328-4570-A7C0-B45FFA538B3F}">
      <dgm:prSet phldrT="03"/>
      <dgm:spPr/>
      <dgm:t>
        <a:bodyPr/>
        <a:lstStyle/>
        <a:p>
          <a:endParaRPr lang="en-US"/>
        </a:p>
      </dgm:t>
    </dgm:pt>
    <dgm:pt modelId="{C4119560-E117-4EF0-AC3D-5B260C298A89}">
      <dgm:prSet/>
      <dgm:spPr/>
      <dgm:t>
        <a:bodyPr/>
        <a:lstStyle/>
        <a:p>
          <a:pPr>
            <a:lnSpc>
              <a:spcPct val="100000"/>
            </a:lnSpc>
          </a:pPr>
          <a:r>
            <a:rPr lang="en-US" b="1" dirty="0"/>
            <a:t>As part of the analysis, 'ID' does not play much significant role for better performance of algorithms in training and testing data set.</a:t>
          </a:r>
          <a:endParaRPr lang="en-US" dirty="0"/>
        </a:p>
      </dgm:t>
    </dgm:pt>
    <dgm:pt modelId="{EFBF6703-9B4A-4FB0-A6DF-033A62DDBF11}" type="parTrans" cxnId="{C6F4A1DF-9EAA-43BA-AD49-A184CB910F1A}">
      <dgm:prSet/>
      <dgm:spPr/>
      <dgm:t>
        <a:bodyPr/>
        <a:lstStyle/>
        <a:p>
          <a:endParaRPr lang="en-US"/>
        </a:p>
      </dgm:t>
    </dgm:pt>
    <dgm:pt modelId="{5D15A4DE-A189-4460-9476-FB4E1FD13E33}" type="sibTrans" cxnId="{C6F4A1DF-9EAA-43BA-AD49-A184CB910F1A}">
      <dgm:prSet phldrT="04"/>
      <dgm:spPr/>
      <dgm:t>
        <a:bodyPr/>
        <a:lstStyle/>
        <a:p>
          <a:endParaRPr lang="en-US"/>
        </a:p>
      </dgm:t>
    </dgm:pt>
    <dgm:pt modelId="{D3C49BA1-83BB-4569-BF79-0C7A57565797}" type="pres">
      <dgm:prSet presAssocID="{3AF72303-46E5-4A82-B73E-F8E2F309143F}" presName="root" presStyleCnt="0">
        <dgm:presLayoutVars>
          <dgm:dir/>
          <dgm:resizeHandles val="exact"/>
        </dgm:presLayoutVars>
      </dgm:prSet>
      <dgm:spPr/>
    </dgm:pt>
    <dgm:pt modelId="{1B258E0E-8215-4A31-89C1-DD2E226AFDA5}" type="pres">
      <dgm:prSet presAssocID="{67DFB825-DFFE-46FA-AFFC-D75A74FE2172}" presName="compNode" presStyleCnt="0"/>
      <dgm:spPr/>
    </dgm:pt>
    <dgm:pt modelId="{7B738581-ACE5-4582-8B88-8ED5D4333216}" type="pres">
      <dgm:prSet presAssocID="{67DFB825-DFFE-46FA-AFFC-D75A74FE21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1642AF89-0D66-42B1-A245-032CF7E7764A}" type="pres">
      <dgm:prSet presAssocID="{67DFB825-DFFE-46FA-AFFC-D75A74FE2172}" presName="spaceRect" presStyleCnt="0"/>
      <dgm:spPr/>
    </dgm:pt>
    <dgm:pt modelId="{64EA1385-DC16-4DF6-A2D5-1F86629A9D81}" type="pres">
      <dgm:prSet presAssocID="{67DFB825-DFFE-46FA-AFFC-D75A74FE2172}" presName="textRect" presStyleLbl="revTx" presStyleIdx="0" presStyleCnt="4">
        <dgm:presLayoutVars>
          <dgm:chMax val="1"/>
          <dgm:chPref val="1"/>
        </dgm:presLayoutVars>
      </dgm:prSet>
      <dgm:spPr/>
    </dgm:pt>
    <dgm:pt modelId="{2427FC04-4E17-4F82-9E4F-8FBC03296AC4}" type="pres">
      <dgm:prSet presAssocID="{FE5FB77E-2117-49AF-992A-E6BF2A0C3213}" presName="sibTrans" presStyleCnt="0"/>
      <dgm:spPr/>
    </dgm:pt>
    <dgm:pt modelId="{C97ABFEC-1D00-4E00-9529-7CBD9064968D}" type="pres">
      <dgm:prSet presAssocID="{8D4AF3F9-474E-4C48-A1F3-93F28907BF17}" presName="compNode" presStyleCnt="0"/>
      <dgm:spPr/>
    </dgm:pt>
    <dgm:pt modelId="{DB48F016-B057-43B8-86F6-7E48B575B6B5}" type="pres">
      <dgm:prSet presAssocID="{8D4AF3F9-474E-4C48-A1F3-93F28907BF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30442E4-FDD4-49A4-941B-F17912B44E13}" type="pres">
      <dgm:prSet presAssocID="{8D4AF3F9-474E-4C48-A1F3-93F28907BF17}" presName="spaceRect" presStyleCnt="0"/>
      <dgm:spPr/>
    </dgm:pt>
    <dgm:pt modelId="{90CA54EE-08A6-4FE2-8FA8-239EA5848B2C}" type="pres">
      <dgm:prSet presAssocID="{8D4AF3F9-474E-4C48-A1F3-93F28907BF17}" presName="textRect" presStyleLbl="revTx" presStyleIdx="1" presStyleCnt="4">
        <dgm:presLayoutVars>
          <dgm:chMax val="1"/>
          <dgm:chPref val="1"/>
        </dgm:presLayoutVars>
      </dgm:prSet>
      <dgm:spPr/>
    </dgm:pt>
    <dgm:pt modelId="{88D3646C-C272-480D-80FB-04C1CCDB2D6F}" type="pres">
      <dgm:prSet presAssocID="{765D3655-16DF-4B2D-BA68-D03CBB72D132}" presName="sibTrans" presStyleCnt="0"/>
      <dgm:spPr/>
    </dgm:pt>
    <dgm:pt modelId="{BED67328-EC7B-45ED-B850-2A24D5D7842F}" type="pres">
      <dgm:prSet presAssocID="{20794C88-40C6-4EA8-9B7D-FF59911D8620}" presName="compNode" presStyleCnt="0"/>
      <dgm:spPr/>
    </dgm:pt>
    <dgm:pt modelId="{B5A4BEA0-05FC-493C-8990-85CED0F3BD6A}" type="pres">
      <dgm:prSet presAssocID="{20794C88-40C6-4EA8-9B7D-FF59911D862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EEFC0F8C-539A-464C-B466-A43BCD357F34}" type="pres">
      <dgm:prSet presAssocID="{20794C88-40C6-4EA8-9B7D-FF59911D8620}" presName="spaceRect" presStyleCnt="0"/>
      <dgm:spPr/>
    </dgm:pt>
    <dgm:pt modelId="{3234E778-05EE-4981-BD5B-C379CEC8D7EF}" type="pres">
      <dgm:prSet presAssocID="{20794C88-40C6-4EA8-9B7D-FF59911D8620}" presName="textRect" presStyleLbl="revTx" presStyleIdx="2" presStyleCnt="4">
        <dgm:presLayoutVars>
          <dgm:chMax val="1"/>
          <dgm:chPref val="1"/>
        </dgm:presLayoutVars>
      </dgm:prSet>
      <dgm:spPr/>
    </dgm:pt>
    <dgm:pt modelId="{90A464BC-0FC1-4D12-9858-DAD5355406A6}" type="pres">
      <dgm:prSet presAssocID="{AD488422-9413-43E7-86A4-ACFEEF5DCA33}" presName="sibTrans" presStyleCnt="0"/>
      <dgm:spPr/>
    </dgm:pt>
    <dgm:pt modelId="{9C4309C6-01D8-4FB4-9EAB-AF79C650B4DB}" type="pres">
      <dgm:prSet presAssocID="{C4119560-E117-4EF0-AC3D-5B260C298A89}" presName="compNode" presStyleCnt="0"/>
      <dgm:spPr/>
    </dgm:pt>
    <dgm:pt modelId="{BFCE1D4A-077C-45FB-B193-57D0B4352DF5}" type="pres">
      <dgm:prSet presAssocID="{C4119560-E117-4EF0-AC3D-5B260C298A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34131D73-E46A-4BBC-9152-DFA43D70F977}" type="pres">
      <dgm:prSet presAssocID="{C4119560-E117-4EF0-AC3D-5B260C298A89}" presName="spaceRect" presStyleCnt="0"/>
      <dgm:spPr/>
    </dgm:pt>
    <dgm:pt modelId="{5417777D-C413-46B0-9DA1-3577034F9B13}" type="pres">
      <dgm:prSet presAssocID="{C4119560-E117-4EF0-AC3D-5B260C298A89}" presName="textRect" presStyleLbl="revTx" presStyleIdx="3" presStyleCnt="4">
        <dgm:presLayoutVars>
          <dgm:chMax val="1"/>
          <dgm:chPref val="1"/>
        </dgm:presLayoutVars>
      </dgm:prSet>
      <dgm:spPr/>
    </dgm:pt>
  </dgm:ptLst>
  <dgm:cxnLst>
    <dgm:cxn modelId="{DC3AC00F-3328-4570-A7C0-B45FFA538B3F}" srcId="{3AF72303-46E5-4A82-B73E-F8E2F309143F}" destId="{20794C88-40C6-4EA8-9B7D-FF59911D8620}" srcOrd="2" destOrd="0" parTransId="{722E7990-1EEB-49B3-9E0D-B3751C8E1BFF}" sibTransId="{AD488422-9413-43E7-86A4-ACFEEF5DCA33}"/>
    <dgm:cxn modelId="{0AA7294F-66EB-45B2-9804-259578B7131A}" type="presOf" srcId="{C4119560-E117-4EF0-AC3D-5B260C298A89}" destId="{5417777D-C413-46B0-9DA1-3577034F9B13}" srcOrd="0" destOrd="0" presId="urn:microsoft.com/office/officeart/2018/2/layout/IconLabelList"/>
    <dgm:cxn modelId="{21038574-C8D9-4DBA-A8DB-C83296710ABD}" type="presOf" srcId="{3AF72303-46E5-4A82-B73E-F8E2F309143F}" destId="{D3C49BA1-83BB-4569-BF79-0C7A57565797}" srcOrd="0" destOrd="0" presId="urn:microsoft.com/office/officeart/2018/2/layout/IconLabelList"/>
    <dgm:cxn modelId="{816CDE75-8116-4900-BD90-6EF27CC0FD4E}" type="presOf" srcId="{8D4AF3F9-474E-4C48-A1F3-93F28907BF17}" destId="{90CA54EE-08A6-4FE2-8FA8-239EA5848B2C}" srcOrd="0" destOrd="0" presId="urn:microsoft.com/office/officeart/2018/2/layout/IconLabelList"/>
    <dgm:cxn modelId="{4F597758-B15B-4445-B8A4-33BCEB64F164}" type="presOf" srcId="{67DFB825-DFFE-46FA-AFFC-D75A74FE2172}" destId="{64EA1385-DC16-4DF6-A2D5-1F86629A9D81}" srcOrd="0" destOrd="0" presId="urn:microsoft.com/office/officeart/2018/2/layout/IconLabelList"/>
    <dgm:cxn modelId="{A6F9EA85-FC10-4C2F-8615-42E91D709D3F}" srcId="{3AF72303-46E5-4A82-B73E-F8E2F309143F}" destId="{67DFB825-DFFE-46FA-AFFC-D75A74FE2172}" srcOrd="0" destOrd="0" parTransId="{61893E84-31EC-484C-BD93-6B9A870BD3C8}" sibTransId="{FE5FB77E-2117-49AF-992A-E6BF2A0C3213}"/>
    <dgm:cxn modelId="{3371CDCD-8D85-43A2-8495-5D6522D1EFFF}" type="presOf" srcId="{20794C88-40C6-4EA8-9B7D-FF59911D8620}" destId="{3234E778-05EE-4981-BD5B-C379CEC8D7EF}" srcOrd="0" destOrd="0" presId="urn:microsoft.com/office/officeart/2018/2/layout/IconLabelList"/>
    <dgm:cxn modelId="{C6F4A1DF-9EAA-43BA-AD49-A184CB910F1A}" srcId="{3AF72303-46E5-4A82-B73E-F8E2F309143F}" destId="{C4119560-E117-4EF0-AC3D-5B260C298A89}" srcOrd="3" destOrd="0" parTransId="{EFBF6703-9B4A-4FB0-A6DF-033A62DDBF11}" sibTransId="{5D15A4DE-A189-4460-9476-FB4E1FD13E33}"/>
    <dgm:cxn modelId="{695165FC-30AD-426C-BECB-FE83FA79A343}" srcId="{3AF72303-46E5-4A82-B73E-F8E2F309143F}" destId="{8D4AF3F9-474E-4C48-A1F3-93F28907BF17}" srcOrd="1" destOrd="0" parTransId="{F903DC2C-1BAA-4DF7-BF85-E435F25620FB}" sibTransId="{765D3655-16DF-4B2D-BA68-D03CBB72D132}"/>
    <dgm:cxn modelId="{7CECB4BD-A5AA-47EA-BA70-2846CAA0043D}" type="presParOf" srcId="{D3C49BA1-83BB-4569-BF79-0C7A57565797}" destId="{1B258E0E-8215-4A31-89C1-DD2E226AFDA5}" srcOrd="0" destOrd="0" presId="urn:microsoft.com/office/officeart/2018/2/layout/IconLabelList"/>
    <dgm:cxn modelId="{DEF80C2A-315F-45FF-8711-FCA1BD73E1D6}" type="presParOf" srcId="{1B258E0E-8215-4A31-89C1-DD2E226AFDA5}" destId="{7B738581-ACE5-4582-8B88-8ED5D4333216}" srcOrd="0" destOrd="0" presId="urn:microsoft.com/office/officeart/2018/2/layout/IconLabelList"/>
    <dgm:cxn modelId="{F7268862-DFF4-4CC8-9400-567B53A6075B}" type="presParOf" srcId="{1B258E0E-8215-4A31-89C1-DD2E226AFDA5}" destId="{1642AF89-0D66-42B1-A245-032CF7E7764A}" srcOrd="1" destOrd="0" presId="urn:microsoft.com/office/officeart/2018/2/layout/IconLabelList"/>
    <dgm:cxn modelId="{64486D1D-2634-4473-85CE-370EBAFE95E4}" type="presParOf" srcId="{1B258E0E-8215-4A31-89C1-DD2E226AFDA5}" destId="{64EA1385-DC16-4DF6-A2D5-1F86629A9D81}" srcOrd="2" destOrd="0" presId="urn:microsoft.com/office/officeart/2018/2/layout/IconLabelList"/>
    <dgm:cxn modelId="{750D6936-03B8-4CC8-8538-DB1B3998F55F}" type="presParOf" srcId="{D3C49BA1-83BB-4569-BF79-0C7A57565797}" destId="{2427FC04-4E17-4F82-9E4F-8FBC03296AC4}" srcOrd="1" destOrd="0" presId="urn:microsoft.com/office/officeart/2018/2/layout/IconLabelList"/>
    <dgm:cxn modelId="{088B6EFC-B953-4145-9EAE-ACC1ADB333B9}" type="presParOf" srcId="{D3C49BA1-83BB-4569-BF79-0C7A57565797}" destId="{C97ABFEC-1D00-4E00-9529-7CBD9064968D}" srcOrd="2" destOrd="0" presId="urn:microsoft.com/office/officeart/2018/2/layout/IconLabelList"/>
    <dgm:cxn modelId="{E64C8C00-2ED7-42E4-8772-0946A68BE14C}" type="presParOf" srcId="{C97ABFEC-1D00-4E00-9529-7CBD9064968D}" destId="{DB48F016-B057-43B8-86F6-7E48B575B6B5}" srcOrd="0" destOrd="0" presId="urn:microsoft.com/office/officeart/2018/2/layout/IconLabelList"/>
    <dgm:cxn modelId="{C4564A10-C7FA-4F27-8B8D-AD3CF09A2478}" type="presParOf" srcId="{C97ABFEC-1D00-4E00-9529-7CBD9064968D}" destId="{330442E4-FDD4-49A4-941B-F17912B44E13}" srcOrd="1" destOrd="0" presId="urn:microsoft.com/office/officeart/2018/2/layout/IconLabelList"/>
    <dgm:cxn modelId="{B1730E29-240D-4ED2-83D8-5A47D057F04D}" type="presParOf" srcId="{C97ABFEC-1D00-4E00-9529-7CBD9064968D}" destId="{90CA54EE-08A6-4FE2-8FA8-239EA5848B2C}" srcOrd="2" destOrd="0" presId="urn:microsoft.com/office/officeart/2018/2/layout/IconLabelList"/>
    <dgm:cxn modelId="{35224349-0878-4E95-9AA5-883599AD5558}" type="presParOf" srcId="{D3C49BA1-83BB-4569-BF79-0C7A57565797}" destId="{88D3646C-C272-480D-80FB-04C1CCDB2D6F}" srcOrd="3" destOrd="0" presId="urn:microsoft.com/office/officeart/2018/2/layout/IconLabelList"/>
    <dgm:cxn modelId="{05BAEE22-6ED2-423F-AD22-8D2A63103FFA}" type="presParOf" srcId="{D3C49BA1-83BB-4569-BF79-0C7A57565797}" destId="{BED67328-EC7B-45ED-B850-2A24D5D7842F}" srcOrd="4" destOrd="0" presId="urn:microsoft.com/office/officeart/2018/2/layout/IconLabelList"/>
    <dgm:cxn modelId="{79C9DFF9-9823-4677-9100-B2CCCD66A7F7}" type="presParOf" srcId="{BED67328-EC7B-45ED-B850-2A24D5D7842F}" destId="{B5A4BEA0-05FC-493C-8990-85CED0F3BD6A}" srcOrd="0" destOrd="0" presId="urn:microsoft.com/office/officeart/2018/2/layout/IconLabelList"/>
    <dgm:cxn modelId="{B228C3C5-85F3-4091-BD2D-314CEF02D38D}" type="presParOf" srcId="{BED67328-EC7B-45ED-B850-2A24D5D7842F}" destId="{EEFC0F8C-539A-464C-B466-A43BCD357F34}" srcOrd="1" destOrd="0" presId="urn:microsoft.com/office/officeart/2018/2/layout/IconLabelList"/>
    <dgm:cxn modelId="{7A6ACCCF-121F-44EF-9C95-655E05F97A0A}" type="presParOf" srcId="{BED67328-EC7B-45ED-B850-2A24D5D7842F}" destId="{3234E778-05EE-4981-BD5B-C379CEC8D7EF}" srcOrd="2" destOrd="0" presId="urn:microsoft.com/office/officeart/2018/2/layout/IconLabelList"/>
    <dgm:cxn modelId="{F4A8AAD5-63CC-47E9-A91B-FF70FEB33AC9}" type="presParOf" srcId="{D3C49BA1-83BB-4569-BF79-0C7A57565797}" destId="{90A464BC-0FC1-4D12-9858-DAD5355406A6}" srcOrd="5" destOrd="0" presId="urn:microsoft.com/office/officeart/2018/2/layout/IconLabelList"/>
    <dgm:cxn modelId="{46C899F4-AEDC-4916-B8EE-A9634BD2BD12}" type="presParOf" srcId="{D3C49BA1-83BB-4569-BF79-0C7A57565797}" destId="{9C4309C6-01D8-4FB4-9EAB-AF79C650B4DB}" srcOrd="6" destOrd="0" presId="urn:microsoft.com/office/officeart/2018/2/layout/IconLabelList"/>
    <dgm:cxn modelId="{DDBE5875-52DC-44A5-9D3B-E8D07722860A}" type="presParOf" srcId="{9C4309C6-01D8-4FB4-9EAB-AF79C650B4DB}" destId="{BFCE1D4A-077C-45FB-B193-57D0B4352DF5}" srcOrd="0" destOrd="0" presId="urn:microsoft.com/office/officeart/2018/2/layout/IconLabelList"/>
    <dgm:cxn modelId="{77158E00-954A-4555-9E42-1FE073339A09}" type="presParOf" srcId="{9C4309C6-01D8-4FB4-9EAB-AF79C650B4DB}" destId="{34131D73-E46A-4BBC-9152-DFA43D70F977}" srcOrd="1" destOrd="0" presId="urn:microsoft.com/office/officeart/2018/2/layout/IconLabelList"/>
    <dgm:cxn modelId="{D76F6C41-B2B0-490E-AD3F-90119C95ED04}" type="presParOf" srcId="{9C4309C6-01D8-4FB4-9EAB-AF79C650B4DB}" destId="{5417777D-C413-46B0-9DA1-3577034F9B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CEFE6D-50B3-40F0-80D9-A7A34B9A87E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6E27F3-6F10-416A-A01B-1C714BC7036C}">
      <dgm:prSet/>
      <dgm:spPr/>
      <dgm:t>
        <a:bodyPr/>
        <a:lstStyle/>
        <a:p>
          <a:r>
            <a:rPr lang="en-US"/>
            <a:t>Models used:</a:t>
          </a:r>
        </a:p>
      </dgm:t>
    </dgm:pt>
    <dgm:pt modelId="{534F7CAA-52E4-46A1-9490-C403C403BB90}" type="parTrans" cxnId="{BCE58B5C-D659-43EC-848B-CAB4B7275916}">
      <dgm:prSet/>
      <dgm:spPr/>
      <dgm:t>
        <a:bodyPr/>
        <a:lstStyle/>
        <a:p>
          <a:endParaRPr lang="en-US"/>
        </a:p>
      </dgm:t>
    </dgm:pt>
    <dgm:pt modelId="{B127A721-CB3E-4539-9AE0-7735C77C57FF}" type="sibTrans" cxnId="{BCE58B5C-D659-43EC-848B-CAB4B7275916}">
      <dgm:prSet/>
      <dgm:spPr/>
      <dgm:t>
        <a:bodyPr/>
        <a:lstStyle/>
        <a:p>
          <a:endParaRPr lang="en-US"/>
        </a:p>
      </dgm:t>
    </dgm:pt>
    <dgm:pt modelId="{B9B620A8-1F5C-4754-BCEC-AE077BA71ED6}">
      <dgm:prSet/>
      <dgm:spPr/>
      <dgm:t>
        <a:bodyPr/>
        <a:lstStyle/>
        <a:p>
          <a:r>
            <a:rPr lang="en-US" dirty="0"/>
            <a:t>Logistic Regression</a:t>
          </a:r>
        </a:p>
      </dgm:t>
    </dgm:pt>
    <dgm:pt modelId="{DE418A26-05FD-4FB3-A661-BE6FB8910796}" type="parTrans" cxnId="{E4798AC0-D1F2-48E6-ACA6-7354EFB81F3A}">
      <dgm:prSet/>
      <dgm:spPr/>
      <dgm:t>
        <a:bodyPr/>
        <a:lstStyle/>
        <a:p>
          <a:endParaRPr lang="en-US"/>
        </a:p>
      </dgm:t>
    </dgm:pt>
    <dgm:pt modelId="{2F3F1EE9-D016-4362-85D2-08ABA21289A4}" type="sibTrans" cxnId="{E4798AC0-D1F2-48E6-ACA6-7354EFB81F3A}">
      <dgm:prSet/>
      <dgm:spPr/>
      <dgm:t>
        <a:bodyPr/>
        <a:lstStyle/>
        <a:p>
          <a:endParaRPr lang="en-US"/>
        </a:p>
      </dgm:t>
    </dgm:pt>
    <dgm:pt modelId="{FDDF826C-F9DE-457B-A4CF-B1023DD05A30}">
      <dgm:prSet/>
      <dgm:spPr/>
      <dgm:t>
        <a:bodyPr/>
        <a:lstStyle/>
        <a:p>
          <a:r>
            <a:rPr lang="en-US"/>
            <a:t>Decision Tree Classifier</a:t>
          </a:r>
        </a:p>
      </dgm:t>
    </dgm:pt>
    <dgm:pt modelId="{44C51C2D-6C7C-436A-A824-EC9E92A981A7}" type="parTrans" cxnId="{074E2F89-81C0-408D-A8DD-89E04308134B}">
      <dgm:prSet/>
      <dgm:spPr/>
      <dgm:t>
        <a:bodyPr/>
        <a:lstStyle/>
        <a:p>
          <a:endParaRPr lang="en-US"/>
        </a:p>
      </dgm:t>
    </dgm:pt>
    <dgm:pt modelId="{6FD57A3C-E689-44B1-BE9A-DD1EF924FC86}" type="sibTrans" cxnId="{074E2F89-81C0-408D-A8DD-89E04308134B}">
      <dgm:prSet/>
      <dgm:spPr/>
      <dgm:t>
        <a:bodyPr/>
        <a:lstStyle/>
        <a:p>
          <a:endParaRPr lang="en-US"/>
        </a:p>
      </dgm:t>
    </dgm:pt>
    <dgm:pt modelId="{85451C42-9D77-4C1E-BC05-EC0FBF7E652B}">
      <dgm:prSet/>
      <dgm:spPr/>
      <dgm:t>
        <a:bodyPr/>
        <a:lstStyle/>
        <a:p>
          <a:r>
            <a:rPr lang="en-US"/>
            <a:t>Random Forest Classifier</a:t>
          </a:r>
        </a:p>
      </dgm:t>
    </dgm:pt>
    <dgm:pt modelId="{FB2CCC64-AFA0-4BFE-AC6B-5B51EF7449A6}" type="parTrans" cxnId="{B7A14352-2DB7-419A-B303-998E259A2F24}">
      <dgm:prSet/>
      <dgm:spPr/>
      <dgm:t>
        <a:bodyPr/>
        <a:lstStyle/>
        <a:p>
          <a:endParaRPr lang="en-US"/>
        </a:p>
      </dgm:t>
    </dgm:pt>
    <dgm:pt modelId="{927FBFDC-DAD9-49D1-A6E3-6793DC4EF573}" type="sibTrans" cxnId="{B7A14352-2DB7-419A-B303-998E259A2F24}">
      <dgm:prSet/>
      <dgm:spPr/>
      <dgm:t>
        <a:bodyPr/>
        <a:lstStyle/>
        <a:p>
          <a:endParaRPr lang="en-US"/>
        </a:p>
      </dgm:t>
    </dgm:pt>
    <dgm:pt modelId="{7DB08DD2-03BE-4C7D-A6FF-D76DDF1B9619}" type="pres">
      <dgm:prSet presAssocID="{86CEFE6D-50B3-40F0-80D9-A7A34B9A87E9}" presName="linear" presStyleCnt="0">
        <dgm:presLayoutVars>
          <dgm:animLvl val="lvl"/>
          <dgm:resizeHandles val="exact"/>
        </dgm:presLayoutVars>
      </dgm:prSet>
      <dgm:spPr/>
    </dgm:pt>
    <dgm:pt modelId="{5743FAB1-A307-4302-8B26-CD9A1367466A}" type="pres">
      <dgm:prSet presAssocID="{F76E27F3-6F10-416A-A01B-1C714BC7036C}" presName="parentText" presStyleLbl="node1" presStyleIdx="0" presStyleCnt="1">
        <dgm:presLayoutVars>
          <dgm:chMax val="0"/>
          <dgm:bulletEnabled val="1"/>
        </dgm:presLayoutVars>
      </dgm:prSet>
      <dgm:spPr/>
    </dgm:pt>
    <dgm:pt modelId="{1E9460B6-4435-4829-A94E-F06EA45DBF34}" type="pres">
      <dgm:prSet presAssocID="{F76E27F3-6F10-416A-A01B-1C714BC7036C}" presName="childText" presStyleLbl="revTx" presStyleIdx="0" presStyleCnt="1">
        <dgm:presLayoutVars>
          <dgm:bulletEnabled val="1"/>
        </dgm:presLayoutVars>
      </dgm:prSet>
      <dgm:spPr/>
    </dgm:pt>
  </dgm:ptLst>
  <dgm:cxnLst>
    <dgm:cxn modelId="{BCE58B5C-D659-43EC-848B-CAB4B7275916}" srcId="{86CEFE6D-50B3-40F0-80D9-A7A34B9A87E9}" destId="{F76E27F3-6F10-416A-A01B-1C714BC7036C}" srcOrd="0" destOrd="0" parTransId="{534F7CAA-52E4-46A1-9490-C403C403BB90}" sibTransId="{B127A721-CB3E-4539-9AE0-7735C77C57FF}"/>
    <dgm:cxn modelId="{DD1AF34B-9969-48D2-846A-A2862B1913AE}" type="presOf" srcId="{FDDF826C-F9DE-457B-A4CF-B1023DD05A30}" destId="{1E9460B6-4435-4829-A94E-F06EA45DBF34}" srcOrd="0" destOrd="1" presId="urn:microsoft.com/office/officeart/2005/8/layout/vList2"/>
    <dgm:cxn modelId="{B7A14352-2DB7-419A-B303-998E259A2F24}" srcId="{F76E27F3-6F10-416A-A01B-1C714BC7036C}" destId="{85451C42-9D77-4C1E-BC05-EC0FBF7E652B}" srcOrd="2" destOrd="0" parTransId="{FB2CCC64-AFA0-4BFE-AC6B-5B51EF7449A6}" sibTransId="{927FBFDC-DAD9-49D1-A6E3-6793DC4EF573}"/>
    <dgm:cxn modelId="{5D0E4E75-2F02-4257-B689-B2BC290AE6B1}" type="presOf" srcId="{B9B620A8-1F5C-4754-BCEC-AE077BA71ED6}" destId="{1E9460B6-4435-4829-A94E-F06EA45DBF34}" srcOrd="0" destOrd="0" presId="urn:microsoft.com/office/officeart/2005/8/layout/vList2"/>
    <dgm:cxn modelId="{A4B3945A-DFFF-4E3B-9DB5-74C0811184FC}" type="presOf" srcId="{85451C42-9D77-4C1E-BC05-EC0FBF7E652B}" destId="{1E9460B6-4435-4829-A94E-F06EA45DBF34}" srcOrd="0" destOrd="2" presId="urn:microsoft.com/office/officeart/2005/8/layout/vList2"/>
    <dgm:cxn modelId="{8AB0717E-7AE7-4D9E-90BB-0600BF0B3DF5}" type="presOf" srcId="{F76E27F3-6F10-416A-A01B-1C714BC7036C}" destId="{5743FAB1-A307-4302-8B26-CD9A1367466A}" srcOrd="0" destOrd="0" presId="urn:microsoft.com/office/officeart/2005/8/layout/vList2"/>
    <dgm:cxn modelId="{074E2F89-81C0-408D-A8DD-89E04308134B}" srcId="{F76E27F3-6F10-416A-A01B-1C714BC7036C}" destId="{FDDF826C-F9DE-457B-A4CF-B1023DD05A30}" srcOrd="1" destOrd="0" parTransId="{44C51C2D-6C7C-436A-A824-EC9E92A981A7}" sibTransId="{6FD57A3C-E689-44B1-BE9A-DD1EF924FC86}"/>
    <dgm:cxn modelId="{00056E8E-05C2-4CBA-B4FF-3DF9807E470A}" type="presOf" srcId="{86CEFE6D-50B3-40F0-80D9-A7A34B9A87E9}" destId="{7DB08DD2-03BE-4C7D-A6FF-D76DDF1B9619}" srcOrd="0" destOrd="0" presId="urn:microsoft.com/office/officeart/2005/8/layout/vList2"/>
    <dgm:cxn modelId="{E4798AC0-D1F2-48E6-ACA6-7354EFB81F3A}" srcId="{F76E27F3-6F10-416A-A01B-1C714BC7036C}" destId="{B9B620A8-1F5C-4754-BCEC-AE077BA71ED6}" srcOrd="0" destOrd="0" parTransId="{DE418A26-05FD-4FB3-A661-BE6FB8910796}" sibTransId="{2F3F1EE9-D016-4362-85D2-08ABA21289A4}"/>
    <dgm:cxn modelId="{FA5DEF45-5A17-4C3A-AC05-27EDE7AF0C7D}" type="presParOf" srcId="{7DB08DD2-03BE-4C7D-A6FF-D76DDF1B9619}" destId="{5743FAB1-A307-4302-8B26-CD9A1367466A}" srcOrd="0" destOrd="0" presId="urn:microsoft.com/office/officeart/2005/8/layout/vList2"/>
    <dgm:cxn modelId="{CB58DBB8-68E4-4C4C-9766-122D82C5B0C2}" type="presParOf" srcId="{7DB08DD2-03BE-4C7D-A6FF-D76DDF1B9619}" destId="{1E9460B6-4435-4829-A94E-F06EA45DBF3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CB1754-B897-43D9-83A7-8E65A56160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78BEE99-10EE-4F70-93A9-2A2D4D806738}">
      <dgm:prSet/>
      <dgm:spPr/>
      <dgm:t>
        <a:bodyPr/>
        <a:lstStyle/>
        <a:p>
          <a:r>
            <a:rPr lang="en-US"/>
            <a:t>Evaluation metrics used</a:t>
          </a:r>
        </a:p>
      </dgm:t>
    </dgm:pt>
    <dgm:pt modelId="{99BD77B4-A166-4CAE-8121-6FF3331C5F48}" type="parTrans" cxnId="{677F82BB-E1AE-4378-BF68-29D3F5137C1F}">
      <dgm:prSet/>
      <dgm:spPr/>
      <dgm:t>
        <a:bodyPr/>
        <a:lstStyle/>
        <a:p>
          <a:endParaRPr lang="en-US"/>
        </a:p>
      </dgm:t>
    </dgm:pt>
    <dgm:pt modelId="{80FDCB50-DC32-4CFF-929D-F20849D90C54}" type="sibTrans" cxnId="{677F82BB-E1AE-4378-BF68-29D3F5137C1F}">
      <dgm:prSet/>
      <dgm:spPr/>
      <dgm:t>
        <a:bodyPr/>
        <a:lstStyle/>
        <a:p>
          <a:endParaRPr lang="en-US"/>
        </a:p>
      </dgm:t>
    </dgm:pt>
    <dgm:pt modelId="{63A4E29F-1FC2-43A3-B712-CFE161B5187C}">
      <dgm:prSet/>
      <dgm:spPr/>
      <dgm:t>
        <a:bodyPr/>
        <a:lstStyle/>
        <a:p>
          <a:r>
            <a:rPr lang="en-US"/>
            <a:t>Accuracy</a:t>
          </a:r>
        </a:p>
      </dgm:t>
    </dgm:pt>
    <dgm:pt modelId="{05DC9F52-DBA2-463F-A62D-F7EDE9764CEB}" type="parTrans" cxnId="{4E2396F7-3947-4E2D-B424-461AD6EB9213}">
      <dgm:prSet/>
      <dgm:spPr/>
      <dgm:t>
        <a:bodyPr/>
        <a:lstStyle/>
        <a:p>
          <a:endParaRPr lang="en-US"/>
        </a:p>
      </dgm:t>
    </dgm:pt>
    <dgm:pt modelId="{4B71C5F8-280C-487E-BEDF-32EBD0A00404}" type="sibTrans" cxnId="{4E2396F7-3947-4E2D-B424-461AD6EB9213}">
      <dgm:prSet/>
      <dgm:spPr/>
      <dgm:t>
        <a:bodyPr/>
        <a:lstStyle/>
        <a:p>
          <a:endParaRPr lang="en-US"/>
        </a:p>
      </dgm:t>
    </dgm:pt>
    <dgm:pt modelId="{E3C5545B-DEC0-4FFE-BC78-6227986B5592}">
      <dgm:prSet/>
      <dgm:spPr/>
      <dgm:t>
        <a:bodyPr/>
        <a:lstStyle/>
        <a:p>
          <a:r>
            <a:rPr lang="en-US"/>
            <a:t>Precision</a:t>
          </a:r>
        </a:p>
      </dgm:t>
    </dgm:pt>
    <dgm:pt modelId="{37D3E571-9264-45EE-8F65-44158406E886}" type="parTrans" cxnId="{E8241B55-A26A-486F-B3F2-FE02F3132902}">
      <dgm:prSet/>
      <dgm:spPr/>
      <dgm:t>
        <a:bodyPr/>
        <a:lstStyle/>
        <a:p>
          <a:endParaRPr lang="en-US"/>
        </a:p>
      </dgm:t>
    </dgm:pt>
    <dgm:pt modelId="{ABC6A606-3953-46C0-A904-D76BFB4C0EFA}" type="sibTrans" cxnId="{E8241B55-A26A-486F-B3F2-FE02F3132902}">
      <dgm:prSet/>
      <dgm:spPr/>
      <dgm:t>
        <a:bodyPr/>
        <a:lstStyle/>
        <a:p>
          <a:endParaRPr lang="en-US"/>
        </a:p>
      </dgm:t>
    </dgm:pt>
    <dgm:pt modelId="{525EB3FA-0304-43D0-869C-A573AFFA4B3B}">
      <dgm:prSet/>
      <dgm:spPr/>
      <dgm:t>
        <a:bodyPr/>
        <a:lstStyle/>
        <a:p>
          <a:r>
            <a:rPr lang="en-US"/>
            <a:t>Recall </a:t>
          </a:r>
        </a:p>
      </dgm:t>
    </dgm:pt>
    <dgm:pt modelId="{153224CC-EE25-4BCF-A8C2-F49F3507BAA3}" type="parTrans" cxnId="{C17644D5-0376-4F20-8E03-226A1EC05ACD}">
      <dgm:prSet/>
      <dgm:spPr/>
      <dgm:t>
        <a:bodyPr/>
        <a:lstStyle/>
        <a:p>
          <a:endParaRPr lang="en-US"/>
        </a:p>
      </dgm:t>
    </dgm:pt>
    <dgm:pt modelId="{16EED528-DFBD-4908-8E7A-00A6B5FE1F1D}" type="sibTrans" cxnId="{C17644D5-0376-4F20-8E03-226A1EC05ACD}">
      <dgm:prSet/>
      <dgm:spPr/>
      <dgm:t>
        <a:bodyPr/>
        <a:lstStyle/>
        <a:p>
          <a:endParaRPr lang="en-US"/>
        </a:p>
      </dgm:t>
    </dgm:pt>
    <dgm:pt modelId="{E0B3E5B2-F1EB-446D-8388-0521B592B789}">
      <dgm:prSet/>
      <dgm:spPr/>
      <dgm:t>
        <a:bodyPr/>
        <a:lstStyle/>
        <a:p>
          <a:r>
            <a:rPr lang="en-US"/>
            <a:t>F1-score</a:t>
          </a:r>
        </a:p>
      </dgm:t>
    </dgm:pt>
    <dgm:pt modelId="{D8761006-2185-4D4B-9775-9CAB32478910}" type="parTrans" cxnId="{674AE090-7B53-493C-96C6-5778D1AF473C}">
      <dgm:prSet/>
      <dgm:spPr/>
      <dgm:t>
        <a:bodyPr/>
        <a:lstStyle/>
        <a:p>
          <a:endParaRPr lang="en-US"/>
        </a:p>
      </dgm:t>
    </dgm:pt>
    <dgm:pt modelId="{BD1F8F7F-C8A4-4DFF-9C8F-5784637C11E7}" type="sibTrans" cxnId="{674AE090-7B53-493C-96C6-5778D1AF473C}">
      <dgm:prSet/>
      <dgm:spPr/>
      <dgm:t>
        <a:bodyPr/>
        <a:lstStyle/>
        <a:p>
          <a:endParaRPr lang="en-US"/>
        </a:p>
      </dgm:t>
    </dgm:pt>
    <dgm:pt modelId="{F736FA3D-D503-492A-B69C-CCFDE1E679EF}" type="pres">
      <dgm:prSet presAssocID="{CCCB1754-B897-43D9-83A7-8E65A561606B}" presName="linear" presStyleCnt="0">
        <dgm:presLayoutVars>
          <dgm:animLvl val="lvl"/>
          <dgm:resizeHandles val="exact"/>
        </dgm:presLayoutVars>
      </dgm:prSet>
      <dgm:spPr/>
    </dgm:pt>
    <dgm:pt modelId="{01DCD9C9-DCF3-4812-B1CB-D5D4025848D7}" type="pres">
      <dgm:prSet presAssocID="{C78BEE99-10EE-4F70-93A9-2A2D4D806738}" presName="parentText" presStyleLbl="node1" presStyleIdx="0" presStyleCnt="1">
        <dgm:presLayoutVars>
          <dgm:chMax val="0"/>
          <dgm:bulletEnabled val="1"/>
        </dgm:presLayoutVars>
      </dgm:prSet>
      <dgm:spPr/>
    </dgm:pt>
    <dgm:pt modelId="{972A6D64-1DC8-4106-AD87-928D20310FA2}" type="pres">
      <dgm:prSet presAssocID="{C78BEE99-10EE-4F70-93A9-2A2D4D806738}" presName="childText" presStyleLbl="revTx" presStyleIdx="0" presStyleCnt="1">
        <dgm:presLayoutVars>
          <dgm:bulletEnabled val="1"/>
        </dgm:presLayoutVars>
      </dgm:prSet>
      <dgm:spPr/>
    </dgm:pt>
  </dgm:ptLst>
  <dgm:cxnLst>
    <dgm:cxn modelId="{C146B55D-6A39-46D9-914A-E34B99A8509A}" type="presOf" srcId="{63A4E29F-1FC2-43A3-B712-CFE161B5187C}" destId="{972A6D64-1DC8-4106-AD87-928D20310FA2}" srcOrd="0" destOrd="0" presId="urn:microsoft.com/office/officeart/2005/8/layout/vList2"/>
    <dgm:cxn modelId="{8ED21549-7CFB-40BE-9CD2-20B193224C30}" type="presOf" srcId="{525EB3FA-0304-43D0-869C-A573AFFA4B3B}" destId="{972A6D64-1DC8-4106-AD87-928D20310FA2}" srcOrd="0" destOrd="2" presId="urn:microsoft.com/office/officeart/2005/8/layout/vList2"/>
    <dgm:cxn modelId="{E8241B55-A26A-486F-B3F2-FE02F3132902}" srcId="{C78BEE99-10EE-4F70-93A9-2A2D4D806738}" destId="{E3C5545B-DEC0-4FFE-BC78-6227986B5592}" srcOrd="1" destOrd="0" parTransId="{37D3E571-9264-45EE-8F65-44158406E886}" sibTransId="{ABC6A606-3953-46C0-A904-D76BFB4C0EFA}"/>
    <dgm:cxn modelId="{674AE090-7B53-493C-96C6-5778D1AF473C}" srcId="{C78BEE99-10EE-4F70-93A9-2A2D4D806738}" destId="{E0B3E5B2-F1EB-446D-8388-0521B592B789}" srcOrd="3" destOrd="0" parTransId="{D8761006-2185-4D4B-9775-9CAB32478910}" sibTransId="{BD1F8F7F-C8A4-4DFF-9C8F-5784637C11E7}"/>
    <dgm:cxn modelId="{455664B4-D0D4-485C-BC8D-9EDA8978C801}" type="presOf" srcId="{C78BEE99-10EE-4F70-93A9-2A2D4D806738}" destId="{01DCD9C9-DCF3-4812-B1CB-D5D4025848D7}" srcOrd="0" destOrd="0" presId="urn:microsoft.com/office/officeart/2005/8/layout/vList2"/>
    <dgm:cxn modelId="{677F82BB-E1AE-4378-BF68-29D3F5137C1F}" srcId="{CCCB1754-B897-43D9-83A7-8E65A561606B}" destId="{C78BEE99-10EE-4F70-93A9-2A2D4D806738}" srcOrd="0" destOrd="0" parTransId="{99BD77B4-A166-4CAE-8121-6FF3331C5F48}" sibTransId="{80FDCB50-DC32-4CFF-929D-F20849D90C54}"/>
    <dgm:cxn modelId="{8EF31AC9-59D4-4373-A4CC-7E29A323C0B4}" type="presOf" srcId="{CCCB1754-B897-43D9-83A7-8E65A561606B}" destId="{F736FA3D-D503-492A-B69C-CCFDE1E679EF}" srcOrd="0" destOrd="0" presId="urn:microsoft.com/office/officeart/2005/8/layout/vList2"/>
    <dgm:cxn modelId="{C590F8C9-F256-4F69-AAE8-C1FD0CC09BF5}" type="presOf" srcId="{E0B3E5B2-F1EB-446D-8388-0521B592B789}" destId="{972A6D64-1DC8-4106-AD87-928D20310FA2}" srcOrd="0" destOrd="3" presId="urn:microsoft.com/office/officeart/2005/8/layout/vList2"/>
    <dgm:cxn modelId="{CF081FCA-487F-4AC9-BA0B-18E7F1232176}" type="presOf" srcId="{E3C5545B-DEC0-4FFE-BC78-6227986B5592}" destId="{972A6D64-1DC8-4106-AD87-928D20310FA2}" srcOrd="0" destOrd="1" presId="urn:microsoft.com/office/officeart/2005/8/layout/vList2"/>
    <dgm:cxn modelId="{C17644D5-0376-4F20-8E03-226A1EC05ACD}" srcId="{C78BEE99-10EE-4F70-93A9-2A2D4D806738}" destId="{525EB3FA-0304-43D0-869C-A573AFFA4B3B}" srcOrd="2" destOrd="0" parTransId="{153224CC-EE25-4BCF-A8C2-F49F3507BAA3}" sibTransId="{16EED528-DFBD-4908-8E7A-00A6B5FE1F1D}"/>
    <dgm:cxn modelId="{4E2396F7-3947-4E2D-B424-461AD6EB9213}" srcId="{C78BEE99-10EE-4F70-93A9-2A2D4D806738}" destId="{63A4E29F-1FC2-43A3-B712-CFE161B5187C}" srcOrd="0" destOrd="0" parTransId="{05DC9F52-DBA2-463F-A62D-F7EDE9764CEB}" sibTransId="{4B71C5F8-280C-487E-BEDF-32EBD0A00404}"/>
    <dgm:cxn modelId="{7067FD5C-45F7-4953-95E2-20F2E9A52BEE}" type="presParOf" srcId="{F736FA3D-D503-492A-B69C-CCFDE1E679EF}" destId="{01DCD9C9-DCF3-4812-B1CB-D5D4025848D7}" srcOrd="0" destOrd="0" presId="urn:microsoft.com/office/officeart/2005/8/layout/vList2"/>
    <dgm:cxn modelId="{C5F1CB59-FF92-4EC3-B189-7AA5D2D76D03}" type="presParOf" srcId="{F736FA3D-D503-492A-B69C-CCFDE1E679EF}" destId="{972A6D64-1DC8-4106-AD87-928D20310FA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4D37A-D7B4-45C1-933A-C83AC68BF4D3}">
      <dsp:nvSpPr>
        <dsp:cNvPr id="0" name=""/>
        <dsp:cNvSpPr/>
      </dsp:nvSpPr>
      <dsp:spPr>
        <a:xfrm>
          <a:off x="903011" y="1538403"/>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CE0CA-ECEF-429C-9EAF-D82C51992EC2}">
      <dsp:nvSpPr>
        <dsp:cNvPr id="0" name=""/>
        <dsp:cNvSpPr/>
      </dsp:nvSpPr>
      <dsp:spPr>
        <a:xfrm>
          <a:off x="39854" y="3327215"/>
          <a:ext cx="313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challenge of predicting whether a customer will respond positively to insurance offers.</a:t>
          </a:r>
        </a:p>
      </dsp:txBody>
      <dsp:txXfrm>
        <a:off x="39854" y="3327215"/>
        <a:ext cx="3138750" cy="720000"/>
      </dsp:txXfrm>
    </dsp:sp>
    <dsp:sp modelId="{9AC5C18F-8B7C-4370-8E49-734F31F9F239}">
      <dsp:nvSpPr>
        <dsp:cNvPr id="0" name=""/>
        <dsp:cNvSpPr/>
      </dsp:nvSpPr>
      <dsp:spPr>
        <a:xfrm>
          <a:off x="4591042" y="1538403"/>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AC1C2-FDDA-4088-AA16-99AA0B72A83F}">
      <dsp:nvSpPr>
        <dsp:cNvPr id="0" name=""/>
        <dsp:cNvSpPr/>
      </dsp:nvSpPr>
      <dsp:spPr>
        <a:xfrm>
          <a:off x="3727886" y="3327215"/>
          <a:ext cx="313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How solving this can improve marketing strategies and customer retention.</a:t>
          </a:r>
        </a:p>
      </dsp:txBody>
      <dsp:txXfrm>
        <a:off x="3727886" y="3327215"/>
        <a:ext cx="313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74A8A-216D-4242-9E89-4112F3DAF0D2}">
      <dsp:nvSpPr>
        <dsp:cNvPr id="0" name=""/>
        <dsp:cNvSpPr/>
      </dsp:nvSpPr>
      <dsp:spPr>
        <a:xfrm>
          <a:off x="805626" y="37964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C262F0-56EE-4E20-BCA8-1B22F4BA8AFE}">
      <dsp:nvSpPr>
        <dsp:cNvPr id="0" name=""/>
        <dsp:cNvSpPr/>
      </dsp:nvSpPr>
      <dsp:spPr>
        <a:xfrm>
          <a:off x="310626" y="1523682"/>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Description:</a:t>
          </a:r>
          <a:r>
            <a:rPr lang="en-US" sz="1100" b="0" i="0" kern="1200"/>
            <a:t> Contains customer information on </a:t>
          </a:r>
          <a:r>
            <a:rPr lang="en-US" sz="1100" kern="1200"/>
            <a:t>whether the policyholders (customers) from past year will be interested in buying the Vehicle Insurance provided by the company.</a:t>
          </a:r>
        </a:p>
      </dsp:txBody>
      <dsp:txXfrm>
        <a:off x="310626" y="1523682"/>
        <a:ext cx="1800000" cy="1035000"/>
      </dsp:txXfrm>
    </dsp:sp>
    <dsp:sp modelId="{0236242F-F4A4-4C73-93B8-09AC05420E7C}">
      <dsp:nvSpPr>
        <dsp:cNvPr id="0" name=""/>
        <dsp:cNvSpPr/>
      </dsp:nvSpPr>
      <dsp:spPr>
        <a:xfrm>
          <a:off x="2920626" y="37964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CF5F40-D320-427A-868D-C85EE5EAE461}">
      <dsp:nvSpPr>
        <dsp:cNvPr id="0" name=""/>
        <dsp:cNvSpPr/>
      </dsp:nvSpPr>
      <dsp:spPr>
        <a:xfrm>
          <a:off x="2425626" y="1523682"/>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Columns:</a:t>
          </a:r>
          <a:r>
            <a:rPr lang="en-US" sz="1100" b="0" i="0" kern="1200"/>
            <a:t> Includes customer details, services used, vehicle details, and response.</a:t>
          </a:r>
          <a:endParaRPr lang="en-US" sz="1100" kern="1200"/>
        </a:p>
      </dsp:txBody>
      <dsp:txXfrm>
        <a:off x="2425626" y="1523682"/>
        <a:ext cx="1800000" cy="1035000"/>
      </dsp:txXfrm>
    </dsp:sp>
    <dsp:sp modelId="{F835CF44-02B2-421A-A531-4D4967CAE3DA}">
      <dsp:nvSpPr>
        <dsp:cNvPr id="0" name=""/>
        <dsp:cNvSpPr/>
      </dsp:nvSpPr>
      <dsp:spPr>
        <a:xfrm>
          <a:off x="5035626" y="37964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C106D-D2D1-43D9-BF6E-D61F09383346}">
      <dsp:nvSpPr>
        <dsp:cNvPr id="0" name=""/>
        <dsp:cNvSpPr/>
      </dsp:nvSpPr>
      <dsp:spPr>
        <a:xfrm>
          <a:off x="4540626" y="1523682"/>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Purpose:</a:t>
          </a:r>
          <a:r>
            <a:rPr lang="en-US" sz="1100" b="0" i="0" kern="1200"/>
            <a:t> Used for customer churn analysis, segmentation, and retention strategies.</a:t>
          </a:r>
          <a:endParaRPr lang="en-US" sz="1100" kern="1200"/>
        </a:p>
      </dsp:txBody>
      <dsp:txXfrm>
        <a:off x="4540626" y="1523682"/>
        <a:ext cx="1800000" cy="1035000"/>
      </dsp:txXfrm>
    </dsp:sp>
    <dsp:sp modelId="{7C691BA5-1BC6-4091-8DFE-7A08C6DF3545}">
      <dsp:nvSpPr>
        <dsp:cNvPr id="0" name=""/>
        <dsp:cNvSpPr/>
      </dsp:nvSpPr>
      <dsp:spPr>
        <a:xfrm>
          <a:off x="1863126" y="30086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4B55A-E82C-43DE-95E2-31AF7FC48984}">
      <dsp:nvSpPr>
        <dsp:cNvPr id="0" name=""/>
        <dsp:cNvSpPr/>
      </dsp:nvSpPr>
      <dsp:spPr>
        <a:xfrm>
          <a:off x="1368126" y="4152723"/>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Applications:</a:t>
          </a:r>
          <a:r>
            <a:rPr lang="en-US" sz="1100" b="0" i="0" kern="1200"/>
            <a:t> Churn prediction, customer satisfaction analysis, and targeted marketing.</a:t>
          </a:r>
          <a:endParaRPr lang="en-US" sz="1100" kern="1200"/>
        </a:p>
      </dsp:txBody>
      <dsp:txXfrm>
        <a:off x="1368126" y="4152723"/>
        <a:ext cx="1800000" cy="1035000"/>
      </dsp:txXfrm>
    </dsp:sp>
    <dsp:sp modelId="{AC47B8B9-A478-4CC7-994E-C661C897637B}">
      <dsp:nvSpPr>
        <dsp:cNvPr id="0" name=""/>
        <dsp:cNvSpPr/>
      </dsp:nvSpPr>
      <dsp:spPr>
        <a:xfrm>
          <a:off x="3978126" y="30086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8DB784-E946-452F-B59F-9BD77BAFA1A0}">
      <dsp:nvSpPr>
        <dsp:cNvPr id="0" name=""/>
        <dsp:cNvSpPr/>
      </dsp:nvSpPr>
      <dsp:spPr>
        <a:xfrm>
          <a:off x="3483126" y="4152723"/>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Analysis Tasks</a:t>
          </a:r>
          <a:r>
            <a:rPr lang="en-US" sz="1100" b="0" i="0" kern="1200"/>
            <a:t>: EDA, data preprocessing, ML model building, evaluation, and model deployment.</a:t>
          </a:r>
          <a:endParaRPr lang="en-US" sz="1100" kern="1200"/>
        </a:p>
      </dsp:txBody>
      <dsp:txXfrm>
        <a:off x="3483126" y="4152723"/>
        <a:ext cx="1800000" cy="103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38581-ACE5-4582-8B88-8ED5D4333216}">
      <dsp:nvSpPr>
        <dsp:cNvPr id="0" name=""/>
        <dsp:cNvSpPr/>
      </dsp:nvSpPr>
      <dsp:spPr>
        <a:xfrm>
          <a:off x="1138979" y="1206562"/>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EA1385-DC16-4DF6-A2D5-1F86629A9D81}">
      <dsp:nvSpPr>
        <dsp:cNvPr id="0" name=""/>
        <dsp:cNvSpPr/>
      </dsp:nvSpPr>
      <dsp:spPr>
        <a:xfrm>
          <a:off x="569079"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To analyze the variables, some of the important libraries used in the project are </a:t>
          </a:r>
          <a:r>
            <a:rPr lang="en-US" sz="1100" b="1" kern="1200" dirty="0" err="1"/>
            <a:t>numpy</a:t>
          </a:r>
          <a:r>
            <a:rPr lang="en-US" sz="1100" b="1" kern="1200" dirty="0"/>
            <a:t>, pandas, </a:t>
          </a:r>
          <a:r>
            <a:rPr lang="en-US" sz="1100" b="1" kern="1200" dirty="0" err="1"/>
            <a:t>matlotlib</a:t>
          </a:r>
          <a:r>
            <a:rPr lang="en-US" sz="1100" b="1" kern="1200" dirty="0"/>
            <a:t>, seaborn </a:t>
          </a:r>
          <a:r>
            <a:rPr lang="en-US" sz="1100" b="1" kern="1200" dirty="0" err="1"/>
            <a:t>sklearn</a:t>
          </a:r>
          <a:r>
            <a:rPr lang="en-US" sz="1100" b="1" kern="1200" dirty="0"/>
            <a:t>, etc.</a:t>
          </a:r>
          <a:endParaRPr lang="en-US" sz="1100" kern="1200" dirty="0"/>
        </a:p>
      </dsp:txBody>
      <dsp:txXfrm>
        <a:off x="569079" y="2430961"/>
        <a:ext cx="2072362" cy="720000"/>
      </dsp:txXfrm>
    </dsp:sp>
    <dsp:sp modelId="{DB48F016-B057-43B8-86F6-7E48B575B6B5}">
      <dsp:nvSpPr>
        <dsp:cNvPr id="0" name=""/>
        <dsp:cNvSpPr/>
      </dsp:nvSpPr>
      <dsp:spPr>
        <a:xfrm>
          <a:off x="3574005" y="1206562"/>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A54EE-08A6-4FE2-8FA8-239EA5848B2C}">
      <dsp:nvSpPr>
        <dsp:cNvPr id="0" name=""/>
        <dsp:cNvSpPr/>
      </dsp:nvSpPr>
      <dsp:spPr>
        <a:xfrm>
          <a:off x="3004105"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To know the dataset better, we need to know the relationship of variables with the target variable.</a:t>
          </a:r>
          <a:endParaRPr lang="en-US" sz="1100" kern="1200"/>
        </a:p>
      </dsp:txBody>
      <dsp:txXfrm>
        <a:off x="3004105" y="2430961"/>
        <a:ext cx="2072362" cy="720000"/>
      </dsp:txXfrm>
    </dsp:sp>
    <dsp:sp modelId="{B5A4BEA0-05FC-493C-8990-85CED0F3BD6A}">
      <dsp:nvSpPr>
        <dsp:cNvPr id="0" name=""/>
        <dsp:cNvSpPr/>
      </dsp:nvSpPr>
      <dsp:spPr>
        <a:xfrm>
          <a:off x="6009031" y="1206562"/>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4E778-05EE-4981-BD5B-C379CEC8D7EF}">
      <dsp:nvSpPr>
        <dsp:cNvPr id="0" name=""/>
        <dsp:cNvSpPr/>
      </dsp:nvSpPr>
      <dsp:spPr>
        <a:xfrm>
          <a:off x="5439131"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Eliminating / dumping unnecessary variables is an important part of data cleaning.</a:t>
          </a:r>
          <a:endParaRPr lang="en-US" sz="1100" kern="1200" dirty="0"/>
        </a:p>
      </dsp:txBody>
      <dsp:txXfrm>
        <a:off x="5439131" y="2430961"/>
        <a:ext cx="2072362" cy="720000"/>
      </dsp:txXfrm>
    </dsp:sp>
    <dsp:sp modelId="{BFCE1D4A-077C-45FB-B193-57D0B4352DF5}">
      <dsp:nvSpPr>
        <dsp:cNvPr id="0" name=""/>
        <dsp:cNvSpPr/>
      </dsp:nvSpPr>
      <dsp:spPr>
        <a:xfrm>
          <a:off x="8444057" y="1206562"/>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7777D-C413-46B0-9DA1-3577034F9B13}">
      <dsp:nvSpPr>
        <dsp:cNvPr id="0" name=""/>
        <dsp:cNvSpPr/>
      </dsp:nvSpPr>
      <dsp:spPr>
        <a:xfrm>
          <a:off x="7874157"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As part of the analysis, 'ID' does not play much significant role for better performance of algorithms in training and testing data set.</a:t>
          </a:r>
          <a:endParaRPr lang="en-US" sz="1100" kern="1200" dirty="0"/>
        </a:p>
      </dsp:txBody>
      <dsp:txXfrm>
        <a:off x="7874157" y="2430961"/>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3FAB1-A307-4302-8B26-CD9A1367466A}">
      <dsp:nvSpPr>
        <dsp:cNvPr id="0" name=""/>
        <dsp:cNvSpPr/>
      </dsp:nvSpPr>
      <dsp:spPr>
        <a:xfrm>
          <a:off x="0" y="74265"/>
          <a:ext cx="5536397" cy="119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Models used:</a:t>
          </a:r>
        </a:p>
      </dsp:txBody>
      <dsp:txXfrm>
        <a:off x="58543" y="132808"/>
        <a:ext cx="5419311" cy="1082164"/>
      </dsp:txXfrm>
    </dsp:sp>
    <dsp:sp modelId="{1E9460B6-4435-4829-A94E-F06EA45DBF34}">
      <dsp:nvSpPr>
        <dsp:cNvPr id="0" name=""/>
        <dsp:cNvSpPr/>
      </dsp:nvSpPr>
      <dsp:spPr>
        <a:xfrm>
          <a:off x="0" y="1273515"/>
          <a:ext cx="5536397" cy="25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81"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Logistic Regression</a:t>
          </a:r>
        </a:p>
        <a:p>
          <a:pPr marL="285750" lvl="1" indent="-285750" algn="l" defTabSz="1733550">
            <a:lnSpc>
              <a:spcPct val="90000"/>
            </a:lnSpc>
            <a:spcBef>
              <a:spcPct val="0"/>
            </a:spcBef>
            <a:spcAft>
              <a:spcPct val="20000"/>
            </a:spcAft>
            <a:buChar char="•"/>
          </a:pPr>
          <a:r>
            <a:rPr lang="en-US" sz="3900" kern="1200"/>
            <a:t>Decision Tree Classifier</a:t>
          </a:r>
        </a:p>
        <a:p>
          <a:pPr marL="285750" lvl="1" indent="-285750" algn="l" defTabSz="1733550">
            <a:lnSpc>
              <a:spcPct val="90000"/>
            </a:lnSpc>
            <a:spcBef>
              <a:spcPct val="0"/>
            </a:spcBef>
            <a:spcAft>
              <a:spcPct val="20000"/>
            </a:spcAft>
            <a:buChar char="•"/>
          </a:pPr>
          <a:r>
            <a:rPr lang="en-US" sz="3900" kern="1200"/>
            <a:t>Random Forest Classifier</a:t>
          </a:r>
        </a:p>
      </dsp:txBody>
      <dsp:txXfrm>
        <a:off x="0" y="1273515"/>
        <a:ext cx="5536397" cy="258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CD9C9-DCF3-4812-B1CB-D5D4025848D7}">
      <dsp:nvSpPr>
        <dsp:cNvPr id="0" name=""/>
        <dsp:cNvSpPr/>
      </dsp:nvSpPr>
      <dsp:spPr>
        <a:xfrm>
          <a:off x="0" y="2040"/>
          <a:ext cx="5536397" cy="1670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Evaluation metrics used</a:t>
          </a:r>
        </a:p>
      </dsp:txBody>
      <dsp:txXfrm>
        <a:off x="81560" y="83600"/>
        <a:ext cx="5373277" cy="1507639"/>
      </dsp:txXfrm>
    </dsp:sp>
    <dsp:sp modelId="{972A6D64-1DC8-4106-AD87-928D20310FA2}">
      <dsp:nvSpPr>
        <dsp:cNvPr id="0" name=""/>
        <dsp:cNvSpPr/>
      </dsp:nvSpPr>
      <dsp:spPr>
        <a:xfrm>
          <a:off x="0" y="1672800"/>
          <a:ext cx="5536397" cy="2260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81"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Accuracy</a:t>
          </a:r>
        </a:p>
        <a:p>
          <a:pPr marL="285750" lvl="1" indent="-285750" algn="l" defTabSz="1466850">
            <a:lnSpc>
              <a:spcPct val="90000"/>
            </a:lnSpc>
            <a:spcBef>
              <a:spcPct val="0"/>
            </a:spcBef>
            <a:spcAft>
              <a:spcPct val="20000"/>
            </a:spcAft>
            <a:buChar char="•"/>
          </a:pPr>
          <a:r>
            <a:rPr lang="en-US" sz="3300" kern="1200"/>
            <a:t>Precision</a:t>
          </a:r>
        </a:p>
        <a:p>
          <a:pPr marL="285750" lvl="1" indent="-285750" algn="l" defTabSz="1466850">
            <a:lnSpc>
              <a:spcPct val="90000"/>
            </a:lnSpc>
            <a:spcBef>
              <a:spcPct val="0"/>
            </a:spcBef>
            <a:spcAft>
              <a:spcPct val="20000"/>
            </a:spcAft>
            <a:buChar char="•"/>
          </a:pPr>
          <a:r>
            <a:rPr lang="en-US" sz="3300" kern="1200"/>
            <a:t>Recall </a:t>
          </a:r>
        </a:p>
        <a:p>
          <a:pPr marL="285750" lvl="1" indent="-285750" algn="l" defTabSz="1466850">
            <a:lnSpc>
              <a:spcPct val="90000"/>
            </a:lnSpc>
            <a:spcBef>
              <a:spcPct val="0"/>
            </a:spcBef>
            <a:spcAft>
              <a:spcPct val="20000"/>
            </a:spcAft>
            <a:buChar char="•"/>
          </a:pPr>
          <a:r>
            <a:rPr lang="en-US" sz="3300" kern="1200"/>
            <a:t>F1-score</a:t>
          </a:r>
        </a:p>
      </dsp:txBody>
      <dsp:txXfrm>
        <a:off x="0" y="1672800"/>
        <a:ext cx="5536397" cy="22604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16-09-2024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138610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9</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609600" y="2788290"/>
            <a:ext cx="13058775" cy="18599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 </a:t>
            </a:r>
            <a:r>
              <a:rPr lang="en-US" sz="4800" b="1" dirty="0">
                <a:latin typeface="Calibri" panose="020F0502020204030204" pitchFamily="34" charset="0"/>
              </a:rPr>
              <a:t>Capstone Project</a:t>
            </a:r>
          </a:p>
          <a:p>
            <a:pPr algn="ctr"/>
            <a:r>
              <a:rPr lang="en-US" sz="4800" b="1" dirty="0">
                <a:latin typeface="Calibri" panose="020F0502020204030204" pitchFamily="34" charset="0"/>
              </a:rPr>
              <a:t>Insurance Customer Response Prediction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241FE-7C0B-ACD6-1998-525D810BBEF0}"/>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800" kern="1200" dirty="0">
                <a:solidFill>
                  <a:schemeClr val="tx1"/>
                </a:solidFill>
                <a:latin typeface="+mj-lt"/>
                <a:ea typeface="+mj-ea"/>
                <a:cs typeface="+mj-cs"/>
              </a:rPr>
              <a:t>Exploratory Data Analysis (EDA)</a:t>
            </a:r>
          </a:p>
        </p:txBody>
      </p:sp>
      <p:sp>
        <p:nvSpPr>
          <p:cNvPr id="41" name="Rectangle 4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2" name="Text Placeholder 2">
            <a:extLst>
              <a:ext uri="{FF2B5EF4-FFF2-40B4-BE49-F238E27FC236}">
                <a16:creationId xmlns:a16="http://schemas.microsoft.com/office/drawing/2014/main" id="{6132EBF3-148E-510F-2ABA-B5818438215A}"/>
              </a:ext>
            </a:extLst>
          </p:cNvPr>
          <p:cNvGraphicFramePr/>
          <p:nvPr>
            <p:extLst>
              <p:ext uri="{D42A27DB-BD31-4B8C-83A1-F6EECF244321}">
                <p14:modId xmlns:p14="http://schemas.microsoft.com/office/powerpoint/2010/main" val="172753180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73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DECDD6F4-562E-D56A-4A58-82EDB49E356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Target variable</a:t>
            </a:r>
            <a:br>
              <a:rPr lang="en-US" sz="3600" kern="1200">
                <a:solidFill>
                  <a:srgbClr val="FFFFFF"/>
                </a:solidFill>
                <a:latin typeface="+mj-lt"/>
                <a:ea typeface="+mj-ea"/>
                <a:cs typeface="+mj-cs"/>
              </a:rPr>
            </a:br>
            <a:r>
              <a:rPr lang="en-US" sz="3600" kern="1200">
                <a:solidFill>
                  <a:srgbClr val="FFFFFF"/>
                </a:solidFill>
                <a:latin typeface="+mj-lt"/>
                <a:ea typeface="+mj-ea"/>
                <a:cs typeface="+mj-cs"/>
              </a:rPr>
              <a:t>(Response Plot)</a:t>
            </a:r>
          </a:p>
        </p:txBody>
      </p:sp>
      <p:pic>
        <p:nvPicPr>
          <p:cNvPr id="5" name="Picture 4" descr="A graph showing a response plot&#10;&#10;Description automatically generated">
            <a:extLst>
              <a:ext uri="{FF2B5EF4-FFF2-40B4-BE49-F238E27FC236}">
                <a16:creationId xmlns:a16="http://schemas.microsoft.com/office/drawing/2014/main" id="{DF3D5DAB-1142-F414-0407-909297C81D3C}"/>
              </a:ext>
            </a:extLst>
          </p:cNvPr>
          <p:cNvPicPr>
            <a:picLocks noChangeAspect="1"/>
          </p:cNvPicPr>
          <p:nvPr/>
        </p:nvPicPr>
        <p:blipFill>
          <a:blip r:embed="rId2"/>
          <a:stretch>
            <a:fillRect/>
          </a:stretch>
        </p:blipFill>
        <p:spPr>
          <a:xfrm>
            <a:off x="4777316" y="910501"/>
            <a:ext cx="6780700" cy="5034669"/>
          </a:xfrm>
          <a:prstGeom prst="rect">
            <a:avLst/>
          </a:prstGeom>
        </p:spPr>
      </p:pic>
    </p:spTree>
    <p:extLst>
      <p:ext uri="{BB962C8B-B14F-4D97-AF65-F5344CB8AC3E}">
        <p14:creationId xmlns:p14="http://schemas.microsoft.com/office/powerpoint/2010/main" val="17205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DB04A-1DBE-5AD1-0CD6-EEA4B7B81F65}"/>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dirty="0">
                <a:solidFill>
                  <a:schemeClr val="tx1">
                    <a:lumMod val="85000"/>
                    <a:lumOff val="15000"/>
                  </a:schemeClr>
                </a:solidFill>
                <a:latin typeface="+mj-lt"/>
                <a:ea typeface="+mj-ea"/>
                <a:cs typeface="+mj-cs"/>
              </a:rPr>
              <a:t>Gender variable</a:t>
            </a:r>
          </a:p>
        </p:txBody>
      </p:sp>
      <p:sp>
        <p:nvSpPr>
          <p:cNvPr id="3" name="Text Placeholder 2">
            <a:extLst>
              <a:ext uri="{FF2B5EF4-FFF2-40B4-BE49-F238E27FC236}">
                <a16:creationId xmlns:a16="http://schemas.microsoft.com/office/drawing/2014/main" id="{8FC7FADE-F8A3-1852-C01D-4E4BCEE77240}"/>
              </a:ext>
            </a:extLst>
          </p:cNvPr>
          <p:cNvSpPr>
            <a:spLocks noGrp="1"/>
          </p:cNvSpPr>
          <p:nvPr>
            <p:ph type="body" idx="1"/>
          </p:nvPr>
        </p:nvSpPr>
        <p:spPr>
          <a:xfrm>
            <a:off x="2426447" y="6019391"/>
            <a:ext cx="7315199" cy="336959"/>
          </a:xfrm>
        </p:spPr>
        <p:txBody>
          <a:bodyPr vert="horz" lIns="91440" tIns="45720" rIns="91440" bIns="45720" rtlCol="0" anchor="t">
            <a:normAutofit/>
          </a:bodyPr>
          <a:lstStyle/>
          <a:p>
            <a:pPr algn="ctr"/>
            <a:r>
              <a:rPr lang="en-US" sz="1600" kern="1200" dirty="0">
                <a:solidFill>
                  <a:schemeClr val="tx1">
                    <a:lumMod val="85000"/>
                    <a:lumOff val="15000"/>
                  </a:schemeClr>
                </a:solidFill>
                <a:latin typeface="+mn-lt"/>
                <a:ea typeface="+mn-ea"/>
                <a:cs typeface="+mn-cs"/>
              </a:rPr>
              <a:t>(Male and Female Responses)</a:t>
            </a:r>
          </a:p>
        </p:txBody>
      </p:sp>
      <p:pic>
        <p:nvPicPr>
          <p:cNvPr id="7" name="Picture 6">
            <a:extLst>
              <a:ext uri="{FF2B5EF4-FFF2-40B4-BE49-F238E27FC236}">
                <a16:creationId xmlns:a16="http://schemas.microsoft.com/office/drawing/2014/main" id="{78D8AF4C-16A0-EDAA-5F79-85A0B1244664}"/>
              </a:ext>
            </a:extLst>
          </p:cNvPr>
          <p:cNvPicPr>
            <a:picLocks noChangeAspect="1"/>
          </p:cNvPicPr>
          <p:nvPr/>
        </p:nvPicPr>
        <p:blipFill>
          <a:blip r:embed="rId2"/>
          <a:stretch>
            <a:fillRect/>
          </a:stretch>
        </p:blipFill>
        <p:spPr>
          <a:xfrm>
            <a:off x="1096600" y="579473"/>
            <a:ext cx="9998798" cy="4224493"/>
          </a:xfrm>
          <a:prstGeom prst="rect">
            <a:avLst/>
          </a:prstGeom>
        </p:spPr>
      </p:pic>
    </p:spTree>
    <p:extLst>
      <p:ext uri="{BB962C8B-B14F-4D97-AF65-F5344CB8AC3E}">
        <p14:creationId xmlns:p14="http://schemas.microsoft.com/office/powerpoint/2010/main" val="115031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B873BD9-4325-F142-4F99-3231A965FE7B}"/>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a:latin typeface="+mj-lt"/>
                <a:ea typeface="+mj-ea"/>
                <a:cs typeface="+mj-cs"/>
              </a:rPr>
              <a:t>Distribution Plot for Annual Premium</a:t>
            </a:r>
          </a:p>
        </p:txBody>
      </p: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4544AD-3A00-DEFC-55AA-B963F7EA8409}"/>
              </a:ext>
            </a:extLst>
          </p:cNvPr>
          <p:cNvPicPr>
            <a:picLocks noChangeAspect="1"/>
          </p:cNvPicPr>
          <p:nvPr/>
        </p:nvPicPr>
        <p:blipFill>
          <a:blip r:embed="rId2"/>
          <a:srcRect r="23362" b="2"/>
          <a:stretch/>
        </p:blipFill>
        <p:spPr>
          <a:xfrm>
            <a:off x="545238" y="858525"/>
            <a:ext cx="7608304" cy="5211906"/>
          </a:xfrm>
          <a:prstGeom prst="rect">
            <a:avLst/>
          </a:prstGeom>
        </p:spPr>
      </p:pic>
      <p:sp>
        <p:nvSpPr>
          <p:cNvPr id="37" name="Rectangle 3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699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ight Triangle 2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graph of a box&#10;&#10;Description automatically generated">
            <a:extLst>
              <a:ext uri="{FF2B5EF4-FFF2-40B4-BE49-F238E27FC236}">
                <a16:creationId xmlns:a16="http://schemas.microsoft.com/office/drawing/2014/main" id="{EDE47867-F88F-2512-4229-693F524A2F1D}"/>
              </a:ext>
            </a:extLst>
          </p:cNvPr>
          <p:cNvPicPr>
            <a:picLocks noChangeAspect="1"/>
          </p:cNvPicPr>
          <p:nvPr/>
        </p:nvPicPr>
        <p:blipFill>
          <a:blip r:embed="rId2"/>
          <a:stretch>
            <a:fillRect/>
          </a:stretch>
        </p:blipFill>
        <p:spPr>
          <a:xfrm>
            <a:off x="1119596" y="918546"/>
            <a:ext cx="7431843" cy="4979334"/>
          </a:xfrm>
          <a:prstGeom prst="rect">
            <a:avLst/>
          </a:prstGeom>
        </p:spPr>
      </p:pic>
    </p:spTree>
    <p:extLst>
      <p:ext uri="{BB962C8B-B14F-4D97-AF65-F5344CB8AC3E}">
        <p14:creationId xmlns:p14="http://schemas.microsoft.com/office/powerpoint/2010/main" val="323646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889FC-7220-74BE-5F6C-775EB4169A65}"/>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4400" kern="1200">
                <a:solidFill>
                  <a:srgbClr val="FFFFFF"/>
                </a:solidFill>
                <a:latin typeface="+mj-lt"/>
                <a:ea typeface="+mj-ea"/>
                <a:cs typeface="+mj-cs"/>
              </a:rPr>
              <a:t>Model Selection</a:t>
            </a:r>
            <a:endParaRPr lang="en-US" sz="4400" kern="1200" dirty="0">
              <a:solidFill>
                <a:srgbClr val="FFFFFF"/>
              </a:solidFill>
              <a:latin typeface="+mj-lt"/>
              <a:ea typeface="+mj-ea"/>
              <a:cs typeface="+mj-cs"/>
            </a:endParaRPr>
          </a:p>
        </p:txBody>
      </p:sp>
      <p:sp>
        <p:nvSpPr>
          <p:cNvPr id="48" name="Arc 4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0" name="Text Placeholder 2">
            <a:extLst>
              <a:ext uri="{FF2B5EF4-FFF2-40B4-BE49-F238E27FC236}">
                <a16:creationId xmlns:a16="http://schemas.microsoft.com/office/drawing/2014/main" id="{D92B9EBE-FE8D-0CA3-B3E5-B80FE62EF8FD}"/>
              </a:ext>
            </a:extLst>
          </p:cNvPr>
          <p:cNvGraphicFramePr/>
          <p:nvPr>
            <p:extLst>
              <p:ext uri="{D42A27DB-BD31-4B8C-83A1-F6EECF244321}">
                <p14:modId xmlns:p14="http://schemas.microsoft.com/office/powerpoint/2010/main" val="802114031"/>
              </p:ext>
            </p:extLst>
          </p:nvPr>
        </p:nvGraphicFramePr>
        <p:xfrm>
          <a:off x="5370153" y="1526033"/>
          <a:ext cx="5536397" cy="3935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441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Text Placeholder 2">
            <a:extLst>
              <a:ext uri="{FF2B5EF4-FFF2-40B4-BE49-F238E27FC236}">
                <a16:creationId xmlns:a16="http://schemas.microsoft.com/office/drawing/2014/main" id="{41A801B5-9F57-ED4E-753C-A5305CBF9CC3}"/>
              </a:ext>
            </a:extLst>
          </p:cNvPr>
          <p:cNvSpPr>
            <a:spLocks noGrp="1"/>
          </p:cNvSpPr>
          <p:nvPr>
            <p:ph type="body" idx="1"/>
          </p:nvPr>
        </p:nvSpPr>
        <p:spPr>
          <a:xfrm>
            <a:off x="838200" y="1028700"/>
            <a:ext cx="5558489" cy="5148263"/>
          </a:xfrm>
        </p:spPr>
        <p:txBody>
          <a:bodyPr vert="horz" lIns="91440" tIns="45720" rIns="91440" bIns="45720" rtlCol="0">
            <a:normAutofit/>
          </a:bodyPr>
          <a:lstStyle/>
          <a:p>
            <a:endParaRPr lang="en-US" sz="2000" b="1" u="sng" dirty="0">
              <a:solidFill>
                <a:schemeClr val="tx1"/>
              </a:solidFill>
              <a:latin typeface="+mn-lt"/>
              <a:sym typeface="Rockwell"/>
            </a:endParaRPr>
          </a:p>
          <a:p>
            <a:r>
              <a:rPr lang="en-US" sz="2000" b="1" u="sng" dirty="0">
                <a:solidFill>
                  <a:schemeClr val="tx1"/>
                </a:solidFill>
                <a:latin typeface="+mn-lt"/>
                <a:sym typeface="Rockwell"/>
              </a:rPr>
              <a:t>Logistic Regression</a:t>
            </a:r>
            <a:r>
              <a:rPr lang="en-US" sz="2000" b="1" dirty="0">
                <a:solidFill>
                  <a:schemeClr val="tx1"/>
                </a:solidFill>
                <a:latin typeface="+mn-lt"/>
                <a:sym typeface="Rockwell"/>
              </a:rPr>
              <a:t>: </a:t>
            </a:r>
            <a:r>
              <a:rPr lang="en-US" sz="2000" dirty="0">
                <a:solidFill>
                  <a:schemeClr val="tx1"/>
                </a:solidFill>
                <a:latin typeface="+mn-lt"/>
                <a:sym typeface="Rockwell"/>
              </a:rPr>
              <a:t>Logistic Regression is commonly used for </a:t>
            </a:r>
            <a:r>
              <a:rPr lang="en-US" sz="2000" b="1" dirty="0">
                <a:solidFill>
                  <a:schemeClr val="tx1"/>
                </a:solidFill>
                <a:latin typeface="+mn-lt"/>
                <a:sym typeface="Rockwell"/>
              </a:rPr>
              <a:t>binary</a:t>
            </a:r>
            <a:r>
              <a:rPr lang="en-US" sz="2000" dirty="0">
                <a:solidFill>
                  <a:schemeClr val="tx1"/>
                </a:solidFill>
                <a:latin typeface="+mn-lt"/>
                <a:sym typeface="Rockwell"/>
              </a:rPr>
              <a:t> </a:t>
            </a:r>
            <a:r>
              <a:rPr lang="en-US" sz="2000" b="1" dirty="0">
                <a:solidFill>
                  <a:schemeClr val="tx1"/>
                </a:solidFill>
                <a:latin typeface="+mn-lt"/>
                <a:sym typeface="Rockwell"/>
              </a:rPr>
              <a:t>classification</a:t>
            </a:r>
            <a:r>
              <a:rPr lang="en-US" sz="2000" dirty="0">
                <a:solidFill>
                  <a:schemeClr val="tx1"/>
                </a:solidFill>
                <a:latin typeface="+mn-lt"/>
                <a:sym typeface="Rockwell"/>
              </a:rPr>
              <a:t> </a:t>
            </a:r>
            <a:r>
              <a:rPr lang="en-US" sz="2000" b="1" dirty="0">
                <a:solidFill>
                  <a:schemeClr val="tx1"/>
                </a:solidFill>
                <a:latin typeface="+mn-lt"/>
                <a:sym typeface="Rockwell"/>
              </a:rPr>
              <a:t>problems</a:t>
            </a:r>
            <a:r>
              <a:rPr lang="en-US" sz="2000" dirty="0">
                <a:solidFill>
                  <a:schemeClr val="tx1"/>
                </a:solidFill>
                <a:latin typeface="+mn-lt"/>
                <a:sym typeface="Rockwell"/>
              </a:rPr>
              <a:t>. it's preferred because it provides a </a:t>
            </a:r>
            <a:r>
              <a:rPr lang="en-US" sz="2000" b="1" dirty="0">
                <a:solidFill>
                  <a:schemeClr val="tx1"/>
                </a:solidFill>
                <a:latin typeface="+mn-lt"/>
                <a:sym typeface="Rockwell"/>
              </a:rPr>
              <a:t>simple</a:t>
            </a:r>
            <a:r>
              <a:rPr lang="en-US" sz="2000" dirty="0">
                <a:solidFill>
                  <a:schemeClr val="tx1"/>
                </a:solidFill>
                <a:latin typeface="+mn-lt"/>
                <a:sym typeface="Rockwell"/>
              </a:rPr>
              <a:t> and </a:t>
            </a:r>
            <a:r>
              <a:rPr lang="en-US" sz="2000" b="1" dirty="0">
                <a:solidFill>
                  <a:schemeClr val="tx1"/>
                </a:solidFill>
                <a:latin typeface="+mn-lt"/>
                <a:sym typeface="Rockwell"/>
              </a:rPr>
              <a:t>efficient</a:t>
            </a:r>
            <a:r>
              <a:rPr lang="en-US" sz="2000" dirty="0">
                <a:solidFill>
                  <a:schemeClr val="tx1"/>
                </a:solidFill>
                <a:latin typeface="+mn-lt"/>
                <a:sym typeface="Rockwell"/>
              </a:rPr>
              <a:t> way to </a:t>
            </a:r>
            <a:r>
              <a:rPr lang="en-US" sz="2000" b="1" dirty="0">
                <a:solidFill>
                  <a:schemeClr val="tx1"/>
                </a:solidFill>
                <a:latin typeface="+mn-lt"/>
                <a:sym typeface="Rockwell"/>
              </a:rPr>
              <a:t>model</a:t>
            </a:r>
            <a:r>
              <a:rPr lang="en-US" sz="2000" dirty="0">
                <a:solidFill>
                  <a:schemeClr val="tx1"/>
                </a:solidFill>
                <a:latin typeface="+mn-lt"/>
                <a:sym typeface="Rockwell"/>
              </a:rPr>
              <a:t> the </a:t>
            </a:r>
            <a:r>
              <a:rPr lang="en-US" sz="2000" b="1" dirty="0">
                <a:solidFill>
                  <a:schemeClr val="tx1"/>
                </a:solidFill>
                <a:latin typeface="+mn-lt"/>
                <a:sym typeface="Rockwell"/>
              </a:rPr>
              <a:t>relationship</a:t>
            </a:r>
            <a:r>
              <a:rPr lang="en-US" sz="2000" dirty="0">
                <a:solidFill>
                  <a:schemeClr val="tx1"/>
                </a:solidFill>
                <a:latin typeface="+mn-lt"/>
                <a:sym typeface="Rockwell"/>
              </a:rPr>
              <a:t> between the </a:t>
            </a:r>
            <a:r>
              <a:rPr lang="en-US" sz="2000" b="1" dirty="0">
                <a:solidFill>
                  <a:schemeClr val="tx1"/>
                </a:solidFill>
                <a:latin typeface="+mn-lt"/>
                <a:sym typeface="Rockwell"/>
              </a:rPr>
              <a:t>independent</a:t>
            </a:r>
            <a:r>
              <a:rPr lang="en-US" sz="2000" dirty="0">
                <a:solidFill>
                  <a:schemeClr val="tx1"/>
                </a:solidFill>
                <a:latin typeface="+mn-lt"/>
                <a:sym typeface="Rockwell"/>
              </a:rPr>
              <a:t> </a:t>
            </a:r>
            <a:r>
              <a:rPr lang="en-US" sz="2000" b="1" dirty="0">
                <a:solidFill>
                  <a:schemeClr val="tx1"/>
                </a:solidFill>
                <a:latin typeface="+mn-lt"/>
                <a:sym typeface="Rockwell"/>
              </a:rPr>
              <a:t>variables</a:t>
            </a:r>
            <a:r>
              <a:rPr lang="en-US" sz="2000" dirty="0">
                <a:solidFill>
                  <a:schemeClr val="tx1"/>
                </a:solidFill>
                <a:latin typeface="+mn-lt"/>
                <a:sym typeface="Rockwell"/>
              </a:rPr>
              <a:t> and the </a:t>
            </a:r>
            <a:r>
              <a:rPr lang="en-US" sz="2000" b="1" dirty="0">
                <a:solidFill>
                  <a:schemeClr val="tx1"/>
                </a:solidFill>
                <a:latin typeface="+mn-lt"/>
                <a:sym typeface="Rockwell"/>
              </a:rPr>
              <a:t>probability</a:t>
            </a:r>
            <a:r>
              <a:rPr lang="en-US" sz="2000" dirty="0">
                <a:solidFill>
                  <a:schemeClr val="tx1"/>
                </a:solidFill>
                <a:latin typeface="+mn-lt"/>
                <a:sym typeface="Rockwell"/>
              </a:rPr>
              <a:t> of a certain </a:t>
            </a:r>
            <a:r>
              <a:rPr lang="en-US" sz="2000" b="1" dirty="0">
                <a:solidFill>
                  <a:schemeClr val="tx1"/>
                </a:solidFill>
                <a:latin typeface="+mn-lt"/>
                <a:sym typeface="Rockwell"/>
              </a:rPr>
              <a:t>outcome</a:t>
            </a:r>
            <a:r>
              <a:rPr lang="en-US" sz="2000" dirty="0">
                <a:solidFill>
                  <a:schemeClr val="tx1"/>
                </a:solidFill>
                <a:latin typeface="+mn-lt"/>
                <a:sym typeface="Rockwell"/>
              </a:rPr>
              <a:t>.</a:t>
            </a:r>
          </a:p>
          <a:p>
            <a:endParaRPr lang="en-US" sz="2000" dirty="0">
              <a:solidFill>
                <a:schemeClr val="tx1"/>
              </a:solidFill>
              <a:latin typeface="+mn-lt"/>
            </a:endParaRPr>
          </a:p>
          <a:p>
            <a:pPr marL="57150" marR="0" lvl="0">
              <a:spcBef>
                <a:spcPts val="0"/>
              </a:spcBef>
              <a:spcAft>
                <a:spcPts val="0"/>
              </a:spcAft>
              <a:buClr>
                <a:schemeClr val="dk1"/>
              </a:buClr>
              <a:buSzPts val="1600"/>
            </a:pPr>
            <a:r>
              <a:rPr lang="en-US" sz="2000" b="1" u="sng" dirty="0">
                <a:solidFill>
                  <a:schemeClr val="tx1"/>
                </a:solidFill>
                <a:latin typeface="+mn-lt"/>
                <a:sym typeface="Rockwell"/>
              </a:rPr>
              <a:t>Decision Tree: </a:t>
            </a:r>
            <a:r>
              <a:rPr lang="en-US" sz="2000" b="0" i="0" dirty="0">
                <a:solidFill>
                  <a:schemeClr val="tx1"/>
                </a:solidFill>
                <a:latin typeface="+mn-lt"/>
                <a:sym typeface="Rockwell"/>
              </a:rPr>
              <a:t>Decision Tree algorithms are used for </a:t>
            </a:r>
            <a:r>
              <a:rPr lang="en-US" sz="2000" b="1" i="0" dirty="0">
                <a:solidFill>
                  <a:schemeClr val="tx1"/>
                </a:solidFill>
                <a:latin typeface="+mn-lt"/>
                <a:sym typeface="Rockwell"/>
              </a:rPr>
              <a:t>classification</a:t>
            </a:r>
            <a:r>
              <a:rPr lang="en-US" sz="2000" b="0" i="0" dirty="0">
                <a:solidFill>
                  <a:schemeClr val="tx1"/>
                </a:solidFill>
                <a:latin typeface="+mn-lt"/>
                <a:sym typeface="Rockwell"/>
              </a:rPr>
              <a:t> because they are </a:t>
            </a:r>
            <a:r>
              <a:rPr lang="en-US" sz="2000" b="1" i="0" dirty="0">
                <a:solidFill>
                  <a:schemeClr val="tx1"/>
                </a:solidFill>
                <a:latin typeface="+mn-lt"/>
                <a:sym typeface="Rockwell"/>
              </a:rPr>
              <a:t>simple</a:t>
            </a:r>
            <a:r>
              <a:rPr lang="en-US" sz="2000" b="0" i="0" dirty="0">
                <a:solidFill>
                  <a:schemeClr val="tx1"/>
                </a:solidFill>
                <a:latin typeface="+mn-lt"/>
                <a:sym typeface="Rockwell"/>
              </a:rPr>
              <a:t>, </a:t>
            </a:r>
            <a:r>
              <a:rPr lang="en-US" sz="2000" b="1" i="0" dirty="0">
                <a:solidFill>
                  <a:schemeClr val="tx1"/>
                </a:solidFill>
                <a:latin typeface="+mn-lt"/>
                <a:sym typeface="Rockwell"/>
              </a:rPr>
              <a:t>computationally</a:t>
            </a:r>
            <a:r>
              <a:rPr lang="en-US" sz="2000" b="0" i="0" dirty="0">
                <a:solidFill>
                  <a:schemeClr val="tx1"/>
                </a:solidFill>
                <a:latin typeface="+mn-lt"/>
                <a:sym typeface="Rockwell"/>
              </a:rPr>
              <a:t> </a:t>
            </a:r>
            <a:r>
              <a:rPr lang="en-US" sz="2000" b="1" i="0" dirty="0">
                <a:solidFill>
                  <a:schemeClr val="tx1"/>
                </a:solidFill>
                <a:latin typeface="+mn-lt"/>
                <a:sym typeface="Rockwell"/>
              </a:rPr>
              <a:t>efficient</a:t>
            </a:r>
            <a:r>
              <a:rPr lang="en-US" sz="2000" b="0" i="0" dirty="0">
                <a:solidFill>
                  <a:schemeClr val="tx1"/>
                </a:solidFill>
                <a:latin typeface="+mn-lt"/>
                <a:sym typeface="Rockwell"/>
              </a:rPr>
              <a:t>, and </a:t>
            </a:r>
            <a:r>
              <a:rPr lang="en-US" sz="2000" b="1" i="0" dirty="0">
                <a:solidFill>
                  <a:schemeClr val="tx1"/>
                </a:solidFill>
                <a:latin typeface="+mn-lt"/>
                <a:sym typeface="Rockwell"/>
              </a:rPr>
              <a:t>effective</a:t>
            </a:r>
            <a:r>
              <a:rPr lang="en-US" sz="2000" b="0" i="0" dirty="0">
                <a:solidFill>
                  <a:schemeClr val="tx1"/>
                </a:solidFill>
                <a:latin typeface="+mn-lt"/>
                <a:sym typeface="Rockwell"/>
              </a:rPr>
              <a:t> in handling </a:t>
            </a:r>
            <a:r>
              <a:rPr lang="en-US" sz="2000" b="1" i="0" dirty="0">
                <a:solidFill>
                  <a:schemeClr val="tx1"/>
                </a:solidFill>
                <a:latin typeface="+mn-lt"/>
                <a:sym typeface="Rockwell"/>
              </a:rPr>
              <a:t>high-dimensional</a:t>
            </a:r>
            <a:r>
              <a:rPr lang="en-US" sz="2000" b="0" i="0" dirty="0">
                <a:solidFill>
                  <a:schemeClr val="tx1"/>
                </a:solidFill>
                <a:latin typeface="+mn-lt"/>
                <a:sym typeface="Rockwell"/>
              </a:rPr>
              <a:t> </a:t>
            </a:r>
            <a:r>
              <a:rPr lang="en-US" sz="2000" b="1" i="0" dirty="0">
                <a:solidFill>
                  <a:schemeClr val="tx1"/>
                </a:solidFill>
                <a:latin typeface="+mn-lt"/>
                <a:sym typeface="Rockwell"/>
              </a:rPr>
              <a:t>data</a:t>
            </a:r>
            <a:r>
              <a:rPr lang="en-US" sz="2000" b="0" i="0" dirty="0">
                <a:solidFill>
                  <a:schemeClr val="tx1"/>
                </a:solidFill>
                <a:latin typeface="+mn-lt"/>
                <a:sym typeface="Rockwell"/>
              </a:rPr>
              <a:t>. </a:t>
            </a:r>
          </a:p>
          <a:p>
            <a:pPr marL="57150" marR="0" lvl="0">
              <a:spcBef>
                <a:spcPts val="0"/>
              </a:spcBef>
              <a:spcAft>
                <a:spcPts val="0"/>
              </a:spcAft>
              <a:buClr>
                <a:schemeClr val="dk1"/>
              </a:buClr>
              <a:buSzPts val="1600"/>
            </a:pPr>
            <a:endParaRPr lang="en-US" sz="2000" b="0" i="0" dirty="0">
              <a:solidFill>
                <a:schemeClr val="tx1"/>
              </a:solidFill>
              <a:latin typeface="+mn-lt"/>
              <a:sym typeface="Rockwell"/>
            </a:endParaRPr>
          </a:p>
          <a:p>
            <a:pPr marL="57150" marR="0" lvl="0">
              <a:spcBef>
                <a:spcPts val="0"/>
              </a:spcBef>
              <a:spcAft>
                <a:spcPts val="0"/>
              </a:spcAft>
              <a:buClr>
                <a:schemeClr val="dk1"/>
              </a:buClr>
              <a:buSzPts val="1600"/>
            </a:pPr>
            <a:r>
              <a:rPr lang="en-US" sz="2000" b="1" u="sng" dirty="0">
                <a:solidFill>
                  <a:schemeClr val="tx1"/>
                </a:solidFill>
                <a:latin typeface="+mn-lt"/>
                <a:sym typeface="Rockwell"/>
              </a:rPr>
              <a:t>Random Forest Algorithm</a:t>
            </a:r>
            <a:r>
              <a:rPr lang="en-US" sz="2000" b="1" dirty="0">
                <a:solidFill>
                  <a:schemeClr val="tx1"/>
                </a:solidFill>
                <a:latin typeface="+mn-lt"/>
                <a:sym typeface="Rockwell"/>
              </a:rPr>
              <a:t>: </a:t>
            </a:r>
            <a:r>
              <a:rPr lang="en-US" sz="2000" dirty="0">
                <a:solidFill>
                  <a:schemeClr val="tx1"/>
                </a:solidFill>
                <a:latin typeface="+mn-lt"/>
                <a:sym typeface="Rockwell"/>
              </a:rPr>
              <a:t>Random Forest: Random Forest is a robust supervised algorithm suitable for both regression and classification tasks.</a:t>
            </a:r>
          </a:p>
          <a:p>
            <a:pPr marR="0" lvl="0" indent="-228600">
              <a:spcBef>
                <a:spcPts val="0"/>
              </a:spcBef>
              <a:spcAft>
                <a:spcPts val="0"/>
              </a:spcAft>
              <a:buFont typeface="Arial" panose="020B0604020202020204" pitchFamily="34" charset="0"/>
              <a:buChar char="•"/>
            </a:pPr>
            <a:endParaRPr lang="en-US" sz="2000" dirty="0">
              <a:solidFill>
                <a:schemeClr val="tx1"/>
              </a:solidFill>
              <a:latin typeface="+mn-lt"/>
              <a:sym typeface="Rockwell"/>
            </a:endParaRPr>
          </a:p>
          <a:p>
            <a:pPr marL="0" marR="0" lvl="0" indent="-228600">
              <a:spcBef>
                <a:spcPts val="0"/>
              </a:spcBef>
              <a:spcAft>
                <a:spcPts val="0"/>
              </a:spcAft>
              <a:buFont typeface="Arial" panose="020B0604020202020204" pitchFamily="34" charset="0"/>
              <a:buChar char="•"/>
            </a:pPr>
            <a:endParaRPr lang="en-US" sz="2000" dirty="0">
              <a:solidFill>
                <a:schemeClr val="tx1"/>
              </a:solidFill>
              <a:latin typeface="+mn-lt"/>
            </a:endParaRPr>
          </a:p>
        </p:txBody>
      </p:sp>
      <p:sp>
        <p:nvSpPr>
          <p:cNvPr id="61" name="Oval 6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Block Arc 6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eeform: Shape 6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67" name="Straight Connector 6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1" name="Arc 7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8880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BED6A-F9C8-CB26-F3B5-CDAF61641973}"/>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4400" kern="1200">
                <a:solidFill>
                  <a:srgbClr val="FFFFFF"/>
                </a:solidFill>
                <a:latin typeface="+mj-lt"/>
                <a:ea typeface="+mj-ea"/>
                <a:cs typeface="+mj-cs"/>
              </a:rPr>
              <a:t>Model Evaluation</a:t>
            </a:r>
          </a:p>
        </p:txBody>
      </p:sp>
      <p:sp>
        <p:nvSpPr>
          <p:cNvPr id="63" name="Arc 6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8" name="Text Placeholder 2">
            <a:extLst>
              <a:ext uri="{FF2B5EF4-FFF2-40B4-BE49-F238E27FC236}">
                <a16:creationId xmlns:a16="http://schemas.microsoft.com/office/drawing/2014/main" id="{D08B7518-FDF4-67E2-E3F4-AEAF16727312}"/>
              </a:ext>
            </a:extLst>
          </p:cNvPr>
          <p:cNvGraphicFramePr/>
          <p:nvPr/>
        </p:nvGraphicFramePr>
        <p:xfrm>
          <a:off x="5370153" y="1526033"/>
          <a:ext cx="5536397" cy="3935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967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Title 1">
            <a:extLst>
              <a:ext uri="{FF2B5EF4-FFF2-40B4-BE49-F238E27FC236}">
                <a16:creationId xmlns:a16="http://schemas.microsoft.com/office/drawing/2014/main" id="{4DB54633-419B-FD60-4ABF-EF6D2AB7B066}"/>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4400" kern="1200">
                <a:solidFill>
                  <a:schemeClr val="tx1"/>
                </a:solidFill>
                <a:latin typeface="+mj-lt"/>
                <a:ea typeface="+mj-ea"/>
                <a:cs typeface="+mj-cs"/>
              </a:rPr>
              <a:t>Model Comparison</a:t>
            </a:r>
          </a:p>
        </p:txBody>
      </p:sp>
      <p:pic>
        <p:nvPicPr>
          <p:cNvPr id="5" name="Picture 4">
            <a:extLst>
              <a:ext uri="{FF2B5EF4-FFF2-40B4-BE49-F238E27FC236}">
                <a16:creationId xmlns:a16="http://schemas.microsoft.com/office/drawing/2014/main" id="{0E114BF6-75EF-CD97-4F9E-EE633CDB6133}"/>
              </a:ext>
            </a:extLst>
          </p:cNvPr>
          <p:cNvPicPr>
            <a:picLocks noChangeAspect="1"/>
          </p:cNvPicPr>
          <p:nvPr/>
        </p:nvPicPr>
        <p:blipFill>
          <a:blip r:embed="rId2"/>
          <a:stretch>
            <a:fillRect/>
          </a:stretch>
        </p:blipFill>
        <p:spPr>
          <a:xfrm>
            <a:off x="6915727" y="578738"/>
            <a:ext cx="3668697" cy="5670549"/>
          </a:xfrm>
          <a:prstGeom prst="rect">
            <a:avLst/>
          </a:prstGeom>
        </p:spPr>
      </p:pic>
    </p:spTree>
    <p:extLst>
      <p:ext uri="{BB962C8B-B14F-4D97-AF65-F5344CB8AC3E}">
        <p14:creationId xmlns:p14="http://schemas.microsoft.com/office/powerpoint/2010/main" val="382991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E23B1-98AD-731B-AD19-16EE2F25D1C0}"/>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marL="0" marR="0" lvl="0" indent="0">
              <a:spcAft>
                <a:spcPts val="0"/>
              </a:spcAft>
            </a:pPr>
            <a:r>
              <a:rPr lang="en-US" sz="3600" b="1" kern="1200">
                <a:solidFill>
                  <a:schemeClr val="tx2"/>
                </a:solidFill>
                <a:latin typeface="+mj-lt"/>
                <a:ea typeface="+mj-ea"/>
                <a:cs typeface="+mj-cs"/>
                <a:sym typeface="Century Gothic"/>
              </a:rPr>
              <a:t>Experimental Results :</a:t>
            </a:r>
            <a:endParaRPr lang="en-US" sz="3600" kern="1200">
              <a:solidFill>
                <a:schemeClr val="tx2"/>
              </a:solidFill>
              <a:latin typeface="+mj-lt"/>
              <a:ea typeface="+mj-ea"/>
              <a:cs typeface="+mj-cs"/>
            </a:endParaRPr>
          </a:p>
        </p:txBody>
      </p:sp>
      <p:pic>
        <p:nvPicPr>
          <p:cNvPr id="69" name="Graphic 68" descr="Bar chart">
            <a:extLst>
              <a:ext uri="{FF2B5EF4-FFF2-40B4-BE49-F238E27FC236}">
                <a16:creationId xmlns:a16="http://schemas.microsoft.com/office/drawing/2014/main" id="{4FE84295-FDF5-C649-4246-89904D4C22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130" name="Text Placeholder 2">
            <a:extLst>
              <a:ext uri="{FF2B5EF4-FFF2-40B4-BE49-F238E27FC236}">
                <a16:creationId xmlns:a16="http://schemas.microsoft.com/office/drawing/2014/main" id="{73455210-D7B9-4812-53A5-C3814561DF45}"/>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indent="-228600">
              <a:buFont typeface="Arial" panose="020B0604020202020204" pitchFamily="34" charset="0"/>
              <a:buChar char="•"/>
            </a:pPr>
            <a:r>
              <a:rPr lang="en-US" sz="1100">
                <a:solidFill>
                  <a:schemeClr val="tx2"/>
                </a:solidFill>
                <a:latin typeface="+mn-lt"/>
              </a:rPr>
              <a:t>The results of the experiment in the notebook involve three different classifiers for predicting insurance customer responses: </a:t>
            </a:r>
            <a:r>
              <a:rPr lang="en-US" sz="1100" b="1">
                <a:solidFill>
                  <a:schemeClr val="tx2"/>
                </a:solidFill>
                <a:latin typeface="+mn-lt"/>
              </a:rPr>
              <a:t>Logistic Regression</a:t>
            </a:r>
            <a:r>
              <a:rPr lang="en-US" sz="1100">
                <a:solidFill>
                  <a:schemeClr val="tx2"/>
                </a:solidFill>
                <a:latin typeface="+mn-lt"/>
              </a:rPr>
              <a:t>, </a:t>
            </a:r>
            <a:r>
              <a:rPr lang="en-US" sz="1100" b="1">
                <a:solidFill>
                  <a:schemeClr val="tx2"/>
                </a:solidFill>
                <a:latin typeface="+mn-lt"/>
              </a:rPr>
              <a:t>Decision Tree Classifier</a:t>
            </a:r>
            <a:r>
              <a:rPr lang="en-US" sz="1100">
                <a:solidFill>
                  <a:schemeClr val="tx2"/>
                </a:solidFill>
                <a:latin typeface="+mn-lt"/>
              </a:rPr>
              <a:t>, and </a:t>
            </a:r>
            <a:r>
              <a:rPr lang="en-US" sz="1100" b="1">
                <a:solidFill>
                  <a:schemeClr val="tx2"/>
                </a:solidFill>
                <a:latin typeface="+mn-lt"/>
              </a:rPr>
              <a:t>Random Forest Classifier</a:t>
            </a:r>
            <a:r>
              <a:rPr lang="en-US" sz="1100">
                <a:solidFill>
                  <a:schemeClr val="tx2"/>
                </a:solidFill>
                <a:latin typeface="+mn-lt"/>
              </a:rPr>
              <a:t>. Here's a summary of the performance metrics:</a:t>
            </a:r>
          </a:p>
          <a:p>
            <a:pPr indent="-228600">
              <a:buFont typeface="Arial" panose="020B0604020202020204" pitchFamily="34" charset="0"/>
              <a:buChar char="•"/>
            </a:pPr>
            <a:r>
              <a:rPr lang="en-US" sz="1100" b="1">
                <a:solidFill>
                  <a:schemeClr val="tx2"/>
                </a:solidFill>
                <a:latin typeface="+mn-lt"/>
              </a:rPr>
              <a:t>Logistic Regression:</a:t>
            </a:r>
            <a:endParaRPr lang="en-US" sz="1100">
              <a:solidFill>
                <a:schemeClr val="tx2"/>
              </a:solidFill>
              <a:latin typeface="+mn-lt"/>
            </a:endParaRPr>
          </a:p>
          <a:p>
            <a:pPr marL="742950" lvl="1" indent="-228600">
              <a:buFont typeface="Arial" panose="020B0604020202020204" pitchFamily="34" charset="0"/>
              <a:buChar char="•"/>
            </a:pPr>
            <a:r>
              <a:rPr lang="en-US" sz="1100">
                <a:solidFill>
                  <a:schemeClr val="tx2"/>
                </a:solidFill>
                <a:latin typeface="+mn-lt"/>
              </a:rPr>
              <a:t>Precision (0): 0.96, Recall (0): 0.59</a:t>
            </a:r>
          </a:p>
          <a:p>
            <a:pPr marL="742950" lvl="1" indent="-228600">
              <a:buFont typeface="Arial" panose="020B0604020202020204" pitchFamily="34" charset="0"/>
              <a:buChar char="•"/>
            </a:pPr>
            <a:r>
              <a:rPr lang="en-US" sz="1100">
                <a:solidFill>
                  <a:schemeClr val="tx2"/>
                </a:solidFill>
                <a:latin typeface="+mn-lt"/>
              </a:rPr>
              <a:t>Precision (1): 0.70, Recall (1): 0.98</a:t>
            </a:r>
          </a:p>
          <a:p>
            <a:pPr marL="742950" lvl="1" indent="-228600">
              <a:buFont typeface="Arial" panose="020B0604020202020204" pitchFamily="34" charset="0"/>
              <a:buChar char="•"/>
            </a:pPr>
            <a:r>
              <a:rPr lang="en-US" sz="1100">
                <a:solidFill>
                  <a:schemeClr val="tx2"/>
                </a:solidFill>
                <a:latin typeface="+mn-lt"/>
              </a:rPr>
              <a:t>Accuracy: 78%</a:t>
            </a:r>
          </a:p>
          <a:p>
            <a:pPr indent="-228600">
              <a:buFont typeface="Arial" panose="020B0604020202020204" pitchFamily="34" charset="0"/>
              <a:buChar char="•"/>
            </a:pPr>
            <a:r>
              <a:rPr lang="en-US" sz="1100" b="1">
                <a:solidFill>
                  <a:schemeClr val="tx2"/>
                </a:solidFill>
                <a:latin typeface="+mn-lt"/>
              </a:rPr>
              <a:t>Decision Tree Classifier:</a:t>
            </a:r>
            <a:endParaRPr lang="en-US" sz="1100">
              <a:solidFill>
                <a:schemeClr val="tx2"/>
              </a:solidFill>
              <a:latin typeface="+mn-lt"/>
            </a:endParaRPr>
          </a:p>
          <a:p>
            <a:pPr marL="742950" lvl="1" indent="-228600">
              <a:buFont typeface="Arial" panose="020B0604020202020204" pitchFamily="34" charset="0"/>
              <a:buChar char="•"/>
            </a:pPr>
            <a:r>
              <a:rPr lang="en-US" sz="1100">
                <a:solidFill>
                  <a:schemeClr val="tx2"/>
                </a:solidFill>
                <a:latin typeface="+mn-lt"/>
              </a:rPr>
              <a:t>Precision (0): 0.71, Recall (0): 0.72</a:t>
            </a:r>
          </a:p>
          <a:p>
            <a:pPr marL="742950" lvl="1" indent="-228600">
              <a:buFont typeface="Arial" panose="020B0604020202020204" pitchFamily="34" charset="0"/>
              <a:buChar char="•"/>
            </a:pPr>
            <a:r>
              <a:rPr lang="en-US" sz="1100">
                <a:solidFill>
                  <a:schemeClr val="tx2"/>
                </a:solidFill>
                <a:latin typeface="+mn-lt"/>
              </a:rPr>
              <a:t>Precision (1): 0.71, Recall (1): 0.70</a:t>
            </a:r>
          </a:p>
          <a:p>
            <a:pPr marL="742950" lvl="1" indent="-228600">
              <a:buFont typeface="Arial" panose="020B0604020202020204" pitchFamily="34" charset="0"/>
              <a:buChar char="•"/>
            </a:pPr>
            <a:r>
              <a:rPr lang="en-US" sz="1100">
                <a:solidFill>
                  <a:schemeClr val="tx2"/>
                </a:solidFill>
                <a:latin typeface="+mn-lt"/>
              </a:rPr>
              <a:t>Accuracy: 71%</a:t>
            </a:r>
          </a:p>
          <a:p>
            <a:pPr indent="-228600">
              <a:buFont typeface="Arial" panose="020B0604020202020204" pitchFamily="34" charset="0"/>
              <a:buChar char="•"/>
            </a:pPr>
            <a:r>
              <a:rPr lang="en-US" sz="1100" b="1">
                <a:solidFill>
                  <a:schemeClr val="tx2"/>
                </a:solidFill>
                <a:latin typeface="+mn-lt"/>
              </a:rPr>
              <a:t>Random Forest Classifier:</a:t>
            </a:r>
            <a:endParaRPr lang="en-US" sz="1100">
              <a:solidFill>
                <a:schemeClr val="tx2"/>
              </a:solidFill>
              <a:latin typeface="+mn-lt"/>
            </a:endParaRPr>
          </a:p>
          <a:p>
            <a:pPr marL="742950" lvl="1" indent="-228600">
              <a:buFont typeface="Arial" panose="020B0604020202020204" pitchFamily="34" charset="0"/>
              <a:buChar char="•"/>
            </a:pPr>
            <a:r>
              <a:rPr lang="en-US" sz="1100">
                <a:solidFill>
                  <a:schemeClr val="tx2"/>
                </a:solidFill>
                <a:latin typeface="+mn-lt"/>
              </a:rPr>
              <a:t>Precision (0): 0.87, Recall (0): 0.67</a:t>
            </a:r>
          </a:p>
          <a:p>
            <a:pPr marL="742950" lvl="1" indent="-228600">
              <a:buFont typeface="Arial" panose="020B0604020202020204" pitchFamily="34" charset="0"/>
              <a:buChar char="•"/>
            </a:pPr>
            <a:r>
              <a:rPr lang="en-US" sz="1100">
                <a:solidFill>
                  <a:schemeClr val="tx2"/>
                </a:solidFill>
                <a:latin typeface="+mn-lt"/>
              </a:rPr>
              <a:t>Precision (1): 0.73, Recall (1): 0.90</a:t>
            </a:r>
          </a:p>
          <a:p>
            <a:pPr marL="742950" lvl="1" indent="-228600">
              <a:buFont typeface="Arial" panose="020B0604020202020204" pitchFamily="34" charset="0"/>
              <a:buChar char="•"/>
            </a:pPr>
            <a:r>
              <a:rPr lang="en-US" sz="1100">
                <a:solidFill>
                  <a:schemeClr val="tx2"/>
                </a:solidFill>
                <a:latin typeface="+mn-lt"/>
              </a:rPr>
              <a:t>Accuracy: 79%</a:t>
            </a:r>
          </a:p>
          <a:p>
            <a:pPr indent="-228600">
              <a:buFont typeface="Arial" panose="020B0604020202020204" pitchFamily="34" charset="0"/>
              <a:buChar char="•"/>
            </a:pPr>
            <a:endParaRPr lang="en-US" sz="1100">
              <a:solidFill>
                <a:schemeClr val="tx2"/>
              </a:solidFill>
              <a:latin typeface="+mn-lt"/>
            </a:endParaRPr>
          </a:p>
        </p:txBody>
      </p:sp>
      <p:grpSp>
        <p:nvGrpSpPr>
          <p:cNvPr id="76" name="Group 7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77" name="Freeform: Shape 7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516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b="1" dirty="0">
                <a:latin typeface="Calibri" panose="020F0502020204030204" pitchFamily="34" charset="0"/>
              </a:rPr>
              <a:t>Insurance Customer Response Prediction</a:t>
            </a:r>
            <a:endParaRPr lang="en-US" sz="4400" kern="1200" dirty="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4447308" y="1247775"/>
            <a:ext cx="6906491" cy="4714875"/>
          </a:xfrm>
        </p:spPr>
        <p:txBody>
          <a:bodyPr vert="horz" lIns="91440" tIns="45720" rIns="91440" bIns="45720" rtlCol="0" anchor="ctr">
            <a:normAutofit/>
          </a:bodyPr>
          <a:lstStyle/>
          <a:p>
            <a:pPr marL="0" indent="0">
              <a:buNone/>
            </a:pPr>
            <a:r>
              <a:rPr lang="en-US" sz="2400" dirty="0"/>
              <a:t>“This project aims to leverage machine learning to predict customer responses to insurance policy offers, based on customer and policy features. Understanding customer behavior is critical in the insurance industry, as it directly impacts the effectiveness of targeted marketing and sales strategies. By analyzing customer demographics, vehicle information, and past behavior, we seek to build a robust model that can accurately forecast the likelihood of a positive customer response.”</a:t>
            </a:r>
            <a:endParaRPr lang="en-US" sz="2400" dirty="0">
              <a:solidFill>
                <a:schemeClr val="tx1"/>
              </a:solidFill>
              <a:latin typeface="+mn-lt"/>
            </a:endParaRPr>
          </a:p>
        </p:txBody>
      </p:sp>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4DABA-22C7-28F3-16CF-B39D892011B9}"/>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kern="1200">
                <a:solidFill>
                  <a:schemeClr val="tx2"/>
                </a:solidFill>
                <a:latin typeface="+mj-lt"/>
                <a:ea typeface="+mj-ea"/>
                <a:cs typeface="+mj-cs"/>
              </a:rPr>
              <a:t>Potential Business Impact</a:t>
            </a:r>
            <a:endParaRPr lang="en-US" sz="3600" kern="1200" dirty="0">
              <a:solidFill>
                <a:schemeClr val="tx2"/>
              </a:solidFill>
              <a:latin typeface="+mj-lt"/>
              <a:ea typeface="+mj-ea"/>
              <a:cs typeface="+mj-cs"/>
            </a:endParaRPr>
          </a:p>
        </p:txBody>
      </p:sp>
      <p:pic>
        <p:nvPicPr>
          <p:cNvPr id="21" name="Graphic 20" descr="Upward trend">
            <a:extLst>
              <a:ext uri="{FF2B5EF4-FFF2-40B4-BE49-F238E27FC236}">
                <a16:creationId xmlns:a16="http://schemas.microsoft.com/office/drawing/2014/main" id="{F722A654-EA84-4939-25DE-69C0921DBF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5" name="Text Placeholder 2">
            <a:extLst>
              <a:ext uri="{FF2B5EF4-FFF2-40B4-BE49-F238E27FC236}">
                <a16:creationId xmlns:a16="http://schemas.microsoft.com/office/drawing/2014/main" id="{3A52D0DB-E97F-E55D-D3EB-FD799E227095}"/>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marL="114300"/>
            <a:r>
              <a:rPr lang="en-US" sz="1800" dirty="0">
                <a:solidFill>
                  <a:schemeClr val="tx2"/>
                </a:solidFill>
                <a:latin typeface="+mn-lt"/>
              </a:rPr>
              <a:t>1. </a:t>
            </a:r>
            <a:r>
              <a:rPr lang="en-US" sz="1800" b="1" dirty="0">
                <a:solidFill>
                  <a:schemeClr val="tx2"/>
                </a:solidFill>
                <a:latin typeface="+mn-lt"/>
              </a:rPr>
              <a:t>Cost Reduction</a:t>
            </a:r>
          </a:p>
          <a:p>
            <a:pPr marL="114300"/>
            <a:r>
              <a:rPr lang="en-US" sz="1800" dirty="0">
                <a:solidFill>
                  <a:schemeClr val="tx2"/>
                </a:solidFill>
                <a:latin typeface="+mn-lt"/>
              </a:rPr>
              <a:t>2. </a:t>
            </a:r>
            <a:r>
              <a:rPr lang="en-US" sz="1800" b="1" dirty="0">
                <a:solidFill>
                  <a:schemeClr val="tx2"/>
                </a:solidFill>
                <a:latin typeface="+mn-lt"/>
              </a:rPr>
              <a:t>Increased Customer Acquisition</a:t>
            </a:r>
          </a:p>
          <a:p>
            <a:pPr marL="114300"/>
            <a:r>
              <a:rPr lang="en-US" sz="1800" dirty="0">
                <a:solidFill>
                  <a:schemeClr val="tx2"/>
                </a:solidFill>
                <a:latin typeface="+mn-lt"/>
              </a:rPr>
              <a:t>3. </a:t>
            </a:r>
            <a:r>
              <a:rPr lang="en-US" sz="1800" b="1" dirty="0">
                <a:solidFill>
                  <a:schemeClr val="tx2"/>
                </a:solidFill>
                <a:latin typeface="+mn-lt"/>
              </a:rPr>
              <a:t>Revenue Growth</a:t>
            </a:r>
          </a:p>
          <a:p>
            <a:pPr marL="114300"/>
            <a:r>
              <a:rPr lang="en-US" sz="1800" dirty="0">
                <a:solidFill>
                  <a:schemeClr val="tx2"/>
                </a:solidFill>
                <a:latin typeface="+mn-lt"/>
              </a:rPr>
              <a:t>4. </a:t>
            </a:r>
            <a:r>
              <a:rPr lang="en-US" sz="1800" b="1" dirty="0">
                <a:solidFill>
                  <a:schemeClr val="tx2"/>
                </a:solidFill>
                <a:latin typeface="+mn-lt"/>
              </a:rPr>
              <a:t>Competitive Advantage</a:t>
            </a:r>
            <a:endParaRPr lang="en-US" sz="1800" dirty="0">
              <a:solidFill>
                <a:schemeClr val="tx2"/>
              </a:solidFill>
              <a:latin typeface="+mn-lt"/>
            </a:endParaRPr>
          </a:p>
        </p:txBody>
      </p:sp>
      <p:grpSp>
        <p:nvGrpSpPr>
          <p:cNvPr id="46" name="Group 4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47" name="Freeform: Shape 4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1113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0626C-1AEB-375B-385E-41FE0FADD244}"/>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4400" kern="1200" dirty="0">
                <a:solidFill>
                  <a:srgbClr val="FFFFFF"/>
                </a:solidFill>
                <a:latin typeface="+mj-lt"/>
                <a:ea typeface="+mj-ea"/>
                <a:cs typeface="+mj-cs"/>
              </a:rPr>
              <a:t>Conclusion</a:t>
            </a:r>
          </a:p>
        </p:txBody>
      </p:sp>
      <p:sp>
        <p:nvSpPr>
          <p:cNvPr id="97" name="Arc 9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8" name="Oval 9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FEE60E73-376A-A7F3-AB49-4D61536D0150}"/>
              </a:ext>
            </a:extLst>
          </p:cNvPr>
          <p:cNvSpPr>
            <a:spLocks noGrp="1"/>
          </p:cNvSpPr>
          <p:nvPr>
            <p:ph type="body" idx="1"/>
          </p:nvPr>
        </p:nvSpPr>
        <p:spPr>
          <a:xfrm>
            <a:off x="5370153" y="1526033"/>
            <a:ext cx="5536397" cy="3935281"/>
          </a:xfrm>
        </p:spPr>
        <p:txBody>
          <a:bodyPr vert="horz" lIns="91440" tIns="45720" rIns="91440" bIns="45720" rtlCol="0">
            <a:normAutofit/>
          </a:bodyPr>
          <a:lstStyle/>
          <a:p>
            <a:r>
              <a:rPr lang="en-US" sz="1700" dirty="0">
                <a:solidFill>
                  <a:schemeClr val="tx1"/>
                </a:solidFill>
                <a:latin typeface="+mn-lt"/>
              </a:rPr>
              <a:t>In the comparison of three machine learning models for predicting customer responses in the insurance sector, the </a:t>
            </a:r>
            <a:r>
              <a:rPr lang="en-US" sz="1700" b="1" dirty="0">
                <a:solidFill>
                  <a:schemeClr val="tx1"/>
                </a:solidFill>
                <a:latin typeface="+mn-lt"/>
              </a:rPr>
              <a:t>Random Forest Classifier</a:t>
            </a:r>
            <a:r>
              <a:rPr lang="en-US" sz="1700" dirty="0">
                <a:solidFill>
                  <a:schemeClr val="tx1"/>
                </a:solidFill>
                <a:latin typeface="+mn-lt"/>
              </a:rPr>
              <a:t> emerged as the best-performing model with an accuracy of </a:t>
            </a:r>
            <a:r>
              <a:rPr lang="en-US" sz="1700" b="1" dirty="0">
                <a:solidFill>
                  <a:schemeClr val="tx1"/>
                </a:solidFill>
                <a:latin typeface="+mn-lt"/>
              </a:rPr>
              <a:t>79%</a:t>
            </a:r>
            <a:r>
              <a:rPr lang="en-US" sz="1700" dirty="0">
                <a:solidFill>
                  <a:schemeClr val="tx1"/>
                </a:solidFill>
                <a:latin typeface="+mn-lt"/>
              </a:rPr>
              <a:t>. It also achieved a balanced performance across precision and recall, making it the most reliable model for this classification task.</a:t>
            </a:r>
          </a:p>
          <a:p>
            <a:pPr indent="-228600">
              <a:buFont typeface="Arial" panose="020B0604020202020204" pitchFamily="34" charset="0"/>
              <a:buChar char="•"/>
            </a:pPr>
            <a:r>
              <a:rPr lang="en-US" sz="1700" b="1" dirty="0">
                <a:solidFill>
                  <a:schemeClr val="tx1"/>
                </a:solidFill>
                <a:latin typeface="+mn-lt"/>
              </a:rPr>
              <a:t>Logistic Regression</a:t>
            </a:r>
            <a:r>
              <a:rPr lang="en-US" sz="1700" dirty="0">
                <a:solidFill>
                  <a:schemeClr val="tx1"/>
                </a:solidFill>
                <a:latin typeface="+mn-lt"/>
              </a:rPr>
              <a:t> achieved an accuracy of </a:t>
            </a:r>
            <a:r>
              <a:rPr lang="en-US" sz="1700" b="1" dirty="0">
                <a:solidFill>
                  <a:schemeClr val="tx1"/>
                </a:solidFill>
                <a:latin typeface="+mn-lt"/>
              </a:rPr>
              <a:t>78%</a:t>
            </a:r>
            <a:r>
              <a:rPr lang="en-US" sz="1700" dirty="0">
                <a:solidFill>
                  <a:schemeClr val="tx1"/>
                </a:solidFill>
                <a:latin typeface="+mn-lt"/>
              </a:rPr>
              <a:t>, with higher precision but lower recall.</a:t>
            </a:r>
          </a:p>
          <a:p>
            <a:pPr indent="-228600">
              <a:buFont typeface="Arial" panose="020B0604020202020204" pitchFamily="34" charset="0"/>
              <a:buChar char="•"/>
            </a:pPr>
            <a:r>
              <a:rPr lang="en-US" sz="1700" b="1" dirty="0">
                <a:solidFill>
                  <a:schemeClr val="tx1"/>
                </a:solidFill>
                <a:latin typeface="+mn-lt"/>
              </a:rPr>
              <a:t>Decision Tree</a:t>
            </a:r>
            <a:r>
              <a:rPr lang="en-US" sz="1700" dirty="0">
                <a:solidFill>
                  <a:schemeClr val="tx1"/>
                </a:solidFill>
                <a:latin typeface="+mn-lt"/>
              </a:rPr>
              <a:t> had a lower accuracy of </a:t>
            </a:r>
            <a:r>
              <a:rPr lang="en-US" sz="1700" b="1" dirty="0">
                <a:solidFill>
                  <a:schemeClr val="tx1"/>
                </a:solidFill>
                <a:latin typeface="+mn-lt"/>
              </a:rPr>
              <a:t>71%</a:t>
            </a:r>
            <a:r>
              <a:rPr lang="en-US" sz="1700" dirty="0">
                <a:solidFill>
                  <a:schemeClr val="tx1"/>
                </a:solidFill>
                <a:latin typeface="+mn-lt"/>
              </a:rPr>
              <a:t>, showing consistent performance but not as strong as the Random Forest.</a:t>
            </a:r>
          </a:p>
          <a:p>
            <a:r>
              <a:rPr lang="en-US" sz="1700" dirty="0">
                <a:solidFill>
                  <a:schemeClr val="tx1"/>
                </a:solidFill>
                <a:latin typeface="+mn-lt"/>
              </a:rPr>
              <a:t>The Random Forest model offers a robust solution for predicting customer responses, balancing precision and recall effectively for both positive and negative classes.</a:t>
            </a:r>
          </a:p>
          <a:p>
            <a:pPr indent="-228600">
              <a:buFont typeface="Arial" panose="020B0604020202020204" pitchFamily="34" charset="0"/>
              <a:buChar char="•"/>
            </a:pPr>
            <a:endParaRPr lang="en-US" sz="1700" dirty="0">
              <a:solidFill>
                <a:schemeClr val="tx1"/>
              </a:solidFill>
              <a:latin typeface="+mn-lt"/>
            </a:endParaRPr>
          </a:p>
        </p:txBody>
      </p:sp>
    </p:spTree>
    <p:extLst>
      <p:ext uri="{BB962C8B-B14F-4D97-AF65-F5344CB8AC3E}">
        <p14:creationId xmlns:p14="http://schemas.microsoft.com/office/powerpoint/2010/main" val="392995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oogle Shape;211;p3">
            <a:extLst>
              <a:ext uri="{FF2B5EF4-FFF2-40B4-BE49-F238E27FC236}">
                <a16:creationId xmlns:a16="http://schemas.microsoft.com/office/drawing/2014/main" id="{7AD5DD6D-2CE6-B3DE-46FC-7EEC39B3B723}"/>
              </a:ext>
            </a:extLst>
          </p:cNvPr>
          <p:cNvGrpSpPr/>
          <p:nvPr/>
        </p:nvGrpSpPr>
        <p:grpSpPr>
          <a:xfrm>
            <a:off x="1705763" y="1066583"/>
            <a:ext cx="8254911" cy="3648220"/>
            <a:chOff x="1135233" y="476672"/>
            <a:chExt cx="9923070" cy="5904656"/>
          </a:xfrm>
        </p:grpSpPr>
        <p:sp>
          <p:nvSpPr>
            <p:cNvPr id="19" name="Google Shape;212;p3">
              <a:extLst>
                <a:ext uri="{FF2B5EF4-FFF2-40B4-BE49-F238E27FC236}">
                  <a16:creationId xmlns:a16="http://schemas.microsoft.com/office/drawing/2014/main" id="{B2C0E4AE-36E8-0677-5E6F-5778EC9AA0FC}"/>
                </a:ext>
              </a:extLst>
            </p:cNvPr>
            <p:cNvSpPr/>
            <p:nvPr/>
          </p:nvSpPr>
          <p:spPr>
            <a:xfrm>
              <a:off x="5385566" y="476672"/>
              <a:ext cx="1360800" cy="5904656"/>
            </a:xfrm>
            <a:prstGeom prst="roundRect">
              <a:avLst>
                <a:gd name="adj" fmla="val 16667"/>
              </a:avLst>
            </a:prstGeom>
            <a:noFill/>
            <a:ln w="142875" cap="flat" cmpd="sng">
              <a:solidFill>
                <a:srgbClr val="F5F7FC">
                  <a:alpha val="80000"/>
                </a:srgbClr>
              </a:solidFill>
              <a:prstDash val="solid"/>
              <a:miter lim="800000"/>
              <a:headEnd type="none" w="sm" len="sm"/>
              <a:tailEnd type="none" w="sm" len="sm"/>
            </a:ln>
            <a:effectLst>
              <a:outerShdw blurRad="228600" dist="38100" dir="2700000" algn="tl" rotWithShape="0">
                <a:srgbClr val="3A3838">
                  <a:alpha val="7882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latin typeface="Calibri"/>
                <a:ea typeface="Calibri"/>
                <a:cs typeface="Calibri"/>
                <a:sym typeface="Calibri"/>
              </a:endParaRPr>
            </a:p>
          </p:txBody>
        </p:sp>
        <p:grpSp>
          <p:nvGrpSpPr>
            <p:cNvPr id="20" name="Google Shape;213;p3">
              <a:extLst>
                <a:ext uri="{FF2B5EF4-FFF2-40B4-BE49-F238E27FC236}">
                  <a16:creationId xmlns:a16="http://schemas.microsoft.com/office/drawing/2014/main" id="{BB7DDAB0-4221-5C06-7996-A7CD65176612}"/>
                </a:ext>
              </a:extLst>
            </p:cNvPr>
            <p:cNvGrpSpPr/>
            <p:nvPr/>
          </p:nvGrpSpPr>
          <p:grpSpPr>
            <a:xfrm>
              <a:off x="1135233" y="866706"/>
              <a:ext cx="9923070" cy="4963516"/>
              <a:chOff x="1137600" y="866706"/>
              <a:chExt cx="9923070" cy="4963516"/>
            </a:xfrm>
          </p:grpSpPr>
          <p:sp>
            <p:nvSpPr>
              <p:cNvPr id="21" name="Google Shape;214;p3">
                <a:extLst>
                  <a:ext uri="{FF2B5EF4-FFF2-40B4-BE49-F238E27FC236}">
                    <a16:creationId xmlns:a16="http://schemas.microsoft.com/office/drawing/2014/main" id="{446D1090-590B-CDC8-C9FB-B01BF17ED11E}"/>
                  </a:ext>
                </a:extLst>
              </p:cNvPr>
              <p:cNvSpPr/>
              <p:nvPr/>
            </p:nvSpPr>
            <p:spPr>
              <a:xfrm>
                <a:off x="1137600" y="2164175"/>
                <a:ext cx="4616670" cy="973021"/>
              </a:xfrm>
              <a:prstGeom prst="roundRect">
                <a:avLst>
                  <a:gd name="adj" fmla="val 16667"/>
                </a:avLst>
              </a:prstGeom>
              <a:gradFill>
                <a:gsLst>
                  <a:gs pos="0">
                    <a:srgbClr val="8DA9DB"/>
                  </a:gs>
                  <a:gs pos="100000">
                    <a:srgbClr val="2F5496">
                      <a:alpha val="8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2" name="Google Shape;215;p3">
                <a:extLst>
                  <a:ext uri="{FF2B5EF4-FFF2-40B4-BE49-F238E27FC236}">
                    <a16:creationId xmlns:a16="http://schemas.microsoft.com/office/drawing/2014/main" id="{90F5AA32-98B5-A742-D21D-FEAD127E4B98}"/>
                  </a:ext>
                </a:extLst>
              </p:cNvPr>
              <p:cNvSpPr/>
              <p:nvPr/>
            </p:nvSpPr>
            <p:spPr>
              <a:xfrm>
                <a:off x="1137600" y="3585041"/>
                <a:ext cx="4616670" cy="973021"/>
              </a:xfrm>
              <a:prstGeom prst="roundRect">
                <a:avLst>
                  <a:gd name="adj" fmla="val 16667"/>
                </a:avLst>
              </a:prstGeom>
              <a:gradFill>
                <a:gsLst>
                  <a:gs pos="0">
                    <a:srgbClr val="8DA9DB"/>
                  </a:gs>
                  <a:gs pos="100000">
                    <a:srgbClr val="2F5496">
                      <a:alpha val="8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3" name="Google Shape;216;p3">
                <a:extLst>
                  <a:ext uri="{FF2B5EF4-FFF2-40B4-BE49-F238E27FC236}">
                    <a16:creationId xmlns:a16="http://schemas.microsoft.com/office/drawing/2014/main" id="{F8048ED7-C0B7-AF21-1797-68098339DC85}"/>
                  </a:ext>
                </a:extLst>
              </p:cNvPr>
              <p:cNvSpPr/>
              <p:nvPr/>
            </p:nvSpPr>
            <p:spPr>
              <a:xfrm>
                <a:off x="1137600" y="4856400"/>
                <a:ext cx="4616670" cy="973021"/>
              </a:xfrm>
              <a:prstGeom prst="roundRect">
                <a:avLst>
                  <a:gd name="adj" fmla="val 16667"/>
                </a:avLst>
              </a:prstGeom>
              <a:gradFill>
                <a:gsLst>
                  <a:gs pos="0">
                    <a:srgbClr val="8DA9DB"/>
                  </a:gs>
                  <a:gs pos="100000">
                    <a:srgbClr val="2F5496">
                      <a:alpha val="8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4" name="Google Shape;217;p3">
                <a:extLst>
                  <a:ext uri="{FF2B5EF4-FFF2-40B4-BE49-F238E27FC236}">
                    <a16:creationId xmlns:a16="http://schemas.microsoft.com/office/drawing/2014/main" id="{FA2621CF-FD7C-58E6-F5FF-BE3C91BAE64E}"/>
                  </a:ext>
                </a:extLst>
              </p:cNvPr>
              <p:cNvSpPr/>
              <p:nvPr/>
            </p:nvSpPr>
            <p:spPr>
              <a:xfrm>
                <a:off x="6444000" y="866706"/>
                <a:ext cx="4616670" cy="973021"/>
              </a:xfrm>
              <a:prstGeom prst="roundRect">
                <a:avLst>
                  <a:gd name="adj" fmla="val 16667"/>
                </a:avLst>
              </a:prstGeom>
              <a:gradFill>
                <a:gsLst>
                  <a:gs pos="0">
                    <a:srgbClr val="4E70AA"/>
                  </a:gs>
                  <a:gs pos="100000">
                    <a:srgbClr val="8DA9D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5" name="Google Shape;218;p3">
                <a:extLst>
                  <a:ext uri="{FF2B5EF4-FFF2-40B4-BE49-F238E27FC236}">
                    <a16:creationId xmlns:a16="http://schemas.microsoft.com/office/drawing/2014/main" id="{8E25AE73-B912-04D8-56B0-382B23B380EC}"/>
                  </a:ext>
                </a:extLst>
              </p:cNvPr>
              <p:cNvSpPr/>
              <p:nvPr/>
            </p:nvSpPr>
            <p:spPr>
              <a:xfrm>
                <a:off x="6444000" y="2166198"/>
                <a:ext cx="4616670" cy="973021"/>
              </a:xfrm>
              <a:prstGeom prst="roundRect">
                <a:avLst>
                  <a:gd name="adj" fmla="val 16667"/>
                </a:avLst>
              </a:prstGeom>
              <a:gradFill>
                <a:gsLst>
                  <a:gs pos="0">
                    <a:srgbClr val="4E70AA"/>
                  </a:gs>
                  <a:gs pos="100000">
                    <a:srgbClr val="8DA9D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6" name="Google Shape;219;p3">
                <a:extLst>
                  <a:ext uri="{FF2B5EF4-FFF2-40B4-BE49-F238E27FC236}">
                    <a16:creationId xmlns:a16="http://schemas.microsoft.com/office/drawing/2014/main" id="{F0A7EA05-2B95-9946-70AF-C74807AB21E1}"/>
                  </a:ext>
                </a:extLst>
              </p:cNvPr>
              <p:cNvSpPr/>
              <p:nvPr/>
            </p:nvSpPr>
            <p:spPr>
              <a:xfrm>
                <a:off x="6444000" y="3585600"/>
                <a:ext cx="4616670" cy="973021"/>
              </a:xfrm>
              <a:prstGeom prst="roundRect">
                <a:avLst>
                  <a:gd name="adj" fmla="val 16667"/>
                </a:avLst>
              </a:prstGeom>
              <a:gradFill>
                <a:gsLst>
                  <a:gs pos="0">
                    <a:srgbClr val="4E70AA"/>
                  </a:gs>
                  <a:gs pos="100000">
                    <a:srgbClr val="8DA9D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7" name="Google Shape;220;p3">
                <a:extLst>
                  <a:ext uri="{FF2B5EF4-FFF2-40B4-BE49-F238E27FC236}">
                    <a16:creationId xmlns:a16="http://schemas.microsoft.com/office/drawing/2014/main" id="{90120244-0A32-9B01-25BC-CA5AEAD5407A}"/>
                  </a:ext>
                </a:extLst>
              </p:cNvPr>
              <p:cNvSpPr/>
              <p:nvPr/>
            </p:nvSpPr>
            <p:spPr>
              <a:xfrm>
                <a:off x="6444000" y="4857201"/>
                <a:ext cx="4616670" cy="973021"/>
              </a:xfrm>
              <a:prstGeom prst="roundRect">
                <a:avLst>
                  <a:gd name="adj" fmla="val 16667"/>
                </a:avLst>
              </a:prstGeom>
              <a:gradFill>
                <a:gsLst>
                  <a:gs pos="0">
                    <a:srgbClr val="4E70AA"/>
                  </a:gs>
                  <a:gs pos="100000">
                    <a:srgbClr val="8DA9D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28" name="Google Shape;221;p3">
                <a:extLst>
                  <a:ext uri="{FF2B5EF4-FFF2-40B4-BE49-F238E27FC236}">
                    <a16:creationId xmlns:a16="http://schemas.microsoft.com/office/drawing/2014/main" id="{E888843D-C590-D3AF-300C-39F86AE35E1F}"/>
                  </a:ext>
                </a:extLst>
              </p:cNvPr>
              <p:cNvSpPr/>
              <p:nvPr/>
            </p:nvSpPr>
            <p:spPr>
              <a:xfrm>
                <a:off x="1175343" y="866706"/>
                <a:ext cx="4616671" cy="973021"/>
              </a:xfrm>
              <a:prstGeom prst="roundRect">
                <a:avLst>
                  <a:gd name="adj" fmla="val 16667"/>
                </a:avLst>
              </a:prstGeom>
              <a:gradFill>
                <a:gsLst>
                  <a:gs pos="0">
                    <a:srgbClr val="8DA9DB"/>
                  </a:gs>
                  <a:gs pos="100000">
                    <a:srgbClr val="2F5496">
                      <a:alpha val="8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latin typeface="Calibri"/>
                  <a:ea typeface="Calibri"/>
                  <a:cs typeface="Calibri"/>
                  <a:sym typeface="Calibri"/>
                </a:endParaRPr>
              </a:p>
            </p:txBody>
          </p:sp>
          <p:sp>
            <p:nvSpPr>
              <p:cNvPr id="29" name="Google Shape;222;p3">
                <a:extLst>
                  <a:ext uri="{FF2B5EF4-FFF2-40B4-BE49-F238E27FC236}">
                    <a16:creationId xmlns:a16="http://schemas.microsoft.com/office/drawing/2014/main" id="{61DD023D-11F9-F825-F83A-C93B76856709}"/>
                  </a:ext>
                </a:extLst>
              </p:cNvPr>
              <p:cNvSpPr/>
              <p:nvPr/>
            </p:nvSpPr>
            <p:spPr>
              <a:xfrm>
                <a:off x="1598470" y="937815"/>
                <a:ext cx="4029356" cy="788396"/>
              </a:xfrm>
              <a:prstGeom prst="roundRect">
                <a:avLst>
                  <a:gd name="adj" fmla="val 16667"/>
                </a:avLst>
              </a:prstGeom>
              <a:gradFill>
                <a:gsLst>
                  <a:gs pos="0">
                    <a:srgbClr val="D8E2F3"/>
                  </a:gs>
                  <a:gs pos="56000">
                    <a:srgbClr val="D8E2F3"/>
                  </a:gs>
                  <a:gs pos="100000">
                    <a:srgbClr val="D8E2F3"/>
                  </a:gs>
                </a:gsLst>
                <a:lin ang="0" scaled="0"/>
              </a:gra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dirty="0">
                    <a:latin typeface="Calibri"/>
                    <a:ea typeface="Calibri"/>
                    <a:cs typeface="Calibri"/>
                    <a:sym typeface="Calibri"/>
                  </a:rPr>
                  <a:t>Introduction</a:t>
                </a:r>
                <a:endParaRPr sz="1800" b="1" dirty="0">
                  <a:latin typeface="Calibri"/>
                  <a:ea typeface="Calibri"/>
                  <a:cs typeface="Calibri"/>
                  <a:sym typeface="Calibri"/>
                </a:endParaRPr>
              </a:p>
            </p:txBody>
          </p:sp>
          <p:sp>
            <p:nvSpPr>
              <p:cNvPr id="30" name="Google Shape;223;p3">
                <a:extLst>
                  <a:ext uri="{FF2B5EF4-FFF2-40B4-BE49-F238E27FC236}">
                    <a16:creationId xmlns:a16="http://schemas.microsoft.com/office/drawing/2014/main" id="{078C066F-A6BE-EF5D-E11B-4FE64442520A}"/>
                  </a:ext>
                </a:extLst>
              </p:cNvPr>
              <p:cNvSpPr/>
              <p:nvPr/>
            </p:nvSpPr>
            <p:spPr>
              <a:xfrm>
                <a:off x="1558800" y="2225065"/>
                <a:ext cx="4028771" cy="788399"/>
              </a:xfrm>
              <a:prstGeom prst="roundRect">
                <a:avLst>
                  <a:gd name="adj" fmla="val 16667"/>
                </a:avLst>
              </a:prstGeom>
              <a:gradFill>
                <a:gsLst>
                  <a:gs pos="0">
                    <a:srgbClr val="D8E2F3"/>
                  </a:gs>
                  <a:gs pos="56000">
                    <a:srgbClr val="D8E2F3"/>
                  </a:gs>
                  <a:gs pos="100000">
                    <a:srgbClr val="D8E2F3"/>
                  </a:gs>
                </a:gsLst>
                <a:lin ang="0" scaled="0"/>
              </a:gra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dirty="0">
                    <a:latin typeface="Calibri"/>
                    <a:ea typeface="Calibri"/>
                    <a:cs typeface="Calibri"/>
                    <a:sym typeface="Calibri"/>
                  </a:rPr>
                  <a:t>Data Overview</a:t>
                </a:r>
                <a:endParaRPr sz="1800" b="1" dirty="0">
                  <a:latin typeface="Calibri"/>
                  <a:ea typeface="Calibri"/>
                  <a:cs typeface="Calibri"/>
                  <a:sym typeface="Calibri"/>
                </a:endParaRPr>
              </a:p>
            </p:txBody>
          </p:sp>
          <p:sp>
            <p:nvSpPr>
              <p:cNvPr id="31" name="Google Shape;224;p3">
                <a:extLst>
                  <a:ext uri="{FF2B5EF4-FFF2-40B4-BE49-F238E27FC236}">
                    <a16:creationId xmlns:a16="http://schemas.microsoft.com/office/drawing/2014/main" id="{14D6BA0F-4A1C-2CF9-C75A-B749D7953B3A}"/>
                  </a:ext>
                </a:extLst>
              </p:cNvPr>
              <p:cNvSpPr/>
              <p:nvPr/>
            </p:nvSpPr>
            <p:spPr>
              <a:xfrm>
                <a:off x="6566400" y="4935600"/>
                <a:ext cx="4028771" cy="788396"/>
              </a:xfrm>
              <a:prstGeom prst="roundRect">
                <a:avLst>
                  <a:gd name="adj" fmla="val 16667"/>
                </a:avLst>
              </a:prstGeom>
              <a:gradFill>
                <a:gsLst>
                  <a:gs pos="0">
                    <a:srgbClr val="D8E2F3"/>
                  </a:gs>
                  <a:gs pos="56000">
                    <a:srgbClr val="D8E2F3"/>
                  </a:gs>
                  <a:gs pos="100000">
                    <a:srgbClr val="D8E2F3"/>
                  </a:gs>
                </a:gsLst>
                <a:lin ang="0" scaled="0"/>
              </a:gra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dirty="0">
                    <a:latin typeface="Calibri"/>
                    <a:ea typeface="Calibri"/>
                    <a:cs typeface="Calibri"/>
                    <a:sym typeface="Calibri"/>
                  </a:rPr>
                  <a:t>Thank you</a:t>
                </a:r>
                <a:endParaRPr sz="1800" b="1" dirty="0">
                  <a:latin typeface="Calibri"/>
                  <a:ea typeface="Calibri"/>
                  <a:cs typeface="Calibri"/>
                  <a:sym typeface="Calibri"/>
                </a:endParaRPr>
              </a:p>
            </p:txBody>
          </p:sp>
          <p:sp>
            <p:nvSpPr>
              <p:cNvPr id="32" name="Google Shape;225;p3">
                <a:extLst>
                  <a:ext uri="{FF2B5EF4-FFF2-40B4-BE49-F238E27FC236}">
                    <a16:creationId xmlns:a16="http://schemas.microsoft.com/office/drawing/2014/main" id="{D551BDFB-3E95-F3D5-F041-32A6F94F1CF1}"/>
                  </a:ext>
                </a:extLst>
              </p:cNvPr>
              <p:cNvSpPr/>
              <p:nvPr/>
            </p:nvSpPr>
            <p:spPr>
              <a:xfrm>
                <a:off x="6567535" y="3675600"/>
                <a:ext cx="4028771" cy="788396"/>
              </a:xfrm>
              <a:prstGeom prst="roundRect">
                <a:avLst>
                  <a:gd name="adj" fmla="val 16667"/>
                </a:avLst>
              </a:prstGeom>
              <a:gradFill>
                <a:gsLst>
                  <a:gs pos="0">
                    <a:srgbClr val="D8E2F3"/>
                  </a:gs>
                  <a:gs pos="56000">
                    <a:srgbClr val="D8E2F3"/>
                  </a:gs>
                  <a:gs pos="100000">
                    <a:srgbClr val="D8E2F3"/>
                  </a:gs>
                </a:gsLst>
                <a:lin ang="0" scaled="0"/>
              </a:gra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dirty="0">
                    <a:latin typeface="Calibri"/>
                    <a:ea typeface="Calibri"/>
                    <a:cs typeface="Calibri"/>
                    <a:sym typeface="Calibri"/>
                  </a:rPr>
                  <a:t>Model Evaluation</a:t>
                </a:r>
                <a:endParaRPr sz="1800" b="1" dirty="0">
                  <a:latin typeface="Calibri"/>
                  <a:ea typeface="Calibri"/>
                  <a:cs typeface="Calibri"/>
                  <a:sym typeface="Calibri"/>
                </a:endParaRPr>
              </a:p>
            </p:txBody>
          </p:sp>
          <p:sp>
            <p:nvSpPr>
              <p:cNvPr id="33" name="Google Shape;226;p3">
                <a:extLst>
                  <a:ext uri="{FF2B5EF4-FFF2-40B4-BE49-F238E27FC236}">
                    <a16:creationId xmlns:a16="http://schemas.microsoft.com/office/drawing/2014/main" id="{2E93CD83-1F02-70C2-0087-40B75E82859F}"/>
                  </a:ext>
                </a:extLst>
              </p:cNvPr>
              <p:cNvSpPr/>
              <p:nvPr/>
            </p:nvSpPr>
            <p:spPr>
              <a:xfrm>
                <a:off x="6566400" y="2242800"/>
                <a:ext cx="4028771" cy="788397"/>
              </a:xfrm>
              <a:prstGeom prst="roundRect">
                <a:avLst>
                  <a:gd name="adj" fmla="val 16667"/>
                </a:avLst>
              </a:prstGeom>
              <a:gradFill>
                <a:gsLst>
                  <a:gs pos="0">
                    <a:srgbClr val="D8E2F3"/>
                  </a:gs>
                  <a:gs pos="56000">
                    <a:srgbClr val="D8E2F3"/>
                  </a:gs>
                  <a:gs pos="100000">
                    <a:srgbClr val="D8E2F3"/>
                  </a:gs>
                </a:gsLst>
                <a:lin ang="0" scaled="0"/>
              </a:gra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en-IN" sz="1800" dirty="0">
                  <a:latin typeface="Calibri"/>
                  <a:ea typeface="Calibri"/>
                  <a:cs typeface="Calibri"/>
                  <a:sym typeface="Calibri"/>
                </a:endParaRPr>
              </a:p>
              <a:p>
                <a:pPr marL="0" marR="0" lvl="0" indent="0" algn="ctr" rtl="0">
                  <a:spcBef>
                    <a:spcPts val="0"/>
                  </a:spcBef>
                  <a:spcAft>
                    <a:spcPts val="0"/>
                  </a:spcAft>
                  <a:buNone/>
                </a:pPr>
                <a:r>
                  <a:rPr lang="en-IN" dirty="0">
                    <a:latin typeface="Calibri"/>
                    <a:ea typeface="Calibri"/>
                    <a:cs typeface="Calibri"/>
                    <a:sym typeface="Calibri"/>
                  </a:rPr>
                  <a:t>    </a:t>
                </a:r>
                <a:r>
                  <a:rPr lang="en-IN" sz="1800" b="1" dirty="0">
                    <a:latin typeface="Calibri"/>
                    <a:ea typeface="Calibri"/>
                    <a:cs typeface="Calibri"/>
                    <a:sym typeface="Calibri"/>
                  </a:rPr>
                  <a:t>Exploratory Data Analysis (EDA)</a:t>
                </a:r>
              </a:p>
              <a:p>
                <a:pPr marL="0" marR="0" lvl="0" indent="0" algn="ctr" rtl="0">
                  <a:spcBef>
                    <a:spcPts val="0"/>
                  </a:spcBef>
                  <a:spcAft>
                    <a:spcPts val="0"/>
                  </a:spcAft>
                  <a:buNone/>
                </a:pPr>
                <a:endParaRPr sz="1800" dirty="0">
                  <a:latin typeface="Calibri"/>
                  <a:ea typeface="Calibri"/>
                  <a:cs typeface="Calibri"/>
                  <a:sym typeface="Calibri"/>
                </a:endParaRPr>
              </a:p>
            </p:txBody>
          </p:sp>
          <p:sp>
            <p:nvSpPr>
              <p:cNvPr id="34" name="Google Shape;227;p3">
                <a:extLst>
                  <a:ext uri="{FF2B5EF4-FFF2-40B4-BE49-F238E27FC236}">
                    <a16:creationId xmlns:a16="http://schemas.microsoft.com/office/drawing/2014/main" id="{B7680215-EFF2-6568-5CEB-0C6ACC41CBBC}"/>
                  </a:ext>
                </a:extLst>
              </p:cNvPr>
              <p:cNvSpPr/>
              <p:nvPr/>
            </p:nvSpPr>
            <p:spPr>
              <a:xfrm>
                <a:off x="6566400" y="946800"/>
                <a:ext cx="4028771" cy="788398"/>
              </a:xfrm>
              <a:prstGeom prst="roundRect">
                <a:avLst>
                  <a:gd name="adj" fmla="val 16667"/>
                </a:avLst>
              </a:prstGeom>
              <a:gradFill>
                <a:gsLst>
                  <a:gs pos="0">
                    <a:srgbClr val="D8E2F3"/>
                  </a:gs>
                  <a:gs pos="56000">
                    <a:srgbClr val="D8E2F3"/>
                  </a:gs>
                  <a:gs pos="100000">
                    <a:srgbClr val="D8E2F3"/>
                  </a:gs>
                </a:gsLst>
                <a:lin ang="0" scaled="0"/>
              </a:gra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en-IN" sz="1800" dirty="0">
                  <a:latin typeface="Calibri"/>
                  <a:ea typeface="Calibri"/>
                  <a:cs typeface="Calibri"/>
                  <a:sym typeface="Calibri"/>
                </a:endParaRPr>
              </a:p>
              <a:p>
                <a:pPr marL="0" marR="0" lvl="0" indent="0" algn="ctr" rtl="0">
                  <a:spcBef>
                    <a:spcPts val="0"/>
                  </a:spcBef>
                  <a:spcAft>
                    <a:spcPts val="0"/>
                  </a:spcAft>
                  <a:buNone/>
                </a:pPr>
                <a:r>
                  <a:rPr lang="en-IN" sz="1800" b="1" dirty="0">
                    <a:latin typeface="Calibri"/>
                    <a:ea typeface="Calibri"/>
                    <a:cs typeface="Calibri"/>
                    <a:sym typeface="Calibri"/>
                  </a:rPr>
                  <a:t>Problem</a:t>
                </a:r>
                <a:r>
                  <a:rPr lang="en-IN" sz="1800" dirty="0">
                    <a:latin typeface="Calibri"/>
                    <a:ea typeface="Calibri"/>
                    <a:cs typeface="Calibri"/>
                    <a:sym typeface="Calibri"/>
                  </a:rPr>
                  <a:t> </a:t>
                </a:r>
                <a:r>
                  <a:rPr lang="en-IN" sz="1800" b="1" dirty="0">
                    <a:latin typeface="Calibri"/>
                    <a:ea typeface="Calibri"/>
                    <a:cs typeface="Calibri"/>
                    <a:sym typeface="Calibri"/>
                  </a:rPr>
                  <a:t>Statement</a:t>
                </a:r>
              </a:p>
              <a:p>
                <a:pPr marL="0" marR="0" lvl="0" indent="0" algn="ctr" rtl="0">
                  <a:spcBef>
                    <a:spcPts val="0"/>
                  </a:spcBef>
                  <a:spcAft>
                    <a:spcPts val="0"/>
                  </a:spcAft>
                  <a:buNone/>
                </a:pPr>
                <a:endParaRPr sz="1800" dirty="0">
                  <a:latin typeface="Calibri"/>
                  <a:ea typeface="Calibri"/>
                  <a:cs typeface="Calibri"/>
                  <a:sym typeface="Calibri"/>
                </a:endParaRPr>
              </a:p>
            </p:txBody>
          </p:sp>
          <p:sp>
            <p:nvSpPr>
              <p:cNvPr id="35" name="Google Shape;228;p3">
                <a:extLst>
                  <a:ext uri="{FF2B5EF4-FFF2-40B4-BE49-F238E27FC236}">
                    <a16:creationId xmlns:a16="http://schemas.microsoft.com/office/drawing/2014/main" id="{85D00087-F7C2-EFFB-10BB-733DC45938AE}"/>
                  </a:ext>
                </a:extLst>
              </p:cNvPr>
              <p:cNvSpPr/>
              <p:nvPr/>
            </p:nvSpPr>
            <p:spPr>
              <a:xfrm>
                <a:off x="1558800" y="4935600"/>
                <a:ext cx="4028771" cy="788397"/>
              </a:xfrm>
              <a:prstGeom prst="roundRect">
                <a:avLst>
                  <a:gd name="adj" fmla="val 16667"/>
                </a:avLst>
              </a:prstGeom>
              <a:gradFill>
                <a:gsLst>
                  <a:gs pos="0">
                    <a:srgbClr val="D8E2F3"/>
                  </a:gs>
                  <a:gs pos="56000">
                    <a:srgbClr val="D8E2F3"/>
                  </a:gs>
                  <a:gs pos="100000">
                    <a:srgbClr val="D8E2F3"/>
                  </a:gs>
                </a:gsLst>
                <a:lin ang="0" scaled="0"/>
              </a:gra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dirty="0">
                    <a:latin typeface="Calibri"/>
                    <a:ea typeface="Calibri"/>
                    <a:cs typeface="Calibri"/>
                    <a:sym typeface="Calibri"/>
                  </a:rPr>
                  <a:t>Conclusion</a:t>
                </a:r>
                <a:endParaRPr sz="1800" b="1" dirty="0">
                  <a:latin typeface="Calibri"/>
                  <a:ea typeface="Calibri"/>
                  <a:cs typeface="Calibri"/>
                  <a:sym typeface="Calibri"/>
                </a:endParaRPr>
              </a:p>
            </p:txBody>
          </p:sp>
          <p:sp>
            <p:nvSpPr>
              <p:cNvPr id="36" name="Google Shape;229;p3">
                <a:extLst>
                  <a:ext uri="{FF2B5EF4-FFF2-40B4-BE49-F238E27FC236}">
                    <a16:creationId xmlns:a16="http://schemas.microsoft.com/office/drawing/2014/main" id="{781BC740-7359-7F3E-B0F4-16D0EE35102A}"/>
                  </a:ext>
                </a:extLst>
              </p:cNvPr>
              <p:cNvSpPr/>
              <p:nvPr/>
            </p:nvSpPr>
            <p:spPr>
              <a:xfrm>
                <a:off x="1558800" y="3675266"/>
                <a:ext cx="4028771" cy="788399"/>
              </a:xfrm>
              <a:prstGeom prst="roundRect">
                <a:avLst>
                  <a:gd name="adj" fmla="val 16667"/>
                </a:avLst>
              </a:prstGeom>
              <a:gradFill>
                <a:gsLst>
                  <a:gs pos="0">
                    <a:srgbClr val="D8E2F3"/>
                  </a:gs>
                  <a:gs pos="56000">
                    <a:srgbClr val="D8E2F3"/>
                  </a:gs>
                  <a:gs pos="100000">
                    <a:srgbClr val="D8E2F3"/>
                  </a:gs>
                </a:gsLst>
                <a:lin ang="0" scaled="0"/>
              </a:gra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en-IN" sz="1800" b="1" dirty="0">
                  <a:latin typeface="Calibri"/>
                  <a:ea typeface="Calibri"/>
                  <a:cs typeface="Calibri"/>
                  <a:sym typeface="Calibri"/>
                </a:endParaRPr>
              </a:p>
              <a:p>
                <a:pPr marL="0" marR="0" lvl="0" indent="0" algn="ctr" rtl="0">
                  <a:spcBef>
                    <a:spcPts val="0"/>
                  </a:spcBef>
                  <a:spcAft>
                    <a:spcPts val="0"/>
                  </a:spcAft>
                  <a:buNone/>
                </a:pPr>
                <a:r>
                  <a:rPr lang="en-IN" sz="1800" b="1" dirty="0">
                    <a:latin typeface="Calibri"/>
                    <a:ea typeface="Calibri"/>
                    <a:cs typeface="Calibri"/>
                    <a:sym typeface="Calibri"/>
                  </a:rPr>
                  <a:t>Model Selection</a:t>
                </a:r>
              </a:p>
              <a:p>
                <a:pPr marL="0" marR="0" lvl="0" indent="0" algn="ctr" rtl="0">
                  <a:spcBef>
                    <a:spcPts val="0"/>
                  </a:spcBef>
                  <a:spcAft>
                    <a:spcPts val="0"/>
                  </a:spcAft>
                  <a:buNone/>
                </a:pPr>
                <a:endParaRPr sz="1800" b="1" dirty="0">
                  <a:latin typeface="Calibri"/>
                  <a:ea typeface="Calibri"/>
                  <a:cs typeface="Calibri"/>
                  <a:sym typeface="Calibri"/>
                </a:endParaRPr>
              </a:p>
            </p:txBody>
          </p:sp>
          <p:sp>
            <p:nvSpPr>
              <p:cNvPr id="37" name="Google Shape;230;p3">
                <a:extLst>
                  <a:ext uri="{FF2B5EF4-FFF2-40B4-BE49-F238E27FC236}">
                    <a16:creationId xmlns:a16="http://schemas.microsoft.com/office/drawing/2014/main" id="{7E1B0C29-4637-C57B-8E3B-7893329148E0}"/>
                  </a:ext>
                </a:extLst>
              </p:cNvPr>
              <p:cNvSpPr/>
              <p:nvPr/>
            </p:nvSpPr>
            <p:spPr>
              <a:xfrm rot="-5400000" flipH="1">
                <a:off x="6305196" y="1168670"/>
                <a:ext cx="812800" cy="348343"/>
              </a:xfrm>
              <a:prstGeom prst="round2SameRect">
                <a:avLst>
                  <a:gd name="adj1" fmla="val 16667"/>
                  <a:gd name="adj2" fmla="val 0"/>
                </a:avLst>
              </a:prstGeom>
              <a:gradFill>
                <a:gsLst>
                  <a:gs pos="0">
                    <a:srgbClr val="B3C6E7"/>
                  </a:gs>
                  <a:gs pos="7000">
                    <a:srgbClr val="B3C6E7"/>
                  </a:gs>
                  <a:gs pos="81400">
                    <a:srgbClr val="2F5496"/>
                  </a:gs>
                  <a:gs pos="100000">
                    <a:srgbClr val="1F3864"/>
                  </a:gs>
                </a:gsLst>
                <a:lin ang="1620000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38" name="Google Shape;231;p3">
                <a:extLst>
                  <a:ext uri="{FF2B5EF4-FFF2-40B4-BE49-F238E27FC236}">
                    <a16:creationId xmlns:a16="http://schemas.microsoft.com/office/drawing/2014/main" id="{07573552-AEB7-FF69-8085-19B2B6FD27A4}"/>
                  </a:ext>
                </a:extLst>
              </p:cNvPr>
              <p:cNvSpPr/>
              <p:nvPr/>
            </p:nvSpPr>
            <p:spPr>
              <a:xfrm rot="5400000">
                <a:off x="5065727" y="1168670"/>
                <a:ext cx="812800" cy="348343"/>
              </a:xfrm>
              <a:prstGeom prst="round2SameRect">
                <a:avLst>
                  <a:gd name="adj1" fmla="val 16667"/>
                  <a:gd name="adj2" fmla="val 0"/>
                </a:avLst>
              </a:prstGeom>
              <a:gradFill>
                <a:gsLst>
                  <a:gs pos="0">
                    <a:srgbClr val="B3C6E7"/>
                  </a:gs>
                  <a:gs pos="7000">
                    <a:srgbClr val="B3C6E7"/>
                  </a:gs>
                  <a:gs pos="81400">
                    <a:srgbClr val="2F5496"/>
                  </a:gs>
                  <a:gs pos="100000">
                    <a:srgbClr val="1F3864"/>
                  </a:gs>
                </a:gsLst>
                <a:lin ang="16200000" scaled="0"/>
              </a:gra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39" name="Google Shape;232;p3">
                <a:extLst>
                  <a:ext uri="{FF2B5EF4-FFF2-40B4-BE49-F238E27FC236}">
                    <a16:creationId xmlns:a16="http://schemas.microsoft.com/office/drawing/2014/main" id="{6FB47775-1E9C-59E2-5480-594958DC5C0F}"/>
                  </a:ext>
                </a:extLst>
              </p:cNvPr>
              <p:cNvSpPr/>
              <p:nvPr/>
            </p:nvSpPr>
            <p:spPr>
              <a:xfrm rot="5400000">
                <a:off x="5030391" y="3895294"/>
                <a:ext cx="812800" cy="348343"/>
              </a:xfrm>
              <a:prstGeom prst="round2SameRect">
                <a:avLst>
                  <a:gd name="adj1" fmla="val 16667"/>
                  <a:gd name="adj2" fmla="val 0"/>
                </a:avLst>
              </a:prstGeom>
              <a:gradFill>
                <a:gsLst>
                  <a:gs pos="0">
                    <a:srgbClr val="B3C6E7"/>
                  </a:gs>
                  <a:gs pos="7000">
                    <a:srgbClr val="B3C6E7"/>
                  </a:gs>
                  <a:gs pos="81400">
                    <a:srgbClr val="2F5496"/>
                  </a:gs>
                  <a:gs pos="100000">
                    <a:srgbClr val="1F3864"/>
                  </a:gs>
                </a:gsLst>
                <a:lin ang="16200000" scaled="0"/>
              </a:gra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40" name="Google Shape;233;p3">
                <a:extLst>
                  <a:ext uri="{FF2B5EF4-FFF2-40B4-BE49-F238E27FC236}">
                    <a16:creationId xmlns:a16="http://schemas.microsoft.com/office/drawing/2014/main" id="{2174B234-8E34-C8D0-57FD-2EC245AB6255}"/>
                  </a:ext>
                </a:extLst>
              </p:cNvPr>
              <p:cNvSpPr/>
              <p:nvPr/>
            </p:nvSpPr>
            <p:spPr>
              <a:xfrm rot="-5400000" flipH="1">
                <a:off x="6319363" y="3895200"/>
                <a:ext cx="812800" cy="348343"/>
              </a:xfrm>
              <a:prstGeom prst="round2SameRect">
                <a:avLst>
                  <a:gd name="adj1" fmla="val 16667"/>
                  <a:gd name="adj2" fmla="val 0"/>
                </a:avLst>
              </a:prstGeom>
              <a:gradFill>
                <a:gsLst>
                  <a:gs pos="0">
                    <a:srgbClr val="B3C6E7"/>
                  </a:gs>
                  <a:gs pos="7000">
                    <a:srgbClr val="B3C6E7"/>
                  </a:gs>
                  <a:gs pos="81400">
                    <a:srgbClr val="2F5496"/>
                  </a:gs>
                  <a:gs pos="100000">
                    <a:srgbClr val="1F3864"/>
                  </a:gs>
                </a:gsLst>
                <a:lin ang="1620000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41" name="Google Shape;234;p3">
                <a:extLst>
                  <a:ext uri="{FF2B5EF4-FFF2-40B4-BE49-F238E27FC236}">
                    <a16:creationId xmlns:a16="http://schemas.microsoft.com/office/drawing/2014/main" id="{79993E1B-4DC7-C821-291F-9CD64CEDC01C}"/>
                  </a:ext>
                </a:extLst>
              </p:cNvPr>
              <p:cNvSpPr/>
              <p:nvPr/>
            </p:nvSpPr>
            <p:spPr>
              <a:xfrm rot="5400000">
                <a:off x="5065200" y="2466000"/>
                <a:ext cx="846000" cy="348343"/>
              </a:xfrm>
              <a:prstGeom prst="round2SameRect">
                <a:avLst>
                  <a:gd name="adj1" fmla="val 16667"/>
                  <a:gd name="adj2" fmla="val 0"/>
                </a:avLst>
              </a:prstGeom>
              <a:gradFill>
                <a:gsLst>
                  <a:gs pos="0">
                    <a:srgbClr val="B3C6E7"/>
                  </a:gs>
                  <a:gs pos="7000">
                    <a:srgbClr val="B3C6E7"/>
                  </a:gs>
                  <a:gs pos="81400">
                    <a:srgbClr val="2F5496"/>
                  </a:gs>
                  <a:gs pos="100000">
                    <a:srgbClr val="1F3864"/>
                  </a:gs>
                </a:gsLst>
                <a:lin ang="16200000" scaled="0"/>
              </a:gra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42" name="Google Shape;235;p3">
                <a:extLst>
                  <a:ext uri="{FF2B5EF4-FFF2-40B4-BE49-F238E27FC236}">
                    <a16:creationId xmlns:a16="http://schemas.microsoft.com/office/drawing/2014/main" id="{A0ADA753-E8CB-CEFF-3F87-C9E67536D14C}"/>
                  </a:ext>
                </a:extLst>
              </p:cNvPr>
              <p:cNvSpPr/>
              <p:nvPr/>
            </p:nvSpPr>
            <p:spPr>
              <a:xfrm rot="-5400000" flipH="1">
                <a:off x="6305196" y="5148000"/>
                <a:ext cx="812800" cy="348343"/>
              </a:xfrm>
              <a:prstGeom prst="round2SameRect">
                <a:avLst>
                  <a:gd name="adj1" fmla="val 16667"/>
                  <a:gd name="adj2" fmla="val 0"/>
                </a:avLst>
              </a:prstGeom>
              <a:gradFill>
                <a:gsLst>
                  <a:gs pos="0">
                    <a:srgbClr val="B3C6E7"/>
                  </a:gs>
                  <a:gs pos="7000">
                    <a:srgbClr val="B3C6E7"/>
                  </a:gs>
                  <a:gs pos="81400">
                    <a:srgbClr val="2F5496"/>
                  </a:gs>
                  <a:gs pos="100000">
                    <a:srgbClr val="1F3864"/>
                  </a:gs>
                </a:gsLst>
                <a:lin ang="1620000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43" name="Google Shape;236;p3">
                <a:extLst>
                  <a:ext uri="{FF2B5EF4-FFF2-40B4-BE49-F238E27FC236}">
                    <a16:creationId xmlns:a16="http://schemas.microsoft.com/office/drawing/2014/main" id="{9395D52E-76E7-91A1-960A-0C4227D57192}"/>
                  </a:ext>
                </a:extLst>
              </p:cNvPr>
              <p:cNvSpPr/>
              <p:nvPr/>
            </p:nvSpPr>
            <p:spPr>
              <a:xfrm rot="-5400000" flipH="1">
                <a:off x="6308458" y="2470816"/>
                <a:ext cx="812800" cy="348343"/>
              </a:xfrm>
              <a:prstGeom prst="round2SameRect">
                <a:avLst>
                  <a:gd name="adj1" fmla="val 16667"/>
                  <a:gd name="adj2" fmla="val 0"/>
                </a:avLst>
              </a:prstGeom>
              <a:gradFill>
                <a:gsLst>
                  <a:gs pos="0">
                    <a:srgbClr val="B3C6E7"/>
                  </a:gs>
                  <a:gs pos="7000">
                    <a:srgbClr val="B3C6E7"/>
                  </a:gs>
                  <a:gs pos="81400">
                    <a:srgbClr val="2F5496"/>
                  </a:gs>
                  <a:gs pos="100000">
                    <a:srgbClr val="1F3864"/>
                  </a:gs>
                </a:gsLst>
                <a:lin ang="16200000" scaled="0"/>
              </a:gra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44" name="Google Shape;237;p3">
                <a:extLst>
                  <a:ext uri="{FF2B5EF4-FFF2-40B4-BE49-F238E27FC236}">
                    <a16:creationId xmlns:a16="http://schemas.microsoft.com/office/drawing/2014/main" id="{AB748E05-18F6-A978-29ED-0ECFEB3EE0CC}"/>
                  </a:ext>
                </a:extLst>
              </p:cNvPr>
              <p:cNvSpPr/>
              <p:nvPr/>
            </p:nvSpPr>
            <p:spPr>
              <a:xfrm rot="5400000">
                <a:off x="5015812" y="5146439"/>
                <a:ext cx="812800" cy="348343"/>
              </a:xfrm>
              <a:prstGeom prst="round2SameRect">
                <a:avLst>
                  <a:gd name="adj1" fmla="val 16667"/>
                  <a:gd name="adj2" fmla="val 0"/>
                </a:avLst>
              </a:prstGeom>
              <a:gradFill>
                <a:gsLst>
                  <a:gs pos="0">
                    <a:srgbClr val="B3C6E7"/>
                  </a:gs>
                  <a:gs pos="7000">
                    <a:srgbClr val="B3C6E7"/>
                  </a:gs>
                  <a:gs pos="81400">
                    <a:srgbClr val="2F5496"/>
                  </a:gs>
                  <a:gs pos="100000">
                    <a:srgbClr val="1F3864"/>
                  </a:gs>
                </a:gsLst>
                <a:lin ang="16200000" scaled="0"/>
              </a:gra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grpSp>
      </p:grpSp>
    </p:spTree>
    <p:extLst>
      <p:ext uri="{BB962C8B-B14F-4D97-AF65-F5344CB8AC3E}">
        <p14:creationId xmlns:p14="http://schemas.microsoft.com/office/powerpoint/2010/main" val="58600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sz="4400" kern="1200">
                <a:solidFill>
                  <a:schemeClr val="tx1"/>
                </a:solidFill>
                <a:latin typeface="+mj-lt"/>
                <a:ea typeface="+mj-ea"/>
                <a:cs typeface="+mj-cs"/>
              </a:rPr>
              <a:t>Introduction</a:t>
            </a:r>
          </a:p>
        </p:txBody>
      </p:sp>
      <p:sp>
        <p:nvSpPr>
          <p:cNvPr id="38" name="Freeform: Shape 37">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838200" y="1825625"/>
            <a:ext cx="5558489" cy="4351338"/>
          </a:xfrm>
          <a:prstGeom prst="rect">
            <a:avLst/>
          </a:prstGeom>
        </p:spPr>
        <p:txBody>
          <a:bodyPr vert="horz" lIns="91440" tIns="45720" rIns="91440" bIns="45720" rtlCol="0">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buNone/>
            </a:pPr>
            <a:r>
              <a:rPr lang="en-US" sz="1800" dirty="0">
                <a:solidFill>
                  <a:schemeClr val="tx1"/>
                </a:solidFill>
                <a:latin typeface="+mn-lt"/>
              </a:rPr>
              <a:t>This project is focused on Vehicle Insurance cross-sales by a health insurance company. </a:t>
            </a:r>
            <a:br>
              <a:rPr lang="en-US" sz="1800" dirty="0">
                <a:solidFill>
                  <a:schemeClr val="tx1"/>
                </a:solidFill>
                <a:latin typeface="+mn-lt"/>
              </a:rPr>
            </a:br>
            <a:r>
              <a:rPr lang="en-US" sz="1800" dirty="0">
                <a:solidFill>
                  <a:schemeClr val="tx1"/>
                </a:solidFill>
                <a:latin typeface="+mn-lt"/>
              </a:rPr>
              <a:t>The Health Insurance company guarantees compensation for damage to a person’s health, loss of life and any property loss incurred. They now aim to leverage their customer and prospect data repository to cross-sell a vehicle insurance product. </a:t>
            </a:r>
            <a:br>
              <a:rPr lang="en-US" sz="1800" dirty="0">
                <a:solidFill>
                  <a:schemeClr val="tx1"/>
                </a:solidFill>
                <a:latin typeface="+mn-lt"/>
              </a:rPr>
            </a:br>
            <a:br>
              <a:rPr lang="en-US" sz="1800" dirty="0">
                <a:solidFill>
                  <a:schemeClr val="tx1"/>
                </a:solidFill>
                <a:latin typeface="+mn-lt"/>
              </a:rPr>
            </a:br>
            <a:r>
              <a:rPr lang="en-US" sz="1800" dirty="0">
                <a:solidFill>
                  <a:schemeClr val="tx1"/>
                </a:solidFill>
                <a:latin typeface="+mn-lt"/>
              </a:rPr>
              <a:t>This is a continuous cycle that allows the company to follow the customer from more avenues. How to design a product that will win over most customers in this area is the business problem that we are trying to address. The case provides some data that has been generated from their beta market tests to develop an understanding of their customer responsiveness to the new vehicle insurance product based on certain identifying demographics. </a:t>
            </a:r>
          </a:p>
        </p:txBody>
      </p:sp>
      <p:sp>
        <p:nvSpPr>
          <p:cNvPr id="40" name="Oval 39">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Block Arc 41">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6" name="Straight Connector 45">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0" name="Arc 49">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
            <a:extLst>
              <a:ext uri="{FF2B5EF4-FFF2-40B4-BE49-F238E27FC236}">
                <a16:creationId xmlns:a16="http://schemas.microsoft.com/office/drawing/2014/main" id="{3FAD3035-CBA4-3EDF-4F84-AAC2182F6AC5}"/>
              </a:ext>
            </a:extLst>
          </p:cNvPr>
          <p:cNvPicPr>
            <a:picLocks noChangeAspect="1"/>
          </p:cNvPicPr>
          <p:nvPr/>
        </p:nvPicPr>
        <p:blipFill>
          <a:blip r:embed="rId2"/>
          <a:srcRect t="3674" b="6326"/>
          <a:stretch/>
        </p:blipFill>
        <p:spPr>
          <a:xfrm>
            <a:off x="0" y="1"/>
            <a:ext cx="12192000" cy="6857999"/>
          </a:xfrm>
          <a:prstGeom prst="rect">
            <a:avLst/>
          </a:prstGeom>
        </p:spPr>
      </p:pic>
      <p:sp useBgFill="1">
        <p:nvSpPr>
          <p:cNvPr id="25" name="Freeform: Shape 24">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1037809" y="1071350"/>
            <a:ext cx="4775162" cy="1694822"/>
          </a:xfrm>
        </p:spPr>
        <p:txBody>
          <a:bodyPr vert="horz" lIns="91440" tIns="45720" rIns="91440" bIns="45720" rtlCol="0" anchor="ctr">
            <a:noAutofit/>
          </a:bodyPr>
          <a:lstStyle/>
          <a:p>
            <a:pPr algn="ctr"/>
            <a:r>
              <a:rPr lang="en-US" sz="3000" dirty="0">
                <a:latin typeface="+mj-lt"/>
              </a:rPr>
              <a:t>Importance of understanding customer behavior for targeted marketing.</a:t>
            </a:r>
            <a:br>
              <a:rPr lang="en-US" sz="3000" dirty="0">
                <a:latin typeface="+mj-lt"/>
              </a:rPr>
            </a:br>
            <a:endParaRPr lang="en-US" sz="3000" dirty="0">
              <a:latin typeface="+mj-lt"/>
            </a:endParaRPr>
          </a:p>
        </p:txBody>
      </p:sp>
      <p:sp>
        <p:nvSpPr>
          <p:cNvPr id="26"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1189319" y="2547257"/>
            <a:ext cx="4458446" cy="3109740"/>
          </a:xfrm>
        </p:spPr>
        <p:txBody>
          <a:bodyPr vert="horz" lIns="91440" tIns="45720" rIns="91440" bIns="45720" rtlCol="0" anchor="ctr">
            <a:normAutofit/>
          </a:bodyPr>
          <a:lstStyle/>
          <a:p>
            <a:pPr marL="0" indent="0">
              <a:buNone/>
            </a:pPr>
            <a:r>
              <a:rPr lang="en-US" sz="1400" dirty="0">
                <a:solidFill>
                  <a:schemeClr val="tx1"/>
                </a:solidFill>
                <a:latin typeface="+mn-lt"/>
              </a:rPr>
              <a:t>This case is being approached as a predictive analytics data mining problem. The steps we will follow to classify customers into viable candidates for cross-selling are based on the positive, or negative responses generated by their existing customers. A host of supervised and unsupervised classification algorithms will be trained on the data provided in this case study, treating their logged responses to the new vehicle insurance product as the target variable (yes/no to purchasing the product). The report below details the attributes of the dataset, feature engineering and data munging applied to the dataset and classification algorithms used in generating predictions to classify customers based on their responses</a:t>
            </a:r>
          </a:p>
        </p:txBody>
      </p:sp>
    </p:spTree>
    <p:extLst>
      <p:ext uri="{BB962C8B-B14F-4D97-AF65-F5344CB8AC3E}">
        <p14:creationId xmlns:p14="http://schemas.microsoft.com/office/powerpoint/2010/main" val="134442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EBC851B8-17E3-68C0-EADC-F7E71759AD36}"/>
              </a:ext>
            </a:extLst>
          </p:cNvPr>
          <p:cNvPicPr>
            <a:picLocks noGrp="1" noChangeAspect="1"/>
          </p:cNvPicPr>
          <p:nvPr>
            <p:ph idx="1"/>
          </p:nvPr>
        </p:nvPicPr>
        <p:blipFill>
          <a:blip r:embed="rId2"/>
          <a:stretch>
            <a:fillRect/>
          </a:stretch>
        </p:blipFill>
        <p:spPr>
          <a:xfrm>
            <a:off x="643467" y="1970448"/>
            <a:ext cx="10905066" cy="2917104"/>
          </a:xfrm>
          <a:prstGeom prst="rect">
            <a:avLst/>
          </a:prstGeom>
          <a:ln>
            <a:noFill/>
          </a:ln>
        </p:spPr>
      </p:pic>
      <p:sp>
        <p:nvSpPr>
          <p:cNvPr id="15" name="Isosceles Triangle 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2020A40-86C2-9A60-6611-7AF4E778218F}"/>
              </a:ext>
            </a:extLst>
          </p:cNvPr>
          <p:cNvSpPr txBox="1"/>
          <p:nvPr/>
        </p:nvSpPr>
        <p:spPr>
          <a:xfrm>
            <a:off x="4785925" y="1585571"/>
            <a:ext cx="2638425" cy="492443"/>
          </a:xfrm>
          <a:prstGeom prst="rect">
            <a:avLst/>
          </a:prstGeom>
          <a:noFill/>
        </p:spPr>
        <p:txBody>
          <a:bodyPr wrap="square" rtlCol="0" anchor="ctr">
            <a:spAutoFit/>
          </a:bodyPr>
          <a:lstStyle/>
          <a:p>
            <a:pPr algn="ctr">
              <a:spcAft>
                <a:spcPts val="600"/>
              </a:spcAft>
            </a:pPr>
            <a:r>
              <a:rPr lang="en-IN" sz="2600" b="1" dirty="0"/>
              <a:t>Project Workflow</a:t>
            </a:r>
            <a:endParaRPr lang="en-IN" sz="2600" b="1"/>
          </a:p>
        </p:txBody>
      </p:sp>
    </p:spTree>
    <p:extLst>
      <p:ext uri="{BB962C8B-B14F-4D97-AF65-F5344CB8AC3E}">
        <p14:creationId xmlns:p14="http://schemas.microsoft.com/office/powerpoint/2010/main" val="163065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6A923FD-EE06-48F2-482E-88F38D200251}"/>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Problem Statement</a:t>
            </a:r>
            <a:endParaRPr lang="en-US" sz="4400" kern="1200" dirty="0">
              <a:solidFill>
                <a:srgbClr val="FFFFFF"/>
              </a:solidFill>
              <a:latin typeface="+mj-lt"/>
              <a:ea typeface="+mj-ea"/>
              <a:cs typeface="+mj-cs"/>
            </a:endParaRPr>
          </a:p>
        </p:txBody>
      </p:sp>
      <p:sp>
        <p:nvSpPr>
          <p:cNvPr id="62" name="Arc 6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6" name="Content Placeholder 4">
            <a:extLst>
              <a:ext uri="{FF2B5EF4-FFF2-40B4-BE49-F238E27FC236}">
                <a16:creationId xmlns:a16="http://schemas.microsoft.com/office/drawing/2014/main" id="{14E6E9B7-6197-878A-F300-084585427337}"/>
              </a:ext>
            </a:extLst>
          </p:cNvPr>
          <p:cNvGraphicFramePr>
            <a:graphicFrameLocks noGrp="1"/>
          </p:cNvGraphicFramePr>
          <p:nvPr>
            <p:ph idx="1"/>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436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1905000"/>
            <a:ext cx="4536800" cy="3141047"/>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1659639-B0DA-B33C-7119-436BB8684B6E}"/>
              </a:ext>
            </a:extLst>
          </p:cNvPr>
          <p:cNvSpPr>
            <a:spLocks noGrp="1"/>
          </p:cNvSpPr>
          <p:nvPr>
            <p:ph type="title"/>
          </p:nvPr>
        </p:nvSpPr>
        <p:spPr>
          <a:xfrm>
            <a:off x="838200" y="1495427"/>
            <a:ext cx="3733800" cy="4024310"/>
          </a:xfrm>
        </p:spPr>
        <p:txBody>
          <a:bodyPr vert="horz" lIns="91440" tIns="45720" rIns="91440" bIns="45720" rtlCol="0" anchor="ctr">
            <a:normAutofit/>
          </a:bodyPr>
          <a:lstStyle/>
          <a:p>
            <a:r>
              <a:rPr lang="en-US" sz="4400" b="1" i="0" u="none" strike="noStrike" kern="1200" cap="none">
                <a:solidFill>
                  <a:schemeClr val="tx1"/>
                </a:solidFill>
                <a:latin typeface="+mj-lt"/>
                <a:ea typeface="+mj-ea"/>
                <a:cs typeface="+mj-cs"/>
                <a:sym typeface="Nunito"/>
              </a:rPr>
              <a:t>Data Collection</a:t>
            </a:r>
            <a:br>
              <a:rPr lang="en-US" sz="4400" b="0" i="0" u="none" strike="noStrike" kern="1200" cap="none">
                <a:solidFill>
                  <a:schemeClr val="tx1"/>
                </a:solidFill>
                <a:latin typeface="+mj-lt"/>
                <a:ea typeface="+mj-ea"/>
                <a:cs typeface="+mj-cs"/>
                <a:sym typeface="Calibri"/>
              </a:rPr>
            </a:br>
            <a:endParaRPr lang="en-US" sz="4400" kern="1200">
              <a:solidFill>
                <a:schemeClr val="tx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39CACDE4-06CC-69A7-775D-51D8D5C106C4}"/>
              </a:ext>
            </a:extLst>
          </p:cNvPr>
          <p:cNvGraphicFramePr>
            <a:graphicFrameLocks noGrp="1"/>
          </p:cNvGraphicFramePr>
          <p:nvPr>
            <p:ph idx="1"/>
            <p:extLst>
              <p:ext uri="{D42A27DB-BD31-4B8C-83A1-F6EECF244321}">
                <p14:modId xmlns:p14="http://schemas.microsoft.com/office/powerpoint/2010/main" val="3425159767"/>
              </p:ext>
            </p:extLst>
          </p:nvPr>
        </p:nvGraphicFramePr>
        <p:xfrm>
          <a:off x="4702547" y="609600"/>
          <a:ext cx="6651253" cy="5567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49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500" kern="1200" dirty="0">
                <a:solidFill>
                  <a:schemeClr val="tx1"/>
                </a:solidFill>
                <a:latin typeface="+mj-lt"/>
                <a:ea typeface="+mj-ea"/>
                <a:cs typeface="+mj-cs"/>
              </a:rPr>
              <a:t>Data Overview</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4F7D6ED-064E-51D7-B62F-4D36FEEA5DB0}"/>
              </a:ext>
            </a:extLst>
          </p:cNvPr>
          <p:cNvPicPr>
            <a:picLocks noGrp="1" noChangeAspect="1"/>
          </p:cNvPicPr>
          <p:nvPr>
            <p:ph idx="1"/>
          </p:nvPr>
        </p:nvPicPr>
        <p:blipFill>
          <a:blip r:embed="rId3"/>
          <a:stretch>
            <a:fillRect/>
          </a:stretch>
        </p:blipFill>
        <p:spPr>
          <a:xfrm>
            <a:off x="4654296" y="788815"/>
            <a:ext cx="7214616" cy="5252938"/>
          </a:xfrm>
          <a:prstGeom prst="rect">
            <a:avLst/>
          </a:prstGeom>
        </p:spPr>
      </p:pic>
    </p:spTree>
    <p:extLst>
      <p:ext uri="{BB962C8B-B14F-4D97-AF65-F5344CB8AC3E}">
        <p14:creationId xmlns:p14="http://schemas.microsoft.com/office/powerpoint/2010/main" val="2845992452"/>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19096</TotalTime>
  <Words>982</Words>
  <Application>Microsoft Office PowerPoint</Application>
  <PresentationFormat>Widescreen</PresentationFormat>
  <Paragraphs>84</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BIA Template</vt:lpstr>
      <vt:lpstr>PowerPoint Presentation</vt:lpstr>
      <vt:lpstr>Insurance Customer Response Prediction</vt:lpstr>
      <vt:lpstr>PowerPoint Presentation</vt:lpstr>
      <vt:lpstr>Introduction</vt:lpstr>
      <vt:lpstr>Importance of understanding customer behavior for targeted marketing. </vt:lpstr>
      <vt:lpstr>PowerPoint Presentation</vt:lpstr>
      <vt:lpstr>Problem Statement</vt:lpstr>
      <vt:lpstr>Data Collection </vt:lpstr>
      <vt:lpstr>Data Overview</vt:lpstr>
      <vt:lpstr>Exploratory Data Analysis (EDA)</vt:lpstr>
      <vt:lpstr>Target variable (Response Plot)</vt:lpstr>
      <vt:lpstr>Gender variable</vt:lpstr>
      <vt:lpstr>PowerPoint Presentation</vt:lpstr>
      <vt:lpstr>PowerPoint Presentation</vt:lpstr>
      <vt:lpstr>Model Selection</vt:lpstr>
      <vt:lpstr>PowerPoint Presentation</vt:lpstr>
      <vt:lpstr>Model Evaluation</vt:lpstr>
      <vt:lpstr>Model Comparison</vt:lpstr>
      <vt:lpstr>Experimental Results :</vt:lpstr>
      <vt:lpstr>Potential Business Impact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Rashik Nilambur</cp:lastModifiedBy>
  <cp:revision>2279</cp:revision>
  <dcterms:created xsi:type="dcterms:W3CDTF">2020-12-23T13:36:00Z</dcterms:created>
  <dcterms:modified xsi:type="dcterms:W3CDTF">2024-09-24T14:49:21Z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