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5" r:id="rId4"/>
    <p:sldId id="257" r:id="rId5"/>
    <p:sldId id="259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Band &amp; Fermi level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699247" y="640081"/>
            <a:ext cx="7745505" cy="548608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Determine the position of the Fermi level </a:t>
            </a:r>
            <a:r>
              <a:rPr lang="en-US" dirty="0" err="1"/>
              <a:t>w.r.t</a:t>
            </a:r>
            <a:r>
              <a:rPr lang="en-US" dirty="0"/>
              <a:t>. the Valence band energy in p-type </a:t>
            </a:r>
            <a:r>
              <a:rPr lang="en-US" dirty="0" err="1"/>
              <a:t>silcon</a:t>
            </a:r>
            <a:r>
              <a:rPr lang="en-US" dirty="0"/>
              <a:t> at T=300k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	</a:t>
            </a:r>
            <a:r>
              <a:rPr lang="en-US" dirty="0" err="1"/>
              <a:t>n</a:t>
            </a:r>
            <a:r>
              <a:rPr lang="en-US" baseline="-25000" dirty="0" err="1"/>
              <a:t>a</a:t>
            </a:r>
            <a:r>
              <a:rPr lang="en-US" baseline="-25000" dirty="0"/>
              <a:t>= </a:t>
            </a:r>
            <a:r>
              <a:rPr lang="en-US" dirty="0"/>
              <a:t>5*</a:t>
            </a:r>
            <a:r>
              <a:rPr lang="en-US" dirty="0">
                <a:solidFill>
                  <a:srgbClr val="FF0000"/>
                </a:solidFill>
              </a:rPr>
              <a:t>10^</a:t>
            </a:r>
            <a:r>
              <a:rPr lang="en-US" dirty="0"/>
              <a:t>15 </a:t>
            </a:r>
            <a:r>
              <a:rPr lang="en-US" dirty="0">
                <a:solidFill>
                  <a:srgbClr val="FF0000"/>
                </a:solidFill>
              </a:rPr>
              <a:t>electrons</a:t>
            </a:r>
            <a:r>
              <a:rPr lang="en-US" dirty="0"/>
              <a:t>/cm^3 </a:t>
            </a:r>
            <a:r>
              <a:rPr lang="en-GB" dirty="0"/>
              <a:t>and </a:t>
            </a:r>
            <a:r>
              <a:rPr lang="en-US" dirty="0" err="1"/>
              <a:t>n</a:t>
            </a:r>
            <a:r>
              <a:rPr lang="en-US" baseline="-25000" dirty="0" err="1"/>
              <a:t>d</a:t>
            </a:r>
            <a:r>
              <a:rPr lang="en-US" dirty="0"/>
              <a:t>=  4*</a:t>
            </a:r>
            <a:r>
              <a:rPr lang="en-US" dirty="0">
                <a:solidFill>
                  <a:srgbClr val="FF0000"/>
                </a:solidFill>
              </a:rPr>
              <a:t>10^</a:t>
            </a:r>
            <a:r>
              <a:rPr lang="en-US" dirty="0"/>
              <a:t>15</a:t>
            </a:r>
            <a:r>
              <a:rPr lang="en-GB" dirty="0"/>
              <a:t> </a:t>
            </a:r>
            <a:r>
              <a:rPr lang="en-US" dirty="0">
                <a:solidFill>
                  <a:srgbClr val="FF0000"/>
                </a:solidFill>
              </a:rPr>
              <a:t>electrons</a:t>
            </a:r>
            <a:r>
              <a:rPr lang="en-GB" dirty="0"/>
              <a:t>/cm^3</a:t>
            </a:r>
          </a:p>
          <a:p>
            <a:pPr>
              <a:buFontTx/>
              <a:buChar char="•"/>
            </a:pPr>
            <a:r>
              <a:rPr lang="en-GB" dirty="0"/>
              <a:t>Apply rule 4.</a:t>
            </a:r>
          </a:p>
          <a:p>
            <a:pPr>
              <a:buFontTx/>
              <a:buChar char="•"/>
            </a:pPr>
            <a:r>
              <a:rPr lang="en-US" dirty="0" err="1"/>
              <a:t>E</a:t>
            </a:r>
            <a:r>
              <a:rPr lang="en-US" baseline="-25000" dirty="0" err="1"/>
              <a:t>f</a:t>
            </a:r>
            <a:r>
              <a:rPr lang="en-US" dirty="0"/>
              <a:t> – </a:t>
            </a:r>
            <a:r>
              <a:rPr lang="en-US" dirty="0" err="1"/>
              <a:t>E</a:t>
            </a:r>
            <a:r>
              <a:rPr lang="en-US" baseline="-25000" dirty="0" err="1"/>
              <a:t>v</a:t>
            </a:r>
            <a:r>
              <a:rPr lang="en-US" dirty="0"/>
              <a:t> = KT </a:t>
            </a:r>
            <a:r>
              <a:rPr lang="en-US" dirty="0" err="1"/>
              <a:t>ln</a:t>
            </a:r>
            <a:r>
              <a:rPr lang="en-US" dirty="0"/>
              <a:t>( </a:t>
            </a:r>
            <a:r>
              <a:rPr lang="en-US" dirty="0" err="1"/>
              <a:t>n</a:t>
            </a:r>
            <a:r>
              <a:rPr lang="en-US" baseline="-25000" dirty="0" err="1"/>
              <a:t>v</a:t>
            </a:r>
            <a:r>
              <a:rPr lang="en-US" dirty="0"/>
              <a:t>/P</a:t>
            </a:r>
            <a:r>
              <a:rPr lang="en-US" baseline="-25000" dirty="0"/>
              <a:t>o</a:t>
            </a:r>
            <a:r>
              <a:rPr lang="en-US" dirty="0"/>
              <a:t> )</a:t>
            </a:r>
            <a:r>
              <a:rPr lang="en-GB" dirty="0"/>
              <a:t> </a:t>
            </a:r>
          </a:p>
          <a:p>
            <a:pPr>
              <a:buFontTx/>
              <a:buChar char="•"/>
            </a:pPr>
            <a:r>
              <a:rPr lang="en-GB" dirty="0"/>
              <a:t>We know, </a:t>
            </a:r>
            <a:r>
              <a:rPr lang="en-GB" dirty="0" err="1"/>
              <a:t>n</a:t>
            </a:r>
            <a:r>
              <a:rPr lang="en-GB" baseline="-25000" dirty="0" err="1"/>
              <a:t>v</a:t>
            </a:r>
            <a:r>
              <a:rPr lang="en-GB" dirty="0"/>
              <a:t> = 1.04X10^19 </a:t>
            </a:r>
            <a:r>
              <a:rPr lang="en-US" dirty="0">
                <a:solidFill>
                  <a:srgbClr val="FF0000"/>
                </a:solidFill>
              </a:rPr>
              <a:t>electrons</a:t>
            </a:r>
            <a:r>
              <a:rPr lang="en-GB" dirty="0"/>
              <a:t>/cm^3</a:t>
            </a:r>
          </a:p>
          <a:p>
            <a:pPr>
              <a:buFontTx/>
              <a:buChar char="•"/>
            </a:pPr>
            <a:r>
              <a:rPr lang="en-GB" dirty="0"/>
              <a:t>We also know, donor concentration is holes concentration, </a:t>
            </a:r>
            <a:r>
              <a:rPr lang="en-GB" dirty="0" err="1"/>
              <a:t>n</a:t>
            </a:r>
            <a:r>
              <a:rPr lang="en-GB" baseline="-25000" dirty="0" err="1"/>
              <a:t>a</a:t>
            </a:r>
            <a:r>
              <a:rPr lang="en-GB" dirty="0"/>
              <a:t> = </a:t>
            </a:r>
            <a:r>
              <a:rPr lang="en-GB" dirty="0" err="1"/>
              <a:t>p</a:t>
            </a:r>
            <a:r>
              <a:rPr lang="en-GB" baseline="-25000" dirty="0" err="1"/>
              <a:t>o</a:t>
            </a:r>
            <a:r>
              <a:rPr lang="en-GB" baseline="-25000" dirty="0"/>
              <a:t> </a:t>
            </a:r>
            <a:r>
              <a:rPr lang="en-GB" dirty="0"/>
              <a:t>= </a:t>
            </a:r>
            <a:r>
              <a:rPr lang="en-US" dirty="0"/>
              <a:t>5x10^15</a:t>
            </a:r>
            <a:r>
              <a:rPr lang="en-GB" dirty="0"/>
              <a:t> </a:t>
            </a:r>
            <a:r>
              <a:rPr lang="en-US" dirty="0">
                <a:solidFill>
                  <a:srgbClr val="FF0000"/>
                </a:solidFill>
              </a:rPr>
              <a:t>electrons</a:t>
            </a:r>
            <a:r>
              <a:rPr lang="en-GB" dirty="0"/>
              <a:t>/cm^3</a:t>
            </a:r>
          </a:p>
          <a:p>
            <a:pPr>
              <a:buFontTx/>
              <a:buChar char="•"/>
            </a:pPr>
            <a:r>
              <a:rPr lang="en-US" dirty="0" err="1"/>
              <a:t>E</a:t>
            </a:r>
            <a:r>
              <a:rPr lang="en-US" baseline="-25000" dirty="0" err="1"/>
              <a:t>f</a:t>
            </a:r>
            <a:r>
              <a:rPr lang="en-US" dirty="0"/>
              <a:t> – </a:t>
            </a:r>
            <a:r>
              <a:rPr lang="en-US" dirty="0" err="1"/>
              <a:t>E</a:t>
            </a:r>
            <a:r>
              <a:rPr lang="en-US" baseline="-25000" dirty="0" err="1"/>
              <a:t>v</a:t>
            </a:r>
            <a:r>
              <a:rPr lang="en-US" dirty="0"/>
              <a:t> = 0.025*7.64 </a:t>
            </a:r>
            <a:r>
              <a:rPr lang="en-US" dirty="0" err="1"/>
              <a:t>eV</a:t>
            </a:r>
            <a:r>
              <a:rPr lang="en-US" dirty="0"/>
              <a:t> = 0.191 </a:t>
            </a:r>
            <a:r>
              <a:rPr lang="en-US" dirty="0" err="1"/>
              <a:t>eV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So, </a:t>
            </a:r>
            <a:r>
              <a:rPr lang="en-US" dirty="0" err="1"/>
              <a:t>E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E</a:t>
            </a:r>
            <a:r>
              <a:rPr lang="en-US" baseline="-25000" dirty="0" err="1"/>
              <a:t>v</a:t>
            </a:r>
            <a:r>
              <a:rPr lang="en-US" dirty="0"/>
              <a:t> +  0.191 </a:t>
            </a:r>
            <a:r>
              <a:rPr lang="en-US" dirty="0" err="1"/>
              <a:t>eV</a:t>
            </a:r>
            <a:endParaRPr lang="en-US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Fermi level is above valence band by </a:t>
            </a:r>
            <a:r>
              <a:rPr lang="is-IS" dirty="0">
                <a:solidFill>
                  <a:srgbClr val="FF0000"/>
                </a:solidFill>
              </a:rPr>
              <a:t>…0.191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699247" y="640081"/>
            <a:ext cx="7745505" cy="548608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silicon is doped so that it’s </a:t>
            </a:r>
            <a:r>
              <a:rPr lang="en-US" dirty="0" err="1"/>
              <a:t>fermi</a:t>
            </a:r>
            <a:r>
              <a:rPr lang="en-US" dirty="0"/>
              <a:t> level has gone close to 0.424 </a:t>
            </a:r>
            <a:r>
              <a:rPr lang="en-US" dirty="0" err="1"/>
              <a:t>eV</a:t>
            </a:r>
            <a:r>
              <a:rPr lang="en-US" dirty="0"/>
              <a:t> of C.B. Determine the doping level.</a:t>
            </a:r>
          </a:p>
          <a:p>
            <a:r>
              <a:rPr lang="en-US" dirty="0"/>
              <a:t>What type of semiconductor does it become after doping?  </a:t>
            </a:r>
          </a:p>
          <a:p>
            <a:r>
              <a:rPr lang="en-US" dirty="0"/>
              <a:t>n-type.</a:t>
            </a:r>
          </a:p>
          <a:p>
            <a:r>
              <a:rPr lang="en-US" dirty="0"/>
              <a:t>Suppose, </a:t>
            </a:r>
            <a:r>
              <a:rPr lang="en-US" dirty="0">
                <a:solidFill>
                  <a:srgbClr val="FF0000"/>
                </a:solidFill>
              </a:rPr>
              <a:t>T = 300k</a:t>
            </a:r>
          </a:p>
          <a:p>
            <a:pPr>
              <a:buFontTx/>
              <a:buChar char="•"/>
            </a:pPr>
            <a:r>
              <a:rPr lang="en-US" dirty="0"/>
              <a:t>n</a:t>
            </a:r>
            <a:r>
              <a:rPr lang="en-US" baseline="-25000" dirty="0"/>
              <a:t>0 = </a:t>
            </a:r>
          </a:p>
          <a:p>
            <a:pPr>
              <a:buFontTx/>
              <a:buChar char="•"/>
            </a:pPr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 err="1"/>
              <a:t>-E</a:t>
            </a:r>
            <a:r>
              <a:rPr lang="en-US" baseline="-25000" dirty="0" err="1"/>
              <a:t>f</a:t>
            </a:r>
            <a:r>
              <a:rPr lang="en-US" dirty="0"/>
              <a:t> = 0.424 eV</a:t>
            </a:r>
          </a:p>
          <a:p>
            <a:pPr>
              <a:buFontTx/>
              <a:buChar char="•"/>
            </a:pPr>
            <a:r>
              <a:rPr lang="en-US" dirty="0"/>
              <a:t>Use law 1.</a:t>
            </a:r>
          </a:p>
          <a:p>
            <a:pPr>
              <a:buFontTx/>
              <a:buChar char="•"/>
            </a:pPr>
            <a:r>
              <a:rPr lang="en-US" dirty="0"/>
              <a:t>n</a:t>
            </a:r>
            <a:r>
              <a:rPr lang="en-US" baseline="-25000" dirty="0"/>
              <a:t>0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2.17x10^12 </a:t>
            </a:r>
            <a:r>
              <a:rPr lang="en-US" dirty="0">
                <a:solidFill>
                  <a:srgbClr val="FF0000"/>
                </a:solidFill>
              </a:rPr>
              <a:t>electrons</a:t>
            </a:r>
            <a:r>
              <a:rPr lang="en-US" dirty="0"/>
              <a:t>/cm^3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1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position of </a:t>
            </a:r>
            <a:r>
              <a:rPr lang="en-GB" dirty="0"/>
              <a:t> </a:t>
            </a:r>
            <a:r>
              <a:rPr lang="en-US" dirty="0"/>
              <a:t>Fermi level in n-type silicon at T</a:t>
            </a:r>
            <a:r>
              <a:rPr lang="en-GB" dirty="0"/>
              <a:t>=</a:t>
            </a:r>
            <a:r>
              <a:rPr lang="en-US" dirty="0"/>
              <a:t>300K </a:t>
            </a:r>
            <a:r>
              <a:rPr lang="en-US" dirty="0" err="1"/>
              <a:t>w.r.t</a:t>
            </a:r>
            <a:r>
              <a:rPr lang="en-US" dirty="0"/>
              <a:t>. the intrinsic Fermi</a:t>
            </a:r>
            <a:r>
              <a:rPr lang="en-GB" dirty="0"/>
              <a:t> </a:t>
            </a:r>
            <a:r>
              <a:rPr lang="en-US" dirty="0"/>
              <a:t>level energy.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Given</a:t>
            </a:r>
            <a:r>
              <a:rPr lang="en-GB" dirty="0"/>
              <a:t>, </a:t>
            </a:r>
            <a:r>
              <a:rPr lang="en-US" dirty="0" err="1"/>
              <a:t>N</a:t>
            </a:r>
            <a:r>
              <a:rPr lang="en-US" baseline="-25000" dirty="0" err="1"/>
              <a:t>d</a:t>
            </a:r>
            <a:r>
              <a:rPr lang="en-US" dirty="0"/>
              <a:t>= 2x10^17 </a:t>
            </a:r>
            <a:r>
              <a:rPr lang="en-US" dirty="0">
                <a:solidFill>
                  <a:srgbClr val="FF0000"/>
                </a:solidFill>
              </a:rPr>
              <a:t>electrons</a:t>
            </a:r>
            <a:r>
              <a:rPr lang="en-US" dirty="0"/>
              <a:t>/cm^3</a:t>
            </a:r>
            <a:r>
              <a:rPr lang="en-GB" dirty="0"/>
              <a:t> and </a:t>
            </a:r>
            <a:r>
              <a:rPr lang="en-US" dirty="0"/>
              <a:t>N</a:t>
            </a:r>
            <a:r>
              <a:rPr lang="en-US" baseline="-25000" dirty="0"/>
              <a:t>a</a:t>
            </a:r>
            <a:r>
              <a:rPr lang="en-US" dirty="0"/>
              <a:t>= 3X10^16 </a:t>
            </a:r>
            <a:r>
              <a:rPr lang="en-US" dirty="0">
                <a:solidFill>
                  <a:srgbClr val="FF0000"/>
                </a:solidFill>
              </a:rPr>
              <a:t>electrons</a:t>
            </a:r>
            <a:r>
              <a:rPr lang="en-US" dirty="0"/>
              <a:t>/cm^3.</a:t>
            </a:r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Problem-Solution</a:t>
            </a:r>
          </a:p>
        </p:txBody>
      </p:sp>
    </p:spTree>
    <p:extLst>
      <p:ext uri="{BB962C8B-B14F-4D97-AF65-F5344CB8AC3E}">
        <p14:creationId xmlns:p14="http://schemas.microsoft.com/office/powerpoint/2010/main" val="247049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energy possessed by free electron </a:t>
            </a:r>
          </a:p>
          <a:p>
            <a:r>
              <a:rPr lang="en-US" dirty="0"/>
              <a:t>At absolute temperature</a:t>
            </a:r>
          </a:p>
          <a:p>
            <a:r>
              <a:rPr lang="en-US" dirty="0"/>
              <a:t>Zero Kelvin or -273.15 </a:t>
            </a:r>
            <a:r>
              <a:rPr lang="en-US" dirty="0" err="1"/>
              <a:t>Celcius</a:t>
            </a:r>
            <a:endParaRPr lang="en-US" dirty="0"/>
          </a:p>
          <a:p>
            <a:r>
              <a:rPr lang="en-US" dirty="0"/>
              <a:t>It varies from material to material</a:t>
            </a:r>
          </a:p>
          <a:p>
            <a:r>
              <a:rPr lang="en-US" dirty="0"/>
              <a:t>Free electron conducts current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 Energy</a:t>
            </a:r>
          </a:p>
        </p:txBody>
      </p:sp>
    </p:spTree>
    <p:extLst>
      <p:ext uri="{BB962C8B-B14F-4D97-AF65-F5344CB8AC3E}">
        <p14:creationId xmlns:p14="http://schemas.microsoft.com/office/powerpoint/2010/main" val="61077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50% electrons here</a:t>
            </a:r>
          </a:p>
          <a:p>
            <a:r>
              <a:rPr lang="en-US" dirty="0"/>
              <a:t>At any temperature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49600" y="4175760"/>
            <a:ext cx="20320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49600" y="432816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69920" y="5031154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9920" y="591312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5040" y="4805680"/>
            <a:ext cx="741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Energy Band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22880" y="4094480"/>
            <a:ext cx="0" cy="599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22880" y="5364480"/>
            <a:ext cx="0" cy="701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6480" y="398272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Conduction Band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6480" y="6055444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Valence Band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96560" y="4718149"/>
            <a:ext cx="212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Fermi Energy Level = E</a:t>
            </a:r>
            <a:r>
              <a:rPr lang="en-US" baseline="-25000" dirty="0"/>
              <a:t>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10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8490" y="1791147"/>
            <a:ext cx="7745505" cy="461981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Intrinsic semiconductor is pure.</a:t>
            </a:r>
          </a:p>
          <a:p>
            <a:r>
              <a:rPr lang="en-US" dirty="0"/>
              <a:t>Probability of finding an electron in </a:t>
            </a:r>
            <a:r>
              <a:rPr lang="en-US" dirty="0">
                <a:solidFill>
                  <a:srgbClr val="FF0000"/>
                </a:solidFill>
              </a:rPr>
              <a:t>CB</a:t>
            </a:r>
            <a:r>
              <a:rPr lang="en-US" dirty="0"/>
              <a:t> is equal to probability of finding a hole in </a:t>
            </a:r>
            <a:r>
              <a:rPr lang="en-US" dirty="0">
                <a:solidFill>
                  <a:srgbClr val="FF0000"/>
                </a:solidFill>
              </a:rPr>
              <a:t>VB</a:t>
            </a:r>
          </a:p>
          <a:p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(e) = </a:t>
            </a:r>
            <a:r>
              <a:rPr lang="en-US" dirty="0" err="1"/>
              <a:t>P</a:t>
            </a:r>
            <a:r>
              <a:rPr lang="en-US" baseline="-25000" dirty="0" err="1"/>
              <a:t>v</a:t>
            </a:r>
            <a:r>
              <a:rPr lang="en-US" dirty="0"/>
              <a:t>(h)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0" y="4175760"/>
            <a:ext cx="20320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9600" y="432816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49600" y="512064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69920" y="591312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25040" y="4805680"/>
            <a:ext cx="741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Energy Band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22880" y="4094480"/>
            <a:ext cx="0" cy="599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22880" y="5364480"/>
            <a:ext cx="0" cy="701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6480" y="398272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Conduction Band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6480" y="6055444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Valence Band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480" y="490728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Fermi Energy, </a:t>
            </a:r>
            <a:r>
              <a:rPr lang="en-US" dirty="0" err="1"/>
              <a:t>E</a:t>
            </a:r>
            <a:r>
              <a:rPr lang="en-US" baseline="-25000" dirty="0" err="1"/>
              <a:t>f</a:t>
            </a:r>
            <a:r>
              <a:rPr lang="en-US" baseline="-25000" dirty="0"/>
              <a:t>,</a:t>
            </a:r>
            <a:r>
              <a:rPr lang="en-US" dirty="0"/>
              <a:t> in the middle in intrinsic</a:t>
            </a:r>
          </a:p>
        </p:txBody>
      </p:sp>
    </p:spTree>
    <p:extLst>
      <p:ext uri="{BB962C8B-B14F-4D97-AF65-F5344CB8AC3E}">
        <p14:creationId xmlns:p14="http://schemas.microsoft.com/office/powerpoint/2010/main" val="9851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Donor atom added</a:t>
            </a:r>
          </a:p>
          <a:p>
            <a:r>
              <a:rPr lang="en-US" dirty="0"/>
              <a:t>Number of electron is greater</a:t>
            </a:r>
          </a:p>
          <a:p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(e) &gt; </a:t>
            </a:r>
            <a:r>
              <a:rPr lang="en-US" dirty="0" err="1"/>
              <a:t>P</a:t>
            </a:r>
            <a:r>
              <a:rPr lang="en-US" baseline="-25000" dirty="0" err="1"/>
              <a:t>v</a:t>
            </a:r>
            <a:r>
              <a:rPr lang="en-US" dirty="0"/>
              <a:t> (h)</a:t>
            </a:r>
          </a:p>
          <a:p>
            <a:r>
              <a:rPr lang="en-US" dirty="0"/>
              <a:t>Where is Fermi level?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 type Extrinsic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49600" y="4175760"/>
            <a:ext cx="20320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49600" y="432816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69920" y="469392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9920" y="591312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5040" y="4805680"/>
            <a:ext cx="741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Energy Band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22880" y="4094480"/>
            <a:ext cx="0" cy="599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22880" y="5364480"/>
            <a:ext cx="0" cy="701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6480" y="398272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Conduction Band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6480" y="6055444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Valence Band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6560" y="4561840"/>
            <a:ext cx="212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Fermi Energy Level = E</a:t>
            </a:r>
            <a:r>
              <a:rPr lang="en-US" baseline="-25000" dirty="0"/>
              <a:t>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2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Acceptor atom added</a:t>
            </a:r>
          </a:p>
          <a:p>
            <a:r>
              <a:rPr lang="en-US" dirty="0"/>
              <a:t>Number of Holes is greater</a:t>
            </a:r>
          </a:p>
          <a:p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(e) &lt; </a:t>
            </a:r>
            <a:r>
              <a:rPr lang="en-US" dirty="0" err="1"/>
              <a:t>P</a:t>
            </a:r>
            <a:r>
              <a:rPr lang="en-US" baseline="-25000" dirty="0" err="1"/>
              <a:t>v</a:t>
            </a:r>
            <a:r>
              <a:rPr lang="en-US" dirty="0"/>
              <a:t> (h)</a:t>
            </a:r>
          </a:p>
          <a:p>
            <a:r>
              <a:rPr lang="en-US" dirty="0"/>
              <a:t>Where is Fermi level? Comment.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 type Extrinsic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49600" y="4175760"/>
            <a:ext cx="20320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49600" y="432816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69920" y="550672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9920" y="5913120"/>
            <a:ext cx="2194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5040" y="4805680"/>
            <a:ext cx="741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Energy Band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22880" y="4094480"/>
            <a:ext cx="0" cy="599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22880" y="5364480"/>
            <a:ext cx="0" cy="701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6480" y="398272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Conduction Band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6480" y="6055444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Valence Band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96560" y="5041314"/>
            <a:ext cx="212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Fermi Energy Level = E</a:t>
            </a:r>
            <a:r>
              <a:rPr lang="en-US" baseline="-25000" dirty="0"/>
              <a:t>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1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38741" b="-138741"/>
          <a:stretch>
            <a:fillRect/>
          </a:stretch>
        </p:blipFill>
        <p:spPr>
          <a:xfrm>
            <a:off x="688490" y="1191715"/>
            <a:ext cx="3803650" cy="38766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9" y="3820160"/>
            <a:ext cx="3762375" cy="884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83760" y="2240280"/>
            <a:ext cx="3149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 Concentration</a:t>
            </a:r>
            <a:r>
              <a:rPr lang="en-US" dirty="0">
                <a:solidFill>
                  <a:srgbClr val="FF0000"/>
                </a:solidFill>
              </a:rPr>
              <a:t>=?</a:t>
            </a:r>
            <a:endParaRPr lang="en-US" dirty="0"/>
          </a:p>
          <a:p>
            <a:endParaRPr lang="en-US" dirty="0"/>
          </a:p>
          <a:p>
            <a:r>
              <a:rPr lang="en-US" dirty="0"/>
              <a:t>Electron Concentration at CB</a:t>
            </a:r>
            <a:r>
              <a:rPr lang="en-US" dirty="0">
                <a:solidFill>
                  <a:srgbClr val="FF0000"/>
                </a:solidFill>
              </a:rPr>
              <a:t>=?</a:t>
            </a:r>
          </a:p>
          <a:p>
            <a:endParaRPr lang="en-US" dirty="0"/>
          </a:p>
          <a:p>
            <a:r>
              <a:rPr lang="en-US" dirty="0"/>
              <a:t>Energy at CB </a:t>
            </a:r>
            <a:r>
              <a:rPr lang="en-US" dirty="0">
                <a:solidFill>
                  <a:srgbClr val="FF0000"/>
                </a:solidFill>
              </a:rPr>
              <a:t>=?</a:t>
            </a:r>
            <a:endParaRPr lang="en-US" dirty="0"/>
          </a:p>
          <a:p>
            <a:endParaRPr lang="en-US" dirty="0"/>
          </a:p>
          <a:p>
            <a:r>
              <a:rPr lang="en-US" dirty="0"/>
              <a:t>Energy at VB </a:t>
            </a:r>
            <a:r>
              <a:rPr lang="en-US" dirty="0">
                <a:solidFill>
                  <a:srgbClr val="FF0000"/>
                </a:solidFill>
              </a:rPr>
              <a:t>=?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Energy at Fermi level = </a:t>
            </a:r>
            <a:r>
              <a:rPr lang="en-US" dirty="0" err="1"/>
              <a:t>E</a:t>
            </a:r>
            <a:r>
              <a:rPr lang="en-US" baseline="-25000" dirty="0" err="1"/>
              <a:t>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Boltzman</a:t>
            </a:r>
            <a:r>
              <a:rPr lang="en-US" dirty="0"/>
              <a:t> Constant </a:t>
            </a:r>
            <a:r>
              <a:rPr lang="en-US" dirty="0">
                <a:solidFill>
                  <a:srgbClr val="FF0000"/>
                </a:solidFill>
              </a:rPr>
              <a:t>=?</a:t>
            </a:r>
          </a:p>
          <a:p>
            <a:r>
              <a:rPr lang="en-US" dirty="0"/>
              <a:t>8.62x10^-5; Unit </a:t>
            </a:r>
            <a:r>
              <a:rPr lang="en-US" dirty="0" err="1"/>
              <a:t>eV</a:t>
            </a:r>
            <a:r>
              <a:rPr lang="en-US" dirty="0"/>
              <a:t>/K</a:t>
            </a:r>
          </a:p>
          <a:p>
            <a:endParaRPr lang="en-US" dirty="0"/>
          </a:p>
          <a:p>
            <a:r>
              <a:rPr lang="en-US" dirty="0"/>
              <a:t>Temperature </a:t>
            </a:r>
            <a:r>
              <a:rPr lang="en-US" dirty="0">
                <a:solidFill>
                  <a:srgbClr val="FF0000"/>
                </a:solidFill>
              </a:rPr>
              <a:t>=?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4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we add an atom that </a:t>
            </a:r>
            <a:r>
              <a:rPr lang="en-US" dirty="0">
                <a:solidFill>
                  <a:srgbClr val="FF0000"/>
                </a:solidFill>
              </a:rPr>
              <a:t>gives</a:t>
            </a:r>
            <a:r>
              <a:rPr lang="en-US" dirty="0"/>
              <a:t> electron, it’s donor</a:t>
            </a:r>
          </a:p>
          <a:p>
            <a:r>
              <a:rPr lang="en-US" dirty="0"/>
              <a:t>Atom that </a:t>
            </a: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electron is acceptor</a:t>
            </a:r>
          </a:p>
          <a:p>
            <a:r>
              <a:rPr lang="en-US" dirty="0"/>
              <a:t>So,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= n</a:t>
            </a:r>
            <a:r>
              <a:rPr lang="en-US" baseline="-25000" dirty="0">
                <a:solidFill>
                  <a:srgbClr val="FF0000"/>
                </a:solidFill>
              </a:rPr>
              <a:t>o</a:t>
            </a:r>
          </a:p>
          <a:p>
            <a:r>
              <a:rPr lang="en-US" dirty="0">
                <a:solidFill>
                  <a:srgbClr val="FF0000"/>
                </a:solidFill>
              </a:rPr>
              <a:t>Question, does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have any relation with holes?</a:t>
            </a:r>
          </a:p>
          <a:p>
            <a:r>
              <a:rPr lang="en-US" dirty="0">
                <a:solidFill>
                  <a:srgbClr val="FF0000"/>
                </a:solidFill>
              </a:rPr>
              <a:t>Yes. It is =&gt;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= P</a:t>
            </a:r>
            <a:r>
              <a:rPr lang="en-US" baseline="-25000" dirty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know, electron concentration at conduction band of pure silicon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2.8 X 10^ 19 electrons/ cm^3</a:t>
            </a:r>
          </a:p>
          <a:p>
            <a:r>
              <a:rPr lang="en-US" dirty="0"/>
              <a:t>We also know, electron concentration at valence band of pure silicon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1.04 X 10^ 19 electrons/ cm^3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Donor-Acceptor</a:t>
            </a:r>
          </a:p>
        </p:txBody>
      </p:sp>
    </p:spTree>
    <p:extLst>
      <p:ext uri="{BB962C8B-B14F-4D97-AF65-F5344CB8AC3E}">
        <p14:creationId xmlns:p14="http://schemas.microsoft.com/office/powerpoint/2010/main" val="228287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pure silicon is doped to n-type by adding donor electron of 2*</a:t>
            </a:r>
            <a:r>
              <a:rPr lang="en-US" dirty="0">
                <a:solidFill>
                  <a:srgbClr val="FF0000"/>
                </a:solidFill>
              </a:rPr>
              <a:t>10^</a:t>
            </a:r>
            <a:r>
              <a:rPr lang="en-US" dirty="0"/>
              <a:t>19 /cm^3, T = 300k. Determine it’s Fermi level in terms of Conduction Band.</a:t>
            </a:r>
          </a:p>
          <a:p>
            <a:r>
              <a:rPr lang="en-US" dirty="0"/>
              <a:t>Apply rule 2.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 – </a:t>
            </a:r>
            <a:r>
              <a:rPr lang="en-US" dirty="0" err="1"/>
              <a:t>E</a:t>
            </a:r>
            <a:r>
              <a:rPr lang="en-US" baseline="-25000" dirty="0" err="1"/>
              <a:t>f</a:t>
            </a:r>
            <a:r>
              <a:rPr lang="en-US" dirty="0"/>
              <a:t> = KT </a:t>
            </a:r>
            <a:r>
              <a:rPr lang="en-US" dirty="0" err="1"/>
              <a:t>ln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 / n</a:t>
            </a:r>
            <a:r>
              <a:rPr lang="en-US" baseline="-25000" dirty="0"/>
              <a:t>o</a:t>
            </a:r>
            <a:r>
              <a:rPr lang="en-US" dirty="0"/>
              <a:t>) </a:t>
            </a:r>
          </a:p>
          <a:p>
            <a:r>
              <a:rPr lang="en-US" dirty="0"/>
              <a:t>=( 8.62*</a:t>
            </a:r>
            <a:r>
              <a:rPr lang="en-US" dirty="0">
                <a:solidFill>
                  <a:srgbClr val="FF0000"/>
                </a:solidFill>
              </a:rPr>
              <a:t>10^</a:t>
            </a:r>
            <a:r>
              <a:rPr lang="en-US" dirty="0"/>
              <a:t>-5 * 300 ) </a:t>
            </a:r>
            <a:r>
              <a:rPr lang="en-US" dirty="0" err="1"/>
              <a:t>ln</a:t>
            </a:r>
            <a:r>
              <a:rPr lang="en-US" dirty="0"/>
              <a:t> (2.8*</a:t>
            </a:r>
            <a:r>
              <a:rPr lang="en-US" dirty="0">
                <a:solidFill>
                  <a:srgbClr val="FF0000"/>
                </a:solidFill>
              </a:rPr>
              <a:t>10^ 19</a:t>
            </a:r>
            <a:r>
              <a:rPr lang="en-US" dirty="0"/>
              <a:t>/2*</a:t>
            </a:r>
            <a:r>
              <a:rPr lang="en-US" dirty="0">
                <a:solidFill>
                  <a:srgbClr val="FF0000"/>
                </a:solidFill>
              </a:rPr>
              <a:t>10^ 19</a:t>
            </a:r>
            <a:r>
              <a:rPr lang="en-US" dirty="0"/>
              <a:t>)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 – </a:t>
            </a:r>
            <a:r>
              <a:rPr lang="en-US" dirty="0" err="1"/>
              <a:t>E</a:t>
            </a:r>
            <a:r>
              <a:rPr lang="en-US" baseline="-25000" dirty="0" err="1"/>
              <a:t>f</a:t>
            </a:r>
            <a:r>
              <a:rPr lang="en-US" dirty="0"/>
              <a:t> = 0.0259 * </a:t>
            </a:r>
            <a:r>
              <a:rPr lang="en-US" dirty="0" err="1"/>
              <a:t>ln</a:t>
            </a:r>
            <a:r>
              <a:rPr lang="en-US" dirty="0"/>
              <a:t> (1.4) = 0.00868 </a:t>
            </a:r>
            <a:r>
              <a:rPr lang="en-US" dirty="0" err="1"/>
              <a:t>eV</a:t>
            </a:r>
            <a:endParaRPr lang="en-US" dirty="0"/>
          </a:p>
          <a:p>
            <a:r>
              <a:rPr lang="en-US" dirty="0"/>
              <a:t>So, </a:t>
            </a:r>
            <a:r>
              <a:rPr lang="en-US" dirty="0" err="1"/>
              <a:t>fermi</a:t>
            </a:r>
            <a:r>
              <a:rPr lang="en-US" dirty="0"/>
              <a:t> level is below 0.00868 </a:t>
            </a:r>
            <a:r>
              <a:rPr lang="en-US" dirty="0" err="1"/>
              <a:t>eV</a:t>
            </a:r>
            <a:r>
              <a:rPr lang="en-US" dirty="0"/>
              <a:t> to conduction band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Problem-Solution</a:t>
            </a:r>
          </a:p>
        </p:txBody>
      </p:sp>
    </p:spTree>
    <p:extLst>
      <p:ext uri="{BB962C8B-B14F-4D97-AF65-F5344CB8AC3E}">
        <p14:creationId xmlns:p14="http://schemas.microsoft.com/office/powerpoint/2010/main" val="20672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2507</TotalTime>
  <Words>612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Book Antiqua</vt:lpstr>
      <vt:lpstr>Wingdings</vt:lpstr>
      <vt:lpstr>Hardcover</vt:lpstr>
      <vt:lpstr>Energy Band &amp; Fermi level</vt:lpstr>
      <vt:lpstr>Fermi Energy</vt:lpstr>
      <vt:lpstr>Fermi Level</vt:lpstr>
      <vt:lpstr>Intrinsic </vt:lpstr>
      <vt:lpstr>N- type Extrinsic</vt:lpstr>
      <vt:lpstr>P- type Extrinsic</vt:lpstr>
      <vt:lpstr>Rules</vt:lpstr>
      <vt:lpstr>Donor-Acceptor</vt:lpstr>
      <vt:lpstr>Problem-Solution</vt:lpstr>
      <vt:lpstr>PowerPoint Presentation</vt:lpstr>
      <vt:lpstr>PowerPoint Presentation</vt:lpstr>
      <vt:lpstr>PowerPoint Presentation</vt:lpstr>
      <vt:lpstr>Problem-Solution</vt:lpstr>
    </vt:vector>
  </TitlesOfParts>
  <Company>UniS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Jahir Rafiq</dc:creator>
  <cp:lastModifiedBy>Jahir sir</cp:lastModifiedBy>
  <cp:revision>42</cp:revision>
  <dcterms:created xsi:type="dcterms:W3CDTF">2020-07-28T11:21:48Z</dcterms:created>
  <dcterms:modified xsi:type="dcterms:W3CDTF">2021-03-14T14:52:04Z</dcterms:modified>
</cp:coreProperties>
</file>