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79" r:id="rId2"/>
    <p:sldId id="380" r:id="rId3"/>
    <p:sldId id="381" r:id="rId4"/>
    <p:sldId id="393" r:id="rId5"/>
    <p:sldId id="382" r:id="rId6"/>
    <p:sldId id="383" r:id="rId7"/>
    <p:sldId id="387" r:id="rId8"/>
    <p:sldId id="384" r:id="rId9"/>
    <p:sldId id="385" r:id="rId10"/>
    <p:sldId id="386" r:id="rId11"/>
    <p:sldId id="388" r:id="rId12"/>
    <p:sldId id="419" r:id="rId13"/>
    <p:sldId id="423" r:id="rId14"/>
    <p:sldId id="425" r:id="rId15"/>
    <p:sldId id="422" r:id="rId16"/>
    <p:sldId id="421" r:id="rId17"/>
    <p:sldId id="424" r:id="rId18"/>
    <p:sldId id="4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2" d="100"/>
          <a:sy n="72" d="100"/>
        </p:scale>
        <p:origin x="4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00F27-E3DD-4199-8291-87108E0E5155}"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5CF6-5229-49B9-B806-B91D9D63BC87}" type="slidenum">
              <a:rPr lang="en-US" smtClean="0"/>
              <a:t>‹#›</a:t>
            </a:fld>
            <a:endParaRPr lang="en-US"/>
          </a:p>
        </p:txBody>
      </p:sp>
    </p:spTree>
    <p:extLst>
      <p:ext uri="{BB962C8B-B14F-4D97-AF65-F5344CB8AC3E}">
        <p14:creationId xmlns:p14="http://schemas.microsoft.com/office/powerpoint/2010/main" val="55234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240267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41143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1061573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371103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111995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533559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2561456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3476856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374812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1054705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79612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39286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4</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5167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212047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6</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410178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491051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219348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4/1/2021</a:t>
            </a:fld>
            <a:endParaRPr lang="en-US"/>
          </a:p>
        </p:txBody>
      </p:sp>
    </p:spTree>
    <p:extLst>
      <p:ext uri="{BB962C8B-B14F-4D97-AF65-F5344CB8AC3E}">
        <p14:creationId xmlns:p14="http://schemas.microsoft.com/office/powerpoint/2010/main" val="204301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EFB1-F1CA-4EBE-B4D2-A4CCE4072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2C8EF0-DFBC-4DCC-8AEE-61717F696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2D7B0-7423-417A-B43F-58623305E645}"/>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F5F7FF64-8EA9-40B1-8E6C-472F07649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D623A-1147-4E1D-8115-838F06413F2C}"/>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12920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9F45-2C09-4B75-B828-2622F6DBF9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A3F83-36D6-48E7-9670-A4A067EE9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46F6B-4CC3-4B6C-AF13-E528DA234D4C}"/>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469E3BE3-EEA9-4D22-AE03-2167452F8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6AF4-C0A8-4629-B55B-9C1D5FFB9B63}"/>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314477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8EE53-A6D1-4751-9AAF-79A966DB8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2399A-AC03-4ACC-9DB3-76141FD26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ED21F-6878-45AB-92D3-B675B0E86098}"/>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E6731C86-9CA2-4A8F-B358-DC9BC8AB1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870B4-AF83-4670-AFCA-527662EA8CB7}"/>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61134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2B32-91B2-4CD9-87D0-9B6010A5E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D0201-E683-4C63-91E9-7644D741A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E9968-0CCE-4045-9DF7-EFB96E6AD514}"/>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479B4178-7144-467C-B37A-6F2603D26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ADD6-9457-4084-AD50-DC908AF685E2}"/>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299974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D247-1B1B-4702-A01A-EE322B6C71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E467A9-27E5-4C03-9180-677EE1541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2203E-E0F4-4A7F-BC86-3F285ABA2F4D}"/>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3A5D3086-07B3-4181-A9B9-B33A1F888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7D026-0C23-4FB9-9918-3F048062902B}"/>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228773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6740-FB21-4C29-BB3A-05E207918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CD334-9201-4150-BD66-7CCFA9B742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FB7011-3B1B-4E9F-9654-700BAD40C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56F7C4-AE65-4FE7-BBD0-5CE5A772E381}"/>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6" name="Footer Placeholder 5">
            <a:extLst>
              <a:ext uri="{FF2B5EF4-FFF2-40B4-BE49-F238E27FC236}">
                <a16:creationId xmlns:a16="http://schemas.microsoft.com/office/drawing/2014/main" id="{C41BEC38-31EA-4B09-9006-2C7A24141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1E2A0-6546-4C5F-94A7-B44D71724250}"/>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171949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8242-DB2E-453E-AACC-AD720CEA9F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D298-471C-43AE-B7ED-4ABF8CEF6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7E94C-CB00-4A9D-9510-0C7BEB0BF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794AA-0863-46DF-9AFB-135ACDF18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D2E03-5C4C-4711-9033-8B2CFF4A4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77251F-F65F-4AFF-ACE6-5AA4AE5B82FF}"/>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8" name="Footer Placeholder 7">
            <a:extLst>
              <a:ext uri="{FF2B5EF4-FFF2-40B4-BE49-F238E27FC236}">
                <a16:creationId xmlns:a16="http://schemas.microsoft.com/office/drawing/2014/main" id="{143CFDB5-9A5B-4CCD-A38A-BF09BDCB9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C04B7-F389-4A32-9450-EF99BB36E04C}"/>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50991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F2AB-617B-441A-A048-958779EC4C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467C3-B154-4BB3-A325-B1C8C5719C50}"/>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4" name="Footer Placeholder 3">
            <a:extLst>
              <a:ext uri="{FF2B5EF4-FFF2-40B4-BE49-F238E27FC236}">
                <a16:creationId xmlns:a16="http://schemas.microsoft.com/office/drawing/2014/main" id="{1A8CA269-FEB7-4961-BC7D-C29FFDF0F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C64A44-9349-4814-83A0-AC668974DCA8}"/>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136795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572FE-FF43-43AC-8F40-5899B7FC3B8A}"/>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3" name="Footer Placeholder 2">
            <a:extLst>
              <a:ext uri="{FF2B5EF4-FFF2-40B4-BE49-F238E27FC236}">
                <a16:creationId xmlns:a16="http://schemas.microsoft.com/office/drawing/2014/main" id="{8DE4FD7A-A902-4B0C-852A-3DDA2FCA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CC5BE2-4485-4FB2-8162-21D79375A38B}"/>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18718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E5F7-5F36-4C8F-984D-34E583A8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B9F9B-3212-4CF5-A594-DB27484A3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4F9D0A-F7DE-4B9A-96B6-36AE768E4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16A1-F0E9-4C5F-8A5D-3AD696E898F9}"/>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6" name="Footer Placeholder 5">
            <a:extLst>
              <a:ext uri="{FF2B5EF4-FFF2-40B4-BE49-F238E27FC236}">
                <a16:creationId xmlns:a16="http://schemas.microsoft.com/office/drawing/2014/main" id="{BFF522C2-1996-4E3D-BEF9-DD71BAD86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F230B-8670-42EC-9DB2-14EC69549641}"/>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371077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A1FA-A0A7-4288-A241-01F3DCD44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6D936-BD5D-4201-9EF7-28A8C57E8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3AE2A-D625-4D8D-9164-1C984C4C2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DB506-DA9A-4B43-B316-AE325EE936CB}"/>
              </a:ext>
            </a:extLst>
          </p:cNvPr>
          <p:cNvSpPr>
            <a:spLocks noGrp="1"/>
          </p:cNvSpPr>
          <p:nvPr>
            <p:ph type="dt" sz="half" idx="10"/>
          </p:nvPr>
        </p:nvSpPr>
        <p:spPr/>
        <p:txBody>
          <a:bodyPr/>
          <a:lstStyle/>
          <a:p>
            <a:fld id="{B9FA5FDD-2DB2-47CC-9B37-2506798C1CEE}" type="datetimeFigureOut">
              <a:rPr lang="en-US" smtClean="0"/>
              <a:t>4/1/2021</a:t>
            </a:fld>
            <a:endParaRPr lang="en-US"/>
          </a:p>
        </p:txBody>
      </p:sp>
      <p:sp>
        <p:nvSpPr>
          <p:cNvPr id="6" name="Footer Placeholder 5">
            <a:extLst>
              <a:ext uri="{FF2B5EF4-FFF2-40B4-BE49-F238E27FC236}">
                <a16:creationId xmlns:a16="http://schemas.microsoft.com/office/drawing/2014/main" id="{4D85DCA4-DB95-4838-A93D-73E1D2731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905A2-2DA8-4620-9CCF-C80A723B823C}"/>
              </a:ext>
            </a:extLst>
          </p:cNvPr>
          <p:cNvSpPr>
            <a:spLocks noGrp="1"/>
          </p:cNvSpPr>
          <p:nvPr>
            <p:ph type="sldNum" sz="quarter" idx="12"/>
          </p:nvPr>
        </p:nvSpPr>
        <p:spPr/>
        <p:txBody>
          <a:bodyPr/>
          <a:lstStyle/>
          <a:p>
            <a:fld id="{93A09C50-3902-41C9-98CD-BAE5B8043994}" type="slidenum">
              <a:rPr lang="en-US" smtClean="0"/>
              <a:t>‹#›</a:t>
            </a:fld>
            <a:endParaRPr lang="en-US"/>
          </a:p>
        </p:txBody>
      </p:sp>
    </p:spTree>
    <p:extLst>
      <p:ext uri="{BB962C8B-B14F-4D97-AF65-F5344CB8AC3E}">
        <p14:creationId xmlns:p14="http://schemas.microsoft.com/office/powerpoint/2010/main" val="173138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87BFA-0A49-46DC-AB9B-81AD5EB90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268B1-0DA4-4BA3-83AB-31D6E34F4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E07F-9264-4D00-A05C-4B58B7693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A5FDD-2DB2-47CC-9B37-2506798C1CEE}" type="datetimeFigureOut">
              <a:rPr lang="en-US" smtClean="0"/>
              <a:t>4/1/2021</a:t>
            </a:fld>
            <a:endParaRPr lang="en-US"/>
          </a:p>
        </p:txBody>
      </p:sp>
      <p:sp>
        <p:nvSpPr>
          <p:cNvPr id="5" name="Footer Placeholder 4">
            <a:extLst>
              <a:ext uri="{FF2B5EF4-FFF2-40B4-BE49-F238E27FC236}">
                <a16:creationId xmlns:a16="http://schemas.microsoft.com/office/drawing/2014/main" id="{AA73D6F0-EB0D-4FDF-80BC-233CA094B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A0E00-C77B-462D-A020-D896BE51B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09C50-3902-41C9-98CD-BAE5B8043994}" type="slidenum">
              <a:rPr lang="en-US" smtClean="0"/>
              <a:t>‹#›</a:t>
            </a:fld>
            <a:endParaRPr lang="en-US"/>
          </a:p>
        </p:txBody>
      </p:sp>
    </p:spTree>
    <p:extLst>
      <p:ext uri="{BB962C8B-B14F-4D97-AF65-F5344CB8AC3E}">
        <p14:creationId xmlns:p14="http://schemas.microsoft.com/office/powerpoint/2010/main" val="223084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6.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11.png"/><Relationship Id="rId4" Type="http://schemas.microsoft.com/office/2007/relationships/hdphoto" Target="../media/hdphoto7.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Verification</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a:t>
            </a:fld>
            <a:endParaRPr lang="en-US" sz="2000" dirty="0">
              <a:solidFill>
                <a:srgbClr val="009900"/>
              </a:solidFill>
            </a:endParaRPr>
          </a:p>
        </p:txBody>
      </p:sp>
      <p:sp>
        <p:nvSpPr>
          <p:cNvPr id="2" name="Rectangle 1"/>
          <p:cNvSpPr/>
          <p:nvPr/>
        </p:nvSpPr>
        <p:spPr>
          <a:xfrm>
            <a:off x="1716108" y="990601"/>
            <a:ext cx="8763000" cy="3816429"/>
          </a:xfrm>
          <a:prstGeom prst="rect">
            <a:avLst/>
          </a:prstGeom>
        </p:spPr>
        <p:txBody>
          <a:bodyPr wrap="square">
            <a:spAutoFit/>
          </a:bodyPr>
          <a:lstStyle/>
          <a:p>
            <a:pPr algn="just"/>
            <a:r>
              <a:rPr lang="en-US" sz="2200" dirty="0">
                <a:solidFill>
                  <a:srgbClr val="231F20"/>
                </a:solidFill>
                <a:latin typeface="Times New Roman" panose="02020603050405020304" pitchFamily="18" charset="0"/>
              </a:rPr>
              <a:t>The logical and physical design steps must ensure that the implemented chip meets the desired functionality and target specifications.</a:t>
            </a:r>
          </a:p>
          <a:p>
            <a:pPr algn="just"/>
            <a:r>
              <a:rPr lang="en-US" sz="2200" dirty="0">
                <a:solidFill>
                  <a:srgbClr val="231F20"/>
                </a:solidFill>
                <a:latin typeface="Times New Roman" panose="02020603050405020304" pitchFamily="18" charset="0"/>
              </a:rPr>
              <a:t> </a:t>
            </a:r>
          </a:p>
          <a:p>
            <a:pPr algn="just"/>
            <a:r>
              <a:rPr lang="en-US" sz="2200" b="1" dirty="0">
                <a:solidFill>
                  <a:srgbClr val="231F20"/>
                </a:solidFill>
                <a:latin typeface="Times New Roman" panose="02020603050405020304" pitchFamily="18" charset="0"/>
              </a:rPr>
              <a:t>Verification</a:t>
            </a:r>
            <a:r>
              <a:rPr lang="en-US" sz="2200" dirty="0">
                <a:solidFill>
                  <a:srgbClr val="231F20"/>
                </a:solidFill>
                <a:latin typeface="Times New Roman" panose="02020603050405020304" pitchFamily="18" charset="0"/>
              </a:rPr>
              <a:t> is the process of checking the design against the given functionality and specifications.</a:t>
            </a:r>
          </a:p>
          <a:p>
            <a:pPr algn="just"/>
            <a:endParaRPr lang="en-US" sz="2200" dirty="0">
              <a:solidFill>
                <a:srgbClr val="231F20"/>
              </a:solidFill>
              <a:latin typeface="Times New Roman" panose="02020603050405020304" pitchFamily="18" charset="0"/>
            </a:endParaRPr>
          </a:p>
          <a:p>
            <a:pPr algn="just"/>
            <a:r>
              <a:rPr lang="en-US" sz="2200" dirty="0">
                <a:solidFill>
                  <a:srgbClr val="231F20"/>
                </a:solidFill>
                <a:latin typeface="Times New Roman" panose="02020603050405020304" pitchFamily="18" charset="0"/>
              </a:rPr>
              <a:t>There are mainly two types of verifications performed:</a:t>
            </a:r>
          </a:p>
          <a:p>
            <a:pPr marL="742950" lvl="1" indent="-285750" algn="just">
              <a:lnSpc>
                <a:spcPct val="200000"/>
              </a:lnSpc>
              <a:buFont typeface="Arial" panose="020B0604020202020204" pitchFamily="34" charset="0"/>
              <a:buChar char="•"/>
            </a:pPr>
            <a:r>
              <a:rPr lang="en-US" sz="2200" dirty="0">
                <a:solidFill>
                  <a:srgbClr val="231F20"/>
                </a:solidFill>
                <a:latin typeface="Times New Roman" panose="02020603050405020304" pitchFamily="18" charset="0"/>
              </a:rPr>
              <a:t>Logic verification</a:t>
            </a:r>
          </a:p>
          <a:p>
            <a:pPr marL="742950" lvl="1" indent="-285750" algn="just">
              <a:lnSpc>
                <a:spcPct val="200000"/>
              </a:lnSpc>
              <a:buFont typeface="Arial" panose="020B0604020202020204" pitchFamily="34" charset="0"/>
              <a:buChar char="•"/>
            </a:pPr>
            <a:r>
              <a:rPr lang="en-US" sz="2200" dirty="0">
                <a:solidFill>
                  <a:srgbClr val="231F20"/>
                </a:solidFill>
                <a:latin typeface="Times New Roman" panose="02020603050405020304" pitchFamily="18" charset="0"/>
              </a:rPr>
              <a:t>Physical verification</a:t>
            </a:r>
          </a:p>
        </p:txBody>
      </p:sp>
    </p:spTree>
    <p:extLst>
      <p:ext uri="{BB962C8B-B14F-4D97-AF65-F5344CB8AC3E}">
        <p14:creationId xmlns:p14="http://schemas.microsoft.com/office/powerpoint/2010/main" val="89432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LVS Checker</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10</a:t>
            </a:fld>
            <a:endParaRPr lang="en-US" sz="2000" dirty="0">
              <a:solidFill>
                <a:srgbClr val="009900"/>
              </a:solidFill>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93390" y="2209801"/>
            <a:ext cx="7289346" cy="2267797"/>
          </a:xfrm>
          <a:prstGeom prst="rect">
            <a:avLst/>
          </a:prstGeom>
        </p:spPr>
      </p:pic>
      <p:sp>
        <p:nvSpPr>
          <p:cNvPr id="9" name="Rectangle 8"/>
          <p:cNvSpPr/>
          <p:nvPr/>
        </p:nvSpPr>
        <p:spPr>
          <a:xfrm>
            <a:off x="2517339" y="1046290"/>
            <a:ext cx="7093930" cy="584775"/>
          </a:xfrm>
          <a:prstGeom prst="rect">
            <a:avLst/>
          </a:prstGeom>
        </p:spPr>
        <p:txBody>
          <a:bodyPr wrap="none">
            <a:spAutoFit/>
          </a:bodyPr>
          <a:lstStyle/>
          <a:p>
            <a:r>
              <a:rPr lang="en-US" sz="3200" dirty="0">
                <a:solidFill>
                  <a:srgbClr val="FF0000"/>
                </a:solidFill>
              </a:rPr>
              <a:t>Some industry standard LVS checker tools</a:t>
            </a:r>
          </a:p>
        </p:txBody>
      </p:sp>
    </p:spTree>
    <p:extLst>
      <p:ext uri="{BB962C8B-B14F-4D97-AF65-F5344CB8AC3E}">
        <p14:creationId xmlns:p14="http://schemas.microsoft.com/office/powerpoint/2010/main" val="2074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Electrical Rule Check</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11</a:t>
            </a:fld>
            <a:endParaRPr lang="en-US" sz="2000" dirty="0">
              <a:solidFill>
                <a:srgbClr val="009900"/>
              </a:solidFill>
            </a:endParaRPr>
          </a:p>
        </p:txBody>
      </p:sp>
      <p:sp>
        <p:nvSpPr>
          <p:cNvPr id="2" name="Rectangle 1"/>
          <p:cNvSpPr/>
          <p:nvPr/>
        </p:nvSpPr>
        <p:spPr>
          <a:xfrm>
            <a:off x="1676400" y="838200"/>
            <a:ext cx="8982075" cy="5693866"/>
          </a:xfrm>
          <a:prstGeom prst="rect">
            <a:avLst/>
          </a:prstGeom>
        </p:spPr>
        <p:txBody>
          <a:bodyPr wrap="square">
            <a:spAutoFit/>
          </a:bodyPr>
          <a:lstStyle/>
          <a:p>
            <a:pPr algn="just"/>
            <a:r>
              <a:rPr lang="en-US" sz="2200" b="1" dirty="0"/>
              <a:t>In electrical rule check (ERC) checking, </a:t>
            </a:r>
          </a:p>
          <a:p>
            <a:pPr marL="342900" indent="-342900" algn="just">
              <a:buFont typeface="Arial" panose="020B0604020202020204" pitchFamily="34" charset="0"/>
              <a:buChar char="•"/>
            </a:pPr>
            <a:r>
              <a:rPr lang="en-US" sz="2000" dirty="0"/>
              <a:t>The connectivity is checked mainly to find the floating nodes that are not connected to the ground or power.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electrical rule checker checks for the network connectivity.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ERC program reports the electrical connectivity issues, such as floating interconnect and devices, and abnormal connections in the physical or schematic designs.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It operates on the network generated from either the layout or the schematic.</a:t>
            </a:r>
          </a:p>
          <a:p>
            <a:pPr algn="just"/>
            <a:r>
              <a:rPr lang="en-US" sz="2000" dirty="0"/>
              <a:t> </a:t>
            </a:r>
          </a:p>
          <a:p>
            <a:pPr marL="342900" indent="-342900" algn="just">
              <a:buFont typeface="Arial" panose="020B0604020202020204" pitchFamily="34" charset="0"/>
              <a:buChar char="•"/>
            </a:pPr>
            <a:r>
              <a:rPr lang="en-US" sz="2000" dirty="0"/>
              <a:t>ERC performs conventional checks, such as verifying pull-up/pull-down and isolating inactive devices.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It also converts a MOS transistor-level netlist into a gate-level netlist which can be used by gate-level simulators.</a:t>
            </a:r>
          </a:p>
          <a:p>
            <a:pPr algn="just"/>
            <a:endParaRPr lang="en-US" sz="2200" dirty="0"/>
          </a:p>
        </p:txBody>
      </p:sp>
    </p:spTree>
    <p:extLst>
      <p:ext uri="{BB962C8B-B14F-4D97-AF65-F5344CB8AC3E}">
        <p14:creationId xmlns:p14="http://schemas.microsoft.com/office/powerpoint/2010/main" val="16577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Cost Analysis of  an IC  </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12</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2" name="Rectangle 1"/>
          <p:cNvSpPr/>
          <p:nvPr/>
        </p:nvSpPr>
        <p:spPr>
          <a:xfrm>
            <a:off x="1676400" y="995619"/>
            <a:ext cx="8458200" cy="1046440"/>
          </a:xfrm>
          <a:prstGeom prst="rect">
            <a:avLst/>
          </a:prstGeom>
        </p:spPr>
        <p:txBody>
          <a:bodyPr wrap="square">
            <a:spAutoFit/>
          </a:bodyPr>
          <a:lstStyle/>
          <a:p>
            <a:r>
              <a:rPr lang="en-US" dirty="0">
                <a:solidFill>
                  <a:srgbClr val="231F20"/>
                </a:solidFill>
                <a:latin typeface="Times New Roman" panose="02020603050405020304" pitchFamily="18" charset="0"/>
              </a:rPr>
              <a:t>The total cost of the product is separated into two components:</a:t>
            </a:r>
          </a:p>
          <a:p>
            <a:endParaRPr lang="en-US" sz="800" dirty="0">
              <a:solidFill>
                <a:srgbClr val="77787B"/>
              </a:solidFill>
              <a:latin typeface="Arial" panose="020B0604020202020204" pitchFamily="34" charset="0"/>
            </a:endParaRPr>
          </a:p>
          <a:p>
            <a:r>
              <a:rPr lang="en-US" dirty="0">
                <a:solidFill>
                  <a:srgbClr val="231F20"/>
                </a:solidFill>
                <a:latin typeface="Times New Roman" panose="02020603050405020304" pitchFamily="18" charset="0"/>
              </a:rPr>
              <a:t>Fixed costs</a:t>
            </a:r>
          </a:p>
          <a:p>
            <a:r>
              <a:rPr lang="en-US" dirty="0">
                <a:solidFill>
                  <a:srgbClr val="231F20"/>
                </a:solidFill>
                <a:latin typeface="Times New Roman" panose="02020603050405020304" pitchFamily="18" charset="0"/>
              </a:rPr>
              <a:t>Variable costs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28800" y="2680038"/>
            <a:ext cx="8398440" cy="562272"/>
          </a:xfrm>
          <a:prstGeom prst="rect">
            <a:avLst/>
          </a:prstGeom>
        </p:spPr>
      </p:pic>
      <p:sp>
        <p:nvSpPr>
          <p:cNvPr id="10" name="Rectangle 9"/>
          <p:cNvSpPr/>
          <p:nvPr/>
        </p:nvSpPr>
        <p:spPr>
          <a:xfrm>
            <a:off x="1967976" y="3781922"/>
            <a:ext cx="8259264" cy="646331"/>
          </a:xfrm>
          <a:prstGeom prst="rect">
            <a:avLst/>
          </a:prstGeom>
        </p:spPr>
        <p:txBody>
          <a:bodyPr wrap="square">
            <a:spAutoFit/>
          </a:bodyPr>
          <a:lstStyle/>
          <a:p>
            <a:r>
              <a:rPr lang="en-US" dirty="0"/>
              <a:t>The </a:t>
            </a:r>
            <a:r>
              <a:rPr lang="en-US" b="1" dirty="0"/>
              <a:t>variable cost </a:t>
            </a:r>
            <a:r>
              <a:rPr lang="en-US" dirty="0"/>
              <a:t>includes the cost of assembly, cost of manufacturing, and the cost of parts used into the product.</a:t>
            </a:r>
            <a:endParaRPr lang="en-US" dirty="0">
              <a:solidFill>
                <a:srgbClr val="231F20"/>
              </a:solidFill>
              <a:latin typeface="Times New Roman" panose="02020603050405020304" pitchFamily="18" charset="0"/>
            </a:endParaRPr>
          </a:p>
        </p:txBody>
      </p:sp>
    </p:spTree>
    <p:extLst>
      <p:ext uri="{BB962C8B-B14F-4D97-AF65-F5344CB8AC3E}">
        <p14:creationId xmlns:p14="http://schemas.microsoft.com/office/powerpoint/2010/main" val="94512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Cost Analysis of  an IC  </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13</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9" name="Rectangle 8"/>
          <p:cNvSpPr/>
          <p:nvPr/>
        </p:nvSpPr>
        <p:spPr>
          <a:xfrm>
            <a:off x="1848394" y="958386"/>
            <a:ext cx="8259264" cy="3262432"/>
          </a:xfrm>
          <a:prstGeom prst="rect">
            <a:avLst/>
          </a:prstGeom>
        </p:spPr>
        <p:txBody>
          <a:bodyPr wrap="square">
            <a:spAutoFit/>
          </a:bodyPr>
          <a:lstStyle/>
          <a:p>
            <a:r>
              <a:rPr lang="en-US" dirty="0">
                <a:solidFill>
                  <a:srgbClr val="231F20"/>
                </a:solidFill>
                <a:latin typeface="Times New Roman" panose="02020603050405020304" pitchFamily="18" charset="0"/>
              </a:rPr>
              <a:t>Fixed cost has many components such as</a:t>
            </a:r>
          </a:p>
          <a:p>
            <a:pPr marL="171450" indent="-171450">
              <a:buFont typeface="Wingdings" panose="05000000000000000000" pitchFamily="2" charset="2"/>
              <a:buChar char="v"/>
            </a:pPr>
            <a:endParaRPr lang="en-US" sz="800" dirty="0">
              <a:solidFill>
                <a:srgbClr val="77787B"/>
              </a:solidFill>
              <a:latin typeface="Arial" panose="020B0604020202020204" pitchFamily="34" charset="0"/>
            </a:endParaRP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Training cost, which includes the learning cost to learn a new EDA tool</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Hardware (wafer, equipment) cost</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Software (EDA tool) cost</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Design (salary of designers) cost</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Cost for design of test</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Non-recurring engineering (NRE) cost</a:t>
            </a:r>
          </a:p>
          <a:p>
            <a:pPr lvl="1"/>
            <a:r>
              <a:rPr lang="en-US" dirty="0">
                <a:solidFill>
                  <a:srgbClr val="231F20"/>
                </a:solidFill>
                <a:latin typeface="Times New Roman" panose="02020603050405020304" pitchFamily="18" charset="0"/>
              </a:rPr>
              <a:t>– Test program development cost</a:t>
            </a:r>
          </a:p>
          <a:p>
            <a:pPr lvl="1"/>
            <a:r>
              <a:rPr lang="en-US" dirty="0">
                <a:solidFill>
                  <a:srgbClr val="231F20"/>
                </a:solidFill>
                <a:latin typeface="Times New Roman" panose="02020603050405020304" pitchFamily="18" charset="0"/>
              </a:rPr>
              <a:t>– Masks cost</a:t>
            </a:r>
          </a:p>
          <a:p>
            <a:pPr lvl="1"/>
            <a:r>
              <a:rPr lang="en-US" dirty="0">
                <a:solidFill>
                  <a:srgbClr val="231F20"/>
                </a:solidFill>
                <a:latin typeface="Times New Roman" panose="02020603050405020304" pitchFamily="18" charset="0"/>
              </a:rPr>
              <a:t>– Simulation cost</a:t>
            </a:r>
          </a:p>
          <a:p>
            <a:pPr marL="285750" indent="-285750">
              <a:buFont typeface="Wingdings" panose="05000000000000000000" pitchFamily="2" charset="2"/>
              <a:buChar char="v"/>
            </a:pPr>
            <a:r>
              <a:rPr lang="en-US" dirty="0">
                <a:solidFill>
                  <a:srgbClr val="231F20"/>
                </a:solidFill>
                <a:latin typeface="Times New Roman" panose="02020603050405020304" pitchFamily="18" charset="0"/>
              </a:rPr>
              <a:t>Miscellaneous cost (insurance policy)</a:t>
            </a:r>
            <a:endParaRPr lang="en-US" dirty="0"/>
          </a:p>
        </p:txBody>
      </p:sp>
    </p:spTree>
    <p:extLst>
      <p:ext uri="{BB962C8B-B14F-4D97-AF65-F5344CB8AC3E}">
        <p14:creationId xmlns:p14="http://schemas.microsoft.com/office/powerpoint/2010/main" val="263142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Cost of Test</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14</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9" name="Rectangle 8"/>
          <p:cNvSpPr/>
          <p:nvPr/>
        </p:nvSpPr>
        <p:spPr>
          <a:xfrm>
            <a:off x="1848394" y="958387"/>
            <a:ext cx="8259264" cy="3139321"/>
          </a:xfrm>
          <a:prstGeom prst="rect">
            <a:avLst/>
          </a:prstGeom>
        </p:spPr>
        <p:txBody>
          <a:bodyPr wrap="square">
            <a:spAutoFit/>
          </a:bodyPr>
          <a:lstStyle/>
          <a:p>
            <a:r>
              <a:rPr lang="en-US" b="1" dirty="0">
                <a:solidFill>
                  <a:srgbClr val="231F20"/>
                </a:solidFill>
                <a:latin typeface="Times New Roman" panose="02020603050405020304" pitchFamily="18" charset="0"/>
              </a:rPr>
              <a:t>Design for testability (DFT)</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Chip area overhead and yield reduction</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 Performance overhead</a:t>
            </a:r>
          </a:p>
          <a:p>
            <a:endParaRPr lang="en-US" dirty="0">
              <a:solidFill>
                <a:srgbClr val="231F20"/>
              </a:solidFill>
              <a:latin typeface="Times New Roman" panose="02020603050405020304" pitchFamily="18" charset="0"/>
            </a:endParaRPr>
          </a:p>
          <a:p>
            <a:r>
              <a:rPr lang="en-US" b="1" dirty="0">
                <a:solidFill>
                  <a:srgbClr val="231F20"/>
                </a:solidFill>
                <a:latin typeface="Times New Roman" panose="02020603050405020304" pitchFamily="18" charset="0"/>
              </a:rPr>
              <a:t> Software processes of test</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 Test generation and fault simulation</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 Test programming and debugging</a:t>
            </a:r>
          </a:p>
          <a:p>
            <a:endParaRPr lang="en-US" dirty="0">
              <a:solidFill>
                <a:srgbClr val="231F20"/>
              </a:solidFill>
              <a:latin typeface="Times New Roman" panose="02020603050405020304" pitchFamily="18" charset="0"/>
            </a:endParaRPr>
          </a:p>
          <a:p>
            <a:r>
              <a:rPr lang="en-US" b="1" dirty="0">
                <a:solidFill>
                  <a:srgbClr val="231F20"/>
                </a:solidFill>
                <a:latin typeface="Times New Roman" panose="02020603050405020304" pitchFamily="18" charset="0"/>
              </a:rPr>
              <a:t> Manufacturing test</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 Automatic test equipment (ATE) capital cost</a:t>
            </a:r>
          </a:p>
          <a:p>
            <a:pPr marL="285750" indent="-285750">
              <a:buFont typeface="Arial" panose="020B0604020202020204" pitchFamily="34" charset="0"/>
              <a:buChar char="•"/>
            </a:pPr>
            <a:r>
              <a:rPr lang="en-US" dirty="0">
                <a:solidFill>
                  <a:srgbClr val="231F20"/>
                </a:solidFill>
                <a:latin typeface="Times New Roman" panose="02020603050405020304" pitchFamily="18" charset="0"/>
              </a:rPr>
              <a:t> Test center operational cost</a:t>
            </a:r>
            <a:endParaRPr lang="en-US" dirty="0"/>
          </a:p>
        </p:txBody>
      </p:sp>
    </p:spTree>
    <p:extLst>
      <p:ext uri="{BB962C8B-B14F-4D97-AF65-F5344CB8AC3E}">
        <p14:creationId xmlns:p14="http://schemas.microsoft.com/office/powerpoint/2010/main" val="227263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1"/>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Yield Vs Company P</a:t>
            </a:r>
            <a:r>
              <a:rPr lang="en-US" sz="3200" b="1" dirty="0">
                <a:latin typeface="Times New Roman" panose="02020603050405020304" pitchFamily="18" charset="0"/>
                <a:cs typeface="Times New Roman" panose="02020603050405020304" pitchFamily="18" charset="0"/>
              </a:rPr>
              <a:t>rofitability</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15</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2" name="Rectangle 1"/>
          <p:cNvSpPr/>
          <p:nvPr/>
        </p:nvSpPr>
        <p:spPr>
          <a:xfrm>
            <a:off x="1752600" y="958387"/>
            <a:ext cx="7924800" cy="1200329"/>
          </a:xfrm>
          <a:prstGeom prst="rect">
            <a:avLst/>
          </a:prstGeom>
        </p:spPr>
        <p:txBody>
          <a:bodyPr wrap="square">
            <a:spAutoFit/>
          </a:bodyPr>
          <a:lstStyle/>
          <a:p>
            <a:r>
              <a:rPr lang="en-US" dirty="0"/>
              <a:t>Yield of a process determines the profitability of a semiconductor company.</a:t>
            </a:r>
          </a:p>
          <a:p>
            <a:r>
              <a:rPr lang="en-US" i="1" dirty="0"/>
              <a:t>Yield </a:t>
            </a:r>
            <a:r>
              <a:rPr lang="en-US" dirty="0"/>
              <a:t>is defined as the ratio of number of good chips to the total number of fabricated chips on a wafer. </a:t>
            </a:r>
          </a:p>
          <a:p>
            <a:r>
              <a:rPr lang="en-US" dirty="0"/>
              <a:t>Yield can be written as</a:t>
            </a:r>
          </a:p>
        </p:txBody>
      </p:sp>
      <p:pic>
        <p:nvPicPr>
          <p:cNvPr id="4" name="Picture 3"/>
          <p:cNvPicPr>
            <a:picLocks noChangeAspect="1"/>
          </p:cNvPicPr>
          <p:nvPr/>
        </p:nvPicPr>
        <p:blipFill>
          <a:blip r:embed="rId3"/>
          <a:stretch>
            <a:fillRect/>
          </a:stretch>
        </p:blipFill>
        <p:spPr>
          <a:xfrm>
            <a:off x="3405188" y="2199096"/>
            <a:ext cx="4619625" cy="77152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35146" y="3309806"/>
            <a:ext cx="8924925" cy="971550"/>
          </a:xfrm>
          <a:prstGeom prst="rect">
            <a:avLst/>
          </a:prstGeom>
        </p:spPr>
      </p:pic>
      <p:pic>
        <p:nvPicPr>
          <p:cNvPr id="10" name="Picture 9"/>
          <p:cNvPicPr>
            <a:picLocks noChangeAspect="1"/>
          </p:cNvPicPr>
          <p:nvPr/>
        </p:nvPicPr>
        <p:blipFill>
          <a:blip r:embed="rId6"/>
          <a:stretch>
            <a:fillRect/>
          </a:stretch>
        </p:blipFill>
        <p:spPr>
          <a:xfrm>
            <a:off x="4911226" y="4499991"/>
            <a:ext cx="2133600" cy="857250"/>
          </a:xfrm>
          <a:prstGeom prst="rect">
            <a:avLst/>
          </a:prstGeom>
        </p:spPr>
      </p:pic>
      <p:sp>
        <p:nvSpPr>
          <p:cNvPr id="11" name="Rectangle 10"/>
          <p:cNvSpPr/>
          <p:nvPr/>
        </p:nvSpPr>
        <p:spPr>
          <a:xfrm>
            <a:off x="1748247" y="5555858"/>
            <a:ext cx="4040337" cy="458074"/>
          </a:xfrm>
          <a:prstGeom prst="rect">
            <a:avLst/>
          </a:prstGeom>
        </p:spPr>
        <p:txBody>
          <a:bodyPr wrap="none">
            <a:spAutoFit/>
          </a:bodyPr>
          <a:lstStyle/>
          <a:p>
            <a:pPr>
              <a:lnSpc>
                <a:spcPct val="150000"/>
              </a:lnSpc>
            </a:pPr>
            <a:r>
              <a:rPr lang="en-US" dirty="0">
                <a:latin typeface="Times New Roman" panose="02020603050405020304" pitchFamily="18" charset="0"/>
                <a:cs typeface="Times New Roman" panose="02020603050405020304" pitchFamily="18" charset="0"/>
              </a:rPr>
              <a:t>Final result of </a:t>
            </a:r>
            <a:r>
              <a:rPr lang="en-US" b="1" dirty="0">
                <a:latin typeface="Times New Roman" panose="02020603050405020304" pitchFamily="18" charset="0"/>
                <a:cs typeface="Times New Roman" panose="02020603050405020304" pitchFamily="18" charset="0"/>
              </a:rPr>
              <a:t>Exponential Yield Model </a:t>
            </a:r>
          </a:p>
        </p:txBody>
      </p:sp>
      <p:pic>
        <p:nvPicPr>
          <p:cNvPr id="12" name="Picture 11"/>
          <p:cNvPicPr>
            <a:picLocks noChangeAspect="1"/>
          </p:cNvPicPr>
          <p:nvPr/>
        </p:nvPicPr>
        <p:blipFill>
          <a:blip r:embed="rId7"/>
          <a:stretch>
            <a:fillRect/>
          </a:stretch>
        </p:blipFill>
        <p:spPr>
          <a:xfrm>
            <a:off x="5467350" y="6013933"/>
            <a:ext cx="1257300" cy="504825"/>
          </a:xfrm>
          <a:prstGeom prst="rect">
            <a:avLst/>
          </a:prstGeom>
        </p:spPr>
      </p:pic>
    </p:spTree>
    <p:extLst>
      <p:ext uri="{BB962C8B-B14F-4D97-AF65-F5344CB8AC3E}">
        <p14:creationId xmlns:p14="http://schemas.microsoft.com/office/powerpoint/2010/main" val="172278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 -1</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16</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752601" y="3815861"/>
            <a:ext cx="6939771" cy="1478794"/>
          </a:xfrm>
          <a:prstGeom prst="rect">
            <a:avLst/>
          </a:prstGeom>
        </p:spPr>
      </p:pic>
      <p:pic>
        <p:nvPicPr>
          <p:cNvPr id="10" name="Picture 9"/>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2852265" y="1143000"/>
            <a:ext cx="6076106" cy="2043582"/>
          </a:xfrm>
          <a:prstGeom prst="rect">
            <a:avLst/>
          </a:prstGeom>
        </p:spPr>
      </p:pic>
    </p:spTree>
    <p:extLst>
      <p:ext uri="{BB962C8B-B14F-4D97-AF65-F5344CB8AC3E}">
        <p14:creationId xmlns:p14="http://schemas.microsoft.com/office/powerpoint/2010/main" val="17004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Math-2</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17</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sp>
        <p:nvSpPr>
          <p:cNvPr id="2" name="Rectangle 1"/>
          <p:cNvSpPr/>
          <p:nvPr/>
        </p:nvSpPr>
        <p:spPr>
          <a:xfrm>
            <a:off x="2225862" y="1066801"/>
            <a:ext cx="8243202" cy="2585323"/>
          </a:xfrm>
          <a:prstGeom prst="rect">
            <a:avLst/>
          </a:prstGeom>
        </p:spPr>
        <p:txBody>
          <a:bodyPr wrap="square">
            <a:spAutoFit/>
          </a:bodyPr>
          <a:lstStyle/>
          <a:p>
            <a:r>
              <a:rPr lang="en-US" dirty="0"/>
              <a:t>Consider a wafer with </a:t>
            </a:r>
          </a:p>
          <a:p>
            <a:pPr marL="285750" indent="-285750">
              <a:buFont typeface="Wingdings" panose="05000000000000000000" pitchFamily="2" charset="2"/>
              <a:buChar char="§"/>
            </a:pPr>
            <a:r>
              <a:rPr lang="en-US" dirty="0"/>
              <a:t>Defect density </a:t>
            </a:r>
            <a:r>
              <a:rPr lang="en-US" i="1" dirty="0"/>
              <a:t>d = 1.25 defects/cm</a:t>
            </a:r>
            <a:r>
              <a:rPr lang="en-US" i="1" baseline="30000" dirty="0"/>
              <a:t>2 </a:t>
            </a:r>
          </a:p>
          <a:p>
            <a:pPr marL="285750" indent="-285750">
              <a:buFont typeface="Wingdings" panose="05000000000000000000" pitchFamily="2" charset="2"/>
              <a:buChar char="§"/>
            </a:pPr>
            <a:r>
              <a:rPr lang="en-US" dirty="0"/>
              <a:t>clustering parameter α</a:t>
            </a:r>
            <a:r>
              <a:rPr lang="en-US" i="1" dirty="0"/>
              <a:t> = 0.5 </a:t>
            </a:r>
            <a:r>
              <a:rPr lang="en-US" dirty="0"/>
              <a:t>and Chip area, </a:t>
            </a:r>
            <a:r>
              <a:rPr lang="en-US" i="1" dirty="0"/>
              <a:t>A = 8 mm × 8 mm = 0.64 cm</a:t>
            </a:r>
            <a:r>
              <a:rPr lang="en-US" i="1" baseline="30000" dirty="0"/>
              <a:t>2 </a:t>
            </a:r>
          </a:p>
          <a:p>
            <a:pPr marL="285750" indent="-285750">
              <a:buFont typeface="Wingdings" panose="05000000000000000000" pitchFamily="2" charset="2"/>
              <a:buChar char="§"/>
            </a:pPr>
            <a:r>
              <a:rPr lang="en-US" dirty="0"/>
              <a:t>each wafer has 500 chips</a:t>
            </a:r>
          </a:p>
          <a:p>
            <a:pPr marL="285750" indent="-285750">
              <a:buFont typeface="Wingdings" panose="05000000000000000000" pitchFamily="2" charset="2"/>
              <a:buChar char="§"/>
            </a:pPr>
            <a:r>
              <a:rPr lang="en-US" dirty="0"/>
              <a:t>The cost of processing a wafer is $100</a:t>
            </a:r>
          </a:p>
          <a:p>
            <a:pPr marL="285750" indent="-285750">
              <a:buFont typeface="Wingdings" panose="05000000000000000000" pitchFamily="2" charset="2"/>
              <a:buChar char="§"/>
            </a:pPr>
            <a:endParaRPr lang="en-US" dirty="0"/>
          </a:p>
          <a:p>
            <a:pPr marL="857250" lvl="1" indent="-400050">
              <a:buFont typeface="+mj-lt"/>
              <a:buAutoNum type="romanUcPeriod"/>
            </a:pPr>
            <a:r>
              <a:rPr lang="en-US" dirty="0"/>
              <a:t>Calculate the processing cost per chip.</a:t>
            </a:r>
          </a:p>
          <a:p>
            <a:pPr marL="857250" lvl="1" indent="-400050">
              <a:buFont typeface="+mj-lt"/>
              <a:buAutoNum type="romanUcPeriod"/>
            </a:pPr>
            <a:r>
              <a:rPr lang="en-US" dirty="0"/>
              <a:t> Calculate the processing cost if </a:t>
            </a:r>
            <a:r>
              <a:rPr lang="en-US" dirty="0">
                <a:solidFill>
                  <a:srgbClr val="231F20"/>
                </a:solidFill>
                <a:latin typeface="Times New Roman" panose="02020603050405020304" pitchFamily="18" charset="0"/>
              </a:rPr>
              <a:t>Design for testability (DFT) </a:t>
            </a:r>
            <a:r>
              <a:rPr lang="en-US" dirty="0"/>
              <a:t> is included, which increases the chip area by 10%</a:t>
            </a:r>
          </a:p>
        </p:txBody>
      </p:sp>
    </p:spTree>
    <p:extLst>
      <p:ext uri="{BB962C8B-B14F-4D97-AF65-F5344CB8AC3E}">
        <p14:creationId xmlns:p14="http://schemas.microsoft.com/office/powerpoint/2010/main" val="268233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Math-2</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18</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1486990"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00" y="843286"/>
            <a:ext cx="9000000" cy="5171429"/>
          </a:xfrm>
          <a:prstGeom prst="rect">
            <a:avLst/>
          </a:prstGeom>
        </p:spPr>
      </p:pic>
    </p:spTree>
    <p:extLst>
      <p:ext uri="{BB962C8B-B14F-4D97-AF65-F5344CB8AC3E}">
        <p14:creationId xmlns:p14="http://schemas.microsoft.com/office/powerpoint/2010/main" val="293920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Verification Methodologies in VLSI Design Flow</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2</a:t>
            </a:fld>
            <a:endParaRPr lang="en-US" sz="2000" dirty="0">
              <a:solidFill>
                <a:srgbClr val="009900"/>
              </a:solidFill>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17742" y="571416"/>
            <a:ext cx="6907258" cy="5889231"/>
          </a:xfrm>
          <a:prstGeom prst="rect">
            <a:avLst/>
          </a:prstGeom>
        </p:spPr>
      </p:pic>
      <p:sp>
        <p:nvSpPr>
          <p:cNvPr id="4" name="Rectangle 3"/>
          <p:cNvSpPr/>
          <p:nvPr/>
        </p:nvSpPr>
        <p:spPr>
          <a:xfrm>
            <a:off x="3671480" y="6448445"/>
            <a:ext cx="5648325" cy="369332"/>
          </a:xfrm>
          <a:prstGeom prst="rect">
            <a:avLst/>
          </a:prstGeom>
        </p:spPr>
        <p:txBody>
          <a:bodyPr wrap="square">
            <a:spAutoFit/>
          </a:bodyPr>
          <a:lstStyle/>
          <a:p>
            <a:r>
              <a:rPr lang="en-US" dirty="0"/>
              <a:t>Fig: Verification methodologies in VLSI design flow</a:t>
            </a:r>
          </a:p>
        </p:txBody>
      </p:sp>
    </p:spTree>
    <p:extLst>
      <p:ext uri="{BB962C8B-B14F-4D97-AF65-F5344CB8AC3E}">
        <p14:creationId xmlns:p14="http://schemas.microsoft.com/office/powerpoint/2010/main" val="25821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Logic	Verification</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3</a:t>
            </a:fld>
            <a:endParaRPr lang="en-US" sz="2000" dirty="0">
              <a:solidFill>
                <a:srgbClr val="009900"/>
              </a:solidFill>
            </a:endParaRPr>
          </a:p>
        </p:txBody>
      </p:sp>
      <p:sp>
        <p:nvSpPr>
          <p:cNvPr id="2" name="Rectangle 1"/>
          <p:cNvSpPr/>
          <p:nvPr/>
        </p:nvSpPr>
        <p:spPr>
          <a:xfrm>
            <a:off x="1546589" y="838201"/>
            <a:ext cx="8905875" cy="6217087"/>
          </a:xfrm>
          <a:prstGeom prst="rect">
            <a:avLst/>
          </a:prstGeom>
        </p:spPr>
        <p:txBody>
          <a:bodyPr wrap="square">
            <a:spAutoFit/>
          </a:bodyPr>
          <a:lstStyle/>
          <a:p>
            <a:r>
              <a:rPr lang="en-US" sz="2000" b="1" dirty="0"/>
              <a:t>Logic verification </a:t>
            </a:r>
            <a:r>
              <a:rPr lang="en-US" sz="2000" dirty="0"/>
              <a:t>is the process of checking the functionality of the circuit. </a:t>
            </a:r>
          </a:p>
          <a:p>
            <a:endParaRPr lang="en-US" sz="2000" dirty="0"/>
          </a:p>
          <a:p>
            <a:r>
              <a:rPr lang="en-US" sz="2000" dirty="0"/>
              <a:t>It can be classified into the following two categories:	</a:t>
            </a:r>
          </a:p>
          <a:p>
            <a:pPr marL="285750" indent="-285750">
              <a:buFont typeface="Arial" panose="020B0604020202020204" pitchFamily="34" charset="0"/>
              <a:buChar char="•"/>
            </a:pPr>
            <a:r>
              <a:rPr lang="en-US" sz="2000" dirty="0"/>
              <a:t>Static verification</a:t>
            </a:r>
          </a:p>
          <a:p>
            <a:pPr marL="285750" indent="-285750">
              <a:buFont typeface="Arial" panose="020B0604020202020204" pitchFamily="34" charset="0"/>
              <a:buChar char="•"/>
            </a:pPr>
            <a:r>
              <a:rPr lang="en-US" sz="2000" dirty="0"/>
              <a:t>Dynamic verification (simulation-based)</a:t>
            </a:r>
          </a:p>
          <a:p>
            <a:endParaRPr lang="en-US" sz="2000" dirty="0"/>
          </a:p>
          <a:p>
            <a:pPr algn="just">
              <a:lnSpc>
                <a:spcPct val="150000"/>
              </a:lnSpc>
            </a:pPr>
            <a:r>
              <a:rPr lang="en-US" sz="2000" dirty="0"/>
              <a:t>In the </a:t>
            </a:r>
            <a:r>
              <a:rPr lang="en-US" sz="2000" b="1" dirty="0"/>
              <a:t>static verification </a:t>
            </a:r>
            <a:r>
              <a:rPr lang="en-US" sz="2000" dirty="0"/>
              <a:t>process, no simulation is performed on the circuit. It  checks against some rules, such as electrical rules, design rules, schematic check, etc. It is fast as compared to the dynamic verification process.</a:t>
            </a:r>
          </a:p>
          <a:p>
            <a:pPr algn="just">
              <a:lnSpc>
                <a:spcPct val="150000"/>
              </a:lnSpc>
            </a:pPr>
            <a:endParaRPr lang="en-US" sz="2000" dirty="0"/>
          </a:p>
          <a:p>
            <a:pPr algn="just">
              <a:lnSpc>
                <a:spcPct val="150000"/>
              </a:lnSpc>
            </a:pPr>
            <a:r>
              <a:rPr lang="en-US" sz="2000" dirty="0"/>
              <a:t>In the </a:t>
            </a:r>
            <a:r>
              <a:rPr lang="en-US" sz="2000" b="1" dirty="0"/>
              <a:t>dynamic verification </a:t>
            </a:r>
            <a:r>
              <a:rPr lang="en-US" sz="2000" dirty="0"/>
              <a:t>process, the circuit is simulated to check its correctness. It is very slow but most accurate, and not applicable for the whole big system. The reduced ordered binary decision diagram (ROBDD) is widely used for logic verification.</a:t>
            </a:r>
          </a:p>
          <a:p>
            <a:endParaRPr lang="en-US" sz="2000" dirty="0"/>
          </a:p>
          <a:p>
            <a:endParaRPr lang="en-US" dirty="0"/>
          </a:p>
        </p:txBody>
      </p:sp>
    </p:spTree>
    <p:extLst>
      <p:ext uri="{BB962C8B-B14F-4D97-AF65-F5344CB8AC3E}">
        <p14:creationId xmlns:p14="http://schemas.microsoft.com/office/powerpoint/2010/main" val="5260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Logic	Verification</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4</a:t>
            </a:fld>
            <a:endParaRPr lang="en-US" sz="2000" dirty="0">
              <a:solidFill>
                <a:srgbClr val="009900"/>
              </a:solidFill>
            </a:endParaRPr>
          </a:p>
        </p:txBody>
      </p:sp>
      <p:sp>
        <p:nvSpPr>
          <p:cNvPr id="2" name="Rectangle 1"/>
          <p:cNvSpPr/>
          <p:nvPr/>
        </p:nvSpPr>
        <p:spPr>
          <a:xfrm>
            <a:off x="1861977" y="1447800"/>
            <a:ext cx="8471263" cy="3600986"/>
          </a:xfrm>
          <a:prstGeom prst="rect">
            <a:avLst/>
          </a:prstGeom>
        </p:spPr>
        <p:txBody>
          <a:bodyPr wrap="square">
            <a:spAutoFit/>
          </a:bodyPr>
          <a:lstStyle/>
          <a:p>
            <a:r>
              <a:rPr lang="en-US" sz="2000" dirty="0"/>
              <a:t>There are two </a:t>
            </a:r>
            <a:r>
              <a:rPr lang="en-US" sz="2000" b="1" dirty="0"/>
              <a:t>formal approaches </a:t>
            </a:r>
            <a:r>
              <a:rPr lang="en-US" sz="2000" dirty="0"/>
              <a:t>for logic verification: </a:t>
            </a:r>
          </a:p>
          <a:p>
            <a:endParaRPr lang="en-US" sz="2000" dirty="0"/>
          </a:p>
          <a:p>
            <a:pPr marL="342900" indent="-342900">
              <a:lnSpc>
                <a:spcPct val="150000"/>
              </a:lnSpc>
              <a:buFont typeface="Wingdings" panose="05000000000000000000" pitchFamily="2" charset="2"/>
              <a:buChar char="v"/>
            </a:pPr>
            <a:r>
              <a:rPr lang="en-US" sz="2000" b="1" dirty="0"/>
              <a:t>Equivalence checking </a:t>
            </a:r>
            <a:r>
              <a:rPr lang="en-US" sz="2000" dirty="0"/>
              <a:t>: verifies that the implementation is equivalent to the formal specification .</a:t>
            </a:r>
          </a:p>
          <a:p>
            <a:pPr marL="457200" indent="-457200">
              <a:lnSpc>
                <a:spcPct val="150000"/>
              </a:lnSpc>
              <a:buFont typeface="Wingdings" panose="05000000000000000000" pitchFamily="2" charset="2"/>
              <a:buChar char="v"/>
            </a:pPr>
            <a:endParaRPr lang="en-US" sz="2000" dirty="0"/>
          </a:p>
          <a:p>
            <a:pPr marL="342900" indent="-342900">
              <a:lnSpc>
                <a:spcPct val="150000"/>
              </a:lnSpc>
              <a:buFont typeface="Wingdings" panose="05000000000000000000" pitchFamily="2" charset="2"/>
              <a:buChar char="v"/>
            </a:pPr>
            <a:r>
              <a:rPr lang="en-US" sz="2000" b="1" dirty="0"/>
              <a:t>Model checking</a:t>
            </a:r>
            <a:r>
              <a:rPr lang="en-US" sz="2000" dirty="0"/>
              <a:t>: verifies certain desirable properties required for a correct implementation</a:t>
            </a:r>
          </a:p>
          <a:p>
            <a:endParaRPr lang="en-US" sz="2000" dirty="0"/>
          </a:p>
          <a:p>
            <a:endParaRPr lang="en-US" dirty="0"/>
          </a:p>
        </p:txBody>
      </p:sp>
    </p:spTree>
    <p:extLst>
      <p:ext uri="{BB962C8B-B14F-4D97-AF65-F5344CB8AC3E}">
        <p14:creationId xmlns:p14="http://schemas.microsoft.com/office/powerpoint/2010/main" val="4094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Verification</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5</a:t>
            </a:fld>
            <a:endParaRPr lang="en-US" sz="2000" dirty="0">
              <a:solidFill>
                <a:srgbClr val="009900"/>
              </a:solidFill>
            </a:endParaRPr>
          </a:p>
        </p:txBody>
      </p:sp>
      <p:sp>
        <p:nvSpPr>
          <p:cNvPr id="3" name="Rectangle 2"/>
          <p:cNvSpPr/>
          <p:nvPr/>
        </p:nvSpPr>
        <p:spPr>
          <a:xfrm>
            <a:off x="1676400" y="762000"/>
            <a:ext cx="8686801" cy="4801314"/>
          </a:xfrm>
          <a:prstGeom prst="rect">
            <a:avLst/>
          </a:prstGeom>
        </p:spPr>
        <p:txBody>
          <a:bodyPr wrap="square">
            <a:spAutoFit/>
          </a:bodyPr>
          <a:lstStyle/>
          <a:p>
            <a:pPr algn="just">
              <a:lnSpc>
                <a:spcPct val="150000"/>
              </a:lnSpc>
            </a:pPr>
            <a:r>
              <a:rPr lang="en-US" sz="2400" b="1" i="1" dirty="0">
                <a:solidFill>
                  <a:srgbClr val="231F20"/>
                </a:solidFill>
                <a:latin typeface="Times New Roman" panose="02020603050405020304" pitchFamily="18" charset="0"/>
              </a:rPr>
              <a:t>Physical verification </a:t>
            </a:r>
            <a:r>
              <a:rPr lang="en-US" sz="2000" dirty="0">
                <a:solidFill>
                  <a:srgbClr val="231F20"/>
                </a:solidFill>
                <a:latin typeface="Times New Roman" panose="02020603050405020304" pitchFamily="18" charset="0"/>
              </a:rPr>
              <a:t>is the process of checking the layout for its correctness</a:t>
            </a:r>
            <a:r>
              <a:rPr lang="en-US" sz="2000" i="1" dirty="0">
                <a:solidFill>
                  <a:srgbClr val="231F20"/>
                </a:solidFill>
                <a:latin typeface="Times New Roman" panose="02020603050405020304" pitchFamily="18" charset="0"/>
              </a:rPr>
              <a:t>. At </a:t>
            </a:r>
            <a:r>
              <a:rPr lang="en-US" sz="2000" dirty="0">
                <a:solidFill>
                  <a:srgbClr val="231F20"/>
                </a:solidFill>
                <a:latin typeface="Times New Roman" panose="02020603050405020304" pitchFamily="18" charset="0"/>
              </a:rPr>
              <a:t>the end of the physical design phase, the layout is ready for creation of mask layers (pattern generation).</a:t>
            </a:r>
          </a:p>
          <a:p>
            <a:pPr algn="just">
              <a:lnSpc>
                <a:spcPct val="150000"/>
              </a:lnSpc>
            </a:pPr>
            <a:endParaRPr lang="en-US" sz="2000" dirty="0">
              <a:solidFill>
                <a:srgbClr val="231F20"/>
              </a:solidFill>
              <a:latin typeface="Times New Roman" panose="02020603050405020304" pitchFamily="18" charset="0"/>
            </a:endParaRPr>
          </a:p>
          <a:p>
            <a:pPr algn="just">
              <a:lnSpc>
                <a:spcPct val="150000"/>
              </a:lnSpc>
            </a:pPr>
            <a:r>
              <a:rPr lang="en-US" sz="2000" dirty="0">
                <a:solidFill>
                  <a:srgbClr val="231F20"/>
                </a:solidFill>
                <a:latin typeface="Times New Roman" panose="02020603050405020304" pitchFamily="18" charset="0"/>
              </a:rPr>
              <a:t>But before sending it to the pattern generator, the layout must be checked for the following rules:</a:t>
            </a:r>
          </a:p>
          <a:p>
            <a:pPr marL="285750" indent="-285750" algn="just">
              <a:lnSpc>
                <a:spcPct val="150000"/>
              </a:lnSpc>
              <a:buFont typeface="Wingdings" panose="05000000000000000000" pitchFamily="2" charset="2"/>
              <a:buChar char="Ø"/>
            </a:pPr>
            <a:r>
              <a:rPr lang="en-US" sz="2000" b="1" dirty="0">
                <a:solidFill>
                  <a:srgbClr val="231F20"/>
                </a:solidFill>
                <a:latin typeface="Times New Roman" panose="02020603050405020304" pitchFamily="18" charset="0"/>
              </a:rPr>
              <a:t>Design rule check (DRC)</a:t>
            </a:r>
          </a:p>
          <a:p>
            <a:pPr marL="285750" indent="-285750" algn="just">
              <a:lnSpc>
                <a:spcPct val="150000"/>
              </a:lnSpc>
              <a:buFont typeface="Wingdings" panose="05000000000000000000" pitchFamily="2" charset="2"/>
              <a:buChar char="Ø"/>
            </a:pPr>
            <a:r>
              <a:rPr lang="en-US" sz="2000" b="1" dirty="0">
                <a:solidFill>
                  <a:srgbClr val="231F20"/>
                </a:solidFill>
                <a:latin typeface="Times New Roman" panose="02020603050405020304" pitchFamily="18" charset="0"/>
              </a:rPr>
              <a:t>LVS check</a:t>
            </a:r>
          </a:p>
          <a:p>
            <a:pPr marL="285750" indent="-285750" algn="just">
              <a:lnSpc>
                <a:spcPct val="150000"/>
              </a:lnSpc>
              <a:buFont typeface="Wingdings" panose="05000000000000000000" pitchFamily="2" charset="2"/>
              <a:buChar char="Ø"/>
            </a:pPr>
            <a:r>
              <a:rPr lang="en-US" sz="2000" dirty="0">
                <a:solidFill>
                  <a:srgbClr val="231F20"/>
                </a:solidFill>
                <a:latin typeface="Times New Roman" panose="02020603050405020304" pitchFamily="18" charset="0"/>
              </a:rPr>
              <a:t>Electrical rule check (ERC)</a:t>
            </a:r>
          </a:p>
          <a:p>
            <a:pPr marL="285750" indent="-285750" algn="just">
              <a:lnSpc>
                <a:spcPct val="150000"/>
              </a:lnSpc>
              <a:buFont typeface="Wingdings" panose="05000000000000000000" pitchFamily="2" charset="2"/>
              <a:buChar char="Ø"/>
            </a:pPr>
            <a:r>
              <a:rPr lang="en-US" sz="2000" dirty="0">
                <a:solidFill>
                  <a:srgbClr val="231F20"/>
                </a:solidFill>
                <a:latin typeface="Times New Roman" panose="02020603050405020304" pitchFamily="18" charset="0"/>
              </a:rPr>
              <a:t>Antenna check</a:t>
            </a:r>
            <a:endParaRPr lang="en-US" sz="2000" dirty="0"/>
          </a:p>
        </p:txBody>
      </p:sp>
    </p:spTree>
    <p:extLst>
      <p:ext uri="{BB962C8B-B14F-4D97-AF65-F5344CB8AC3E}">
        <p14:creationId xmlns:p14="http://schemas.microsoft.com/office/powerpoint/2010/main" val="302618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Design Rule Check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6</a:t>
            </a:fld>
            <a:endParaRPr lang="en-US" sz="2000" dirty="0">
              <a:solidFill>
                <a:srgbClr val="009900"/>
              </a:solidFill>
            </a:endParaRPr>
          </a:p>
        </p:txBody>
      </p:sp>
      <p:sp>
        <p:nvSpPr>
          <p:cNvPr id="2" name="Rectangle 1"/>
          <p:cNvSpPr/>
          <p:nvPr/>
        </p:nvSpPr>
        <p:spPr>
          <a:xfrm>
            <a:off x="1752600" y="685801"/>
            <a:ext cx="861060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t>Design rules </a:t>
            </a:r>
            <a:r>
              <a:rPr lang="en-US" sz="2000" dirty="0"/>
              <a:t>are a set of rules or guidelines for the layout of an IC. </a:t>
            </a:r>
          </a:p>
          <a:p>
            <a:pPr marL="342900" indent="-342900">
              <a:lnSpc>
                <a:spcPct val="150000"/>
              </a:lnSpc>
              <a:buFont typeface="Arial" panose="020B0604020202020204" pitchFamily="34" charset="0"/>
              <a:buChar char="•"/>
            </a:pPr>
            <a:r>
              <a:rPr lang="en-US" sz="2000" dirty="0"/>
              <a:t>These rules are derived from the IC fabrication process technology. </a:t>
            </a:r>
          </a:p>
          <a:p>
            <a:pPr marL="342900" indent="-342900">
              <a:lnSpc>
                <a:spcPct val="150000"/>
              </a:lnSpc>
              <a:buFont typeface="Arial" panose="020B0604020202020204" pitchFamily="34" charset="0"/>
              <a:buChar char="•"/>
            </a:pPr>
            <a:r>
              <a:rPr lang="en-US" sz="2000" dirty="0"/>
              <a:t>Some examples of the design rules are metal-to-metal spacing, minimum metal width, minimum poly width, poly-to-metal spacing, minimum size of the contacts, etc. </a:t>
            </a:r>
          </a:p>
          <a:p>
            <a:pPr marL="342900" indent="-342900">
              <a:lnSpc>
                <a:spcPct val="150000"/>
              </a:lnSpc>
              <a:buFont typeface="Arial" panose="020B0604020202020204" pitchFamily="34" charset="0"/>
              <a:buChar char="•"/>
            </a:pPr>
            <a:r>
              <a:rPr lang="en-US" sz="2000" dirty="0"/>
              <a:t>These rules are the outcome of the limitations of the fabrication process.</a:t>
            </a:r>
          </a:p>
          <a:p>
            <a:endParaRPr lang="en-US" sz="2000" dirty="0"/>
          </a:p>
          <a:p>
            <a:r>
              <a:rPr lang="en-US" sz="2000" dirty="0"/>
              <a:t>For example, if two metal lines are fabricated very close to each other violating the minimum spacing rule, the metal lines may be shorted to each other.</a:t>
            </a:r>
          </a:p>
          <a:p>
            <a:endParaRPr lang="en-US" sz="2000" dirty="0"/>
          </a:p>
          <a:p>
            <a:r>
              <a:rPr lang="en-US" sz="2000" dirty="0"/>
              <a:t>The rules mainly check:</a:t>
            </a:r>
          </a:p>
          <a:p>
            <a:pPr marL="285750" indent="-285750">
              <a:buFont typeface="Arial" panose="020B0604020202020204" pitchFamily="34" charset="0"/>
              <a:buChar char="•"/>
            </a:pPr>
            <a:r>
              <a:rPr lang="en-US" sz="2000" dirty="0"/>
              <a:t>Width </a:t>
            </a:r>
          </a:p>
          <a:p>
            <a:pPr marL="285750" indent="-285750">
              <a:buFont typeface="Arial" panose="020B0604020202020204" pitchFamily="34" charset="0"/>
              <a:buChar char="•"/>
            </a:pPr>
            <a:r>
              <a:rPr lang="en-US" sz="2000" dirty="0"/>
              <a:t>Spacing</a:t>
            </a:r>
          </a:p>
          <a:p>
            <a:pPr marL="285750" indent="-285750">
              <a:buFont typeface="Arial" panose="020B0604020202020204" pitchFamily="34" charset="0"/>
              <a:buChar char="•"/>
            </a:pPr>
            <a:r>
              <a:rPr lang="en-US" sz="2000" dirty="0"/>
              <a:t>Enclosure</a:t>
            </a:r>
          </a:p>
          <a:p>
            <a:endParaRPr lang="en-US" sz="2000" dirty="0"/>
          </a:p>
        </p:txBody>
      </p:sp>
      <p:sp>
        <p:nvSpPr>
          <p:cNvPr id="9" name="Rectangle 8"/>
          <p:cNvSpPr/>
          <p:nvPr/>
        </p:nvSpPr>
        <p:spPr>
          <a:xfrm>
            <a:off x="5867400" y="4724400"/>
            <a:ext cx="44958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design rules are expressed in two different ways:</a:t>
            </a:r>
          </a:p>
          <a:p>
            <a:pPr marL="742950" lvl="1" indent="-285750">
              <a:buFont typeface="Arial" panose="020B0604020202020204" pitchFamily="34" charset="0"/>
              <a:buChar char="•"/>
            </a:pPr>
            <a:r>
              <a:rPr lang="en-US" dirty="0">
                <a:cs typeface="Arial" panose="020B0604020202020204" pitchFamily="34" charset="0"/>
              </a:rPr>
              <a:t>Micron rules</a:t>
            </a:r>
          </a:p>
          <a:p>
            <a:pPr marL="742950" lvl="1" indent="-285750">
              <a:buFont typeface="Arial" panose="020B0604020202020204" pitchFamily="34" charset="0"/>
              <a:buChar char="•"/>
            </a:pPr>
            <a:r>
              <a:rPr lang="en-US" dirty="0">
                <a:cs typeface="Arial" panose="020B0604020202020204" pitchFamily="34" charset="0"/>
              </a:rPr>
              <a:t>Lambda rules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09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fade">
                                      <p:cBhvr>
                                        <p:cTn id="33" dur="500"/>
                                        <p:tgtEl>
                                          <p:spTgt spid="2">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additive="base">
                                        <p:cTn id="38"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 calcmode="lin" valueType="num">
                                      <p:cBhvr additive="base">
                                        <p:cTn id="42"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9">
                                            <p:txEl>
                                              <p:pRg st="1" end="1"/>
                                            </p:txEl>
                                          </p:spTgt>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 calcmode="lin" valueType="num">
                                      <p:cBhvr additive="base">
                                        <p:cTn id="46"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Design Rule Check </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7</a:t>
            </a:fld>
            <a:endParaRPr lang="en-US" sz="2000" dirty="0">
              <a:solidFill>
                <a:srgbClr val="009900"/>
              </a:solidFill>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971800" y="2514600"/>
            <a:ext cx="6035234" cy="2053656"/>
          </a:xfrm>
          <a:prstGeom prst="rect">
            <a:avLst/>
          </a:prstGeom>
        </p:spPr>
      </p:pic>
      <p:sp>
        <p:nvSpPr>
          <p:cNvPr id="4" name="Rectangle 3"/>
          <p:cNvSpPr/>
          <p:nvPr/>
        </p:nvSpPr>
        <p:spPr>
          <a:xfrm>
            <a:off x="3810000" y="1600201"/>
            <a:ext cx="4416658" cy="461665"/>
          </a:xfrm>
          <a:prstGeom prst="rect">
            <a:avLst/>
          </a:prstGeom>
        </p:spPr>
        <p:txBody>
          <a:bodyPr wrap="none">
            <a:spAutoFit/>
          </a:bodyPr>
          <a:lstStyle/>
          <a:p>
            <a:r>
              <a:rPr lang="en-US" sz="2400" dirty="0">
                <a:solidFill>
                  <a:srgbClr val="FF0000"/>
                </a:solidFill>
              </a:rPr>
              <a:t>Some industry standard DRC tools</a:t>
            </a:r>
          </a:p>
        </p:txBody>
      </p:sp>
    </p:spTree>
    <p:extLst>
      <p:ext uri="{BB962C8B-B14F-4D97-AF65-F5344CB8AC3E}">
        <p14:creationId xmlns:p14="http://schemas.microsoft.com/office/powerpoint/2010/main" val="164474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Layout Versus Schematic (LVS) checker</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8</a:t>
            </a:fld>
            <a:endParaRPr lang="en-US" sz="2000" dirty="0">
              <a:solidFill>
                <a:srgbClr val="009900"/>
              </a:solidFill>
            </a:endParaRPr>
          </a:p>
        </p:txBody>
      </p:sp>
      <p:sp>
        <p:nvSpPr>
          <p:cNvPr id="3" name="Rectangle 2"/>
          <p:cNvSpPr/>
          <p:nvPr/>
        </p:nvSpPr>
        <p:spPr>
          <a:xfrm>
            <a:off x="1754208" y="677790"/>
            <a:ext cx="8686800" cy="1938992"/>
          </a:xfrm>
          <a:prstGeom prst="rect">
            <a:avLst/>
          </a:prstGeom>
        </p:spPr>
        <p:txBody>
          <a:bodyPr wrap="square">
            <a:spAutoFit/>
          </a:bodyPr>
          <a:lstStyle/>
          <a:p>
            <a:pPr algn="just"/>
            <a:r>
              <a:rPr lang="en-US" sz="2000" dirty="0"/>
              <a:t>A typical LVS checker tool extracts the devices and their connection from the layout based </a:t>
            </a:r>
            <a:r>
              <a:rPr lang="en-US" sz="2000" b="1" dirty="0"/>
              <a:t>on the specified extraction rules</a:t>
            </a:r>
            <a:r>
              <a:rPr lang="en-US" sz="2000" dirty="0"/>
              <a:t>, and generates a netlist using the extracted devices and their connectivity. </a:t>
            </a:r>
          </a:p>
          <a:p>
            <a:pPr algn="just"/>
            <a:endParaRPr lang="en-US" sz="2000" dirty="0"/>
          </a:p>
          <a:p>
            <a:pPr algn="just"/>
            <a:r>
              <a:rPr lang="en-US" sz="2000" dirty="0"/>
              <a:t>Then it compares the layout netlist to the schematic netlist, and displays mismatches between the layout and the schematic, both textually and graphically.</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19601" y="2811409"/>
            <a:ext cx="4105275" cy="3529385"/>
          </a:xfrm>
          <a:prstGeom prst="rect">
            <a:avLst/>
          </a:prstGeom>
        </p:spPr>
      </p:pic>
      <p:sp>
        <p:nvSpPr>
          <p:cNvPr id="5" name="Rectangle 4"/>
          <p:cNvSpPr/>
          <p:nvPr/>
        </p:nvSpPr>
        <p:spPr>
          <a:xfrm>
            <a:off x="4876801" y="6444238"/>
            <a:ext cx="2524281" cy="369332"/>
          </a:xfrm>
          <a:prstGeom prst="rect">
            <a:avLst/>
          </a:prstGeom>
        </p:spPr>
        <p:txBody>
          <a:bodyPr wrap="none">
            <a:spAutoFit/>
          </a:bodyPr>
          <a:lstStyle/>
          <a:p>
            <a:r>
              <a:rPr lang="en-US" dirty="0"/>
              <a:t>Fig: LVS checking process</a:t>
            </a:r>
          </a:p>
        </p:txBody>
      </p:sp>
    </p:spTree>
    <p:extLst>
      <p:ext uri="{BB962C8B-B14F-4D97-AF65-F5344CB8AC3E}">
        <p14:creationId xmlns:p14="http://schemas.microsoft.com/office/powerpoint/2010/main" val="391802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536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LVS Checker</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1533525" y="6448446"/>
            <a:ext cx="2133600" cy="365125"/>
          </a:xfrm>
        </p:spPr>
        <p:txBody>
          <a:bodyPr/>
          <a:lstStyle/>
          <a:p>
            <a:fld id="{ADF5A313-DFE6-448C-857B-AAC33D330831}" type="datetime5">
              <a:rPr lang="en-US" smtClean="0"/>
              <a:t>1-Apr-21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8524875" y="6492895"/>
            <a:ext cx="2133600" cy="365125"/>
          </a:xfrm>
        </p:spPr>
        <p:txBody>
          <a:bodyPr/>
          <a:lstStyle/>
          <a:p>
            <a:fld id="{BC490F8C-3D0D-4DB1-B2BD-1525EA5CE111}" type="slidenum">
              <a:rPr lang="en-US" sz="2000">
                <a:solidFill>
                  <a:srgbClr val="009900"/>
                </a:solidFill>
              </a:rPr>
              <a:pPr/>
              <a:t>9</a:t>
            </a:fld>
            <a:endParaRPr lang="en-US" sz="2000" dirty="0">
              <a:solidFill>
                <a:srgbClr val="009900"/>
              </a:solidFill>
            </a:endParaRPr>
          </a:p>
        </p:txBody>
      </p:sp>
      <p:sp>
        <p:nvSpPr>
          <p:cNvPr id="2" name="Rectangle 1"/>
          <p:cNvSpPr/>
          <p:nvPr/>
        </p:nvSpPr>
        <p:spPr>
          <a:xfrm>
            <a:off x="1524000" y="751344"/>
            <a:ext cx="8915400" cy="4832092"/>
          </a:xfrm>
          <a:prstGeom prst="rect">
            <a:avLst/>
          </a:prstGeom>
        </p:spPr>
        <p:txBody>
          <a:bodyPr wrap="square">
            <a:spAutoFit/>
          </a:bodyPr>
          <a:lstStyle/>
          <a:p>
            <a:pPr algn="just"/>
            <a:r>
              <a:rPr lang="en-US" sz="2200" dirty="0">
                <a:solidFill>
                  <a:srgbClr val="231F20"/>
                </a:solidFill>
                <a:latin typeface="Times New Roman" panose="02020603050405020304" pitchFamily="18" charset="0"/>
              </a:rPr>
              <a:t>An LVS checker performs following </a:t>
            </a:r>
            <a:r>
              <a:rPr lang="en-US" sz="2200" b="1" dirty="0">
                <a:solidFill>
                  <a:srgbClr val="231F20"/>
                </a:solidFill>
                <a:latin typeface="Times New Roman" panose="02020603050405020304" pitchFamily="18" charset="0"/>
              </a:rPr>
              <a:t>three basic steps</a:t>
            </a:r>
          </a:p>
          <a:p>
            <a:pPr algn="just"/>
            <a:endParaRPr lang="en-US" sz="2200" dirty="0">
              <a:solidFill>
                <a:srgbClr val="231F20"/>
              </a:solidFill>
              <a:latin typeface="Times New Roman" panose="02020603050405020304" pitchFamily="18" charset="0"/>
            </a:endParaRPr>
          </a:p>
          <a:p>
            <a:pPr marL="342900" indent="-342900" algn="just">
              <a:buFont typeface="+mj-lt"/>
              <a:buAutoNum type="arabicPeriod"/>
            </a:pPr>
            <a:r>
              <a:rPr lang="en-US" sz="2200" b="1" dirty="0">
                <a:solidFill>
                  <a:srgbClr val="231F20"/>
                </a:solidFill>
                <a:latin typeface="Times New Roman" panose="02020603050405020304" pitchFamily="18" charset="0"/>
              </a:rPr>
              <a:t>Extraction : </a:t>
            </a:r>
            <a:r>
              <a:rPr lang="en-US" sz="2200" dirty="0">
                <a:solidFill>
                  <a:srgbClr val="231F20"/>
                </a:solidFill>
                <a:latin typeface="Times New Roman" panose="02020603050405020304" pitchFamily="18" charset="0"/>
              </a:rPr>
              <a:t>The software program takes the layout database as input which  contains all the layers, drawn to represent the circuit. It then performs logic operations between the layers to determine the device components and their connections, based on extraction rules.</a:t>
            </a:r>
          </a:p>
          <a:p>
            <a:pPr marL="342900" indent="-342900" algn="just">
              <a:buAutoNum type="arabicPeriod"/>
            </a:pPr>
            <a:endParaRPr lang="en-US" sz="2200" dirty="0">
              <a:solidFill>
                <a:srgbClr val="231F20"/>
              </a:solidFill>
              <a:latin typeface="Times New Roman" panose="02020603050405020304" pitchFamily="18" charset="0"/>
            </a:endParaRPr>
          </a:p>
          <a:p>
            <a:pPr marL="342900" indent="-342900" algn="just">
              <a:buFont typeface="+mj-lt"/>
              <a:buAutoNum type="arabicPeriod"/>
            </a:pPr>
            <a:r>
              <a:rPr lang="en-US" sz="2200" b="1" dirty="0">
                <a:solidFill>
                  <a:srgbClr val="231F20"/>
                </a:solidFill>
                <a:latin typeface="Times New Roman" panose="02020603050405020304" pitchFamily="18" charset="0"/>
              </a:rPr>
              <a:t>Reduction :  </a:t>
            </a:r>
            <a:r>
              <a:rPr lang="en-US" sz="2200" dirty="0">
                <a:solidFill>
                  <a:srgbClr val="231F20"/>
                </a:solidFill>
                <a:latin typeface="Times New Roman" panose="02020603050405020304" pitchFamily="18" charset="0"/>
              </a:rPr>
              <a:t>In the reduction process, the software combines the extracted components into series and parallel combinations, if possible, and generates a netlist.</a:t>
            </a:r>
          </a:p>
          <a:p>
            <a:pPr marL="342900" indent="-342900" algn="just">
              <a:buFont typeface="+mj-lt"/>
              <a:buAutoNum type="arabicPeriod"/>
            </a:pPr>
            <a:endParaRPr lang="en-US" sz="2200" dirty="0">
              <a:solidFill>
                <a:srgbClr val="231F20"/>
              </a:solidFill>
              <a:latin typeface="Times New Roman" panose="02020603050405020304" pitchFamily="18" charset="0"/>
            </a:endParaRPr>
          </a:p>
          <a:p>
            <a:pPr marL="342900" indent="-342900" algn="just">
              <a:buFont typeface="+mj-lt"/>
              <a:buAutoNum type="arabicPeriod"/>
            </a:pPr>
            <a:r>
              <a:rPr lang="en-US" sz="2200" b="1" dirty="0">
                <a:solidFill>
                  <a:srgbClr val="231F20"/>
                </a:solidFill>
                <a:latin typeface="Times New Roman" panose="02020603050405020304" pitchFamily="18" charset="0"/>
              </a:rPr>
              <a:t>Comparison : </a:t>
            </a:r>
            <a:r>
              <a:rPr lang="en-US" sz="2200" dirty="0">
                <a:solidFill>
                  <a:srgbClr val="231F20"/>
                </a:solidFill>
                <a:latin typeface="Times New Roman" panose="02020603050405020304" pitchFamily="18" charset="0"/>
              </a:rPr>
              <a:t>Then it compares the extracted layout netlist with the schematic netlist. If the two netlists match, it reports no LVS error, otherwise it reports the errors in a file.</a:t>
            </a:r>
            <a:endParaRPr lang="en-US" sz="2200" dirty="0"/>
          </a:p>
        </p:txBody>
      </p:sp>
    </p:spTree>
    <p:extLst>
      <p:ext uri="{BB962C8B-B14F-4D97-AF65-F5344CB8AC3E}">
        <p14:creationId xmlns:p14="http://schemas.microsoft.com/office/powerpoint/2010/main" val="413604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1116</Words>
  <Application>Microsoft Office PowerPoint</Application>
  <PresentationFormat>Widescreen</PresentationFormat>
  <Paragraphs>198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Jahir sir</dc:creator>
  <cp:lastModifiedBy>Jahir sir</cp:lastModifiedBy>
  <cp:revision>4</cp:revision>
  <dcterms:created xsi:type="dcterms:W3CDTF">2020-02-09T08:07:55Z</dcterms:created>
  <dcterms:modified xsi:type="dcterms:W3CDTF">2021-04-01T05:46:26Z</dcterms:modified>
</cp:coreProperties>
</file>