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64" r:id="rId2"/>
  </p:sldMasterIdLst>
  <p:notesMasterIdLst>
    <p:notesMasterId r:id="rId39"/>
  </p:notesMasterIdLst>
  <p:sldIdLst>
    <p:sldId id="256" r:id="rId3"/>
    <p:sldId id="287" r:id="rId4"/>
    <p:sldId id="257" r:id="rId5"/>
    <p:sldId id="258" r:id="rId6"/>
    <p:sldId id="259" r:id="rId7"/>
    <p:sldId id="260" r:id="rId8"/>
    <p:sldId id="288" r:id="rId9"/>
    <p:sldId id="289" r:id="rId10"/>
    <p:sldId id="261" r:id="rId11"/>
    <p:sldId id="292" r:id="rId12"/>
    <p:sldId id="291" r:id="rId13"/>
    <p:sldId id="262" r:id="rId14"/>
    <p:sldId id="263" r:id="rId15"/>
    <p:sldId id="280" r:id="rId16"/>
    <p:sldId id="264" r:id="rId17"/>
    <p:sldId id="265" r:id="rId18"/>
    <p:sldId id="266" r:id="rId19"/>
    <p:sldId id="267" r:id="rId20"/>
    <p:sldId id="290" r:id="rId21"/>
    <p:sldId id="268" r:id="rId22"/>
    <p:sldId id="269" r:id="rId23"/>
    <p:sldId id="282" r:id="rId24"/>
    <p:sldId id="270" r:id="rId25"/>
    <p:sldId id="283" r:id="rId26"/>
    <p:sldId id="284" r:id="rId27"/>
    <p:sldId id="271" r:id="rId28"/>
    <p:sldId id="272" r:id="rId29"/>
    <p:sldId id="273" r:id="rId30"/>
    <p:sldId id="274" r:id="rId31"/>
    <p:sldId id="275" r:id="rId32"/>
    <p:sldId id="276" r:id="rId33"/>
    <p:sldId id="277" r:id="rId34"/>
    <p:sldId id="278" r:id="rId35"/>
    <p:sldId id="279" r:id="rId36"/>
    <p:sldId id="285" r:id="rId37"/>
    <p:sldId id="286" r:id="rId3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CCEC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2934" y="-10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9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52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53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53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3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53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CFFBED9-3606-4613-8657-EFFD1C79552C}" type="slidenum">
              <a:rPr lang="en-US"/>
              <a:pPr/>
              <a:t>‹#›</a:t>
            </a:fld>
            <a:endParaRPr lang="en-US"/>
          </a:p>
        </p:txBody>
      </p:sp>
    </p:spTree>
    <p:extLst>
      <p:ext uri="{BB962C8B-B14F-4D97-AF65-F5344CB8AC3E}">
        <p14:creationId xmlns:p14="http://schemas.microsoft.com/office/powerpoint/2010/main" val="37241781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a:ln/>
        </p:spPr>
      </p:sp>
      <p:sp>
        <p:nvSpPr>
          <p:cNvPr id="2457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419371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02" name="Rectangle 1026"/>
          <p:cNvSpPr>
            <a:spLocks noGrp="1" noChangeArrowheads="1"/>
          </p:cNvSpPr>
          <p:nvPr>
            <p:ph type="subTitle" idx="1"/>
          </p:nvPr>
        </p:nvSpPr>
        <p:spPr>
          <a:xfrm>
            <a:off x="4953000" y="3124200"/>
            <a:ext cx="4038600" cy="1752600"/>
          </a:xfrm>
        </p:spPr>
        <p:txBody>
          <a:bodyPr/>
          <a:lstStyle>
            <a:lvl1pPr marL="0" indent="0" algn="ctr">
              <a:buFontTx/>
              <a:buNone/>
              <a:defRPr i="1"/>
            </a:lvl1pPr>
          </a:lstStyle>
          <a:p>
            <a:pPr lvl="0"/>
            <a:r>
              <a:rPr lang="en-US" noProof="0" smtClean="0"/>
              <a:t>An Introduction to Management</a:t>
            </a:r>
          </a:p>
        </p:txBody>
      </p:sp>
      <p:sp>
        <p:nvSpPr>
          <p:cNvPr id="51203" name="Rectangle 1027"/>
          <p:cNvSpPr>
            <a:spLocks noGrp="1" noChangeArrowheads="1"/>
          </p:cNvSpPr>
          <p:nvPr>
            <p:ph type="ctrTitle" sz="quarter"/>
          </p:nvPr>
        </p:nvSpPr>
        <p:spPr>
          <a:xfrm>
            <a:off x="7391400" y="1174750"/>
            <a:ext cx="1066800" cy="990600"/>
          </a:xfrm>
        </p:spPr>
        <p:txBody>
          <a:bodyPr/>
          <a:lstStyle>
            <a:lvl1pPr>
              <a:defRPr sz="4000">
                <a:solidFill>
                  <a:srgbClr val="C69A17"/>
                </a:solidFill>
              </a:defRPr>
            </a:lvl1pPr>
          </a:lstStyle>
          <a:p>
            <a:pPr lvl="0"/>
            <a:r>
              <a:rPr lang="en-US" noProof="0" smtClean="0"/>
              <a:t>22</a:t>
            </a:r>
          </a:p>
        </p:txBody>
      </p:sp>
      <p:sp>
        <p:nvSpPr>
          <p:cNvPr id="51204" name="Text Box 1028"/>
          <p:cNvSpPr txBox="1">
            <a:spLocks noChangeArrowheads="1"/>
          </p:cNvSpPr>
          <p:nvPr userDrawn="1"/>
        </p:nvSpPr>
        <p:spPr bwMode="auto">
          <a:xfrm>
            <a:off x="695325" y="6148388"/>
            <a:ext cx="7753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1400" b="1">
                <a:latin typeface="Arial" charset="0"/>
              </a:rPr>
              <a:t>Slide content created by Joseph B. Mosca, Monmouth University. </a:t>
            </a:r>
            <a:br>
              <a:rPr lang="en-US" sz="1400" b="1">
                <a:latin typeface="Arial" charset="0"/>
              </a:rPr>
            </a:br>
            <a:r>
              <a:rPr lang="en-US" sz="1400" b="1">
                <a:latin typeface="Arial" charset="0"/>
              </a:rPr>
              <a:t>Copyright © Houghton Mifflin Company. All rights reserved.</a:t>
            </a:r>
            <a:endParaRPr lang="en-US" sz="1400" b="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Copyright © Houghton Mifflin Company. All rights reserved.</a:t>
            </a:r>
          </a:p>
        </p:txBody>
      </p:sp>
      <p:sp>
        <p:nvSpPr>
          <p:cNvPr id="5" name="Slide Number Placeholder 4"/>
          <p:cNvSpPr>
            <a:spLocks noGrp="1"/>
          </p:cNvSpPr>
          <p:nvPr>
            <p:ph type="sldNum" sz="quarter" idx="11"/>
          </p:nvPr>
        </p:nvSpPr>
        <p:spPr/>
        <p:txBody>
          <a:bodyPr/>
          <a:lstStyle>
            <a:lvl1pPr>
              <a:defRPr/>
            </a:lvl1pPr>
          </a:lstStyle>
          <a:p>
            <a:r>
              <a:rPr lang="en-US"/>
              <a:t>8 - </a:t>
            </a:r>
            <a:fld id="{BA97B2F4-76D6-481C-97F6-25258ECB78D7}" type="slidenum">
              <a:rPr lang="en-US"/>
              <a:pPr/>
              <a:t>‹#›</a:t>
            </a:fld>
            <a:endParaRPr lang="en-US"/>
          </a:p>
        </p:txBody>
      </p:sp>
    </p:spTree>
    <p:extLst>
      <p:ext uri="{BB962C8B-B14F-4D97-AF65-F5344CB8AC3E}">
        <p14:creationId xmlns:p14="http://schemas.microsoft.com/office/powerpoint/2010/main" val="212918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52400"/>
            <a:ext cx="67056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Copyright © Houghton Mifflin Company. All rights reserved.</a:t>
            </a:r>
          </a:p>
        </p:txBody>
      </p:sp>
      <p:sp>
        <p:nvSpPr>
          <p:cNvPr id="5" name="Slide Number Placeholder 4"/>
          <p:cNvSpPr>
            <a:spLocks noGrp="1"/>
          </p:cNvSpPr>
          <p:nvPr>
            <p:ph type="sldNum" sz="quarter" idx="11"/>
          </p:nvPr>
        </p:nvSpPr>
        <p:spPr/>
        <p:txBody>
          <a:bodyPr/>
          <a:lstStyle>
            <a:lvl1pPr>
              <a:defRPr/>
            </a:lvl1pPr>
          </a:lstStyle>
          <a:p>
            <a:r>
              <a:rPr lang="en-US"/>
              <a:t>8 - </a:t>
            </a:r>
            <a:fld id="{69460A4F-8B84-4B1A-BF99-028D1BB3E081}" type="slidenum">
              <a:rPr lang="en-US"/>
              <a:pPr/>
              <a:t>‹#›</a:t>
            </a:fld>
            <a:endParaRPr lang="en-US"/>
          </a:p>
        </p:txBody>
      </p:sp>
    </p:spTree>
    <p:extLst>
      <p:ext uri="{BB962C8B-B14F-4D97-AF65-F5344CB8AC3E}">
        <p14:creationId xmlns:p14="http://schemas.microsoft.com/office/powerpoint/2010/main" val="1353733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533400" y="6553200"/>
            <a:ext cx="4953000" cy="304800"/>
          </a:xfrm>
        </p:spPr>
        <p:txBody>
          <a:bodyPr/>
          <a:lstStyle>
            <a:lvl1pPr>
              <a:defRPr/>
            </a:lvl1pPr>
          </a:lstStyle>
          <a:p>
            <a:r>
              <a:rPr lang="en-US"/>
              <a:t>Copyright © Houghton Mifflin Company. All rights reserved.</a:t>
            </a:r>
          </a:p>
        </p:txBody>
      </p:sp>
      <p:sp>
        <p:nvSpPr>
          <p:cNvPr id="6" name="Slide Number Placeholder 5"/>
          <p:cNvSpPr>
            <a:spLocks noGrp="1"/>
          </p:cNvSpPr>
          <p:nvPr>
            <p:ph type="sldNum" sz="quarter" idx="11"/>
          </p:nvPr>
        </p:nvSpPr>
        <p:spPr>
          <a:xfrm>
            <a:off x="7239000" y="6553200"/>
            <a:ext cx="1905000" cy="304800"/>
          </a:xfrm>
        </p:spPr>
        <p:txBody>
          <a:bodyPr/>
          <a:lstStyle>
            <a:lvl1pPr>
              <a:defRPr/>
            </a:lvl1pPr>
          </a:lstStyle>
          <a:p>
            <a:r>
              <a:rPr lang="en-US"/>
              <a:t>8 - </a:t>
            </a:r>
            <a:fld id="{06995BD4-8072-4464-8F7B-244C52493E0B}" type="slidenum">
              <a:rPr lang="en-US"/>
              <a:pPr/>
              <a:t>‹#›</a:t>
            </a:fld>
            <a:endParaRPr lang="en-US"/>
          </a:p>
        </p:txBody>
      </p:sp>
    </p:spTree>
    <p:extLst>
      <p:ext uri="{BB962C8B-B14F-4D97-AF65-F5344CB8AC3E}">
        <p14:creationId xmlns:p14="http://schemas.microsoft.com/office/powerpoint/2010/main" val="4248915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NoBar-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a:xfrm>
            <a:off x="457200" y="990600"/>
            <a:ext cx="8229600" cy="5562600"/>
          </a:xfrm>
          <a:prstGeom prst="rect">
            <a:avLst/>
          </a:prstGeom>
        </p:spPr>
        <p:txBody>
          <a:bodyPr/>
          <a:lstStyle>
            <a:lvl1pPr>
              <a:spcBef>
                <a:spcPts val="1200"/>
              </a:spcBef>
              <a:spcAft>
                <a:spcPts val="600"/>
              </a:spcAft>
              <a:defRPr sz="2800">
                <a:solidFill>
                  <a:schemeClr val="tx1"/>
                </a:solidFill>
                <a:latin typeface="Arial" panose="020B0604020202020204" pitchFamily="34" charset="0"/>
              </a:defRPr>
            </a:lvl1pPr>
            <a:lvl2pPr>
              <a:spcBef>
                <a:spcPts val="1200"/>
              </a:spcBef>
              <a:spcAft>
                <a:spcPts val="600"/>
              </a:spcAft>
              <a:defRPr sz="2400">
                <a:solidFill>
                  <a:schemeClr val="tx1"/>
                </a:solidFill>
                <a:latin typeface="Arial" panose="020B0604020202020204" pitchFamily="34" charset="0"/>
              </a:defRPr>
            </a:lvl2pPr>
            <a:lvl3pPr>
              <a:spcBef>
                <a:spcPts val="1200"/>
              </a:spcBef>
              <a:spcAft>
                <a:spcPts val="600"/>
              </a:spcAft>
              <a:defRPr sz="2000">
                <a:solidFill>
                  <a:schemeClr val="tx1"/>
                </a:solidFill>
                <a:latin typeface="Arial" panose="020B0604020202020204" pitchFamily="34" charset="0"/>
              </a:defRPr>
            </a:lvl3pPr>
            <a:lvl4pPr>
              <a:spcBef>
                <a:spcPts val="1200"/>
              </a:spcBef>
              <a:spcAft>
                <a:spcPts val="600"/>
              </a:spcAft>
              <a:defRPr sz="1800">
                <a:solidFill>
                  <a:schemeClr val="tx1"/>
                </a:solidFill>
                <a:latin typeface="Arial" panose="020B0604020202020204" pitchFamily="34" charset="0"/>
              </a:defRPr>
            </a:lvl4pPr>
            <a:lvl5pPr>
              <a:spcBef>
                <a:spcPts val="1200"/>
              </a:spcBef>
              <a:spcAft>
                <a:spcPts val="600"/>
              </a:spcAft>
              <a:defRPr sz="1800">
                <a:solidFill>
                  <a:schemeClr val="tx1"/>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3499200" y="6553200"/>
            <a:ext cx="2145600" cy="99950"/>
          </a:xfrm>
          <a:prstGeom prst="rect">
            <a:avLst/>
          </a:prstGeom>
        </p:spPr>
        <p:txBody>
          <a:bodyPr lIns="0" tIns="0" rIns="0" bIns="0"/>
          <a:lstStyle>
            <a:lvl1pPr marL="0" indent="0" algn="ctr">
              <a:buNone/>
              <a:defRPr sz="800">
                <a:latin typeface="Arial" panose="020B0604020202020204" pitchFamily="34" charset="0"/>
              </a:defRPr>
            </a:lvl1pPr>
          </a:lstStyle>
          <a:p>
            <a:pPr lvl="0"/>
            <a:r>
              <a:rPr lang="en-US" dirty="0"/>
              <a:t>Jump to long image description</a:t>
            </a:r>
          </a:p>
        </p:txBody>
      </p:sp>
      <p:sp>
        <p:nvSpPr>
          <p:cNvPr id="5" name="Slide Title"/>
          <p:cNvSpPr txBox="1">
            <a:spLocks/>
          </p:cNvSpPr>
          <p:nvPr userDrawn="1"/>
        </p:nvSpPr>
        <p:spPr>
          <a:xfrm>
            <a:off x="0" y="0"/>
            <a:ext cx="9144000" cy="838200"/>
          </a:xfrm>
          <a:prstGeom prst="rect">
            <a:avLst/>
          </a:prstGeom>
          <a:solidFill>
            <a:srgbClr val="717A8B"/>
          </a:solidFill>
        </p:spPr>
        <p:txBody>
          <a:bodyPr vert="horz" lIns="91440" tIns="45720" rIns="91440" bIns="45720" rtlCol="0" anchor="ctr" anchorCtr="1">
            <a:normAutofit/>
          </a:bodyPr>
          <a:lstStyle>
            <a:lvl1pPr marL="0" indent="0" algn="ctr" defTabSz="0" rtl="0" eaLnBrk="0" fontAlgn="base" hangingPunct="0">
              <a:lnSpc>
                <a:spcPct val="100000"/>
              </a:lnSpc>
              <a:spcBef>
                <a:spcPct val="0"/>
              </a:spcBef>
              <a:spcAft>
                <a:spcPct val="0"/>
              </a:spcAft>
              <a:defRPr lang="en-US" sz="3600" b="0">
                <a:solidFill>
                  <a:schemeClr val="bg1"/>
                </a:solidFill>
                <a:effectLst/>
                <a:latin typeface="+mn-lt"/>
                <a:ea typeface="+mj-ea"/>
                <a:cs typeface="+mj-cs"/>
              </a:defRPr>
            </a:lvl1pPr>
            <a:lvl2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2pPr>
            <a:lvl3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3pPr>
            <a:lvl4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4pPr>
            <a:lvl5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5pPr>
            <a:lvl6pPr marL="457200" algn="ctr" rtl="0" fontAlgn="base">
              <a:lnSpc>
                <a:spcPct val="85000"/>
              </a:lnSpc>
              <a:spcBef>
                <a:spcPct val="0"/>
              </a:spcBef>
              <a:spcAft>
                <a:spcPct val="0"/>
              </a:spcAft>
              <a:defRPr sz="3600" b="1">
                <a:solidFill>
                  <a:srgbClr val="216471"/>
                </a:solidFill>
                <a:latin typeface="Arial" charset="0"/>
              </a:defRPr>
            </a:lvl6pPr>
            <a:lvl7pPr marL="914400" algn="ctr" rtl="0" fontAlgn="base">
              <a:lnSpc>
                <a:spcPct val="85000"/>
              </a:lnSpc>
              <a:spcBef>
                <a:spcPct val="0"/>
              </a:spcBef>
              <a:spcAft>
                <a:spcPct val="0"/>
              </a:spcAft>
              <a:defRPr sz="3600" b="1">
                <a:solidFill>
                  <a:srgbClr val="216471"/>
                </a:solidFill>
                <a:latin typeface="Arial" charset="0"/>
              </a:defRPr>
            </a:lvl7pPr>
            <a:lvl8pPr marL="1371600" algn="ctr" rtl="0" fontAlgn="base">
              <a:lnSpc>
                <a:spcPct val="85000"/>
              </a:lnSpc>
              <a:spcBef>
                <a:spcPct val="0"/>
              </a:spcBef>
              <a:spcAft>
                <a:spcPct val="0"/>
              </a:spcAft>
              <a:defRPr sz="3600" b="1">
                <a:solidFill>
                  <a:srgbClr val="216471"/>
                </a:solidFill>
                <a:latin typeface="Arial" charset="0"/>
              </a:defRPr>
            </a:lvl8pPr>
            <a:lvl9pPr marL="1828800" algn="ctr" rtl="0" fontAlgn="base">
              <a:lnSpc>
                <a:spcPct val="85000"/>
              </a:lnSpc>
              <a:spcBef>
                <a:spcPct val="0"/>
              </a:spcBef>
              <a:spcAft>
                <a:spcPct val="0"/>
              </a:spcAft>
              <a:defRPr sz="3600" b="1">
                <a:solidFill>
                  <a:srgbClr val="216471"/>
                </a:solidFill>
                <a:latin typeface="Arial" charset="0"/>
              </a:defRPr>
            </a:lvl9pPr>
          </a:lstStyle>
          <a:p>
            <a:r>
              <a:rPr lang="en-US" kern="0" dirty="0"/>
              <a:t>Click to edit Master title style</a:t>
            </a:r>
          </a:p>
        </p:txBody>
      </p:sp>
      <p:sp>
        <p:nvSpPr>
          <p:cNvPr id="6" name="TextBox 5"/>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12739505"/>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hapter Title">
    <p:bg bwMode="ltGray">
      <p:bgPr>
        <a:solidFill>
          <a:srgbClr val="439CBF"/>
        </a:solidFill>
        <a:effectLst/>
      </p:bgPr>
    </p:bg>
    <p:spTree>
      <p:nvGrpSpPr>
        <p:cNvPr id="1" name=""/>
        <p:cNvGrpSpPr/>
        <p:nvPr/>
      </p:nvGrpSpPr>
      <p:grpSpPr>
        <a:xfrm>
          <a:off x="0" y="0"/>
          <a:ext cx="0" cy="0"/>
          <a:chOff x="0" y="0"/>
          <a:chExt cx="0" cy="0"/>
        </a:xfrm>
      </p:grpSpPr>
      <p:sp>
        <p:nvSpPr>
          <p:cNvPr id="13" name="Rectangle 12"/>
          <p:cNvSpPr/>
          <p:nvPr userDrawn="1"/>
        </p:nvSpPr>
        <p:spPr bwMode="auto">
          <a:xfrm>
            <a:off x="5047200" y="0"/>
            <a:ext cx="4096800" cy="6534210"/>
          </a:xfrm>
          <a:prstGeom prst="rect">
            <a:avLst/>
          </a:prstGeom>
          <a:solidFill>
            <a:srgbClr val="BFBFB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spcBef>
                <a:spcPct val="20000"/>
              </a:spcBef>
              <a:buClr>
                <a:srgbClr val="800000"/>
              </a:buClr>
              <a:buFont typeface="Wingdings" pitchFamily="2" charset="2"/>
              <a:buNone/>
            </a:pPr>
            <a:endParaRPr lang="en-US" sz="2600">
              <a:solidFill>
                <a:srgbClr val="000000"/>
              </a:solidFill>
              <a:latin typeface="Arial" charset="0"/>
              <a:cs typeface="Arial" charset="0"/>
            </a:endParaRPr>
          </a:p>
        </p:txBody>
      </p:sp>
      <p:sp>
        <p:nvSpPr>
          <p:cNvPr id="11" name="Rectangle 10"/>
          <p:cNvSpPr/>
          <p:nvPr userDrawn="1"/>
        </p:nvSpPr>
        <p:spPr bwMode="auto">
          <a:xfrm>
            <a:off x="0" y="6062758"/>
            <a:ext cx="5047200" cy="471452"/>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spcBef>
                <a:spcPct val="20000"/>
              </a:spcBef>
              <a:buClr>
                <a:srgbClr val="800000"/>
              </a:buClr>
              <a:buFont typeface="Wingdings" pitchFamily="2" charset="2"/>
              <a:buNone/>
            </a:pPr>
            <a:endParaRPr lang="en-US" sz="2600">
              <a:solidFill>
                <a:srgbClr val="000000"/>
              </a:solidFill>
              <a:latin typeface="Arial" charset="0"/>
              <a:cs typeface="Arial" charset="0"/>
            </a:endParaRPr>
          </a:p>
        </p:txBody>
      </p:sp>
      <p:sp>
        <p:nvSpPr>
          <p:cNvPr id="2" name="Slide Title"/>
          <p:cNvSpPr>
            <a:spLocks noGrp="1"/>
          </p:cNvSpPr>
          <p:nvPr>
            <p:ph type="ctrTitle"/>
          </p:nvPr>
        </p:nvSpPr>
        <p:spPr>
          <a:xfrm>
            <a:off x="5047200" y="0"/>
            <a:ext cx="4096800" cy="6534210"/>
          </a:xfrm>
          <a:prstGeom prst="rect">
            <a:avLst/>
          </a:prstGeom>
          <a:noFill/>
          <a:ln w="76200">
            <a:noFill/>
          </a:ln>
          <a:effectLst/>
        </p:spPr>
        <p:txBody>
          <a:bodyPr>
            <a:normAutofit/>
          </a:bodyPr>
          <a:lstStyle>
            <a:lvl1pPr algn="ctr">
              <a:defRPr sz="2800">
                <a:solidFill>
                  <a:schemeClr val="tx1"/>
                </a:solidFill>
                <a:effectLst/>
                <a:latin typeface="Arial" panose="020B0604020202020204" pitchFamily="34" charset="0"/>
              </a:defRPr>
            </a:lvl1pPr>
          </a:lstStyle>
          <a:p>
            <a:r>
              <a:rPr lang="en-US" dirty="0"/>
              <a:t>Click to edit Master title style</a:t>
            </a:r>
          </a:p>
        </p:txBody>
      </p:sp>
      <p:pic>
        <p:nvPicPr>
          <p:cNvPr id="6" name="Picture 5"/>
          <p:cNvPicPr>
            <a:picLocks noChangeAspect="1"/>
          </p:cNvPicPr>
          <p:nvPr userDrawn="1"/>
        </p:nvPicPr>
        <p:blipFill>
          <a:blip r:embed="rId2"/>
          <a:stretch>
            <a:fillRect/>
          </a:stretch>
        </p:blipFill>
        <p:spPr>
          <a:xfrm>
            <a:off x="-699" y="0"/>
            <a:ext cx="5047899" cy="6062758"/>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072150"/>
            <a:ext cx="454485" cy="462060"/>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89600" y="6072150"/>
            <a:ext cx="3268800" cy="440717"/>
          </a:xfrm>
          <a:prstGeom prst="rect">
            <a:avLst/>
          </a:prstGeom>
        </p:spPr>
      </p:pic>
      <p:sp>
        <p:nvSpPr>
          <p:cNvPr id="12" name="TextBox 11"/>
          <p:cNvSpPr txBox="1"/>
          <p:nvPr userDrawn="1"/>
        </p:nvSpPr>
        <p:spPr>
          <a:xfrm>
            <a:off x="2707200" y="6566400"/>
            <a:ext cx="5140800" cy="215444"/>
          </a:xfrm>
          <a:prstGeom prst="rect">
            <a:avLst/>
          </a:prstGeom>
          <a:noFill/>
        </p:spPr>
        <p:txBody>
          <a:bodyPr wrap="square" rtlCol="0">
            <a:spAutoFit/>
          </a:bodyPr>
          <a:lstStyle/>
          <a:p>
            <a:r>
              <a:rPr lang="en-US" sz="800" b="1" dirty="0">
                <a:solidFill>
                  <a:srgbClr val="FFFFFF"/>
                </a:solidFill>
                <a:latin typeface="Arial" charset="0"/>
                <a:cs typeface="Arial" charset="0"/>
              </a:rPr>
              <a:t>Copyright © McGraw-Hill Education. Permission required for reproduction or display.</a:t>
            </a:r>
          </a:p>
        </p:txBody>
      </p:sp>
    </p:spTree>
    <p:extLst>
      <p:ext uri="{BB962C8B-B14F-4D97-AF65-F5344CB8AC3E}">
        <p14:creationId xmlns:p14="http://schemas.microsoft.com/office/powerpoint/2010/main" val="396482632"/>
      </p:ext>
    </p:extLst>
  </p:cSld>
  <p:clrMapOvr>
    <a:overrideClrMapping bg1="lt1" tx1="dk1" bg2="lt2" tx2="dk2" accent1="accent1" accent2="accent2" accent3="accent3" accent4="accent4" accent5="accent5" accent6="accent6" hlink="hlink" folHlink="folHlink"/>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cxnSp>
        <p:nvCxnSpPr>
          <p:cNvPr id="4"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5"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2" name="Title 1"/>
          <p:cNvSpPr>
            <a:spLocks noGrp="1"/>
          </p:cNvSpPr>
          <p:nvPr>
            <p:ph type="title"/>
          </p:nvPr>
        </p:nvSpPr>
        <p:spPr>
          <a:xfrm>
            <a:off x="1" y="-3126"/>
            <a:ext cx="9161086" cy="856551"/>
          </a:xfrm>
          <a:prstGeom prst="rect">
            <a:avLst/>
          </a:prstGeom>
          <a:solidFill>
            <a:srgbClr val="717A8B"/>
          </a:solidFill>
        </p:spPr>
        <p:txBody>
          <a:bodyPr anchorCtr="0"/>
          <a:lstStyle>
            <a:lvl1pPr marL="0" indent="0" algn="ctr">
              <a:defRPr sz="3200" b="0">
                <a:solidFill>
                  <a:schemeClr val="bg1"/>
                </a:solidFill>
                <a:effectLst/>
                <a:latin typeface="+mn-lt"/>
              </a:defRPr>
            </a:lvl1pPr>
          </a:lstStyle>
          <a:p>
            <a:r>
              <a:rPr lang="en-US" dirty="0"/>
              <a:t>Click to edit Master title style</a:t>
            </a:r>
          </a:p>
        </p:txBody>
      </p:sp>
      <p:sp>
        <p:nvSpPr>
          <p:cNvPr id="3" name="Content Placeholder 2"/>
          <p:cNvSpPr>
            <a:spLocks noGrp="1"/>
          </p:cNvSpPr>
          <p:nvPr>
            <p:ph idx="1"/>
          </p:nvPr>
        </p:nvSpPr>
        <p:spPr>
          <a:xfrm>
            <a:off x="504825" y="1137600"/>
            <a:ext cx="8126413" cy="5279075"/>
          </a:xfrm>
        </p:spPr>
        <p:txBody>
          <a:bodyPr/>
          <a:lstStyle>
            <a:lvl1pPr marL="349250" indent="-349250">
              <a:spcBef>
                <a:spcPts val="1200"/>
              </a:spcBef>
              <a:buClrTx/>
              <a:buSzPct val="65000"/>
              <a:buFont typeface="Wingdings" pitchFamily="2" charset="2"/>
              <a:buChar char=""/>
              <a:defRPr sz="2800">
                <a:solidFill>
                  <a:schemeClr val="tx1"/>
                </a:solidFill>
              </a:defRPr>
            </a:lvl1pPr>
            <a:lvl2pPr marL="685800" indent="-279400">
              <a:spcBef>
                <a:spcPts val="1200"/>
              </a:spcBef>
              <a:buClr>
                <a:srgbClr val="006666"/>
              </a:buClr>
              <a:buSzPct val="80000"/>
              <a:buFont typeface="Arial" pitchFamily="34" charset="0"/>
              <a:buChar char="●"/>
              <a:defRPr sz="2400">
                <a:solidFill>
                  <a:schemeClr val="tx1"/>
                </a:solidFill>
              </a:defRPr>
            </a:lvl2pPr>
            <a:lvl3pPr marL="1035050" indent="-349250">
              <a:spcBef>
                <a:spcPts val="1200"/>
              </a:spcBef>
              <a:buClrTx/>
              <a:buSzPct val="80000"/>
              <a:buFont typeface="Wingdings" pitchFamily="2" charset="2"/>
              <a:buChar char="v"/>
              <a:defRPr sz="2000">
                <a:solidFill>
                  <a:schemeClr val="tx1"/>
                </a:solidFill>
              </a:defRPr>
            </a:lvl3pPr>
            <a:lvl4pPr>
              <a:spcBef>
                <a:spcPts val="1200"/>
              </a:spcBef>
              <a:buClrTx/>
              <a:defRPr sz="2000">
                <a:solidFill>
                  <a:schemeClr val="tx1"/>
                </a:solidFill>
              </a:defRPr>
            </a:lvl4pPr>
            <a:lvl5pPr>
              <a:spcBef>
                <a:spcPts val="1200"/>
              </a:spcBef>
              <a:buClrTx/>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0" y="6651692"/>
            <a:ext cx="1230164" cy="200055"/>
          </a:xfrm>
          <a:prstGeom prst="rect">
            <a:avLst/>
          </a:prstGeom>
          <a:noFill/>
        </p:spPr>
        <p:txBody>
          <a:bodyPr wrap="square" rtlCol="0">
            <a:spAutoFit/>
          </a:bodyPr>
          <a:lstStyle/>
          <a:p>
            <a:r>
              <a:rPr lang="en-US" sz="700" dirty="0">
                <a:solidFill>
                  <a:srgbClr val="000000">
                    <a:lumMod val="50000"/>
                    <a:lumOff val="50000"/>
                  </a:srgbClr>
                </a:solidFill>
                <a:latin typeface="Arial" charset="0"/>
                <a:cs typeface="Arial" charset="0"/>
              </a:rPr>
              <a:t>© McGraw-Hill Education.</a:t>
            </a:r>
            <a:endParaRPr lang="en-US" sz="1800" dirty="0">
              <a:solidFill>
                <a:srgbClr val="000000">
                  <a:lumMod val="50000"/>
                  <a:lumOff val="50000"/>
                </a:srgbClr>
              </a:solidFill>
              <a:latin typeface="Arial" charset="0"/>
              <a:cs typeface="Arial" charset="0"/>
            </a:endParaRPr>
          </a:p>
        </p:txBody>
      </p:sp>
    </p:spTree>
    <p:extLst>
      <p:ext uri="{BB962C8B-B14F-4D97-AF65-F5344CB8AC3E}">
        <p14:creationId xmlns:p14="http://schemas.microsoft.com/office/powerpoint/2010/main" val="4029461590"/>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NoBar-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a:xfrm>
            <a:off x="457200" y="990600"/>
            <a:ext cx="8229600" cy="5562600"/>
          </a:xfrm>
          <a:prstGeom prst="rect">
            <a:avLst/>
          </a:prstGeom>
        </p:spPr>
        <p:txBody>
          <a:bodyPr/>
          <a:lstStyle>
            <a:lvl1pPr>
              <a:spcBef>
                <a:spcPts val="1200"/>
              </a:spcBef>
              <a:spcAft>
                <a:spcPts val="600"/>
              </a:spcAft>
              <a:defRPr sz="2800">
                <a:solidFill>
                  <a:schemeClr val="tx1"/>
                </a:solidFill>
                <a:latin typeface="Arial" panose="020B0604020202020204" pitchFamily="34" charset="0"/>
              </a:defRPr>
            </a:lvl1pPr>
            <a:lvl2pPr>
              <a:spcBef>
                <a:spcPts val="1200"/>
              </a:spcBef>
              <a:spcAft>
                <a:spcPts val="600"/>
              </a:spcAft>
              <a:defRPr sz="2400">
                <a:solidFill>
                  <a:schemeClr val="tx1"/>
                </a:solidFill>
                <a:latin typeface="Arial" panose="020B0604020202020204" pitchFamily="34" charset="0"/>
              </a:defRPr>
            </a:lvl2pPr>
            <a:lvl3pPr>
              <a:spcBef>
                <a:spcPts val="1200"/>
              </a:spcBef>
              <a:spcAft>
                <a:spcPts val="600"/>
              </a:spcAft>
              <a:defRPr sz="2000">
                <a:solidFill>
                  <a:schemeClr val="tx1"/>
                </a:solidFill>
                <a:latin typeface="Arial" panose="020B0604020202020204" pitchFamily="34" charset="0"/>
              </a:defRPr>
            </a:lvl3pPr>
            <a:lvl4pPr>
              <a:spcBef>
                <a:spcPts val="1200"/>
              </a:spcBef>
              <a:spcAft>
                <a:spcPts val="600"/>
              </a:spcAft>
              <a:defRPr sz="1800">
                <a:solidFill>
                  <a:schemeClr val="tx1"/>
                </a:solidFill>
                <a:latin typeface="Arial" panose="020B0604020202020204" pitchFamily="34" charset="0"/>
              </a:defRPr>
            </a:lvl4pPr>
            <a:lvl5pPr>
              <a:spcBef>
                <a:spcPts val="1200"/>
              </a:spcBef>
              <a:spcAft>
                <a:spcPts val="600"/>
              </a:spcAft>
              <a:defRPr sz="1800">
                <a:solidFill>
                  <a:schemeClr val="tx1"/>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3499200" y="6553200"/>
            <a:ext cx="2145600" cy="99950"/>
          </a:xfrm>
          <a:prstGeom prst="rect">
            <a:avLst/>
          </a:prstGeom>
        </p:spPr>
        <p:txBody>
          <a:bodyPr lIns="0" tIns="0" rIns="0" bIns="0"/>
          <a:lstStyle>
            <a:lvl1pPr marL="0" indent="0" algn="ctr">
              <a:buNone/>
              <a:defRPr sz="800">
                <a:latin typeface="Arial" panose="020B0604020202020204" pitchFamily="34" charset="0"/>
              </a:defRPr>
            </a:lvl1pPr>
          </a:lstStyle>
          <a:p>
            <a:pPr lvl="0"/>
            <a:r>
              <a:rPr lang="en-US" dirty="0"/>
              <a:t>Jump to long image description</a:t>
            </a:r>
          </a:p>
        </p:txBody>
      </p:sp>
      <p:sp>
        <p:nvSpPr>
          <p:cNvPr id="5" name="Slide Title"/>
          <p:cNvSpPr txBox="1">
            <a:spLocks/>
          </p:cNvSpPr>
          <p:nvPr userDrawn="1"/>
        </p:nvSpPr>
        <p:spPr>
          <a:xfrm>
            <a:off x="0" y="0"/>
            <a:ext cx="9144000" cy="838200"/>
          </a:xfrm>
          <a:prstGeom prst="rect">
            <a:avLst/>
          </a:prstGeom>
          <a:solidFill>
            <a:srgbClr val="717A8B"/>
          </a:solidFill>
        </p:spPr>
        <p:txBody>
          <a:bodyPr vert="horz" lIns="91440" tIns="45720" rIns="91440" bIns="45720" rtlCol="0" anchor="ctr" anchorCtr="1">
            <a:normAutofit/>
          </a:bodyPr>
          <a:lstStyle>
            <a:lvl1pPr marL="0" indent="0" algn="ctr" defTabSz="0" rtl="0" eaLnBrk="0" fontAlgn="base" hangingPunct="0">
              <a:lnSpc>
                <a:spcPct val="100000"/>
              </a:lnSpc>
              <a:spcBef>
                <a:spcPct val="0"/>
              </a:spcBef>
              <a:spcAft>
                <a:spcPct val="0"/>
              </a:spcAft>
              <a:defRPr lang="en-US" sz="3600" b="0">
                <a:solidFill>
                  <a:schemeClr val="bg1"/>
                </a:solidFill>
                <a:effectLst/>
                <a:latin typeface="+mn-lt"/>
                <a:ea typeface="+mj-ea"/>
                <a:cs typeface="+mj-cs"/>
              </a:defRPr>
            </a:lvl1pPr>
            <a:lvl2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2pPr>
            <a:lvl3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3pPr>
            <a:lvl4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4pPr>
            <a:lvl5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5pPr>
            <a:lvl6pPr marL="457200" algn="ctr" rtl="0" fontAlgn="base">
              <a:lnSpc>
                <a:spcPct val="85000"/>
              </a:lnSpc>
              <a:spcBef>
                <a:spcPct val="0"/>
              </a:spcBef>
              <a:spcAft>
                <a:spcPct val="0"/>
              </a:spcAft>
              <a:defRPr sz="3600" b="1">
                <a:solidFill>
                  <a:srgbClr val="216471"/>
                </a:solidFill>
                <a:latin typeface="Arial" charset="0"/>
              </a:defRPr>
            </a:lvl6pPr>
            <a:lvl7pPr marL="914400" algn="ctr" rtl="0" fontAlgn="base">
              <a:lnSpc>
                <a:spcPct val="85000"/>
              </a:lnSpc>
              <a:spcBef>
                <a:spcPct val="0"/>
              </a:spcBef>
              <a:spcAft>
                <a:spcPct val="0"/>
              </a:spcAft>
              <a:defRPr sz="3600" b="1">
                <a:solidFill>
                  <a:srgbClr val="216471"/>
                </a:solidFill>
                <a:latin typeface="Arial" charset="0"/>
              </a:defRPr>
            </a:lvl7pPr>
            <a:lvl8pPr marL="1371600" algn="ctr" rtl="0" fontAlgn="base">
              <a:lnSpc>
                <a:spcPct val="85000"/>
              </a:lnSpc>
              <a:spcBef>
                <a:spcPct val="0"/>
              </a:spcBef>
              <a:spcAft>
                <a:spcPct val="0"/>
              </a:spcAft>
              <a:defRPr sz="3600" b="1">
                <a:solidFill>
                  <a:srgbClr val="216471"/>
                </a:solidFill>
                <a:latin typeface="Arial" charset="0"/>
              </a:defRPr>
            </a:lvl8pPr>
            <a:lvl9pPr marL="1828800" algn="ctr" rtl="0" fontAlgn="base">
              <a:lnSpc>
                <a:spcPct val="85000"/>
              </a:lnSpc>
              <a:spcBef>
                <a:spcPct val="0"/>
              </a:spcBef>
              <a:spcAft>
                <a:spcPct val="0"/>
              </a:spcAft>
              <a:defRPr sz="3600" b="1">
                <a:solidFill>
                  <a:srgbClr val="216471"/>
                </a:solidFill>
                <a:latin typeface="Arial" charset="0"/>
              </a:defRPr>
            </a:lvl9pPr>
          </a:lstStyle>
          <a:p>
            <a:r>
              <a:rPr kern="0" dirty="0">
                <a:solidFill>
                  <a:srgbClr val="FFFFFF"/>
                </a:solidFill>
              </a:rPr>
              <a:t>Click to edit Master title style</a:t>
            </a:r>
          </a:p>
        </p:txBody>
      </p:sp>
      <p:sp>
        <p:nvSpPr>
          <p:cNvPr id="6" name="TextBox 5"/>
          <p:cNvSpPr txBox="1"/>
          <p:nvPr userDrawn="1"/>
        </p:nvSpPr>
        <p:spPr>
          <a:xfrm>
            <a:off x="0" y="6651692"/>
            <a:ext cx="1230164" cy="200055"/>
          </a:xfrm>
          <a:prstGeom prst="rect">
            <a:avLst/>
          </a:prstGeom>
          <a:noFill/>
        </p:spPr>
        <p:txBody>
          <a:bodyPr wrap="square" rtlCol="0">
            <a:spAutoFit/>
          </a:bodyPr>
          <a:lstStyle/>
          <a:p>
            <a:r>
              <a:rPr lang="en-US" sz="700" dirty="0">
                <a:solidFill>
                  <a:srgbClr val="000000">
                    <a:lumMod val="50000"/>
                    <a:lumOff val="50000"/>
                  </a:srgbClr>
                </a:solidFill>
                <a:latin typeface="Arial" charset="0"/>
                <a:cs typeface="Arial" charset="0"/>
              </a:rPr>
              <a:t>© McGraw-Hill Education.</a:t>
            </a:r>
            <a:endParaRPr lang="en-US" sz="1800" dirty="0">
              <a:solidFill>
                <a:srgbClr val="000000">
                  <a:lumMod val="50000"/>
                  <a:lumOff val="50000"/>
                </a:srgbClr>
              </a:solidFill>
              <a:latin typeface="Arial" charset="0"/>
              <a:cs typeface="Arial" charset="0"/>
            </a:endParaRPr>
          </a:p>
        </p:txBody>
      </p:sp>
    </p:spTree>
    <p:extLst>
      <p:ext uri="{BB962C8B-B14F-4D97-AF65-F5344CB8AC3E}">
        <p14:creationId xmlns:p14="http://schemas.microsoft.com/office/powerpoint/2010/main" val="800590139"/>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1800"/>
            <a:ext cx="9144000" cy="835500"/>
          </a:xfrm>
          <a:prstGeom prst="rect">
            <a:avLst/>
          </a:prstGeom>
          <a:solidFill>
            <a:schemeClr val="bg1">
              <a:lumMod val="75000"/>
            </a:schemeClr>
          </a:solidFill>
        </p:spPr>
        <p:txBody>
          <a:bodyPr/>
          <a:lstStyle>
            <a:lvl1pPr marL="0" indent="0" algn="ctr">
              <a:spcBef>
                <a:spcPts val="0"/>
              </a:spcBef>
              <a:defRPr sz="3600">
                <a:solidFill>
                  <a:schemeClr val="tx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Bef>
                <a:spcPts val="1200"/>
              </a:spcBef>
              <a:spcAft>
                <a:spcPts val="0"/>
              </a:spcAft>
              <a:buNone/>
              <a:defRPr sz="2800">
                <a:solidFill>
                  <a:schemeClr val="tx1"/>
                </a:solidFill>
                <a:latin typeface="Arial" panose="020B0604020202020204" pitchFamily="34" charset="0"/>
              </a:defRPr>
            </a:lvl1pPr>
            <a:lvl2pPr marL="403225" indent="0">
              <a:spcBef>
                <a:spcPts val="1200"/>
              </a:spcBef>
              <a:spcAft>
                <a:spcPts val="0"/>
              </a:spcAft>
              <a:buNone/>
              <a:defRPr sz="2400">
                <a:solidFill>
                  <a:schemeClr val="tx1"/>
                </a:solidFill>
                <a:latin typeface="Arial" panose="020B0604020202020204" pitchFamily="34" charset="0"/>
              </a:defRPr>
            </a:lvl2pPr>
            <a:lvl3pPr marL="860425" indent="0">
              <a:spcBef>
                <a:spcPts val="1200"/>
              </a:spcBef>
              <a:spcAft>
                <a:spcPts val="0"/>
              </a:spcAft>
              <a:buNone/>
              <a:defRPr sz="2000">
                <a:solidFill>
                  <a:schemeClr val="tx1"/>
                </a:solidFill>
                <a:latin typeface="Arial" panose="020B0604020202020204" pitchFamily="34" charset="0"/>
              </a:defRPr>
            </a:lvl3pPr>
            <a:lvl4pPr marL="1317625" indent="0">
              <a:spcBef>
                <a:spcPts val="1200"/>
              </a:spcBef>
              <a:spcAft>
                <a:spcPts val="0"/>
              </a:spcAft>
              <a:buNone/>
              <a:defRPr sz="1800">
                <a:solidFill>
                  <a:schemeClr val="tx1"/>
                </a:solidFill>
                <a:latin typeface="Arial" panose="020B0604020202020204" pitchFamily="34" charset="0"/>
              </a:defRPr>
            </a:lvl4pPr>
            <a:lvl5pPr marL="1784350" indent="0">
              <a:spcBef>
                <a:spcPts val="1200"/>
              </a:spcBef>
              <a:spcAft>
                <a:spcPts val="0"/>
              </a:spcAft>
              <a:buNone/>
              <a:defRPr sz="1800">
                <a:solidFill>
                  <a:schemeClr val="tx1"/>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rgbClr val="000000">
                    <a:lumMod val="50000"/>
                    <a:lumOff val="50000"/>
                  </a:srgbClr>
                </a:solidFill>
                <a:latin typeface="Arial" charset="0"/>
                <a:cs typeface="Arial" charset="0"/>
              </a:rPr>
              <a:t>© McGraw-Hill Education.</a:t>
            </a:r>
            <a:endParaRPr lang="en-US" sz="1800" dirty="0">
              <a:solidFill>
                <a:srgbClr val="000000">
                  <a:lumMod val="50000"/>
                  <a:lumOff val="50000"/>
                </a:srgbClr>
              </a:solidFill>
              <a:latin typeface="Arial" charset="0"/>
              <a:cs typeface="Arial" charset="0"/>
            </a:endParaRPr>
          </a:p>
        </p:txBody>
      </p:sp>
    </p:spTree>
    <p:extLst>
      <p:ext uri="{BB962C8B-B14F-4D97-AF65-F5344CB8AC3E}">
        <p14:creationId xmlns:p14="http://schemas.microsoft.com/office/powerpoint/2010/main" val="237956625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spTree>
      <p:nvGrpSpPr>
        <p:cNvPr id="1" name=""/>
        <p:cNvGrpSpPr/>
        <p:nvPr/>
      </p:nvGrpSpPr>
      <p:grpSpPr>
        <a:xfrm>
          <a:off x="0" y="0"/>
          <a:ext cx="0" cy="0"/>
          <a:chOff x="0" y="0"/>
          <a:chExt cx="0" cy="0"/>
        </a:xfrm>
      </p:grpSpPr>
      <p:cxnSp>
        <p:nvCxnSpPr>
          <p:cNvPr id="4"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5"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3" name="Content Placeholder 2"/>
          <p:cNvSpPr>
            <a:spLocks noGrp="1"/>
          </p:cNvSpPr>
          <p:nvPr>
            <p:ph idx="1"/>
          </p:nvPr>
        </p:nvSpPr>
        <p:spPr>
          <a:xfrm>
            <a:off x="504825" y="1432801"/>
            <a:ext cx="8126413" cy="4983874"/>
          </a:xfrm>
        </p:spPr>
        <p:txBody>
          <a:bodyPr/>
          <a:lstStyle>
            <a:lvl1pPr marL="349250" indent="-349250">
              <a:spcBef>
                <a:spcPts val="1200"/>
              </a:spcBef>
              <a:buClrTx/>
              <a:buSzPct val="65000"/>
              <a:buFont typeface="Wingdings" pitchFamily="2" charset="2"/>
              <a:buChar char=""/>
              <a:defRPr sz="2800">
                <a:solidFill>
                  <a:schemeClr val="tx1"/>
                </a:solidFill>
              </a:defRPr>
            </a:lvl1pPr>
            <a:lvl2pPr marL="685800" indent="-279400">
              <a:spcBef>
                <a:spcPts val="1200"/>
              </a:spcBef>
              <a:buClr>
                <a:srgbClr val="CC6600"/>
              </a:buClr>
              <a:buSzPct val="80000"/>
              <a:buFont typeface="Arial" pitchFamily="34" charset="0"/>
              <a:buChar char="●"/>
              <a:defRPr sz="2400">
                <a:solidFill>
                  <a:schemeClr val="tx1"/>
                </a:solidFill>
              </a:defRPr>
            </a:lvl2pPr>
            <a:lvl3pPr marL="1035050" indent="-349250">
              <a:spcBef>
                <a:spcPts val="1200"/>
              </a:spcBef>
              <a:buClrTx/>
              <a:buSzPct val="80000"/>
              <a:buFont typeface="Wingdings" pitchFamily="2" charset="2"/>
              <a:buChar char="v"/>
              <a:defRPr sz="2800">
                <a:solidFill>
                  <a:schemeClr val="tx1"/>
                </a:solidFill>
              </a:defRPr>
            </a:lvl3pPr>
            <a:lvl4pPr>
              <a:spcBef>
                <a:spcPts val="1200"/>
              </a:spcBef>
              <a:buClrTx/>
              <a:defRPr sz="2400">
                <a:solidFill>
                  <a:schemeClr val="tx1"/>
                </a:solidFill>
              </a:defRPr>
            </a:lvl4pPr>
            <a:lvl5pPr>
              <a:spcBef>
                <a:spcPts val="1200"/>
              </a:spcBef>
              <a:buClrTx/>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10"/>
          <p:cNvSpPr>
            <a:spLocks noGrp="1"/>
          </p:cNvSpPr>
          <p:nvPr>
            <p:ph type="sldNum" sz="quarter" idx="11"/>
          </p:nvPr>
        </p:nvSpPr>
        <p:spPr/>
        <p:txBody>
          <a:bodyPr/>
          <a:lstStyle/>
          <a:p>
            <a:r>
              <a:rPr lang="en-US" dirty="0">
                <a:solidFill>
                  <a:srgbClr val="000000"/>
                </a:solidFill>
              </a:rPr>
              <a:t>1–</a:t>
            </a:r>
            <a:fld id="{18264801-464D-446F-AC00-35B235A4210A}" type="slidenum">
              <a:rPr lang="en-US" smtClean="0">
                <a:solidFill>
                  <a:srgbClr val="000000"/>
                </a:solidFill>
              </a:rPr>
              <a:pPr/>
              <a:t>‹#›</a:t>
            </a:fld>
            <a:endParaRPr lang="en-US" dirty="0">
              <a:solidFill>
                <a:srgbClr val="000000"/>
              </a:solidFill>
            </a:endParaRPr>
          </a:p>
        </p:txBody>
      </p:sp>
      <p:sp>
        <p:nvSpPr>
          <p:cNvPr id="8" name="Slide Title"/>
          <p:cNvSpPr txBox="1">
            <a:spLocks/>
          </p:cNvSpPr>
          <p:nvPr userDrawn="1"/>
        </p:nvSpPr>
        <p:spPr>
          <a:xfrm>
            <a:off x="0" y="0"/>
            <a:ext cx="9144000" cy="838200"/>
          </a:xfrm>
          <a:prstGeom prst="rect">
            <a:avLst/>
          </a:prstGeom>
          <a:solidFill>
            <a:srgbClr val="717A8B"/>
          </a:solidFill>
        </p:spPr>
        <p:txBody>
          <a:bodyPr vert="horz" lIns="91440" tIns="45720" rIns="91440" bIns="45720" rtlCol="0" anchor="ctr" anchorCtr="1">
            <a:normAutofit/>
          </a:bodyPr>
          <a:lstStyle>
            <a:lvl1pPr marL="0" indent="0" algn="ctr" defTabSz="0" rtl="0" eaLnBrk="0" fontAlgn="base" hangingPunct="0">
              <a:lnSpc>
                <a:spcPct val="100000"/>
              </a:lnSpc>
              <a:spcBef>
                <a:spcPct val="0"/>
              </a:spcBef>
              <a:spcAft>
                <a:spcPct val="0"/>
              </a:spcAft>
              <a:defRPr lang="en-US" sz="3600" b="0">
                <a:solidFill>
                  <a:schemeClr val="bg1"/>
                </a:solidFill>
                <a:effectLst/>
                <a:latin typeface="+mn-lt"/>
                <a:ea typeface="+mj-ea"/>
                <a:cs typeface="+mj-cs"/>
              </a:defRPr>
            </a:lvl1pPr>
            <a:lvl2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2pPr>
            <a:lvl3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3pPr>
            <a:lvl4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4pPr>
            <a:lvl5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5pPr>
            <a:lvl6pPr marL="457200" algn="ctr" rtl="0" fontAlgn="base">
              <a:lnSpc>
                <a:spcPct val="85000"/>
              </a:lnSpc>
              <a:spcBef>
                <a:spcPct val="0"/>
              </a:spcBef>
              <a:spcAft>
                <a:spcPct val="0"/>
              </a:spcAft>
              <a:defRPr sz="3600" b="1">
                <a:solidFill>
                  <a:srgbClr val="216471"/>
                </a:solidFill>
                <a:latin typeface="Arial" charset="0"/>
              </a:defRPr>
            </a:lvl6pPr>
            <a:lvl7pPr marL="914400" algn="ctr" rtl="0" fontAlgn="base">
              <a:lnSpc>
                <a:spcPct val="85000"/>
              </a:lnSpc>
              <a:spcBef>
                <a:spcPct val="0"/>
              </a:spcBef>
              <a:spcAft>
                <a:spcPct val="0"/>
              </a:spcAft>
              <a:defRPr sz="3600" b="1">
                <a:solidFill>
                  <a:srgbClr val="216471"/>
                </a:solidFill>
                <a:latin typeface="Arial" charset="0"/>
              </a:defRPr>
            </a:lvl7pPr>
            <a:lvl8pPr marL="1371600" algn="ctr" rtl="0" fontAlgn="base">
              <a:lnSpc>
                <a:spcPct val="85000"/>
              </a:lnSpc>
              <a:spcBef>
                <a:spcPct val="0"/>
              </a:spcBef>
              <a:spcAft>
                <a:spcPct val="0"/>
              </a:spcAft>
              <a:defRPr sz="3600" b="1">
                <a:solidFill>
                  <a:srgbClr val="216471"/>
                </a:solidFill>
                <a:latin typeface="Arial" charset="0"/>
              </a:defRPr>
            </a:lvl8pPr>
            <a:lvl9pPr marL="1828800" algn="ctr" rtl="0" fontAlgn="base">
              <a:lnSpc>
                <a:spcPct val="85000"/>
              </a:lnSpc>
              <a:spcBef>
                <a:spcPct val="0"/>
              </a:spcBef>
              <a:spcAft>
                <a:spcPct val="0"/>
              </a:spcAft>
              <a:defRPr sz="3600" b="1">
                <a:solidFill>
                  <a:srgbClr val="216471"/>
                </a:solidFill>
                <a:latin typeface="Arial" charset="0"/>
              </a:defRPr>
            </a:lvl9pPr>
          </a:lstStyle>
          <a:p>
            <a:r>
              <a:rPr kern="0" dirty="0">
                <a:solidFill>
                  <a:srgbClr val="FFFFFF"/>
                </a:solidFill>
              </a:rPr>
              <a:t>Click to edit Master title style</a:t>
            </a:r>
          </a:p>
        </p:txBody>
      </p:sp>
      <p:sp>
        <p:nvSpPr>
          <p:cNvPr id="7" name="TextBox 6"/>
          <p:cNvSpPr txBox="1"/>
          <p:nvPr userDrawn="1"/>
        </p:nvSpPr>
        <p:spPr>
          <a:xfrm>
            <a:off x="0" y="6651692"/>
            <a:ext cx="1230164" cy="200055"/>
          </a:xfrm>
          <a:prstGeom prst="rect">
            <a:avLst/>
          </a:prstGeom>
          <a:noFill/>
        </p:spPr>
        <p:txBody>
          <a:bodyPr wrap="square" rtlCol="0">
            <a:spAutoFit/>
          </a:bodyPr>
          <a:lstStyle/>
          <a:p>
            <a:r>
              <a:rPr lang="en-US" sz="700" dirty="0">
                <a:solidFill>
                  <a:srgbClr val="000000">
                    <a:lumMod val="50000"/>
                    <a:lumOff val="50000"/>
                  </a:srgbClr>
                </a:solidFill>
                <a:latin typeface="Arial" charset="0"/>
                <a:cs typeface="Arial" charset="0"/>
              </a:rPr>
              <a:t>© McGraw-Hill Education.</a:t>
            </a:r>
            <a:endParaRPr lang="en-US" sz="1800" dirty="0">
              <a:solidFill>
                <a:srgbClr val="000000">
                  <a:lumMod val="50000"/>
                  <a:lumOff val="50000"/>
                </a:srgbClr>
              </a:solidFill>
              <a:latin typeface="Arial" charset="0"/>
              <a:cs typeface="Arial" charset="0"/>
            </a:endParaRPr>
          </a:p>
        </p:txBody>
      </p:sp>
    </p:spTree>
    <p:extLst>
      <p:ext uri="{BB962C8B-B14F-4D97-AF65-F5344CB8AC3E}">
        <p14:creationId xmlns:p14="http://schemas.microsoft.com/office/powerpoint/2010/main" val="231478949"/>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cxnSp>
        <p:nvCxnSpPr>
          <p:cNvPr id="3"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4"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7" name="Slide Title"/>
          <p:cNvSpPr txBox="1">
            <a:spLocks/>
          </p:cNvSpPr>
          <p:nvPr userDrawn="1"/>
        </p:nvSpPr>
        <p:spPr>
          <a:xfrm>
            <a:off x="0" y="0"/>
            <a:ext cx="9144000" cy="838200"/>
          </a:xfrm>
          <a:prstGeom prst="rect">
            <a:avLst/>
          </a:prstGeom>
          <a:solidFill>
            <a:srgbClr val="717A8B"/>
          </a:solidFill>
        </p:spPr>
        <p:txBody>
          <a:bodyPr vert="horz" lIns="91440" tIns="45720" rIns="91440" bIns="45720" rtlCol="0" anchor="ctr" anchorCtr="1">
            <a:normAutofit/>
          </a:bodyPr>
          <a:lstStyle>
            <a:lvl1pPr marL="0" indent="0" algn="ctr" defTabSz="0" rtl="0" eaLnBrk="0" fontAlgn="base" hangingPunct="0">
              <a:lnSpc>
                <a:spcPct val="100000"/>
              </a:lnSpc>
              <a:spcBef>
                <a:spcPct val="0"/>
              </a:spcBef>
              <a:spcAft>
                <a:spcPct val="0"/>
              </a:spcAft>
              <a:defRPr lang="en-US" sz="3600" b="0">
                <a:solidFill>
                  <a:schemeClr val="bg1"/>
                </a:solidFill>
                <a:effectLst/>
                <a:latin typeface="+mn-lt"/>
                <a:ea typeface="+mj-ea"/>
                <a:cs typeface="+mj-cs"/>
              </a:defRPr>
            </a:lvl1pPr>
            <a:lvl2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2pPr>
            <a:lvl3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3pPr>
            <a:lvl4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4pPr>
            <a:lvl5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5pPr>
            <a:lvl6pPr marL="457200" algn="ctr" rtl="0" fontAlgn="base">
              <a:lnSpc>
                <a:spcPct val="85000"/>
              </a:lnSpc>
              <a:spcBef>
                <a:spcPct val="0"/>
              </a:spcBef>
              <a:spcAft>
                <a:spcPct val="0"/>
              </a:spcAft>
              <a:defRPr sz="3600" b="1">
                <a:solidFill>
                  <a:srgbClr val="216471"/>
                </a:solidFill>
                <a:latin typeface="Arial" charset="0"/>
              </a:defRPr>
            </a:lvl6pPr>
            <a:lvl7pPr marL="914400" algn="ctr" rtl="0" fontAlgn="base">
              <a:lnSpc>
                <a:spcPct val="85000"/>
              </a:lnSpc>
              <a:spcBef>
                <a:spcPct val="0"/>
              </a:spcBef>
              <a:spcAft>
                <a:spcPct val="0"/>
              </a:spcAft>
              <a:defRPr sz="3600" b="1">
                <a:solidFill>
                  <a:srgbClr val="216471"/>
                </a:solidFill>
                <a:latin typeface="Arial" charset="0"/>
              </a:defRPr>
            </a:lvl7pPr>
            <a:lvl8pPr marL="1371600" algn="ctr" rtl="0" fontAlgn="base">
              <a:lnSpc>
                <a:spcPct val="85000"/>
              </a:lnSpc>
              <a:spcBef>
                <a:spcPct val="0"/>
              </a:spcBef>
              <a:spcAft>
                <a:spcPct val="0"/>
              </a:spcAft>
              <a:defRPr sz="3600" b="1">
                <a:solidFill>
                  <a:srgbClr val="216471"/>
                </a:solidFill>
                <a:latin typeface="Arial" charset="0"/>
              </a:defRPr>
            </a:lvl8pPr>
            <a:lvl9pPr marL="1828800" algn="ctr" rtl="0" fontAlgn="base">
              <a:lnSpc>
                <a:spcPct val="85000"/>
              </a:lnSpc>
              <a:spcBef>
                <a:spcPct val="0"/>
              </a:spcBef>
              <a:spcAft>
                <a:spcPct val="0"/>
              </a:spcAft>
              <a:defRPr sz="3600" b="1">
                <a:solidFill>
                  <a:srgbClr val="216471"/>
                </a:solidFill>
                <a:latin typeface="Arial" charset="0"/>
              </a:defRPr>
            </a:lvl9pPr>
          </a:lstStyle>
          <a:p>
            <a:r>
              <a:rPr kern="0" dirty="0">
                <a:solidFill>
                  <a:srgbClr val="FFFFFF"/>
                </a:solidFill>
              </a:rPr>
              <a:t>Click to edit Master title style</a:t>
            </a:r>
          </a:p>
        </p:txBody>
      </p:sp>
      <p:sp>
        <p:nvSpPr>
          <p:cNvPr id="5" name="TextBox 4"/>
          <p:cNvSpPr txBox="1"/>
          <p:nvPr userDrawn="1"/>
        </p:nvSpPr>
        <p:spPr>
          <a:xfrm>
            <a:off x="0" y="6651692"/>
            <a:ext cx="1230164" cy="200055"/>
          </a:xfrm>
          <a:prstGeom prst="rect">
            <a:avLst/>
          </a:prstGeom>
          <a:noFill/>
        </p:spPr>
        <p:txBody>
          <a:bodyPr wrap="square" rtlCol="0">
            <a:spAutoFit/>
          </a:bodyPr>
          <a:lstStyle/>
          <a:p>
            <a:r>
              <a:rPr lang="en-US" sz="700" dirty="0">
                <a:solidFill>
                  <a:srgbClr val="000000">
                    <a:lumMod val="50000"/>
                    <a:lumOff val="50000"/>
                  </a:srgbClr>
                </a:solidFill>
                <a:latin typeface="Arial" charset="0"/>
                <a:cs typeface="Arial" charset="0"/>
              </a:rPr>
              <a:t>© McGraw-Hill Education.</a:t>
            </a:r>
            <a:endParaRPr lang="en-US" sz="1800" dirty="0">
              <a:solidFill>
                <a:srgbClr val="000000">
                  <a:lumMod val="50000"/>
                  <a:lumOff val="50000"/>
                </a:srgbClr>
              </a:solidFill>
              <a:latin typeface="Arial" charset="0"/>
              <a:cs typeface="Arial" charset="0"/>
            </a:endParaRPr>
          </a:p>
        </p:txBody>
      </p:sp>
    </p:spTree>
    <p:extLst>
      <p:ext uri="{BB962C8B-B14F-4D97-AF65-F5344CB8AC3E}">
        <p14:creationId xmlns:p14="http://schemas.microsoft.com/office/powerpoint/2010/main" val="206667871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Copyright © Houghton Mifflin Company. All rights reserved.</a:t>
            </a:r>
          </a:p>
        </p:txBody>
      </p:sp>
      <p:sp>
        <p:nvSpPr>
          <p:cNvPr id="5" name="Slide Number Placeholder 4"/>
          <p:cNvSpPr>
            <a:spLocks noGrp="1"/>
          </p:cNvSpPr>
          <p:nvPr>
            <p:ph type="sldNum" sz="quarter" idx="11"/>
          </p:nvPr>
        </p:nvSpPr>
        <p:spPr/>
        <p:txBody>
          <a:bodyPr/>
          <a:lstStyle>
            <a:lvl1pPr>
              <a:defRPr/>
            </a:lvl1pPr>
          </a:lstStyle>
          <a:p>
            <a:r>
              <a:rPr lang="en-US"/>
              <a:t>8 - </a:t>
            </a:r>
            <a:fld id="{E30FC457-4E80-4180-811B-086004BC5531}" type="slidenum">
              <a:rPr lang="en-US"/>
              <a:pPr/>
              <a:t>‹#›</a:t>
            </a:fld>
            <a:endParaRPr lang="en-US"/>
          </a:p>
        </p:txBody>
      </p:sp>
    </p:spTree>
    <p:extLst>
      <p:ext uri="{BB962C8B-B14F-4D97-AF65-F5344CB8AC3E}">
        <p14:creationId xmlns:p14="http://schemas.microsoft.com/office/powerpoint/2010/main" val="26647610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1800"/>
            <a:ext cx="9144001" cy="871836"/>
          </a:xfrm>
          <a:prstGeom prst="rect">
            <a:avLst/>
          </a:prstGeom>
        </p:spPr>
        <p:txBody>
          <a:bodyPr/>
          <a:lstStyle>
            <a:lvl1pPr marL="0" indent="0" algn="ctr">
              <a:defRPr sz="3600">
                <a:solidFill>
                  <a:schemeClr val="bg1"/>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a:spcAft>
                <a:spcPts val="800"/>
              </a:spcAft>
              <a:defRPr sz="2400">
                <a:solidFill>
                  <a:schemeClr val="tx1"/>
                </a:solidFill>
                <a:latin typeface="Arial" panose="020B0604020202020204" pitchFamily="34" charset="0"/>
              </a:defRPr>
            </a:lvl1pPr>
            <a:lvl2pPr>
              <a:spcAft>
                <a:spcPts val="800"/>
              </a:spcAft>
              <a:defRPr sz="2000">
                <a:solidFill>
                  <a:schemeClr val="tx1"/>
                </a:solidFill>
                <a:latin typeface="Arial" panose="020B0604020202020204" pitchFamily="34" charset="0"/>
              </a:defRPr>
            </a:lvl2pPr>
            <a:lvl3pPr>
              <a:spcAft>
                <a:spcPts val="800"/>
              </a:spcAft>
              <a:defRPr sz="1800">
                <a:solidFill>
                  <a:schemeClr val="tx1"/>
                </a:solidFill>
                <a:latin typeface="Arial" panose="020B0604020202020204" pitchFamily="34" charset="0"/>
              </a:defRPr>
            </a:lvl3pPr>
            <a:lvl4pPr>
              <a:spcAft>
                <a:spcPts val="800"/>
              </a:spcAft>
              <a:defRPr sz="1600">
                <a:solidFill>
                  <a:schemeClr val="tx1"/>
                </a:solidFill>
                <a:latin typeface="Arial" panose="020B0604020202020204" pitchFamily="34" charset="0"/>
              </a:defRPr>
            </a:lvl4pPr>
            <a:lvl5pPr>
              <a:spcAft>
                <a:spcPts val="800"/>
              </a:spcAft>
              <a:defRPr sz="1600">
                <a:solidFill>
                  <a:schemeClr val="tx1"/>
                </a:solidFill>
                <a:latin typeface="Arial" panose="020B060402020202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a:spcAft>
                <a:spcPts val="800"/>
              </a:spcAft>
              <a:defRPr sz="2400">
                <a:solidFill>
                  <a:schemeClr val="tx1"/>
                </a:solidFill>
                <a:latin typeface="Arial" panose="020B0604020202020204" pitchFamily="34" charset="0"/>
              </a:defRPr>
            </a:lvl1pPr>
            <a:lvl2pPr>
              <a:spcAft>
                <a:spcPts val="800"/>
              </a:spcAft>
              <a:defRPr sz="2000">
                <a:solidFill>
                  <a:schemeClr val="tx1"/>
                </a:solidFill>
                <a:latin typeface="Arial" panose="020B0604020202020204" pitchFamily="34" charset="0"/>
              </a:defRPr>
            </a:lvl2pPr>
            <a:lvl3pPr>
              <a:spcAft>
                <a:spcPts val="800"/>
              </a:spcAft>
              <a:defRPr sz="1800">
                <a:solidFill>
                  <a:schemeClr val="tx1"/>
                </a:solidFill>
                <a:latin typeface="Arial" panose="020B0604020202020204" pitchFamily="34" charset="0"/>
              </a:defRPr>
            </a:lvl3pPr>
            <a:lvl4pPr>
              <a:spcAft>
                <a:spcPts val="800"/>
              </a:spcAft>
              <a:defRPr sz="1600">
                <a:solidFill>
                  <a:schemeClr val="tx1"/>
                </a:solidFill>
                <a:latin typeface="Arial" panose="020B0604020202020204" pitchFamily="34" charset="0"/>
              </a:defRPr>
            </a:lvl4pPr>
            <a:lvl5pPr>
              <a:spcAft>
                <a:spcPts val="800"/>
              </a:spcAft>
              <a:defRPr sz="1600">
                <a:solidFill>
                  <a:schemeClr val="tx1"/>
                </a:solidFill>
                <a:latin typeface="Arial" panose="020B060402020202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2728800" y="6544800"/>
            <a:ext cx="3686400" cy="235800"/>
          </a:xfrm>
          <a:prstGeom prst="rect">
            <a:avLst/>
          </a:prstGeom>
        </p:spPr>
        <p:txBody>
          <a:bodyPr lIns="0" tIns="0" rIns="0" bIns="0" anchor="b"/>
          <a:lstStyle>
            <a:lvl1pPr marL="0" indent="0" algn="ctr">
              <a:buNone/>
              <a:defRPr sz="1400" b="1">
                <a:latin typeface="Arial" panose="020B0604020202020204" pitchFamily="34" charset="0"/>
              </a:defRPr>
            </a:lvl1pPr>
          </a:lstStyle>
          <a:p>
            <a:pPr lvl="0"/>
            <a:r>
              <a:rPr lang="en-US" dirty="0"/>
              <a:t>Jump to long image description(s)</a:t>
            </a:r>
          </a:p>
        </p:txBody>
      </p:sp>
      <p:sp>
        <p:nvSpPr>
          <p:cNvPr id="6" name="TextBox 5"/>
          <p:cNvSpPr txBox="1"/>
          <p:nvPr userDrawn="1"/>
        </p:nvSpPr>
        <p:spPr>
          <a:xfrm>
            <a:off x="0" y="6651692"/>
            <a:ext cx="1230164" cy="200055"/>
          </a:xfrm>
          <a:prstGeom prst="rect">
            <a:avLst/>
          </a:prstGeom>
          <a:noFill/>
        </p:spPr>
        <p:txBody>
          <a:bodyPr wrap="square" rtlCol="0">
            <a:spAutoFit/>
          </a:bodyPr>
          <a:lstStyle/>
          <a:p>
            <a:r>
              <a:rPr lang="en-US" sz="700" dirty="0">
                <a:solidFill>
                  <a:srgbClr val="000000">
                    <a:lumMod val="50000"/>
                    <a:lumOff val="50000"/>
                  </a:srgbClr>
                </a:solidFill>
                <a:latin typeface="Arial" charset="0"/>
                <a:cs typeface="Arial" charset="0"/>
              </a:rPr>
              <a:t>© McGraw-Hill Education.</a:t>
            </a:r>
            <a:endParaRPr lang="en-US" sz="1800" dirty="0">
              <a:solidFill>
                <a:srgbClr val="000000">
                  <a:lumMod val="50000"/>
                  <a:lumOff val="50000"/>
                </a:srgbClr>
              </a:solidFill>
              <a:latin typeface="Arial" charset="0"/>
              <a:cs typeface="Arial" charset="0"/>
            </a:endParaRPr>
          </a:p>
        </p:txBody>
      </p:sp>
    </p:spTree>
    <p:extLst>
      <p:ext uri="{BB962C8B-B14F-4D97-AF65-F5344CB8AC3E}">
        <p14:creationId xmlns:p14="http://schemas.microsoft.com/office/powerpoint/2010/main" val="241260053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Copyright © Houghton Mifflin Company. All rights reserved.</a:t>
            </a:r>
          </a:p>
        </p:txBody>
      </p:sp>
      <p:sp>
        <p:nvSpPr>
          <p:cNvPr id="5" name="Slide Number Placeholder 4"/>
          <p:cNvSpPr>
            <a:spLocks noGrp="1"/>
          </p:cNvSpPr>
          <p:nvPr>
            <p:ph type="sldNum" sz="quarter" idx="11"/>
          </p:nvPr>
        </p:nvSpPr>
        <p:spPr/>
        <p:txBody>
          <a:bodyPr/>
          <a:lstStyle>
            <a:lvl1pPr>
              <a:defRPr/>
            </a:lvl1pPr>
          </a:lstStyle>
          <a:p>
            <a:r>
              <a:rPr lang="en-US"/>
              <a:t>8 - </a:t>
            </a:r>
            <a:fld id="{1F9A263B-5D6F-43C9-80BD-CA22195EE81B}" type="slidenum">
              <a:rPr lang="en-US"/>
              <a:pPr/>
              <a:t>‹#›</a:t>
            </a:fld>
            <a:endParaRPr lang="en-US"/>
          </a:p>
        </p:txBody>
      </p:sp>
    </p:spTree>
    <p:extLst>
      <p:ext uri="{BB962C8B-B14F-4D97-AF65-F5344CB8AC3E}">
        <p14:creationId xmlns:p14="http://schemas.microsoft.com/office/powerpoint/2010/main" val="172279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Copyright © Houghton Mifflin Company. All rights reserved.</a:t>
            </a:r>
          </a:p>
        </p:txBody>
      </p:sp>
      <p:sp>
        <p:nvSpPr>
          <p:cNvPr id="6" name="Slide Number Placeholder 5"/>
          <p:cNvSpPr>
            <a:spLocks noGrp="1"/>
          </p:cNvSpPr>
          <p:nvPr>
            <p:ph type="sldNum" sz="quarter" idx="11"/>
          </p:nvPr>
        </p:nvSpPr>
        <p:spPr/>
        <p:txBody>
          <a:bodyPr/>
          <a:lstStyle>
            <a:lvl1pPr>
              <a:defRPr/>
            </a:lvl1pPr>
          </a:lstStyle>
          <a:p>
            <a:r>
              <a:rPr lang="en-US"/>
              <a:t>8 - </a:t>
            </a:r>
            <a:fld id="{C52C2777-DDAC-4AC8-9AD1-2C4FDB081034}" type="slidenum">
              <a:rPr lang="en-US"/>
              <a:pPr/>
              <a:t>‹#›</a:t>
            </a:fld>
            <a:endParaRPr lang="en-US"/>
          </a:p>
        </p:txBody>
      </p:sp>
    </p:spTree>
    <p:extLst>
      <p:ext uri="{BB962C8B-B14F-4D97-AF65-F5344CB8AC3E}">
        <p14:creationId xmlns:p14="http://schemas.microsoft.com/office/powerpoint/2010/main" val="323474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Copyright © Houghton Mifflin Company. All rights reserved.</a:t>
            </a:r>
          </a:p>
        </p:txBody>
      </p:sp>
      <p:sp>
        <p:nvSpPr>
          <p:cNvPr id="8" name="Slide Number Placeholder 7"/>
          <p:cNvSpPr>
            <a:spLocks noGrp="1"/>
          </p:cNvSpPr>
          <p:nvPr>
            <p:ph type="sldNum" sz="quarter" idx="11"/>
          </p:nvPr>
        </p:nvSpPr>
        <p:spPr/>
        <p:txBody>
          <a:bodyPr/>
          <a:lstStyle>
            <a:lvl1pPr>
              <a:defRPr/>
            </a:lvl1pPr>
          </a:lstStyle>
          <a:p>
            <a:r>
              <a:rPr lang="en-US"/>
              <a:t>8 - </a:t>
            </a:r>
            <a:fld id="{1F814C39-9334-47C5-A8DA-20049797674F}" type="slidenum">
              <a:rPr lang="en-US"/>
              <a:pPr/>
              <a:t>‹#›</a:t>
            </a:fld>
            <a:endParaRPr lang="en-US"/>
          </a:p>
        </p:txBody>
      </p:sp>
    </p:spTree>
    <p:extLst>
      <p:ext uri="{BB962C8B-B14F-4D97-AF65-F5344CB8AC3E}">
        <p14:creationId xmlns:p14="http://schemas.microsoft.com/office/powerpoint/2010/main" val="1189487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Copyright © Houghton Mifflin Company. All rights reserved.</a:t>
            </a:r>
          </a:p>
        </p:txBody>
      </p:sp>
      <p:sp>
        <p:nvSpPr>
          <p:cNvPr id="4" name="Slide Number Placeholder 3"/>
          <p:cNvSpPr>
            <a:spLocks noGrp="1"/>
          </p:cNvSpPr>
          <p:nvPr>
            <p:ph type="sldNum" sz="quarter" idx="11"/>
          </p:nvPr>
        </p:nvSpPr>
        <p:spPr/>
        <p:txBody>
          <a:bodyPr/>
          <a:lstStyle>
            <a:lvl1pPr>
              <a:defRPr/>
            </a:lvl1pPr>
          </a:lstStyle>
          <a:p>
            <a:r>
              <a:rPr lang="en-US"/>
              <a:t>8 - </a:t>
            </a:r>
            <a:fld id="{B3328445-EADF-473E-B07A-63F83C4913AD}" type="slidenum">
              <a:rPr lang="en-US"/>
              <a:pPr/>
              <a:t>‹#›</a:t>
            </a:fld>
            <a:endParaRPr lang="en-US"/>
          </a:p>
        </p:txBody>
      </p:sp>
    </p:spTree>
    <p:extLst>
      <p:ext uri="{BB962C8B-B14F-4D97-AF65-F5344CB8AC3E}">
        <p14:creationId xmlns:p14="http://schemas.microsoft.com/office/powerpoint/2010/main" val="2040335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Copyright © Houghton Mifflin Company. All rights reserved.</a:t>
            </a:r>
          </a:p>
        </p:txBody>
      </p:sp>
      <p:sp>
        <p:nvSpPr>
          <p:cNvPr id="3" name="Slide Number Placeholder 2"/>
          <p:cNvSpPr>
            <a:spLocks noGrp="1"/>
          </p:cNvSpPr>
          <p:nvPr>
            <p:ph type="sldNum" sz="quarter" idx="11"/>
          </p:nvPr>
        </p:nvSpPr>
        <p:spPr/>
        <p:txBody>
          <a:bodyPr/>
          <a:lstStyle>
            <a:lvl1pPr>
              <a:defRPr/>
            </a:lvl1pPr>
          </a:lstStyle>
          <a:p>
            <a:r>
              <a:rPr lang="en-US"/>
              <a:t>8 - </a:t>
            </a:r>
            <a:fld id="{EC99B00B-39CF-41F1-BD0F-1CC21AAC8901}" type="slidenum">
              <a:rPr lang="en-US"/>
              <a:pPr/>
              <a:t>‹#›</a:t>
            </a:fld>
            <a:endParaRPr lang="en-US"/>
          </a:p>
        </p:txBody>
      </p:sp>
    </p:spTree>
    <p:extLst>
      <p:ext uri="{BB962C8B-B14F-4D97-AF65-F5344CB8AC3E}">
        <p14:creationId xmlns:p14="http://schemas.microsoft.com/office/powerpoint/2010/main" val="1796031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Copyright © Houghton Mifflin Company. All rights reserved.</a:t>
            </a:r>
          </a:p>
        </p:txBody>
      </p:sp>
      <p:sp>
        <p:nvSpPr>
          <p:cNvPr id="6" name="Slide Number Placeholder 5"/>
          <p:cNvSpPr>
            <a:spLocks noGrp="1"/>
          </p:cNvSpPr>
          <p:nvPr>
            <p:ph type="sldNum" sz="quarter" idx="11"/>
          </p:nvPr>
        </p:nvSpPr>
        <p:spPr/>
        <p:txBody>
          <a:bodyPr/>
          <a:lstStyle>
            <a:lvl1pPr>
              <a:defRPr/>
            </a:lvl1pPr>
          </a:lstStyle>
          <a:p>
            <a:r>
              <a:rPr lang="en-US"/>
              <a:t>8 - </a:t>
            </a:r>
            <a:fld id="{A4D5AD46-C18C-4DBB-9156-BE1E49441E63}" type="slidenum">
              <a:rPr lang="en-US"/>
              <a:pPr/>
              <a:t>‹#›</a:t>
            </a:fld>
            <a:endParaRPr lang="en-US"/>
          </a:p>
        </p:txBody>
      </p:sp>
    </p:spTree>
    <p:extLst>
      <p:ext uri="{BB962C8B-B14F-4D97-AF65-F5344CB8AC3E}">
        <p14:creationId xmlns:p14="http://schemas.microsoft.com/office/powerpoint/2010/main" val="2361861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Copyright © Houghton Mifflin Company. All rights reserved.</a:t>
            </a:r>
          </a:p>
        </p:txBody>
      </p:sp>
      <p:sp>
        <p:nvSpPr>
          <p:cNvPr id="6" name="Slide Number Placeholder 5"/>
          <p:cNvSpPr>
            <a:spLocks noGrp="1"/>
          </p:cNvSpPr>
          <p:nvPr>
            <p:ph type="sldNum" sz="quarter" idx="11"/>
          </p:nvPr>
        </p:nvSpPr>
        <p:spPr/>
        <p:txBody>
          <a:bodyPr/>
          <a:lstStyle>
            <a:lvl1pPr>
              <a:defRPr/>
            </a:lvl1pPr>
          </a:lstStyle>
          <a:p>
            <a:r>
              <a:rPr lang="en-US"/>
              <a:t>8 - </a:t>
            </a:r>
            <a:fld id="{ADB1EE0A-C877-4394-A83A-01091FFCF50A}" type="slidenum">
              <a:rPr lang="en-US"/>
              <a:pPr/>
              <a:t>‹#›</a:t>
            </a:fld>
            <a:endParaRPr lang="en-US"/>
          </a:p>
        </p:txBody>
      </p:sp>
    </p:spTree>
    <p:extLst>
      <p:ext uri="{BB962C8B-B14F-4D97-AF65-F5344CB8AC3E}">
        <p14:creationId xmlns:p14="http://schemas.microsoft.com/office/powerpoint/2010/main" val="1070967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0" y="1524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a:t>
            </a:r>
            <a:br>
              <a:rPr lang="en-US" smtClean="0"/>
            </a:br>
            <a:r>
              <a:rPr lang="en-US" smtClean="0"/>
              <a:t>Master title style</a:t>
            </a:r>
          </a:p>
        </p:txBody>
      </p:sp>
      <p:sp>
        <p:nvSpPr>
          <p:cNvPr id="50179" name="Rectangle 3"/>
          <p:cNvSpPr>
            <a:spLocks noGrp="1" noChangeArrowheads="1"/>
          </p:cNvSpPr>
          <p:nvPr>
            <p:ph type="body" idx="1"/>
          </p:nvPr>
        </p:nvSpPr>
        <p:spPr bwMode="auto">
          <a:xfrm>
            <a:off x="685800" y="1524000"/>
            <a:ext cx="7772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0180" name="Rectangle 4"/>
          <p:cNvSpPr>
            <a:spLocks noGrp="1" noChangeArrowheads="1"/>
          </p:cNvSpPr>
          <p:nvPr>
            <p:ph type="ftr" sz="quarter" idx="3"/>
          </p:nvPr>
        </p:nvSpPr>
        <p:spPr bwMode="auto">
          <a:xfrm>
            <a:off x="533400" y="6553200"/>
            <a:ext cx="495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200" b="1">
                <a:solidFill>
                  <a:schemeClr val="bg1"/>
                </a:solidFill>
                <a:latin typeface="+mn-lt"/>
              </a:defRPr>
            </a:lvl1pPr>
          </a:lstStyle>
          <a:p>
            <a:r>
              <a:rPr lang="en-US"/>
              <a:t>Copyright © Houghton Mifflin Company. All rights reserved.</a:t>
            </a:r>
          </a:p>
        </p:txBody>
      </p:sp>
      <p:sp>
        <p:nvSpPr>
          <p:cNvPr id="50181" name="Rectangle 5"/>
          <p:cNvSpPr>
            <a:spLocks noGrp="1" noChangeArrowheads="1"/>
          </p:cNvSpPr>
          <p:nvPr>
            <p:ph type="sldNum" sz="quarter" idx="4"/>
          </p:nvPr>
        </p:nvSpPr>
        <p:spPr bwMode="auto">
          <a:xfrm>
            <a:off x="72390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defRPr sz="1200" b="1">
                <a:solidFill>
                  <a:schemeClr val="bg1"/>
                </a:solidFill>
                <a:latin typeface="+mn-lt"/>
              </a:defRPr>
            </a:lvl1pPr>
          </a:lstStyle>
          <a:p>
            <a:r>
              <a:rPr lang="en-US"/>
              <a:t>8 - </a:t>
            </a:r>
            <a:fld id="{2F81D5A0-631F-4952-9E08-C71AC3CB7B3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72" r:id="rId13"/>
  </p:sldLayoutIdLst>
  <p:hf hdr="0" dt="0"/>
  <p:txStyles>
    <p:titleStyle>
      <a:lvl1pPr algn="ctr" rtl="0" fontAlgn="base">
        <a:spcBef>
          <a:spcPct val="0"/>
        </a:spcBef>
        <a:spcAft>
          <a:spcPct val="0"/>
        </a:spcAft>
        <a:defRPr sz="3200" b="1">
          <a:solidFill>
            <a:srgbClr val="823118"/>
          </a:solidFill>
          <a:latin typeface="+mj-lt"/>
          <a:ea typeface="+mj-ea"/>
          <a:cs typeface="+mj-cs"/>
        </a:defRPr>
      </a:lvl1pPr>
      <a:lvl2pPr algn="ctr" rtl="0" fontAlgn="base">
        <a:spcBef>
          <a:spcPct val="0"/>
        </a:spcBef>
        <a:spcAft>
          <a:spcPct val="0"/>
        </a:spcAft>
        <a:defRPr sz="3200" b="1">
          <a:solidFill>
            <a:srgbClr val="823118"/>
          </a:solidFill>
          <a:latin typeface="Arial" charset="0"/>
        </a:defRPr>
      </a:lvl2pPr>
      <a:lvl3pPr algn="ctr" rtl="0" fontAlgn="base">
        <a:spcBef>
          <a:spcPct val="0"/>
        </a:spcBef>
        <a:spcAft>
          <a:spcPct val="0"/>
        </a:spcAft>
        <a:defRPr sz="3200" b="1">
          <a:solidFill>
            <a:srgbClr val="823118"/>
          </a:solidFill>
          <a:latin typeface="Arial" charset="0"/>
        </a:defRPr>
      </a:lvl3pPr>
      <a:lvl4pPr algn="ctr" rtl="0" fontAlgn="base">
        <a:spcBef>
          <a:spcPct val="0"/>
        </a:spcBef>
        <a:spcAft>
          <a:spcPct val="0"/>
        </a:spcAft>
        <a:defRPr sz="3200" b="1">
          <a:solidFill>
            <a:srgbClr val="823118"/>
          </a:solidFill>
          <a:latin typeface="Arial" charset="0"/>
        </a:defRPr>
      </a:lvl4pPr>
      <a:lvl5pPr algn="ctr" rtl="0" fontAlgn="base">
        <a:spcBef>
          <a:spcPct val="0"/>
        </a:spcBef>
        <a:spcAft>
          <a:spcPct val="0"/>
        </a:spcAft>
        <a:defRPr sz="3200" b="1">
          <a:solidFill>
            <a:srgbClr val="823118"/>
          </a:solidFill>
          <a:latin typeface="Arial" charset="0"/>
        </a:defRPr>
      </a:lvl5pPr>
      <a:lvl6pPr marL="457200" algn="ctr" rtl="0" fontAlgn="base">
        <a:spcBef>
          <a:spcPct val="0"/>
        </a:spcBef>
        <a:spcAft>
          <a:spcPct val="0"/>
        </a:spcAft>
        <a:defRPr sz="3200" b="1">
          <a:solidFill>
            <a:srgbClr val="823118"/>
          </a:solidFill>
          <a:latin typeface="Arial" charset="0"/>
        </a:defRPr>
      </a:lvl6pPr>
      <a:lvl7pPr marL="914400" algn="ctr" rtl="0" fontAlgn="base">
        <a:spcBef>
          <a:spcPct val="0"/>
        </a:spcBef>
        <a:spcAft>
          <a:spcPct val="0"/>
        </a:spcAft>
        <a:defRPr sz="3200" b="1">
          <a:solidFill>
            <a:srgbClr val="823118"/>
          </a:solidFill>
          <a:latin typeface="Arial" charset="0"/>
        </a:defRPr>
      </a:lvl7pPr>
      <a:lvl8pPr marL="1371600" algn="ctr" rtl="0" fontAlgn="base">
        <a:spcBef>
          <a:spcPct val="0"/>
        </a:spcBef>
        <a:spcAft>
          <a:spcPct val="0"/>
        </a:spcAft>
        <a:defRPr sz="3200" b="1">
          <a:solidFill>
            <a:srgbClr val="823118"/>
          </a:solidFill>
          <a:latin typeface="Arial" charset="0"/>
        </a:defRPr>
      </a:lvl8pPr>
      <a:lvl9pPr marL="1828800" algn="ctr" rtl="0" fontAlgn="base">
        <a:spcBef>
          <a:spcPct val="0"/>
        </a:spcBef>
        <a:spcAft>
          <a:spcPct val="0"/>
        </a:spcAft>
        <a:defRPr sz="3200" b="1">
          <a:solidFill>
            <a:srgbClr val="823118"/>
          </a:solidFill>
          <a:latin typeface="Arial" charset="0"/>
        </a:defRPr>
      </a:lvl9pPr>
    </p:titleStyle>
    <p:bodyStyle>
      <a:lvl1pPr marL="342900" indent="-342900" algn="l" rtl="0" fontAlgn="base">
        <a:spcBef>
          <a:spcPct val="20000"/>
        </a:spcBef>
        <a:spcAft>
          <a:spcPct val="0"/>
        </a:spcAft>
        <a:buClr>
          <a:srgbClr val="E87226"/>
        </a:buClr>
        <a:buChar char="•"/>
        <a:defRPr sz="3200">
          <a:solidFill>
            <a:schemeClr val="tx1"/>
          </a:solidFill>
          <a:latin typeface="+mn-lt"/>
          <a:ea typeface="+mn-ea"/>
          <a:cs typeface="+mn-cs"/>
        </a:defRPr>
      </a:lvl1pPr>
      <a:lvl2pPr marL="742950" indent="-285750" algn="l" rtl="0" fontAlgn="base">
        <a:spcBef>
          <a:spcPct val="20000"/>
        </a:spcBef>
        <a:spcAft>
          <a:spcPct val="0"/>
        </a:spcAft>
        <a:buClr>
          <a:srgbClr val="E87226"/>
        </a:buClr>
        <a:buChar char="–"/>
        <a:defRPr sz="2800">
          <a:solidFill>
            <a:schemeClr val="tx1"/>
          </a:solidFill>
          <a:latin typeface="+mn-lt"/>
        </a:defRPr>
      </a:lvl2pPr>
      <a:lvl3pPr marL="1143000" indent="-228600" algn="l" rtl="0" fontAlgn="base">
        <a:spcBef>
          <a:spcPct val="20000"/>
        </a:spcBef>
        <a:spcAft>
          <a:spcPct val="0"/>
        </a:spcAft>
        <a:buClr>
          <a:srgbClr val="E87226"/>
        </a:buClr>
        <a:buChar char="•"/>
        <a:defRPr sz="2400">
          <a:solidFill>
            <a:schemeClr val="tx1"/>
          </a:solidFill>
          <a:latin typeface="+mn-lt"/>
        </a:defRPr>
      </a:lvl3pPr>
      <a:lvl4pPr marL="1600200" indent="-228600" algn="l" rtl="0" fontAlgn="base">
        <a:spcBef>
          <a:spcPct val="20000"/>
        </a:spcBef>
        <a:spcAft>
          <a:spcPct val="0"/>
        </a:spcAft>
        <a:buClr>
          <a:srgbClr val="E87226"/>
        </a:buClr>
        <a:buChar char="–"/>
        <a:defRPr sz="2000">
          <a:solidFill>
            <a:schemeClr val="tx1"/>
          </a:solidFill>
          <a:latin typeface="+mn-lt"/>
        </a:defRPr>
      </a:lvl4pPr>
      <a:lvl5pPr marL="2057400" indent="-228600" algn="l" rtl="0" fontAlgn="base">
        <a:spcBef>
          <a:spcPct val="20000"/>
        </a:spcBef>
        <a:spcAft>
          <a:spcPct val="0"/>
        </a:spcAft>
        <a:buClr>
          <a:srgbClr val="E87226"/>
        </a:buClr>
        <a:buChar char="»"/>
        <a:defRPr sz="2000">
          <a:solidFill>
            <a:schemeClr val="tx1"/>
          </a:solidFill>
          <a:latin typeface="+mn-lt"/>
        </a:defRPr>
      </a:lvl5pPr>
      <a:lvl6pPr marL="2514600" indent="-228600" algn="l" rtl="0" fontAlgn="base">
        <a:spcBef>
          <a:spcPct val="20000"/>
        </a:spcBef>
        <a:spcAft>
          <a:spcPct val="0"/>
        </a:spcAft>
        <a:buClr>
          <a:srgbClr val="E87226"/>
        </a:buClr>
        <a:buChar char="»"/>
        <a:defRPr sz="2000">
          <a:solidFill>
            <a:schemeClr val="tx1"/>
          </a:solidFill>
          <a:latin typeface="+mn-lt"/>
        </a:defRPr>
      </a:lvl6pPr>
      <a:lvl7pPr marL="2971800" indent="-228600" algn="l" rtl="0" fontAlgn="base">
        <a:spcBef>
          <a:spcPct val="20000"/>
        </a:spcBef>
        <a:spcAft>
          <a:spcPct val="0"/>
        </a:spcAft>
        <a:buClr>
          <a:srgbClr val="E87226"/>
        </a:buClr>
        <a:buChar char="»"/>
        <a:defRPr sz="2000">
          <a:solidFill>
            <a:schemeClr val="tx1"/>
          </a:solidFill>
          <a:latin typeface="+mn-lt"/>
        </a:defRPr>
      </a:lvl7pPr>
      <a:lvl8pPr marL="3429000" indent="-228600" algn="l" rtl="0" fontAlgn="base">
        <a:spcBef>
          <a:spcPct val="20000"/>
        </a:spcBef>
        <a:spcAft>
          <a:spcPct val="0"/>
        </a:spcAft>
        <a:buClr>
          <a:srgbClr val="E87226"/>
        </a:buClr>
        <a:buChar char="»"/>
        <a:defRPr sz="2000">
          <a:solidFill>
            <a:schemeClr val="tx1"/>
          </a:solidFill>
          <a:latin typeface="+mn-lt"/>
        </a:defRPr>
      </a:lvl8pPr>
      <a:lvl9pPr marL="3886200" indent="-228600" algn="l" rtl="0" fontAlgn="base">
        <a:spcBef>
          <a:spcPct val="20000"/>
        </a:spcBef>
        <a:spcAft>
          <a:spcPct val="0"/>
        </a:spcAft>
        <a:buClr>
          <a:srgbClr val="E87226"/>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body" idx="1"/>
          </p:nvPr>
        </p:nvSpPr>
        <p:spPr bwMode="auto">
          <a:xfrm>
            <a:off x="504825" y="1447799"/>
            <a:ext cx="8126413" cy="4968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13"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3" name="Footer Placeholder 2"/>
          <p:cNvSpPr>
            <a:spLocks noGrp="1"/>
          </p:cNvSpPr>
          <p:nvPr>
            <p:ph type="ftr" sz="quarter" idx="3"/>
          </p:nvPr>
        </p:nvSpPr>
        <p:spPr>
          <a:xfrm>
            <a:off x="502386" y="6428932"/>
            <a:ext cx="6869521" cy="365125"/>
          </a:xfrm>
          <a:prstGeom prst="rect">
            <a:avLst/>
          </a:prstGeom>
        </p:spPr>
        <p:txBody>
          <a:bodyPr vert="horz" lIns="91440" tIns="45720" rIns="91440" bIns="45720" rtlCol="0" anchor="ctr"/>
          <a:lstStyle>
            <a:lvl1pPr algn="l">
              <a:defRPr sz="800">
                <a:solidFill>
                  <a:schemeClr val="tx1">
                    <a:tint val="75000"/>
                  </a:schemeClr>
                </a:solidFill>
              </a:defRPr>
            </a:lvl1pPr>
          </a:lstStyle>
          <a:p>
            <a:pPr eaLnBrk="0" hangingPunct="0">
              <a:defRPr/>
            </a:pPr>
            <a:r>
              <a:rPr lang="en-US" b="1" dirty="0">
                <a:solidFill>
                  <a:srgbClr val="000000"/>
                </a:solidFill>
                <a:latin typeface="Arial" charset="0"/>
                <a:cs typeface="Arial" charset="0"/>
              </a:rPr>
              <a:t>(c) 2016 by McGraw-Hill Education. This is proprietary material solely for authorized instructor use. Not authorized for sale or distribution in any manner. This document may not be copied, scanned, duplicated, forwarded, distributed, or posted on a website, in whole or part.</a:t>
            </a:r>
            <a:endParaRPr lang="en-US" b="1" dirty="0">
              <a:solidFill>
                <a:srgbClr val="000000">
                  <a:tint val="75000"/>
                </a:srgbClr>
              </a:solidFill>
              <a:latin typeface="Arial" charset="0"/>
              <a:cs typeface="Arial" charset="0"/>
            </a:endParaRPr>
          </a:p>
        </p:txBody>
      </p:sp>
      <p:sp>
        <p:nvSpPr>
          <p:cNvPr id="4" name="Slide Number Placeholder 3"/>
          <p:cNvSpPr>
            <a:spLocks noGrp="1"/>
          </p:cNvSpPr>
          <p:nvPr>
            <p:ph type="sldNum" sz="quarter" idx="4"/>
          </p:nvPr>
        </p:nvSpPr>
        <p:spPr>
          <a:xfrm>
            <a:off x="8094920" y="6420142"/>
            <a:ext cx="533837" cy="365125"/>
          </a:xfrm>
          <a:prstGeom prst="rect">
            <a:avLst/>
          </a:prstGeom>
        </p:spPr>
        <p:txBody>
          <a:bodyPr vert="horz" lIns="91440" tIns="45720" rIns="91440" bIns="45720" rtlCol="0" anchor="ctr"/>
          <a:lstStyle>
            <a:lvl1pPr algn="r">
              <a:defRPr sz="800" b="1">
                <a:solidFill>
                  <a:schemeClr val="tx1"/>
                </a:solidFill>
              </a:defRPr>
            </a:lvl1pPr>
          </a:lstStyle>
          <a:p>
            <a:r>
              <a:rPr lang="en-US" dirty="0">
                <a:solidFill>
                  <a:srgbClr val="000000"/>
                </a:solidFill>
                <a:latin typeface="Arial" charset="0"/>
                <a:cs typeface="Arial" charset="0"/>
              </a:rPr>
              <a:t>1–</a:t>
            </a:r>
            <a:fld id="{18264801-464D-446F-AC00-35B235A4210A}" type="slidenum">
              <a:rPr lang="en-US" smtClean="0">
                <a:solidFill>
                  <a:srgbClr val="000000"/>
                </a:solidFill>
                <a:latin typeface="Arial" charset="0"/>
                <a:cs typeface="Arial" charset="0"/>
              </a:rPr>
              <a:pPr/>
              <a:t>‹#›</a:t>
            </a:fld>
            <a:endParaRPr lang="en-US" dirty="0">
              <a:solidFill>
                <a:srgbClr val="000000"/>
              </a:solidFill>
              <a:latin typeface="Arial" charset="0"/>
              <a:cs typeface="Arial" charset="0"/>
            </a:endParaRPr>
          </a:p>
        </p:txBody>
      </p:sp>
      <p:sp>
        <p:nvSpPr>
          <p:cNvPr id="2" name="Title Placeholder 1"/>
          <p:cNvSpPr>
            <a:spLocks noGrp="1"/>
          </p:cNvSpPr>
          <p:nvPr>
            <p:ph type="title"/>
          </p:nvPr>
        </p:nvSpPr>
        <p:spPr>
          <a:xfrm>
            <a:off x="0" y="5125"/>
            <a:ext cx="9144000" cy="1325563"/>
          </a:xfrm>
          <a:prstGeom prst="rect">
            <a:avLst/>
          </a:prstGeom>
          <a:solidFill>
            <a:srgbClr val="717A8B"/>
          </a:solidFill>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347376222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transition spd="med"/>
  <p:hf hdr="0" dt="0"/>
  <p:txStyles>
    <p:titleStyle>
      <a:lvl1pPr marL="0" indent="-457200" algn="ctr" defTabSz="0" rtl="0" eaLnBrk="0" fontAlgn="base" hangingPunct="0">
        <a:lnSpc>
          <a:spcPct val="100000"/>
        </a:lnSpc>
        <a:spcBef>
          <a:spcPct val="0"/>
        </a:spcBef>
        <a:spcAft>
          <a:spcPct val="0"/>
        </a:spcAft>
        <a:defRPr lang="en-US" sz="3200" b="0" smtClean="0">
          <a:solidFill>
            <a:schemeClr val="bg1"/>
          </a:solidFill>
          <a:effectLst/>
          <a:latin typeface="+mn-lt"/>
          <a:ea typeface="+mj-ea"/>
          <a:cs typeface="+mj-cs"/>
        </a:defRPr>
      </a:lvl1pPr>
      <a:lvl2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2pPr>
      <a:lvl3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3pPr>
      <a:lvl4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4pPr>
      <a:lvl5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5pPr>
      <a:lvl6pPr marL="457200" algn="ctr" rtl="0" fontAlgn="base">
        <a:lnSpc>
          <a:spcPct val="85000"/>
        </a:lnSpc>
        <a:spcBef>
          <a:spcPct val="0"/>
        </a:spcBef>
        <a:spcAft>
          <a:spcPct val="0"/>
        </a:spcAft>
        <a:defRPr sz="3600" b="1">
          <a:solidFill>
            <a:srgbClr val="216471"/>
          </a:solidFill>
          <a:latin typeface="Arial" charset="0"/>
        </a:defRPr>
      </a:lvl6pPr>
      <a:lvl7pPr marL="914400" algn="ctr" rtl="0" fontAlgn="base">
        <a:lnSpc>
          <a:spcPct val="85000"/>
        </a:lnSpc>
        <a:spcBef>
          <a:spcPct val="0"/>
        </a:spcBef>
        <a:spcAft>
          <a:spcPct val="0"/>
        </a:spcAft>
        <a:defRPr sz="3600" b="1">
          <a:solidFill>
            <a:srgbClr val="216471"/>
          </a:solidFill>
          <a:latin typeface="Arial" charset="0"/>
        </a:defRPr>
      </a:lvl7pPr>
      <a:lvl8pPr marL="1371600" algn="ctr" rtl="0" fontAlgn="base">
        <a:lnSpc>
          <a:spcPct val="85000"/>
        </a:lnSpc>
        <a:spcBef>
          <a:spcPct val="0"/>
        </a:spcBef>
        <a:spcAft>
          <a:spcPct val="0"/>
        </a:spcAft>
        <a:defRPr sz="3600" b="1">
          <a:solidFill>
            <a:srgbClr val="216471"/>
          </a:solidFill>
          <a:latin typeface="Arial" charset="0"/>
        </a:defRPr>
      </a:lvl8pPr>
      <a:lvl9pPr marL="1828800" algn="ctr" rtl="0" fontAlgn="base">
        <a:lnSpc>
          <a:spcPct val="85000"/>
        </a:lnSpc>
        <a:spcBef>
          <a:spcPct val="0"/>
        </a:spcBef>
        <a:spcAft>
          <a:spcPct val="0"/>
        </a:spcAft>
        <a:defRPr sz="3600" b="1">
          <a:solidFill>
            <a:srgbClr val="216471"/>
          </a:solidFill>
          <a:latin typeface="Arial" charset="0"/>
        </a:defRPr>
      </a:lvl9pPr>
    </p:titleStyle>
    <p:bodyStyle>
      <a:lvl1pPr marL="288925" indent="-288925" algn="l" rtl="0" eaLnBrk="0" fontAlgn="base" hangingPunct="0">
        <a:spcBef>
          <a:spcPct val="20000"/>
        </a:spcBef>
        <a:spcAft>
          <a:spcPct val="0"/>
        </a:spcAft>
        <a:buClrTx/>
        <a:buSzPct val="100000"/>
        <a:buFont typeface="Arial" charset="0"/>
        <a:buChar char="♦"/>
        <a:defRPr lang="en-US" sz="2400" dirty="0">
          <a:solidFill>
            <a:schemeClr val="tx1"/>
          </a:solidFill>
          <a:effectLst/>
          <a:latin typeface="+mn-lt"/>
          <a:ea typeface="+mn-ea"/>
          <a:cs typeface="+mn-cs"/>
        </a:defRPr>
      </a:lvl1pPr>
      <a:lvl2pPr marL="685800" indent="-282575" algn="l" rtl="0" eaLnBrk="0" fontAlgn="base" hangingPunct="0">
        <a:spcBef>
          <a:spcPct val="20000"/>
        </a:spcBef>
        <a:spcAft>
          <a:spcPct val="0"/>
        </a:spcAft>
        <a:buClrTx/>
        <a:buSzPct val="80000"/>
        <a:buFont typeface="Arial" charset="0"/>
        <a:buChar char="●"/>
        <a:defRPr lang="en-US" sz="2000" dirty="0">
          <a:solidFill>
            <a:schemeClr val="tx1"/>
          </a:solidFill>
          <a:effectLst/>
          <a:latin typeface="+mn-lt"/>
        </a:defRPr>
      </a:lvl2pPr>
      <a:lvl3pPr marL="1143000" indent="-282575" algn="l" rtl="0" eaLnBrk="0" fontAlgn="base" hangingPunct="0">
        <a:spcBef>
          <a:spcPct val="20000"/>
        </a:spcBef>
        <a:spcAft>
          <a:spcPct val="0"/>
        </a:spcAft>
        <a:buClrTx/>
        <a:buSzPct val="65000"/>
        <a:buFont typeface="Wingdings 3" pitchFamily="18" charset="2"/>
        <a:buChar char="u"/>
        <a:defRPr lang="en-US" sz="1800" dirty="0">
          <a:solidFill>
            <a:schemeClr val="tx1"/>
          </a:solidFill>
          <a:effectLst/>
          <a:latin typeface="+mn-lt"/>
        </a:defRPr>
      </a:lvl3pPr>
      <a:lvl4pPr marL="1600200" indent="-282575" algn="l" rtl="0" eaLnBrk="0" fontAlgn="base" hangingPunct="0">
        <a:spcBef>
          <a:spcPct val="20000"/>
        </a:spcBef>
        <a:spcAft>
          <a:spcPct val="0"/>
        </a:spcAft>
        <a:buClr>
          <a:srgbClr val="CC6600"/>
        </a:buClr>
        <a:buSzPct val="65000"/>
        <a:buFont typeface="Wingdings 3" pitchFamily="18" charset="2"/>
        <a:buChar char="u"/>
        <a:defRPr lang="en-US" sz="1800" dirty="0">
          <a:solidFill>
            <a:schemeClr val="tx1"/>
          </a:solidFill>
          <a:effectLst/>
          <a:latin typeface="+mn-lt"/>
        </a:defRPr>
      </a:lvl4pPr>
      <a:lvl5pPr marL="2068513" indent="-284163" algn="l" rtl="0" eaLnBrk="0" fontAlgn="base" hangingPunct="0">
        <a:spcBef>
          <a:spcPct val="20000"/>
        </a:spcBef>
        <a:spcAft>
          <a:spcPct val="0"/>
        </a:spcAft>
        <a:buClr>
          <a:srgbClr val="CC6600"/>
        </a:buClr>
        <a:buSzPct val="65000"/>
        <a:buFont typeface="Wingdings 3" pitchFamily="18" charset="2"/>
        <a:buChar char="u"/>
        <a:defRPr lang="en-US" sz="1600" dirty="0">
          <a:solidFill>
            <a:schemeClr val="tx1"/>
          </a:solidFill>
          <a:effectLst/>
          <a:latin typeface="+mn-lt"/>
        </a:defRPr>
      </a:lvl5pPr>
      <a:lvl6pPr marL="2692400" indent="-290513" algn="l" rtl="0" fontAlgn="base">
        <a:spcBef>
          <a:spcPct val="20000"/>
        </a:spcBef>
        <a:spcAft>
          <a:spcPct val="0"/>
        </a:spcAft>
        <a:buClr>
          <a:srgbClr val="CC6C18"/>
        </a:buClr>
        <a:buFont typeface="Arial" charset="0"/>
        <a:buChar char="»"/>
        <a:defRPr sz="2000">
          <a:solidFill>
            <a:srgbClr val="216471"/>
          </a:solidFill>
          <a:latin typeface="+mn-lt"/>
        </a:defRPr>
      </a:lvl6pPr>
      <a:lvl7pPr marL="3149600" indent="-290513" algn="l" rtl="0" fontAlgn="base">
        <a:spcBef>
          <a:spcPct val="20000"/>
        </a:spcBef>
        <a:spcAft>
          <a:spcPct val="0"/>
        </a:spcAft>
        <a:buClr>
          <a:srgbClr val="CC6C18"/>
        </a:buClr>
        <a:buFont typeface="Arial" charset="0"/>
        <a:buChar char="»"/>
        <a:defRPr sz="2000">
          <a:solidFill>
            <a:srgbClr val="216471"/>
          </a:solidFill>
          <a:latin typeface="+mn-lt"/>
        </a:defRPr>
      </a:lvl7pPr>
      <a:lvl8pPr marL="3606800" indent="-290513" algn="l" rtl="0" fontAlgn="base">
        <a:spcBef>
          <a:spcPct val="20000"/>
        </a:spcBef>
        <a:spcAft>
          <a:spcPct val="0"/>
        </a:spcAft>
        <a:buClr>
          <a:srgbClr val="CC6C18"/>
        </a:buClr>
        <a:buFont typeface="Arial" charset="0"/>
        <a:buChar char="»"/>
        <a:defRPr sz="2000">
          <a:solidFill>
            <a:srgbClr val="216471"/>
          </a:solidFill>
          <a:latin typeface="+mn-lt"/>
        </a:defRPr>
      </a:lvl8pPr>
      <a:lvl9pPr marL="4064000" indent="-290513" algn="l" rtl="0" fontAlgn="base">
        <a:spcBef>
          <a:spcPct val="20000"/>
        </a:spcBef>
        <a:spcAft>
          <a:spcPct val="0"/>
        </a:spcAft>
        <a:buClr>
          <a:srgbClr val="CC6C18"/>
        </a:buClr>
        <a:buFont typeface="Arial" charset="0"/>
        <a:buChar char="»"/>
        <a:defRPr sz="2000">
          <a:solidFill>
            <a:srgbClr val="21647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6"/>
          <p:cNvSpPr>
            <a:spLocks noGrp="1" noChangeArrowheads="1"/>
          </p:cNvSpPr>
          <p:nvPr>
            <p:ph type="ctrTitle"/>
          </p:nvPr>
        </p:nvSpPr>
        <p:spPr/>
        <p:txBody>
          <a:bodyPr/>
          <a:lstStyle/>
          <a:p>
            <a:r>
              <a:rPr lang="en-US"/>
              <a:t>8</a:t>
            </a:r>
          </a:p>
        </p:txBody>
      </p:sp>
      <p:sp>
        <p:nvSpPr>
          <p:cNvPr id="2055" name="Rectangle 7"/>
          <p:cNvSpPr>
            <a:spLocks noGrp="1" noChangeArrowheads="1"/>
          </p:cNvSpPr>
          <p:nvPr>
            <p:ph type="subTitle" idx="1"/>
          </p:nvPr>
        </p:nvSpPr>
        <p:spPr>
          <a:xfrm>
            <a:off x="4953000" y="2590800"/>
            <a:ext cx="4038600" cy="2286000"/>
          </a:xfrm>
        </p:spPr>
        <p:txBody>
          <a:bodyPr/>
          <a:lstStyle/>
          <a:p>
            <a:r>
              <a:rPr lang="en-US" sz="1800" b="1" i="0"/>
              <a:t>Ready Notes</a:t>
            </a:r>
            <a:endParaRPr lang="en-US"/>
          </a:p>
          <a:p>
            <a:r>
              <a:rPr lang="en-US"/>
              <a:t>Managing Strategy and Strategic Planning</a:t>
            </a:r>
          </a:p>
        </p:txBody>
      </p:sp>
      <p:sp>
        <p:nvSpPr>
          <p:cNvPr id="2056" name="Rectangle 8"/>
          <p:cNvSpPr>
            <a:spLocks noChangeArrowheads="1"/>
          </p:cNvSpPr>
          <p:nvPr/>
        </p:nvSpPr>
        <p:spPr bwMode="auto">
          <a:xfrm>
            <a:off x="5334000" y="4876800"/>
            <a:ext cx="33528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1" dirty="0" smtClean="0">
                <a:latin typeface="Arial" charset="0"/>
              </a:rPr>
              <a:t>Slides Prepared by M A Kashem, MIIS, DU</a:t>
            </a:r>
            <a:endParaRPr lang="en-US" sz="1200" b="1" dirty="0">
              <a:latin typeface="Arial" charset="0"/>
            </a:endParaRP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0" y="0"/>
            <a:ext cx="9144000" cy="1153888"/>
          </a:xfrm>
          <a:solidFill>
            <a:srgbClr val="84B0AE"/>
          </a:solidFill>
        </p:spPr>
        <p:txBody>
          <a:bodyPr/>
          <a:lstStyle/>
          <a:p>
            <a:r>
              <a:rPr lang="en-US" sz="2800" dirty="0"/>
              <a:t>FIGURE </a:t>
            </a:r>
            <a:r>
              <a:rPr lang="en-US" sz="2800" dirty="0" smtClean="0"/>
              <a:t>: The </a:t>
            </a:r>
            <a:r>
              <a:rPr lang="en-US" sz="2800" dirty="0"/>
              <a:t>Strategy-Making, </a:t>
            </a:r>
            <a:br>
              <a:rPr lang="en-US" sz="2800" dirty="0"/>
            </a:br>
            <a:r>
              <a:rPr lang="en-US" sz="2800" dirty="0"/>
              <a:t>Strategy-Executing Process</a:t>
            </a:r>
          </a:p>
        </p:txBody>
      </p:sp>
      <p:grpSp>
        <p:nvGrpSpPr>
          <p:cNvPr id="2" name="Group 1"/>
          <p:cNvGrpSpPr/>
          <p:nvPr/>
        </p:nvGrpSpPr>
        <p:grpSpPr>
          <a:xfrm>
            <a:off x="438539" y="1285645"/>
            <a:ext cx="8266922" cy="5042585"/>
            <a:chOff x="438539" y="1285645"/>
            <a:chExt cx="8266922" cy="504258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539" y="1285645"/>
              <a:ext cx="8266922" cy="591800"/>
            </a:xfrm>
            <a:prstGeom prst="rect">
              <a:avLst/>
            </a:prstGeom>
          </p:spPr>
        </p:pic>
        <p:pic>
          <p:nvPicPr>
            <p:cNvPr id="7" name="Picture 6" descr="Flow chart showing the strategy-making, strategy-executing proces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943" y="2010232"/>
              <a:ext cx="7952114" cy="4317998"/>
            </a:xfrm>
            <a:prstGeom prst="rect">
              <a:avLst/>
            </a:prstGeom>
          </p:spPr>
        </p:pic>
      </p:grpSp>
      <p:sp>
        <p:nvSpPr>
          <p:cNvPr id="15" name="Text Placeholder 14"/>
          <p:cNvSpPr>
            <a:spLocks noGrp="1"/>
          </p:cNvSpPr>
          <p:nvPr>
            <p:ph type="body" sz="quarter" idx="16"/>
          </p:nvPr>
        </p:nvSpPr>
        <p:spPr>
          <a:xfrm>
            <a:off x="2648857" y="6553200"/>
            <a:ext cx="3846286" cy="217714"/>
          </a:xfrm>
          <a:noFill/>
          <a:ln w="9525">
            <a:noFill/>
            <a:miter lim="800000"/>
            <a:headEnd/>
            <a:tailEnd/>
          </a:ln>
        </p:spPr>
        <p:txBody>
          <a:bodyPr vert="horz" wrap="square" lIns="0" tIns="0" rIns="0" bIns="0" numCol="1" anchor="ctr" anchorCtr="0" compatLnSpc="1">
            <a:prstTxWarp prst="textNoShape">
              <a:avLst/>
            </a:prstTxWarp>
          </a:bodyPr>
          <a:lstStyle/>
          <a:p>
            <a:r>
              <a:rPr lang="en-US" dirty="0">
                <a:hlinkClick r:id="" action="ppaction://noaction"/>
              </a:rPr>
              <a:t>Jump to Appendix 1 long image description</a:t>
            </a:r>
          </a:p>
        </p:txBody>
      </p:sp>
    </p:spTree>
    <p:extLst>
      <p:ext uri="{BB962C8B-B14F-4D97-AF65-F5344CB8AC3E}">
        <p14:creationId xmlns:p14="http://schemas.microsoft.com/office/powerpoint/2010/main" val="162748156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Actions Needed for Strategy Execution </a:t>
            </a:r>
            <a:endParaRPr lang="en-US" dirty="0"/>
          </a:p>
        </p:txBody>
      </p:sp>
      <p:sp>
        <p:nvSpPr>
          <p:cNvPr id="3" name="Content Placeholder 2"/>
          <p:cNvSpPr>
            <a:spLocks noGrp="1"/>
          </p:cNvSpPr>
          <p:nvPr>
            <p:ph idx="1"/>
          </p:nvPr>
        </p:nvSpPr>
        <p:spPr>
          <a:xfrm>
            <a:off x="685800" y="1295400"/>
            <a:ext cx="7772400" cy="5257800"/>
          </a:xfrm>
        </p:spPr>
        <p:txBody>
          <a:bodyPr/>
          <a:lstStyle/>
          <a:p>
            <a:pPr algn="just"/>
            <a:r>
              <a:rPr lang="en-US" sz="1800" dirty="0"/>
              <a:t>Creating a strategy-supporting structure</a:t>
            </a:r>
          </a:p>
          <a:p>
            <a:pPr algn="just"/>
            <a:r>
              <a:rPr lang="en-US" sz="1800" dirty="0"/>
              <a:t>Staffing the firm with the needed skills and expertise</a:t>
            </a:r>
          </a:p>
          <a:p>
            <a:pPr algn="just"/>
            <a:r>
              <a:rPr lang="en-US" sz="1800" dirty="0"/>
              <a:t>Developing and strengthening strategy-supporting resources and capabilities</a:t>
            </a:r>
          </a:p>
          <a:p>
            <a:pPr algn="just"/>
            <a:r>
              <a:rPr lang="en-US" sz="1800" dirty="0"/>
              <a:t>Allocating ample resources to the activities critical to strategic success</a:t>
            </a:r>
          </a:p>
          <a:p>
            <a:pPr algn="just"/>
            <a:r>
              <a:rPr lang="en-US" sz="1800" dirty="0"/>
              <a:t>Ensuring that policies and procedures facilitate effective strategy execution</a:t>
            </a:r>
          </a:p>
          <a:p>
            <a:pPr algn="just"/>
            <a:r>
              <a:rPr lang="en-US" sz="1800" dirty="0"/>
              <a:t>Organizing work effort to achieve best </a:t>
            </a:r>
            <a:r>
              <a:rPr lang="en-US" sz="1800" dirty="0" smtClean="0"/>
              <a:t>practices</a:t>
            </a:r>
          </a:p>
          <a:p>
            <a:pPr algn="just"/>
            <a:r>
              <a:rPr lang="en-US" sz="1800" dirty="0"/>
              <a:t>Installing information and operating systems that enable company personnel to perform essential activities</a:t>
            </a:r>
          </a:p>
          <a:p>
            <a:pPr algn="just"/>
            <a:r>
              <a:rPr lang="en-US" sz="1800" dirty="0"/>
              <a:t>Motivating people and tying rewards and incentives directly to the achievement of performance objectives</a:t>
            </a:r>
          </a:p>
          <a:p>
            <a:pPr algn="just"/>
            <a:r>
              <a:rPr lang="en-US" sz="1800" dirty="0"/>
              <a:t>Creating a company culture conducive to successful strategy execution</a:t>
            </a:r>
          </a:p>
          <a:p>
            <a:pPr algn="just"/>
            <a:r>
              <a:rPr lang="en-US" sz="1800" dirty="0"/>
              <a:t>Exerting the internal leadership needed to propel implementation forward</a:t>
            </a:r>
          </a:p>
          <a:p>
            <a:pPr algn="just"/>
            <a:endParaRPr lang="en-US" sz="2000" dirty="0"/>
          </a:p>
          <a:p>
            <a:endParaRPr lang="en-US" dirty="0"/>
          </a:p>
        </p:txBody>
      </p:sp>
      <p:sp>
        <p:nvSpPr>
          <p:cNvPr id="4" name="Footer Placeholder 3"/>
          <p:cNvSpPr>
            <a:spLocks noGrp="1"/>
          </p:cNvSpPr>
          <p:nvPr>
            <p:ph type="ftr" sz="quarter" idx="10"/>
          </p:nvPr>
        </p:nvSpPr>
        <p:spPr/>
        <p:txBody>
          <a:bodyPr/>
          <a:lstStyle/>
          <a:p>
            <a:r>
              <a:rPr lang="en-US" smtClean="0"/>
              <a:t>Copyright © Houghton Mifflin Company. All rights reserved.</a:t>
            </a:r>
            <a:endParaRPr lang="en-US"/>
          </a:p>
        </p:txBody>
      </p:sp>
      <p:sp>
        <p:nvSpPr>
          <p:cNvPr id="5" name="Slide Number Placeholder 4"/>
          <p:cNvSpPr>
            <a:spLocks noGrp="1"/>
          </p:cNvSpPr>
          <p:nvPr>
            <p:ph type="sldNum" sz="quarter" idx="11"/>
          </p:nvPr>
        </p:nvSpPr>
        <p:spPr/>
        <p:txBody>
          <a:bodyPr/>
          <a:lstStyle/>
          <a:p>
            <a:r>
              <a:rPr lang="en-US" smtClean="0"/>
              <a:t>8 - </a:t>
            </a:r>
            <a:fld id="{E30FC457-4E80-4180-811B-086004BC5531}" type="slidenum">
              <a:rPr lang="en-US" smtClean="0"/>
              <a:pPr/>
              <a:t>11</a:t>
            </a:fld>
            <a:endParaRPr lang="en-US"/>
          </a:p>
        </p:txBody>
      </p:sp>
    </p:spTree>
    <p:extLst>
      <p:ext uri="{BB962C8B-B14F-4D97-AF65-F5344CB8AC3E}">
        <p14:creationId xmlns:p14="http://schemas.microsoft.com/office/powerpoint/2010/main" val="1204812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Copyright © Houghton Mifflin Company. All rights reserved.</a:t>
            </a:r>
          </a:p>
        </p:txBody>
      </p:sp>
      <p:sp>
        <p:nvSpPr>
          <p:cNvPr id="6" name="Slide Number Placeholder 5"/>
          <p:cNvSpPr>
            <a:spLocks noGrp="1"/>
          </p:cNvSpPr>
          <p:nvPr>
            <p:ph type="sldNum" sz="quarter" idx="11"/>
          </p:nvPr>
        </p:nvSpPr>
        <p:spPr/>
        <p:txBody>
          <a:bodyPr/>
          <a:lstStyle/>
          <a:p>
            <a:r>
              <a:rPr lang="en-US"/>
              <a:t>8 - </a:t>
            </a:r>
            <a:fld id="{78D253B5-8D61-4782-BDA1-83E0EC993DCB}" type="slidenum">
              <a:rPr lang="en-US"/>
              <a:pPr/>
              <a:t>12</a:t>
            </a:fld>
            <a:endParaRPr lang="en-US"/>
          </a:p>
        </p:txBody>
      </p:sp>
      <p:sp>
        <p:nvSpPr>
          <p:cNvPr id="13319" name="Rectangle 7"/>
          <p:cNvSpPr>
            <a:spLocks noGrp="1" noChangeArrowheads="1"/>
          </p:cNvSpPr>
          <p:nvPr>
            <p:ph type="title"/>
          </p:nvPr>
        </p:nvSpPr>
        <p:spPr/>
        <p:txBody>
          <a:bodyPr/>
          <a:lstStyle/>
          <a:p>
            <a:r>
              <a:rPr lang="en-US"/>
              <a:t>Formulation and Implementation </a:t>
            </a:r>
            <a:r>
              <a:rPr lang="en-US" sz="2400"/>
              <a:t>(cont’d)</a:t>
            </a:r>
          </a:p>
        </p:txBody>
      </p:sp>
      <p:sp>
        <p:nvSpPr>
          <p:cNvPr id="13320" name="Rectangle 8"/>
          <p:cNvSpPr>
            <a:spLocks noGrp="1" noChangeArrowheads="1"/>
          </p:cNvSpPr>
          <p:nvPr>
            <p:ph type="body" sz="half" idx="1"/>
          </p:nvPr>
        </p:nvSpPr>
        <p:spPr/>
        <p:txBody>
          <a:bodyPr/>
          <a:lstStyle/>
          <a:p>
            <a:r>
              <a:rPr lang="en-US" sz="2400"/>
              <a:t>Deliberate strategy: a plan chosen and implemented to support specific goals.</a:t>
            </a:r>
          </a:p>
          <a:p>
            <a:r>
              <a:rPr lang="en-US" sz="2400"/>
              <a:t>Emergent strategy:  a pattern of action that develops over time in an organization in the absence of missions and goals or despite missions and goals. </a:t>
            </a:r>
          </a:p>
        </p:txBody>
      </p:sp>
      <p:pic>
        <p:nvPicPr>
          <p:cNvPr id="13322" name="Picture 10" descr="j0316793"/>
          <p:cNvPicPr>
            <a:picLocks noGrp="1" noChangeAspect="1" noChangeArrowheads="1"/>
          </p:cNvPicPr>
          <p:nvPr>
            <p:ph sz="half" idx="2"/>
          </p:nvPr>
        </p:nvPicPr>
        <p:blipFill>
          <a:blip r:embed="rId2">
            <a:lum bright="6000" contrast="6000"/>
            <a:extLst>
              <a:ext uri="{28A0092B-C50C-407E-A947-70E740481C1C}">
                <a14:useLocalDpi xmlns:a14="http://schemas.microsoft.com/office/drawing/2010/main" val="0"/>
              </a:ext>
            </a:extLst>
          </a:blip>
          <a:srcRect/>
          <a:stretch>
            <a:fillRect/>
          </a:stretch>
        </p:blipFill>
        <p:spPr>
          <a:xfrm>
            <a:off x="4724400" y="2362200"/>
            <a:ext cx="3657600" cy="2587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20">
                                            <p:txEl>
                                              <p:pRg st="0" end="0"/>
                                            </p:txEl>
                                          </p:spTgt>
                                        </p:tgtEl>
                                        <p:attrNameLst>
                                          <p:attrName>style.visibility</p:attrName>
                                        </p:attrNameLst>
                                      </p:cBhvr>
                                      <p:to>
                                        <p:strVal val="visible"/>
                                      </p:to>
                                    </p:set>
                                    <p:animEffect transition="in" filter="wipe(left)">
                                      <p:cBhvr>
                                        <p:cTn id="7" dur="500"/>
                                        <p:tgtEl>
                                          <p:spTgt spid="133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20">
                                            <p:txEl>
                                              <p:pRg st="1" end="1"/>
                                            </p:txEl>
                                          </p:spTgt>
                                        </p:tgtEl>
                                        <p:attrNameLst>
                                          <p:attrName>style.visibility</p:attrName>
                                        </p:attrNameLst>
                                      </p:cBhvr>
                                      <p:to>
                                        <p:strVal val="visible"/>
                                      </p:to>
                                    </p:set>
                                    <p:animEffect transition="in" filter="wipe(left)">
                                      <p:cBhvr>
                                        <p:cTn id="12" dur="500"/>
                                        <p:tgtEl>
                                          <p:spTgt spid="133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0"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Houghton Mifflin Company. All rights reserved.</a:t>
            </a:r>
          </a:p>
        </p:txBody>
      </p:sp>
      <p:sp>
        <p:nvSpPr>
          <p:cNvPr id="5" name="Slide Number Placeholder 4"/>
          <p:cNvSpPr>
            <a:spLocks noGrp="1"/>
          </p:cNvSpPr>
          <p:nvPr>
            <p:ph type="sldNum" sz="quarter" idx="11"/>
          </p:nvPr>
        </p:nvSpPr>
        <p:spPr/>
        <p:txBody>
          <a:bodyPr/>
          <a:lstStyle/>
          <a:p>
            <a:r>
              <a:rPr lang="en-US"/>
              <a:t>8 - </a:t>
            </a:r>
            <a:fld id="{6C96EA4F-E590-4BCB-A8CB-16FAF9BC09A2}" type="slidenum">
              <a:rPr lang="en-US"/>
              <a:pPr/>
              <a:t>13</a:t>
            </a:fld>
            <a:endParaRPr lang="en-US"/>
          </a:p>
        </p:txBody>
      </p:sp>
      <p:sp>
        <p:nvSpPr>
          <p:cNvPr id="15364" name="Rectangle 4"/>
          <p:cNvSpPr>
            <a:spLocks noGrp="1" noChangeArrowheads="1"/>
          </p:cNvSpPr>
          <p:nvPr>
            <p:ph type="title"/>
          </p:nvPr>
        </p:nvSpPr>
        <p:spPr/>
        <p:txBody>
          <a:bodyPr/>
          <a:lstStyle/>
          <a:p>
            <a:r>
              <a:rPr lang="en-US"/>
              <a:t>Using SWOT Analysis to Formulate Strategy</a:t>
            </a:r>
          </a:p>
        </p:txBody>
      </p:sp>
      <p:sp>
        <p:nvSpPr>
          <p:cNvPr id="15365" name="Rectangle 5"/>
          <p:cNvSpPr>
            <a:spLocks noGrp="1" noChangeArrowheads="1"/>
          </p:cNvSpPr>
          <p:nvPr>
            <p:ph type="body" idx="1"/>
          </p:nvPr>
        </p:nvSpPr>
        <p:spPr/>
        <p:txBody>
          <a:bodyPr/>
          <a:lstStyle/>
          <a:p>
            <a:pPr>
              <a:lnSpc>
                <a:spcPct val="90000"/>
              </a:lnSpc>
            </a:pPr>
            <a:r>
              <a:rPr lang="en-US"/>
              <a:t>SWOT: An acronym that stands for strengths, weaknesses, opportunities, and threats.</a:t>
            </a:r>
          </a:p>
          <a:p>
            <a:pPr>
              <a:lnSpc>
                <a:spcPct val="90000"/>
              </a:lnSpc>
            </a:pPr>
            <a:r>
              <a:rPr lang="en-US"/>
              <a:t>Organizational strength: a skill or capability that enables an organization to conceive of and implement its strategies.</a:t>
            </a:r>
          </a:p>
          <a:p>
            <a:pPr>
              <a:lnSpc>
                <a:spcPct val="90000"/>
              </a:lnSpc>
            </a:pPr>
            <a:r>
              <a:rPr lang="en-US"/>
              <a:t>Common strength: an organizational capability possessed by numerous competing firms.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animEffect transition="in" filter="wipe(left)">
                                      <p:cBhvr>
                                        <p:cTn id="7" dur="500"/>
                                        <p:tgtEl>
                                          <p:spTgt spid="153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5">
                                            <p:txEl>
                                              <p:pRg st="1" end="1"/>
                                            </p:txEl>
                                          </p:spTgt>
                                        </p:tgtEl>
                                        <p:attrNameLst>
                                          <p:attrName>style.visibility</p:attrName>
                                        </p:attrNameLst>
                                      </p:cBhvr>
                                      <p:to>
                                        <p:strVal val="visible"/>
                                      </p:to>
                                    </p:set>
                                    <p:animEffect transition="in" filter="wipe(left)">
                                      <p:cBhvr>
                                        <p:cTn id="12" dur="500"/>
                                        <p:tgtEl>
                                          <p:spTgt spid="1536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5">
                                            <p:txEl>
                                              <p:pRg st="2" end="2"/>
                                            </p:txEl>
                                          </p:spTgt>
                                        </p:tgtEl>
                                        <p:attrNameLst>
                                          <p:attrName>style.visibility</p:attrName>
                                        </p:attrNameLst>
                                      </p:cBhvr>
                                      <p:to>
                                        <p:strVal val="visible"/>
                                      </p:to>
                                    </p:set>
                                    <p:animEffect transition="in" filter="wipe(left)">
                                      <p:cBhvr>
                                        <p:cTn id="17" dur="500"/>
                                        <p:tgtEl>
                                          <p:spTgt spid="1536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Houghton Mifflin Company. All rights reserved.</a:t>
            </a:r>
          </a:p>
        </p:txBody>
      </p:sp>
      <p:sp>
        <p:nvSpPr>
          <p:cNvPr id="5" name="Slide Number Placeholder 4"/>
          <p:cNvSpPr>
            <a:spLocks noGrp="1"/>
          </p:cNvSpPr>
          <p:nvPr>
            <p:ph type="sldNum" sz="quarter" idx="11"/>
          </p:nvPr>
        </p:nvSpPr>
        <p:spPr/>
        <p:txBody>
          <a:bodyPr/>
          <a:lstStyle/>
          <a:p>
            <a:r>
              <a:rPr lang="en-US"/>
              <a:t>8 - </a:t>
            </a:r>
            <a:fld id="{FC436BCA-A169-4C92-BDCF-295D7DB929E8}" type="slidenum">
              <a:rPr lang="en-US"/>
              <a:pPr/>
              <a:t>14</a:t>
            </a:fld>
            <a:endParaRPr lang="en-US"/>
          </a:p>
        </p:txBody>
      </p:sp>
      <p:sp>
        <p:nvSpPr>
          <p:cNvPr id="43012" name="Rectangle 1028"/>
          <p:cNvSpPr>
            <a:spLocks noGrp="1" noChangeArrowheads="1"/>
          </p:cNvSpPr>
          <p:nvPr>
            <p:ph type="title"/>
          </p:nvPr>
        </p:nvSpPr>
        <p:spPr>
          <a:xfrm>
            <a:off x="152400" y="2514600"/>
            <a:ext cx="3810000" cy="1828800"/>
          </a:xfrm>
        </p:spPr>
        <p:txBody>
          <a:bodyPr/>
          <a:lstStyle/>
          <a:p>
            <a:pPr algn="l"/>
            <a:r>
              <a:rPr lang="en-US"/>
              <a:t>Figure 8.1: SWOT Analysis</a:t>
            </a:r>
          </a:p>
        </p:txBody>
      </p:sp>
      <p:pic>
        <p:nvPicPr>
          <p:cNvPr id="43015" name="Picture 1031" descr="C:\Documents and Settings\fournij\Desktop\griffin_gifs\335020_la_08_01.ep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28600"/>
            <a:ext cx="4708525" cy="61722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Houghton Mifflin Company. All rights reserved.</a:t>
            </a:r>
          </a:p>
        </p:txBody>
      </p:sp>
      <p:sp>
        <p:nvSpPr>
          <p:cNvPr id="5" name="Slide Number Placeholder 4"/>
          <p:cNvSpPr>
            <a:spLocks noGrp="1"/>
          </p:cNvSpPr>
          <p:nvPr>
            <p:ph type="sldNum" sz="quarter" idx="11"/>
          </p:nvPr>
        </p:nvSpPr>
        <p:spPr/>
        <p:txBody>
          <a:bodyPr/>
          <a:lstStyle/>
          <a:p>
            <a:r>
              <a:rPr lang="en-US"/>
              <a:t>8 - </a:t>
            </a:r>
            <a:fld id="{044D554A-2A22-4A2C-B155-BBDD90BAF6AD}" type="slidenum">
              <a:rPr lang="en-US"/>
              <a:pPr/>
              <a:t>15</a:t>
            </a:fld>
            <a:endParaRPr lang="en-US"/>
          </a:p>
        </p:txBody>
      </p:sp>
      <p:sp>
        <p:nvSpPr>
          <p:cNvPr id="16388" name="Rectangle 4"/>
          <p:cNvSpPr>
            <a:spLocks noGrp="1" noChangeArrowheads="1"/>
          </p:cNvSpPr>
          <p:nvPr>
            <p:ph type="title"/>
          </p:nvPr>
        </p:nvSpPr>
        <p:spPr/>
        <p:txBody>
          <a:bodyPr/>
          <a:lstStyle/>
          <a:p>
            <a:r>
              <a:rPr lang="en-US"/>
              <a:t>SWOT: Evaluating Strengths</a:t>
            </a:r>
          </a:p>
        </p:txBody>
      </p:sp>
      <p:sp>
        <p:nvSpPr>
          <p:cNvPr id="16389" name="Rectangle 5"/>
          <p:cNvSpPr>
            <a:spLocks noGrp="1" noChangeArrowheads="1"/>
          </p:cNvSpPr>
          <p:nvPr>
            <p:ph type="body" idx="1"/>
          </p:nvPr>
        </p:nvSpPr>
        <p:spPr/>
        <p:txBody>
          <a:bodyPr/>
          <a:lstStyle/>
          <a:p>
            <a:r>
              <a:rPr lang="en-US"/>
              <a:t>Strategic imitation: the practice of duplicating another organization’s distinctive competency and thereby implementing a valuable strategy.</a:t>
            </a:r>
          </a:p>
          <a:p>
            <a:r>
              <a:rPr lang="en-US"/>
              <a:t>Sustained competitive advantage: a competitive advantage that exists after all attempts at strategic imitation have ceased.</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animEffect transition="in" filter="wipe(left)">
                                      <p:cBhvr>
                                        <p:cTn id="7" dur="500"/>
                                        <p:tgtEl>
                                          <p:spTgt spid="1638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9">
                                            <p:txEl>
                                              <p:pRg st="1" end="1"/>
                                            </p:txEl>
                                          </p:spTgt>
                                        </p:tgtEl>
                                        <p:attrNameLst>
                                          <p:attrName>style.visibility</p:attrName>
                                        </p:attrNameLst>
                                      </p:cBhvr>
                                      <p:to>
                                        <p:strVal val="visible"/>
                                      </p:to>
                                    </p:set>
                                    <p:animEffect transition="in" filter="wipe(left)">
                                      <p:cBhvr>
                                        <p:cTn id="12" dur="500"/>
                                        <p:tgtEl>
                                          <p:spTgt spid="1638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Houghton Mifflin Company. All rights reserved.</a:t>
            </a:r>
          </a:p>
        </p:txBody>
      </p:sp>
      <p:sp>
        <p:nvSpPr>
          <p:cNvPr id="5" name="Slide Number Placeholder 4"/>
          <p:cNvSpPr>
            <a:spLocks noGrp="1"/>
          </p:cNvSpPr>
          <p:nvPr>
            <p:ph type="sldNum" sz="quarter" idx="11"/>
          </p:nvPr>
        </p:nvSpPr>
        <p:spPr/>
        <p:txBody>
          <a:bodyPr/>
          <a:lstStyle/>
          <a:p>
            <a:r>
              <a:rPr lang="en-US"/>
              <a:t>8 - </a:t>
            </a:r>
            <a:fld id="{5559E2AC-2798-435B-9704-2C3AB50023A0}" type="slidenum">
              <a:rPr lang="en-US"/>
              <a:pPr/>
              <a:t>16</a:t>
            </a:fld>
            <a:endParaRPr lang="en-US"/>
          </a:p>
        </p:txBody>
      </p:sp>
      <p:sp>
        <p:nvSpPr>
          <p:cNvPr id="17412" name="Rectangle 4"/>
          <p:cNvSpPr>
            <a:spLocks noGrp="1" noChangeArrowheads="1"/>
          </p:cNvSpPr>
          <p:nvPr>
            <p:ph type="title"/>
          </p:nvPr>
        </p:nvSpPr>
        <p:spPr/>
        <p:txBody>
          <a:bodyPr/>
          <a:lstStyle/>
          <a:p>
            <a:r>
              <a:rPr lang="en-US"/>
              <a:t> Evaluating an Organization’s Weaknesses</a:t>
            </a:r>
          </a:p>
        </p:txBody>
      </p:sp>
      <p:sp>
        <p:nvSpPr>
          <p:cNvPr id="17413" name="Rectangle 5"/>
          <p:cNvSpPr>
            <a:spLocks noGrp="1" noChangeArrowheads="1"/>
          </p:cNvSpPr>
          <p:nvPr>
            <p:ph type="body" idx="1"/>
          </p:nvPr>
        </p:nvSpPr>
        <p:spPr/>
        <p:txBody>
          <a:bodyPr/>
          <a:lstStyle/>
          <a:p>
            <a:r>
              <a:rPr lang="en-US"/>
              <a:t>Organizational weakness: a skill or capability that does not enable an organization to choose and implement strategies that support its mission.</a:t>
            </a:r>
          </a:p>
          <a:p>
            <a:r>
              <a:rPr lang="en-US"/>
              <a:t>Competitive disadvantage: a situation in which an organization is not implementing valuable strategies that are being implemented by competing organizations.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animEffect transition="in" filter="wipe(left)">
                                      <p:cBhvr>
                                        <p:cTn id="7" dur="500"/>
                                        <p:tgtEl>
                                          <p:spTgt spid="174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3">
                                            <p:txEl>
                                              <p:pRg st="1" end="1"/>
                                            </p:txEl>
                                          </p:spTgt>
                                        </p:tgtEl>
                                        <p:attrNameLst>
                                          <p:attrName>style.visibility</p:attrName>
                                        </p:attrNameLst>
                                      </p:cBhvr>
                                      <p:to>
                                        <p:strVal val="visible"/>
                                      </p:to>
                                    </p:set>
                                    <p:animEffect transition="in" filter="wipe(left)">
                                      <p:cBhvr>
                                        <p:cTn id="12" dur="500"/>
                                        <p:tgtEl>
                                          <p:spTgt spid="174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Copyright © Houghton Mifflin Company. All rights reserved.</a:t>
            </a:r>
          </a:p>
        </p:txBody>
      </p:sp>
      <p:sp>
        <p:nvSpPr>
          <p:cNvPr id="6" name="Slide Number Placeholder 5"/>
          <p:cNvSpPr>
            <a:spLocks noGrp="1"/>
          </p:cNvSpPr>
          <p:nvPr>
            <p:ph type="sldNum" sz="quarter" idx="11"/>
          </p:nvPr>
        </p:nvSpPr>
        <p:spPr/>
        <p:txBody>
          <a:bodyPr/>
          <a:lstStyle/>
          <a:p>
            <a:r>
              <a:rPr lang="en-US"/>
              <a:t>8 - </a:t>
            </a:r>
            <a:fld id="{317DD588-CDA0-4082-BA28-74FD4CB8C0CA}" type="slidenum">
              <a:rPr lang="en-US"/>
              <a:pPr/>
              <a:t>17</a:t>
            </a:fld>
            <a:endParaRPr lang="en-US"/>
          </a:p>
        </p:txBody>
      </p:sp>
      <p:sp>
        <p:nvSpPr>
          <p:cNvPr id="18439" name="Rectangle 7"/>
          <p:cNvSpPr>
            <a:spLocks noGrp="1" noChangeArrowheads="1"/>
          </p:cNvSpPr>
          <p:nvPr>
            <p:ph type="title"/>
          </p:nvPr>
        </p:nvSpPr>
        <p:spPr/>
        <p:txBody>
          <a:bodyPr/>
          <a:lstStyle/>
          <a:p>
            <a:r>
              <a:rPr lang="en-US"/>
              <a:t>Evaluating an Organization’s </a:t>
            </a:r>
            <a:br>
              <a:rPr lang="en-US"/>
            </a:br>
            <a:r>
              <a:rPr lang="en-US"/>
              <a:t>Opportunities and Threats</a:t>
            </a:r>
          </a:p>
        </p:txBody>
      </p:sp>
      <p:sp>
        <p:nvSpPr>
          <p:cNvPr id="18440" name="Rectangle 8"/>
          <p:cNvSpPr>
            <a:spLocks noGrp="1" noChangeArrowheads="1"/>
          </p:cNvSpPr>
          <p:nvPr>
            <p:ph type="body" sz="half" idx="1"/>
          </p:nvPr>
        </p:nvSpPr>
        <p:spPr/>
        <p:txBody>
          <a:bodyPr/>
          <a:lstStyle/>
          <a:p>
            <a:r>
              <a:rPr lang="en-US" sz="2400"/>
              <a:t>Organizational opportunity: an area in the environment that, if exploited, may generate higher performance.</a:t>
            </a:r>
          </a:p>
          <a:p>
            <a:r>
              <a:rPr lang="en-US" sz="2400"/>
              <a:t>Organizational threats: an area in the environment that increases the difficulty of an organization performing at a high level. </a:t>
            </a:r>
          </a:p>
        </p:txBody>
      </p:sp>
      <p:pic>
        <p:nvPicPr>
          <p:cNvPr id="18442" name="Picture 10" descr="j0290795"/>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5181600" y="2133600"/>
            <a:ext cx="3276600" cy="3170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40">
                                            <p:txEl>
                                              <p:pRg st="0" end="0"/>
                                            </p:txEl>
                                          </p:spTgt>
                                        </p:tgtEl>
                                        <p:attrNameLst>
                                          <p:attrName>style.visibility</p:attrName>
                                        </p:attrNameLst>
                                      </p:cBhvr>
                                      <p:to>
                                        <p:strVal val="visible"/>
                                      </p:to>
                                    </p:set>
                                    <p:animEffect transition="in" filter="wipe(left)">
                                      <p:cBhvr>
                                        <p:cTn id="7" dur="500"/>
                                        <p:tgtEl>
                                          <p:spTgt spid="184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40">
                                            <p:txEl>
                                              <p:pRg st="1" end="1"/>
                                            </p:txEl>
                                          </p:spTgt>
                                        </p:tgtEl>
                                        <p:attrNameLst>
                                          <p:attrName>style.visibility</p:attrName>
                                        </p:attrNameLst>
                                      </p:cBhvr>
                                      <p:to>
                                        <p:strVal val="visible"/>
                                      </p:to>
                                    </p:set>
                                    <p:animEffect transition="in" filter="wipe(left)">
                                      <p:cBhvr>
                                        <p:cTn id="12" dur="500"/>
                                        <p:tgtEl>
                                          <p:spTgt spid="1844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0"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Houghton Mifflin Company. All rights reserved.</a:t>
            </a:r>
          </a:p>
        </p:txBody>
      </p:sp>
      <p:sp>
        <p:nvSpPr>
          <p:cNvPr id="5" name="Slide Number Placeholder 4"/>
          <p:cNvSpPr>
            <a:spLocks noGrp="1"/>
          </p:cNvSpPr>
          <p:nvPr>
            <p:ph type="sldNum" sz="quarter" idx="11"/>
          </p:nvPr>
        </p:nvSpPr>
        <p:spPr/>
        <p:txBody>
          <a:bodyPr/>
          <a:lstStyle/>
          <a:p>
            <a:r>
              <a:rPr lang="en-US"/>
              <a:t>8 - </a:t>
            </a:r>
            <a:fld id="{A0879B16-F4F8-4941-AD32-273AD474206D}" type="slidenum">
              <a:rPr lang="en-US"/>
              <a:pPr/>
              <a:t>18</a:t>
            </a:fld>
            <a:endParaRPr lang="en-US"/>
          </a:p>
        </p:txBody>
      </p:sp>
      <p:sp>
        <p:nvSpPr>
          <p:cNvPr id="20486" name="Rectangle 6"/>
          <p:cNvSpPr>
            <a:spLocks noGrp="1" noChangeArrowheads="1"/>
          </p:cNvSpPr>
          <p:nvPr>
            <p:ph type="title"/>
          </p:nvPr>
        </p:nvSpPr>
        <p:spPr/>
        <p:txBody>
          <a:bodyPr/>
          <a:lstStyle/>
          <a:p>
            <a:r>
              <a:rPr lang="en-US"/>
              <a:t>Porter’s Generic Strategies</a:t>
            </a:r>
          </a:p>
        </p:txBody>
      </p:sp>
      <p:sp>
        <p:nvSpPr>
          <p:cNvPr id="20487" name="Rectangle 7"/>
          <p:cNvSpPr>
            <a:spLocks noGrp="1" noChangeArrowheads="1"/>
          </p:cNvSpPr>
          <p:nvPr>
            <p:ph type="body" idx="1"/>
          </p:nvPr>
        </p:nvSpPr>
        <p:spPr/>
        <p:txBody>
          <a:bodyPr/>
          <a:lstStyle/>
          <a:p>
            <a:pPr algn="just">
              <a:lnSpc>
                <a:spcPct val="90000"/>
              </a:lnSpc>
            </a:pPr>
            <a:r>
              <a:rPr lang="en-US" sz="2800" b="1" dirty="0">
                <a:solidFill>
                  <a:srgbClr val="FF0000"/>
                </a:solidFill>
              </a:rPr>
              <a:t>Differentiation strategy</a:t>
            </a:r>
            <a:r>
              <a:rPr lang="en-US" sz="2800" dirty="0"/>
              <a:t>: a strategy in which an organization seeks to distinguish itself from competitors through the quality of its products or services.</a:t>
            </a:r>
          </a:p>
          <a:p>
            <a:pPr algn="just">
              <a:lnSpc>
                <a:spcPct val="90000"/>
              </a:lnSpc>
            </a:pPr>
            <a:r>
              <a:rPr lang="en-US" sz="2800" b="1" dirty="0">
                <a:solidFill>
                  <a:srgbClr val="FF0000"/>
                </a:solidFill>
              </a:rPr>
              <a:t>Overall cost leadership strategy: </a:t>
            </a:r>
            <a:r>
              <a:rPr lang="en-US" sz="2800" dirty="0"/>
              <a:t>a strategy in which an organization attempts to gain a competitive advantage by reducing its costs below the costs of competing firms.</a:t>
            </a:r>
          </a:p>
          <a:p>
            <a:pPr algn="just">
              <a:lnSpc>
                <a:spcPct val="90000"/>
              </a:lnSpc>
            </a:pPr>
            <a:r>
              <a:rPr lang="en-US" sz="2800" b="1" dirty="0">
                <a:solidFill>
                  <a:srgbClr val="FF0000"/>
                </a:solidFill>
              </a:rPr>
              <a:t>Focus strategy</a:t>
            </a:r>
            <a:r>
              <a:rPr lang="en-US" sz="2800" dirty="0"/>
              <a:t>: a strategy in which an organization concentrates on a specific regional market, product line, or group of buyers.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7">
                                            <p:txEl>
                                              <p:pRg st="0" end="0"/>
                                            </p:txEl>
                                          </p:spTgt>
                                        </p:tgtEl>
                                        <p:attrNameLst>
                                          <p:attrName>style.visibility</p:attrName>
                                        </p:attrNameLst>
                                      </p:cBhvr>
                                      <p:to>
                                        <p:strVal val="visible"/>
                                      </p:to>
                                    </p:set>
                                    <p:animEffect transition="in" filter="wipe(left)">
                                      <p:cBhvr>
                                        <p:cTn id="7" dur="500"/>
                                        <p:tgtEl>
                                          <p:spTgt spid="204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7">
                                            <p:txEl>
                                              <p:pRg st="1" end="1"/>
                                            </p:txEl>
                                          </p:spTgt>
                                        </p:tgtEl>
                                        <p:attrNameLst>
                                          <p:attrName>style.visibility</p:attrName>
                                        </p:attrNameLst>
                                      </p:cBhvr>
                                      <p:to>
                                        <p:strVal val="visible"/>
                                      </p:to>
                                    </p:set>
                                    <p:animEffect transition="in" filter="wipe(left)">
                                      <p:cBhvr>
                                        <p:cTn id="12" dur="500"/>
                                        <p:tgtEl>
                                          <p:spTgt spid="204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7">
                                            <p:txEl>
                                              <p:pRg st="2" end="2"/>
                                            </p:txEl>
                                          </p:spTgt>
                                        </p:tgtEl>
                                        <p:attrNameLst>
                                          <p:attrName>style.visibility</p:attrName>
                                        </p:attrNameLst>
                                      </p:cBhvr>
                                      <p:to>
                                        <p:strVal val="visible"/>
                                      </p:to>
                                    </p:set>
                                    <p:animEffect transition="in" filter="wipe(left)">
                                      <p:cBhvr>
                                        <p:cTn id="17" dur="500"/>
                                        <p:tgtEl>
                                          <p:spTgt spid="204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r>
              <a:rPr lang="en-US"/>
              <a:t>Copyright © Houghton Mifflin Company. All rights reserved.</a:t>
            </a:r>
          </a:p>
        </p:txBody>
      </p:sp>
      <p:sp>
        <p:nvSpPr>
          <p:cNvPr id="4" name="Slide Number Placeholder 4"/>
          <p:cNvSpPr>
            <a:spLocks noGrp="1"/>
          </p:cNvSpPr>
          <p:nvPr>
            <p:ph type="sldNum" sz="quarter" idx="11"/>
          </p:nvPr>
        </p:nvSpPr>
        <p:spPr/>
        <p:txBody>
          <a:bodyPr/>
          <a:lstStyle/>
          <a:p>
            <a:r>
              <a:rPr lang="en-US"/>
              <a:t>8 - </a:t>
            </a:r>
            <a:fld id="{09BD1B1D-9C24-4236-A018-1C47E263BE0B}" type="slidenum">
              <a:rPr lang="en-US"/>
              <a:pPr/>
              <a:t>19</a:t>
            </a:fld>
            <a:endParaRPr lang="en-US"/>
          </a:p>
        </p:txBody>
      </p:sp>
      <p:pic>
        <p:nvPicPr>
          <p:cNvPr id="44039" name="Picture 1031" descr="C:\Documents and Settings\fournij\Desktop\griffin_gifs\table8-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4800"/>
            <a:ext cx="7467600" cy="6010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979093"/>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 </a:t>
            </a:r>
            <a:endParaRPr lang="en-US" dirty="0"/>
          </a:p>
        </p:txBody>
      </p:sp>
      <p:sp>
        <p:nvSpPr>
          <p:cNvPr id="3" name="Content Placeholder 2"/>
          <p:cNvSpPr>
            <a:spLocks noGrp="1"/>
          </p:cNvSpPr>
          <p:nvPr>
            <p:ph idx="1"/>
          </p:nvPr>
        </p:nvSpPr>
        <p:spPr>
          <a:xfrm>
            <a:off x="685800" y="1066800"/>
            <a:ext cx="7772400" cy="4724400"/>
          </a:xfrm>
        </p:spPr>
        <p:txBody>
          <a:bodyPr/>
          <a:lstStyle/>
          <a:p>
            <a:r>
              <a:rPr lang="en-US" sz="2400" dirty="0" smtClean="0"/>
              <a:t>The Nature of Strategic Management</a:t>
            </a:r>
          </a:p>
          <a:p>
            <a:r>
              <a:rPr lang="en-US" sz="2400" dirty="0" smtClean="0"/>
              <a:t>Using SWOT analysis to Formulate Strategy</a:t>
            </a:r>
          </a:p>
          <a:p>
            <a:r>
              <a:rPr lang="en-US" sz="2400" dirty="0" smtClean="0"/>
              <a:t>Identify and Describe various alternative approaches to business level strategy </a:t>
            </a:r>
          </a:p>
          <a:p>
            <a:r>
              <a:rPr lang="en-US" sz="2400" dirty="0" smtClean="0"/>
              <a:t>Describe how business level strategies are implemented </a:t>
            </a:r>
          </a:p>
          <a:p>
            <a:r>
              <a:rPr lang="en-US" sz="2400" dirty="0" smtClean="0"/>
              <a:t>Identify and describe various alternative approaches to corporate-level strategy formulation </a:t>
            </a:r>
          </a:p>
          <a:p>
            <a:r>
              <a:rPr lang="en-US" sz="2400" dirty="0" smtClean="0"/>
              <a:t>Describe how corporate level strategies are implemented</a:t>
            </a:r>
          </a:p>
          <a:p>
            <a:r>
              <a:rPr lang="en-US" sz="2400" dirty="0" smtClean="0"/>
              <a:t>Discus international and global strategies   </a:t>
            </a:r>
          </a:p>
          <a:p>
            <a:endParaRPr lang="en-US" dirty="0"/>
          </a:p>
        </p:txBody>
      </p:sp>
      <p:sp>
        <p:nvSpPr>
          <p:cNvPr id="4" name="Footer Placeholder 3"/>
          <p:cNvSpPr>
            <a:spLocks noGrp="1"/>
          </p:cNvSpPr>
          <p:nvPr>
            <p:ph type="ftr" sz="quarter" idx="10"/>
          </p:nvPr>
        </p:nvSpPr>
        <p:spPr/>
        <p:txBody>
          <a:bodyPr/>
          <a:lstStyle/>
          <a:p>
            <a:r>
              <a:rPr lang="en-US" smtClean="0"/>
              <a:t>Copyright © Houghton Mifflin Company. All rights reserved.</a:t>
            </a:r>
            <a:endParaRPr lang="en-US"/>
          </a:p>
        </p:txBody>
      </p:sp>
      <p:sp>
        <p:nvSpPr>
          <p:cNvPr id="5" name="Slide Number Placeholder 4"/>
          <p:cNvSpPr>
            <a:spLocks noGrp="1"/>
          </p:cNvSpPr>
          <p:nvPr>
            <p:ph type="sldNum" sz="quarter" idx="11"/>
          </p:nvPr>
        </p:nvSpPr>
        <p:spPr/>
        <p:txBody>
          <a:bodyPr/>
          <a:lstStyle/>
          <a:p>
            <a:r>
              <a:rPr lang="en-US" smtClean="0"/>
              <a:t>8 - </a:t>
            </a:r>
            <a:fld id="{E30FC457-4E80-4180-811B-086004BC5531}" type="slidenum">
              <a:rPr lang="en-US" smtClean="0"/>
              <a:pPr/>
              <a:t>2</a:t>
            </a:fld>
            <a:endParaRPr lang="en-US"/>
          </a:p>
        </p:txBody>
      </p:sp>
    </p:spTree>
    <p:extLst>
      <p:ext uri="{BB962C8B-B14F-4D97-AF65-F5344CB8AC3E}">
        <p14:creationId xmlns:p14="http://schemas.microsoft.com/office/powerpoint/2010/main" val="3974903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Houghton Mifflin Company. All rights reserved.</a:t>
            </a:r>
          </a:p>
        </p:txBody>
      </p:sp>
      <p:sp>
        <p:nvSpPr>
          <p:cNvPr id="5" name="Slide Number Placeholder 4"/>
          <p:cNvSpPr>
            <a:spLocks noGrp="1"/>
          </p:cNvSpPr>
          <p:nvPr>
            <p:ph type="sldNum" sz="quarter" idx="11"/>
          </p:nvPr>
        </p:nvSpPr>
        <p:spPr/>
        <p:txBody>
          <a:bodyPr/>
          <a:lstStyle/>
          <a:p>
            <a:r>
              <a:rPr lang="en-US"/>
              <a:t>8 - </a:t>
            </a:r>
            <a:fld id="{733E59A8-B5E7-45A4-8983-68701DCEB68C}" type="slidenum">
              <a:rPr lang="en-US"/>
              <a:pPr/>
              <a:t>20</a:t>
            </a:fld>
            <a:endParaRPr lang="en-US"/>
          </a:p>
        </p:txBody>
      </p:sp>
      <p:sp>
        <p:nvSpPr>
          <p:cNvPr id="21508" name="Rectangle 4"/>
          <p:cNvSpPr>
            <a:spLocks noGrp="1" noChangeArrowheads="1"/>
          </p:cNvSpPr>
          <p:nvPr>
            <p:ph type="title"/>
          </p:nvPr>
        </p:nvSpPr>
        <p:spPr/>
        <p:txBody>
          <a:bodyPr/>
          <a:lstStyle/>
          <a:p>
            <a:r>
              <a:rPr lang="en-US"/>
              <a:t>The Miles and Snow Typology</a:t>
            </a:r>
          </a:p>
        </p:txBody>
      </p:sp>
      <p:sp>
        <p:nvSpPr>
          <p:cNvPr id="21509" name="Rectangle 5"/>
          <p:cNvSpPr>
            <a:spLocks noGrp="1" noChangeArrowheads="1"/>
          </p:cNvSpPr>
          <p:nvPr>
            <p:ph type="body" idx="1"/>
          </p:nvPr>
        </p:nvSpPr>
        <p:spPr/>
        <p:txBody>
          <a:bodyPr/>
          <a:lstStyle/>
          <a:p>
            <a:pPr algn="just"/>
            <a:r>
              <a:rPr lang="en-US" b="1" dirty="0">
                <a:solidFill>
                  <a:srgbClr val="FF0000"/>
                </a:solidFill>
              </a:rPr>
              <a:t>Prospector strategy</a:t>
            </a:r>
            <a:r>
              <a:rPr lang="en-US" dirty="0"/>
              <a:t>: a strategy in which the firm is constantly seeking new markets and new opportunities and is oriented toward growth and risk taking.</a:t>
            </a:r>
          </a:p>
          <a:p>
            <a:pPr algn="just"/>
            <a:r>
              <a:rPr lang="en-US" b="1" dirty="0">
                <a:solidFill>
                  <a:srgbClr val="FF0000"/>
                </a:solidFill>
              </a:rPr>
              <a:t>Defender strategy</a:t>
            </a:r>
            <a:r>
              <a:rPr lang="en-US" dirty="0"/>
              <a:t>: a strategy in which the firm concentrates on protecting its current markets, maintaining stable growth, and serving current customers.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animEffect transition="in" filter="wipe(left)">
                                      <p:cBhvr>
                                        <p:cTn id="7" dur="500"/>
                                        <p:tgtEl>
                                          <p:spTgt spid="215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9">
                                            <p:txEl>
                                              <p:pRg st="1" end="1"/>
                                            </p:txEl>
                                          </p:spTgt>
                                        </p:tgtEl>
                                        <p:attrNameLst>
                                          <p:attrName>style.visibility</p:attrName>
                                        </p:attrNameLst>
                                      </p:cBhvr>
                                      <p:to>
                                        <p:strVal val="visible"/>
                                      </p:to>
                                    </p:set>
                                    <p:animEffect transition="in" filter="wipe(left)">
                                      <p:cBhvr>
                                        <p:cTn id="12" dur="500"/>
                                        <p:tgtEl>
                                          <p:spTgt spid="2150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Copyright © Houghton Mifflin Company. All rights reserved.</a:t>
            </a:r>
          </a:p>
        </p:txBody>
      </p:sp>
      <p:sp>
        <p:nvSpPr>
          <p:cNvPr id="6" name="Slide Number Placeholder 5"/>
          <p:cNvSpPr>
            <a:spLocks noGrp="1"/>
          </p:cNvSpPr>
          <p:nvPr>
            <p:ph type="sldNum" sz="quarter" idx="11"/>
          </p:nvPr>
        </p:nvSpPr>
        <p:spPr/>
        <p:txBody>
          <a:bodyPr/>
          <a:lstStyle/>
          <a:p>
            <a:r>
              <a:rPr lang="en-US"/>
              <a:t>8 - </a:t>
            </a:r>
            <a:fld id="{1CBD61DF-A0EF-4C58-9A53-C0EE3005CDB0}" type="slidenum">
              <a:rPr lang="en-US"/>
              <a:pPr/>
              <a:t>21</a:t>
            </a:fld>
            <a:endParaRPr lang="en-US"/>
          </a:p>
        </p:txBody>
      </p:sp>
      <p:sp>
        <p:nvSpPr>
          <p:cNvPr id="22535" name="Rectangle 7"/>
          <p:cNvSpPr>
            <a:spLocks noGrp="1" noChangeArrowheads="1"/>
          </p:cNvSpPr>
          <p:nvPr>
            <p:ph type="title"/>
          </p:nvPr>
        </p:nvSpPr>
        <p:spPr/>
        <p:txBody>
          <a:bodyPr/>
          <a:lstStyle/>
          <a:p>
            <a:r>
              <a:rPr lang="en-US"/>
              <a:t>Miles and Snow Typology </a:t>
            </a:r>
            <a:r>
              <a:rPr lang="en-US" sz="2400"/>
              <a:t>(cont’d)</a:t>
            </a:r>
          </a:p>
        </p:txBody>
      </p:sp>
      <p:sp>
        <p:nvSpPr>
          <p:cNvPr id="22536" name="Rectangle 8"/>
          <p:cNvSpPr>
            <a:spLocks noGrp="1" noChangeArrowheads="1"/>
          </p:cNvSpPr>
          <p:nvPr>
            <p:ph type="body" sz="half" idx="1"/>
          </p:nvPr>
        </p:nvSpPr>
        <p:spPr/>
        <p:txBody>
          <a:bodyPr/>
          <a:lstStyle/>
          <a:p>
            <a:r>
              <a:rPr lang="en-US" sz="2400" b="1" dirty="0">
                <a:solidFill>
                  <a:srgbClr val="FF0000"/>
                </a:solidFill>
              </a:rPr>
              <a:t>Analyzer strategy</a:t>
            </a:r>
            <a:r>
              <a:rPr lang="en-US" sz="2400" dirty="0"/>
              <a:t>: a strategy in which the firm attempts to maintain its current businesses and to create new market opportunities.</a:t>
            </a:r>
          </a:p>
          <a:p>
            <a:r>
              <a:rPr lang="en-US" sz="2400" b="1" dirty="0">
                <a:solidFill>
                  <a:srgbClr val="FF0000"/>
                </a:solidFill>
              </a:rPr>
              <a:t>Reactor strategy</a:t>
            </a:r>
            <a:r>
              <a:rPr lang="en-US" sz="2400" dirty="0"/>
              <a:t>: a strategy in which a firm has no consistent approach to strategy.</a:t>
            </a:r>
          </a:p>
        </p:txBody>
      </p:sp>
      <p:pic>
        <p:nvPicPr>
          <p:cNvPr id="22538" name="Picture 10" descr="j0343429"/>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4953000" y="2057400"/>
            <a:ext cx="2971800" cy="31511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6">
                                            <p:txEl>
                                              <p:pRg st="0" end="0"/>
                                            </p:txEl>
                                          </p:spTgt>
                                        </p:tgtEl>
                                        <p:attrNameLst>
                                          <p:attrName>style.visibility</p:attrName>
                                        </p:attrNameLst>
                                      </p:cBhvr>
                                      <p:to>
                                        <p:strVal val="visible"/>
                                      </p:to>
                                    </p:set>
                                    <p:animEffect transition="in" filter="wipe(left)">
                                      <p:cBhvr>
                                        <p:cTn id="7" dur="500"/>
                                        <p:tgtEl>
                                          <p:spTgt spid="225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6">
                                            <p:txEl>
                                              <p:pRg st="1" end="1"/>
                                            </p:txEl>
                                          </p:spTgt>
                                        </p:tgtEl>
                                        <p:attrNameLst>
                                          <p:attrName>style.visibility</p:attrName>
                                        </p:attrNameLst>
                                      </p:cBhvr>
                                      <p:to>
                                        <p:strVal val="visible"/>
                                      </p:to>
                                    </p:set>
                                    <p:animEffect transition="in" filter="wipe(left)">
                                      <p:cBhvr>
                                        <p:cTn id="12" dur="500"/>
                                        <p:tgtEl>
                                          <p:spTgt spid="2253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6"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r>
              <a:rPr lang="en-US"/>
              <a:t>Copyright © Houghton Mifflin Company. All rights reserved.</a:t>
            </a:r>
          </a:p>
        </p:txBody>
      </p:sp>
      <p:sp>
        <p:nvSpPr>
          <p:cNvPr id="4" name="Slide Number Placeholder 4"/>
          <p:cNvSpPr>
            <a:spLocks noGrp="1"/>
          </p:cNvSpPr>
          <p:nvPr>
            <p:ph type="sldNum" sz="quarter" idx="11"/>
          </p:nvPr>
        </p:nvSpPr>
        <p:spPr/>
        <p:txBody>
          <a:bodyPr/>
          <a:lstStyle/>
          <a:p>
            <a:r>
              <a:rPr lang="en-US"/>
              <a:t>8 - </a:t>
            </a:r>
            <a:fld id="{813D029E-6469-4B34-B081-D9FC5445B58C}" type="slidenum">
              <a:rPr lang="en-US"/>
              <a:pPr/>
              <a:t>22</a:t>
            </a:fld>
            <a:endParaRPr lang="en-US"/>
          </a:p>
        </p:txBody>
      </p:sp>
      <p:pic>
        <p:nvPicPr>
          <p:cNvPr id="45063" name="Picture 1031" descr="C:\Documents and Settings\fournij\Desktop\griffin_gifs\table8-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79500"/>
            <a:ext cx="8686800" cy="469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Copyright © Houghton Mifflin Company. All rights reserved.</a:t>
            </a:r>
          </a:p>
        </p:txBody>
      </p:sp>
      <p:sp>
        <p:nvSpPr>
          <p:cNvPr id="6" name="Slide Number Placeholder 4"/>
          <p:cNvSpPr>
            <a:spLocks noGrp="1"/>
          </p:cNvSpPr>
          <p:nvPr>
            <p:ph type="sldNum" sz="quarter" idx="11"/>
          </p:nvPr>
        </p:nvSpPr>
        <p:spPr/>
        <p:txBody>
          <a:bodyPr/>
          <a:lstStyle/>
          <a:p>
            <a:r>
              <a:rPr lang="en-US"/>
              <a:t>8 - </a:t>
            </a:r>
            <a:fld id="{FC930470-110D-4DB7-B3D5-87F9E504BC35}" type="slidenum">
              <a:rPr lang="en-US"/>
              <a:pPr/>
              <a:t>23</a:t>
            </a:fld>
            <a:endParaRPr lang="en-US"/>
          </a:p>
        </p:txBody>
      </p:sp>
      <p:sp>
        <p:nvSpPr>
          <p:cNvPr id="24583" name="Rectangle 7"/>
          <p:cNvSpPr>
            <a:spLocks noGrp="1" noChangeArrowheads="1"/>
          </p:cNvSpPr>
          <p:nvPr>
            <p:ph type="title"/>
          </p:nvPr>
        </p:nvSpPr>
        <p:spPr/>
        <p:txBody>
          <a:bodyPr/>
          <a:lstStyle/>
          <a:p>
            <a:r>
              <a:rPr lang="en-US"/>
              <a:t>Strategies Based on the Product Life Cycle</a:t>
            </a:r>
          </a:p>
        </p:txBody>
      </p:sp>
      <p:sp>
        <p:nvSpPr>
          <p:cNvPr id="24584" name="Rectangle 8"/>
          <p:cNvSpPr>
            <a:spLocks noGrp="1" noChangeArrowheads="1"/>
          </p:cNvSpPr>
          <p:nvPr>
            <p:ph type="body" idx="1"/>
          </p:nvPr>
        </p:nvSpPr>
        <p:spPr/>
        <p:txBody>
          <a:bodyPr/>
          <a:lstStyle/>
          <a:p>
            <a:pPr algn="just">
              <a:lnSpc>
                <a:spcPct val="90000"/>
              </a:lnSpc>
            </a:pPr>
            <a:r>
              <a:rPr lang="en-US" sz="2800" b="1" dirty="0">
                <a:solidFill>
                  <a:srgbClr val="FF0000"/>
                </a:solidFill>
              </a:rPr>
              <a:t>Product life cycle: </a:t>
            </a:r>
            <a:r>
              <a:rPr lang="en-US" sz="2800" dirty="0"/>
              <a:t>a model that shows sales volume changes over the life of products.</a:t>
            </a:r>
          </a:p>
          <a:p>
            <a:pPr algn="just">
              <a:lnSpc>
                <a:spcPct val="90000"/>
              </a:lnSpc>
            </a:pPr>
            <a:r>
              <a:rPr lang="en-US" sz="2800" b="1" dirty="0">
                <a:solidFill>
                  <a:srgbClr val="FF0000"/>
                </a:solidFill>
              </a:rPr>
              <a:t>Introduction stage</a:t>
            </a:r>
            <a:r>
              <a:rPr lang="en-US" sz="2800" dirty="0"/>
              <a:t>: demand may be very high and sometimes outpaces the firm’s ability to supply the product.</a:t>
            </a:r>
          </a:p>
          <a:p>
            <a:pPr algn="just">
              <a:lnSpc>
                <a:spcPct val="90000"/>
              </a:lnSpc>
            </a:pPr>
            <a:r>
              <a:rPr lang="en-US" sz="2800" b="1" dirty="0">
                <a:solidFill>
                  <a:srgbClr val="FF0000"/>
                </a:solidFill>
              </a:rPr>
              <a:t>Growth stage</a:t>
            </a:r>
            <a:r>
              <a:rPr lang="en-US" sz="2800" dirty="0"/>
              <a:t>: more firms begin producing the product, and sales continue to grow.</a:t>
            </a:r>
          </a:p>
          <a:p>
            <a:pPr algn="just">
              <a:lnSpc>
                <a:spcPct val="90000"/>
              </a:lnSpc>
            </a:pPr>
            <a:r>
              <a:rPr lang="en-US" sz="2800" dirty="0"/>
              <a:t>Mature stage: overall demand growth begins to slow down.</a:t>
            </a:r>
          </a:p>
          <a:p>
            <a:pPr algn="just">
              <a:lnSpc>
                <a:spcPct val="90000"/>
              </a:lnSpc>
            </a:pPr>
            <a:r>
              <a:rPr lang="en-US" sz="2800" b="1" dirty="0">
                <a:solidFill>
                  <a:srgbClr val="FF0000"/>
                </a:solidFill>
              </a:rPr>
              <a:t>Decline stage</a:t>
            </a:r>
            <a:r>
              <a:rPr lang="en-US" sz="2800" dirty="0"/>
              <a:t>: demand for product decreases.</a:t>
            </a:r>
          </a:p>
        </p:txBody>
      </p:sp>
      <p:pic>
        <p:nvPicPr>
          <p:cNvPr id="24586" name="Picture 10" descr="j0215351"/>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a:stretch>
            <a:fillRect/>
          </a:stretch>
        </p:blipFill>
        <p:spPr>
          <a:xfrm>
            <a:off x="6858000" y="5105400"/>
            <a:ext cx="1676400" cy="1168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84">
                                            <p:txEl>
                                              <p:pRg st="0" end="0"/>
                                            </p:txEl>
                                          </p:spTgt>
                                        </p:tgtEl>
                                        <p:attrNameLst>
                                          <p:attrName>style.visibility</p:attrName>
                                        </p:attrNameLst>
                                      </p:cBhvr>
                                      <p:to>
                                        <p:strVal val="visible"/>
                                      </p:to>
                                    </p:set>
                                    <p:animEffect transition="in" filter="wipe(left)">
                                      <p:cBhvr>
                                        <p:cTn id="7" dur="500"/>
                                        <p:tgtEl>
                                          <p:spTgt spid="245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84">
                                            <p:txEl>
                                              <p:pRg st="1" end="1"/>
                                            </p:txEl>
                                          </p:spTgt>
                                        </p:tgtEl>
                                        <p:attrNameLst>
                                          <p:attrName>style.visibility</p:attrName>
                                        </p:attrNameLst>
                                      </p:cBhvr>
                                      <p:to>
                                        <p:strVal val="visible"/>
                                      </p:to>
                                    </p:set>
                                    <p:animEffect transition="in" filter="wipe(left)">
                                      <p:cBhvr>
                                        <p:cTn id="12" dur="500"/>
                                        <p:tgtEl>
                                          <p:spTgt spid="2458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84">
                                            <p:txEl>
                                              <p:pRg st="2" end="2"/>
                                            </p:txEl>
                                          </p:spTgt>
                                        </p:tgtEl>
                                        <p:attrNameLst>
                                          <p:attrName>style.visibility</p:attrName>
                                        </p:attrNameLst>
                                      </p:cBhvr>
                                      <p:to>
                                        <p:strVal val="visible"/>
                                      </p:to>
                                    </p:set>
                                    <p:animEffect transition="in" filter="wipe(left)">
                                      <p:cBhvr>
                                        <p:cTn id="17" dur="500"/>
                                        <p:tgtEl>
                                          <p:spTgt spid="2458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84">
                                            <p:txEl>
                                              <p:pRg st="3" end="3"/>
                                            </p:txEl>
                                          </p:spTgt>
                                        </p:tgtEl>
                                        <p:attrNameLst>
                                          <p:attrName>style.visibility</p:attrName>
                                        </p:attrNameLst>
                                      </p:cBhvr>
                                      <p:to>
                                        <p:strVal val="visible"/>
                                      </p:to>
                                    </p:set>
                                    <p:animEffect transition="in" filter="wipe(left)">
                                      <p:cBhvr>
                                        <p:cTn id="22" dur="500"/>
                                        <p:tgtEl>
                                          <p:spTgt spid="2458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584">
                                            <p:txEl>
                                              <p:pRg st="4" end="4"/>
                                            </p:txEl>
                                          </p:spTgt>
                                        </p:tgtEl>
                                        <p:attrNameLst>
                                          <p:attrName>style.visibility</p:attrName>
                                        </p:attrNameLst>
                                      </p:cBhvr>
                                      <p:to>
                                        <p:strVal val="visible"/>
                                      </p:to>
                                    </p:set>
                                    <p:animEffect transition="in" filter="wipe(left)">
                                      <p:cBhvr>
                                        <p:cTn id="27" dur="500"/>
                                        <p:tgtEl>
                                          <p:spTgt spid="2458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4"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Copyright © Houghton Mifflin Company. All rights reserved.</a:t>
            </a:r>
          </a:p>
        </p:txBody>
      </p:sp>
      <p:sp>
        <p:nvSpPr>
          <p:cNvPr id="6" name="Slide Number Placeholder 4"/>
          <p:cNvSpPr>
            <a:spLocks noGrp="1"/>
          </p:cNvSpPr>
          <p:nvPr>
            <p:ph type="sldNum" sz="quarter" idx="11"/>
          </p:nvPr>
        </p:nvSpPr>
        <p:spPr/>
        <p:txBody>
          <a:bodyPr/>
          <a:lstStyle/>
          <a:p>
            <a:r>
              <a:rPr lang="en-US"/>
              <a:t>8 - </a:t>
            </a:r>
            <a:fld id="{86BBC638-C1D1-42E2-8A4A-23732C78F81E}" type="slidenum">
              <a:rPr lang="en-US"/>
              <a:pPr/>
              <a:t>24</a:t>
            </a:fld>
            <a:endParaRPr lang="en-US"/>
          </a:p>
        </p:txBody>
      </p:sp>
      <p:sp>
        <p:nvSpPr>
          <p:cNvPr id="46084" name="Rectangle 4"/>
          <p:cNvSpPr>
            <a:spLocks noGrp="1" noChangeArrowheads="1"/>
          </p:cNvSpPr>
          <p:nvPr>
            <p:ph type="title"/>
          </p:nvPr>
        </p:nvSpPr>
        <p:spPr/>
        <p:txBody>
          <a:bodyPr/>
          <a:lstStyle/>
          <a:p>
            <a:r>
              <a:rPr lang="en-US"/>
              <a:t>Figure 8.2: The Product Life Cycle</a:t>
            </a:r>
          </a:p>
        </p:txBody>
      </p:sp>
      <p:sp>
        <p:nvSpPr>
          <p:cNvPr id="46085" name="Rectangle 5"/>
          <p:cNvSpPr>
            <a:spLocks noGrp="1" noChangeArrowheads="1"/>
          </p:cNvSpPr>
          <p:nvPr>
            <p:ph type="body" idx="1"/>
          </p:nvPr>
        </p:nvSpPr>
        <p:spPr/>
        <p:txBody>
          <a:bodyPr/>
          <a:lstStyle/>
          <a:p>
            <a:r>
              <a:rPr lang="en-US"/>
              <a:t>Insert Figure 8.2</a:t>
            </a:r>
          </a:p>
        </p:txBody>
      </p:sp>
      <p:pic>
        <p:nvPicPr>
          <p:cNvPr id="46086" name="Picture 6" descr="C:\Documents and Settings\fournij\Desktop\griffin_gifs\335020_la_08_02.ep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3" y="1371600"/>
            <a:ext cx="8829675" cy="45180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5">
                                            <p:txEl>
                                              <p:pRg st="0" end="0"/>
                                            </p:txEl>
                                          </p:spTgt>
                                        </p:tgtEl>
                                        <p:attrNameLst>
                                          <p:attrName>style.visibility</p:attrName>
                                        </p:attrNameLst>
                                      </p:cBhvr>
                                      <p:to>
                                        <p:strVal val="visible"/>
                                      </p:to>
                                    </p:set>
                                    <p:animEffect transition="in" filter="wipe(left)">
                                      <p:cBhvr>
                                        <p:cTn id="7" dur="500"/>
                                        <p:tgtEl>
                                          <p:spTgt spid="460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r>
              <a:rPr lang="en-US"/>
              <a:t>Copyright © Houghton Mifflin Company. All rights reserved.</a:t>
            </a:r>
          </a:p>
        </p:txBody>
      </p:sp>
      <p:sp>
        <p:nvSpPr>
          <p:cNvPr id="4" name="Slide Number Placeholder 4"/>
          <p:cNvSpPr>
            <a:spLocks noGrp="1"/>
          </p:cNvSpPr>
          <p:nvPr>
            <p:ph type="sldNum" sz="quarter" idx="11"/>
          </p:nvPr>
        </p:nvSpPr>
        <p:spPr/>
        <p:txBody>
          <a:bodyPr/>
          <a:lstStyle/>
          <a:p>
            <a:r>
              <a:rPr lang="en-US"/>
              <a:t>8 - </a:t>
            </a:r>
            <a:fld id="{CB84C2F6-F26D-4D45-AB21-0C9D4E725C96}" type="slidenum">
              <a:rPr lang="en-US"/>
              <a:pPr/>
              <a:t>25</a:t>
            </a:fld>
            <a:endParaRPr lang="en-US"/>
          </a:p>
        </p:txBody>
      </p:sp>
      <p:pic>
        <p:nvPicPr>
          <p:cNvPr id="47111" name="Picture 1031" descr="C:\Documents and Settings\fournij\Desktop\griffin_gifs\table8-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85800"/>
            <a:ext cx="8686800" cy="5219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Houghton Mifflin Company. All rights reserved.</a:t>
            </a:r>
          </a:p>
        </p:txBody>
      </p:sp>
      <p:sp>
        <p:nvSpPr>
          <p:cNvPr id="5" name="Slide Number Placeholder 4"/>
          <p:cNvSpPr>
            <a:spLocks noGrp="1"/>
          </p:cNvSpPr>
          <p:nvPr>
            <p:ph type="sldNum" sz="quarter" idx="11"/>
          </p:nvPr>
        </p:nvSpPr>
        <p:spPr/>
        <p:txBody>
          <a:bodyPr/>
          <a:lstStyle/>
          <a:p>
            <a:r>
              <a:rPr lang="en-US"/>
              <a:t>8 - </a:t>
            </a:r>
            <a:fld id="{37A0D98D-818B-4E44-A176-32B079CA8D8E}" type="slidenum">
              <a:rPr lang="en-US"/>
              <a:pPr/>
              <a:t>26</a:t>
            </a:fld>
            <a:endParaRPr lang="en-US"/>
          </a:p>
        </p:txBody>
      </p:sp>
      <p:sp>
        <p:nvSpPr>
          <p:cNvPr id="26630" name="Rectangle 6"/>
          <p:cNvSpPr>
            <a:spLocks noGrp="1" noChangeArrowheads="1"/>
          </p:cNvSpPr>
          <p:nvPr>
            <p:ph type="title"/>
          </p:nvPr>
        </p:nvSpPr>
        <p:spPr/>
        <p:txBody>
          <a:bodyPr/>
          <a:lstStyle/>
          <a:p>
            <a:r>
              <a:rPr lang="en-US" dirty="0"/>
              <a:t>Formulating Corporate Level Strategies</a:t>
            </a:r>
          </a:p>
        </p:txBody>
      </p:sp>
      <p:sp>
        <p:nvSpPr>
          <p:cNvPr id="26631" name="Rectangle 7"/>
          <p:cNvSpPr>
            <a:spLocks noGrp="1" noChangeArrowheads="1"/>
          </p:cNvSpPr>
          <p:nvPr>
            <p:ph type="body" idx="1"/>
          </p:nvPr>
        </p:nvSpPr>
        <p:spPr/>
        <p:txBody>
          <a:bodyPr/>
          <a:lstStyle/>
          <a:p>
            <a:pPr algn="just"/>
            <a:r>
              <a:rPr lang="en-US" sz="2400" b="1" dirty="0">
                <a:solidFill>
                  <a:srgbClr val="FF0000"/>
                </a:solidFill>
              </a:rPr>
              <a:t>Diversification</a:t>
            </a:r>
            <a:r>
              <a:rPr lang="en-US" sz="2400" dirty="0"/>
              <a:t>: the number of different businesses that an organization in engaged in and the extent to which these businesses are related to one another.</a:t>
            </a:r>
          </a:p>
          <a:p>
            <a:pPr algn="just"/>
            <a:r>
              <a:rPr lang="en-US" sz="2400" b="1" dirty="0">
                <a:solidFill>
                  <a:srgbClr val="FF0000"/>
                </a:solidFill>
              </a:rPr>
              <a:t>Single-product strategy</a:t>
            </a:r>
            <a:r>
              <a:rPr lang="en-US" sz="2400" dirty="0"/>
              <a:t>: a strategy in which an organization manufactures just one product or service and sells it in a single geographic market. </a:t>
            </a:r>
          </a:p>
          <a:p>
            <a:pPr algn="just"/>
            <a:r>
              <a:rPr lang="en-US" sz="2400" b="1" dirty="0">
                <a:solidFill>
                  <a:srgbClr val="FF0000"/>
                </a:solidFill>
              </a:rPr>
              <a:t>Related diversification: </a:t>
            </a:r>
            <a:r>
              <a:rPr lang="en-US" sz="2400" dirty="0"/>
              <a:t>a strategy in which an organization operates in several different businesses, industries, or markets that are somehow linked.</a:t>
            </a:r>
          </a:p>
          <a:p>
            <a:pPr algn="just"/>
            <a:r>
              <a:rPr lang="en-US" sz="2400" b="1" dirty="0">
                <a:solidFill>
                  <a:srgbClr val="FF0000"/>
                </a:solidFill>
              </a:rPr>
              <a:t>Unrelated diversification</a:t>
            </a:r>
            <a:r>
              <a:rPr lang="en-US" sz="2400" dirty="0"/>
              <a:t>: when a firm operates multiple businesses that are not logically associated with one another.</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31">
                                            <p:txEl>
                                              <p:pRg st="0" end="0"/>
                                            </p:txEl>
                                          </p:spTgt>
                                        </p:tgtEl>
                                        <p:attrNameLst>
                                          <p:attrName>style.visibility</p:attrName>
                                        </p:attrNameLst>
                                      </p:cBhvr>
                                      <p:to>
                                        <p:strVal val="visible"/>
                                      </p:to>
                                    </p:set>
                                    <p:animEffect transition="in" filter="wipe(left)">
                                      <p:cBhvr>
                                        <p:cTn id="7" dur="500"/>
                                        <p:tgtEl>
                                          <p:spTgt spid="266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31">
                                            <p:txEl>
                                              <p:pRg st="1" end="1"/>
                                            </p:txEl>
                                          </p:spTgt>
                                        </p:tgtEl>
                                        <p:attrNameLst>
                                          <p:attrName>style.visibility</p:attrName>
                                        </p:attrNameLst>
                                      </p:cBhvr>
                                      <p:to>
                                        <p:strVal val="visible"/>
                                      </p:to>
                                    </p:set>
                                    <p:animEffect transition="in" filter="wipe(left)">
                                      <p:cBhvr>
                                        <p:cTn id="12" dur="500"/>
                                        <p:tgtEl>
                                          <p:spTgt spid="266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31">
                                            <p:txEl>
                                              <p:pRg st="2" end="2"/>
                                            </p:txEl>
                                          </p:spTgt>
                                        </p:tgtEl>
                                        <p:attrNameLst>
                                          <p:attrName>style.visibility</p:attrName>
                                        </p:attrNameLst>
                                      </p:cBhvr>
                                      <p:to>
                                        <p:strVal val="visible"/>
                                      </p:to>
                                    </p:set>
                                    <p:animEffect transition="in" filter="wipe(left)">
                                      <p:cBhvr>
                                        <p:cTn id="17" dur="500"/>
                                        <p:tgtEl>
                                          <p:spTgt spid="266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31">
                                            <p:txEl>
                                              <p:pRg st="3" end="3"/>
                                            </p:txEl>
                                          </p:spTgt>
                                        </p:tgtEl>
                                        <p:attrNameLst>
                                          <p:attrName>style.visibility</p:attrName>
                                        </p:attrNameLst>
                                      </p:cBhvr>
                                      <p:to>
                                        <p:strVal val="visible"/>
                                      </p:to>
                                    </p:set>
                                    <p:animEffect transition="in" filter="wipe(left)">
                                      <p:cBhvr>
                                        <p:cTn id="22" dur="500"/>
                                        <p:tgtEl>
                                          <p:spTgt spid="266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Houghton Mifflin Company. All rights reserved.</a:t>
            </a:r>
          </a:p>
        </p:txBody>
      </p:sp>
      <p:sp>
        <p:nvSpPr>
          <p:cNvPr id="5" name="Slide Number Placeholder 4"/>
          <p:cNvSpPr>
            <a:spLocks noGrp="1"/>
          </p:cNvSpPr>
          <p:nvPr>
            <p:ph type="sldNum" sz="quarter" idx="11"/>
          </p:nvPr>
        </p:nvSpPr>
        <p:spPr/>
        <p:txBody>
          <a:bodyPr/>
          <a:lstStyle/>
          <a:p>
            <a:r>
              <a:rPr lang="en-US"/>
              <a:t>8 - </a:t>
            </a:r>
            <a:fld id="{4DA7FF7D-95B1-46B9-A662-122EFC693999}" type="slidenum">
              <a:rPr lang="en-US"/>
              <a:pPr/>
              <a:t>27</a:t>
            </a:fld>
            <a:endParaRPr lang="en-US"/>
          </a:p>
        </p:txBody>
      </p:sp>
      <p:sp>
        <p:nvSpPr>
          <p:cNvPr id="27652" name="Rectangle 4"/>
          <p:cNvSpPr>
            <a:spLocks noGrp="1" noChangeArrowheads="1"/>
          </p:cNvSpPr>
          <p:nvPr>
            <p:ph type="title"/>
          </p:nvPr>
        </p:nvSpPr>
        <p:spPr/>
        <p:txBody>
          <a:bodyPr/>
          <a:lstStyle/>
          <a:p>
            <a:r>
              <a:rPr lang="en-US" dirty="0"/>
              <a:t>Implementing Corporate Level Strategies</a:t>
            </a:r>
          </a:p>
        </p:txBody>
      </p:sp>
      <p:sp>
        <p:nvSpPr>
          <p:cNvPr id="27653" name="Rectangle 5"/>
          <p:cNvSpPr>
            <a:spLocks noGrp="1" noChangeArrowheads="1"/>
          </p:cNvSpPr>
          <p:nvPr>
            <p:ph type="body" idx="1"/>
          </p:nvPr>
        </p:nvSpPr>
        <p:spPr>
          <a:xfrm>
            <a:off x="762000" y="1143000"/>
            <a:ext cx="7772400" cy="5257800"/>
          </a:xfrm>
        </p:spPr>
        <p:txBody>
          <a:bodyPr/>
          <a:lstStyle/>
          <a:p>
            <a:pPr algn="just"/>
            <a:r>
              <a:rPr lang="en-US" sz="2800" b="1" dirty="0">
                <a:solidFill>
                  <a:srgbClr val="FF0000"/>
                </a:solidFill>
              </a:rPr>
              <a:t>Backward vertical integration</a:t>
            </a:r>
            <a:r>
              <a:rPr lang="en-US" sz="2800" dirty="0"/>
              <a:t>: an organization  begins the business activities formerly conducted by its suppliers.</a:t>
            </a:r>
          </a:p>
          <a:p>
            <a:pPr algn="just"/>
            <a:r>
              <a:rPr lang="en-US" sz="2800" b="1" dirty="0">
                <a:solidFill>
                  <a:srgbClr val="FF0000"/>
                </a:solidFill>
              </a:rPr>
              <a:t>Forward vertical integration: </a:t>
            </a:r>
            <a:r>
              <a:rPr lang="en-US" sz="2800" dirty="0"/>
              <a:t>an organization stops selling to one customer and sells instead to that customer’s customers.</a:t>
            </a:r>
          </a:p>
          <a:p>
            <a:pPr algn="just"/>
            <a:r>
              <a:rPr lang="en-US" sz="2800" b="1" dirty="0">
                <a:solidFill>
                  <a:srgbClr val="FF0000"/>
                </a:solidFill>
              </a:rPr>
              <a:t>Merger: </a:t>
            </a:r>
            <a:r>
              <a:rPr lang="en-US" sz="2800" dirty="0"/>
              <a:t>the purchase of one firm by another of the same size.</a:t>
            </a:r>
          </a:p>
          <a:p>
            <a:pPr algn="just"/>
            <a:r>
              <a:rPr lang="en-US" sz="2800" b="1" dirty="0">
                <a:solidFill>
                  <a:srgbClr val="FF0000"/>
                </a:solidFill>
              </a:rPr>
              <a:t>Acquisition</a:t>
            </a:r>
            <a:r>
              <a:rPr lang="en-US" sz="2800" dirty="0"/>
              <a:t>: the purchase of a firm by another that is considerably larger.</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3">
                                            <p:txEl>
                                              <p:pRg st="0" end="0"/>
                                            </p:txEl>
                                          </p:spTgt>
                                        </p:tgtEl>
                                        <p:attrNameLst>
                                          <p:attrName>style.visibility</p:attrName>
                                        </p:attrNameLst>
                                      </p:cBhvr>
                                      <p:to>
                                        <p:strVal val="visible"/>
                                      </p:to>
                                    </p:set>
                                    <p:animEffect transition="in" filter="wipe(left)">
                                      <p:cBhvr>
                                        <p:cTn id="7" dur="500"/>
                                        <p:tgtEl>
                                          <p:spTgt spid="2765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53">
                                            <p:txEl>
                                              <p:pRg st="1" end="1"/>
                                            </p:txEl>
                                          </p:spTgt>
                                        </p:tgtEl>
                                        <p:attrNameLst>
                                          <p:attrName>style.visibility</p:attrName>
                                        </p:attrNameLst>
                                      </p:cBhvr>
                                      <p:to>
                                        <p:strVal val="visible"/>
                                      </p:to>
                                    </p:set>
                                    <p:animEffect transition="in" filter="wipe(left)">
                                      <p:cBhvr>
                                        <p:cTn id="12" dur="500"/>
                                        <p:tgtEl>
                                          <p:spTgt spid="2765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53">
                                            <p:txEl>
                                              <p:pRg st="2" end="2"/>
                                            </p:txEl>
                                          </p:spTgt>
                                        </p:tgtEl>
                                        <p:attrNameLst>
                                          <p:attrName>style.visibility</p:attrName>
                                        </p:attrNameLst>
                                      </p:cBhvr>
                                      <p:to>
                                        <p:strVal val="visible"/>
                                      </p:to>
                                    </p:set>
                                    <p:animEffect transition="in" filter="wipe(left)">
                                      <p:cBhvr>
                                        <p:cTn id="17" dur="500"/>
                                        <p:tgtEl>
                                          <p:spTgt spid="2765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653">
                                            <p:txEl>
                                              <p:pRg st="3" end="3"/>
                                            </p:txEl>
                                          </p:spTgt>
                                        </p:tgtEl>
                                        <p:attrNameLst>
                                          <p:attrName>style.visibility</p:attrName>
                                        </p:attrNameLst>
                                      </p:cBhvr>
                                      <p:to>
                                        <p:strVal val="visible"/>
                                      </p:to>
                                    </p:set>
                                    <p:animEffect transition="in" filter="wipe(left)">
                                      <p:cBhvr>
                                        <p:cTn id="22" dur="500"/>
                                        <p:tgtEl>
                                          <p:spTgt spid="276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Copyright © Houghton Mifflin Company. All rights reserved.</a:t>
            </a:r>
          </a:p>
        </p:txBody>
      </p:sp>
      <p:sp>
        <p:nvSpPr>
          <p:cNvPr id="6" name="Slide Number Placeholder 5"/>
          <p:cNvSpPr>
            <a:spLocks noGrp="1"/>
          </p:cNvSpPr>
          <p:nvPr>
            <p:ph type="sldNum" sz="quarter" idx="11"/>
          </p:nvPr>
        </p:nvSpPr>
        <p:spPr/>
        <p:txBody>
          <a:bodyPr/>
          <a:lstStyle/>
          <a:p>
            <a:r>
              <a:rPr lang="en-US"/>
              <a:t>8 - </a:t>
            </a:r>
            <a:fld id="{97D4168A-A6D7-4C27-AA97-C85E0D7EB8A5}" type="slidenum">
              <a:rPr lang="en-US"/>
              <a:pPr/>
              <a:t>28</a:t>
            </a:fld>
            <a:endParaRPr lang="en-US"/>
          </a:p>
        </p:txBody>
      </p:sp>
      <p:sp>
        <p:nvSpPr>
          <p:cNvPr id="28679" name="Rectangle 7"/>
          <p:cNvSpPr>
            <a:spLocks noGrp="1" noChangeArrowheads="1"/>
          </p:cNvSpPr>
          <p:nvPr>
            <p:ph type="title"/>
          </p:nvPr>
        </p:nvSpPr>
        <p:spPr/>
        <p:txBody>
          <a:bodyPr/>
          <a:lstStyle/>
          <a:p>
            <a:r>
              <a:rPr lang="en-US"/>
              <a:t>International and Global Strategies</a:t>
            </a:r>
          </a:p>
        </p:txBody>
      </p:sp>
      <p:sp>
        <p:nvSpPr>
          <p:cNvPr id="28680" name="Rectangle 8"/>
          <p:cNvSpPr>
            <a:spLocks noGrp="1" noChangeArrowheads="1"/>
          </p:cNvSpPr>
          <p:nvPr>
            <p:ph type="body" sz="half" idx="1"/>
          </p:nvPr>
        </p:nvSpPr>
        <p:spPr>
          <a:xfrm>
            <a:off x="685800" y="1524000"/>
            <a:ext cx="4572000" cy="4724400"/>
          </a:xfrm>
        </p:spPr>
        <p:txBody>
          <a:bodyPr/>
          <a:lstStyle/>
          <a:p>
            <a:pPr>
              <a:lnSpc>
                <a:spcPct val="90000"/>
              </a:lnSpc>
            </a:pPr>
            <a:r>
              <a:rPr lang="en-US" sz="2400"/>
              <a:t>International firms can improve their efficiency through several means not accessible to a domestic firm.</a:t>
            </a:r>
          </a:p>
          <a:p>
            <a:pPr>
              <a:lnSpc>
                <a:spcPct val="90000"/>
              </a:lnSpc>
            </a:pPr>
            <a:r>
              <a:rPr lang="en-US" sz="2400"/>
              <a:t>Location efficiencies, by locating their facilities anywhere in the world that yields the lowest costs.</a:t>
            </a:r>
          </a:p>
          <a:p>
            <a:pPr>
              <a:lnSpc>
                <a:spcPct val="90000"/>
              </a:lnSpc>
            </a:pPr>
            <a:r>
              <a:rPr lang="en-US" sz="2400"/>
              <a:t>They may also lower costs by capturing economies of scale.</a:t>
            </a:r>
          </a:p>
          <a:p>
            <a:pPr>
              <a:lnSpc>
                <a:spcPct val="90000"/>
              </a:lnSpc>
            </a:pPr>
            <a:r>
              <a:rPr lang="en-US" sz="2400"/>
              <a:t>By broadening their product lines they can enjoy economies of scope.</a:t>
            </a:r>
          </a:p>
        </p:txBody>
      </p:sp>
      <p:pic>
        <p:nvPicPr>
          <p:cNvPr id="28682" name="Picture 10" descr="j0215547"/>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5715000" y="2209800"/>
            <a:ext cx="2657475" cy="31829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80">
                                            <p:txEl>
                                              <p:pRg st="0" end="0"/>
                                            </p:txEl>
                                          </p:spTgt>
                                        </p:tgtEl>
                                        <p:attrNameLst>
                                          <p:attrName>style.visibility</p:attrName>
                                        </p:attrNameLst>
                                      </p:cBhvr>
                                      <p:to>
                                        <p:strVal val="visible"/>
                                      </p:to>
                                    </p:set>
                                    <p:animEffect transition="in" filter="wipe(left)">
                                      <p:cBhvr>
                                        <p:cTn id="7" dur="500"/>
                                        <p:tgtEl>
                                          <p:spTgt spid="286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80">
                                            <p:txEl>
                                              <p:pRg st="1" end="1"/>
                                            </p:txEl>
                                          </p:spTgt>
                                        </p:tgtEl>
                                        <p:attrNameLst>
                                          <p:attrName>style.visibility</p:attrName>
                                        </p:attrNameLst>
                                      </p:cBhvr>
                                      <p:to>
                                        <p:strVal val="visible"/>
                                      </p:to>
                                    </p:set>
                                    <p:animEffect transition="in" filter="wipe(left)">
                                      <p:cBhvr>
                                        <p:cTn id="12" dur="500"/>
                                        <p:tgtEl>
                                          <p:spTgt spid="2868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80">
                                            <p:txEl>
                                              <p:pRg st="2" end="2"/>
                                            </p:txEl>
                                          </p:spTgt>
                                        </p:tgtEl>
                                        <p:attrNameLst>
                                          <p:attrName>style.visibility</p:attrName>
                                        </p:attrNameLst>
                                      </p:cBhvr>
                                      <p:to>
                                        <p:strVal val="visible"/>
                                      </p:to>
                                    </p:set>
                                    <p:animEffect transition="in" filter="wipe(left)">
                                      <p:cBhvr>
                                        <p:cTn id="17" dur="500"/>
                                        <p:tgtEl>
                                          <p:spTgt spid="2868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680">
                                            <p:txEl>
                                              <p:pRg st="3" end="3"/>
                                            </p:txEl>
                                          </p:spTgt>
                                        </p:tgtEl>
                                        <p:attrNameLst>
                                          <p:attrName>style.visibility</p:attrName>
                                        </p:attrNameLst>
                                      </p:cBhvr>
                                      <p:to>
                                        <p:strVal val="visible"/>
                                      </p:to>
                                    </p:set>
                                    <p:animEffect transition="in" filter="wipe(left)">
                                      <p:cBhvr>
                                        <p:cTn id="22" dur="500"/>
                                        <p:tgtEl>
                                          <p:spTgt spid="2868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0"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Copyright © Houghton Mifflin Company. All rights reserved.</a:t>
            </a:r>
          </a:p>
        </p:txBody>
      </p:sp>
      <p:sp>
        <p:nvSpPr>
          <p:cNvPr id="6" name="Slide Number Placeholder 5"/>
          <p:cNvSpPr>
            <a:spLocks noGrp="1"/>
          </p:cNvSpPr>
          <p:nvPr>
            <p:ph type="sldNum" sz="quarter" idx="11"/>
          </p:nvPr>
        </p:nvSpPr>
        <p:spPr/>
        <p:txBody>
          <a:bodyPr/>
          <a:lstStyle/>
          <a:p>
            <a:r>
              <a:rPr lang="en-US"/>
              <a:t>8 - </a:t>
            </a:r>
            <a:fld id="{297691CD-2BE3-4035-90E4-C80BBC8FF312}" type="slidenum">
              <a:rPr lang="en-US"/>
              <a:pPr/>
              <a:t>29</a:t>
            </a:fld>
            <a:endParaRPr lang="en-US"/>
          </a:p>
        </p:txBody>
      </p:sp>
      <p:sp>
        <p:nvSpPr>
          <p:cNvPr id="30727" name="Rectangle 7"/>
          <p:cNvSpPr>
            <a:spLocks noGrp="1" noChangeArrowheads="1"/>
          </p:cNvSpPr>
          <p:nvPr>
            <p:ph type="title"/>
          </p:nvPr>
        </p:nvSpPr>
        <p:spPr/>
        <p:txBody>
          <a:bodyPr/>
          <a:lstStyle/>
          <a:p>
            <a:r>
              <a:rPr lang="en-US"/>
              <a:t>Multinational Flexibility</a:t>
            </a:r>
          </a:p>
        </p:txBody>
      </p:sp>
      <p:sp>
        <p:nvSpPr>
          <p:cNvPr id="30728" name="Rectangle 8"/>
          <p:cNvSpPr>
            <a:spLocks noGrp="1" noChangeArrowheads="1"/>
          </p:cNvSpPr>
          <p:nvPr>
            <p:ph type="body" sz="half" idx="1"/>
          </p:nvPr>
        </p:nvSpPr>
        <p:spPr/>
        <p:txBody>
          <a:bodyPr/>
          <a:lstStyle/>
          <a:p>
            <a:r>
              <a:rPr lang="en-US" sz="2400"/>
              <a:t>Unlike domestic firms which operate in and respond to changes in the context of a single domestic environment, international businesses may also respond to a change in one country by implementing a change in another country.</a:t>
            </a:r>
          </a:p>
        </p:txBody>
      </p:sp>
      <p:pic>
        <p:nvPicPr>
          <p:cNvPr id="30730" name="Picture 10" descr="j0174101"/>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5105400" y="2209800"/>
            <a:ext cx="3048000" cy="2874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8">
                                            <p:txEl>
                                              <p:pRg st="0" end="0"/>
                                            </p:txEl>
                                          </p:spTgt>
                                        </p:tgtEl>
                                        <p:attrNameLst>
                                          <p:attrName>style.visibility</p:attrName>
                                        </p:attrNameLst>
                                      </p:cBhvr>
                                      <p:to>
                                        <p:strVal val="visible"/>
                                      </p:to>
                                    </p:set>
                                    <p:animEffect transition="in" filter="wipe(left)">
                                      <p:cBhvr>
                                        <p:cTn id="7" dur="500"/>
                                        <p:tgtEl>
                                          <p:spTgt spid="307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8"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Copyright © Houghton Mifflin Company. All rights reserved.</a:t>
            </a:r>
          </a:p>
        </p:txBody>
      </p:sp>
      <p:sp>
        <p:nvSpPr>
          <p:cNvPr id="6" name="Slide Number Placeholder 5"/>
          <p:cNvSpPr>
            <a:spLocks noGrp="1"/>
          </p:cNvSpPr>
          <p:nvPr>
            <p:ph type="sldNum" sz="quarter" idx="11"/>
          </p:nvPr>
        </p:nvSpPr>
        <p:spPr/>
        <p:txBody>
          <a:bodyPr/>
          <a:lstStyle/>
          <a:p>
            <a:r>
              <a:rPr lang="en-US"/>
              <a:t>8 - </a:t>
            </a:r>
            <a:fld id="{D5D02A57-2221-49FA-BE9C-8C89B34CA930}" type="slidenum">
              <a:rPr lang="en-US"/>
              <a:pPr/>
              <a:t>3</a:t>
            </a:fld>
            <a:endParaRPr lang="en-US"/>
          </a:p>
        </p:txBody>
      </p:sp>
      <p:sp>
        <p:nvSpPr>
          <p:cNvPr id="5127" name="Rectangle 7"/>
          <p:cNvSpPr>
            <a:spLocks noGrp="1" noChangeArrowheads="1"/>
          </p:cNvSpPr>
          <p:nvPr>
            <p:ph type="title"/>
          </p:nvPr>
        </p:nvSpPr>
        <p:spPr/>
        <p:txBody>
          <a:bodyPr/>
          <a:lstStyle/>
          <a:p>
            <a:r>
              <a:rPr lang="en-US"/>
              <a:t>The Nature of Strategic Management</a:t>
            </a:r>
          </a:p>
        </p:txBody>
      </p:sp>
      <p:sp>
        <p:nvSpPr>
          <p:cNvPr id="5128" name="Rectangle 8"/>
          <p:cNvSpPr>
            <a:spLocks noGrp="1" noChangeArrowheads="1"/>
          </p:cNvSpPr>
          <p:nvPr>
            <p:ph type="body" sz="half" idx="1"/>
          </p:nvPr>
        </p:nvSpPr>
        <p:spPr>
          <a:xfrm>
            <a:off x="685800" y="1524000"/>
            <a:ext cx="7467600" cy="4724400"/>
          </a:xfrm>
        </p:spPr>
        <p:txBody>
          <a:bodyPr/>
          <a:lstStyle/>
          <a:p>
            <a:pPr algn="just">
              <a:lnSpc>
                <a:spcPct val="90000"/>
              </a:lnSpc>
            </a:pPr>
            <a:r>
              <a:rPr lang="en-US" sz="2800" dirty="0"/>
              <a:t>Strategy: a comprehensive plan for accomplishing an organization’s goals</a:t>
            </a:r>
            <a:r>
              <a:rPr lang="en-US" sz="2800" dirty="0" smtClean="0"/>
              <a:t>.</a:t>
            </a:r>
          </a:p>
          <a:p>
            <a:pPr algn="just">
              <a:lnSpc>
                <a:spcPct val="90000"/>
              </a:lnSpc>
            </a:pPr>
            <a:r>
              <a:rPr lang="en-US" sz="2800" dirty="0" smtClean="0"/>
              <a:t>Strategy involves five Ps: plan, ploy, pattern, position, </a:t>
            </a:r>
            <a:r>
              <a:rPr lang="en-US" sz="2800" dirty="0"/>
              <a:t>and</a:t>
            </a:r>
            <a:r>
              <a:rPr lang="en-US" sz="2800" dirty="0" smtClean="0"/>
              <a:t> perspective.</a:t>
            </a:r>
          </a:p>
          <a:p>
            <a:pPr algn="just">
              <a:lnSpc>
                <a:spcPct val="90000"/>
              </a:lnSpc>
            </a:pPr>
            <a:r>
              <a:rPr lang="en-US" sz="2800" dirty="0" smtClean="0"/>
              <a:t>Strategies answer a set of </a:t>
            </a:r>
            <a:r>
              <a:rPr lang="en-US" sz="2800" dirty="0" err="1" smtClean="0"/>
              <a:t>Hows</a:t>
            </a:r>
            <a:r>
              <a:rPr lang="en-US" sz="2800" dirty="0" smtClean="0"/>
              <a:t>: </a:t>
            </a:r>
            <a:endParaRPr lang="en-US" sz="2800" dirty="0"/>
          </a:p>
          <a:p>
            <a:pPr algn="just">
              <a:lnSpc>
                <a:spcPct val="90000"/>
              </a:lnSpc>
            </a:pPr>
            <a:r>
              <a:rPr lang="en-US" sz="2800" dirty="0"/>
              <a:t>Strategic management: a comprehensive and ongoing management process aimed at formulating and implementing effective strategies; it is a way of approaching business opportunities and challenges</a:t>
            </a:r>
            <a:r>
              <a:rPr lang="en-US" sz="2800" dirty="0" smtClean="0"/>
              <a:t>.</a:t>
            </a:r>
          </a:p>
          <a:p>
            <a:pPr algn="just">
              <a:lnSpc>
                <a:spcPct val="90000"/>
              </a:lnSpc>
            </a:pPr>
            <a:endParaRPr lang="en-US" sz="2800"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8">
                                            <p:txEl>
                                              <p:pRg st="0" end="0"/>
                                            </p:txEl>
                                          </p:spTgt>
                                        </p:tgtEl>
                                        <p:attrNameLst>
                                          <p:attrName>style.visibility</p:attrName>
                                        </p:attrNameLst>
                                      </p:cBhvr>
                                      <p:to>
                                        <p:strVal val="visible"/>
                                      </p:to>
                                    </p:set>
                                    <p:animEffect transition="in" filter="wipe(left)">
                                      <p:cBhvr>
                                        <p:cTn id="7" dur="500"/>
                                        <p:tgtEl>
                                          <p:spTgt spid="51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8">
                                            <p:txEl>
                                              <p:pRg st="1" end="1"/>
                                            </p:txEl>
                                          </p:spTgt>
                                        </p:tgtEl>
                                        <p:attrNameLst>
                                          <p:attrName>style.visibility</p:attrName>
                                        </p:attrNameLst>
                                      </p:cBhvr>
                                      <p:to>
                                        <p:strVal val="visible"/>
                                      </p:to>
                                    </p:set>
                                    <p:animEffect transition="in" filter="wipe(left)">
                                      <p:cBhvr>
                                        <p:cTn id="12" dur="500"/>
                                        <p:tgtEl>
                                          <p:spTgt spid="51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8">
                                            <p:txEl>
                                              <p:pRg st="2" end="2"/>
                                            </p:txEl>
                                          </p:spTgt>
                                        </p:tgtEl>
                                        <p:attrNameLst>
                                          <p:attrName>style.visibility</p:attrName>
                                        </p:attrNameLst>
                                      </p:cBhvr>
                                      <p:to>
                                        <p:strVal val="visible"/>
                                      </p:to>
                                    </p:set>
                                    <p:animEffect transition="in" filter="wipe(left)">
                                      <p:cBhvr>
                                        <p:cTn id="17" dur="500"/>
                                        <p:tgtEl>
                                          <p:spTgt spid="512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8">
                                            <p:txEl>
                                              <p:pRg st="3" end="3"/>
                                            </p:txEl>
                                          </p:spTgt>
                                        </p:tgtEl>
                                        <p:attrNameLst>
                                          <p:attrName>style.visibility</p:attrName>
                                        </p:attrNameLst>
                                      </p:cBhvr>
                                      <p:to>
                                        <p:strVal val="visible"/>
                                      </p:to>
                                    </p:set>
                                    <p:animEffect transition="in" filter="wipe(left)">
                                      <p:cBhvr>
                                        <p:cTn id="22" dur="500"/>
                                        <p:tgtEl>
                                          <p:spTgt spid="51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8"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Copyright © Houghton Mifflin Company. All rights reserved.</a:t>
            </a:r>
          </a:p>
        </p:txBody>
      </p:sp>
      <p:sp>
        <p:nvSpPr>
          <p:cNvPr id="6" name="Slide Number Placeholder 5"/>
          <p:cNvSpPr>
            <a:spLocks noGrp="1"/>
          </p:cNvSpPr>
          <p:nvPr>
            <p:ph type="sldNum" sz="quarter" idx="11"/>
          </p:nvPr>
        </p:nvSpPr>
        <p:spPr/>
        <p:txBody>
          <a:bodyPr/>
          <a:lstStyle/>
          <a:p>
            <a:r>
              <a:rPr lang="en-US"/>
              <a:t>8 - </a:t>
            </a:r>
            <a:fld id="{76D4A39A-0118-4C53-99F0-359C6D3F8F4F}" type="slidenum">
              <a:rPr lang="en-US"/>
              <a:pPr/>
              <a:t>30</a:t>
            </a:fld>
            <a:endParaRPr lang="en-US"/>
          </a:p>
        </p:txBody>
      </p:sp>
      <p:sp>
        <p:nvSpPr>
          <p:cNvPr id="32775" name="Rectangle 7"/>
          <p:cNvSpPr>
            <a:spLocks noGrp="1" noChangeArrowheads="1"/>
          </p:cNvSpPr>
          <p:nvPr>
            <p:ph type="title"/>
          </p:nvPr>
        </p:nvSpPr>
        <p:spPr/>
        <p:txBody>
          <a:bodyPr/>
          <a:lstStyle/>
          <a:p>
            <a:r>
              <a:rPr lang="en-US"/>
              <a:t>Worldwide Learning</a:t>
            </a:r>
          </a:p>
        </p:txBody>
      </p:sp>
      <p:sp>
        <p:nvSpPr>
          <p:cNvPr id="32776" name="Rectangle 8"/>
          <p:cNvSpPr>
            <a:spLocks noGrp="1" noChangeArrowheads="1"/>
          </p:cNvSpPr>
          <p:nvPr>
            <p:ph type="body" sz="half" idx="1"/>
          </p:nvPr>
        </p:nvSpPr>
        <p:spPr/>
        <p:txBody>
          <a:bodyPr/>
          <a:lstStyle/>
          <a:p>
            <a:r>
              <a:rPr lang="en-US" sz="2400"/>
              <a:t>The diverse operating environments of multinational corporations may also contribute to organizational learning.</a:t>
            </a:r>
          </a:p>
          <a:p>
            <a:r>
              <a:rPr lang="en-US" sz="2400"/>
              <a:t>Differences in these operating environments may cause the firm to operate differently in one country than another.</a:t>
            </a:r>
          </a:p>
        </p:txBody>
      </p:sp>
      <p:pic>
        <p:nvPicPr>
          <p:cNvPr id="32778" name="Picture 10" descr="j0233595"/>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4648200" y="1890713"/>
            <a:ext cx="3810000" cy="3989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6">
                                            <p:txEl>
                                              <p:pRg st="0" end="0"/>
                                            </p:txEl>
                                          </p:spTgt>
                                        </p:tgtEl>
                                        <p:attrNameLst>
                                          <p:attrName>style.visibility</p:attrName>
                                        </p:attrNameLst>
                                      </p:cBhvr>
                                      <p:to>
                                        <p:strVal val="visible"/>
                                      </p:to>
                                    </p:set>
                                    <p:animEffect transition="in" filter="wipe(left)">
                                      <p:cBhvr>
                                        <p:cTn id="7" dur="500"/>
                                        <p:tgtEl>
                                          <p:spTgt spid="327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6">
                                            <p:txEl>
                                              <p:pRg st="1" end="1"/>
                                            </p:txEl>
                                          </p:spTgt>
                                        </p:tgtEl>
                                        <p:attrNameLst>
                                          <p:attrName>style.visibility</p:attrName>
                                        </p:attrNameLst>
                                      </p:cBhvr>
                                      <p:to>
                                        <p:strVal val="visible"/>
                                      </p:to>
                                    </p:set>
                                    <p:animEffect transition="in" filter="wipe(left)">
                                      <p:cBhvr>
                                        <p:cTn id="12" dur="500"/>
                                        <p:tgtEl>
                                          <p:spTgt spid="3277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6"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Copyright © Houghton Mifflin Company. All rights reserved.</a:t>
            </a:r>
          </a:p>
        </p:txBody>
      </p:sp>
      <p:sp>
        <p:nvSpPr>
          <p:cNvPr id="6" name="Slide Number Placeholder 4"/>
          <p:cNvSpPr>
            <a:spLocks noGrp="1"/>
          </p:cNvSpPr>
          <p:nvPr>
            <p:ph type="sldNum" sz="quarter" idx="11"/>
          </p:nvPr>
        </p:nvSpPr>
        <p:spPr/>
        <p:txBody>
          <a:bodyPr/>
          <a:lstStyle/>
          <a:p>
            <a:r>
              <a:rPr lang="en-US"/>
              <a:t>8 - </a:t>
            </a:r>
            <a:fld id="{24712FC3-2F74-4A95-80A5-F65EAE5EEA3D}" type="slidenum">
              <a:rPr lang="en-US"/>
              <a:pPr/>
              <a:t>31</a:t>
            </a:fld>
            <a:endParaRPr lang="en-US"/>
          </a:p>
        </p:txBody>
      </p:sp>
      <p:sp>
        <p:nvSpPr>
          <p:cNvPr id="34823" name="Rectangle 7"/>
          <p:cNvSpPr>
            <a:spLocks noGrp="1" noChangeArrowheads="1"/>
          </p:cNvSpPr>
          <p:nvPr>
            <p:ph type="title"/>
          </p:nvPr>
        </p:nvSpPr>
        <p:spPr/>
        <p:txBody>
          <a:bodyPr/>
          <a:lstStyle/>
          <a:p>
            <a:r>
              <a:rPr lang="en-US"/>
              <a:t>Strategic Alternatives for International Business</a:t>
            </a:r>
          </a:p>
        </p:txBody>
      </p:sp>
      <p:sp>
        <p:nvSpPr>
          <p:cNvPr id="34824" name="Rectangle 8"/>
          <p:cNvSpPr>
            <a:spLocks noGrp="1" noChangeArrowheads="1"/>
          </p:cNvSpPr>
          <p:nvPr>
            <p:ph type="body" idx="1"/>
          </p:nvPr>
        </p:nvSpPr>
        <p:spPr>
          <a:xfrm>
            <a:off x="685800" y="1524000"/>
            <a:ext cx="7848600" cy="4724400"/>
          </a:xfrm>
        </p:spPr>
        <p:txBody>
          <a:bodyPr/>
          <a:lstStyle/>
          <a:p>
            <a:r>
              <a:rPr lang="en-US" sz="2800"/>
              <a:t>Home replication: a firm utilizes the core competency or firm specific advantage it developed at home as its main competitive weapon in the foreign markets that it enters.</a:t>
            </a:r>
          </a:p>
          <a:p>
            <a:r>
              <a:rPr lang="en-US" sz="2800"/>
              <a:t>Multi-domestic strategy: a corporation manages itself as a collection of relatively independent operating subsidiaries and is free to customize its products, its marketing campaigns, and operating techniques </a:t>
            </a:r>
            <a:br>
              <a:rPr lang="en-US" sz="2800"/>
            </a:br>
            <a:r>
              <a:rPr lang="en-US" sz="2800"/>
              <a:t>to meet local customer needs.</a:t>
            </a:r>
          </a:p>
        </p:txBody>
      </p:sp>
      <p:pic>
        <p:nvPicPr>
          <p:cNvPr id="34826" name="Picture 10" descr="j0238797"/>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7315200" y="4800600"/>
            <a:ext cx="1241425" cy="1381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4">
                                            <p:txEl>
                                              <p:pRg st="0" end="0"/>
                                            </p:txEl>
                                          </p:spTgt>
                                        </p:tgtEl>
                                        <p:attrNameLst>
                                          <p:attrName>style.visibility</p:attrName>
                                        </p:attrNameLst>
                                      </p:cBhvr>
                                      <p:to>
                                        <p:strVal val="visible"/>
                                      </p:to>
                                    </p:set>
                                    <p:animEffect transition="in" filter="wipe(left)">
                                      <p:cBhvr>
                                        <p:cTn id="7" dur="500"/>
                                        <p:tgtEl>
                                          <p:spTgt spid="348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24">
                                            <p:txEl>
                                              <p:pRg st="1" end="1"/>
                                            </p:txEl>
                                          </p:spTgt>
                                        </p:tgtEl>
                                        <p:attrNameLst>
                                          <p:attrName>style.visibility</p:attrName>
                                        </p:attrNameLst>
                                      </p:cBhvr>
                                      <p:to>
                                        <p:strVal val="visible"/>
                                      </p:to>
                                    </p:set>
                                    <p:animEffect transition="in" filter="wipe(left)">
                                      <p:cBhvr>
                                        <p:cTn id="12" dur="500"/>
                                        <p:tgtEl>
                                          <p:spTgt spid="348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4"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Copyright © Houghton Mifflin Company. All rights reserved.</a:t>
            </a:r>
          </a:p>
        </p:txBody>
      </p:sp>
      <p:sp>
        <p:nvSpPr>
          <p:cNvPr id="6" name="Slide Number Placeholder 4"/>
          <p:cNvSpPr>
            <a:spLocks noGrp="1"/>
          </p:cNvSpPr>
          <p:nvPr>
            <p:ph type="sldNum" sz="quarter" idx="11"/>
          </p:nvPr>
        </p:nvSpPr>
        <p:spPr/>
        <p:txBody>
          <a:bodyPr/>
          <a:lstStyle/>
          <a:p>
            <a:r>
              <a:rPr lang="en-US"/>
              <a:t>8 - </a:t>
            </a:r>
            <a:fld id="{4FD1010A-9635-4E20-970A-C0AE94AF6023}" type="slidenum">
              <a:rPr lang="en-US"/>
              <a:pPr/>
              <a:t>32</a:t>
            </a:fld>
            <a:endParaRPr lang="en-US"/>
          </a:p>
        </p:txBody>
      </p:sp>
      <p:sp>
        <p:nvSpPr>
          <p:cNvPr id="36871" name="Rectangle 7"/>
          <p:cNvSpPr>
            <a:spLocks noGrp="1" noChangeArrowheads="1"/>
          </p:cNvSpPr>
          <p:nvPr>
            <p:ph type="title"/>
          </p:nvPr>
        </p:nvSpPr>
        <p:spPr/>
        <p:txBody>
          <a:bodyPr/>
          <a:lstStyle/>
          <a:p>
            <a:r>
              <a:rPr lang="en-US"/>
              <a:t>Global Strategy</a:t>
            </a:r>
          </a:p>
        </p:txBody>
      </p:sp>
      <p:sp>
        <p:nvSpPr>
          <p:cNvPr id="36872" name="Rectangle 8"/>
          <p:cNvSpPr>
            <a:spLocks noGrp="1" noChangeArrowheads="1"/>
          </p:cNvSpPr>
          <p:nvPr>
            <p:ph type="body" idx="1"/>
          </p:nvPr>
        </p:nvSpPr>
        <p:spPr/>
        <p:txBody>
          <a:bodyPr/>
          <a:lstStyle/>
          <a:p>
            <a:pPr>
              <a:lnSpc>
                <a:spcPct val="90000"/>
              </a:lnSpc>
            </a:pPr>
            <a:r>
              <a:rPr lang="en-US" sz="2800"/>
              <a:t>A global corporation views the </a:t>
            </a:r>
            <a:br>
              <a:rPr lang="en-US" sz="2800"/>
            </a:br>
            <a:r>
              <a:rPr lang="en-US" sz="2800"/>
              <a:t>world as a single marketplace </a:t>
            </a:r>
            <a:br>
              <a:rPr lang="en-US" sz="2800"/>
            </a:br>
            <a:r>
              <a:rPr lang="en-US" sz="2800"/>
              <a:t>and has as its primary goal the </a:t>
            </a:r>
            <a:br>
              <a:rPr lang="en-US" sz="2800"/>
            </a:br>
            <a:r>
              <a:rPr lang="en-US" sz="2800"/>
              <a:t>creation of standardized goods </a:t>
            </a:r>
            <a:br>
              <a:rPr lang="en-US" sz="2800"/>
            </a:br>
            <a:r>
              <a:rPr lang="en-US" sz="2800"/>
              <a:t>and services that will address </a:t>
            </a:r>
            <a:br>
              <a:rPr lang="en-US" sz="2800"/>
            </a:br>
            <a:r>
              <a:rPr lang="en-US" sz="2800"/>
              <a:t>the needs of customers worldwide.</a:t>
            </a:r>
          </a:p>
          <a:p>
            <a:pPr>
              <a:lnSpc>
                <a:spcPct val="90000"/>
              </a:lnSpc>
            </a:pPr>
            <a:r>
              <a:rPr lang="en-US" sz="2800"/>
              <a:t>Transnational strategy: the transnational attempts to combine the benefits of global scale efficiencies, such as those pursued by a global corporation, with the benefits and advantages of local responsiveness, which is the goal of a multi-domestic corporation. </a:t>
            </a:r>
          </a:p>
        </p:txBody>
      </p:sp>
      <p:pic>
        <p:nvPicPr>
          <p:cNvPr id="36873" name="Picture 9" descr="j03008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1524000"/>
            <a:ext cx="25908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72">
                                            <p:txEl>
                                              <p:pRg st="0" end="0"/>
                                            </p:txEl>
                                          </p:spTgt>
                                        </p:tgtEl>
                                        <p:attrNameLst>
                                          <p:attrName>style.visibility</p:attrName>
                                        </p:attrNameLst>
                                      </p:cBhvr>
                                      <p:to>
                                        <p:strVal val="visible"/>
                                      </p:to>
                                    </p:set>
                                    <p:animEffect transition="in" filter="wipe(left)">
                                      <p:cBhvr>
                                        <p:cTn id="7" dur="500"/>
                                        <p:tgtEl>
                                          <p:spTgt spid="368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72">
                                            <p:txEl>
                                              <p:pRg st="1" end="1"/>
                                            </p:txEl>
                                          </p:spTgt>
                                        </p:tgtEl>
                                        <p:attrNameLst>
                                          <p:attrName>style.visibility</p:attrName>
                                        </p:attrNameLst>
                                      </p:cBhvr>
                                      <p:to>
                                        <p:strVal val="visible"/>
                                      </p:to>
                                    </p:set>
                                    <p:animEffect transition="in" filter="wipe(left)">
                                      <p:cBhvr>
                                        <p:cTn id="12" dur="500"/>
                                        <p:tgtEl>
                                          <p:spTgt spid="368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2"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
          <p:cNvSpPr>
            <a:spLocks noGrp="1"/>
          </p:cNvSpPr>
          <p:nvPr>
            <p:ph type="ftr" sz="quarter" idx="10"/>
          </p:nvPr>
        </p:nvSpPr>
        <p:spPr/>
        <p:txBody>
          <a:bodyPr/>
          <a:lstStyle/>
          <a:p>
            <a:r>
              <a:rPr lang="en-US"/>
              <a:t>Copyright © Houghton Mifflin Company. All rights reserved.</a:t>
            </a:r>
          </a:p>
        </p:txBody>
      </p:sp>
      <p:sp>
        <p:nvSpPr>
          <p:cNvPr id="10" name="Slide Number Placeholder 3"/>
          <p:cNvSpPr>
            <a:spLocks noGrp="1"/>
          </p:cNvSpPr>
          <p:nvPr>
            <p:ph type="sldNum" sz="quarter" idx="11"/>
          </p:nvPr>
        </p:nvSpPr>
        <p:spPr/>
        <p:txBody>
          <a:bodyPr/>
          <a:lstStyle/>
          <a:p>
            <a:r>
              <a:rPr lang="en-US"/>
              <a:t>8 - </a:t>
            </a:r>
            <a:fld id="{696A2BE3-B6C5-468E-A002-B097146CBC11}" type="slidenum">
              <a:rPr lang="en-US"/>
              <a:pPr/>
              <a:t>33</a:t>
            </a:fld>
            <a:endParaRPr lang="en-US"/>
          </a:p>
        </p:txBody>
      </p:sp>
      <p:sp>
        <p:nvSpPr>
          <p:cNvPr id="38924" name="Rectangle 12"/>
          <p:cNvSpPr>
            <a:spLocks noGrp="1" noChangeArrowheads="1"/>
          </p:cNvSpPr>
          <p:nvPr>
            <p:ph type="title"/>
          </p:nvPr>
        </p:nvSpPr>
        <p:spPr/>
        <p:txBody>
          <a:bodyPr/>
          <a:lstStyle/>
          <a:p>
            <a:r>
              <a:rPr lang="en-US"/>
              <a:t>Replacement of Suppliers and Customers</a:t>
            </a:r>
          </a:p>
        </p:txBody>
      </p:sp>
      <p:sp>
        <p:nvSpPr>
          <p:cNvPr id="38917" name="Rectangle 5"/>
          <p:cNvSpPr>
            <a:spLocks noChangeArrowheads="1"/>
          </p:cNvSpPr>
          <p:nvPr/>
        </p:nvSpPr>
        <p:spPr bwMode="auto">
          <a:xfrm>
            <a:off x="1066800" y="1905000"/>
            <a:ext cx="1828800" cy="1524000"/>
          </a:xfrm>
          <a:prstGeom prst="rect">
            <a:avLst/>
          </a:prstGeom>
          <a:solidFill>
            <a:srgbClr val="CCECFF"/>
          </a:solidFill>
          <a:ln w="127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latin typeface="Arial" charset="0"/>
              </a:rPr>
              <a:t>Backward</a:t>
            </a:r>
          </a:p>
          <a:p>
            <a:pPr algn="ctr"/>
            <a:r>
              <a:rPr lang="en-US" sz="1600" b="1">
                <a:latin typeface="Arial" charset="0"/>
              </a:rPr>
              <a:t>Vertical</a:t>
            </a:r>
          </a:p>
          <a:p>
            <a:pPr algn="ctr"/>
            <a:r>
              <a:rPr lang="en-US" sz="1600" b="1">
                <a:latin typeface="Arial" charset="0"/>
              </a:rPr>
              <a:t>Integration</a:t>
            </a:r>
          </a:p>
          <a:p>
            <a:pPr algn="ctr"/>
            <a:endParaRPr lang="en-US" sz="1600" b="1">
              <a:latin typeface="Arial" charset="0"/>
            </a:endParaRPr>
          </a:p>
        </p:txBody>
      </p:sp>
      <p:sp>
        <p:nvSpPr>
          <p:cNvPr id="38918" name="AutoShape 6"/>
          <p:cNvSpPr>
            <a:spLocks noChangeArrowheads="1"/>
          </p:cNvSpPr>
          <p:nvPr/>
        </p:nvSpPr>
        <p:spPr bwMode="auto">
          <a:xfrm>
            <a:off x="2971800" y="2438400"/>
            <a:ext cx="762000" cy="457200"/>
          </a:xfrm>
          <a:prstGeom prst="rightArrow">
            <a:avLst>
              <a:gd name="adj1" fmla="val 50000"/>
              <a:gd name="adj2" fmla="val 41667"/>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919" name="Rectangle 7"/>
          <p:cNvSpPr>
            <a:spLocks noChangeArrowheads="1"/>
          </p:cNvSpPr>
          <p:nvPr/>
        </p:nvSpPr>
        <p:spPr bwMode="auto">
          <a:xfrm>
            <a:off x="3810000" y="2095500"/>
            <a:ext cx="4572000" cy="1143000"/>
          </a:xfrm>
          <a:prstGeom prst="rect">
            <a:avLst/>
          </a:prstGeom>
          <a:solidFill>
            <a:srgbClr val="CCECFF"/>
          </a:solidFill>
          <a:ln w="127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a:latin typeface="Arial" charset="0"/>
              </a:rPr>
              <a:t>An organization’s beginning the</a:t>
            </a:r>
          </a:p>
          <a:p>
            <a:pPr algn="ctr"/>
            <a:r>
              <a:rPr lang="en-US" sz="1800" b="1">
                <a:latin typeface="Arial" charset="0"/>
              </a:rPr>
              <a:t>business activities formerly conducted</a:t>
            </a:r>
          </a:p>
          <a:p>
            <a:pPr algn="ctr"/>
            <a:r>
              <a:rPr lang="en-US" sz="1800" b="1">
                <a:latin typeface="Arial" charset="0"/>
              </a:rPr>
              <a:t>by its suppliers</a:t>
            </a:r>
          </a:p>
        </p:txBody>
      </p:sp>
      <p:sp>
        <p:nvSpPr>
          <p:cNvPr id="38920" name="Rectangle 8"/>
          <p:cNvSpPr>
            <a:spLocks noChangeArrowheads="1"/>
          </p:cNvSpPr>
          <p:nvPr/>
        </p:nvSpPr>
        <p:spPr bwMode="auto">
          <a:xfrm>
            <a:off x="1143000" y="4267200"/>
            <a:ext cx="1676400" cy="1600200"/>
          </a:xfrm>
          <a:prstGeom prst="rect">
            <a:avLst/>
          </a:prstGeom>
          <a:solidFill>
            <a:srgbClr val="CCECFF"/>
          </a:solidFill>
          <a:ln w="127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a:latin typeface="Arial" charset="0"/>
              </a:rPr>
              <a:t>Forward</a:t>
            </a:r>
          </a:p>
          <a:p>
            <a:pPr algn="ctr"/>
            <a:r>
              <a:rPr lang="en-US" sz="1800" b="1">
                <a:latin typeface="Arial" charset="0"/>
              </a:rPr>
              <a:t>Vertical</a:t>
            </a:r>
          </a:p>
          <a:p>
            <a:pPr algn="ctr"/>
            <a:r>
              <a:rPr lang="en-US" sz="1800" b="1">
                <a:latin typeface="Arial" charset="0"/>
              </a:rPr>
              <a:t>Integration</a:t>
            </a:r>
          </a:p>
        </p:txBody>
      </p:sp>
      <p:sp>
        <p:nvSpPr>
          <p:cNvPr id="38921" name="AutoShape 9"/>
          <p:cNvSpPr>
            <a:spLocks noChangeArrowheads="1"/>
          </p:cNvSpPr>
          <p:nvPr/>
        </p:nvSpPr>
        <p:spPr bwMode="auto">
          <a:xfrm>
            <a:off x="2895600" y="4838700"/>
            <a:ext cx="762000" cy="457200"/>
          </a:xfrm>
          <a:prstGeom prst="rightArrow">
            <a:avLst>
              <a:gd name="adj1" fmla="val 50000"/>
              <a:gd name="adj2" fmla="val 41667"/>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8922" name="Rectangle 10"/>
          <p:cNvSpPr>
            <a:spLocks noChangeArrowheads="1"/>
          </p:cNvSpPr>
          <p:nvPr/>
        </p:nvSpPr>
        <p:spPr bwMode="auto">
          <a:xfrm>
            <a:off x="3733800" y="4457700"/>
            <a:ext cx="4648200" cy="1219200"/>
          </a:xfrm>
          <a:prstGeom prst="rect">
            <a:avLst/>
          </a:prstGeom>
          <a:solidFill>
            <a:srgbClr val="CCECFF"/>
          </a:solidFill>
          <a:ln w="127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a:latin typeface="Arial" charset="0"/>
              </a:rPr>
              <a:t>An organization stops selling to one</a:t>
            </a:r>
          </a:p>
          <a:p>
            <a:pPr algn="ctr"/>
            <a:r>
              <a:rPr lang="en-US" sz="1800" b="1">
                <a:latin typeface="Arial" charset="0"/>
              </a:rPr>
              <a:t>customer and sells instead to that</a:t>
            </a:r>
          </a:p>
          <a:p>
            <a:pPr algn="ctr"/>
            <a:r>
              <a:rPr lang="en-US" sz="1800" b="1">
                <a:latin typeface="Arial" charset="0"/>
              </a:rPr>
              <a:t>customer’s customers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anim calcmode="lin" valueType="num">
                                      <p:cBhvr>
                                        <p:cTn id="7" dur="500" fill="hold"/>
                                        <p:tgtEl>
                                          <p:spTgt spid="38917"/>
                                        </p:tgtEl>
                                        <p:attrNameLst>
                                          <p:attrName>ppt_w</p:attrName>
                                        </p:attrNameLst>
                                      </p:cBhvr>
                                      <p:tavLst>
                                        <p:tav tm="0">
                                          <p:val>
                                            <p:fltVal val="0"/>
                                          </p:val>
                                        </p:tav>
                                        <p:tav tm="100000">
                                          <p:val>
                                            <p:strVal val="#ppt_w"/>
                                          </p:val>
                                        </p:tav>
                                      </p:tavLst>
                                    </p:anim>
                                    <p:anim calcmode="lin" valueType="num">
                                      <p:cBhvr>
                                        <p:cTn id="8" dur="500" fill="hold"/>
                                        <p:tgtEl>
                                          <p:spTgt spid="38917"/>
                                        </p:tgtEl>
                                        <p:attrNameLst>
                                          <p:attrName>ppt_h</p:attrName>
                                        </p:attrNameLst>
                                      </p:cBhvr>
                                      <p:tavLst>
                                        <p:tav tm="0">
                                          <p:val>
                                            <p:fltVal val="0"/>
                                          </p:val>
                                        </p:tav>
                                        <p:tav tm="100000">
                                          <p:val>
                                            <p:strVal val="#ppt_h"/>
                                          </p:val>
                                        </p:tav>
                                      </p:tavLst>
                                    </p:anim>
                                    <p:animEffect transition="in" filter="fade">
                                      <p:cBhvr>
                                        <p:cTn id="9" dur="500"/>
                                        <p:tgtEl>
                                          <p:spTgt spid="3891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8" fill="hold" nodeType="clickEffect">
                                  <p:stCondLst>
                                    <p:cond delay="0"/>
                                  </p:stCondLst>
                                  <p:childTnLst>
                                    <p:set>
                                      <p:cBhvr>
                                        <p:cTn id="13" dur="1" fill="hold">
                                          <p:stCondLst>
                                            <p:cond delay="0"/>
                                          </p:stCondLst>
                                        </p:cTn>
                                        <p:tgtEl>
                                          <p:spTgt spid="38918"/>
                                        </p:tgtEl>
                                        <p:attrNameLst>
                                          <p:attrName>style.visibility</p:attrName>
                                        </p:attrNameLst>
                                      </p:cBhvr>
                                      <p:to>
                                        <p:strVal val="visible"/>
                                      </p:to>
                                    </p:set>
                                    <p:anim calcmode="lin" valueType="num">
                                      <p:cBhvr additive="base">
                                        <p:cTn id="14" dur="500" fill="hold"/>
                                        <p:tgtEl>
                                          <p:spTgt spid="38918"/>
                                        </p:tgtEl>
                                        <p:attrNameLst>
                                          <p:attrName>ppt_x</p:attrName>
                                        </p:attrNameLst>
                                      </p:cBhvr>
                                      <p:tavLst>
                                        <p:tav tm="0">
                                          <p:val>
                                            <p:strVal val="0-#ppt_w/2"/>
                                          </p:val>
                                        </p:tav>
                                        <p:tav tm="100000">
                                          <p:val>
                                            <p:strVal val="#ppt_x"/>
                                          </p:val>
                                        </p:tav>
                                      </p:tavLst>
                                    </p:anim>
                                    <p:anim calcmode="lin" valueType="num">
                                      <p:cBhvr additive="base">
                                        <p:cTn id="15" dur="500" fill="hold"/>
                                        <p:tgtEl>
                                          <p:spTgt spid="38918"/>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38919"/>
                                        </p:tgtEl>
                                        <p:attrNameLst>
                                          <p:attrName>style.visibility</p:attrName>
                                        </p:attrNameLst>
                                      </p:cBhvr>
                                      <p:to>
                                        <p:strVal val="visible"/>
                                      </p:to>
                                    </p:set>
                                    <p:anim calcmode="lin" valueType="num">
                                      <p:cBhvr>
                                        <p:cTn id="20" dur="500" fill="hold"/>
                                        <p:tgtEl>
                                          <p:spTgt spid="38919"/>
                                        </p:tgtEl>
                                        <p:attrNameLst>
                                          <p:attrName>ppt_w</p:attrName>
                                        </p:attrNameLst>
                                      </p:cBhvr>
                                      <p:tavLst>
                                        <p:tav tm="0">
                                          <p:val>
                                            <p:fltVal val="0"/>
                                          </p:val>
                                        </p:tav>
                                        <p:tav tm="100000">
                                          <p:val>
                                            <p:strVal val="#ppt_w"/>
                                          </p:val>
                                        </p:tav>
                                      </p:tavLst>
                                    </p:anim>
                                    <p:anim calcmode="lin" valueType="num">
                                      <p:cBhvr>
                                        <p:cTn id="21" dur="500" fill="hold"/>
                                        <p:tgtEl>
                                          <p:spTgt spid="38919"/>
                                        </p:tgtEl>
                                        <p:attrNameLst>
                                          <p:attrName>ppt_h</p:attrName>
                                        </p:attrNameLst>
                                      </p:cBhvr>
                                      <p:tavLst>
                                        <p:tav tm="0">
                                          <p:val>
                                            <p:fltVal val="0"/>
                                          </p:val>
                                        </p:tav>
                                        <p:tav tm="100000">
                                          <p:val>
                                            <p:strVal val="#ppt_h"/>
                                          </p:val>
                                        </p:tav>
                                      </p:tavLst>
                                    </p:anim>
                                    <p:animEffect transition="in" filter="fade">
                                      <p:cBhvr>
                                        <p:cTn id="22" dur="500"/>
                                        <p:tgtEl>
                                          <p:spTgt spid="389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38920"/>
                                        </p:tgtEl>
                                        <p:attrNameLst>
                                          <p:attrName>style.visibility</p:attrName>
                                        </p:attrNameLst>
                                      </p:cBhvr>
                                      <p:to>
                                        <p:strVal val="visible"/>
                                      </p:to>
                                    </p:set>
                                    <p:anim calcmode="lin" valueType="num">
                                      <p:cBhvr>
                                        <p:cTn id="27" dur="500" fill="hold"/>
                                        <p:tgtEl>
                                          <p:spTgt spid="38920"/>
                                        </p:tgtEl>
                                        <p:attrNameLst>
                                          <p:attrName>ppt_w</p:attrName>
                                        </p:attrNameLst>
                                      </p:cBhvr>
                                      <p:tavLst>
                                        <p:tav tm="0">
                                          <p:val>
                                            <p:fltVal val="0"/>
                                          </p:val>
                                        </p:tav>
                                        <p:tav tm="100000">
                                          <p:val>
                                            <p:strVal val="#ppt_w"/>
                                          </p:val>
                                        </p:tav>
                                      </p:tavLst>
                                    </p:anim>
                                    <p:anim calcmode="lin" valueType="num">
                                      <p:cBhvr>
                                        <p:cTn id="28" dur="500" fill="hold"/>
                                        <p:tgtEl>
                                          <p:spTgt spid="38920"/>
                                        </p:tgtEl>
                                        <p:attrNameLst>
                                          <p:attrName>ppt_h</p:attrName>
                                        </p:attrNameLst>
                                      </p:cBhvr>
                                      <p:tavLst>
                                        <p:tav tm="0">
                                          <p:val>
                                            <p:fltVal val="0"/>
                                          </p:val>
                                        </p:tav>
                                        <p:tav tm="100000">
                                          <p:val>
                                            <p:strVal val="#ppt_h"/>
                                          </p:val>
                                        </p:tav>
                                      </p:tavLst>
                                    </p:anim>
                                    <p:animEffect transition="in" filter="fade">
                                      <p:cBhvr>
                                        <p:cTn id="29" dur="500"/>
                                        <p:tgtEl>
                                          <p:spTgt spid="3892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nodeType="clickEffect">
                                  <p:stCondLst>
                                    <p:cond delay="0"/>
                                  </p:stCondLst>
                                  <p:childTnLst>
                                    <p:set>
                                      <p:cBhvr>
                                        <p:cTn id="33" dur="1" fill="hold">
                                          <p:stCondLst>
                                            <p:cond delay="0"/>
                                          </p:stCondLst>
                                        </p:cTn>
                                        <p:tgtEl>
                                          <p:spTgt spid="38921"/>
                                        </p:tgtEl>
                                        <p:attrNameLst>
                                          <p:attrName>style.visibility</p:attrName>
                                        </p:attrNameLst>
                                      </p:cBhvr>
                                      <p:to>
                                        <p:strVal val="visible"/>
                                      </p:to>
                                    </p:set>
                                    <p:anim calcmode="lin" valueType="num">
                                      <p:cBhvr additive="base">
                                        <p:cTn id="34" dur="500" fill="hold"/>
                                        <p:tgtEl>
                                          <p:spTgt spid="38921"/>
                                        </p:tgtEl>
                                        <p:attrNameLst>
                                          <p:attrName>ppt_x</p:attrName>
                                        </p:attrNameLst>
                                      </p:cBhvr>
                                      <p:tavLst>
                                        <p:tav tm="0">
                                          <p:val>
                                            <p:strVal val="0-#ppt_w/2"/>
                                          </p:val>
                                        </p:tav>
                                        <p:tav tm="100000">
                                          <p:val>
                                            <p:strVal val="#ppt_x"/>
                                          </p:val>
                                        </p:tav>
                                      </p:tavLst>
                                    </p:anim>
                                    <p:anim calcmode="lin" valueType="num">
                                      <p:cBhvr additive="base">
                                        <p:cTn id="35" dur="500" fill="hold"/>
                                        <p:tgtEl>
                                          <p:spTgt spid="38921"/>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53" presetClass="entr" presetSubtype="0" fill="hold" grpId="0" nodeType="clickEffect">
                                  <p:stCondLst>
                                    <p:cond delay="0"/>
                                  </p:stCondLst>
                                  <p:childTnLst>
                                    <p:set>
                                      <p:cBhvr>
                                        <p:cTn id="39" dur="1" fill="hold">
                                          <p:stCondLst>
                                            <p:cond delay="0"/>
                                          </p:stCondLst>
                                        </p:cTn>
                                        <p:tgtEl>
                                          <p:spTgt spid="38922"/>
                                        </p:tgtEl>
                                        <p:attrNameLst>
                                          <p:attrName>style.visibility</p:attrName>
                                        </p:attrNameLst>
                                      </p:cBhvr>
                                      <p:to>
                                        <p:strVal val="visible"/>
                                      </p:to>
                                    </p:set>
                                    <p:anim calcmode="lin" valueType="num">
                                      <p:cBhvr>
                                        <p:cTn id="40" dur="500" fill="hold"/>
                                        <p:tgtEl>
                                          <p:spTgt spid="38922"/>
                                        </p:tgtEl>
                                        <p:attrNameLst>
                                          <p:attrName>ppt_w</p:attrName>
                                        </p:attrNameLst>
                                      </p:cBhvr>
                                      <p:tavLst>
                                        <p:tav tm="0">
                                          <p:val>
                                            <p:fltVal val="0"/>
                                          </p:val>
                                        </p:tav>
                                        <p:tav tm="100000">
                                          <p:val>
                                            <p:strVal val="#ppt_w"/>
                                          </p:val>
                                        </p:tav>
                                      </p:tavLst>
                                    </p:anim>
                                    <p:anim calcmode="lin" valueType="num">
                                      <p:cBhvr>
                                        <p:cTn id="41" dur="500" fill="hold"/>
                                        <p:tgtEl>
                                          <p:spTgt spid="38922"/>
                                        </p:tgtEl>
                                        <p:attrNameLst>
                                          <p:attrName>ppt_h</p:attrName>
                                        </p:attrNameLst>
                                      </p:cBhvr>
                                      <p:tavLst>
                                        <p:tav tm="0">
                                          <p:val>
                                            <p:fltVal val="0"/>
                                          </p:val>
                                        </p:tav>
                                        <p:tav tm="100000">
                                          <p:val>
                                            <p:strVal val="#ppt_h"/>
                                          </p:val>
                                        </p:tav>
                                      </p:tavLst>
                                    </p:anim>
                                    <p:animEffect transition="in" filter="fade">
                                      <p:cBhvr>
                                        <p:cTn id="42" dur="500"/>
                                        <p:tgtEl>
                                          <p:spTgt spid="38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9" grpId="0" animBg="1"/>
      <p:bldP spid="38920" grpId="0" animBg="1"/>
      <p:bldP spid="3892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
          <p:cNvSpPr>
            <a:spLocks noGrp="1"/>
          </p:cNvSpPr>
          <p:nvPr>
            <p:ph type="ftr" sz="quarter" idx="10"/>
          </p:nvPr>
        </p:nvSpPr>
        <p:spPr/>
        <p:txBody>
          <a:bodyPr/>
          <a:lstStyle/>
          <a:p>
            <a:r>
              <a:rPr lang="en-US"/>
              <a:t>Copyright © Houghton Mifflin Company. All rights reserved.</a:t>
            </a:r>
          </a:p>
        </p:txBody>
      </p:sp>
      <p:sp>
        <p:nvSpPr>
          <p:cNvPr id="10" name="Slide Number Placeholder 3"/>
          <p:cNvSpPr>
            <a:spLocks noGrp="1"/>
          </p:cNvSpPr>
          <p:nvPr>
            <p:ph type="sldNum" sz="quarter" idx="11"/>
          </p:nvPr>
        </p:nvSpPr>
        <p:spPr/>
        <p:txBody>
          <a:bodyPr/>
          <a:lstStyle/>
          <a:p>
            <a:r>
              <a:rPr lang="en-US"/>
              <a:t>8 - </a:t>
            </a:r>
            <a:fld id="{CD4A24DD-131D-48F9-AD67-EC50B19CE5CD}" type="slidenum">
              <a:rPr lang="en-US"/>
              <a:pPr/>
              <a:t>34</a:t>
            </a:fld>
            <a:endParaRPr lang="en-US"/>
          </a:p>
        </p:txBody>
      </p:sp>
      <p:sp>
        <p:nvSpPr>
          <p:cNvPr id="40972" name="Rectangle 12"/>
          <p:cNvSpPr>
            <a:spLocks noGrp="1" noChangeArrowheads="1"/>
          </p:cNvSpPr>
          <p:nvPr>
            <p:ph type="title"/>
          </p:nvPr>
        </p:nvSpPr>
        <p:spPr/>
        <p:txBody>
          <a:bodyPr/>
          <a:lstStyle/>
          <a:p>
            <a:r>
              <a:rPr lang="en-US"/>
              <a:t>Managing Diversification</a:t>
            </a:r>
          </a:p>
        </p:txBody>
      </p:sp>
      <p:sp>
        <p:nvSpPr>
          <p:cNvPr id="40965" name="AutoShape 5"/>
          <p:cNvSpPr>
            <a:spLocks noChangeArrowheads="1"/>
          </p:cNvSpPr>
          <p:nvPr/>
        </p:nvSpPr>
        <p:spPr bwMode="auto">
          <a:xfrm>
            <a:off x="914400" y="1752600"/>
            <a:ext cx="1676400" cy="1447800"/>
          </a:xfrm>
          <a:prstGeom prst="octagon">
            <a:avLst>
              <a:gd name="adj" fmla="val 29287"/>
            </a:avLst>
          </a:prstGeom>
          <a:solidFill>
            <a:srgbClr val="CCECFF"/>
          </a:solidFill>
          <a:ln w="38100" cap="sq">
            <a:solidFill>
              <a:schemeClr val="fo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a:latin typeface="Arial" charset="0"/>
              </a:rPr>
              <a:t>Portfolio</a:t>
            </a:r>
          </a:p>
          <a:p>
            <a:pPr algn="ctr"/>
            <a:r>
              <a:rPr lang="en-US" sz="1800" b="1">
                <a:latin typeface="Arial" charset="0"/>
              </a:rPr>
              <a:t>management</a:t>
            </a:r>
          </a:p>
          <a:p>
            <a:pPr algn="ctr"/>
            <a:r>
              <a:rPr lang="en-US" sz="1800" b="1">
                <a:latin typeface="Arial" charset="0"/>
              </a:rPr>
              <a:t>technique</a:t>
            </a:r>
          </a:p>
        </p:txBody>
      </p:sp>
      <p:sp>
        <p:nvSpPr>
          <p:cNvPr id="40966" name="AutoShape 6"/>
          <p:cNvSpPr>
            <a:spLocks noChangeArrowheads="1"/>
          </p:cNvSpPr>
          <p:nvPr/>
        </p:nvSpPr>
        <p:spPr bwMode="auto">
          <a:xfrm>
            <a:off x="2667000" y="2233613"/>
            <a:ext cx="1219200" cy="485775"/>
          </a:xfrm>
          <a:prstGeom prst="rightArrow">
            <a:avLst>
              <a:gd name="adj1" fmla="val 50000"/>
              <a:gd name="adj2" fmla="val 62745"/>
            </a:avLst>
          </a:prstGeom>
          <a:solidFill>
            <a:srgbClr val="0033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0967" name="Rectangle 7"/>
          <p:cNvSpPr>
            <a:spLocks noChangeArrowheads="1"/>
          </p:cNvSpPr>
          <p:nvPr/>
        </p:nvSpPr>
        <p:spPr bwMode="auto">
          <a:xfrm>
            <a:off x="3962400" y="1714500"/>
            <a:ext cx="4495800" cy="1524000"/>
          </a:xfrm>
          <a:prstGeom prst="rect">
            <a:avLst/>
          </a:prstGeom>
          <a:solidFill>
            <a:srgbClr val="6699FF"/>
          </a:solidFill>
          <a:ln w="381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a:latin typeface="Arial" charset="0"/>
              </a:rPr>
              <a:t>A method that diversified organizations</a:t>
            </a:r>
          </a:p>
          <a:p>
            <a:pPr algn="ctr"/>
            <a:r>
              <a:rPr lang="en-US" sz="1800" b="1">
                <a:latin typeface="Arial" charset="0"/>
              </a:rPr>
              <a:t>use to make decisions about what</a:t>
            </a:r>
          </a:p>
          <a:p>
            <a:pPr algn="ctr"/>
            <a:r>
              <a:rPr lang="en-US" sz="1800" b="1">
                <a:latin typeface="Arial" charset="0"/>
              </a:rPr>
              <a:t>businesses to engage in and how to</a:t>
            </a:r>
          </a:p>
          <a:p>
            <a:pPr algn="ctr"/>
            <a:r>
              <a:rPr lang="en-US" sz="1800" b="1">
                <a:latin typeface="Arial" charset="0"/>
              </a:rPr>
              <a:t>manage these multiple businesses </a:t>
            </a:r>
          </a:p>
          <a:p>
            <a:pPr algn="ctr"/>
            <a:r>
              <a:rPr lang="en-US" sz="1800" b="1">
                <a:latin typeface="Arial" charset="0"/>
              </a:rPr>
              <a:t>to maximize corporate performance</a:t>
            </a:r>
          </a:p>
        </p:txBody>
      </p:sp>
      <p:sp>
        <p:nvSpPr>
          <p:cNvPr id="40968" name="AutoShape 8"/>
          <p:cNvSpPr>
            <a:spLocks noChangeArrowheads="1"/>
          </p:cNvSpPr>
          <p:nvPr/>
        </p:nvSpPr>
        <p:spPr bwMode="auto">
          <a:xfrm>
            <a:off x="838200" y="3924300"/>
            <a:ext cx="1828800" cy="1600200"/>
          </a:xfrm>
          <a:prstGeom prst="hexagon">
            <a:avLst>
              <a:gd name="adj" fmla="val 28571"/>
              <a:gd name="vf" fmla="val 115470"/>
            </a:avLst>
          </a:prstGeom>
          <a:solidFill>
            <a:srgbClr val="CCECFF"/>
          </a:solidFill>
          <a:ln w="38100" cap="sq">
            <a:solidFill>
              <a:schemeClr val="fo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a:latin typeface="Arial" charset="0"/>
              </a:rPr>
              <a:t>BCG </a:t>
            </a:r>
          </a:p>
          <a:p>
            <a:pPr algn="ctr"/>
            <a:r>
              <a:rPr lang="en-US" sz="1800" b="1">
                <a:latin typeface="Arial" charset="0"/>
              </a:rPr>
              <a:t>matrix</a:t>
            </a:r>
          </a:p>
        </p:txBody>
      </p:sp>
      <p:sp>
        <p:nvSpPr>
          <p:cNvPr id="40969" name="AutoShape 9"/>
          <p:cNvSpPr>
            <a:spLocks noChangeArrowheads="1"/>
          </p:cNvSpPr>
          <p:nvPr/>
        </p:nvSpPr>
        <p:spPr bwMode="auto">
          <a:xfrm>
            <a:off x="2743200" y="4481513"/>
            <a:ext cx="1143000" cy="485775"/>
          </a:xfrm>
          <a:prstGeom prst="rightArrow">
            <a:avLst>
              <a:gd name="adj1" fmla="val 50000"/>
              <a:gd name="adj2" fmla="val 58824"/>
            </a:avLst>
          </a:prstGeom>
          <a:solidFill>
            <a:srgbClr val="0033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0970" name="AutoShape 10"/>
          <p:cNvSpPr>
            <a:spLocks noChangeArrowheads="1"/>
          </p:cNvSpPr>
          <p:nvPr/>
        </p:nvSpPr>
        <p:spPr bwMode="auto">
          <a:xfrm>
            <a:off x="3962400" y="4038600"/>
            <a:ext cx="4191000" cy="1371600"/>
          </a:xfrm>
          <a:prstGeom prst="roundRect">
            <a:avLst>
              <a:gd name="adj" fmla="val 16667"/>
            </a:avLst>
          </a:prstGeom>
          <a:solidFill>
            <a:srgbClr val="CCECFF"/>
          </a:solidFill>
          <a:ln w="12700" cap="sq">
            <a:solidFill>
              <a:schemeClr val="fo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a:latin typeface="Arial" charset="0"/>
              </a:rPr>
              <a:t>A method of evaluating businesses </a:t>
            </a:r>
          </a:p>
          <a:p>
            <a:pPr algn="ctr"/>
            <a:r>
              <a:rPr lang="en-US" sz="1800" b="1">
                <a:latin typeface="Arial" charset="0"/>
              </a:rPr>
              <a:t>relative to the growth rate of</a:t>
            </a:r>
          </a:p>
          <a:p>
            <a:pPr algn="ctr"/>
            <a:r>
              <a:rPr lang="en-US" sz="1800" b="1">
                <a:latin typeface="Arial" charset="0"/>
              </a:rPr>
              <a:t>their market and the organization’s</a:t>
            </a:r>
          </a:p>
          <a:p>
            <a:pPr algn="ctr"/>
            <a:r>
              <a:rPr lang="en-US" sz="1800" b="1">
                <a:latin typeface="Arial" charset="0"/>
              </a:rPr>
              <a:t>share of the market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965"/>
                                        </p:tgtEl>
                                        <p:attrNameLst>
                                          <p:attrName>style.visibility</p:attrName>
                                        </p:attrNameLst>
                                      </p:cBhvr>
                                      <p:to>
                                        <p:strVal val="visible"/>
                                      </p:to>
                                    </p:set>
                                    <p:animEffect transition="in" filter="dissolve">
                                      <p:cBhvr>
                                        <p:cTn id="7" dur="500"/>
                                        <p:tgtEl>
                                          <p:spTgt spid="409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40966"/>
                                        </p:tgtEl>
                                        <p:attrNameLst>
                                          <p:attrName>style.visibility</p:attrName>
                                        </p:attrNameLst>
                                      </p:cBhvr>
                                      <p:to>
                                        <p:strVal val="visible"/>
                                      </p:to>
                                    </p:set>
                                    <p:anim calcmode="lin" valueType="num">
                                      <p:cBhvr additive="base">
                                        <p:cTn id="12" dur="500" fill="hold"/>
                                        <p:tgtEl>
                                          <p:spTgt spid="40966"/>
                                        </p:tgtEl>
                                        <p:attrNameLst>
                                          <p:attrName>ppt_x</p:attrName>
                                        </p:attrNameLst>
                                      </p:cBhvr>
                                      <p:tavLst>
                                        <p:tav tm="0">
                                          <p:val>
                                            <p:strVal val="0-#ppt_w/2"/>
                                          </p:val>
                                        </p:tav>
                                        <p:tav tm="100000">
                                          <p:val>
                                            <p:strVal val="#ppt_x"/>
                                          </p:val>
                                        </p:tav>
                                      </p:tavLst>
                                    </p:anim>
                                    <p:anim calcmode="lin" valueType="num">
                                      <p:cBhvr additive="base">
                                        <p:cTn id="13" dur="500" fill="hold"/>
                                        <p:tgtEl>
                                          <p:spTgt spid="4096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40967"/>
                                        </p:tgtEl>
                                        <p:attrNameLst>
                                          <p:attrName>style.visibility</p:attrName>
                                        </p:attrNameLst>
                                      </p:cBhvr>
                                      <p:to>
                                        <p:strVal val="visible"/>
                                      </p:to>
                                    </p:set>
                                    <p:animEffect transition="in" filter="diamond(in)">
                                      <p:cBhvr>
                                        <p:cTn id="18" dur="2000"/>
                                        <p:tgtEl>
                                          <p:spTgt spid="4096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0968"/>
                                        </p:tgtEl>
                                        <p:attrNameLst>
                                          <p:attrName>style.visibility</p:attrName>
                                        </p:attrNameLst>
                                      </p:cBhvr>
                                      <p:to>
                                        <p:strVal val="visible"/>
                                      </p:to>
                                    </p:set>
                                    <p:animEffect transition="in" filter="dissolve">
                                      <p:cBhvr>
                                        <p:cTn id="23" dur="500"/>
                                        <p:tgtEl>
                                          <p:spTgt spid="4096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40969"/>
                                        </p:tgtEl>
                                        <p:attrNameLst>
                                          <p:attrName>style.visibility</p:attrName>
                                        </p:attrNameLst>
                                      </p:cBhvr>
                                      <p:to>
                                        <p:strVal val="visible"/>
                                      </p:to>
                                    </p:set>
                                    <p:anim calcmode="lin" valueType="num">
                                      <p:cBhvr additive="base">
                                        <p:cTn id="28" dur="500" fill="hold"/>
                                        <p:tgtEl>
                                          <p:spTgt spid="40969"/>
                                        </p:tgtEl>
                                        <p:attrNameLst>
                                          <p:attrName>ppt_x</p:attrName>
                                        </p:attrNameLst>
                                      </p:cBhvr>
                                      <p:tavLst>
                                        <p:tav tm="0">
                                          <p:val>
                                            <p:strVal val="0-#ppt_w/2"/>
                                          </p:val>
                                        </p:tav>
                                        <p:tav tm="100000">
                                          <p:val>
                                            <p:strVal val="#ppt_x"/>
                                          </p:val>
                                        </p:tav>
                                      </p:tavLst>
                                    </p:anim>
                                    <p:anim calcmode="lin" valueType="num">
                                      <p:cBhvr additive="base">
                                        <p:cTn id="29" dur="500" fill="hold"/>
                                        <p:tgtEl>
                                          <p:spTgt spid="40969"/>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8" presetClass="entr" presetSubtype="16" fill="hold" grpId="0" nodeType="clickEffect">
                                  <p:stCondLst>
                                    <p:cond delay="0"/>
                                  </p:stCondLst>
                                  <p:childTnLst>
                                    <p:set>
                                      <p:cBhvr>
                                        <p:cTn id="33" dur="1" fill="hold">
                                          <p:stCondLst>
                                            <p:cond delay="0"/>
                                          </p:stCondLst>
                                        </p:cTn>
                                        <p:tgtEl>
                                          <p:spTgt spid="40970"/>
                                        </p:tgtEl>
                                        <p:attrNameLst>
                                          <p:attrName>style.visibility</p:attrName>
                                        </p:attrNameLst>
                                      </p:cBhvr>
                                      <p:to>
                                        <p:strVal val="visible"/>
                                      </p:to>
                                    </p:set>
                                    <p:animEffect transition="in" filter="diamond(in)">
                                      <p:cBhvr>
                                        <p:cTn id="34" dur="2000"/>
                                        <p:tgtEl>
                                          <p:spTgt spid="40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p:bldP spid="40967" grpId="0" animBg="1"/>
      <p:bldP spid="40968" grpId="0" animBg="1"/>
      <p:bldP spid="4097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Houghton Mifflin Company. All rights reserved.</a:t>
            </a:r>
          </a:p>
        </p:txBody>
      </p:sp>
      <p:sp>
        <p:nvSpPr>
          <p:cNvPr id="5" name="Slide Number Placeholder 4"/>
          <p:cNvSpPr>
            <a:spLocks noGrp="1"/>
          </p:cNvSpPr>
          <p:nvPr>
            <p:ph type="sldNum" sz="quarter" idx="11"/>
          </p:nvPr>
        </p:nvSpPr>
        <p:spPr/>
        <p:txBody>
          <a:bodyPr/>
          <a:lstStyle/>
          <a:p>
            <a:r>
              <a:rPr lang="en-US"/>
              <a:t>8 - </a:t>
            </a:r>
            <a:fld id="{36043ED8-B213-4E8D-B017-273F34D4C5DA}" type="slidenum">
              <a:rPr lang="en-US"/>
              <a:pPr/>
              <a:t>35</a:t>
            </a:fld>
            <a:endParaRPr lang="en-US"/>
          </a:p>
        </p:txBody>
      </p:sp>
      <p:sp>
        <p:nvSpPr>
          <p:cNvPr id="48132" name="Rectangle 4"/>
          <p:cNvSpPr>
            <a:spLocks noGrp="1" noChangeArrowheads="1"/>
          </p:cNvSpPr>
          <p:nvPr>
            <p:ph type="title"/>
          </p:nvPr>
        </p:nvSpPr>
        <p:spPr/>
        <p:txBody>
          <a:bodyPr/>
          <a:lstStyle/>
          <a:p>
            <a:r>
              <a:rPr lang="en-US"/>
              <a:t>Figure 8.3: The BCG Matrix</a:t>
            </a:r>
          </a:p>
        </p:txBody>
      </p:sp>
      <p:pic>
        <p:nvPicPr>
          <p:cNvPr id="48135" name="Picture 7" descr="C:\Documents and Settings\fournij\Desktop\griffin_gifs\335020_la_08_03.ep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176338"/>
            <a:ext cx="6553200" cy="51308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Houghton Mifflin Company. All rights reserved.</a:t>
            </a:r>
          </a:p>
        </p:txBody>
      </p:sp>
      <p:sp>
        <p:nvSpPr>
          <p:cNvPr id="5" name="Slide Number Placeholder 4"/>
          <p:cNvSpPr>
            <a:spLocks noGrp="1"/>
          </p:cNvSpPr>
          <p:nvPr>
            <p:ph type="sldNum" sz="quarter" idx="11"/>
          </p:nvPr>
        </p:nvSpPr>
        <p:spPr/>
        <p:txBody>
          <a:bodyPr/>
          <a:lstStyle/>
          <a:p>
            <a:r>
              <a:rPr lang="en-US"/>
              <a:t>8 - </a:t>
            </a:r>
            <a:fld id="{73F5595D-F7B3-4C4B-A878-83846AA9746B}" type="slidenum">
              <a:rPr lang="en-US"/>
              <a:pPr/>
              <a:t>36</a:t>
            </a:fld>
            <a:endParaRPr lang="en-US"/>
          </a:p>
        </p:txBody>
      </p:sp>
      <p:sp>
        <p:nvSpPr>
          <p:cNvPr id="49156" name="Rectangle 4"/>
          <p:cNvSpPr>
            <a:spLocks noGrp="1" noChangeArrowheads="1"/>
          </p:cNvSpPr>
          <p:nvPr>
            <p:ph type="title"/>
          </p:nvPr>
        </p:nvSpPr>
        <p:spPr/>
        <p:txBody>
          <a:bodyPr/>
          <a:lstStyle/>
          <a:p>
            <a:r>
              <a:rPr lang="en-US"/>
              <a:t>Figure 8.4: The GE Business Screen</a:t>
            </a:r>
          </a:p>
        </p:txBody>
      </p:sp>
      <p:pic>
        <p:nvPicPr>
          <p:cNvPr id="49159" name="Picture 7" descr="C:\Documents and Settings\fournij\Desktop\griffin_gifs\335020_la_08_04.ep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111250"/>
            <a:ext cx="6858000" cy="52133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Copyright © Houghton Mifflin Company. All rights reserved.</a:t>
            </a:r>
          </a:p>
        </p:txBody>
      </p:sp>
      <p:sp>
        <p:nvSpPr>
          <p:cNvPr id="6" name="Slide Number Placeholder 5"/>
          <p:cNvSpPr>
            <a:spLocks noGrp="1"/>
          </p:cNvSpPr>
          <p:nvPr>
            <p:ph type="sldNum" sz="quarter" idx="11"/>
          </p:nvPr>
        </p:nvSpPr>
        <p:spPr/>
        <p:txBody>
          <a:bodyPr/>
          <a:lstStyle/>
          <a:p>
            <a:r>
              <a:rPr lang="en-US"/>
              <a:t>8 - </a:t>
            </a:r>
            <a:fld id="{2923F1EB-84E4-4D8D-B875-B2C368EB04BF}" type="slidenum">
              <a:rPr lang="en-US"/>
              <a:pPr/>
              <a:t>4</a:t>
            </a:fld>
            <a:endParaRPr lang="en-US"/>
          </a:p>
        </p:txBody>
      </p:sp>
      <p:sp>
        <p:nvSpPr>
          <p:cNvPr id="7175" name="Rectangle 7"/>
          <p:cNvSpPr>
            <a:spLocks noGrp="1" noChangeArrowheads="1"/>
          </p:cNvSpPr>
          <p:nvPr>
            <p:ph type="title"/>
          </p:nvPr>
        </p:nvSpPr>
        <p:spPr/>
        <p:txBody>
          <a:bodyPr/>
          <a:lstStyle/>
          <a:p>
            <a:r>
              <a:rPr lang="en-US"/>
              <a:t>Effective Strategy</a:t>
            </a:r>
          </a:p>
        </p:txBody>
      </p:sp>
      <p:sp>
        <p:nvSpPr>
          <p:cNvPr id="7176" name="Rectangle 8"/>
          <p:cNvSpPr>
            <a:spLocks noGrp="1" noChangeArrowheads="1"/>
          </p:cNvSpPr>
          <p:nvPr>
            <p:ph type="body" sz="half" idx="1"/>
          </p:nvPr>
        </p:nvSpPr>
        <p:spPr>
          <a:xfrm>
            <a:off x="685800" y="1219200"/>
            <a:ext cx="8077200" cy="5029200"/>
          </a:xfrm>
        </p:spPr>
        <p:txBody>
          <a:bodyPr/>
          <a:lstStyle/>
          <a:p>
            <a:r>
              <a:rPr lang="en-US" dirty="0"/>
              <a:t>A strategy that promotes a superior alignment between the organization and its environment and between the organization and the achievement of its strategic goals</a:t>
            </a:r>
            <a:r>
              <a:rPr lang="en-US" dirty="0" smtClean="0"/>
              <a:t>.</a:t>
            </a:r>
          </a:p>
          <a:p>
            <a:r>
              <a:rPr lang="en-US" dirty="0" smtClean="0"/>
              <a:t>The effectiveness of a strategy is judged by three tests: </a:t>
            </a:r>
          </a:p>
          <a:p>
            <a:pPr lvl="1"/>
            <a:r>
              <a:rPr lang="en-US" dirty="0" smtClean="0"/>
              <a:t>Test of fitness </a:t>
            </a:r>
          </a:p>
          <a:p>
            <a:pPr lvl="1"/>
            <a:r>
              <a:rPr lang="en-US" dirty="0" smtClean="0"/>
              <a:t>Test of competitive advantage </a:t>
            </a:r>
          </a:p>
          <a:p>
            <a:pPr lvl="1"/>
            <a:r>
              <a:rPr lang="en-US" dirty="0" smtClean="0"/>
              <a:t>Test of better performance </a:t>
            </a:r>
            <a:endParaRPr lang="en-US"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6">
                                            <p:txEl>
                                              <p:pRg st="0" end="0"/>
                                            </p:txEl>
                                          </p:spTgt>
                                        </p:tgtEl>
                                        <p:attrNameLst>
                                          <p:attrName>style.visibility</p:attrName>
                                        </p:attrNameLst>
                                      </p:cBhvr>
                                      <p:to>
                                        <p:strVal val="visible"/>
                                      </p:to>
                                    </p:set>
                                    <p:animEffect transition="in" filter="wipe(left)">
                                      <p:cBhvr>
                                        <p:cTn id="7" dur="500"/>
                                        <p:tgtEl>
                                          <p:spTgt spid="71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6">
                                            <p:txEl>
                                              <p:pRg st="1" end="1"/>
                                            </p:txEl>
                                          </p:spTgt>
                                        </p:tgtEl>
                                        <p:attrNameLst>
                                          <p:attrName>style.visibility</p:attrName>
                                        </p:attrNameLst>
                                      </p:cBhvr>
                                      <p:to>
                                        <p:strVal val="visible"/>
                                      </p:to>
                                    </p:set>
                                    <p:animEffect transition="in" filter="wipe(left)">
                                      <p:cBhvr>
                                        <p:cTn id="12" dur="500"/>
                                        <p:tgtEl>
                                          <p:spTgt spid="7176">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176">
                                            <p:txEl>
                                              <p:pRg st="2" end="2"/>
                                            </p:txEl>
                                          </p:spTgt>
                                        </p:tgtEl>
                                        <p:attrNameLst>
                                          <p:attrName>style.visibility</p:attrName>
                                        </p:attrNameLst>
                                      </p:cBhvr>
                                      <p:to>
                                        <p:strVal val="visible"/>
                                      </p:to>
                                    </p:set>
                                    <p:animEffect transition="in" filter="wipe(left)">
                                      <p:cBhvr>
                                        <p:cTn id="15" dur="500"/>
                                        <p:tgtEl>
                                          <p:spTgt spid="7176">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176">
                                            <p:txEl>
                                              <p:pRg st="3" end="3"/>
                                            </p:txEl>
                                          </p:spTgt>
                                        </p:tgtEl>
                                        <p:attrNameLst>
                                          <p:attrName>style.visibility</p:attrName>
                                        </p:attrNameLst>
                                      </p:cBhvr>
                                      <p:to>
                                        <p:strVal val="visible"/>
                                      </p:to>
                                    </p:set>
                                    <p:animEffect transition="in" filter="wipe(left)">
                                      <p:cBhvr>
                                        <p:cTn id="18" dur="500"/>
                                        <p:tgtEl>
                                          <p:spTgt spid="7176">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176">
                                            <p:txEl>
                                              <p:pRg st="4" end="4"/>
                                            </p:txEl>
                                          </p:spTgt>
                                        </p:tgtEl>
                                        <p:attrNameLst>
                                          <p:attrName>style.visibility</p:attrName>
                                        </p:attrNameLst>
                                      </p:cBhvr>
                                      <p:to>
                                        <p:strVal val="visible"/>
                                      </p:to>
                                    </p:set>
                                    <p:animEffect transition="in" filter="wipe(left)">
                                      <p:cBhvr>
                                        <p:cTn id="21" dur="500"/>
                                        <p:tgtEl>
                                          <p:spTgt spid="71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6"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Copyright © Houghton Mifflin Company. All rights reserved.</a:t>
            </a:r>
          </a:p>
        </p:txBody>
      </p:sp>
      <p:sp>
        <p:nvSpPr>
          <p:cNvPr id="6" name="Slide Number Placeholder 5"/>
          <p:cNvSpPr>
            <a:spLocks noGrp="1"/>
          </p:cNvSpPr>
          <p:nvPr>
            <p:ph type="sldNum" sz="quarter" idx="11"/>
          </p:nvPr>
        </p:nvSpPr>
        <p:spPr/>
        <p:txBody>
          <a:bodyPr/>
          <a:lstStyle/>
          <a:p>
            <a:r>
              <a:rPr lang="en-US"/>
              <a:t>8 - </a:t>
            </a:r>
            <a:fld id="{44118DCB-9D2A-42FE-AD3E-2CC2DE345D1E}" type="slidenum">
              <a:rPr lang="en-US"/>
              <a:pPr/>
              <a:t>5</a:t>
            </a:fld>
            <a:endParaRPr lang="en-US"/>
          </a:p>
        </p:txBody>
      </p:sp>
      <p:sp>
        <p:nvSpPr>
          <p:cNvPr id="9223" name="Rectangle 7"/>
          <p:cNvSpPr>
            <a:spLocks noGrp="1" noChangeArrowheads="1"/>
          </p:cNvSpPr>
          <p:nvPr>
            <p:ph type="title"/>
          </p:nvPr>
        </p:nvSpPr>
        <p:spPr/>
        <p:txBody>
          <a:bodyPr/>
          <a:lstStyle/>
          <a:p>
            <a:r>
              <a:rPr lang="en-US"/>
              <a:t>The Components of Strategy</a:t>
            </a:r>
          </a:p>
        </p:txBody>
      </p:sp>
      <p:sp>
        <p:nvSpPr>
          <p:cNvPr id="9224" name="Rectangle 8"/>
          <p:cNvSpPr>
            <a:spLocks noGrp="1" noChangeArrowheads="1"/>
          </p:cNvSpPr>
          <p:nvPr>
            <p:ph type="body" sz="half" idx="1"/>
          </p:nvPr>
        </p:nvSpPr>
        <p:spPr>
          <a:xfrm>
            <a:off x="685800" y="1066800"/>
            <a:ext cx="7924800" cy="5181600"/>
          </a:xfrm>
        </p:spPr>
        <p:txBody>
          <a:bodyPr/>
          <a:lstStyle/>
          <a:p>
            <a:pPr algn="just"/>
            <a:r>
              <a:rPr lang="en-US" sz="2000" dirty="0"/>
              <a:t>Distinctive components: an organizational strength possessed by only a small number of competing firms.</a:t>
            </a:r>
          </a:p>
          <a:p>
            <a:pPr algn="just"/>
            <a:r>
              <a:rPr lang="en-US" sz="2000" dirty="0">
                <a:solidFill>
                  <a:srgbClr val="FF0000"/>
                </a:solidFill>
              </a:rPr>
              <a:t>Scope</a:t>
            </a:r>
            <a:r>
              <a:rPr lang="en-US" sz="2000" dirty="0"/>
              <a:t>: when applied to strategy, it specifies the range of markets in which an organization will compete.</a:t>
            </a:r>
          </a:p>
          <a:p>
            <a:pPr algn="just"/>
            <a:r>
              <a:rPr lang="en-US" sz="2000" b="1" dirty="0">
                <a:solidFill>
                  <a:srgbClr val="FF0000"/>
                </a:solidFill>
              </a:rPr>
              <a:t>Resource deployment</a:t>
            </a:r>
            <a:r>
              <a:rPr lang="en-US" sz="2000" dirty="0"/>
              <a:t>: how an organization will distribute its resources across the areas in which it competes</a:t>
            </a:r>
            <a:r>
              <a:rPr lang="en-US" sz="2000" dirty="0" smtClean="0"/>
              <a:t>.</a:t>
            </a:r>
          </a:p>
          <a:p>
            <a:pPr algn="just"/>
            <a:r>
              <a:rPr lang="en-US" sz="2000" b="1" dirty="0" smtClean="0">
                <a:solidFill>
                  <a:srgbClr val="FF0000"/>
                </a:solidFill>
              </a:rPr>
              <a:t>Uniqueness</a:t>
            </a:r>
            <a:r>
              <a:rPr lang="en-US" sz="2000" dirty="0" smtClean="0"/>
              <a:t>: strategies should be unique and not an easy-paste approach. </a:t>
            </a:r>
          </a:p>
          <a:p>
            <a:pPr algn="just"/>
            <a:r>
              <a:rPr lang="en-US" sz="2000" dirty="0" smtClean="0"/>
              <a:t>Answering a set of </a:t>
            </a:r>
            <a:r>
              <a:rPr lang="en-US" sz="2000" dirty="0" err="1" smtClean="0"/>
              <a:t>Hows</a:t>
            </a:r>
            <a:r>
              <a:rPr lang="en-US" sz="2000" dirty="0" smtClean="0"/>
              <a:t>: </a:t>
            </a:r>
            <a:endParaRPr lang="en-US" sz="2000" dirty="0"/>
          </a:p>
          <a:p>
            <a:pPr lvl="1" algn="just"/>
            <a:r>
              <a:rPr lang="en-US" sz="2000" dirty="0" smtClean="0"/>
              <a:t>how to attract and please customers, </a:t>
            </a:r>
          </a:p>
          <a:p>
            <a:pPr lvl="1" algn="just"/>
            <a:r>
              <a:rPr lang="en-US" sz="2000" dirty="0" smtClean="0"/>
              <a:t>how to respond to changing situations, </a:t>
            </a:r>
          </a:p>
          <a:p>
            <a:pPr lvl="1" algn="just"/>
            <a:r>
              <a:rPr lang="en-US" sz="2000" dirty="0" smtClean="0"/>
              <a:t>how outcompete the rivals, </a:t>
            </a:r>
          </a:p>
          <a:p>
            <a:pPr lvl="1" algn="just"/>
            <a:r>
              <a:rPr lang="en-US" sz="2000" dirty="0" smtClean="0"/>
              <a:t>How to perform internal processes smartly </a:t>
            </a:r>
          </a:p>
          <a:p>
            <a:pPr lvl="1" algn="just"/>
            <a:r>
              <a:rPr lang="en-US" sz="2000" dirty="0" smtClean="0"/>
              <a:t>How to earn an above average return on investment </a:t>
            </a:r>
            <a:endParaRPr lang="en-US" sz="2000"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24">
                                            <p:txEl>
                                              <p:pRg st="0" end="0"/>
                                            </p:txEl>
                                          </p:spTgt>
                                        </p:tgtEl>
                                        <p:attrNameLst>
                                          <p:attrName>style.visibility</p:attrName>
                                        </p:attrNameLst>
                                      </p:cBhvr>
                                      <p:to>
                                        <p:strVal val="visible"/>
                                      </p:to>
                                    </p:set>
                                    <p:animEffect transition="in" filter="wipe(left)">
                                      <p:cBhvr>
                                        <p:cTn id="7" dur="500"/>
                                        <p:tgtEl>
                                          <p:spTgt spid="92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24">
                                            <p:txEl>
                                              <p:pRg st="1" end="1"/>
                                            </p:txEl>
                                          </p:spTgt>
                                        </p:tgtEl>
                                        <p:attrNameLst>
                                          <p:attrName>style.visibility</p:attrName>
                                        </p:attrNameLst>
                                      </p:cBhvr>
                                      <p:to>
                                        <p:strVal val="visible"/>
                                      </p:to>
                                    </p:set>
                                    <p:animEffect transition="in" filter="wipe(left)">
                                      <p:cBhvr>
                                        <p:cTn id="12" dur="500"/>
                                        <p:tgtEl>
                                          <p:spTgt spid="922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24">
                                            <p:txEl>
                                              <p:pRg st="2" end="2"/>
                                            </p:txEl>
                                          </p:spTgt>
                                        </p:tgtEl>
                                        <p:attrNameLst>
                                          <p:attrName>style.visibility</p:attrName>
                                        </p:attrNameLst>
                                      </p:cBhvr>
                                      <p:to>
                                        <p:strVal val="visible"/>
                                      </p:to>
                                    </p:set>
                                    <p:animEffect transition="in" filter="wipe(left)">
                                      <p:cBhvr>
                                        <p:cTn id="17" dur="500"/>
                                        <p:tgtEl>
                                          <p:spTgt spid="92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24">
                                            <p:txEl>
                                              <p:pRg st="3" end="3"/>
                                            </p:txEl>
                                          </p:spTgt>
                                        </p:tgtEl>
                                        <p:attrNameLst>
                                          <p:attrName>style.visibility</p:attrName>
                                        </p:attrNameLst>
                                      </p:cBhvr>
                                      <p:to>
                                        <p:strVal val="visible"/>
                                      </p:to>
                                    </p:set>
                                    <p:animEffect transition="in" filter="wipe(left)">
                                      <p:cBhvr>
                                        <p:cTn id="22" dur="500"/>
                                        <p:tgtEl>
                                          <p:spTgt spid="922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224">
                                            <p:txEl>
                                              <p:pRg st="4" end="4"/>
                                            </p:txEl>
                                          </p:spTgt>
                                        </p:tgtEl>
                                        <p:attrNameLst>
                                          <p:attrName>style.visibility</p:attrName>
                                        </p:attrNameLst>
                                      </p:cBhvr>
                                      <p:to>
                                        <p:strVal val="visible"/>
                                      </p:to>
                                    </p:set>
                                    <p:animEffect transition="in" filter="wipe(left)">
                                      <p:cBhvr>
                                        <p:cTn id="27" dur="500"/>
                                        <p:tgtEl>
                                          <p:spTgt spid="9224">
                                            <p:txEl>
                                              <p:pRg st="4" end="4"/>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9224">
                                            <p:txEl>
                                              <p:pRg st="5" end="5"/>
                                            </p:txEl>
                                          </p:spTgt>
                                        </p:tgtEl>
                                        <p:attrNameLst>
                                          <p:attrName>style.visibility</p:attrName>
                                        </p:attrNameLst>
                                      </p:cBhvr>
                                      <p:to>
                                        <p:strVal val="visible"/>
                                      </p:to>
                                    </p:set>
                                    <p:animEffect transition="in" filter="wipe(left)">
                                      <p:cBhvr>
                                        <p:cTn id="30" dur="500"/>
                                        <p:tgtEl>
                                          <p:spTgt spid="9224">
                                            <p:txEl>
                                              <p:pRg st="5" end="5"/>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9224">
                                            <p:txEl>
                                              <p:pRg st="6" end="6"/>
                                            </p:txEl>
                                          </p:spTgt>
                                        </p:tgtEl>
                                        <p:attrNameLst>
                                          <p:attrName>style.visibility</p:attrName>
                                        </p:attrNameLst>
                                      </p:cBhvr>
                                      <p:to>
                                        <p:strVal val="visible"/>
                                      </p:to>
                                    </p:set>
                                    <p:animEffect transition="in" filter="wipe(left)">
                                      <p:cBhvr>
                                        <p:cTn id="33" dur="500"/>
                                        <p:tgtEl>
                                          <p:spTgt spid="9224">
                                            <p:txEl>
                                              <p:pRg st="6" end="6"/>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9224">
                                            <p:txEl>
                                              <p:pRg st="7" end="7"/>
                                            </p:txEl>
                                          </p:spTgt>
                                        </p:tgtEl>
                                        <p:attrNameLst>
                                          <p:attrName>style.visibility</p:attrName>
                                        </p:attrNameLst>
                                      </p:cBhvr>
                                      <p:to>
                                        <p:strVal val="visible"/>
                                      </p:to>
                                    </p:set>
                                    <p:animEffect transition="in" filter="wipe(left)">
                                      <p:cBhvr>
                                        <p:cTn id="36" dur="500"/>
                                        <p:tgtEl>
                                          <p:spTgt spid="9224">
                                            <p:txEl>
                                              <p:pRg st="7" end="7"/>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9224">
                                            <p:txEl>
                                              <p:pRg st="8" end="8"/>
                                            </p:txEl>
                                          </p:spTgt>
                                        </p:tgtEl>
                                        <p:attrNameLst>
                                          <p:attrName>style.visibility</p:attrName>
                                        </p:attrNameLst>
                                      </p:cBhvr>
                                      <p:to>
                                        <p:strVal val="visible"/>
                                      </p:to>
                                    </p:set>
                                    <p:animEffect transition="in" filter="wipe(left)">
                                      <p:cBhvr>
                                        <p:cTn id="39" dur="500"/>
                                        <p:tgtEl>
                                          <p:spTgt spid="9224">
                                            <p:txEl>
                                              <p:pRg st="8" end="8"/>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9224">
                                            <p:txEl>
                                              <p:pRg st="9" end="9"/>
                                            </p:txEl>
                                          </p:spTgt>
                                        </p:tgtEl>
                                        <p:attrNameLst>
                                          <p:attrName>style.visibility</p:attrName>
                                        </p:attrNameLst>
                                      </p:cBhvr>
                                      <p:to>
                                        <p:strVal val="visible"/>
                                      </p:to>
                                    </p:set>
                                    <p:animEffect transition="in" filter="wipe(left)">
                                      <p:cBhvr>
                                        <p:cTn id="42" dur="500"/>
                                        <p:tgtEl>
                                          <p:spTgt spid="922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4"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Houghton Mifflin Company. All rights reserved.</a:t>
            </a:r>
          </a:p>
        </p:txBody>
      </p:sp>
      <p:sp>
        <p:nvSpPr>
          <p:cNvPr id="5" name="Slide Number Placeholder 4"/>
          <p:cNvSpPr>
            <a:spLocks noGrp="1"/>
          </p:cNvSpPr>
          <p:nvPr>
            <p:ph type="sldNum" sz="quarter" idx="11"/>
          </p:nvPr>
        </p:nvSpPr>
        <p:spPr/>
        <p:txBody>
          <a:bodyPr/>
          <a:lstStyle/>
          <a:p>
            <a:r>
              <a:rPr lang="en-US"/>
              <a:t>8 - </a:t>
            </a:r>
            <a:fld id="{29640FD3-FE41-4FAA-B0B2-0AE3520C14BB}" type="slidenum">
              <a:rPr lang="en-US"/>
              <a:pPr/>
              <a:t>6</a:t>
            </a:fld>
            <a:endParaRPr lang="en-US"/>
          </a:p>
        </p:txBody>
      </p:sp>
      <p:sp>
        <p:nvSpPr>
          <p:cNvPr id="11268" name="Rectangle 4"/>
          <p:cNvSpPr>
            <a:spLocks noGrp="1" noChangeArrowheads="1"/>
          </p:cNvSpPr>
          <p:nvPr>
            <p:ph type="title"/>
          </p:nvPr>
        </p:nvSpPr>
        <p:spPr/>
        <p:txBody>
          <a:bodyPr/>
          <a:lstStyle/>
          <a:p>
            <a:r>
              <a:rPr lang="en-US" dirty="0"/>
              <a:t>Types of Strategic Alternatives</a:t>
            </a:r>
          </a:p>
        </p:txBody>
      </p:sp>
      <p:sp>
        <p:nvSpPr>
          <p:cNvPr id="11269" name="Rectangle 5"/>
          <p:cNvSpPr>
            <a:spLocks noGrp="1" noChangeArrowheads="1"/>
          </p:cNvSpPr>
          <p:nvPr>
            <p:ph type="body" idx="1"/>
          </p:nvPr>
        </p:nvSpPr>
        <p:spPr/>
        <p:txBody>
          <a:bodyPr/>
          <a:lstStyle/>
          <a:p>
            <a:pPr algn="just"/>
            <a:r>
              <a:rPr lang="en-US" sz="3000" b="1" dirty="0">
                <a:solidFill>
                  <a:srgbClr val="7030A0"/>
                </a:solidFill>
              </a:rPr>
              <a:t>Business-level strategy </a:t>
            </a:r>
            <a:r>
              <a:rPr lang="en-US" sz="3000" dirty="0"/>
              <a:t>is the set of strategic alternatives that an organization chooses from as it conducts business in a particular industry or market.</a:t>
            </a:r>
          </a:p>
          <a:p>
            <a:pPr algn="just"/>
            <a:r>
              <a:rPr lang="en-US" sz="3000" b="1" dirty="0">
                <a:solidFill>
                  <a:srgbClr val="7030A0"/>
                </a:solidFill>
              </a:rPr>
              <a:t>Corporate-level strategy </a:t>
            </a:r>
            <a:r>
              <a:rPr lang="en-US" sz="3000" dirty="0"/>
              <a:t>is the set of strategic alternatives that an organization chooses from as it manages its organization and operations simultaneously across several industries and markets.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animEffect transition="in" filter="wipe(left)">
                                      <p:cBhvr>
                                        <p:cTn id="7" dur="500"/>
                                        <p:tgtEl>
                                          <p:spTgt spid="1126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9">
                                            <p:txEl>
                                              <p:pRg st="1" end="1"/>
                                            </p:txEl>
                                          </p:spTgt>
                                        </p:tgtEl>
                                        <p:attrNameLst>
                                          <p:attrName>style.visibility</p:attrName>
                                        </p:attrNameLst>
                                      </p:cBhvr>
                                      <p:to>
                                        <p:strVal val="visible"/>
                                      </p:to>
                                    </p:set>
                                    <p:animEffect transition="in" filter="wipe(left)">
                                      <p:cBhvr>
                                        <p:cTn id="12" dur="500"/>
                                        <p:tgtEl>
                                          <p:spTgt spid="1126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Strategic Alternatives</a:t>
            </a:r>
          </a:p>
        </p:txBody>
      </p:sp>
      <p:sp>
        <p:nvSpPr>
          <p:cNvPr id="3" name="Content Placeholder 2"/>
          <p:cNvSpPr>
            <a:spLocks noGrp="1"/>
          </p:cNvSpPr>
          <p:nvPr>
            <p:ph idx="1"/>
          </p:nvPr>
        </p:nvSpPr>
        <p:spPr/>
        <p:txBody>
          <a:bodyPr/>
          <a:lstStyle/>
          <a:p>
            <a:pPr algn="just"/>
            <a:r>
              <a:rPr lang="en-US" b="1" dirty="0" smtClean="0">
                <a:solidFill>
                  <a:srgbClr val="7030A0"/>
                </a:solidFill>
              </a:rPr>
              <a:t>Functional Strategy</a:t>
            </a:r>
            <a:r>
              <a:rPr lang="en-US" dirty="0" smtClean="0"/>
              <a:t>: setting strategic plan at each functional areas. Operations, marketing, finance, human resource, and other functional areas should formulate respective functional strategies. </a:t>
            </a:r>
          </a:p>
          <a:p>
            <a:pPr algn="just"/>
            <a:r>
              <a:rPr lang="en-US" dirty="0" smtClean="0"/>
              <a:t> </a:t>
            </a:r>
            <a:r>
              <a:rPr lang="en-US" b="1" dirty="0" smtClean="0">
                <a:solidFill>
                  <a:srgbClr val="7030A0"/>
                </a:solidFill>
              </a:rPr>
              <a:t>Operational Strategy</a:t>
            </a:r>
            <a:r>
              <a:rPr lang="en-US" dirty="0" smtClean="0"/>
              <a:t>: Strategies at each operating units. </a:t>
            </a:r>
            <a:endParaRPr lang="en-US" dirty="0"/>
          </a:p>
        </p:txBody>
      </p:sp>
      <p:sp>
        <p:nvSpPr>
          <p:cNvPr id="4" name="Footer Placeholder 3"/>
          <p:cNvSpPr>
            <a:spLocks noGrp="1"/>
          </p:cNvSpPr>
          <p:nvPr>
            <p:ph type="ftr" sz="quarter" idx="10"/>
          </p:nvPr>
        </p:nvSpPr>
        <p:spPr/>
        <p:txBody>
          <a:bodyPr/>
          <a:lstStyle/>
          <a:p>
            <a:r>
              <a:rPr lang="en-US" smtClean="0"/>
              <a:t>Copyright © Houghton Mifflin Company. All rights reserved.</a:t>
            </a:r>
            <a:endParaRPr lang="en-US"/>
          </a:p>
        </p:txBody>
      </p:sp>
      <p:sp>
        <p:nvSpPr>
          <p:cNvPr id="5" name="Slide Number Placeholder 4"/>
          <p:cNvSpPr>
            <a:spLocks noGrp="1"/>
          </p:cNvSpPr>
          <p:nvPr>
            <p:ph type="sldNum" sz="quarter" idx="11"/>
          </p:nvPr>
        </p:nvSpPr>
        <p:spPr/>
        <p:txBody>
          <a:bodyPr/>
          <a:lstStyle/>
          <a:p>
            <a:r>
              <a:rPr lang="en-US" smtClean="0"/>
              <a:t>8 - </a:t>
            </a:r>
            <a:fld id="{E30FC457-4E80-4180-811B-086004BC5531}" type="slidenum">
              <a:rPr lang="en-US" smtClean="0"/>
              <a:pPr/>
              <a:t>7</a:t>
            </a:fld>
            <a:endParaRPr lang="en-US"/>
          </a:p>
        </p:txBody>
      </p:sp>
    </p:spTree>
    <p:extLst>
      <p:ext uri="{BB962C8B-B14F-4D97-AF65-F5344CB8AC3E}">
        <p14:creationId xmlns:p14="http://schemas.microsoft.com/office/powerpoint/2010/main" val="4062028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836428"/>
          </a:xfrm>
          <a:solidFill>
            <a:srgbClr val="84B0AE"/>
          </a:solidFill>
        </p:spPr>
        <p:txBody>
          <a:bodyPr>
            <a:noAutofit/>
          </a:bodyPr>
          <a:lstStyle/>
          <a:p>
            <a:r>
              <a:rPr lang="en-US" sz="2800" dirty="0" smtClean="0"/>
              <a:t> </a:t>
            </a:r>
            <a:r>
              <a:rPr lang="en-US" sz="2800" dirty="0"/>
              <a:t>A Company’s Strategy-Making Hierarchy</a:t>
            </a:r>
          </a:p>
        </p:txBody>
      </p:sp>
      <p:pic>
        <p:nvPicPr>
          <p:cNvPr id="9" name="Content Placeholder 8" descr="Graphic showing a company's strategy-making hierarchy"/>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7067" y="899160"/>
            <a:ext cx="4169865" cy="5562600"/>
          </a:xfrm>
        </p:spPr>
      </p:pic>
      <p:sp>
        <p:nvSpPr>
          <p:cNvPr id="8" name="Text Placeholder 7"/>
          <p:cNvSpPr>
            <a:spLocks noGrp="1"/>
          </p:cNvSpPr>
          <p:nvPr>
            <p:ph type="body" sz="quarter" idx="16"/>
          </p:nvPr>
        </p:nvSpPr>
        <p:spPr>
          <a:xfrm>
            <a:off x="2642616" y="6455664"/>
            <a:ext cx="3858768" cy="252350"/>
          </a:xfrm>
        </p:spPr>
        <p:txBody>
          <a:bodyPr anchor="b" anchorCtr="1"/>
          <a:lstStyle/>
          <a:p>
            <a:r>
              <a:rPr lang="en-US" u="sng" dirty="0">
                <a:hlinkClick r:id="" action="ppaction://noaction"/>
              </a:rPr>
              <a:t>Jump to Appendix 3</a:t>
            </a:r>
            <a:r>
              <a:rPr lang="en-US" u="sng" dirty="0"/>
              <a:t> long image description</a:t>
            </a:r>
          </a:p>
        </p:txBody>
      </p:sp>
    </p:spTree>
    <p:extLst>
      <p:ext uri="{BB962C8B-B14F-4D97-AF65-F5344CB8AC3E}">
        <p14:creationId xmlns:p14="http://schemas.microsoft.com/office/powerpoint/2010/main" val="1093146128"/>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Houghton Mifflin Company. All rights reserved.</a:t>
            </a:r>
          </a:p>
        </p:txBody>
      </p:sp>
      <p:sp>
        <p:nvSpPr>
          <p:cNvPr id="5" name="Slide Number Placeholder 4"/>
          <p:cNvSpPr>
            <a:spLocks noGrp="1"/>
          </p:cNvSpPr>
          <p:nvPr>
            <p:ph type="sldNum" sz="quarter" idx="11"/>
          </p:nvPr>
        </p:nvSpPr>
        <p:spPr/>
        <p:txBody>
          <a:bodyPr/>
          <a:lstStyle/>
          <a:p>
            <a:r>
              <a:rPr lang="en-US"/>
              <a:t>8 - </a:t>
            </a:r>
            <a:fld id="{4E06A2D2-DD96-4B60-A51F-DCE49D01DBA8}" type="slidenum">
              <a:rPr lang="en-US"/>
              <a:pPr/>
              <a:t>9</a:t>
            </a:fld>
            <a:endParaRPr lang="en-US"/>
          </a:p>
        </p:txBody>
      </p:sp>
      <p:sp>
        <p:nvSpPr>
          <p:cNvPr id="12292" name="Rectangle 4"/>
          <p:cNvSpPr>
            <a:spLocks noGrp="1" noChangeArrowheads="1"/>
          </p:cNvSpPr>
          <p:nvPr>
            <p:ph type="title"/>
          </p:nvPr>
        </p:nvSpPr>
        <p:spPr/>
        <p:txBody>
          <a:bodyPr/>
          <a:lstStyle/>
          <a:p>
            <a:r>
              <a:rPr lang="en-US"/>
              <a:t>Strategy Formulation and Implementation</a:t>
            </a:r>
          </a:p>
        </p:txBody>
      </p:sp>
      <p:sp>
        <p:nvSpPr>
          <p:cNvPr id="12293" name="Rectangle 5"/>
          <p:cNvSpPr>
            <a:spLocks noGrp="1" noChangeArrowheads="1"/>
          </p:cNvSpPr>
          <p:nvPr>
            <p:ph type="body" idx="1"/>
          </p:nvPr>
        </p:nvSpPr>
        <p:spPr/>
        <p:txBody>
          <a:bodyPr/>
          <a:lstStyle/>
          <a:p>
            <a:pPr algn="just">
              <a:lnSpc>
                <a:spcPct val="90000"/>
              </a:lnSpc>
            </a:pPr>
            <a:r>
              <a:rPr lang="en-US" b="1" dirty="0">
                <a:solidFill>
                  <a:srgbClr val="7030A0"/>
                </a:solidFill>
              </a:rPr>
              <a:t>Strategy formulation</a:t>
            </a:r>
            <a:r>
              <a:rPr lang="en-US" dirty="0"/>
              <a:t>: the set of processes involved in creating or determining the strategies of the organization; it focuses on the content of strategies.</a:t>
            </a:r>
          </a:p>
          <a:p>
            <a:pPr algn="just">
              <a:lnSpc>
                <a:spcPct val="90000"/>
              </a:lnSpc>
            </a:pPr>
            <a:r>
              <a:rPr lang="en-US" b="1" dirty="0">
                <a:solidFill>
                  <a:srgbClr val="7030A0"/>
                </a:solidFill>
              </a:rPr>
              <a:t>Strategy implementation</a:t>
            </a:r>
            <a:r>
              <a:rPr lang="en-US" dirty="0"/>
              <a:t>: the methods by which strategies are operational or executed within the organization; it focuses on the processes through which strategies are achieved.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wipe(left)">
                                      <p:cBhvr>
                                        <p:cTn id="7" dur="500"/>
                                        <p:tgtEl>
                                          <p:spTgt spid="122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3">
                                            <p:txEl>
                                              <p:pRg st="1" end="1"/>
                                            </p:txEl>
                                          </p:spTgt>
                                        </p:tgtEl>
                                        <p:attrNameLst>
                                          <p:attrName>style.visibility</p:attrName>
                                        </p:attrNameLst>
                                      </p:cBhvr>
                                      <p:to>
                                        <p:strVal val="visible"/>
                                      </p:to>
                                    </p:set>
                                    <p:animEffect transition="in" filter="wipe(left)">
                                      <p:cBhvr>
                                        <p:cTn id="12" dur="500"/>
                                        <p:tgtEl>
                                          <p:spTgt spid="122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build="p" autoUpdateAnimBg="0"/>
    </p:bldLst>
  </p:timing>
</p:sld>
</file>

<file path=ppt/theme/theme1.xml><?xml version="1.0" encoding="utf-8"?>
<a:theme xmlns:a="http://schemas.openxmlformats.org/drawingml/2006/main" name="griffin_template">
  <a:themeElements>
    <a:clrScheme name="griffi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riffin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riffin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riffi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riffin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iffin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riffin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riffin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riffin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rafting and Executing Strategy 21e">
  <a:themeElements>
    <a:clrScheme name="Custom 4">
      <a:dk1>
        <a:srgbClr val="000000"/>
      </a:dk1>
      <a:lt1>
        <a:srgbClr val="FFFFFF"/>
      </a:lt1>
      <a:dk2>
        <a:srgbClr val="000000"/>
      </a:dk2>
      <a:lt2>
        <a:srgbClr val="808080"/>
      </a:lt2>
      <a:accent1>
        <a:srgbClr val="BBE0E3"/>
      </a:accent1>
      <a:accent2>
        <a:srgbClr val="216471"/>
      </a:accent2>
      <a:accent3>
        <a:srgbClr val="FFFFFF"/>
      </a:accent3>
      <a:accent4>
        <a:srgbClr val="000000"/>
      </a:accent4>
      <a:accent5>
        <a:srgbClr val="DAEDEF"/>
      </a:accent5>
      <a:accent6>
        <a:srgbClr val="1D5A66"/>
      </a:accent6>
      <a:hlink>
        <a:srgbClr val="000000"/>
      </a:hlink>
      <a:folHlink>
        <a:srgbClr val="000000"/>
      </a:folHlink>
    </a:clrScheme>
    <a:fontScheme name="3_PPT0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5D5B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E5D5B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3_PPT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PPT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PPT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PPT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PPT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PPT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PPT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PPT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PPT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PPT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PPT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PPT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PPT007 13">
        <a:dk1>
          <a:srgbClr val="000000"/>
        </a:dk1>
        <a:lt1>
          <a:srgbClr val="FFFFFF"/>
        </a:lt1>
        <a:dk2>
          <a:srgbClr val="000000"/>
        </a:dk2>
        <a:lt2>
          <a:srgbClr val="808080"/>
        </a:lt2>
        <a:accent1>
          <a:srgbClr val="BBE0E3"/>
        </a:accent1>
        <a:accent2>
          <a:srgbClr val="216471"/>
        </a:accent2>
        <a:accent3>
          <a:srgbClr val="FFFFFF"/>
        </a:accent3>
        <a:accent4>
          <a:srgbClr val="000000"/>
        </a:accent4>
        <a:accent5>
          <a:srgbClr val="DAEDEF"/>
        </a:accent5>
        <a:accent6>
          <a:srgbClr val="1D5A66"/>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Settings\fournij\Desktop\griffin_template.pot</Template>
  <TotalTime>538</TotalTime>
  <Words>1976</Words>
  <Application>Microsoft Office PowerPoint</Application>
  <PresentationFormat>On-screen Show (4:3)</PresentationFormat>
  <Paragraphs>215</Paragraphs>
  <Slides>36</Slides>
  <Notes>1</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griffin_template</vt:lpstr>
      <vt:lpstr>Crafting and Executing Strategy 21e</vt:lpstr>
      <vt:lpstr>8</vt:lpstr>
      <vt:lpstr>Learning Objectives </vt:lpstr>
      <vt:lpstr>The Nature of Strategic Management</vt:lpstr>
      <vt:lpstr>Effective Strategy</vt:lpstr>
      <vt:lpstr>The Components of Strategy</vt:lpstr>
      <vt:lpstr>Types of Strategic Alternatives</vt:lpstr>
      <vt:lpstr>Types of Strategic Alternatives</vt:lpstr>
      <vt:lpstr> A Company’s Strategy-Making Hierarchy</vt:lpstr>
      <vt:lpstr>Strategy Formulation and Implementation</vt:lpstr>
      <vt:lpstr>FIGURE : The Strategy-Making,  Strategy-Executing Process</vt:lpstr>
      <vt:lpstr>Actions Needed for Strategy Execution </vt:lpstr>
      <vt:lpstr>Formulation and Implementation (cont’d)</vt:lpstr>
      <vt:lpstr>Using SWOT Analysis to Formulate Strategy</vt:lpstr>
      <vt:lpstr>Figure 8.1: SWOT Analysis</vt:lpstr>
      <vt:lpstr>SWOT: Evaluating Strengths</vt:lpstr>
      <vt:lpstr> Evaluating an Organization’s Weaknesses</vt:lpstr>
      <vt:lpstr>Evaluating an Organization’s  Opportunities and Threats</vt:lpstr>
      <vt:lpstr>Porter’s Generic Strategies</vt:lpstr>
      <vt:lpstr>PowerPoint Presentation</vt:lpstr>
      <vt:lpstr>The Miles and Snow Typology</vt:lpstr>
      <vt:lpstr>Miles and Snow Typology (cont’d)</vt:lpstr>
      <vt:lpstr>PowerPoint Presentation</vt:lpstr>
      <vt:lpstr>Strategies Based on the Product Life Cycle</vt:lpstr>
      <vt:lpstr>Figure 8.2: The Product Life Cycle</vt:lpstr>
      <vt:lpstr>PowerPoint Presentation</vt:lpstr>
      <vt:lpstr>Formulating Corporate Level Strategies</vt:lpstr>
      <vt:lpstr>Implementing Corporate Level Strategies</vt:lpstr>
      <vt:lpstr>International and Global Strategies</vt:lpstr>
      <vt:lpstr>Multinational Flexibility</vt:lpstr>
      <vt:lpstr>Worldwide Learning</vt:lpstr>
      <vt:lpstr>Strategic Alternatives for International Business</vt:lpstr>
      <vt:lpstr>Global Strategy</vt:lpstr>
      <vt:lpstr>Replacement of Suppliers and Customers</vt:lpstr>
      <vt:lpstr>Managing Diversification</vt:lpstr>
      <vt:lpstr>Figure 8.3: The BCG Matrix</vt:lpstr>
      <vt:lpstr>Figure 8.4: The GE Business Screen</vt:lpstr>
    </vt:vector>
  </TitlesOfParts>
  <Company>Gateway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c:creator>
  <cp:lastModifiedBy>ismail - [2010]</cp:lastModifiedBy>
  <cp:revision>22</cp:revision>
  <dcterms:created xsi:type="dcterms:W3CDTF">2003-06-17T00:02:46Z</dcterms:created>
  <dcterms:modified xsi:type="dcterms:W3CDTF">2021-08-10T04:02:41Z</dcterms:modified>
</cp:coreProperties>
</file>