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397" r:id="rId2"/>
    <p:sldId id="451" r:id="rId3"/>
    <p:sldId id="258" r:id="rId4"/>
    <p:sldId id="267" r:id="rId5"/>
    <p:sldId id="268" r:id="rId6"/>
    <p:sldId id="269" r:id="rId7"/>
    <p:sldId id="270" r:id="rId8"/>
    <p:sldId id="271" r:id="rId9"/>
    <p:sldId id="272" r:id="rId10"/>
    <p:sldId id="273" r:id="rId11"/>
    <p:sldId id="274" r:id="rId12"/>
    <p:sldId id="402" r:id="rId13"/>
    <p:sldId id="450" r:id="rId14"/>
    <p:sldId id="403" r:id="rId15"/>
    <p:sldId id="404" r:id="rId16"/>
    <p:sldId id="405" r:id="rId17"/>
    <p:sldId id="406" r:id="rId18"/>
    <p:sldId id="407" r:id="rId19"/>
    <p:sldId id="408" r:id="rId20"/>
    <p:sldId id="409" r:id="rId21"/>
    <p:sldId id="410" r:id="rId22"/>
    <p:sldId id="411" r:id="rId23"/>
    <p:sldId id="412" r:id="rId24"/>
    <p:sldId id="415" r:id="rId25"/>
    <p:sldId id="418" r:id="rId26"/>
    <p:sldId id="417" r:id="rId27"/>
    <p:sldId id="416" r:id="rId28"/>
    <p:sldId id="447" r:id="rId29"/>
    <p:sldId id="389" r:id="rId30"/>
    <p:sldId id="391" r:id="rId31"/>
    <p:sldId id="449" r:id="rId32"/>
    <p:sldId id="390" r:id="rId33"/>
    <p:sldId id="394"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76" autoAdjust="0"/>
    <p:restoredTop sz="94660"/>
  </p:normalViewPr>
  <p:slideViewPr>
    <p:cSldViewPr snapToGrid="0">
      <p:cViewPr varScale="1">
        <p:scale>
          <a:sx n="72" d="100"/>
          <a:sy n="72" d="100"/>
        </p:scale>
        <p:origin x="61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5E2B34-6385-4A78-9B3F-9A85DD545912}" type="datetimeFigureOut">
              <a:rPr lang="en-US" smtClean="0"/>
              <a:t>9/8/2020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DB25A3-A5EA-4AD1-8406-2258F89399FA}" type="slidenum">
              <a:rPr lang="en-US" smtClean="0"/>
              <a:t>‹#›</a:t>
            </a:fld>
            <a:endParaRPr lang="en-US"/>
          </a:p>
        </p:txBody>
      </p:sp>
    </p:spTree>
    <p:extLst>
      <p:ext uri="{BB962C8B-B14F-4D97-AF65-F5344CB8AC3E}">
        <p14:creationId xmlns:p14="http://schemas.microsoft.com/office/powerpoint/2010/main" val="3573958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6324715-96E6-4554-A971-C0052837CA98}" type="slidenum">
              <a:rPr lang="en-US" altLang="en-US" smtClean="0"/>
              <a:pPr>
                <a:spcBef>
                  <a:spcPct val="0"/>
                </a:spcBef>
              </a:pPr>
              <a:t>1</a:t>
            </a:fld>
            <a:endParaRPr lang="en-US"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 name="Date Placeholder 1">
            <a:extLst>
              <a:ext uri="{FF2B5EF4-FFF2-40B4-BE49-F238E27FC236}">
                <a16:creationId xmlns:a16="http://schemas.microsoft.com/office/drawing/2014/main" id="{A61CDF08-37F1-4B08-BB2D-55ED4FBEBC36}"/>
              </a:ext>
            </a:extLst>
          </p:cNvPr>
          <p:cNvSpPr>
            <a:spLocks noGrp="1"/>
          </p:cNvSpPr>
          <p:nvPr>
            <p:ph type="dt" idx="1"/>
          </p:nvPr>
        </p:nvSpPr>
        <p:spPr/>
        <p:txBody>
          <a:bodyPr/>
          <a:lstStyle/>
          <a:p>
            <a:fld id="{F44EA156-5D2B-4CEF-ACE4-201BB8B1AFF4}" type="datetime1">
              <a:rPr lang="en-US" smtClean="0"/>
              <a:t>9/8/2020</a:t>
            </a:fld>
            <a:endParaRPr lang="en-US"/>
          </a:p>
        </p:txBody>
      </p:sp>
    </p:spTree>
    <p:extLst>
      <p:ext uri="{BB962C8B-B14F-4D97-AF65-F5344CB8AC3E}">
        <p14:creationId xmlns:p14="http://schemas.microsoft.com/office/powerpoint/2010/main" val="14972315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6324715-96E6-4554-A971-C0052837CA98}" type="slidenum">
              <a:rPr lang="en-US" altLang="en-US" smtClean="0"/>
              <a:pPr>
                <a:spcBef>
                  <a:spcPct val="0"/>
                </a:spcBef>
              </a:pPr>
              <a:t>20</a:t>
            </a:fld>
            <a:endParaRPr lang="en-US"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 name="Date Placeholder 1">
            <a:extLst>
              <a:ext uri="{FF2B5EF4-FFF2-40B4-BE49-F238E27FC236}">
                <a16:creationId xmlns:a16="http://schemas.microsoft.com/office/drawing/2014/main" id="{A61CDF08-37F1-4B08-BB2D-55ED4FBEBC36}"/>
              </a:ext>
            </a:extLst>
          </p:cNvPr>
          <p:cNvSpPr>
            <a:spLocks noGrp="1"/>
          </p:cNvSpPr>
          <p:nvPr>
            <p:ph type="dt" idx="1"/>
          </p:nvPr>
        </p:nvSpPr>
        <p:spPr/>
        <p:txBody>
          <a:bodyPr/>
          <a:lstStyle/>
          <a:p>
            <a:fld id="{1DAD10EF-F680-4F48-B616-1D79D698C078}" type="datetime1">
              <a:rPr lang="en-US" smtClean="0"/>
              <a:t>9/8/2020</a:t>
            </a:fld>
            <a:endParaRPr lang="en-US"/>
          </a:p>
        </p:txBody>
      </p:sp>
    </p:spTree>
    <p:extLst>
      <p:ext uri="{BB962C8B-B14F-4D97-AF65-F5344CB8AC3E}">
        <p14:creationId xmlns:p14="http://schemas.microsoft.com/office/powerpoint/2010/main" val="21728873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6324715-96E6-4554-A971-C0052837CA98}" type="slidenum">
              <a:rPr lang="en-US" altLang="en-US" smtClean="0"/>
              <a:pPr>
                <a:spcBef>
                  <a:spcPct val="0"/>
                </a:spcBef>
              </a:pPr>
              <a:t>21</a:t>
            </a:fld>
            <a:endParaRPr lang="en-US"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 name="Date Placeholder 1">
            <a:extLst>
              <a:ext uri="{FF2B5EF4-FFF2-40B4-BE49-F238E27FC236}">
                <a16:creationId xmlns:a16="http://schemas.microsoft.com/office/drawing/2014/main" id="{A61CDF08-37F1-4B08-BB2D-55ED4FBEBC36}"/>
              </a:ext>
            </a:extLst>
          </p:cNvPr>
          <p:cNvSpPr>
            <a:spLocks noGrp="1"/>
          </p:cNvSpPr>
          <p:nvPr>
            <p:ph type="dt" idx="1"/>
          </p:nvPr>
        </p:nvSpPr>
        <p:spPr/>
        <p:txBody>
          <a:bodyPr/>
          <a:lstStyle/>
          <a:p>
            <a:fld id="{1DAD10EF-F680-4F48-B616-1D79D698C078}" type="datetime1">
              <a:rPr lang="en-US" smtClean="0"/>
              <a:t>9/8/2020</a:t>
            </a:fld>
            <a:endParaRPr lang="en-US"/>
          </a:p>
        </p:txBody>
      </p:sp>
    </p:spTree>
    <p:extLst>
      <p:ext uri="{BB962C8B-B14F-4D97-AF65-F5344CB8AC3E}">
        <p14:creationId xmlns:p14="http://schemas.microsoft.com/office/powerpoint/2010/main" val="21702425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6324715-96E6-4554-A971-C0052837CA98}" type="slidenum">
              <a:rPr lang="en-US" altLang="en-US" smtClean="0"/>
              <a:pPr>
                <a:spcBef>
                  <a:spcPct val="0"/>
                </a:spcBef>
              </a:pPr>
              <a:t>22</a:t>
            </a:fld>
            <a:endParaRPr lang="en-US"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 name="Date Placeholder 1">
            <a:extLst>
              <a:ext uri="{FF2B5EF4-FFF2-40B4-BE49-F238E27FC236}">
                <a16:creationId xmlns:a16="http://schemas.microsoft.com/office/drawing/2014/main" id="{A61CDF08-37F1-4B08-BB2D-55ED4FBEBC36}"/>
              </a:ext>
            </a:extLst>
          </p:cNvPr>
          <p:cNvSpPr>
            <a:spLocks noGrp="1"/>
          </p:cNvSpPr>
          <p:nvPr>
            <p:ph type="dt" idx="1"/>
          </p:nvPr>
        </p:nvSpPr>
        <p:spPr/>
        <p:txBody>
          <a:bodyPr/>
          <a:lstStyle/>
          <a:p>
            <a:fld id="{1DAD10EF-F680-4F48-B616-1D79D698C078}" type="datetime1">
              <a:rPr lang="en-US" smtClean="0"/>
              <a:t>9/8/2020</a:t>
            </a:fld>
            <a:endParaRPr lang="en-US"/>
          </a:p>
        </p:txBody>
      </p:sp>
    </p:spTree>
    <p:extLst>
      <p:ext uri="{BB962C8B-B14F-4D97-AF65-F5344CB8AC3E}">
        <p14:creationId xmlns:p14="http://schemas.microsoft.com/office/powerpoint/2010/main" val="34581524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6324715-96E6-4554-A971-C0052837CA98}" type="slidenum">
              <a:rPr lang="en-US" altLang="en-US" smtClean="0"/>
              <a:pPr>
                <a:spcBef>
                  <a:spcPct val="0"/>
                </a:spcBef>
              </a:pPr>
              <a:t>23</a:t>
            </a:fld>
            <a:endParaRPr lang="en-US"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 name="Date Placeholder 1">
            <a:extLst>
              <a:ext uri="{FF2B5EF4-FFF2-40B4-BE49-F238E27FC236}">
                <a16:creationId xmlns:a16="http://schemas.microsoft.com/office/drawing/2014/main" id="{A61CDF08-37F1-4B08-BB2D-55ED4FBEBC36}"/>
              </a:ext>
            </a:extLst>
          </p:cNvPr>
          <p:cNvSpPr>
            <a:spLocks noGrp="1"/>
          </p:cNvSpPr>
          <p:nvPr>
            <p:ph type="dt" idx="1"/>
          </p:nvPr>
        </p:nvSpPr>
        <p:spPr/>
        <p:txBody>
          <a:bodyPr/>
          <a:lstStyle/>
          <a:p>
            <a:fld id="{1DAD10EF-F680-4F48-B616-1D79D698C078}" type="datetime1">
              <a:rPr lang="en-US" smtClean="0"/>
              <a:t>9/8/2020</a:t>
            </a:fld>
            <a:endParaRPr lang="en-US"/>
          </a:p>
        </p:txBody>
      </p:sp>
    </p:spTree>
    <p:extLst>
      <p:ext uri="{BB962C8B-B14F-4D97-AF65-F5344CB8AC3E}">
        <p14:creationId xmlns:p14="http://schemas.microsoft.com/office/powerpoint/2010/main" val="2760675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6324715-96E6-4554-A971-C0052837CA98}" type="slidenum">
              <a:rPr lang="en-US" altLang="en-US" smtClean="0"/>
              <a:pPr>
                <a:spcBef>
                  <a:spcPct val="0"/>
                </a:spcBef>
              </a:pPr>
              <a:t>24</a:t>
            </a:fld>
            <a:endParaRPr lang="en-US"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 name="Date Placeholder 1">
            <a:extLst>
              <a:ext uri="{FF2B5EF4-FFF2-40B4-BE49-F238E27FC236}">
                <a16:creationId xmlns:a16="http://schemas.microsoft.com/office/drawing/2014/main" id="{A61CDF08-37F1-4B08-BB2D-55ED4FBEBC36}"/>
              </a:ext>
            </a:extLst>
          </p:cNvPr>
          <p:cNvSpPr>
            <a:spLocks noGrp="1"/>
          </p:cNvSpPr>
          <p:nvPr>
            <p:ph type="dt" idx="1"/>
          </p:nvPr>
        </p:nvSpPr>
        <p:spPr/>
        <p:txBody>
          <a:bodyPr/>
          <a:lstStyle/>
          <a:p>
            <a:fld id="{1DAD10EF-F680-4F48-B616-1D79D698C078}" type="datetime1">
              <a:rPr lang="en-US" smtClean="0"/>
              <a:t>9/8/2020</a:t>
            </a:fld>
            <a:endParaRPr lang="en-US"/>
          </a:p>
        </p:txBody>
      </p:sp>
    </p:spTree>
    <p:extLst>
      <p:ext uri="{BB962C8B-B14F-4D97-AF65-F5344CB8AC3E}">
        <p14:creationId xmlns:p14="http://schemas.microsoft.com/office/powerpoint/2010/main" val="12670805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6324715-96E6-4554-A971-C0052837CA98}" type="slidenum">
              <a:rPr lang="en-US" altLang="en-US" smtClean="0"/>
              <a:pPr>
                <a:spcBef>
                  <a:spcPct val="0"/>
                </a:spcBef>
              </a:pPr>
              <a:t>25</a:t>
            </a:fld>
            <a:endParaRPr lang="en-US"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 name="Date Placeholder 1">
            <a:extLst>
              <a:ext uri="{FF2B5EF4-FFF2-40B4-BE49-F238E27FC236}">
                <a16:creationId xmlns:a16="http://schemas.microsoft.com/office/drawing/2014/main" id="{A61CDF08-37F1-4B08-BB2D-55ED4FBEBC36}"/>
              </a:ext>
            </a:extLst>
          </p:cNvPr>
          <p:cNvSpPr>
            <a:spLocks noGrp="1"/>
          </p:cNvSpPr>
          <p:nvPr>
            <p:ph type="dt" idx="1"/>
          </p:nvPr>
        </p:nvSpPr>
        <p:spPr/>
        <p:txBody>
          <a:bodyPr/>
          <a:lstStyle/>
          <a:p>
            <a:fld id="{1DAD10EF-F680-4F48-B616-1D79D698C078}" type="datetime1">
              <a:rPr lang="en-US" smtClean="0"/>
              <a:t>9/8/2020</a:t>
            </a:fld>
            <a:endParaRPr lang="en-US"/>
          </a:p>
        </p:txBody>
      </p:sp>
    </p:spTree>
    <p:extLst>
      <p:ext uri="{BB962C8B-B14F-4D97-AF65-F5344CB8AC3E}">
        <p14:creationId xmlns:p14="http://schemas.microsoft.com/office/powerpoint/2010/main" val="6733153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6324715-96E6-4554-A971-C0052837CA98}" type="slidenum">
              <a:rPr lang="en-US" altLang="en-US" smtClean="0"/>
              <a:pPr>
                <a:spcBef>
                  <a:spcPct val="0"/>
                </a:spcBef>
              </a:pPr>
              <a:t>26</a:t>
            </a:fld>
            <a:endParaRPr lang="en-US"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 name="Date Placeholder 1">
            <a:extLst>
              <a:ext uri="{FF2B5EF4-FFF2-40B4-BE49-F238E27FC236}">
                <a16:creationId xmlns:a16="http://schemas.microsoft.com/office/drawing/2014/main" id="{A61CDF08-37F1-4B08-BB2D-55ED4FBEBC36}"/>
              </a:ext>
            </a:extLst>
          </p:cNvPr>
          <p:cNvSpPr>
            <a:spLocks noGrp="1"/>
          </p:cNvSpPr>
          <p:nvPr>
            <p:ph type="dt" idx="1"/>
          </p:nvPr>
        </p:nvSpPr>
        <p:spPr/>
        <p:txBody>
          <a:bodyPr/>
          <a:lstStyle/>
          <a:p>
            <a:fld id="{1DAD10EF-F680-4F48-B616-1D79D698C078}" type="datetime1">
              <a:rPr lang="en-US" smtClean="0"/>
              <a:t>9/8/2020</a:t>
            </a:fld>
            <a:endParaRPr lang="en-US"/>
          </a:p>
        </p:txBody>
      </p:sp>
    </p:spTree>
    <p:extLst>
      <p:ext uri="{BB962C8B-B14F-4D97-AF65-F5344CB8AC3E}">
        <p14:creationId xmlns:p14="http://schemas.microsoft.com/office/powerpoint/2010/main" val="33724988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6324715-96E6-4554-A971-C0052837CA98}" type="slidenum">
              <a:rPr lang="en-US" altLang="en-US" smtClean="0"/>
              <a:pPr>
                <a:spcBef>
                  <a:spcPct val="0"/>
                </a:spcBef>
              </a:pPr>
              <a:t>28</a:t>
            </a:fld>
            <a:endParaRPr lang="en-US"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 name="Date Placeholder 1">
            <a:extLst>
              <a:ext uri="{FF2B5EF4-FFF2-40B4-BE49-F238E27FC236}">
                <a16:creationId xmlns:a16="http://schemas.microsoft.com/office/drawing/2014/main" id="{A61CDF08-37F1-4B08-BB2D-55ED4FBEBC36}"/>
              </a:ext>
            </a:extLst>
          </p:cNvPr>
          <p:cNvSpPr>
            <a:spLocks noGrp="1"/>
          </p:cNvSpPr>
          <p:nvPr>
            <p:ph type="dt" idx="1"/>
          </p:nvPr>
        </p:nvSpPr>
        <p:spPr/>
        <p:txBody>
          <a:bodyPr/>
          <a:lstStyle/>
          <a:p>
            <a:fld id="{1DAD10EF-F680-4F48-B616-1D79D698C078}" type="datetime1">
              <a:rPr lang="en-US" smtClean="0"/>
              <a:t>9/8/2020</a:t>
            </a:fld>
            <a:endParaRPr lang="en-US"/>
          </a:p>
        </p:txBody>
      </p:sp>
    </p:spTree>
    <p:extLst>
      <p:ext uri="{BB962C8B-B14F-4D97-AF65-F5344CB8AC3E}">
        <p14:creationId xmlns:p14="http://schemas.microsoft.com/office/powerpoint/2010/main" val="9082506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6324715-96E6-4554-A971-C0052837CA98}" type="slidenum">
              <a:rPr lang="en-US" altLang="en-US" smtClean="0"/>
              <a:pPr>
                <a:spcBef>
                  <a:spcPct val="0"/>
                </a:spcBef>
              </a:pPr>
              <a:t>29</a:t>
            </a:fld>
            <a:endParaRPr lang="en-US"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 name="Date Placeholder 1">
            <a:extLst>
              <a:ext uri="{FF2B5EF4-FFF2-40B4-BE49-F238E27FC236}">
                <a16:creationId xmlns:a16="http://schemas.microsoft.com/office/drawing/2014/main" id="{A61CDF08-37F1-4B08-BB2D-55ED4FBEBC36}"/>
              </a:ext>
            </a:extLst>
          </p:cNvPr>
          <p:cNvSpPr>
            <a:spLocks noGrp="1"/>
          </p:cNvSpPr>
          <p:nvPr>
            <p:ph type="dt" idx="1"/>
          </p:nvPr>
        </p:nvSpPr>
        <p:spPr/>
        <p:txBody>
          <a:bodyPr/>
          <a:lstStyle/>
          <a:p>
            <a:fld id="{1DAD10EF-F680-4F48-B616-1D79D698C078}" type="datetime1">
              <a:rPr lang="en-US" smtClean="0"/>
              <a:t>9/8/2020</a:t>
            </a:fld>
            <a:endParaRPr lang="en-US"/>
          </a:p>
        </p:txBody>
      </p:sp>
    </p:spTree>
    <p:extLst>
      <p:ext uri="{BB962C8B-B14F-4D97-AF65-F5344CB8AC3E}">
        <p14:creationId xmlns:p14="http://schemas.microsoft.com/office/powerpoint/2010/main" val="32875731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6324715-96E6-4554-A971-C0052837CA98}" type="slidenum">
              <a:rPr lang="en-US" altLang="en-US" smtClean="0"/>
              <a:pPr>
                <a:spcBef>
                  <a:spcPct val="0"/>
                </a:spcBef>
              </a:pPr>
              <a:t>30</a:t>
            </a:fld>
            <a:endParaRPr lang="en-US"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 name="Date Placeholder 1">
            <a:extLst>
              <a:ext uri="{FF2B5EF4-FFF2-40B4-BE49-F238E27FC236}">
                <a16:creationId xmlns:a16="http://schemas.microsoft.com/office/drawing/2014/main" id="{A61CDF08-37F1-4B08-BB2D-55ED4FBEBC36}"/>
              </a:ext>
            </a:extLst>
          </p:cNvPr>
          <p:cNvSpPr>
            <a:spLocks noGrp="1"/>
          </p:cNvSpPr>
          <p:nvPr>
            <p:ph type="dt" idx="1"/>
          </p:nvPr>
        </p:nvSpPr>
        <p:spPr/>
        <p:txBody>
          <a:bodyPr/>
          <a:lstStyle/>
          <a:p>
            <a:fld id="{1DAD10EF-F680-4F48-B616-1D79D698C078}" type="datetime1">
              <a:rPr lang="en-US" smtClean="0"/>
              <a:t>9/8/2020</a:t>
            </a:fld>
            <a:endParaRPr lang="en-US"/>
          </a:p>
        </p:txBody>
      </p:sp>
    </p:spTree>
    <p:extLst>
      <p:ext uri="{BB962C8B-B14F-4D97-AF65-F5344CB8AC3E}">
        <p14:creationId xmlns:p14="http://schemas.microsoft.com/office/powerpoint/2010/main" val="3518652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6324715-96E6-4554-A971-C0052837CA98}" type="slidenum">
              <a:rPr lang="en-US" altLang="en-US" smtClean="0"/>
              <a:pPr>
                <a:spcBef>
                  <a:spcPct val="0"/>
                </a:spcBef>
              </a:pPr>
              <a:t>12</a:t>
            </a:fld>
            <a:endParaRPr lang="en-US"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 name="Date Placeholder 1">
            <a:extLst>
              <a:ext uri="{FF2B5EF4-FFF2-40B4-BE49-F238E27FC236}">
                <a16:creationId xmlns:a16="http://schemas.microsoft.com/office/drawing/2014/main" id="{A61CDF08-37F1-4B08-BB2D-55ED4FBEBC36}"/>
              </a:ext>
            </a:extLst>
          </p:cNvPr>
          <p:cNvSpPr>
            <a:spLocks noGrp="1"/>
          </p:cNvSpPr>
          <p:nvPr>
            <p:ph type="dt" idx="1"/>
          </p:nvPr>
        </p:nvSpPr>
        <p:spPr/>
        <p:txBody>
          <a:bodyPr/>
          <a:lstStyle/>
          <a:p>
            <a:fld id="{C99B6BC5-FEF5-437F-841D-D311ABC74631}" type="datetime1">
              <a:rPr lang="en-US" smtClean="0"/>
              <a:t>9/8/2020</a:t>
            </a:fld>
            <a:endParaRPr lang="en-US"/>
          </a:p>
        </p:txBody>
      </p:sp>
    </p:spTree>
    <p:extLst>
      <p:ext uri="{BB962C8B-B14F-4D97-AF65-F5344CB8AC3E}">
        <p14:creationId xmlns:p14="http://schemas.microsoft.com/office/powerpoint/2010/main" val="29554194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6324715-96E6-4554-A971-C0052837CA98}" type="slidenum">
              <a:rPr lang="en-US" altLang="en-US" smtClean="0"/>
              <a:pPr>
                <a:spcBef>
                  <a:spcPct val="0"/>
                </a:spcBef>
              </a:pPr>
              <a:t>31</a:t>
            </a:fld>
            <a:endParaRPr lang="en-US"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 name="Date Placeholder 1">
            <a:extLst>
              <a:ext uri="{FF2B5EF4-FFF2-40B4-BE49-F238E27FC236}">
                <a16:creationId xmlns:a16="http://schemas.microsoft.com/office/drawing/2014/main" id="{A61CDF08-37F1-4B08-BB2D-55ED4FBEBC36}"/>
              </a:ext>
            </a:extLst>
          </p:cNvPr>
          <p:cNvSpPr>
            <a:spLocks noGrp="1"/>
          </p:cNvSpPr>
          <p:nvPr>
            <p:ph type="dt" idx="1"/>
          </p:nvPr>
        </p:nvSpPr>
        <p:spPr/>
        <p:txBody>
          <a:bodyPr/>
          <a:lstStyle/>
          <a:p>
            <a:fld id="{1DAD10EF-F680-4F48-B616-1D79D698C078}" type="datetime1">
              <a:rPr lang="en-US" smtClean="0"/>
              <a:t>9/8/2020</a:t>
            </a:fld>
            <a:endParaRPr lang="en-US"/>
          </a:p>
        </p:txBody>
      </p:sp>
    </p:spTree>
    <p:extLst>
      <p:ext uri="{BB962C8B-B14F-4D97-AF65-F5344CB8AC3E}">
        <p14:creationId xmlns:p14="http://schemas.microsoft.com/office/powerpoint/2010/main" val="9874132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6324715-96E6-4554-A971-C0052837CA98}" type="slidenum">
              <a:rPr lang="en-US" altLang="en-US" smtClean="0"/>
              <a:pPr>
                <a:spcBef>
                  <a:spcPct val="0"/>
                </a:spcBef>
              </a:pPr>
              <a:t>32</a:t>
            </a:fld>
            <a:endParaRPr lang="en-US"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 name="Date Placeholder 1">
            <a:extLst>
              <a:ext uri="{FF2B5EF4-FFF2-40B4-BE49-F238E27FC236}">
                <a16:creationId xmlns:a16="http://schemas.microsoft.com/office/drawing/2014/main" id="{A61CDF08-37F1-4B08-BB2D-55ED4FBEBC36}"/>
              </a:ext>
            </a:extLst>
          </p:cNvPr>
          <p:cNvSpPr>
            <a:spLocks noGrp="1"/>
          </p:cNvSpPr>
          <p:nvPr>
            <p:ph type="dt" idx="1"/>
          </p:nvPr>
        </p:nvSpPr>
        <p:spPr/>
        <p:txBody>
          <a:bodyPr/>
          <a:lstStyle/>
          <a:p>
            <a:fld id="{1DAD10EF-F680-4F48-B616-1D79D698C078}" type="datetime1">
              <a:rPr lang="en-US" smtClean="0"/>
              <a:t>9/8/2020</a:t>
            </a:fld>
            <a:endParaRPr lang="en-US"/>
          </a:p>
        </p:txBody>
      </p:sp>
    </p:spTree>
    <p:extLst>
      <p:ext uri="{BB962C8B-B14F-4D97-AF65-F5344CB8AC3E}">
        <p14:creationId xmlns:p14="http://schemas.microsoft.com/office/powerpoint/2010/main" val="17217719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6324715-96E6-4554-A971-C0052837CA98}" type="slidenum">
              <a:rPr lang="en-US" altLang="en-US" smtClean="0"/>
              <a:pPr>
                <a:spcBef>
                  <a:spcPct val="0"/>
                </a:spcBef>
              </a:pPr>
              <a:t>33</a:t>
            </a:fld>
            <a:endParaRPr lang="en-US"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 name="Date Placeholder 1">
            <a:extLst>
              <a:ext uri="{FF2B5EF4-FFF2-40B4-BE49-F238E27FC236}">
                <a16:creationId xmlns:a16="http://schemas.microsoft.com/office/drawing/2014/main" id="{A61CDF08-37F1-4B08-BB2D-55ED4FBEBC36}"/>
              </a:ext>
            </a:extLst>
          </p:cNvPr>
          <p:cNvSpPr>
            <a:spLocks noGrp="1"/>
          </p:cNvSpPr>
          <p:nvPr>
            <p:ph type="dt" idx="1"/>
          </p:nvPr>
        </p:nvSpPr>
        <p:spPr/>
        <p:txBody>
          <a:bodyPr/>
          <a:lstStyle/>
          <a:p>
            <a:fld id="{1DAD10EF-F680-4F48-B616-1D79D698C078}" type="datetime1">
              <a:rPr lang="en-US" smtClean="0"/>
              <a:t>9/8/2020</a:t>
            </a:fld>
            <a:endParaRPr lang="en-US"/>
          </a:p>
        </p:txBody>
      </p:sp>
    </p:spTree>
    <p:extLst>
      <p:ext uri="{BB962C8B-B14F-4D97-AF65-F5344CB8AC3E}">
        <p14:creationId xmlns:p14="http://schemas.microsoft.com/office/powerpoint/2010/main" val="1380885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6324715-96E6-4554-A971-C0052837CA98}" type="slidenum">
              <a:rPr lang="en-US" altLang="en-US" smtClean="0"/>
              <a:pPr>
                <a:spcBef>
                  <a:spcPct val="0"/>
                </a:spcBef>
              </a:pPr>
              <a:t>13</a:t>
            </a:fld>
            <a:endParaRPr lang="en-US"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 name="Date Placeholder 1">
            <a:extLst>
              <a:ext uri="{FF2B5EF4-FFF2-40B4-BE49-F238E27FC236}">
                <a16:creationId xmlns:a16="http://schemas.microsoft.com/office/drawing/2014/main" id="{A61CDF08-37F1-4B08-BB2D-55ED4FBEBC36}"/>
              </a:ext>
            </a:extLst>
          </p:cNvPr>
          <p:cNvSpPr>
            <a:spLocks noGrp="1"/>
          </p:cNvSpPr>
          <p:nvPr>
            <p:ph type="dt" idx="1"/>
          </p:nvPr>
        </p:nvSpPr>
        <p:spPr/>
        <p:txBody>
          <a:bodyPr/>
          <a:lstStyle/>
          <a:p>
            <a:fld id="{76E3ACB7-79D1-411E-88A8-B995E29BB234}" type="datetime1">
              <a:rPr lang="en-US" smtClean="0"/>
              <a:t>9/8/2020</a:t>
            </a:fld>
            <a:endParaRPr lang="en-US"/>
          </a:p>
        </p:txBody>
      </p:sp>
    </p:spTree>
    <p:extLst>
      <p:ext uri="{BB962C8B-B14F-4D97-AF65-F5344CB8AC3E}">
        <p14:creationId xmlns:p14="http://schemas.microsoft.com/office/powerpoint/2010/main" val="3160263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6324715-96E6-4554-A971-C0052837CA98}" type="slidenum">
              <a:rPr lang="en-US" altLang="en-US" smtClean="0"/>
              <a:pPr>
                <a:spcBef>
                  <a:spcPct val="0"/>
                </a:spcBef>
              </a:pPr>
              <a:t>14</a:t>
            </a:fld>
            <a:endParaRPr lang="en-US"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 name="Date Placeholder 1">
            <a:extLst>
              <a:ext uri="{FF2B5EF4-FFF2-40B4-BE49-F238E27FC236}">
                <a16:creationId xmlns:a16="http://schemas.microsoft.com/office/drawing/2014/main" id="{A61CDF08-37F1-4B08-BB2D-55ED4FBEBC36}"/>
              </a:ext>
            </a:extLst>
          </p:cNvPr>
          <p:cNvSpPr>
            <a:spLocks noGrp="1"/>
          </p:cNvSpPr>
          <p:nvPr>
            <p:ph type="dt" idx="1"/>
          </p:nvPr>
        </p:nvSpPr>
        <p:spPr/>
        <p:txBody>
          <a:bodyPr/>
          <a:lstStyle/>
          <a:p>
            <a:fld id="{E06C45FE-3B42-4728-B665-5E17E3019922}" type="datetime1">
              <a:rPr lang="en-US" smtClean="0"/>
              <a:t>9/8/2020</a:t>
            </a:fld>
            <a:endParaRPr lang="en-US"/>
          </a:p>
        </p:txBody>
      </p:sp>
    </p:spTree>
    <p:extLst>
      <p:ext uri="{BB962C8B-B14F-4D97-AF65-F5344CB8AC3E}">
        <p14:creationId xmlns:p14="http://schemas.microsoft.com/office/powerpoint/2010/main" val="387637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6324715-96E6-4554-A971-C0052837CA98}" type="slidenum">
              <a:rPr lang="en-US" altLang="en-US" smtClean="0"/>
              <a:pPr>
                <a:spcBef>
                  <a:spcPct val="0"/>
                </a:spcBef>
              </a:pPr>
              <a:t>15</a:t>
            </a:fld>
            <a:endParaRPr lang="en-US"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 name="Date Placeholder 1">
            <a:extLst>
              <a:ext uri="{FF2B5EF4-FFF2-40B4-BE49-F238E27FC236}">
                <a16:creationId xmlns:a16="http://schemas.microsoft.com/office/drawing/2014/main" id="{A61CDF08-37F1-4B08-BB2D-55ED4FBEBC36}"/>
              </a:ext>
            </a:extLst>
          </p:cNvPr>
          <p:cNvSpPr>
            <a:spLocks noGrp="1"/>
          </p:cNvSpPr>
          <p:nvPr>
            <p:ph type="dt" idx="1"/>
          </p:nvPr>
        </p:nvSpPr>
        <p:spPr/>
        <p:txBody>
          <a:bodyPr/>
          <a:lstStyle/>
          <a:p>
            <a:fld id="{0842D4A3-CECD-4D2C-A90E-67A104D8BC3E}" type="datetime1">
              <a:rPr lang="en-US" smtClean="0"/>
              <a:t>9/8/2020</a:t>
            </a:fld>
            <a:endParaRPr lang="en-US"/>
          </a:p>
        </p:txBody>
      </p:sp>
    </p:spTree>
    <p:extLst>
      <p:ext uri="{BB962C8B-B14F-4D97-AF65-F5344CB8AC3E}">
        <p14:creationId xmlns:p14="http://schemas.microsoft.com/office/powerpoint/2010/main" val="1037968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6324715-96E6-4554-A971-C0052837CA98}" type="slidenum">
              <a:rPr lang="en-US" altLang="en-US" smtClean="0"/>
              <a:pPr>
                <a:spcBef>
                  <a:spcPct val="0"/>
                </a:spcBef>
              </a:pPr>
              <a:t>16</a:t>
            </a:fld>
            <a:endParaRPr lang="en-US"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 name="Date Placeholder 1">
            <a:extLst>
              <a:ext uri="{FF2B5EF4-FFF2-40B4-BE49-F238E27FC236}">
                <a16:creationId xmlns:a16="http://schemas.microsoft.com/office/drawing/2014/main" id="{A61CDF08-37F1-4B08-BB2D-55ED4FBEBC36}"/>
              </a:ext>
            </a:extLst>
          </p:cNvPr>
          <p:cNvSpPr>
            <a:spLocks noGrp="1"/>
          </p:cNvSpPr>
          <p:nvPr>
            <p:ph type="dt" idx="1"/>
          </p:nvPr>
        </p:nvSpPr>
        <p:spPr/>
        <p:txBody>
          <a:bodyPr/>
          <a:lstStyle/>
          <a:p>
            <a:fld id="{1DAD10EF-F680-4F48-B616-1D79D698C078}" type="datetime1">
              <a:rPr lang="en-US" smtClean="0"/>
              <a:t>9/8/2020</a:t>
            </a:fld>
            <a:endParaRPr lang="en-US"/>
          </a:p>
        </p:txBody>
      </p:sp>
    </p:spTree>
    <p:extLst>
      <p:ext uri="{BB962C8B-B14F-4D97-AF65-F5344CB8AC3E}">
        <p14:creationId xmlns:p14="http://schemas.microsoft.com/office/powerpoint/2010/main" val="33442207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6324715-96E6-4554-A971-C0052837CA98}" type="slidenum">
              <a:rPr lang="en-US" altLang="en-US" smtClean="0"/>
              <a:pPr>
                <a:spcBef>
                  <a:spcPct val="0"/>
                </a:spcBef>
              </a:pPr>
              <a:t>17</a:t>
            </a:fld>
            <a:endParaRPr lang="en-US"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 name="Date Placeholder 1">
            <a:extLst>
              <a:ext uri="{FF2B5EF4-FFF2-40B4-BE49-F238E27FC236}">
                <a16:creationId xmlns:a16="http://schemas.microsoft.com/office/drawing/2014/main" id="{A61CDF08-37F1-4B08-BB2D-55ED4FBEBC36}"/>
              </a:ext>
            </a:extLst>
          </p:cNvPr>
          <p:cNvSpPr>
            <a:spLocks noGrp="1"/>
          </p:cNvSpPr>
          <p:nvPr>
            <p:ph type="dt" idx="1"/>
          </p:nvPr>
        </p:nvSpPr>
        <p:spPr/>
        <p:txBody>
          <a:bodyPr/>
          <a:lstStyle/>
          <a:p>
            <a:fld id="{1DAD10EF-F680-4F48-B616-1D79D698C078}" type="datetime1">
              <a:rPr lang="en-US" smtClean="0"/>
              <a:t>9/8/2020</a:t>
            </a:fld>
            <a:endParaRPr lang="en-US"/>
          </a:p>
        </p:txBody>
      </p:sp>
    </p:spTree>
    <p:extLst>
      <p:ext uri="{BB962C8B-B14F-4D97-AF65-F5344CB8AC3E}">
        <p14:creationId xmlns:p14="http://schemas.microsoft.com/office/powerpoint/2010/main" val="4105086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6324715-96E6-4554-A971-C0052837CA98}" type="slidenum">
              <a:rPr lang="en-US" altLang="en-US" smtClean="0"/>
              <a:pPr>
                <a:spcBef>
                  <a:spcPct val="0"/>
                </a:spcBef>
              </a:pPr>
              <a:t>18</a:t>
            </a:fld>
            <a:endParaRPr lang="en-US"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 name="Date Placeholder 1">
            <a:extLst>
              <a:ext uri="{FF2B5EF4-FFF2-40B4-BE49-F238E27FC236}">
                <a16:creationId xmlns:a16="http://schemas.microsoft.com/office/drawing/2014/main" id="{A61CDF08-37F1-4B08-BB2D-55ED4FBEBC36}"/>
              </a:ext>
            </a:extLst>
          </p:cNvPr>
          <p:cNvSpPr>
            <a:spLocks noGrp="1"/>
          </p:cNvSpPr>
          <p:nvPr>
            <p:ph type="dt" idx="1"/>
          </p:nvPr>
        </p:nvSpPr>
        <p:spPr/>
        <p:txBody>
          <a:bodyPr/>
          <a:lstStyle/>
          <a:p>
            <a:fld id="{1DAD10EF-F680-4F48-B616-1D79D698C078}" type="datetime1">
              <a:rPr lang="en-US" smtClean="0"/>
              <a:t>9/8/2020</a:t>
            </a:fld>
            <a:endParaRPr lang="en-US"/>
          </a:p>
        </p:txBody>
      </p:sp>
    </p:spTree>
    <p:extLst>
      <p:ext uri="{BB962C8B-B14F-4D97-AF65-F5344CB8AC3E}">
        <p14:creationId xmlns:p14="http://schemas.microsoft.com/office/powerpoint/2010/main" val="4255146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6324715-96E6-4554-A971-C0052837CA98}" type="slidenum">
              <a:rPr lang="en-US" altLang="en-US" smtClean="0"/>
              <a:pPr>
                <a:spcBef>
                  <a:spcPct val="0"/>
                </a:spcBef>
              </a:pPr>
              <a:t>19</a:t>
            </a:fld>
            <a:endParaRPr lang="en-US"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 name="Date Placeholder 1">
            <a:extLst>
              <a:ext uri="{FF2B5EF4-FFF2-40B4-BE49-F238E27FC236}">
                <a16:creationId xmlns:a16="http://schemas.microsoft.com/office/drawing/2014/main" id="{A61CDF08-37F1-4B08-BB2D-55ED4FBEBC36}"/>
              </a:ext>
            </a:extLst>
          </p:cNvPr>
          <p:cNvSpPr>
            <a:spLocks noGrp="1"/>
          </p:cNvSpPr>
          <p:nvPr>
            <p:ph type="dt" idx="1"/>
          </p:nvPr>
        </p:nvSpPr>
        <p:spPr/>
        <p:txBody>
          <a:bodyPr/>
          <a:lstStyle/>
          <a:p>
            <a:fld id="{1DAD10EF-F680-4F48-B616-1D79D698C078}" type="datetime1">
              <a:rPr lang="en-US" smtClean="0"/>
              <a:t>9/8/2020</a:t>
            </a:fld>
            <a:endParaRPr lang="en-US"/>
          </a:p>
        </p:txBody>
      </p:sp>
    </p:spTree>
    <p:extLst>
      <p:ext uri="{BB962C8B-B14F-4D97-AF65-F5344CB8AC3E}">
        <p14:creationId xmlns:p14="http://schemas.microsoft.com/office/powerpoint/2010/main" val="2484000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16CE6-36D9-4C2D-BEAB-E9C0E395AE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D4922CF-020F-4E20-BAAF-8CA3FE40FA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2346EE-6FE9-4AB7-B1A7-322C4F2BF435}"/>
              </a:ext>
            </a:extLst>
          </p:cNvPr>
          <p:cNvSpPr>
            <a:spLocks noGrp="1"/>
          </p:cNvSpPr>
          <p:nvPr>
            <p:ph type="dt" sz="half" idx="10"/>
          </p:nvPr>
        </p:nvSpPr>
        <p:spPr/>
        <p:txBody>
          <a:bodyPr/>
          <a:lstStyle/>
          <a:p>
            <a:fld id="{2785B298-2254-4E79-85D4-0C1F2A2A9631}" type="datetimeFigureOut">
              <a:rPr lang="en-US" smtClean="0"/>
              <a:t>9/8/2020</a:t>
            </a:fld>
            <a:endParaRPr lang="en-US"/>
          </a:p>
        </p:txBody>
      </p:sp>
      <p:sp>
        <p:nvSpPr>
          <p:cNvPr id="5" name="Footer Placeholder 4">
            <a:extLst>
              <a:ext uri="{FF2B5EF4-FFF2-40B4-BE49-F238E27FC236}">
                <a16:creationId xmlns:a16="http://schemas.microsoft.com/office/drawing/2014/main" id="{0A874AB8-BE44-41A8-B898-EAE07BA5C8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4DFEE2-1056-43A4-848E-DB79570A90BA}"/>
              </a:ext>
            </a:extLst>
          </p:cNvPr>
          <p:cNvSpPr>
            <a:spLocks noGrp="1"/>
          </p:cNvSpPr>
          <p:nvPr>
            <p:ph type="sldNum" sz="quarter" idx="12"/>
          </p:nvPr>
        </p:nvSpPr>
        <p:spPr/>
        <p:txBody>
          <a:bodyPr/>
          <a:lstStyle/>
          <a:p>
            <a:fld id="{E519608B-51E2-47C6-AEBC-F1DE772F684E}" type="slidenum">
              <a:rPr lang="en-US" smtClean="0"/>
              <a:t>‹#›</a:t>
            </a:fld>
            <a:endParaRPr lang="en-US"/>
          </a:p>
        </p:txBody>
      </p:sp>
    </p:spTree>
    <p:extLst>
      <p:ext uri="{BB962C8B-B14F-4D97-AF65-F5344CB8AC3E}">
        <p14:creationId xmlns:p14="http://schemas.microsoft.com/office/powerpoint/2010/main" val="1867688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D1EC6-97DF-4DEF-8121-FD0E64FBBFD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D6238E-8797-4704-AABF-6727434638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F2D5B6-9CC0-439A-B832-58DFB81AE583}"/>
              </a:ext>
            </a:extLst>
          </p:cNvPr>
          <p:cNvSpPr>
            <a:spLocks noGrp="1"/>
          </p:cNvSpPr>
          <p:nvPr>
            <p:ph type="dt" sz="half" idx="10"/>
          </p:nvPr>
        </p:nvSpPr>
        <p:spPr/>
        <p:txBody>
          <a:bodyPr/>
          <a:lstStyle/>
          <a:p>
            <a:fld id="{2785B298-2254-4E79-85D4-0C1F2A2A9631}" type="datetimeFigureOut">
              <a:rPr lang="en-US" smtClean="0"/>
              <a:t>9/8/2020</a:t>
            </a:fld>
            <a:endParaRPr lang="en-US"/>
          </a:p>
        </p:txBody>
      </p:sp>
      <p:sp>
        <p:nvSpPr>
          <p:cNvPr id="5" name="Footer Placeholder 4">
            <a:extLst>
              <a:ext uri="{FF2B5EF4-FFF2-40B4-BE49-F238E27FC236}">
                <a16:creationId xmlns:a16="http://schemas.microsoft.com/office/drawing/2014/main" id="{6F556724-879E-4F60-96EB-3F827D9EE2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CF6C08-500C-44DE-818E-DD0E4F97D60F}"/>
              </a:ext>
            </a:extLst>
          </p:cNvPr>
          <p:cNvSpPr>
            <a:spLocks noGrp="1"/>
          </p:cNvSpPr>
          <p:nvPr>
            <p:ph type="sldNum" sz="quarter" idx="12"/>
          </p:nvPr>
        </p:nvSpPr>
        <p:spPr/>
        <p:txBody>
          <a:bodyPr/>
          <a:lstStyle/>
          <a:p>
            <a:fld id="{E519608B-51E2-47C6-AEBC-F1DE772F684E}" type="slidenum">
              <a:rPr lang="en-US" smtClean="0"/>
              <a:t>‹#›</a:t>
            </a:fld>
            <a:endParaRPr lang="en-US"/>
          </a:p>
        </p:txBody>
      </p:sp>
    </p:spTree>
    <p:extLst>
      <p:ext uri="{BB962C8B-B14F-4D97-AF65-F5344CB8AC3E}">
        <p14:creationId xmlns:p14="http://schemas.microsoft.com/office/powerpoint/2010/main" val="765421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3658C8-CC39-432C-A364-1BA98700EC1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231C66-A726-4441-B07E-DAF4FE200CA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F42E1B-EE69-4950-BD2A-D214894E42CD}"/>
              </a:ext>
            </a:extLst>
          </p:cNvPr>
          <p:cNvSpPr>
            <a:spLocks noGrp="1"/>
          </p:cNvSpPr>
          <p:nvPr>
            <p:ph type="dt" sz="half" idx="10"/>
          </p:nvPr>
        </p:nvSpPr>
        <p:spPr/>
        <p:txBody>
          <a:bodyPr/>
          <a:lstStyle/>
          <a:p>
            <a:fld id="{2785B298-2254-4E79-85D4-0C1F2A2A9631}" type="datetimeFigureOut">
              <a:rPr lang="en-US" smtClean="0"/>
              <a:t>9/8/2020</a:t>
            </a:fld>
            <a:endParaRPr lang="en-US"/>
          </a:p>
        </p:txBody>
      </p:sp>
      <p:sp>
        <p:nvSpPr>
          <p:cNvPr id="5" name="Footer Placeholder 4">
            <a:extLst>
              <a:ext uri="{FF2B5EF4-FFF2-40B4-BE49-F238E27FC236}">
                <a16:creationId xmlns:a16="http://schemas.microsoft.com/office/drawing/2014/main" id="{8160DD1C-A572-45A8-91B6-BDD156C74E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4F3B1D-C352-4F8F-B1F9-8D1C9BE4B682}"/>
              </a:ext>
            </a:extLst>
          </p:cNvPr>
          <p:cNvSpPr>
            <a:spLocks noGrp="1"/>
          </p:cNvSpPr>
          <p:nvPr>
            <p:ph type="sldNum" sz="quarter" idx="12"/>
          </p:nvPr>
        </p:nvSpPr>
        <p:spPr/>
        <p:txBody>
          <a:bodyPr/>
          <a:lstStyle/>
          <a:p>
            <a:fld id="{E519608B-51E2-47C6-AEBC-F1DE772F684E}" type="slidenum">
              <a:rPr lang="en-US" smtClean="0"/>
              <a:t>‹#›</a:t>
            </a:fld>
            <a:endParaRPr lang="en-US"/>
          </a:p>
        </p:txBody>
      </p:sp>
    </p:spTree>
    <p:extLst>
      <p:ext uri="{BB962C8B-B14F-4D97-AF65-F5344CB8AC3E}">
        <p14:creationId xmlns:p14="http://schemas.microsoft.com/office/powerpoint/2010/main" val="2188825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F91DA-7444-4E93-816A-A9B471FBD8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E8EF5E-A623-471F-8495-59E5476DD6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DE0AF8-9E84-4784-9A6A-DCB105EEA780}"/>
              </a:ext>
            </a:extLst>
          </p:cNvPr>
          <p:cNvSpPr>
            <a:spLocks noGrp="1"/>
          </p:cNvSpPr>
          <p:nvPr>
            <p:ph type="dt" sz="half" idx="10"/>
          </p:nvPr>
        </p:nvSpPr>
        <p:spPr/>
        <p:txBody>
          <a:bodyPr/>
          <a:lstStyle/>
          <a:p>
            <a:fld id="{2785B298-2254-4E79-85D4-0C1F2A2A9631}" type="datetimeFigureOut">
              <a:rPr lang="en-US" smtClean="0"/>
              <a:t>9/8/2020</a:t>
            </a:fld>
            <a:endParaRPr lang="en-US"/>
          </a:p>
        </p:txBody>
      </p:sp>
      <p:sp>
        <p:nvSpPr>
          <p:cNvPr id="5" name="Footer Placeholder 4">
            <a:extLst>
              <a:ext uri="{FF2B5EF4-FFF2-40B4-BE49-F238E27FC236}">
                <a16:creationId xmlns:a16="http://schemas.microsoft.com/office/drawing/2014/main" id="{6393CDBF-F70E-40B0-A0A9-A0B99E0053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A11C7C-E406-4FE2-994F-52636B7F5D62}"/>
              </a:ext>
            </a:extLst>
          </p:cNvPr>
          <p:cNvSpPr>
            <a:spLocks noGrp="1"/>
          </p:cNvSpPr>
          <p:nvPr>
            <p:ph type="sldNum" sz="quarter" idx="12"/>
          </p:nvPr>
        </p:nvSpPr>
        <p:spPr/>
        <p:txBody>
          <a:bodyPr/>
          <a:lstStyle/>
          <a:p>
            <a:fld id="{E519608B-51E2-47C6-AEBC-F1DE772F684E}" type="slidenum">
              <a:rPr lang="en-US" smtClean="0"/>
              <a:t>‹#›</a:t>
            </a:fld>
            <a:endParaRPr lang="en-US"/>
          </a:p>
        </p:txBody>
      </p:sp>
    </p:spTree>
    <p:extLst>
      <p:ext uri="{BB962C8B-B14F-4D97-AF65-F5344CB8AC3E}">
        <p14:creationId xmlns:p14="http://schemas.microsoft.com/office/powerpoint/2010/main" val="3258397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D1AA0-25C1-488C-B31F-26FC3ECA25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EA0F993-D5F6-4C55-AD79-8E1300DC96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079D63-EB46-4A00-AFC8-D329E07BC98D}"/>
              </a:ext>
            </a:extLst>
          </p:cNvPr>
          <p:cNvSpPr>
            <a:spLocks noGrp="1"/>
          </p:cNvSpPr>
          <p:nvPr>
            <p:ph type="dt" sz="half" idx="10"/>
          </p:nvPr>
        </p:nvSpPr>
        <p:spPr/>
        <p:txBody>
          <a:bodyPr/>
          <a:lstStyle/>
          <a:p>
            <a:fld id="{2785B298-2254-4E79-85D4-0C1F2A2A9631}" type="datetimeFigureOut">
              <a:rPr lang="en-US" smtClean="0"/>
              <a:t>9/8/2020</a:t>
            </a:fld>
            <a:endParaRPr lang="en-US"/>
          </a:p>
        </p:txBody>
      </p:sp>
      <p:sp>
        <p:nvSpPr>
          <p:cNvPr id="5" name="Footer Placeholder 4">
            <a:extLst>
              <a:ext uri="{FF2B5EF4-FFF2-40B4-BE49-F238E27FC236}">
                <a16:creationId xmlns:a16="http://schemas.microsoft.com/office/drawing/2014/main" id="{5E50B4CB-5BD7-43F2-8512-92ED16C9E2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BF40A5-296A-4B7C-B5B1-29FE4CEE54E2}"/>
              </a:ext>
            </a:extLst>
          </p:cNvPr>
          <p:cNvSpPr>
            <a:spLocks noGrp="1"/>
          </p:cNvSpPr>
          <p:nvPr>
            <p:ph type="sldNum" sz="quarter" idx="12"/>
          </p:nvPr>
        </p:nvSpPr>
        <p:spPr/>
        <p:txBody>
          <a:bodyPr/>
          <a:lstStyle/>
          <a:p>
            <a:fld id="{E519608B-51E2-47C6-AEBC-F1DE772F684E}" type="slidenum">
              <a:rPr lang="en-US" smtClean="0"/>
              <a:t>‹#›</a:t>
            </a:fld>
            <a:endParaRPr lang="en-US"/>
          </a:p>
        </p:txBody>
      </p:sp>
    </p:spTree>
    <p:extLst>
      <p:ext uri="{BB962C8B-B14F-4D97-AF65-F5344CB8AC3E}">
        <p14:creationId xmlns:p14="http://schemas.microsoft.com/office/powerpoint/2010/main" val="4003767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5669E-D21C-4A5F-B933-99679E0BBC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B4BA66-FE08-4A3B-A5AE-B1299C9F4E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2295BCD-0DCB-44FB-AC8D-BF6990D6AD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FB812A-CE0F-4BDE-AD21-FA955869ED76}"/>
              </a:ext>
            </a:extLst>
          </p:cNvPr>
          <p:cNvSpPr>
            <a:spLocks noGrp="1"/>
          </p:cNvSpPr>
          <p:nvPr>
            <p:ph type="dt" sz="half" idx="10"/>
          </p:nvPr>
        </p:nvSpPr>
        <p:spPr/>
        <p:txBody>
          <a:bodyPr/>
          <a:lstStyle/>
          <a:p>
            <a:fld id="{2785B298-2254-4E79-85D4-0C1F2A2A9631}" type="datetimeFigureOut">
              <a:rPr lang="en-US" smtClean="0"/>
              <a:t>9/8/2020</a:t>
            </a:fld>
            <a:endParaRPr lang="en-US"/>
          </a:p>
        </p:txBody>
      </p:sp>
      <p:sp>
        <p:nvSpPr>
          <p:cNvPr id="6" name="Footer Placeholder 5">
            <a:extLst>
              <a:ext uri="{FF2B5EF4-FFF2-40B4-BE49-F238E27FC236}">
                <a16:creationId xmlns:a16="http://schemas.microsoft.com/office/drawing/2014/main" id="{E827D065-278F-4F4E-A659-22A7D50F1D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191942-3E3D-42FA-A78B-636E7C9AD66B}"/>
              </a:ext>
            </a:extLst>
          </p:cNvPr>
          <p:cNvSpPr>
            <a:spLocks noGrp="1"/>
          </p:cNvSpPr>
          <p:nvPr>
            <p:ph type="sldNum" sz="quarter" idx="12"/>
          </p:nvPr>
        </p:nvSpPr>
        <p:spPr/>
        <p:txBody>
          <a:bodyPr/>
          <a:lstStyle/>
          <a:p>
            <a:fld id="{E519608B-51E2-47C6-AEBC-F1DE772F684E}" type="slidenum">
              <a:rPr lang="en-US" smtClean="0"/>
              <a:t>‹#›</a:t>
            </a:fld>
            <a:endParaRPr lang="en-US"/>
          </a:p>
        </p:txBody>
      </p:sp>
    </p:spTree>
    <p:extLst>
      <p:ext uri="{BB962C8B-B14F-4D97-AF65-F5344CB8AC3E}">
        <p14:creationId xmlns:p14="http://schemas.microsoft.com/office/powerpoint/2010/main" val="4052914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024F2-5A49-41A7-AEB8-AC8A117E5E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0D7623E-7A6C-4A3B-B036-AE6E0E554F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5B8CDD-FB76-4A85-AD4C-E8E010C505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5788AD-8752-4E1C-B6E7-4873940B01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84E52-596D-4191-A511-016B3A3545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6474714-F4E2-490E-88AC-77C2CF0A26D9}"/>
              </a:ext>
            </a:extLst>
          </p:cNvPr>
          <p:cNvSpPr>
            <a:spLocks noGrp="1"/>
          </p:cNvSpPr>
          <p:nvPr>
            <p:ph type="dt" sz="half" idx="10"/>
          </p:nvPr>
        </p:nvSpPr>
        <p:spPr/>
        <p:txBody>
          <a:bodyPr/>
          <a:lstStyle/>
          <a:p>
            <a:fld id="{2785B298-2254-4E79-85D4-0C1F2A2A9631}" type="datetimeFigureOut">
              <a:rPr lang="en-US" smtClean="0"/>
              <a:t>9/8/2020</a:t>
            </a:fld>
            <a:endParaRPr lang="en-US"/>
          </a:p>
        </p:txBody>
      </p:sp>
      <p:sp>
        <p:nvSpPr>
          <p:cNvPr id="8" name="Footer Placeholder 7">
            <a:extLst>
              <a:ext uri="{FF2B5EF4-FFF2-40B4-BE49-F238E27FC236}">
                <a16:creationId xmlns:a16="http://schemas.microsoft.com/office/drawing/2014/main" id="{33DCF7C3-0455-46A3-AE09-DED1F31BA7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AD3FB30-AE7F-45C6-8499-FA2FF4E055FD}"/>
              </a:ext>
            </a:extLst>
          </p:cNvPr>
          <p:cNvSpPr>
            <a:spLocks noGrp="1"/>
          </p:cNvSpPr>
          <p:nvPr>
            <p:ph type="sldNum" sz="quarter" idx="12"/>
          </p:nvPr>
        </p:nvSpPr>
        <p:spPr/>
        <p:txBody>
          <a:bodyPr/>
          <a:lstStyle/>
          <a:p>
            <a:fld id="{E519608B-51E2-47C6-AEBC-F1DE772F684E}" type="slidenum">
              <a:rPr lang="en-US" smtClean="0"/>
              <a:t>‹#›</a:t>
            </a:fld>
            <a:endParaRPr lang="en-US"/>
          </a:p>
        </p:txBody>
      </p:sp>
    </p:spTree>
    <p:extLst>
      <p:ext uri="{BB962C8B-B14F-4D97-AF65-F5344CB8AC3E}">
        <p14:creationId xmlns:p14="http://schemas.microsoft.com/office/powerpoint/2010/main" val="517004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B1B58-0C68-4B3D-A62C-649FEBF2C5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B0A8E1-F876-423E-A8EE-62C3FF551971}"/>
              </a:ext>
            </a:extLst>
          </p:cNvPr>
          <p:cNvSpPr>
            <a:spLocks noGrp="1"/>
          </p:cNvSpPr>
          <p:nvPr>
            <p:ph type="dt" sz="half" idx="10"/>
          </p:nvPr>
        </p:nvSpPr>
        <p:spPr/>
        <p:txBody>
          <a:bodyPr/>
          <a:lstStyle/>
          <a:p>
            <a:fld id="{2785B298-2254-4E79-85D4-0C1F2A2A9631}" type="datetimeFigureOut">
              <a:rPr lang="en-US" smtClean="0"/>
              <a:t>9/8/2020</a:t>
            </a:fld>
            <a:endParaRPr lang="en-US"/>
          </a:p>
        </p:txBody>
      </p:sp>
      <p:sp>
        <p:nvSpPr>
          <p:cNvPr id="4" name="Footer Placeholder 3">
            <a:extLst>
              <a:ext uri="{FF2B5EF4-FFF2-40B4-BE49-F238E27FC236}">
                <a16:creationId xmlns:a16="http://schemas.microsoft.com/office/drawing/2014/main" id="{CB6573BF-B8CD-4FDD-80B6-776A23F601D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79A760-2903-4072-BA7F-5FA5F6138CF4}"/>
              </a:ext>
            </a:extLst>
          </p:cNvPr>
          <p:cNvSpPr>
            <a:spLocks noGrp="1"/>
          </p:cNvSpPr>
          <p:nvPr>
            <p:ph type="sldNum" sz="quarter" idx="12"/>
          </p:nvPr>
        </p:nvSpPr>
        <p:spPr/>
        <p:txBody>
          <a:bodyPr/>
          <a:lstStyle/>
          <a:p>
            <a:fld id="{E519608B-51E2-47C6-AEBC-F1DE772F684E}" type="slidenum">
              <a:rPr lang="en-US" smtClean="0"/>
              <a:t>‹#›</a:t>
            </a:fld>
            <a:endParaRPr lang="en-US"/>
          </a:p>
        </p:txBody>
      </p:sp>
    </p:spTree>
    <p:extLst>
      <p:ext uri="{BB962C8B-B14F-4D97-AF65-F5344CB8AC3E}">
        <p14:creationId xmlns:p14="http://schemas.microsoft.com/office/powerpoint/2010/main" val="3645754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94ED7D-8FEE-4C66-8070-A03F9A8DBACD}"/>
              </a:ext>
            </a:extLst>
          </p:cNvPr>
          <p:cNvSpPr>
            <a:spLocks noGrp="1"/>
          </p:cNvSpPr>
          <p:nvPr>
            <p:ph type="dt" sz="half" idx="10"/>
          </p:nvPr>
        </p:nvSpPr>
        <p:spPr/>
        <p:txBody>
          <a:bodyPr/>
          <a:lstStyle/>
          <a:p>
            <a:fld id="{2785B298-2254-4E79-85D4-0C1F2A2A9631}" type="datetimeFigureOut">
              <a:rPr lang="en-US" smtClean="0"/>
              <a:t>9/8/2020</a:t>
            </a:fld>
            <a:endParaRPr lang="en-US"/>
          </a:p>
        </p:txBody>
      </p:sp>
      <p:sp>
        <p:nvSpPr>
          <p:cNvPr id="3" name="Footer Placeholder 2">
            <a:extLst>
              <a:ext uri="{FF2B5EF4-FFF2-40B4-BE49-F238E27FC236}">
                <a16:creationId xmlns:a16="http://schemas.microsoft.com/office/drawing/2014/main" id="{8F04F311-41AF-4361-B340-216EFB5D11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048AA0-E300-4555-93BC-28C26B7DA109}"/>
              </a:ext>
            </a:extLst>
          </p:cNvPr>
          <p:cNvSpPr>
            <a:spLocks noGrp="1"/>
          </p:cNvSpPr>
          <p:nvPr>
            <p:ph type="sldNum" sz="quarter" idx="12"/>
          </p:nvPr>
        </p:nvSpPr>
        <p:spPr/>
        <p:txBody>
          <a:bodyPr/>
          <a:lstStyle/>
          <a:p>
            <a:fld id="{E519608B-51E2-47C6-AEBC-F1DE772F684E}" type="slidenum">
              <a:rPr lang="en-US" smtClean="0"/>
              <a:t>‹#›</a:t>
            </a:fld>
            <a:endParaRPr lang="en-US"/>
          </a:p>
        </p:txBody>
      </p:sp>
    </p:spTree>
    <p:extLst>
      <p:ext uri="{BB962C8B-B14F-4D97-AF65-F5344CB8AC3E}">
        <p14:creationId xmlns:p14="http://schemas.microsoft.com/office/powerpoint/2010/main" val="1285550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8A83B-49A8-4A6F-9BC6-DFE1B963B6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56E7B0-A7E8-421D-9C18-F4ED25D1CB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C9FB854-3173-4CA0-BC3D-01E00AEA2B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24F15C-C5CF-4719-8761-2EE5715F868A}"/>
              </a:ext>
            </a:extLst>
          </p:cNvPr>
          <p:cNvSpPr>
            <a:spLocks noGrp="1"/>
          </p:cNvSpPr>
          <p:nvPr>
            <p:ph type="dt" sz="half" idx="10"/>
          </p:nvPr>
        </p:nvSpPr>
        <p:spPr/>
        <p:txBody>
          <a:bodyPr/>
          <a:lstStyle/>
          <a:p>
            <a:fld id="{2785B298-2254-4E79-85D4-0C1F2A2A9631}" type="datetimeFigureOut">
              <a:rPr lang="en-US" smtClean="0"/>
              <a:t>9/8/2020</a:t>
            </a:fld>
            <a:endParaRPr lang="en-US"/>
          </a:p>
        </p:txBody>
      </p:sp>
      <p:sp>
        <p:nvSpPr>
          <p:cNvPr id="6" name="Footer Placeholder 5">
            <a:extLst>
              <a:ext uri="{FF2B5EF4-FFF2-40B4-BE49-F238E27FC236}">
                <a16:creationId xmlns:a16="http://schemas.microsoft.com/office/drawing/2014/main" id="{F98C1710-36AF-4B4B-8110-C1A95867C9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BB9236-50DF-484F-87BB-ADB78530E9D1}"/>
              </a:ext>
            </a:extLst>
          </p:cNvPr>
          <p:cNvSpPr>
            <a:spLocks noGrp="1"/>
          </p:cNvSpPr>
          <p:nvPr>
            <p:ph type="sldNum" sz="quarter" idx="12"/>
          </p:nvPr>
        </p:nvSpPr>
        <p:spPr/>
        <p:txBody>
          <a:bodyPr/>
          <a:lstStyle/>
          <a:p>
            <a:fld id="{E519608B-51E2-47C6-AEBC-F1DE772F684E}" type="slidenum">
              <a:rPr lang="en-US" smtClean="0"/>
              <a:t>‹#›</a:t>
            </a:fld>
            <a:endParaRPr lang="en-US"/>
          </a:p>
        </p:txBody>
      </p:sp>
    </p:spTree>
    <p:extLst>
      <p:ext uri="{BB962C8B-B14F-4D97-AF65-F5344CB8AC3E}">
        <p14:creationId xmlns:p14="http://schemas.microsoft.com/office/powerpoint/2010/main" val="2157610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16AB4-0451-4A4D-BA4A-ABB67BC297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49E87F-3D29-418F-A630-4BCBCF9A19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F620C0E-B890-42F3-AA08-8D31202142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D75A62-0960-47EC-9475-37EAC0EC89AA}"/>
              </a:ext>
            </a:extLst>
          </p:cNvPr>
          <p:cNvSpPr>
            <a:spLocks noGrp="1"/>
          </p:cNvSpPr>
          <p:nvPr>
            <p:ph type="dt" sz="half" idx="10"/>
          </p:nvPr>
        </p:nvSpPr>
        <p:spPr/>
        <p:txBody>
          <a:bodyPr/>
          <a:lstStyle/>
          <a:p>
            <a:fld id="{2785B298-2254-4E79-85D4-0C1F2A2A9631}" type="datetimeFigureOut">
              <a:rPr lang="en-US" smtClean="0"/>
              <a:t>9/8/2020</a:t>
            </a:fld>
            <a:endParaRPr lang="en-US"/>
          </a:p>
        </p:txBody>
      </p:sp>
      <p:sp>
        <p:nvSpPr>
          <p:cNvPr id="6" name="Footer Placeholder 5">
            <a:extLst>
              <a:ext uri="{FF2B5EF4-FFF2-40B4-BE49-F238E27FC236}">
                <a16:creationId xmlns:a16="http://schemas.microsoft.com/office/drawing/2014/main" id="{E7FC08C9-951D-454D-A20B-723DD1D0A1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AAD64B-0B6A-4A18-9C47-840B38992E77}"/>
              </a:ext>
            </a:extLst>
          </p:cNvPr>
          <p:cNvSpPr>
            <a:spLocks noGrp="1"/>
          </p:cNvSpPr>
          <p:nvPr>
            <p:ph type="sldNum" sz="quarter" idx="12"/>
          </p:nvPr>
        </p:nvSpPr>
        <p:spPr/>
        <p:txBody>
          <a:bodyPr/>
          <a:lstStyle/>
          <a:p>
            <a:fld id="{E519608B-51E2-47C6-AEBC-F1DE772F684E}" type="slidenum">
              <a:rPr lang="en-US" smtClean="0"/>
              <a:t>‹#›</a:t>
            </a:fld>
            <a:endParaRPr lang="en-US"/>
          </a:p>
        </p:txBody>
      </p:sp>
    </p:spTree>
    <p:extLst>
      <p:ext uri="{BB962C8B-B14F-4D97-AF65-F5344CB8AC3E}">
        <p14:creationId xmlns:p14="http://schemas.microsoft.com/office/powerpoint/2010/main" val="2316159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60CE5A-F6FC-4240-861A-71936C4E53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99D1C48-C17C-4E16-88D9-E34DAE7E5B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050EEE-5F93-4EAD-B3C8-786690A55A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85B298-2254-4E79-85D4-0C1F2A2A9631}" type="datetimeFigureOut">
              <a:rPr lang="en-US" smtClean="0"/>
              <a:t>9/8/2020</a:t>
            </a:fld>
            <a:endParaRPr lang="en-US"/>
          </a:p>
        </p:txBody>
      </p:sp>
      <p:sp>
        <p:nvSpPr>
          <p:cNvPr id="5" name="Footer Placeholder 4">
            <a:extLst>
              <a:ext uri="{FF2B5EF4-FFF2-40B4-BE49-F238E27FC236}">
                <a16:creationId xmlns:a16="http://schemas.microsoft.com/office/drawing/2014/main" id="{06C8E074-6EAE-42F8-B8B3-73D568376E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EE6B7E-13B3-4269-BBAF-EA0F3933F4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19608B-51E2-47C6-AEBC-F1DE772F684E}" type="slidenum">
              <a:rPr lang="en-US" smtClean="0"/>
              <a:t>‹#›</a:t>
            </a:fld>
            <a:endParaRPr lang="en-US"/>
          </a:p>
        </p:txBody>
      </p:sp>
    </p:spTree>
    <p:extLst>
      <p:ext uri="{BB962C8B-B14F-4D97-AF65-F5344CB8AC3E}">
        <p14:creationId xmlns:p14="http://schemas.microsoft.com/office/powerpoint/2010/main" val="2346932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microsoft.com/office/2007/relationships/hdphoto" Target="../media/hdphoto2.wdp"/></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microsoft.com/office/2007/relationships/hdphoto" Target="../media/hdphoto3.wdp"/></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16E940-7FAE-4A30-8880-4B57A6AEADAE}"/>
              </a:ext>
            </a:extLst>
          </p:cNvPr>
          <p:cNvSpPr txBox="1"/>
          <p:nvPr/>
        </p:nvSpPr>
        <p:spPr>
          <a:xfrm>
            <a:off x="1536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CMOS Latch-up</a:t>
            </a:r>
          </a:p>
        </p:txBody>
      </p:sp>
      <p:sp>
        <p:nvSpPr>
          <p:cNvPr id="7" name="Date Placeholder 1">
            <a:extLst>
              <a:ext uri="{FF2B5EF4-FFF2-40B4-BE49-F238E27FC236}">
                <a16:creationId xmlns:a16="http://schemas.microsoft.com/office/drawing/2014/main" id="{B6EC8E35-2673-4243-BCFC-E9BD2E8EF9B8}"/>
              </a:ext>
            </a:extLst>
          </p:cNvPr>
          <p:cNvSpPr>
            <a:spLocks noGrp="1"/>
          </p:cNvSpPr>
          <p:nvPr>
            <p:ph type="dt" sz="half" idx="10"/>
          </p:nvPr>
        </p:nvSpPr>
        <p:spPr>
          <a:xfrm>
            <a:off x="1533525" y="6448446"/>
            <a:ext cx="2133600" cy="365125"/>
          </a:xfrm>
        </p:spPr>
        <p:txBody>
          <a:bodyPr/>
          <a:lstStyle/>
          <a:p>
            <a:fld id="{ADF5A313-DFE6-448C-857B-AAC33D330831}" type="datetime5">
              <a:rPr lang="en-US" smtClean="0"/>
              <a:t>8-Sep-20</a:t>
            </a:fld>
            <a:endParaRPr lang="en-US" dirty="0"/>
          </a:p>
        </p:txBody>
      </p:sp>
      <p:sp>
        <p:nvSpPr>
          <p:cNvPr id="8" name="Slide Number Placeholder 2">
            <a:extLst>
              <a:ext uri="{FF2B5EF4-FFF2-40B4-BE49-F238E27FC236}">
                <a16:creationId xmlns:a16="http://schemas.microsoft.com/office/drawing/2014/main" id="{76121B67-8814-4309-894A-7CD1B4EA70FC}"/>
              </a:ext>
            </a:extLst>
          </p:cNvPr>
          <p:cNvSpPr>
            <a:spLocks noGrp="1"/>
          </p:cNvSpPr>
          <p:nvPr>
            <p:ph type="sldNum" sz="quarter" idx="12"/>
          </p:nvPr>
        </p:nvSpPr>
        <p:spPr>
          <a:xfrm>
            <a:off x="8524875" y="6492895"/>
            <a:ext cx="2133600" cy="365125"/>
          </a:xfrm>
        </p:spPr>
        <p:txBody>
          <a:bodyPr/>
          <a:lstStyle/>
          <a:p>
            <a:fld id="{BC490F8C-3D0D-4DB1-B2BD-1525EA5CE111}" type="slidenum">
              <a:rPr lang="en-US" sz="2000">
                <a:solidFill>
                  <a:srgbClr val="009900"/>
                </a:solidFill>
              </a:rPr>
              <a:pPr/>
              <a:t>1</a:t>
            </a:fld>
            <a:endParaRPr lang="en-US" sz="2000" dirty="0">
              <a:solidFill>
                <a:srgbClr val="009900"/>
              </a:solidFill>
            </a:endParaRPr>
          </a:p>
        </p:txBody>
      </p:sp>
      <p:sp>
        <p:nvSpPr>
          <p:cNvPr id="2" name="Rectangle 1">
            <a:extLst>
              <a:ext uri="{FF2B5EF4-FFF2-40B4-BE49-F238E27FC236}">
                <a16:creationId xmlns:a16="http://schemas.microsoft.com/office/drawing/2014/main" id="{FEA1E586-7963-49C9-B848-2584E3C5BDD0}"/>
              </a:ext>
            </a:extLst>
          </p:cNvPr>
          <p:cNvSpPr/>
          <p:nvPr/>
        </p:nvSpPr>
        <p:spPr>
          <a:xfrm>
            <a:off x="1905000" y="762000"/>
            <a:ext cx="8534400" cy="4154984"/>
          </a:xfrm>
          <a:prstGeom prst="rect">
            <a:avLst/>
          </a:prstGeom>
        </p:spPr>
        <p:txBody>
          <a:bodyPr wrap="square">
            <a:spAutoFit/>
          </a:bodyPr>
          <a:lstStyle/>
          <a:p>
            <a:pPr marL="285750" indent="-285750" algn="just">
              <a:buFont typeface="Arial" panose="020B0604020202020204" pitchFamily="34" charset="0"/>
              <a:buChar char="•"/>
            </a:pPr>
            <a:r>
              <a:rPr lang="en-US" sz="2200" dirty="0">
                <a:solidFill>
                  <a:srgbClr val="231F20"/>
                </a:solidFill>
                <a:latin typeface="Times New Roman" panose="02020603050405020304" pitchFamily="18" charset="0"/>
              </a:rPr>
              <a:t>In CMOS circuits, the parasitic </a:t>
            </a:r>
            <a:r>
              <a:rPr lang="en-US" sz="2200" b="1" dirty="0">
                <a:solidFill>
                  <a:srgbClr val="231F20"/>
                </a:solidFill>
                <a:latin typeface="Times New Roman" panose="02020603050405020304" pitchFamily="18" charset="0"/>
              </a:rPr>
              <a:t>NPN</a:t>
            </a:r>
            <a:r>
              <a:rPr lang="en-US" sz="2200" dirty="0">
                <a:solidFill>
                  <a:srgbClr val="231F20"/>
                </a:solidFill>
                <a:latin typeface="Times New Roman" panose="02020603050405020304" pitchFamily="18" charset="0"/>
              </a:rPr>
              <a:t> and </a:t>
            </a:r>
            <a:r>
              <a:rPr lang="en-US" sz="2200" b="1" dirty="0">
                <a:solidFill>
                  <a:srgbClr val="231F20"/>
                </a:solidFill>
                <a:latin typeface="Times New Roman" panose="02020603050405020304" pitchFamily="18" charset="0"/>
              </a:rPr>
              <a:t>PNP</a:t>
            </a:r>
            <a:r>
              <a:rPr lang="en-US" sz="2200" dirty="0">
                <a:solidFill>
                  <a:srgbClr val="231F20"/>
                </a:solidFill>
                <a:latin typeface="Times New Roman" panose="02020603050405020304" pitchFamily="18" charset="0"/>
              </a:rPr>
              <a:t> bipolar junction transistors (BJT) form a </a:t>
            </a:r>
            <a:r>
              <a:rPr lang="en-US" sz="2200" b="1" dirty="0">
                <a:solidFill>
                  <a:srgbClr val="231F20"/>
                </a:solidFill>
                <a:latin typeface="Times New Roman" panose="02020603050405020304" pitchFamily="18" charset="0"/>
              </a:rPr>
              <a:t>thyristor </a:t>
            </a:r>
            <a:r>
              <a:rPr lang="en-US" sz="2200" dirty="0">
                <a:solidFill>
                  <a:srgbClr val="231F20"/>
                </a:solidFill>
                <a:latin typeface="Times New Roman" panose="02020603050405020304" pitchFamily="18" charset="0"/>
              </a:rPr>
              <a:t>or PNPN structure. </a:t>
            </a:r>
          </a:p>
          <a:p>
            <a:pPr marL="285750" indent="-285750" algn="just">
              <a:buFont typeface="Arial" panose="020B0604020202020204" pitchFamily="34" charset="0"/>
              <a:buChar char="•"/>
            </a:pPr>
            <a:endParaRPr lang="en-US" sz="2200" dirty="0">
              <a:solidFill>
                <a:srgbClr val="231F20"/>
              </a:solidFill>
              <a:latin typeface="Times New Roman" panose="02020603050405020304" pitchFamily="18" charset="0"/>
            </a:endParaRPr>
          </a:p>
          <a:p>
            <a:pPr marL="285750" indent="-285750" algn="just">
              <a:buFont typeface="Arial" panose="020B0604020202020204" pitchFamily="34" charset="0"/>
              <a:buChar char="•"/>
            </a:pPr>
            <a:r>
              <a:rPr lang="en-US" sz="2200" dirty="0">
                <a:solidFill>
                  <a:srgbClr val="231F20"/>
                </a:solidFill>
                <a:latin typeface="Times New Roman" panose="02020603050405020304" pitchFamily="18" charset="0"/>
              </a:rPr>
              <a:t>When the thyristor is triggered by noise/glitch, the BJTs become ON, and it leads to a formation of short circuit between the power and ground lines, known as </a:t>
            </a:r>
            <a:r>
              <a:rPr lang="en-US" sz="2200" b="1" dirty="0">
                <a:solidFill>
                  <a:srgbClr val="231F20"/>
                </a:solidFill>
                <a:latin typeface="Times New Roman" panose="02020603050405020304" pitchFamily="18" charset="0"/>
              </a:rPr>
              <a:t>CMOS latch-up</a:t>
            </a:r>
            <a:r>
              <a:rPr lang="en-US" sz="2200" dirty="0">
                <a:solidFill>
                  <a:srgbClr val="231F20"/>
                </a:solidFill>
                <a:latin typeface="Times New Roman" panose="02020603050405020304" pitchFamily="18" charset="0"/>
              </a:rPr>
              <a:t>. </a:t>
            </a:r>
          </a:p>
          <a:p>
            <a:pPr marL="285750" indent="-285750" algn="just">
              <a:buFont typeface="Arial" panose="020B0604020202020204" pitchFamily="34" charset="0"/>
              <a:buChar char="•"/>
            </a:pPr>
            <a:endParaRPr lang="en-US" sz="2200" dirty="0">
              <a:solidFill>
                <a:srgbClr val="231F20"/>
              </a:solidFill>
              <a:latin typeface="Times New Roman" panose="02020603050405020304" pitchFamily="18" charset="0"/>
            </a:endParaRPr>
          </a:p>
          <a:p>
            <a:pPr marL="285750" indent="-285750" algn="just">
              <a:buFont typeface="Arial" panose="020B0604020202020204" pitchFamily="34" charset="0"/>
              <a:buChar char="•"/>
            </a:pPr>
            <a:r>
              <a:rPr lang="en-US" sz="2200" dirty="0">
                <a:solidFill>
                  <a:srgbClr val="231F20"/>
                </a:solidFill>
                <a:latin typeface="Times New Roman" panose="02020603050405020304" pitchFamily="18" charset="0"/>
              </a:rPr>
              <a:t>Once the device is triggered, the current through the device continues to increase due to regenerative feedback action, </a:t>
            </a:r>
            <a:r>
              <a:rPr lang="en-US" sz="2200" b="1" dirty="0">
                <a:solidFill>
                  <a:srgbClr val="231F20"/>
                </a:solidFill>
                <a:latin typeface="Times New Roman" panose="02020603050405020304" pitchFamily="18" charset="0"/>
              </a:rPr>
              <a:t>then it cannot be stopped</a:t>
            </a:r>
            <a:r>
              <a:rPr lang="en-US" sz="2200" dirty="0">
                <a:solidFill>
                  <a:srgbClr val="231F20"/>
                </a:solidFill>
                <a:latin typeface="Times New Roman" panose="02020603050405020304" pitchFamily="18" charset="0"/>
              </a:rPr>
              <a:t>. </a:t>
            </a:r>
          </a:p>
          <a:p>
            <a:pPr marL="285750" indent="-285750" algn="just">
              <a:buFont typeface="Arial" panose="020B0604020202020204" pitchFamily="34" charset="0"/>
              <a:buChar char="•"/>
            </a:pPr>
            <a:endParaRPr lang="en-US" sz="2200" dirty="0">
              <a:solidFill>
                <a:srgbClr val="231F20"/>
              </a:solidFill>
              <a:latin typeface="Times New Roman" panose="02020603050405020304" pitchFamily="18" charset="0"/>
            </a:endParaRPr>
          </a:p>
          <a:p>
            <a:pPr marL="285750" indent="-285750" algn="just">
              <a:buFont typeface="Arial" panose="020B0604020202020204" pitchFamily="34" charset="0"/>
              <a:buChar char="•"/>
            </a:pPr>
            <a:r>
              <a:rPr lang="en-US" sz="2200" dirty="0">
                <a:solidFill>
                  <a:srgbClr val="231F20"/>
                </a:solidFill>
                <a:latin typeface="Times New Roman" panose="02020603050405020304" pitchFamily="18" charset="0"/>
              </a:rPr>
              <a:t>The only way to stop it is to switch the power supply.</a:t>
            </a:r>
            <a:endParaRPr lang="en-US" sz="2200" dirty="0"/>
          </a:p>
        </p:txBody>
      </p:sp>
    </p:spTree>
    <p:extLst>
      <p:ext uri="{BB962C8B-B14F-4D97-AF65-F5344CB8AC3E}">
        <p14:creationId xmlns:p14="http://schemas.microsoft.com/office/powerpoint/2010/main" val="3060891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fade">
                                      <p:cBhvr>
                                        <p:cTn id="2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6"/>
          <p:cNvSpPr/>
          <p:nvPr/>
        </p:nvSpPr>
        <p:spPr>
          <a:xfrm>
            <a:off x="6604300" y="3556074"/>
            <a:ext cx="3682701" cy="2692326"/>
          </a:xfrm>
          <a:prstGeom prst="rect">
            <a:avLst/>
          </a:prstGeom>
          <a:blipFill>
            <a:blip r:embed="rId2" cstate="print"/>
            <a:stretch>
              <a:fillRect/>
            </a:stretch>
          </a:blipFill>
        </p:spPr>
        <p:txBody>
          <a:bodyPr wrap="square" lIns="0" tIns="0" rIns="0" bIns="0" rtlCol="0">
            <a:noAutofit/>
          </a:bodyPr>
          <a:lstStyle/>
          <a:p>
            <a:endParaRPr sz="1588"/>
          </a:p>
        </p:txBody>
      </p:sp>
      <p:sp>
        <p:nvSpPr>
          <p:cNvPr id="13" name="object 13"/>
          <p:cNvSpPr txBox="1"/>
          <p:nvPr/>
        </p:nvSpPr>
        <p:spPr>
          <a:xfrm>
            <a:off x="2534772" y="1105068"/>
            <a:ext cx="3063383" cy="380776"/>
          </a:xfrm>
          <a:prstGeom prst="rect">
            <a:avLst/>
          </a:prstGeom>
        </p:spPr>
        <p:txBody>
          <a:bodyPr wrap="square" lIns="0" tIns="0" rIns="0" bIns="0" rtlCol="0">
            <a:noAutofit/>
          </a:bodyPr>
          <a:lstStyle/>
          <a:p>
            <a:pPr marL="11206">
              <a:lnSpc>
                <a:spcPts val="2965"/>
              </a:lnSpc>
              <a:spcBef>
                <a:spcPts val="148"/>
              </a:spcBef>
            </a:pPr>
            <a:r>
              <a:rPr sz="4236" b="1" baseline="3413" dirty="0">
                <a:solidFill>
                  <a:srgbClr val="002B82"/>
                </a:solidFill>
                <a:latin typeface="Calibri"/>
                <a:cs typeface="Calibri"/>
              </a:rPr>
              <a:t>L</a:t>
            </a:r>
            <a:r>
              <a:rPr sz="4236" b="1" spc="-26" baseline="3413" dirty="0">
                <a:solidFill>
                  <a:srgbClr val="002B82"/>
                </a:solidFill>
                <a:latin typeface="Calibri"/>
                <a:cs typeface="Calibri"/>
              </a:rPr>
              <a:t>a</a:t>
            </a:r>
            <a:r>
              <a:rPr sz="4236" b="1" spc="-34" baseline="3413" dirty="0">
                <a:solidFill>
                  <a:srgbClr val="002B82"/>
                </a:solidFill>
                <a:latin typeface="Calibri"/>
                <a:cs typeface="Calibri"/>
              </a:rPr>
              <a:t>t</a:t>
            </a:r>
            <a:r>
              <a:rPr sz="4236" b="1" baseline="3413" dirty="0">
                <a:solidFill>
                  <a:srgbClr val="002B82"/>
                </a:solidFill>
                <a:latin typeface="Calibri"/>
                <a:cs typeface="Calibri"/>
              </a:rPr>
              <a:t>ch‐up</a:t>
            </a:r>
            <a:r>
              <a:rPr sz="4236" b="1" spc="-17" baseline="3413" dirty="0">
                <a:solidFill>
                  <a:srgbClr val="002B82"/>
                </a:solidFill>
                <a:latin typeface="Calibri"/>
                <a:cs typeface="Calibri"/>
              </a:rPr>
              <a:t> </a:t>
            </a:r>
            <a:r>
              <a:rPr sz="4236" b="1" baseline="3413" dirty="0">
                <a:solidFill>
                  <a:srgbClr val="002B82"/>
                </a:solidFill>
                <a:latin typeface="Calibri"/>
                <a:cs typeface="Calibri"/>
              </a:rPr>
              <a:t>p</a:t>
            </a:r>
            <a:r>
              <a:rPr sz="4236" b="1" spc="-34" baseline="3413" dirty="0">
                <a:solidFill>
                  <a:srgbClr val="002B82"/>
                </a:solidFill>
                <a:latin typeface="Calibri"/>
                <a:cs typeface="Calibri"/>
              </a:rPr>
              <a:t>r</a:t>
            </a:r>
            <a:r>
              <a:rPr sz="4236" b="1" spc="-17" baseline="3413" dirty="0">
                <a:solidFill>
                  <a:srgbClr val="002B82"/>
                </a:solidFill>
                <a:latin typeface="Calibri"/>
                <a:cs typeface="Calibri"/>
              </a:rPr>
              <a:t>e</a:t>
            </a:r>
            <a:r>
              <a:rPr sz="4236" b="1" spc="-26" baseline="3413" dirty="0">
                <a:solidFill>
                  <a:srgbClr val="002B82"/>
                </a:solidFill>
                <a:latin typeface="Calibri"/>
                <a:cs typeface="Calibri"/>
              </a:rPr>
              <a:t>v</a:t>
            </a:r>
            <a:r>
              <a:rPr sz="4236" b="1" baseline="3413" dirty="0">
                <a:solidFill>
                  <a:srgbClr val="002B82"/>
                </a:solidFill>
                <a:latin typeface="Calibri"/>
                <a:cs typeface="Calibri"/>
              </a:rPr>
              <a:t>e</a:t>
            </a:r>
            <a:r>
              <a:rPr sz="4236" b="1" spc="-26" baseline="3413" dirty="0">
                <a:solidFill>
                  <a:srgbClr val="002B82"/>
                </a:solidFill>
                <a:latin typeface="Calibri"/>
                <a:cs typeface="Calibri"/>
              </a:rPr>
              <a:t>n</a:t>
            </a:r>
            <a:r>
              <a:rPr sz="4236" b="1" baseline="3413" dirty="0">
                <a:solidFill>
                  <a:srgbClr val="002B82"/>
                </a:solidFill>
                <a:latin typeface="Calibri"/>
                <a:cs typeface="Calibri"/>
              </a:rPr>
              <a:t>tion</a:t>
            </a:r>
            <a:endParaRPr sz="2824" dirty="0">
              <a:solidFill>
                <a:srgbClr val="002B82"/>
              </a:solidFill>
              <a:latin typeface="Calibri"/>
              <a:cs typeface="Calibri"/>
            </a:endParaRPr>
          </a:p>
        </p:txBody>
      </p:sp>
      <p:sp>
        <p:nvSpPr>
          <p:cNvPr id="12" name="object 12"/>
          <p:cNvSpPr txBox="1"/>
          <p:nvPr/>
        </p:nvSpPr>
        <p:spPr>
          <a:xfrm>
            <a:off x="2552252" y="1839698"/>
            <a:ext cx="156882" cy="291353"/>
          </a:xfrm>
          <a:prstGeom prst="rect">
            <a:avLst/>
          </a:prstGeom>
        </p:spPr>
        <p:txBody>
          <a:bodyPr wrap="square" lIns="0" tIns="0" rIns="0" bIns="0" rtlCol="0">
            <a:noAutofit/>
          </a:bodyPr>
          <a:lstStyle/>
          <a:p>
            <a:pPr marL="11206">
              <a:lnSpc>
                <a:spcPts val="2255"/>
              </a:lnSpc>
              <a:spcBef>
                <a:spcPts val="112"/>
              </a:spcBef>
            </a:pPr>
            <a:r>
              <a:rPr sz="2118" dirty="0">
                <a:latin typeface="Arial"/>
                <a:cs typeface="Arial"/>
              </a:rPr>
              <a:t>•</a:t>
            </a:r>
            <a:endParaRPr sz="2118">
              <a:latin typeface="Arial"/>
              <a:cs typeface="Arial"/>
            </a:endParaRPr>
          </a:p>
        </p:txBody>
      </p:sp>
      <p:sp>
        <p:nvSpPr>
          <p:cNvPr id="11" name="object 11"/>
          <p:cNvSpPr txBox="1"/>
          <p:nvPr/>
        </p:nvSpPr>
        <p:spPr>
          <a:xfrm>
            <a:off x="2706893" y="1855919"/>
            <a:ext cx="4402662" cy="291353"/>
          </a:xfrm>
          <a:prstGeom prst="rect">
            <a:avLst/>
          </a:prstGeom>
        </p:spPr>
        <p:txBody>
          <a:bodyPr wrap="square" lIns="0" tIns="0" rIns="0" bIns="0" rtlCol="0">
            <a:noAutofit/>
          </a:bodyPr>
          <a:lstStyle/>
          <a:p>
            <a:pPr marL="11206">
              <a:lnSpc>
                <a:spcPts val="2246"/>
              </a:lnSpc>
              <a:spcBef>
                <a:spcPts val="112"/>
              </a:spcBef>
            </a:pPr>
            <a:r>
              <a:rPr sz="3177" baseline="3413" dirty="0">
                <a:latin typeface="Calibri"/>
                <a:cs typeface="Calibri"/>
              </a:rPr>
              <a:t>Imp</a:t>
            </a:r>
            <a:r>
              <a:rPr sz="3177" spc="-34" baseline="3413" dirty="0">
                <a:latin typeface="Calibri"/>
                <a:cs typeface="Calibri"/>
              </a:rPr>
              <a:t>r</a:t>
            </a:r>
            <a:r>
              <a:rPr sz="3177" baseline="3413" dirty="0">
                <a:latin typeface="Calibri"/>
                <a:cs typeface="Calibri"/>
              </a:rPr>
              <a:t>oper</a:t>
            </a:r>
            <a:r>
              <a:rPr sz="3177" spc="-8" baseline="3413" dirty="0">
                <a:latin typeface="Calibri"/>
                <a:cs typeface="Calibri"/>
              </a:rPr>
              <a:t> </a:t>
            </a:r>
            <a:r>
              <a:rPr sz="3177" baseline="3413" dirty="0">
                <a:latin typeface="Calibri"/>
                <a:cs typeface="Calibri"/>
              </a:rPr>
              <a:t>g</a:t>
            </a:r>
            <a:r>
              <a:rPr sz="3177" spc="-30" baseline="3413" dirty="0">
                <a:latin typeface="Calibri"/>
                <a:cs typeface="Calibri"/>
              </a:rPr>
              <a:t>r</a:t>
            </a:r>
            <a:r>
              <a:rPr sz="3177" baseline="3413" dirty="0">
                <a:latin typeface="Calibri"/>
                <a:cs typeface="Calibri"/>
              </a:rPr>
              <a:t>ounding</a:t>
            </a:r>
            <a:r>
              <a:rPr sz="3177" spc="-8" baseline="3413" dirty="0">
                <a:latin typeface="Calibri"/>
                <a:cs typeface="Calibri"/>
              </a:rPr>
              <a:t> </a:t>
            </a:r>
            <a:r>
              <a:rPr sz="3177" spc="-17" baseline="3413" dirty="0">
                <a:latin typeface="Calibri"/>
                <a:cs typeface="Calibri"/>
              </a:rPr>
              <a:t>c</a:t>
            </a:r>
            <a:r>
              <a:rPr sz="3177" spc="4" baseline="3413" dirty="0">
                <a:latin typeface="Calibri"/>
                <a:cs typeface="Calibri"/>
              </a:rPr>
              <a:t>a</a:t>
            </a:r>
            <a:r>
              <a:rPr sz="3177" baseline="3413" dirty="0">
                <a:latin typeface="Calibri"/>
                <a:cs typeface="Calibri"/>
              </a:rPr>
              <a:t>n </a:t>
            </a:r>
            <a:r>
              <a:rPr sz="3177" spc="-17" baseline="3413" dirty="0">
                <a:latin typeface="Calibri"/>
                <a:cs typeface="Calibri"/>
              </a:rPr>
              <a:t>c</a:t>
            </a:r>
            <a:r>
              <a:rPr sz="3177" spc="4" baseline="3413" dirty="0">
                <a:latin typeface="Calibri"/>
                <a:cs typeface="Calibri"/>
              </a:rPr>
              <a:t>a</a:t>
            </a:r>
            <a:r>
              <a:rPr sz="3177" baseline="3413" dirty="0">
                <a:latin typeface="Calibri"/>
                <a:cs typeface="Calibri"/>
              </a:rPr>
              <a:t>u</a:t>
            </a:r>
            <a:r>
              <a:rPr sz="3177" spc="-4" baseline="3413" dirty="0">
                <a:latin typeface="Calibri"/>
                <a:cs typeface="Calibri"/>
              </a:rPr>
              <a:t>s</a:t>
            </a:r>
            <a:r>
              <a:rPr sz="3177" baseline="3413" dirty="0">
                <a:latin typeface="Calibri"/>
                <a:cs typeface="Calibri"/>
              </a:rPr>
              <a:t>e l</a:t>
            </a:r>
            <a:r>
              <a:rPr sz="3177" spc="-22" baseline="3413" dirty="0">
                <a:latin typeface="Calibri"/>
                <a:cs typeface="Calibri"/>
              </a:rPr>
              <a:t>a</a:t>
            </a:r>
            <a:r>
              <a:rPr sz="3177" spc="-26" baseline="3413" dirty="0">
                <a:latin typeface="Calibri"/>
                <a:cs typeface="Calibri"/>
              </a:rPr>
              <a:t>t</a:t>
            </a:r>
            <a:r>
              <a:rPr sz="3177" baseline="3413" dirty="0">
                <a:latin typeface="Calibri"/>
                <a:cs typeface="Calibri"/>
              </a:rPr>
              <a:t>ch‐up.</a:t>
            </a:r>
            <a:endParaRPr sz="2118">
              <a:latin typeface="Calibri"/>
              <a:cs typeface="Calibri"/>
            </a:endParaRPr>
          </a:p>
        </p:txBody>
      </p:sp>
      <p:sp>
        <p:nvSpPr>
          <p:cNvPr id="10" name="object 10"/>
          <p:cNvSpPr txBox="1"/>
          <p:nvPr/>
        </p:nvSpPr>
        <p:spPr>
          <a:xfrm>
            <a:off x="2552251" y="2485157"/>
            <a:ext cx="156882" cy="291353"/>
          </a:xfrm>
          <a:prstGeom prst="rect">
            <a:avLst/>
          </a:prstGeom>
        </p:spPr>
        <p:txBody>
          <a:bodyPr wrap="square" lIns="0" tIns="0" rIns="0" bIns="0" rtlCol="0">
            <a:noAutofit/>
          </a:bodyPr>
          <a:lstStyle/>
          <a:p>
            <a:pPr marL="11206">
              <a:lnSpc>
                <a:spcPts val="2255"/>
              </a:lnSpc>
              <a:spcBef>
                <a:spcPts val="112"/>
              </a:spcBef>
            </a:pPr>
            <a:r>
              <a:rPr sz="2118" dirty="0">
                <a:latin typeface="Arial"/>
                <a:cs typeface="Arial"/>
              </a:rPr>
              <a:t>•</a:t>
            </a:r>
            <a:endParaRPr sz="2118">
              <a:latin typeface="Arial"/>
              <a:cs typeface="Arial"/>
            </a:endParaRPr>
          </a:p>
        </p:txBody>
      </p:sp>
      <p:sp>
        <p:nvSpPr>
          <p:cNvPr id="9" name="object 9"/>
          <p:cNvSpPr txBox="1"/>
          <p:nvPr/>
        </p:nvSpPr>
        <p:spPr>
          <a:xfrm>
            <a:off x="2706893" y="2501376"/>
            <a:ext cx="4163647" cy="614082"/>
          </a:xfrm>
          <a:prstGeom prst="rect">
            <a:avLst/>
          </a:prstGeom>
        </p:spPr>
        <p:txBody>
          <a:bodyPr wrap="square" lIns="0" tIns="0" rIns="0" bIns="0" rtlCol="0">
            <a:noAutofit/>
          </a:bodyPr>
          <a:lstStyle/>
          <a:p>
            <a:pPr marL="11206">
              <a:lnSpc>
                <a:spcPts val="2246"/>
              </a:lnSpc>
              <a:spcBef>
                <a:spcPts val="112"/>
              </a:spcBef>
            </a:pPr>
            <a:r>
              <a:rPr sz="3177" baseline="3413" dirty="0">
                <a:latin typeface="Calibri"/>
                <a:cs typeface="Calibri"/>
              </a:rPr>
              <a:t>The PWM</a:t>
            </a:r>
            <a:r>
              <a:rPr sz="3177" spc="-8" baseline="3413" dirty="0">
                <a:latin typeface="Calibri"/>
                <a:cs typeface="Calibri"/>
              </a:rPr>
              <a:t> </a:t>
            </a:r>
            <a:r>
              <a:rPr sz="3177" baseline="3413" dirty="0">
                <a:latin typeface="Calibri"/>
                <a:cs typeface="Calibri"/>
              </a:rPr>
              <a:t>sou</a:t>
            </a:r>
            <a:r>
              <a:rPr sz="3177" spc="-34" baseline="3413" dirty="0">
                <a:latin typeface="Calibri"/>
                <a:cs typeface="Calibri"/>
              </a:rPr>
              <a:t>r</a:t>
            </a:r>
            <a:r>
              <a:rPr sz="3177" baseline="3413" dirty="0">
                <a:latin typeface="Calibri"/>
                <a:cs typeface="Calibri"/>
              </a:rPr>
              <a:t>ce outputs a</a:t>
            </a:r>
            <a:r>
              <a:rPr sz="3177" spc="-4" baseline="3413" dirty="0">
                <a:latin typeface="Calibri"/>
                <a:cs typeface="Calibri"/>
              </a:rPr>
              <a:t> </a:t>
            </a:r>
            <a:r>
              <a:rPr sz="3177" baseline="3413" dirty="0">
                <a:latin typeface="Calibri"/>
                <a:cs typeface="Calibri"/>
              </a:rPr>
              <a:t>l</a:t>
            </a:r>
            <a:r>
              <a:rPr sz="3177" spc="-12" baseline="3413" dirty="0">
                <a:latin typeface="Calibri"/>
                <a:cs typeface="Calibri"/>
              </a:rPr>
              <a:t>o</a:t>
            </a:r>
            <a:r>
              <a:rPr sz="3177" baseline="3413" dirty="0">
                <a:latin typeface="Calibri"/>
                <a:cs typeface="Calibri"/>
              </a:rPr>
              <a:t>w</a:t>
            </a:r>
            <a:r>
              <a:rPr sz="3177" spc="-8" baseline="3413" dirty="0">
                <a:latin typeface="Calibri"/>
                <a:cs typeface="Calibri"/>
              </a:rPr>
              <a:t> </a:t>
            </a:r>
            <a:r>
              <a:rPr sz="3177" baseline="3413" dirty="0">
                <a:latin typeface="Calibri"/>
                <a:cs typeface="Calibri"/>
              </a:rPr>
              <a:t>signal</a:t>
            </a:r>
            <a:endParaRPr sz="2118">
              <a:latin typeface="Calibri"/>
              <a:cs typeface="Calibri"/>
            </a:endParaRPr>
          </a:p>
          <a:p>
            <a:pPr marL="37429" marR="40343">
              <a:lnSpc>
                <a:spcPts val="2541"/>
              </a:lnSpc>
              <a:spcBef>
                <a:spcPts val="14"/>
              </a:spcBef>
            </a:pPr>
            <a:r>
              <a:rPr sz="3177" baseline="1137" dirty="0">
                <a:latin typeface="Calibri"/>
                <a:cs typeface="Calibri"/>
              </a:rPr>
              <a:t>which</a:t>
            </a:r>
            <a:r>
              <a:rPr sz="3177" spc="-8" baseline="1137" dirty="0">
                <a:latin typeface="Calibri"/>
                <a:cs typeface="Calibri"/>
              </a:rPr>
              <a:t> </a:t>
            </a:r>
            <a:r>
              <a:rPr sz="3177" baseline="1137" dirty="0">
                <a:latin typeface="Calibri"/>
                <a:cs typeface="Calibri"/>
              </a:rPr>
              <a:t>turns on</a:t>
            </a:r>
            <a:r>
              <a:rPr sz="3177" spc="-8" baseline="1137" dirty="0">
                <a:latin typeface="Calibri"/>
                <a:cs typeface="Calibri"/>
              </a:rPr>
              <a:t> </a:t>
            </a:r>
            <a:r>
              <a:rPr sz="3177" baseline="1137" dirty="0">
                <a:latin typeface="Calibri"/>
                <a:cs typeface="Calibri"/>
              </a:rPr>
              <a:t>the MOSFE</a:t>
            </a:r>
            <a:r>
              <a:rPr sz="3177" spc="-211" baseline="1137" dirty="0">
                <a:latin typeface="Calibri"/>
                <a:cs typeface="Calibri"/>
              </a:rPr>
              <a:t>T</a:t>
            </a:r>
            <a:r>
              <a:rPr sz="3177" baseline="1137" dirty="0">
                <a:latin typeface="Calibri"/>
                <a:cs typeface="Calibri"/>
              </a:rPr>
              <a:t>.</a:t>
            </a:r>
            <a:endParaRPr sz="2118">
              <a:latin typeface="Calibri"/>
              <a:cs typeface="Calibri"/>
            </a:endParaRPr>
          </a:p>
        </p:txBody>
      </p:sp>
      <p:sp>
        <p:nvSpPr>
          <p:cNvPr id="8" name="object 8"/>
          <p:cNvSpPr txBox="1"/>
          <p:nvPr/>
        </p:nvSpPr>
        <p:spPr>
          <a:xfrm>
            <a:off x="6867413" y="2501377"/>
            <a:ext cx="289283" cy="291353"/>
          </a:xfrm>
          <a:prstGeom prst="rect">
            <a:avLst/>
          </a:prstGeom>
        </p:spPr>
        <p:txBody>
          <a:bodyPr wrap="square" lIns="0" tIns="0" rIns="0" bIns="0" rtlCol="0">
            <a:noAutofit/>
          </a:bodyPr>
          <a:lstStyle/>
          <a:p>
            <a:pPr marL="11206">
              <a:lnSpc>
                <a:spcPts val="2246"/>
              </a:lnSpc>
              <a:spcBef>
                <a:spcPts val="112"/>
              </a:spcBef>
            </a:pPr>
            <a:r>
              <a:rPr sz="3177" spc="-22" baseline="3413" dirty="0">
                <a:latin typeface="Calibri"/>
                <a:cs typeface="Calibri"/>
              </a:rPr>
              <a:t>to</a:t>
            </a:r>
            <a:endParaRPr sz="2118">
              <a:latin typeface="Calibri"/>
              <a:cs typeface="Calibri"/>
            </a:endParaRPr>
          </a:p>
        </p:txBody>
      </p:sp>
      <p:sp>
        <p:nvSpPr>
          <p:cNvPr id="7" name="object 7"/>
          <p:cNvSpPr txBox="1"/>
          <p:nvPr/>
        </p:nvSpPr>
        <p:spPr>
          <a:xfrm>
            <a:off x="7155853" y="2501377"/>
            <a:ext cx="427789" cy="291353"/>
          </a:xfrm>
          <a:prstGeom prst="rect">
            <a:avLst/>
          </a:prstGeom>
        </p:spPr>
        <p:txBody>
          <a:bodyPr wrap="square" lIns="0" tIns="0" rIns="0" bIns="0" rtlCol="0">
            <a:noAutofit/>
          </a:bodyPr>
          <a:lstStyle/>
          <a:p>
            <a:pPr marL="11206">
              <a:lnSpc>
                <a:spcPts val="2246"/>
              </a:lnSpc>
              <a:spcBef>
                <a:spcPts val="112"/>
              </a:spcBef>
            </a:pPr>
            <a:r>
              <a:rPr sz="3177" baseline="3413" dirty="0">
                <a:latin typeface="Calibri"/>
                <a:cs typeface="Calibri"/>
              </a:rPr>
              <a:t>the</a:t>
            </a:r>
            <a:endParaRPr sz="2118">
              <a:latin typeface="Calibri"/>
              <a:cs typeface="Calibri"/>
            </a:endParaRPr>
          </a:p>
        </p:txBody>
      </p:sp>
      <p:sp>
        <p:nvSpPr>
          <p:cNvPr id="6" name="object 6"/>
          <p:cNvSpPr txBox="1"/>
          <p:nvPr/>
        </p:nvSpPr>
        <p:spPr>
          <a:xfrm>
            <a:off x="7582124" y="2501377"/>
            <a:ext cx="966559" cy="291353"/>
          </a:xfrm>
          <a:prstGeom prst="rect">
            <a:avLst/>
          </a:prstGeom>
        </p:spPr>
        <p:txBody>
          <a:bodyPr wrap="square" lIns="0" tIns="0" rIns="0" bIns="0" rtlCol="0">
            <a:noAutofit/>
          </a:bodyPr>
          <a:lstStyle/>
          <a:p>
            <a:pPr marL="11206">
              <a:lnSpc>
                <a:spcPts val="2246"/>
              </a:lnSpc>
              <a:spcBef>
                <a:spcPts val="112"/>
              </a:spcBef>
            </a:pPr>
            <a:r>
              <a:rPr sz="3177" baseline="3413" dirty="0">
                <a:latin typeface="Calibri"/>
                <a:cs typeface="Calibri"/>
              </a:rPr>
              <a:t>i</a:t>
            </a:r>
            <a:r>
              <a:rPr sz="3177" spc="-39" baseline="3413" dirty="0">
                <a:latin typeface="Calibri"/>
                <a:cs typeface="Calibri"/>
              </a:rPr>
              <a:t>n</a:t>
            </a:r>
            <a:r>
              <a:rPr sz="3177" spc="-17" baseline="3413" dirty="0">
                <a:latin typeface="Calibri"/>
                <a:cs typeface="Calibri"/>
              </a:rPr>
              <a:t>v</a:t>
            </a:r>
            <a:r>
              <a:rPr sz="3177" baseline="3413" dirty="0">
                <a:latin typeface="Calibri"/>
                <a:cs typeface="Calibri"/>
              </a:rPr>
              <a:t>er</a:t>
            </a:r>
            <a:r>
              <a:rPr sz="3177" spc="-22" baseline="3413" dirty="0">
                <a:latin typeface="Calibri"/>
                <a:cs typeface="Calibri"/>
              </a:rPr>
              <a:t>t</a:t>
            </a:r>
            <a:r>
              <a:rPr sz="3177" baseline="3413" dirty="0">
                <a:latin typeface="Calibri"/>
                <a:cs typeface="Calibri"/>
              </a:rPr>
              <a:t>e</a:t>
            </a:r>
            <a:r>
              <a:rPr sz="3177" spc="-180" baseline="3413" dirty="0">
                <a:latin typeface="Calibri"/>
                <a:cs typeface="Calibri"/>
              </a:rPr>
              <a:t>r</a:t>
            </a:r>
            <a:r>
              <a:rPr sz="3177" baseline="3413" dirty="0">
                <a:latin typeface="Calibri"/>
                <a:cs typeface="Calibri"/>
              </a:rPr>
              <a:t>,</a:t>
            </a:r>
            <a:endParaRPr sz="2118">
              <a:latin typeface="Calibri"/>
              <a:cs typeface="Calibri"/>
            </a:endParaRPr>
          </a:p>
        </p:txBody>
      </p:sp>
      <p:sp>
        <p:nvSpPr>
          <p:cNvPr id="5" name="object 5"/>
          <p:cNvSpPr txBox="1"/>
          <p:nvPr/>
        </p:nvSpPr>
        <p:spPr>
          <a:xfrm>
            <a:off x="2552251" y="3453345"/>
            <a:ext cx="156882" cy="291353"/>
          </a:xfrm>
          <a:prstGeom prst="rect">
            <a:avLst/>
          </a:prstGeom>
        </p:spPr>
        <p:txBody>
          <a:bodyPr wrap="square" lIns="0" tIns="0" rIns="0" bIns="0" rtlCol="0">
            <a:noAutofit/>
          </a:bodyPr>
          <a:lstStyle/>
          <a:p>
            <a:pPr marL="11206">
              <a:lnSpc>
                <a:spcPts val="2255"/>
              </a:lnSpc>
              <a:spcBef>
                <a:spcPts val="112"/>
              </a:spcBef>
            </a:pPr>
            <a:r>
              <a:rPr sz="2118" dirty="0">
                <a:latin typeface="Arial"/>
                <a:cs typeface="Arial"/>
              </a:rPr>
              <a:t>•</a:t>
            </a:r>
            <a:endParaRPr sz="2118">
              <a:latin typeface="Arial"/>
              <a:cs typeface="Arial"/>
            </a:endParaRPr>
          </a:p>
        </p:txBody>
      </p:sp>
      <p:sp>
        <p:nvSpPr>
          <p:cNvPr id="4" name="object 4"/>
          <p:cNvSpPr txBox="1"/>
          <p:nvPr/>
        </p:nvSpPr>
        <p:spPr>
          <a:xfrm>
            <a:off x="2672602" y="3469566"/>
            <a:ext cx="3930570" cy="1582271"/>
          </a:xfrm>
          <a:prstGeom prst="rect">
            <a:avLst/>
          </a:prstGeom>
        </p:spPr>
        <p:txBody>
          <a:bodyPr wrap="square" lIns="0" tIns="0" rIns="0" bIns="0" rtlCol="0">
            <a:noAutofit/>
          </a:bodyPr>
          <a:lstStyle/>
          <a:p>
            <a:pPr marL="45498">
              <a:lnSpc>
                <a:spcPts val="2246"/>
              </a:lnSpc>
              <a:spcBef>
                <a:spcPts val="112"/>
              </a:spcBef>
            </a:pPr>
            <a:r>
              <a:rPr sz="3177" baseline="3413" dirty="0">
                <a:latin typeface="Calibri"/>
                <a:cs typeface="Calibri"/>
              </a:rPr>
              <a:t>If</a:t>
            </a:r>
            <a:r>
              <a:rPr sz="3177" spc="-8" baseline="3413" dirty="0">
                <a:latin typeface="Calibri"/>
                <a:cs typeface="Calibri"/>
              </a:rPr>
              <a:t> </a:t>
            </a:r>
            <a:r>
              <a:rPr sz="3177" baseline="3413" dirty="0">
                <a:latin typeface="Calibri"/>
                <a:cs typeface="Calibri"/>
              </a:rPr>
              <a:t>the pa</a:t>
            </a:r>
            <a:r>
              <a:rPr sz="3177" spc="-44" baseline="3413" dirty="0">
                <a:latin typeface="Calibri"/>
                <a:cs typeface="Calibri"/>
              </a:rPr>
              <a:t>r</a:t>
            </a:r>
            <a:r>
              <a:rPr sz="3177" baseline="3413" dirty="0">
                <a:latin typeface="Calibri"/>
                <a:cs typeface="Calibri"/>
              </a:rPr>
              <a:t>asitic</a:t>
            </a:r>
            <a:r>
              <a:rPr sz="3177" spc="-8" baseline="3413" dirty="0">
                <a:latin typeface="Calibri"/>
                <a:cs typeface="Calibri"/>
              </a:rPr>
              <a:t> </a:t>
            </a:r>
            <a:r>
              <a:rPr sz="3177" baseline="3413" dirty="0">
                <a:latin typeface="Calibri"/>
                <a:cs typeface="Calibri"/>
              </a:rPr>
              <a:t>t</a:t>
            </a:r>
            <a:r>
              <a:rPr sz="3177" spc="-44" baseline="3413" dirty="0">
                <a:latin typeface="Calibri"/>
                <a:cs typeface="Calibri"/>
              </a:rPr>
              <a:t>r</a:t>
            </a:r>
            <a:r>
              <a:rPr sz="3177" baseline="3413" dirty="0">
                <a:latin typeface="Calibri"/>
                <a:cs typeface="Calibri"/>
              </a:rPr>
              <a:t>ace </a:t>
            </a:r>
            <a:r>
              <a:rPr sz="3177" spc="-26" baseline="3413" dirty="0">
                <a:latin typeface="Calibri"/>
                <a:cs typeface="Calibri"/>
              </a:rPr>
              <a:t>r</a:t>
            </a:r>
            <a:r>
              <a:rPr sz="3177" baseline="3413" dirty="0">
                <a:latin typeface="Calibri"/>
                <a:cs typeface="Calibri"/>
              </a:rPr>
              <a:t>e</a:t>
            </a:r>
            <a:r>
              <a:rPr sz="3177" spc="-4" baseline="3413" dirty="0">
                <a:latin typeface="Calibri"/>
                <a:cs typeface="Calibri"/>
              </a:rPr>
              <a:t>s</a:t>
            </a:r>
            <a:r>
              <a:rPr sz="3177" baseline="3413" dirty="0">
                <a:latin typeface="Calibri"/>
                <a:cs typeface="Calibri"/>
              </a:rPr>
              <a:t>i</a:t>
            </a:r>
            <a:r>
              <a:rPr sz="3177" spc="-26" baseline="3413" dirty="0">
                <a:latin typeface="Calibri"/>
                <a:cs typeface="Calibri"/>
              </a:rPr>
              <a:t>st</a:t>
            </a:r>
            <a:r>
              <a:rPr sz="3177" baseline="3413" dirty="0">
                <a:latin typeface="Calibri"/>
                <a:cs typeface="Calibri"/>
              </a:rPr>
              <a:t>ance (R1)</a:t>
            </a:r>
            <a:endParaRPr sz="2118">
              <a:latin typeface="Calibri"/>
              <a:cs typeface="Calibri"/>
            </a:endParaRPr>
          </a:p>
          <a:p>
            <a:pPr marL="11206" marR="40343">
              <a:lnSpc>
                <a:spcPts val="2541"/>
              </a:lnSpc>
              <a:spcBef>
                <a:spcPts val="14"/>
              </a:spcBef>
            </a:pPr>
            <a:r>
              <a:rPr sz="3177" baseline="1137" dirty="0">
                <a:latin typeface="Calibri"/>
                <a:cs typeface="Calibri"/>
              </a:rPr>
              <a:t>is la</a:t>
            </a:r>
            <a:r>
              <a:rPr sz="3177" spc="-34" baseline="1137" dirty="0">
                <a:latin typeface="Calibri"/>
                <a:cs typeface="Calibri"/>
              </a:rPr>
              <a:t>r</a:t>
            </a:r>
            <a:r>
              <a:rPr sz="3177" spc="-17" baseline="1137" dirty="0">
                <a:latin typeface="Calibri"/>
                <a:cs typeface="Calibri"/>
              </a:rPr>
              <a:t>g</a:t>
            </a:r>
            <a:r>
              <a:rPr sz="3177" baseline="1137" dirty="0">
                <a:latin typeface="Calibri"/>
                <a:cs typeface="Calibri"/>
              </a:rPr>
              <a:t>e enough, the g</a:t>
            </a:r>
            <a:r>
              <a:rPr sz="3177" spc="-30" baseline="1137" dirty="0">
                <a:latin typeface="Calibri"/>
                <a:cs typeface="Calibri"/>
              </a:rPr>
              <a:t>r</a:t>
            </a:r>
            <a:r>
              <a:rPr sz="3177" baseline="1137" dirty="0">
                <a:latin typeface="Calibri"/>
                <a:cs typeface="Calibri"/>
              </a:rPr>
              <a:t>ound</a:t>
            </a:r>
            <a:endParaRPr sz="2118">
              <a:latin typeface="Calibri"/>
              <a:cs typeface="Calibri"/>
            </a:endParaRPr>
          </a:p>
          <a:p>
            <a:pPr marL="11206" marR="40343">
              <a:lnSpc>
                <a:spcPts val="2541"/>
              </a:lnSpc>
            </a:pPr>
            <a:r>
              <a:rPr sz="3177" baseline="1137" dirty="0">
                <a:latin typeface="Calibri"/>
                <a:cs typeface="Calibri"/>
              </a:rPr>
              <a:t>of the i</a:t>
            </a:r>
            <a:r>
              <a:rPr sz="3177" spc="-39" baseline="1137" dirty="0">
                <a:latin typeface="Calibri"/>
                <a:cs typeface="Calibri"/>
              </a:rPr>
              <a:t>n</a:t>
            </a:r>
            <a:r>
              <a:rPr sz="3177" spc="-17" baseline="1137" dirty="0">
                <a:latin typeface="Calibri"/>
                <a:cs typeface="Calibri"/>
              </a:rPr>
              <a:t>v</a:t>
            </a:r>
            <a:r>
              <a:rPr sz="3177" baseline="1137" dirty="0">
                <a:latin typeface="Calibri"/>
                <a:cs typeface="Calibri"/>
              </a:rPr>
              <a:t>er</a:t>
            </a:r>
            <a:r>
              <a:rPr sz="3177" spc="-22" baseline="1137" dirty="0">
                <a:latin typeface="Calibri"/>
                <a:cs typeface="Calibri"/>
              </a:rPr>
              <a:t>t</a:t>
            </a:r>
            <a:r>
              <a:rPr sz="3177" baseline="1137" dirty="0">
                <a:latin typeface="Calibri"/>
                <a:cs typeface="Calibri"/>
              </a:rPr>
              <a:t>er</a:t>
            </a:r>
            <a:r>
              <a:rPr sz="3177" spc="8" baseline="1137" dirty="0">
                <a:latin typeface="Calibri"/>
                <a:cs typeface="Calibri"/>
              </a:rPr>
              <a:t> </a:t>
            </a:r>
            <a:r>
              <a:rPr sz="3177" spc="-17" baseline="1137" dirty="0">
                <a:latin typeface="Calibri"/>
                <a:cs typeface="Calibri"/>
              </a:rPr>
              <a:t>c</a:t>
            </a:r>
            <a:r>
              <a:rPr sz="3177" spc="4" baseline="1137" dirty="0">
                <a:latin typeface="Calibri"/>
                <a:cs typeface="Calibri"/>
              </a:rPr>
              <a:t>a</a:t>
            </a:r>
            <a:r>
              <a:rPr sz="3177" baseline="1137" dirty="0">
                <a:latin typeface="Calibri"/>
                <a:cs typeface="Calibri"/>
              </a:rPr>
              <a:t>n</a:t>
            </a:r>
            <a:r>
              <a:rPr sz="3177" spc="-8" baseline="1137" dirty="0">
                <a:latin typeface="Calibri"/>
                <a:cs typeface="Calibri"/>
              </a:rPr>
              <a:t> </a:t>
            </a:r>
            <a:r>
              <a:rPr sz="3177" baseline="1137" dirty="0">
                <a:latin typeface="Calibri"/>
                <a:cs typeface="Calibri"/>
              </a:rPr>
              <a:t>be </a:t>
            </a:r>
            <a:r>
              <a:rPr sz="3177" spc="-17" baseline="1137" dirty="0">
                <a:latin typeface="Calibri"/>
                <a:cs typeface="Calibri"/>
              </a:rPr>
              <a:t>a</a:t>
            </a:r>
            <a:r>
              <a:rPr sz="3177" baseline="1137" dirty="0">
                <a:latin typeface="Calibri"/>
                <a:cs typeface="Calibri"/>
              </a:rPr>
              <a:t>t</a:t>
            </a:r>
            <a:r>
              <a:rPr sz="3177" spc="-8" baseline="1137" dirty="0">
                <a:latin typeface="Calibri"/>
                <a:cs typeface="Calibri"/>
              </a:rPr>
              <a:t> </a:t>
            </a:r>
            <a:r>
              <a:rPr sz="3177" baseline="1137" dirty="0">
                <a:latin typeface="Calibri"/>
                <a:cs typeface="Calibri"/>
              </a:rPr>
              <a:t>a</a:t>
            </a:r>
            <a:r>
              <a:rPr sz="3177" spc="-4" baseline="1137" dirty="0">
                <a:latin typeface="Calibri"/>
                <a:cs typeface="Calibri"/>
              </a:rPr>
              <a:t> </a:t>
            </a:r>
            <a:r>
              <a:rPr sz="3177" baseline="1137" dirty="0">
                <a:latin typeface="Calibri"/>
                <a:cs typeface="Calibri"/>
              </a:rPr>
              <a:t>higher</a:t>
            </a:r>
            <a:endParaRPr sz="2118">
              <a:latin typeface="Calibri"/>
              <a:cs typeface="Calibri"/>
            </a:endParaRPr>
          </a:p>
          <a:p>
            <a:pPr marL="11206" marR="40343">
              <a:lnSpc>
                <a:spcPts val="2541"/>
              </a:lnSpc>
            </a:pPr>
            <a:r>
              <a:rPr sz="3177" baseline="1137" dirty="0">
                <a:latin typeface="Calibri"/>
                <a:cs typeface="Calibri"/>
              </a:rPr>
              <a:t>po</a:t>
            </a:r>
            <a:r>
              <a:rPr sz="3177" spc="-22" baseline="1137" dirty="0">
                <a:latin typeface="Calibri"/>
                <a:cs typeface="Calibri"/>
              </a:rPr>
              <a:t>t</a:t>
            </a:r>
            <a:r>
              <a:rPr sz="3177" baseline="1137" dirty="0">
                <a:latin typeface="Calibri"/>
                <a:cs typeface="Calibri"/>
              </a:rPr>
              <a:t>e</a:t>
            </a:r>
            <a:r>
              <a:rPr sz="3177" spc="-22" baseline="1137" dirty="0">
                <a:latin typeface="Calibri"/>
                <a:cs typeface="Calibri"/>
              </a:rPr>
              <a:t>n</a:t>
            </a:r>
            <a:r>
              <a:rPr sz="3177" baseline="1137" dirty="0">
                <a:latin typeface="Calibri"/>
                <a:cs typeface="Calibri"/>
              </a:rPr>
              <a:t>tial than</a:t>
            </a:r>
            <a:r>
              <a:rPr sz="3177" spc="-8" baseline="1137" dirty="0">
                <a:latin typeface="Calibri"/>
                <a:cs typeface="Calibri"/>
              </a:rPr>
              <a:t> </a:t>
            </a:r>
            <a:r>
              <a:rPr sz="3177" baseline="1137" dirty="0">
                <a:latin typeface="Calibri"/>
                <a:cs typeface="Calibri"/>
              </a:rPr>
              <a:t>the input signal</a:t>
            </a:r>
            <a:endParaRPr sz="2118">
              <a:latin typeface="Calibri"/>
              <a:cs typeface="Calibri"/>
            </a:endParaRPr>
          </a:p>
          <a:p>
            <a:pPr marL="11206" marR="40343">
              <a:lnSpc>
                <a:spcPts val="2541"/>
              </a:lnSpc>
            </a:pPr>
            <a:r>
              <a:rPr sz="3177" baseline="1137" dirty="0">
                <a:latin typeface="Calibri"/>
                <a:cs typeface="Calibri"/>
              </a:rPr>
              <a:t>which</a:t>
            </a:r>
            <a:r>
              <a:rPr sz="3177" spc="-8" baseline="1137" dirty="0">
                <a:latin typeface="Calibri"/>
                <a:cs typeface="Calibri"/>
              </a:rPr>
              <a:t> </a:t>
            </a:r>
            <a:r>
              <a:rPr sz="3177" baseline="1137" dirty="0">
                <a:latin typeface="Calibri"/>
                <a:cs typeface="Calibri"/>
              </a:rPr>
              <a:t>will</a:t>
            </a:r>
            <a:r>
              <a:rPr sz="3177" spc="-12" baseline="1137" dirty="0">
                <a:latin typeface="Calibri"/>
                <a:cs typeface="Calibri"/>
              </a:rPr>
              <a:t> </a:t>
            </a:r>
            <a:r>
              <a:rPr sz="3177" spc="-17" baseline="1137" dirty="0">
                <a:latin typeface="Calibri"/>
                <a:cs typeface="Calibri"/>
              </a:rPr>
              <a:t>c</a:t>
            </a:r>
            <a:r>
              <a:rPr sz="3177" spc="4" baseline="1137" dirty="0">
                <a:latin typeface="Calibri"/>
                <a:cs typeface="Calibri"/>
              </a:rPr>
              <a:t>a</a:t>
            </a:r>
            <a:r>
              <a:rPr sz="3177" baseline="1137" dirty="0">
                <a:latin typeface="Calibri"/>
                <a:cs typeface="Calibri"/>
              </a:rPr>
              <a:t>u</a:t>
            </a:r>
            <a:r>
              <a:rPr sz="3177" spc="-4" baseline="1137" dirty="0">
                <a:latin typeface="Calibri"/>
                <a:cs typeface="Calibri"/>
              </a:rPr>
              <a:t>s</a:t>
            </a:r>
            <a:r>
              <a:rPr sz="3177" baseline="1137" dirty="0">
                <a:latin typeface="Calibri"/>
                <a:cs typeface="Calibri"/>
              </a:rPr>
              <a:t>e l</a:t>
            </a:r>
            <a:r>
              <a:rPr sz="3177" spc="-22" baseline="1137" dirty="0">
                <a:latin typeface="Calibri"/>
                <a:cs typeface="Calibri"/>
              </a:rPr>
              <a:t>a</a:t>
            </a:r>
            <a:r>
              <a:rPr sz="3177" spc="-26" baseline="1137" dirty="0">
                <a:latin typeface="Calibri"/>
                <a:cs typeface="Calibri"/>
              </a:rPr>
              <a:t>t</a:t>
            </a:r>
            <a:r>
              <a:rPr sz="3177" baseline="1137" dirty="0">
                <a:latin typeface="Calibri"/>
                <a:cs typeface="Calibri"/>
              </a:rPr>
              <a:t>ch‐up</a:t>
            </a:r>
            <a:endParaRPr sz="2118">
              <a:latin typeface="Calibri"/>
              <a:cs typeface="Calibri"/>
            </a:endParaRPr>
          </a:p>
        </p:txBody>
      </p:sp>
      <p:sp>
        <p:nvSpPr>
          <p:cNvPr id="17" name="TextBox 16">
            <a:extLst>
              <a:ext uri="{FF2B5EF4-FFF2-40B4-BE49-F238E27FC236}">
                <a16:creationId xmlns:a16="http://schemas.microsoft.com/office/drawing/2014/main" id="{43621445-9EEA-41A5-AEB2-3CB06DA74F1B}"/>
              </a:ext>
            </a:extLst>
          </p:cNvPr>
          <p:cNvSpPr txBox="1"/>
          <p:nvPr/>
        </p:nvSpPr>
        <p:spPr>
          <a:xfrm>
            <a:off x="1536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CMOS Latch-up</a:t>
            </a:r>
          </a:p>
        </p:txBody>
      </p:sp>
      <p:sp>
        <p:nvSpPr>
          <p:cNvPr id="18" name="Date Placeholder 1">
            <a:extLst>
              <a:ext uri="{FF2B5EF4-FFF2-40B4-BE49-F238E27FC236}">
                <a16:creationId xmlns:a16="http://schemas.microsoft.com/office/drawing/2014/main" id="{29D5C7E8-9BD5-4581-8DF9-F81BAB06AC94}"/>
              </a:ext>
            </a:extLst>
          </p:cNvPr>
          <p:cNvSpPr>
            <a:spLocks noGrp="1"/>
          </p:cNvSpPr>
          <p:nvPr>
            <p:ph type="dt" sz="half" idx="10"/>
          </p:nvPr>
        </p:nvSpPr>
        <p:spPr>
          <a:xfrm>
            <a:off x="1533525" y="6448446"/>
            <a:ext cx="2133600" cy="365125"/>
          </a:xfrm>
        </p:spPr>
        <p:txBody>
          <a:bodyPr/>
          <a:lstStyle/>
          <a:p>
            <a:fld id="{ADF5A313-DFE6-448C-857B-AAC33D330831}" type="datetime5">
              <a:rPr lang="en-US" smtClean="0"/>
              <a:t>8-Sep-20</a:t>
            </a:fld>
            <a:endParaRPr lang="en-US" dirty="0"/>
          </a:p>
        </p:txBody>
      </p:sp>
      <p:sp>
        <p:nvSpPr>
          <p:cNvPr id="19" name="Slide Number Placeholder 2">
            <a:extLst>
              <a:ext uri="{FF2B5EF4-FFF2-40B4-BE49-F238E27FC236}">
                <a16:creationId xmlns:a16="http://schemas.microsoft.com/office/drawing/2014/main" id="{7E8C686A-B967-4523-AB76-3484A0EA8A91}"/>
              </a:ext>
            </a:extLst>
          </p:cNvPr>
          <p:cNvSpPr>
            <a:spLocks noGrp="1"/>
          </p:cNvSpPr>
          <p:nvPr>
            <p:ph type="sldNum" sz="quarter" idx="12"/>
          </p:nvPr>
        </p:nvSpPr>
        <p:spPr>
          <a:xfrm>
            <a:off x="8524875" y="6492895"/>
            <a:ext cx="2133600" cy="365125"/>
          </a:xfrm>
        </p:spPr>
        <p:txBody>
          <a:bodyPr/>
          <a:lstStyle/>
          <a:p>
            <a:fld id="{BC490F8C-3D0D-4DB1-B2BD-1525EA5CE111}" type="slidenum">
              <a:rPr lang="en-US" sz="2000">
                <a:solidFill>
                  <a:srgbClr val="009900"/>
                </a:solidFill>
              </a:rPr>
              <a:pPr/>
              <a:t>10</a:t>
            </a:fld>
            <a:endParaRPr lang="en-US" sz="2000" dirty="0">
              <a:solidFill>
                <a:srgbClr val="0099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6"/>
          <p:cNvSpPr/>
          <p:nvPr/>
        </p:nvSpPr>
        <p:spPr>
          <a:xfrm>
            <a:off x="6693487" y="2757761"/>
            <a:ext cx="3429071" cy="3690685"/>
          </a:xfrm>
          <a:prstGeom prst="rect">
            <a:avLst/>
          </a:prstGeom>
          <a:blipFill>
            <a:blip r:embed="rId2" cstate="print"/>
            <a:stretch>
              <a:fillRect/>
            </a:stretch>
          </a:blipFill>
        </p:spPr>
        <p:txBody>
          <a:bodyPr wrap="square" lIns="0" tIns="0" rIns="0" bIns="0" rtlCol="0">
            <a:noAutofit/>
          </a:bodyPr>
          <a:lstStyle/>
          <a:p>
            <a:endParaRPr sz="1588" dirty="0"/>
          </a:p>
        </p:txBody>
      </p:sp>
      <p:sp>
        <p:nvSpPr>
          <p:cNvPr id="13" name="object 13"/>
          <p:cNvSpPr txBox="1"/>
          <p:nvPr/>
        </p:nvSpPr>
        <p:spPr>
          <a:xfrm>
            <a:off x="2534772" y="1105068"/>
            <a:ext cx="3063383" cy="380776"/>
          </a:xfrm>
          <a:prstGeom prst="rect">
            <a:avLst/>
          </a:prstGeom>
        </p:spPr>
        <p:txBody>
          <a:bodyPr wrap="square" lIns="0" tIns="0" rIns="0" bIns="0" rtlCol="0">
            <a:noAutofit/>
          </a:bodyPr>
          <a:lstStyle/>
          <a:p>
            <a:pPr marL="11206">
              <a:lnSpc>
                <a:spcPts val="2965"/>
              </a:lnSpc>
              <a:spcBef>
                <a:spcPts val="148"/>
              </a:spcBef>
            </a:pPr>
            <a:r>
              <a:rPr sz="4236" b="1" baseline="3413" dirty="0">
                <a:solidFill>
                  <a:srgbClr val="002B82"/>
                </a:solidFill>
                <a:latin typeface="Calibri"/>
                <a:cs typeface="Calibri"/>
              </a:rPr>
              <a:t>L</a:t>
            </a:r>
            <a:r>
              <a:rPr sz="4236" b="1" spc="-26" baseline="3413" dirty="0">
                <a:solidFill>
                  <a:srgbClr val="002B82"/>
                </a:solidFill>
                <a:latin typeface="Calibri"/>
                <a:cs typeface="Calibri"/>
              </a:rPr>
              <a:t>a</a:t>
            </a:r>
            <a:r>
              <a:rPr sz="4236" b="1" spc="-34" baseline="3413" dirty="0">
                <a:solidFill>
                  <a:srgbClr val="002B82"/>
                </a:solidFill>
                <a:latin typeface="Calibri"/>
                <a:cs typeface="Calibri"/>
              </a:rPr>
              <a:t>t</a:t>
            </a:r>
            <a:r>
              <a:rPr sz="4236" b="1" baseline="3413" dirty="0">
                <a:solidFill>
                  <a:srgbClr val="002B82"/>
                </a:solidFill>
                <a:latin typeface="Calibri"/>
                <a:cs typeface="Calibri"/>
              </a:rPr>
              <a:t>ch‐up</a:t>
            </a:r>
            <a:r>
              <a:rPr sz="4236" b="1" spc="-17" baseline="3413" dirty="0">
                <a:solidFill>
                  <a:srgbClr val="002B82"/>
                </a:solidFill>
                <a:latin typeface="Calibri"/>
                <a:cs typeface="Calibri"/>
              </a:rPr>
              <a:t> </a:t>
            </a:r>
            <a:r>
              <a:rPr sz="4236" b="1" baseline="3413" dirty="0">
                <a:solidFill>
                  <a:srgbClr val="002B82"/>
                </a:solidFill>
                <a:latin typeface="Calibri"/>
                <a:cs typeface="Calibri"/>
              </a:rPr>
              <a:t>p</a:t>
            </a:r>
            <a:r>
              <a:rPr sz="4236" b="1" spc="-34" baseline="3413" dirty="0">
                <a:solidFill>
                  <a:srgbClr val="002B82"/>
                </a:solidFill>
                <a:latin typeface="Calibri"/>
                <a:cs typeface="Calibri"/>
              </a:rPr>
              <a:t>r</a:t>
            </a:r>
            <a:r>
              <a:rPr sz="4236" b="1" spc="-17" baseline="3413" dirty="0">
                <a:solidFill>
                  <a:srgbClr val="002B82"/>
                </a:solidFill>
                <a:latin typeface="Calibri"/>
                <a:cs typeface="Calibri"/>
              </a:rPr>
              <a:t>e</a:t>
            </a:r>
            <a:r>
              <a:rPr sz="4236" b="1" spc="-26" baseline="3413" dirty="0">
                <a:solidFill>
                  <a:srgbClr val="002B82"/>
                </a:solidFill>
                <a:latin typeface="Calibri"/>
                <a:cs typeface="Calibri"/>
              </a:rPr>
              <a:t>v</a:t>
            </a:r>
            <a:r>
              <a:rPr sz="4236" b="1" baseline="3413" dirty="0">
                <a:solidFill>
                  <a:srgbClr val="002B82"/>
                </a:solidFill>
                <a:latin typeface="Calibri"/>
                <a:cs typeface="Calibri"/>
              </a:rPr>
              <a:t>e</a:t>
            </a:r>
            <a:r>
              <a:rPr sz="4236" b="1" spc="-26" baseline="3413" dirty="0">
                <a:solidFill>
                  <a:srgbClr val="002B82"/>
                </a:solidFill>
                <a:latin typeface="Calibri"/>
                <a:cs typeface="Calibri"/>
              </a:rPr>
              <a:t>n</a:t>
            </a:r>
            <a:r>
              <a:rPr sz="4236" b="1" baseline="3413" dirty="0">
                <a:solidFill>
                  <a:srgbClr val="002B82"/>
                </a:solidFill>
                <a:latin typeface="Calibri"/>
                <a:cs typeface="Calibri"/>
              </a:rPr>
              <a:t>tion</a:t>
            </a:r>
            <a:endParaRPr sz="2824" dirty="0">
              <a:solidFill>
                <a:srgbClr val="002B82"/>
              </a:solidFill>
              <a:latin typeface="Calibri"/>
              <a:cs typeface="Calibri"/>
            </a:endParaRPr>
          </a:p>
        </p:txBody>
      </p:sp>
      <p:sp>
        <p:nvSpPr>
          <p:cNvPr id="12" name="object 12"/>
          <p:cNvSpPr txBox="1"/>
          <p:nvPr/>
        </p:nvSpPr>
        <p:spPr>
          <a:xfrm>
            <a:off x="2607386" y="2157721"/>
            <a:ext cx="4844265" cy="630303"/>
          </a:xfrm>
          <a:prstGeom prst="rect">
            <a:avLst/>
          </a:prstGeom>
        </p:spPr>
        <p:txBody>
          <a:bodyPr wrap="square" lIns="0" tIns="0" rIns="0" bIns="0" rtlCol="0">
            <a:noAutofit/>
          </a:bodyPr>
          <a:lstStyle/>
          <a:p>
            <a:pPr marL="11206">
              <a:lnSpc>
                <a:spcPts val="2374"/>
              </a:lnSpc>
              <a:spcBef>
                <a:spcPts val="118"/>
              </a:spcBef>
            </a:pPr>
            <a:r>
              <a:rPr sz="3177" baseline="2415" dirty="0">
                <a:latin typeface="Arial"/>
                <a:cs typeface="Arial"/>
              </a:rPr>
              <a:t>•</a:t>
            </a:r>
            <a:r>
              <a:rPr sz="3177" spc="-110" baseline="2415" dirty="0">
                <a:latin typeface="Arial"/>
                <a:cs typeface="Arial"/>
              </a:rPr>
              <a:t> </a:t>
            </a:r>
            <a:r>
              <a:rPr sz="3177" baseline="2275" dirty="0">
                <a:latin typeface="Calibri"/>
                <a:cs typeface="Calibri"/>
              </a:rPr>
              <a:t>Using</a:t>
            </a:r>
            <a:r>
              <a:rPr sz="3177" spc="-12" baseline="2275" dirty="0">
                <a:latin typeface="Calibri"/>
                <a:cs typeface="Calibri"/>
              </a:rPr>
              <a:t> </a:t>
            </a:r>
            <a:r>
              <a:rPr sz="3177" baseline="2275" dirty="0">
                <a:latin typeface="Calibri"/>
                <a:cs typeface="Calibri"/>
              </a:rPr>
              <a:t>p</a:t>
            </a:r>
            <a:r>
              <a:rPr sz="3177" spc="-34" baseline="2275" dirty="0">
                <a:latin typeface="Calibri"/>
                <a:cs typeface="Calibri"/>
              </a:rPr>
              <a:t>r</a:t>
            </a:r>
            <a:r>
              <a:rPr sz="3177" baseline="2275" dirty="0">
                <a:latin typeface="Calibri"/>
                <a:cs typeface="Calibri"/>
              </a:rPr>
              <a:t>oper</a:t>
            </a:r>
            <a:r>
              <a:rPr sz="3177" spc="4" baseline="2275" dirty="0">
                <a:latin typeface="Calibri"/>
                <a:cs typeface="Calibri"/>
              </a:rPr>
              <a:t> </a:t>
            </a:r>
            <a:r>
              <a:rPr sz="3177" baseline="2275" dirty="0">
                <a:latin typeface="Calibri"/>
                <a:cs typeface="Calibri"/>
              </a:rPr>
              <a:t>g</a:t>
            </a:r>
            <a:r>
              <a:rPr sz="3177" spc="-30" baseline="2275" dirty="0">
                <a:latin typeface="Calibri"/>
                <a:cs typeface="Calibri"/>
              </a:rPr>
              <a:t>r</a:t>
            </a:r>
            <a:r>
              <a:rPr sz="3177" baseline="2275" dirty="0">
                <a:latin typeface="Calibri"/>
                <a:cs typeface="Calibri"/>
              </a:rPr>
              <a:t>ounding</a:t>
            </a:r>
            <a:r>
              <a:rPr sz="3177" spc="-8" baseline="2275" dirty="0">
                <a:latin typeface="Calibri"/>
                <a:cs typeface="Calibri"/>
              </a:rPr>
              <a:t> </a:t>
            </a:r>
            <a:r>
              <a:rPr sz="3177" spc="-17" baseline="2275" dirty="0">
                <a:latin typeface="Calibri"/>
                <a:cs typeface="Calibri"/>
              </a:rPr>
              <a:t>c</a:t>
            </a:r>
            <a:r>
              <a:rPr sz="3177" spc="4" baseline="2275" dirty="0">
                <a:latin typeface="Calibri"/>
                <a:cs typeface="Calibri"/>
              </a:rPr>
              <a:t>a</a:t>
            </a:r>
            <a:r>
              <a:rPr sz="3177" baseline="2275" dirty="0">
                <a:latin typeface="Calibri"/>
                <a:cs typeface="Calibri"/>
              </a:rPr>
              <a:t>n</a:t>
            </a:r>
            <a:r>
              <a:rPr sz="3177" spc="-8" baseline="2275" dirty="0">
                <a:latin typeface="Calibri"/>
                <a:cs typeface="Calibri"/>
              </a:rPr>
              <a:t> </a:t>
            </a:r>
            <a:r>
              <a:rPr sz="3177" spc="-34" baseline="2275" dirty="0">
                <a:latin typeface="Calibri"/>
                <a:cs typeface="Calibri"/>
              </a:rPr>
              <a:t>a</a:t>
            </a:r>
            <a:r>
              <a:rPr sz="3177" spc="-17" baseline="2275" dirty="0">
                <a:latin typeface="Calibri"/>
                <a:cs typeface="Calibri"/>
              </a:rPr>
              <a:t>v</a:t>
            </a:r>
            <a:r>
              <a:rPr sz="3177" baseline="2275" dirty="0">
                <a:latin typeface="Calibri"/>
                <a:cs typeface="Calibri"/>
              </a:rPr>
              <a:t>oid l</a:t>
            </a:r>
            <a:r>
              <a:rPr sz="3177" spc="-22" baseline="2275" dirty="0">
                <a:latin typeface="Calibri"/>
                <a:cs typeface="Calibri"/>
              </a:rPr>
              <a:t>a</a:t>
            </a:r>
            <a:r>
              <a:rPr sz="3177" spc="-26" baseline="2275" dirty="0">
                <a:latin typeface="Calibri"/>
                <a:cs typeface="Calibri"/>
              </a:rPr>
              <a:t>t</a:t>
            </a:r>
            <a:r>
              <a:rPr sz="3177" baseline="2275" dirty="0">
                <a:latin typeface="Calibri"/>
                <a:cs typeface="Calibri"/>
              </a:rPr>
              <a:t>ch‐up</a:t>
            </a:r>
            <a:endParaRPr sz="2118">
              <a:latin typeface="Calibri"/>
              <a:cs typeface="Calibri"/>
            </a:endParaRPr>
          </a:p>
          <a:p>
            <a:pPr marL="131564" marR="42776">
              <a:lnSpc>
                <a:spcPts val="2541"/>
              </a:lnSpc>
              <a:spcBef>
                <a:spcPts val="8"/>
              </a:spcBef>
            </a:pPr>
            <a:r>
              <a:rPr sz="3177" spc="-17" baseline="1137" dirty="0">
                <a:latin typeface="Calibri"/>
                <a:cs typeface="Calibri"/>
              </a:rPr>
              <a:t>c</a:t>
            </a:r>
            <a:r>
              <a:rPr sz="3177" baseline="1137" dirty="0">
                <a:latin typeface="Calibri"/>
                <a:cs typeface="Calibri"/>
              </a:rPr>
              <a:t>ommon</a:t>
            </a:r>
            <a:r>
              <a:rPr sz="3177" spc="-17" baseline="1137" dirty="0">
                <a:latin typeface="Calibri"/>
                <a:cs typeface="Calibri"/>
              </a:rPr>
              <a:t> </a:t>
            </a:r>
            <a:r>
              <a:rPr sz="3177" baseline="1137" dirty="0">
                <a:latin typeface="Calibri"/>
                <a:cs typeface="Calibri"/>
              </a:rPr>
              <a:t>g</a:t>
            </a:r>
            <a:r>
              <a:rPr sz="3177" spc="-30" baseline="1137" dirty="0">
                <a:latin typeface="Calibri"/>
                <a:cs typeface="Calibri"/>
              </a:rPr>
              <a:t>r</a:t>
            </a:r>
            <a:r>
              <a:rPr sz="3177" baseline="1137" dirty="0">
                <a:latin typeface="Calibri"/>
                <a:cs typeface="Calibri"/>
              </a:rPr>
              <a:t>ound </a:t>
            </a:r>
            <a:r>
              <a:rPr sz="3177" baseline="1137" dirty="0">
                <a:solidFill>
                  <a:srgbClr val="BF0000"/>
                </a:solidFill>
                <a:latin typeface="Calibri"/>
                <a:cs typeface="Calibri"/>
              </a:rPr>
              <a:t>poi</a:t>
            </a:r>
            <a:r>
              <a:rPr sz="3177" spc="-26" baseline="1137" dirty="0">
                <a:solidFill>
                  <a:srgbClr val="BF0000"/>
                </a:solidFill>
                <a:latin typeface="Calibri"/>
                <a:cs typeface="Calibri"/>
              </a:rPr>
              <a:t>n</a:t>
            </a:r>
            <a:r>
              <a:rPr sz="3177" baseline="1137" dirty="0">
                <a:solidFill>
                  <a:srgbClr val="BF0000"/>
                </a:solidFill>
                <a:latin typeface="Calibri"/>
                <a:cs typeface="Calibri"/>
              </a:rPr>
              <a:t>t </a:t>
            </a:r>
            <a:r>
              <a:rPr sz="3177" spc="-17" baseline="1137" dirty="0">
                <a:latin typeface="Calibri"/>
                <a:cs typeface="Calibri"/>
              </a:rPr>
              <a:t>c</a:t>
            </a:r>
            <a:r>
              <a:rPr sz="3177" baseline="1137" dirty="0">
                <a:latin typeface="Calibri"/>
                <a:cs typeface="Calibri"/>
              </a:rPr>
              <a:t>onnections.</a:t>
            </a:r>
            <a:endParaRPr sz="2118">
              <a:latin typeface="Calibri"/>
              <a:cs typeface="Calibri"/>
            </a:endParaRPr>
          </a:p>
        </p:txBody>
      </p:sp>
      <p:sp>
        <p:nvSpPr>
          <p:cNvPr id="11" name="object 11"/>
          <p:cNvSpPr txBox="1"/>
          <p:nvPr/>
        </p:nvSpPr>
        <p:spPr>
          <a:xfrm>
            <a:off x="7447655" y="2173942"/>
            <a:ext cx="322879" cy="291353"/>
          </a:xfrm>
          <a:prstGeom prst="rect">
            <a:avLst/>
          </a:prstGeom>
        </p:spPr>
        <p:txBody>
          <a:bodyPr wrap="square" lIns="0" tIns="0" rIns="0" bIns="0" rtlCol="0">
            <a:noAutofit/>
          </a:bodyPr>
          <a:lstStyle/>
          <a:p>
            <a:pPr marL="11206">
              <a:lnSpc>
                <a:spcPts val="2246"/>
              </a:lnSpc>
              <a:spcBef>
                <a:spcPts val="112"/>
              </a:spcBef>
            </a:pPr>
            <a:r>
              <a:rPr sz="3177" spc="-12" baseline="3413" dirty="0">
                <a:latin typeface="Calibri"/>
                <a:cs typeface="Calibri"/>
              </a:rPr>
              <a:t>by</a:t>
            </a:r>
            <a:endParaRPr sz="2118">
              <a:latin typeface="Calibri"/>
              <a:cs typeface="Calibri"/>
            </a:endParaRPr>
          </a:p>
        </p:txBody>
      </p:sp>
      <p:sp>
        <p:nvSpPr>
          <p:cNvPr id="10" name="object 10"/>
          <p:cNvSpPr txBox="1"/>
          <p:nvPr/>
        </p:nvSpPr>
        <p:spPr>
          <a:xfrm>
            <a:off x="7769712" y="2173942"/>
            <a:ext cx="638311" cy="291353"/>
          </a:xfrm>
          <a:prstGeom prst="rect">
            <a:avLst/>
          </a:prstGeom>
        </p:spPr>
        <p:txBody>
          <a:bodyPr wrap="square" lIns="0" tIns="0" rIns="0" bIns="0" rtlCol="0">
            <a:noAutofit/>
          </a:bodyPr>
          <a:lstStyle/>
          <a:p>
            <a:pPr marL="11206">
              <a:lnSpc>
                <a:spcPts val="2246"/>
              </a:lnSpc>
              <a:spcBef>
                <a:spcPts val="112"/>
              </a:spcBef>
            </a:pPr>
            <a:r>
              <a:rPr sz="3177" baseline="3413" dirty="0">
                <a:latin typeface="Calibri"/>
                <a:cs typeface="Calibri"/>
              </a:rPr>
              <a:t>using</a:t>
            </a:r>
            <a:endParaRPr sz="2118">
              <a:latin typeface="Calibri"/>
              <a:cs typeface="Calibri"/>
            </a:endParaRPr>
          </a:p>
        </p:txBody>
      </p:sp>
      <p:sp>
        <p:nvSpPr>
          <p:cNvPr id="9" name="object 9"/>
          <p:cNvSpPr txBox="1"/>
          <p:nvPr/>
        </p:nvSpPr>
        <p:spPr>
          <a:xfrm>
            <a:off x="2607385" y="3125909"/>
            <a:ext cx="156882" cy="291353"/>
          </a:xfrm>
          <a:prstGeom prst="rect">
            <a:avLst/>
          </a:prstGeom>
        </p:spPr>
        <p:txBody>
          <a:bodyPr wrap="square" lIns="0" tIns="0" rIns="0" bIns="0" rtlCol="0">
            <a:noAutofit/>
          </a:bodyPr>
          <a:lstStyle/>
          <a:p>
            <a:pPr marL="11206">
              <a:lnSpc>
                <a:spcPts val="2255"/>
              </a:lnSpc>
              <a:spcBef>
                <a:spcPts val="112"/>
              </a:spcBef>
            </a:pPr>
            <a:r>
              <a:rPr sz="2118" dirty="0">
                <a:latin typeface="Arial"/>
                <a:cs typeface="Arial"/>
              </a:rPr>
              <a:t>•</a:t>
            </a:r>
            <a:endParaRPr sz="2118">
              <a:latin typeface="Arial"/>
              <a:cs typeface="Arial"/>
            </a:endParaRPr>
          </a:p>
        </p:txBody>
      </p:sp>
      <p:sp>
        <p:nvSpPr>
          <p:cNvPr id="8" name="object 8"/>
          <p:cNvSpPr txBox="1"/>
          <p:nvPr/>
        </p:nvSpPr>
        <p:spPr>
          <a:xfrm>
            <a:off x="2762026" y="3142129"/>
            <a:ext cx="3411502" cy="614082"/>
          </a:xfrm>
          <a:prstGeom prst="rect">
            <a:avLst/>
          </a:prstGeom>
        </p:spPr>
        <p:txBody>
          <a:bodyPr wrap="square" lIns="0" tIns="0" rIns="0" bIns="0" rtlCol="0">
            <a:noAutofit/>
          </a:bodyPr>
          <a:lstStyle/>
          <a:p>
            <a:pPr marL="11206">
              <a:lnSpc>
                <a:spcPts val="2246"/>
              </a:lnSpc>
              <a:spcBef>
                <a:spcPts val="112"/>
              </a:spcBef>
            </a:pPr>
            <a:r>
              <a:rPr sz="3177" baseline="3413" dirty="0">
                <a:latin typeface="Calibri"/>
                <a:cs typeface="Calibri"/>
              </a:rPr>
              <a:t>Using</a:t>
            </a:r>
            <a:r>
              <a:rPr sz="3177" spc="-12" baseline="3413" dirty="0">
                <a:latin typeface="Calibri"/>
                <a:cs typeface="Calibri"/>
              </a:rPr>
              <a:t> </a:t>
            </a:r>
            <a:r>
              <a:rPr sz="3177" baseline="3413" dirty="0">
                <a:latin typeface="Calibri"/>
                <a:cs typeface="Calibri"/>
              </a:rPr>
              <a:t>a </a:t>
            </a:r>
            <a:r>
              <a:rPr sz="3177" spc="-17" baseline="3413" dirty="0">
                <a:latin typeface="Calibri"/>
                <a:cs typeface="Calibri"/>
              </a:rPr>
              <a:t>c</a:t>
            </a:r>
            <a:r>
              <a:rPr sz="3177" baseline="3413" dirty="0">
                <a:latin typeface="Calibri"/>
                <a:cs typeface="Calibri"/>
              </a:rPr>
              <a:t>o</a:t>
            </a:r>
            <a:r>
              <a:rPr sz="3177" spc="4" baseline="3413" dirty="0">
                <a:latin typeface="Calibri"/>
                <a:cs typeface="Calibri"/>
              </a:rPr>
              <a:t>m</a:t>
            </a:r>
            <a:r>
              <a:rPr sz="3177" spc="-4" baseline="3413" dirty="0">
                <a:latin typeface="Calibri"/>
                <a:cs typeface="Calibri"/>
              </a:rPr>
              <a:t>mo</a:t>
            </a:r>
            <a:r>
              <a:rPr sz="3177" baseline="3413" dirty="0">
                <a:latin typeface="Calibri"/>
                <a:cs typeface="Calibri"/>
              </a:rPr>
              <a:t>n</a:t>
            </a:r>
            <a:r>
              <a:rPr sz="3177" spc="-17" baseline="3413" dirty="0">
                <a:latin typeface="Calibri"/>
                <a:cs typeface="Calibri"/>
              </a:rPr>
              <a:t> </a:t>
            </a:r>
            <a:r>
              <a:rPr sz="3177" baseline="3413" dirty="0">
                <a:latin typeface="Calibri"/>
                <a:cs typeface="Calibri"/>
              </a:rPr>
              <a:t>g</a:t>
            </a:r>
            <a:r>
              <a:rPr sz="3177" spc="-30" baseline="3413" dirty="0">
                <a:latin typeface="Calibri"/>
                <a:cs typeface="Calibri"/>
              </a:rPr>
              <a:t>r</a:t>
            </a:r>
            <a:r>
              <a:rPr sz="3177" baseline="3413" dirty="0">
                <a:latin typeface="Calibri"/>
                <a:cs typeface="Calibri"/>
              </a:rPr>
              <a:t>ound line is</a:t>
            </a:r>
            <a:endParaRPr sz="2118">
              <a:latin typeface="Calibri"/>
              <a:cs typeface="Calibri"/>
            </a:endParaRPr>
          </a:p>
          <a:p>
            <a:pPr marL="37429" marR="18448">
              <a:lnSpc>
                <a:spcPts val="2541"/>
              </a:lnSpc>
              <a:spcBef>
                <a:spcPts val="14"/>
              </a:spcBef>
            </a:pPr>
            <a:r>
              <a:rPr sz="3177" spc="-22" baseline="1137" dirty="0">
                <a:latin typeface="Calibri"/>
                <a:cs typeface="Calibri"/>
              </a:rPr>
              <a:t>ef</a:t>
            </a:r>
            <a:r>
              <a:rPr sz="3177" spc="-52" baseline="1137" dirty="0">
                <a:latin typeface="Calibri"/>
                <a:cs typeface="Calibri"/>
              </a:rPr>
              <a:t>f</a:t>
            </a:r>
            <a:r>
              <a:rPr sz="3177" baseline="1137" dirty="0">
                <a:latin typeface="Calibri"/>
                <a:cs typeface="Calibri"/>
              </a:rPr>
              <a:t>ecti</a:t>
            </a:r>
            <a:r>
              <a:rPr sz="3177" spc="-17" baseline="1137" dirty="0">
                <a:latin typeface="Calibri"/>
                <a:cs typeface="Calibri"/>
              </a:rPr>
              <a:t>v</a:t>
            </a:r>
            <a:r>
              <a:rPr sz="3177" baseline="1137" dirty="0">
                <a:latin typeface="Calibri"/>
                <a:cs typeface="Calibri"/>
              </a:rPr>
              <a:t>e</a:t>
            </a:r>
            <a:r>
              <a:rPr sz="3177" spc="17" baseline="1137" dirty="0">
                <a:latin typeface="Calibri"/>
                <a:cs typeface="Calibri"/>
              </a:rPr>
              <a:t> </a:t>
            </a:r>
            <a:r>
              <a:rPr sz="3177" baseline="1137" dirty="0">
                <a:latin typeface="Calibri"/>
                <a:cs typeface="Calibri"/>
              </a:rPr>
              <a:t>be</a:t>
            </a:r>
            <a:r>
              <a:rPr sz="3177" spc="-17" baseline="1137" dirty="0">
                <a:latin typeface="Calibri"/>
                <a:cs typeface="Calibri"/>
              </a:rPr>
              <a:t>c</a:t>
            </a:r>
            <a:r>
              <a:rPr sz="3177" baseline="1137" dirty="0">
                <a:latin typeface="Calibri"/>
                <a:cs typeface="Calibri"/>
              </a:rPr>
              <a:t>ause</a:t>
            </a:r>
            <a:r>
              <a:rPr sz="3177" spc="8" baseline="1137" dirty="0">
                <a:latin typeface="Calibri"/>
                <a:cs typeface="Calibri"/>
              </a:rPr>
              <a:t> </a:t>
            </a:r>
            <a:r>
              <a:rPr sz="3177" baseline="1137" dirty="0">
                <a:latin typeface="Calibri"/>
                <a:cs typeface="Calibri"/>
              </a:rPr>
              <a:t>the pa</a:t>
            </a:r>
            <a:r>
              <a:rPr sz="3177" spc="-44" baseline="1137" dirty="0">
                <a:latin typeface="Calibri"/>
                <a:cs typeface="Calibri"/>
              </a:rPr>
              <a:t>r</a:t>
            </a:r>
            <a:r>
              <a:rPr sz="3177" baseline="1137" dirty="0">
                <a:latin typeface="Calibri"/>
                <a:cs typeface="Calibri"/>
              </a:rPr>
              <a:t>asitic</a:t>
            </a:r>
            <a:endParaRPr sz="2118">
              <a:latin typeface="Calibri"/>
              <a:cs typeface="Calibri"/>
            </a:endParaRPr>
          </a:p>
        </p:txBody>
      </p:sp>
      <p:sp>
        <p:nvSpPr>
          <p:cNvPr id="7" name="object 7"/>
          <p:cNvSpPr txBox="1"/>
          <p:nvPr/>
        </p:nvSpPr>
        <p:spPr>
          <a:xfrm>
            <a:off x="6170184" y="3142130"/>
            <a:ext cx="435881" cy="291353"/>
          </a:xfrm>
          <a:prstGeom prst="rect">
            <a:avLst/>
          </a:prstGeom>
        </p:spPr>
        <p:txBody>
          <a:bodyPr wrap="square" lIns="0" tIns="0" rIns="0" bIns="0" rtlCol="0">
            <a:noAutofit/>
          </a:bodyPr>
          <a:lstStyle/>
          <a:p>
            <a:pPr marL="11206">
              <a:lnSpc>
                <a:spcPts val="2246"/>
              </a:lnSpc>
              <a:spcBef>
                <a:spcPts val="112"/>
              </a:spcBef>
            </a:pPr>
            <a:r>
              <a:rPr sz="3177" baseline="3413" dirty="0">
                <a:latin typeface="Calibri"/>
                <a:cs typeface="Calibri"/>
              </a:rPr>
              <a:t>not</a:t>
            </a:r>
            <a:endParaRPr sz="2118">
              <a:latin typeface="Calibri"/>
              <a:cs typeface="Calibri"/>
            </a:endParaRPr>
          </a:p>
        </p:txBody>
      </p:sp>
      <p:sp>
        <p:nvSpPr>
          <p:cNvPr id="6" name="object 6"/>
          <p:cNvSpPr txBox="1"/>
          <p:nvPr/>
        </p:nvSpPr>
        <p:spPr>
          <a:xfrm>
            <a:off x="2788247" y="3787588"/>
            <a:ext cx="2691764" cy="614082"/>
          </a:xfrm>
          <a:prstGeom prst="rect">
            <a:avLst/>
          </a:prstGeom>
        </p:spPr>
        <p:txBody>
          <a:bodyPr wrap="square" lIns="0" tIns="0" rIns="0" bIns="0" rtlCol="0">
            <a:noAutofit/>
          </a:bodyPr>
          <a:lstStyle/>
          <a:p>
            <a:pPr marL="11206">
              <a:lnSpc>
                <a:spcPts val="2246"/>
              </a:lnSpc>
              <a:spcBef>
                <a:spcPts val="112"/>
              </a:spcBef>
            </a:pPr>
            <a:r>
              <a:rPr sz="3177" spc="-26" baseline="3413" dirty="0">
                <a:latin typeface="Calibri"/>
                <a:cs typeface="Calibri"/>
              </a:rPr>
              <a:t>r</a:t>
            </a:r>
            <a:r>
              <a:rPr sz="3177" baseline="3413" dirty="0">
                <a:latin typeface="Calibri"/>
                <a:cs typeface="Calibri"/>
              </a:rPr>
              <a:t>e</a:t>
            </a:r>
            <a:r>
              <a:rPr sz="3177" spc="-4" baseline="3413" dirty="0">
                <a:latin typeface="Calibri"/>
                <a:cs typeface="Calibri"/>
              </a:rPr>
              <a:t>s</a:t>
            </a:r>
            <a:r>
              <a:rPr sz="3177" baseline="3413" dirty="0">
                <a:latin typeface="Calibri"/>
                <a:cs typeface="Calibri"/>
              </a:rPr>
              <a:t>i</a:t>
            </a:r>
            <a:r>
              <a:rPr sz="3177" spc="-26" baseline="3413" dirty="0">
                <a:latin typeface="Calibri"/>
                <a:cs typeface="Calibri"/>
              </a:rPr>
              <a:t>st</a:t>
            </a:r>
            <a:r>
              <a:rPr sz="3177" baseline="3413" dirty="0">
                <a:latin typeface="Calibri"/>
                <a:cs typeface="Calibri"/>
              </a:rPr>
              <a:t>ance</a:t>
            </a:r>
            <a:r>
              <a:rPr sz="3177" spc="8" baseline="3413" dirty="0">
                <a:latin typeface="Calibri"/>
                <a:cs typeface="Calibri"/>
              </a:rPr>
              <a:t> </a:t>
            </a:r>
            <a:r>
              <a:rPr sz="3177" baseline="3413" dirty="0">
                <a:latin typeface="Calibri"/>
                <a:cs typeface="Calibri"/>
              </a:rPr>
              <a:t>in</a:t>
            </a:r>
            <a:r>
              <a:rPr sz="3177" spc="-8" baseline="3413" dirty="0">
                <a:latin typeface="Calibri"/>
                <a:cs typeface="Calibri"/>
              </a:rPr>
              <a:t> </a:t>
            </a:r>
            <a:r>
              <a:rPr sz="3177" baseline="3413" dirty="0">
                <a:latin typeface="Calibri"/>
                <a:cs typeface="Calibri"/>
              </a:rPr>
              <a:t>the g</a:t>
            </a:r>
            <a:r>
              <a:rPr sz="3177" spc="-30" baseline="3413" dirty="0">
                <a:latin typeface="Calibri"/>
                <a:cs typeface="Calibri"/>
              </a:rPr>
              <a:t>r</a:t>
            </a:r>
            <a:r>
              <a:rPr sz="3177" baseline="3413" dirty="0">
                <a:latin typeface="Calibri"/>
                <a:cs typeface="Calibri"/>
              </a:rPr>
              <a:t>ound</a:t>
            </a:r>
            <a:endParaRPr sz="2118">
              <a:latin typeface="Calibri"/>
              <a:cs typeface="Calibri"/>
            </a:endParaRPr>
          </a:p>
          <a:p>
            <a:pPr marL="11206" marR="40343">
              <a:lnSpc>
                <a:spcPts val="2541"/>
              </a:lnSpc>
              <a:spcBef>
                <a:spcPts val="14"/>
              </a:spcBef>
            </a:pPr>
            <a:r>
              <a:rPr sz="3177" baseline="1137" dirty="0">
                <a:latin typeface="Calibri"/>
                <a:cs typeface="Calibri"/>
              </a:rPr>
              <a:t>d</a:t>
            </a:r>
            <a:r>
              <a:rPr sz="3177" spc="-22" baseline="1137" dirty="0">
                <a:latin typeface="Calibri"/>
                <a:cs typeface="Calibri"/>
              </a:rPr>
              <a:t>e</a:t>
            </a:r>
            <a:r>
              <a:rPr sz="3177" spc="-52" baseline="1137" dirty="0">
                <a:latin typeface="Calibri"/>
                <a:cs typeface="Calibri"/>
              </a:rPr>
              <a:t>f</a:t>
            </a:r>
            <a:r>
              <a:rPr sz="3177" baseline="1137" dirty="0">
                <a:latin typeface="Calibri"/>
                <a:cs typeface="Calibri"/>
              </a:rPr>
              <a:t>e</a:t>
            </a:r>
            <a:r>
              <a:rPr sz="3177" spc="-17" baseline="1137" dirty="0">
                <a:latin typeface="Calibri"/>
                <a:cs typeface="Calibri"/>
              </a:rPr>
              <a:t>a</a:t>
            </a:r>
            <a:r>
              <a:rPr sz="3177" baseline="1137" dirty="0">
                <a:latin typeface="Calibri"/>
                <a:cs typeface="Calibri"/>
              </a:rPr>
              <a:t>ts</a:t>
            </a:r>
            <a:r>
              <a:rPr sz="3177" spc="8" baseline="1137" dirty="0">
                <a:latin typeface="Calibri"/>
                <a:cs typeface="Calibri"/>
              </a:rPr>
              <a:t> </a:t>
            </a:r>
            <a:r>
              <a:rPr sz="3177" baseline="1137" dirty="0">
                <a:latin typeface="Calibri"/>
                <a:cs typeface="Calibri"/>
              </a:rPr>
              <a:t>the purpose.</a:t>
            </a:r>
            <a:endParaRPr sz="2118">
              <a:latin typeface="Calibri"/>
              <a:cs typeface="Calibri"/>
            </a:endParaRPr>
          </a:p>
        </p:txBody>
      </p:sp>
      <p:sp>
        <p:nvSpPr>
          <p:cNvPr id="5" name="object 5"/>
          <p:cNvSpPr txBox="1"/>
          <p:nvPr/>
        </p:nvSpPr>
        <p:spPr>
          <a:xfrm>
            <a:off x="5477660" y="3787589"/>
            <a:ext cx="461521" cy="291353"/>
          </a:xfrm>
          <a:prstGeom prst="rect">
            <a:avLst/>
          </a:prstGeom>
        </p:spPr>
        <p:txBody>
          <a:bodyPr wrap="square" lIns="0" tIns="0" rIns="0" bIns="0" rtlCol="0">
            <a:noAutofit/>
          </a:bodyPr>
          <a:lstStyle/>
          <a:p>
            <a:pPr marL="11206">
              <a:lnSpc>
                <a:spcPts val="2246"/>
              </a:lnSpc>
              <a:spcBef>
                <a:spcPts val="112"/>
              </a:spcBef>
            </a:pPr>
            <a:r>
              <a:rPr sz="3177" baseline="3413" dirty="0">
                <a:latin typeface="Calibri"/>
                <a:cs typeface="Calibri"/>
              </a:rPr>
              <a:t>line</a:t>
            </a:r>
            <a:endParaRPr sz="2118" dirty="0">
              <a:latin typeface="Calibri"/>
              <a:cs typeface="Calibri"/>
            </a:endParaRPr>
          </a:p>
        </p:txBody>
      </p:sp>
      <p:sp>
        <p:nvSpPr>
          <p:cNvPr id="4" name="object 4"/>
          <p:cNvSpPr txBox="1"/>
          <p:nvPr/>
        </p:nvSpPr>
        <p:spPr>
          <a:xfrm>
            <a:off x="5936876" y="3787589"/>
            <a:ext cx="229928" cy="291353"/>
          </a:xfrm>
          <a:prstGeom prst="rect">
            <a:avLst/>
          </a:prstGeom>
        </p:spPr>
        <p:txBody>
          <a:bodyPr wrap="square" lIns="0" tIns="0" rIns="0" bIns="0" rtlCol="0">
            <a:noAutofit/>
          </a:bodyPr>
          <a:lstStyle/>
          <a:p>
            <a:pPr marL="11206">
              <a:lnSpc>
                <a:spcPts val="2246"/>
              </a:lnSpc>
              <a:spcBef>
                <a:spcPts val="112"/>
              </a:spcBef>
            </a:pPr>
            <a:endParaRPr sz="2118" dirty="0">
              <a:latin typeface="Calibri"/>
              <a:cs typeface="Calibri"/>
            </a:endParaRPr>
          </a:p>
        </p:txBody>
      </p:sp>
      <p:sp>
        <p:nvSpPr>
          <p:cNvPr id="17" name="TextBox 16">
            <a:extLst>
              <a:ext uri="{FF2B5EF4-FFF2-40B4-BE49-F238E27FC236}">
                <a16:creationId xmlns:a16="http://schemas.microsoft.com/office/drawing/2014/main" id="{765BB71D-EEC6-4BA8-AC8A-048EA7B62637}"/>
              </a:ext>
            </a:extLst>
          </p:cNvPr>
          <p:cNvSpPr txBox="1"/>
          <p:nvPr/>
        </p:nvSpPr>
        <p:spPr>
          <a:xfrm>
            <a:off x="1536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CMOS Latch-up</a:t>
            </a:r>
          </a:p>
        </p:txBody>
      </p:sp>
      <p:sp>
        <p:nvSpPr>
          <p:cNvPr id="18" name="Date Placeholder 1">
            <a:extLst>
              <a:ext uri="{FF2B5EF4-FFF2-40B4-BE49-F238E27FC236}">
                <a16:creationId xmlns:a16="http://schemas.microsoft.com/office/drawing/2014/main" id="{0ED99723-E72A-44C0-AA4D-7A830D0D203A}"/>
              </a:ext>
            </a:extLst>
          </p:cNvPr>
          <p:cNvSpPr>
            <a:spLocks noGrp="1"/>
          </p:cNvSpPr>
          <p:nvPr>
            <p:ph type="dt" sz="half" idx="10"/>
          </p:nvPr>
        </p:nvSpPr>
        <p:spPr>
          <a:xfrm>
            <a:off x="1533525" y="6448446"/>
            <a:ext cx="2133600" cy="365125"/>
          </a:xfrm>
        </p:spPr>
        <p:txBody>
          <a:bodyPr/>
          <a:lstStyle/>
          <a:p>
            <a:fld id="{ADF5A313-DFE6-448C-857B-AAC33D330831}" type="datetime5">
              <a:rPr lang="en-US" smtClean="0"/>
              <a:t>8-Sep-20</a:t>
            </a:fld>
            <a:endParaRPr lang="en-US" dirty="0"/>
          </a:p>
        </p:txBody>
      </p:sp>
      <p:sp>
        <p:nvSpPr>
          <p:cNvPr id="19" name="Slide Number Placeholder 2">
            <a:extLst>
              <a:ext uri="{FF2B5EF4-FFF2-40B4-BE49-F238E27FC236}">
                <a16:creationId xmlns:a16="http://schemas.microsoft.com/office/drawing/2014/main" id="{3EF2E882-F414-4DC9-9139-7B2DB8A7D303}"/>
              </a:ext>
            </a:extLst>
          </p:cNvPr>
          <p:cNvSpPr>
            <a:spLocks noGrp="1"/>
          </p:cNvSpPr>
          <p:nvPr>
            <p:ph type="sldNum" sz="quarter" idx="12"/>
          </p:nvPr>
        </p:nvSpPr>
        <p:spPr>
          <a:xfrm>
            <a:off x="8524875" y="6492895"/>
            <a:ext cx="2133600" cy="365125"/>
          </a:xfrm>
        </p:spPr>
        <p:txBody>
          <a:bodyPr/>
          <a:lstStyle/>
          <a:p>
            <a:fld id="{BC490F8C-3D0D-4DB1-B2BD-1525EA5CE111}" type="slidenum">
              <a:rPr lang="en-US" sz="2000">
                <a:solidFill>
                  <a:srgbClr val="009900"/>
                </a:solidFill>
              </a:rPr>
              <a:pPr/>
              <a:t>11</a:t>
            </a:fld>
            <a:endParaRPr lang="en-US" sz="2000" dirty="0">
              <a:solidFill>
                <a:srgbClr val="0099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16E940-7FAE-4A30-8880-4B57A6AEADAE}"/>
              </a:ext>
            </a:extLst>
          </p:cNvPr>
          <p:cNvSpPr txBox="1"/>
          <p:nvPr/>
        </p:nvSpPr>
        <p:spPr>
          <a:xfrm>
            <a:off x="1536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Latch-up prevention techniques: </a:t>
            </a:r>
            <a:r>
              <a:rPr lang="en-US" sz="2000" b="1" dirty="0">
                <a:solidFill>
                  <a:srgbClr val="002B82"/>
                </a:solidFill>
              </a:rPr>
              <a:t>System-level approaches</a:t>
            </a:r>
            <a:r>
              <a:rPr lang="en-US" sz="2000" b="1" dirty="0">
                <a:solidFill>
                  <a:srgbClr val="002B82"/>
                </a:solidFill>
                <a:latin typeface="Times New Roman" panose="02020603050405020304" pitchFamily="18" charset="0"/>
                <a:cs typeface="Times New Roman" panose="02020603050405020304" pitchFamily="18" charset="0"/>
              </a:rPr>
              <a:t> </a:t>
            </a:r>
            <a:endParaRPr lang="en-US" b="1" dirty="0">
              <a:solidFill>
                <a:srgbClr val="002B82"/>
              </a:solidFill>
              <a:latin typeface="Times New Roman" panose="02020603050405020304" pitchFamily="18" charset="0"/>
              <a:cs typeface="Times New Roman" panose="02020603050405020304" pitchFamily="18" charset="0"/>
            </a:endParaRPr>
          </a:p>
        </p:txBody>
      </p:sp>
      <p:sp>
        <p:nvSpPr>
          <p:cNvPr id="7" name="Date Placeholder 1">
            <a:extLst>
              <a:ext uri="{FF2B5EF4-FFF2-40B4-BE49-F238E27FC236}">
                <a16:creationId xmlns:a16="http://schemas.microsoft.com/office/drawing/2014/main" id="{B6EC8E35-2673-4243-BCFC-E9BD2E8EF9B8}"/>
              </a:ext>
            </a:extLst>
          </p:cNvPr>
          <p:cNvSpPr>
            <a:spLocks noGrp="1"/>
          </p:cNvSpPr>
          <p:nvPr>
            <p:ph type="dt" sz="half" idx="10"/>
          </p:nvPr>
        </p:nvSpPr>
        <p:spPr>
          <a:xfrm>
            <a:off x="1533525" y="6448446"/>
            <a:ext cx="2133600" cy="365125"/>
          </a:xfrm>
        </p:spPr>
        <p:txBody>
          <a:bodyPr/>
          <a:lstStyle/>
          <a:p>
            <a:fld id="{ADF5A313-DFE6-448C-857B-AAC33D330831}" type="datetime5">
              <a:rPr lang="en-US" smtClean="0"/>
              <a:t>8-Sep-20</a:t>
            </a:fld>
            <a:endParaRPr lang="en-US" dirty="0"/>
          </a:p>
        </p:txBody>
      </p:sp>
      <p:sp>
        <p:nvSpPr>
          <p:cNvPr id="8" name="Slide Number Placeholder 2">
            <a:extLst>
              <a:ext uri="{FF2B5EF4-FFF2-40B4-BE49-F238E27FC236}">
                <a16:creationId xmlns:a16="http://schemas.microsoft.com/office/drawing/2014/main" id="{76121B67-8814-4309-894A-7CD1B4EA70FC}"/>
              </a:ext>
            </a:extLst>
          </p:cNvPr>
          <p:cNvSpPr>
            <a:spLocks noGrp="1"/>
          </p:cNvSpPr>
          <p:nvPr>
            <p:ph type="sldNum" sz="quarter" idx="12"/>
          </p:nvPr>
        </p:nvSpPr>
        <p:spPr>
          <a:xfrm>
            <a:off x="8524875" y="6492895"/>
            <a:ext cx="2133600" cy="365125"/>
          </a:xfrm>
        </p:spPr>
        <p:txBody>
          <a:bodyPr/>
          <a:lstStyle/>
          <a:p>
            <a:fld id="{BC490F8C-3D0D-4DB1-B2BD-1525EA5CE111}" type="slidenum">
              <a:rPr lang="en-US" sz="2000">
                <a:solidFill>
                  <a:srgbClr val="009900"/>
                </a:solidFill>
              </a:rPr>
              <a:pPr/>
              <a:t>12</a:t>
            </a:fld>
            <a:endParaRPr lang="en-US" sz="2000" dirty="0">
              <a:solidFill>
                <a:srgbClr val="009900"/>
              </a:solidFill>
            </a:endParaRPr>
          </a:p>
        </p:txBody>
      </p:sp>
      <p:sp>
        <p:nvSpPr>
          <p:cNvPr id="4" name="Rectangle 3">
            <a:extLst>
              <a:ext uri="{FF2B5EF4-FFF2-40B4-BE49-F238E27FC236}">
                <a16:creationId xmlns:a16="http://schemas.microsoft.com/office/drawing/2014/main" id="{3DD654BB-46EB-46DC-8571-4A0F4D3D3343}"/>
              </a:ext>
            </a:extLst>
          </p:cNvPr>
          <p:cNvSpPr/>
          <p:nvPr/>
        </p:nvSpPr>
        <p:spPr>
          <a:xfrm>
            <a:off x="1568938" y="566878"/>
            <a:ext cx="8915400" cy="5816977"/>
          </a:xfrm>
          <a:prstGeom prst="rect">
            <a:avLst/>
          </a:prstGeom>
        </p:spPr>
        <p:txBody>
          <a:bodyPr wrap="square">
            <a:spAutoFit/>
          </a:bodyPr>
          <a:lstStyle/>
          <a:p>
            <a:r>
              <a:rPr lang="en-US" sz="2400" b="1" dirty="0">
                <a:solidFill>
                  <a:srgbClr val="002B82"/>
                </a:solidFill>
              </a:rPr>
              <a:t>System-level approaches </a:t>
            </a:r>
            <a:r>
              <a:rPr lang="en-US" sz="2400" b="1" dirty="0"/>
              <a:t>to avoid latch-up are as follows:</a:t>
            </a:r>
          </a:p>
          <a:p>
            <a:endParaRPr lang="en-US" b="1" dirty="0"/>
          </a:p>
          <a:p>
            <a:pPr marL="342900" indent="-342900" algn="just">
              <a:buFont typeface="Wingdings" pitchFamily="2" charset="2"/>
              <a:buChar char="Ø"/>
            </a:pPr>
            <a:r>
              <a:rPr lang="en-US" sz="2200" dirty="0"/>
              <a:t>Power supplies must be off before plugging a board. A plug-in in power supply </a:t>
            </a:r>
            <a:r>
              <a:rPr lang="en-US" sz="2200" b="1" dirty="0"/>
              <a:t>ON</a:t>
            </a:r>
            <a:r>
              <a:rPr lang="en-US" sz="2200" dirty="0"/>
              <a:t> condition can cause a surge voltage to appear on the signal pins which could trigger the latch-up.</a:t>
            </a:r>
          </a:p>
          <a:p>
            <a:pPr marL="342900" indent="-342900" algn="just">
              <a:buFont typeface="Wingdings" pitchFamily="2" charset="2"/>
              <a:buChar char="Ø"/>
            </a:pPr>
            <a:endParaRPr lang="en-US" sz="2200" dirty="0"/>
          </a:p>
          <a:p>
            <a:pPr marL="342900" indent="-342900" algn="just">
              <a:buFont typeface="Wingdings" pitchFamily="2" charset="2"/>
              <a:buChar char="Ø"/>
            </a:pPr>
            <a:r>
              <a:rPr lang="en-US" sz="2200" dirty="0"/>
              <a:t>The electrostatic discharge (ESD) can trigger latch-up. ESD protection circuits need special care such that it does not lead to triggering of latch-up.</a:t>
            </a:r>
          </a:p>
          <a:p>
            <a:pPr marL="342900" indent="-342900" algn="just">
              <a:buFont typeface="Wingdings" pitchFamily="2" charset="2"/>
              <a:buChar char="Ø"/>
            </a:pPr>
            <a:endParaRPr lang="en-US" sz="2200" dirty="0"/>
          </a:p>
          <a:p>
            <a:pPr marL="342900" indent="-342900" algn="just">
              <a:buFont typeface="Wingdings" pitchFamily="2" charset="2"/>
              <a:buChar char="Ø"/>
            </a:pPr>
            <a:r>
              <a:rPr lang="en-US" sz="2200" dirty="0"/>
              <a:t>The electron–hole pairs are generated when radiation, such as X-rays, cosmic, or alpha-rays, penetrate into the chip. These carriers can contribute to well or substrate currents, leading to latch-up.</a:t>
            </a:r>
          </a:p>
          <a:p>
            <a:pPr marL="342900" indent="-342900" algn="just">
              <a:buFont typeface="Wingdings" pitchFamily="2" charset="2"/>
              <a:buChar char="Ø"/>
            </a:pPr>
            <a:endParaRPr lang="en-US" sz="2200" dirty="0"/>
          </a:p>
          <a:p>
            <a:pPr marL="342900" indent="-342900" algn="just">
              <a:buFont typeface="Wingdings" pitchFamily="2" charset="2"/>
              <a:buChar char="Ø"/>
            </a:pPr>
            <a:r>
              <a:rPr lang="en-US" sz="2200" dirty="0"/>
              <a:t>Simultaneous switching of a large number of transistors can cause noise in the power/ground lines, which can drive the circuit into latch-up. This must be checked through simulation.</a:t>
            </a:r>
          </a:p>
        </p:txBody>
      </p:sp>
    </p:spTree>
    <p:extLst>
      <p:ext uri="{BB962C8B-B14F-4D97-AF65-F5344CB8AC3E}">
        <p14:creationId xmlns:p14="http://schemas.microsoft.com/office/powerpoint/2010/main" val="1010423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fade">
                                      <p:cBhvr>
                                        <p:cTn id="12" dur="500"/>
                                        <p:tgtEl>
                                          <p:spTgt spid="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animEffect transition="in" filter="fade">
                                      <p:cBhvr>
                                        <p:cTn id="17" dur="500"/>
                                        <p:tgtEl>
                                          <p:spTgt spid="4">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8" end="8"/>
                                            </p:txEl>
                                          </p:spTgt>
                                        </p:tgtEl>
                                        <p:attrNameLst>
                                          <p:attrName>style.visibility</p:attrName>
                                        </p:attrNameLst>
                                      </p:cBhvr>
                                      <p:to>
                                        <p:strVal val="visible"/>
                                      </p:to>
                                    </p:set>
                                    <p:animEffect transition="in" filter="fade">
                                      <p:cBhvr>
                                        <p:cTn id="22"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16E940-7FAE-4A30-8880-4B57A6AEADAE}"/>
              </a:ext>
            </a:extLst>
          </p:cNvPr>
          <p:cNvSpPr txBox="1"/>
          <p:nvPr/>
        </p:nvSpPr>
        <p:spPr>
          <a:xfrm>
            <a:off x="1536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 Electrical Overstress and Electrostatic Discharge</a:t>
            </a:r>
            <a:endParaRPr lang="en-US" sz="3000" b="1" dirty="0">
              <a:latin typeface="Times New Roman" panose="02020603050405020304" pitchFamily="18" charset="0"/>
              <a:cs typeface="Times New Roman" panose="02020603050405020304" pitchFamily="18" charset="0"/>
            </a:endParaRPr>
          </a:p>
        </p:txBody>
      </p:sp>
      <p:sp>
        <p:nvSpPr>
          <p:cNvPr id="7" name="Date Placeholder 1">
            <a:extLst>
              <a:ext uri="{FF2B5EF4-FFF2-40B4-BE49-F238E27FC236}">
                <a16:creationId xmlns:a16="http://schemas.microsoft.com/office/drawing/2014/main" id="{B6EC8E35-2673-4243-BCFC-E9BD2E8EF9B8}"/>
              </a:ext>
            </a:extLst>
          </p:cNvPr>
          <p:cNvSpPr>
            <a:spLocks noGrp="1"/>
          </p:cNvSpPr>
          <p:nvPr>
            <p:ph type="dt" sz="half" idx="10"/>
          </p:nvPr>
        </p:nvSpPr>
        <p:spPr>
          <a:xfrm>
            <a:off x="1533525" y="6448446"/>
            <a:ext cx="2133600" cy="365125"/>
          </a:xfrm>
        </p:spPr>
        <p:txBody>
          <a:bodyPr/>
          <a:lstStyle/>
          <a:p>
            <a:fld id="{ADF5A313-DFE6-448C-857B-AAC33D330831}" type="datetime5">
              <a:rPr lang="en-US" smtClean="0"/>
              <a:t>8-Sep-20</a:t>
            </a:fld>
            <a:endParaRPr lang="en-US" dirty="0"/>
          </a:p>
        </p:txBody>
      </p:sp>
      <p:sp>
        <p:nvSpPr>
          <p:cNvPr id="8" name="Slide Number Placeholder 2">
            <a:extLst>
              <a:ext uri="{FF2B5EF4-FFF2-40B4-BE49-F238E27FC236}">
                <a16:creationId xmlns:a16="http://schemas.microsoft.com/office/drawing/2014/main" id="{76121B67-8814-4309-894A-7CD1B4EA70FC}"/>
              </a:ext>
            </a:extLst>
          </p:cNvPr>
          <p:cNvSpPr>
            <a:spLocks noGrp="1"/>
          </p:cNvSpPr>
          <p:nvPr>
            <p:ph type="sldNum" sz="quarter" idx="12"/>
          </p:nvPr>
        </p:nvSpPr>
        <p:spPr>
          <a:xfrm>
            <a:off x="8524875" y="6492895"/>
            <a:ext cx="2133600" cy="365125"/>
          </a:xfrm>
        </p:spPr>
        <p:txBody>
          <a:bodyPr/>
          <a:lstStyle/>
          <a:p>
            <a:fld id="{BC490F8C-3D0D-4DB1-B2BD-1525EA5CE111}" type="slidenum">
              <a:rPr lang="en-US" sz="2000">
                <a:solidFill>
                  <a:srgbClr val="009900"/>
                </a:solidFill>
              </a:rPr>
              <a:pPr/>
              <a:t>13</a:t>
            </a:fld>
            <a:endParaRPr lang="en-US" sz="2000" dirty="0">
              <a:solidFill>
                <a:srgbClr val="009900"/>
              </a:solidFill>
            </a:endParaRPr>
          </a:p>
        </p:txBody>
      </p:sp>
      <p:sp>
        <p:nvSpPr>
          <p:cNvPr id="4" name="Rectangle 3">
            <a:extLst>
              <a:ext uri="{FF2B5EF4-FFF2-40B4-BE49-F238E27FC236}">
                <a16:creationId xmlns:a16="http://schemas.microsoft.com/office/drawing/2014/main" id="{3DD654BB-46EB-46DC-8571-4A0F4D3D3343}"/>
              </a:ext>
            </a:extLst>
          </p:cNvPr>
          <p:cNvSpPr/>
          <p:nvPr/>
        </p:nvSpPr>
        <p:spPr>
          <a:xfrm>
            <a:off x="1752600" y="685800"/>
            <a:ext cx="8722079" cy="5509200"/>
          </a:xfrm>
          <a:prstGeom prst="rect">
            <a:avLst/>
          </a:prstGeom>
        </p:spPr>
        <p:txBody>
          <a:bodyPr wrap="square">
            <a:spAutoFit/>
          </a:bodyPr>
          <a:lstStyle/>
          <a:p>
            <a:r>
              <a:rPr lang="en-US" sz="2200" b="1" i="1" dirty="0"/>
              <a:t>Electrical overstress (EOS) </a:t>
            </a:r>
            <a:r>
              <a:rPr lang="en-US" sz="2200" i="1" dirty="0"/>
              <a:t>is a failure mechanism of VLSI circuits where the device </a:t>
            </a:r>
            <a:r>
              <a:rPr lang="en-US" sz="2200" dirty="0"/>
              <a:t>is subjected to excessive voltage, current, or power.</a:t>
            </a:r>
          </a:p>
          <a:p>
            <a:r>
              <a:rPr lang="en-US" sz="2200" dirty="0"/>
              <a:t>  </a:t>
            </a:r>
          </a:p>
          <a:p>
            <a:r>
              <a:rPr lang="en-US" sz="2200" b="1" i="1" dirty="0"/>
              <a:t>Electrostatic discharge (ESD) </a:t>
            </a:r>
            <a:r>
              <a:rPr lang="en-US" sz="2200" i="1" dirty="0"/>
              <a:t>is </a:t>
            </a:r>
            <a:r>
              <a:rPr lang="en-US" sz="2200" dirty="0"/>
              <a:t>the rapid transfer of large electrostatic charge into VLSI circuits through the I/O pads.</a:t>
            </a:r>
          </a:p>
          <a:p>
            <a:endParaRPr lang="en-US" sz="2200" dirty="0"/>
          </a:p>
          <a:p>
            <a:r>
              <a:rPr lang="en-US" sz="2200" dirty="0"/>
              <a:t>Both EOS and ESD are vulnerable for semiconductor devices, resulting in</a:t>
            </a:r>
          </a:p>
          <a:p>
            <a:r>
              <a:rPr lang="en-US" sz="2200" dirty="0"/>
              <a:t>damages in the device. </a:t>
            </a:r>
          </a:p>
          <a:p>
            <a:endParaRPr lang="en-US" sz="2200" dirty="0"/>
          </a:p>
          <a:p>
            <a:r>
              <a:rPr lang="en-US" sz="2200" b="1" dirty="0"/>
              <a:t>The mechanisms that damage the device are</a:t>
            </a:r>
          </a:p>
          <a:p>
            <a:pPr marL="285750" indent="-285750">
              <a:buFont typeface="Arial" panose="020B0604020202020204" pitchFamily="34" charset="0"/>
              <a:buChar char="•"/>
            </a:pPr>
            <a:r>
              <a:rPr lang="en-US" sz="2200" dirty="0"/>
              <a:t>Dielectric or oxide punch-through</a:t>
            </a:r>
          </a:p>
          <a:p>
            <a:pPr marL="285750" indent="-285750">
              <a:buFont typeface="Arial" panose="020B0604020202020204" pitchFamily="34" charset="0"/>
              <a:buChar char="•"/>
            </a:pPr>
            <a:r>
              <a:rPr lang="en-US" sz="2200" dirty="0"/>
              <a:t>Fusing of a conductor or resistor</a:t>
            </a:r>
          </a:p>
          <a:p>
            <a:pPr marL="285750" indent="-285750">
              <a:buFont typeface="Arial" panose="020B0604020202020204" pitchFamily="34" charset="0"/>
              <a:buChar char="•"/>
            </a:pPr>
            <a:r>
              <a:rPr lang="en-US" sz="2200" dirty="0"/>
              <a:t>Junction damage or burn-out</a:t>
            </a:r>
          </a:p>
          <a:p>
            <a:endParaRPr lang="en-US" sz="2200" dirty="0"/>
          </a:p>
          <a:p>
            <a:endParaRPr lang="en-US" sz="2200" dirty="0"/>
          </a:p>
          <a:p>
            <a:endParaRPr lang="en-US" sz="2200" dirty="0"/>
          </a:p>
        </p:txBody>
      </p:sp>
    </p:spTree>
    <p:extLst>
      <p:ext uri="{BB962C8B-B14F-4D97-AF65-F5344CB8AC3E}">
        <p14:creationId xmlns:p14="http://schemas.microsoft.com/office/powerpoint/2010/main" val="2978831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16E940-7FAE-4A30-8880-4B57A6AEADAE}"/>
              </a:ext>
            </a:extLst>
          </p:cNvPr>
          <p:cNvSpPr txBox="1"/>
          <p:nvPr/>
        </p:nvSpPr>
        <p:spPr>
          <a:xfrm>
            <a:off x="1536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 Electrical Overstress and Electrostatic Discharge</a:t>
            </a:r>
            <a:endParaRPr lang="en-US" sz="3000" b="1" dirty="0">
              <a:latin typeface="Times New Roman" panose="02020603050405020304" pitchFamily="18" charset="0"/>
              <a:cs typeface="Times New Roman" panose="02020603050405020304" pitchFamily="18" charset="0"/>
            </a:endParaRPr>
          </a:p>
        </p:txBody>
      </p:sp>
      <p:sp>
        <p:nvSpPr>
          <p:cNvPr id="7" name="Date Placeholder 1">
            <a:extLst>
              <a:ext uri="{FF2B5EF4-FFF2-40B4-BE49-F238E27FC236}">
                <a16:creationId xmlns:a16="http://schemas.microsoft.com/office/drawing/2014/main" id="{B6EC8E35-2673-4243-BCFC-E9BD2E8EF9B8}"/>
              </a:ext>
            </a:extLst>
          </p:cNvPr>
          <p:cNvSpPr>
            <a:spLocks noGrp="1"/>
          </p:cNvSpPr>
          <p:nvPr>
            <p:ph type="dt" sz="half" idx="10"/>
          </p:nvPr>
        </p:nvSpPr>
        <p:spPr>
          <a:xfrm>
            <a:off x="1533525" y="6448446"/>
            <a:ext cx="2133600" cy="365125"/>
          </a:xfrm>
        </p:spPr>
        <p:txBody>
          <a:bodyPr/>
          <a:lstStyle/>
          <a:p>
            <a:fld id="{ADF5A313-DFE6-448C-857B-AAC33D330831}" type="datetime5">
              <a:rPr lang="en-US" smtClean="0"/>
              <a:t>8-Sep-20</a:t>
            </a:fld>
            <a:endParaRPr lang="en-US" dirty="0"/>
          </a:p>
        </p:txBody>
      </p:sp>
      <p:sp>
        <p:nvSpPr>
          <p:cNvPr id="8" name="Slide Number Placeholder 2">
            <a:extLst>
              <a:ext uri="{FF2B5EF4-FFF2-40B4-BE49-F238E27FC236}">
                <a16:creationId xmlns:a16="http://schemas.microsoft.com/office/drawing/2014/main" id="{76121B67-8814-4309-894A-7CD1B4EA70FC}"/>
              </a:ext>
            </a:extLst>
          </p:cNvPr>
          <p:cNvSpPr>
            <a:spLocks noGrp="1"/>
          </p:cNvSpPr>
          <p:nvPr>
            <p:ph type="sldNum" sz="quarter" idx="12"/>
          </p:nvPr>
        </p:nvSpPr>
        <p:spPr>
          <a:xfrm>
            <a:off x="8524875" y="6492895"/>
            <a:ext cx="2133600" cy="365125"/>
          </a:xfrm>
        </p:spPr>
        <p:txBody>
          <a:bodyPr/>
          <a:lstStyle/>
          <a:p>
            <a:fld id="{BC490F8C-3D0D-4DB1-B2BD-1525EA5CE111}" type="slidenum">
              <a:rPr lang="en-US" sz="2000">
                <a:solidFill>
                  <a:srgbClr val="009900"/>
                </a:solidFill>
              </a:rPr>
              <a:pPr/>
              <a:t>14</a:t>
            </a:fld>
            <a:endParaRPr lang="en-US" sz="2000" dirty="0">
              <a:solidFill>
                <a:srgbClr val="009900"/>
              </a:solidFill>
            </a:endParaRPr>
          </a:p>
        </p:txBody>
      </p:sp>
      <p:sp>
        <p:nvSpPr>
          <p:cNvPr id="4" name="Rectangle 3">
            <a:extLst>
              <a:ext uri="{FF2B5EF4-FFF2-40B4-BE49-F238E27FC236}">
                <a16:creationId xmlns:a16="http://schemas.microsoft.com/office/drawing/2014/main" id="{3DD654BB-46EB-46DC-8571-4A0F4D3D3343}"/>
              </a:ext>
            </a:extLst>
          </p:cNvPr>
          <p:cNvSpPr/>
          <p:nvPr/>
        </p:nvSpPr>
        <p:spPr>
          <a:xfrm>
            <a:off x="1600200" y="553999"/>
            <a:ext cx="8915400" cy="5847755"/>
          </a:xfrm>
          <a:prstGeom prst="rect">
            <a:avLst/>
          </a:prstGeom>
        </p:spPr>
        <p:txBody>
          <a:bodyPr wrap="square">
            <a:spAutoFit/>
          </a:bodyPr>
          <a:lstStyle/>
          <a:p>
            <a:pPr marL="342900" indent="-342900">
              <a:buFont typeface="Arial" pitchFamily="34" charset="0"/>
              <a:buChar char="•"/>
            </a:pPr>
            <a:r>
              <a:rPr lang="en-US" sz="2200" b="1" dirty="0"/>
              <a:t>Electrostatic discharge </a:t>
            </a:r>
            <a:r>
              <a:rPr lang="en-US" sz="2200" dirty="0"/>
              <a:t>occurs when a charged body releases its static charge to the ground in a very short span of time. </a:t>
            </a:r>
          </a:p>
          <a:p>
            <a:pPr marL="342900" indent="-342900">
              <a:buFont typeface="Arial" pitchFamily="34" charset="0"/>
              <a:buChar char="•"/>
            </a:pPr>
            <a:endParaRPr lang="en-US" sz="2200" dirty="0"/>
          </a:p>
          <a:p>
            <a:pPr marL="342900" indent="-342900">
              <a:buFont typeface="Arial" pitchFamily="34" charset="0"/>
              <a:buChar char="•"/>
            </a:pPr>
            <a:r>
              <a:rPr lang="en-US" sz="2200" dirty="0"/>
              <a:t>Typically, the ESD happens in a fraction of </a:t>
            </a:r>
            <a:r>
              <a:rPr lang="en-US" sz="2200" b="1" dirty="0">
                <a:solidFill>
                  <a:srgbClr val="002B82"/>
                </a:solidFill>
              </a:rPr>
              <a:t>micro seconds. </a:t>
            </a:r>
          </a:p>
          <a:p>
            <a:pPr marL="342900" indent="-342900">
              <a:buFont typeface="Arial" pitchFamily="34" charset="0"/>
              <a:buChar char="•"/>
            </a:pPr>
            <a:endParaRPr lang="en-US" sz="2200" dirty="0"/>
          </a:p>
          <a:p>
            <a:pPr marL="342900" indent="-342900">
              <a:buFont typeface="Arial" pitchFamily="34" charset="0"/>
              <a:buChar char="•"/>
            </a:pPr>
            <a:r>
              <a:rPr lang="en-US" sz="2200" dirty="0"/>
              <a:t>In an IC chip, ESD happens in several ways. Some of them are as follows:</a:t>
            </a:r>
          </a:p>
          <a:p>
            <a:pPr lvl="2"/>
            <a:r>
              <a:rPr lang="en-US" sz="2200" dirty="0"/>
              <a:t>1. IC package pin is touched by human hands</a:t>
            </a:r>
          </a:p>
          <a:p>
            <a:pPr lvl="2"/>
            <a:r>
              <a:rPr lang="en-US" sz="2200" dirty="0"/>
              <a:t>2. IC package pin is held with metallic tweezers</a:t>
            </a:r>
          </a:p>
          <a:p>
            <a:pPr lvl="2"/>
            <a:r>
              <a:rPr lang="en-US" sz="2200" dirty="0"/>
              <a:t>3. IC package pin is in contact with the ground</a:t>
            </a:r>
          </a:p>
          <a:p>
            <a:endParaRPr lang="en-US" sz="2200" dirty="0"/>
          </a:p>
          <a:p>
            <a:endParaRPr lang="en-US" sz="2200" dirty="0"/>
          </a:p>
          <a:p>
            <a:r>
              <a:rPr lang="en-US" sz="2400" b="1" dirty="0"/>
              <a:t>The most commonly used ESD models are as follows:</a:t>
            </a:r>
          </a:p>
          <a:p>
            <a:pPr marL="800100" lvl="1" indent="-342900">
              <a:buFont typeface="Arial" pitchFamily="34" charset="0"/>
              <a:buChar char="•"/>
            </a:pPr>
            <a:r>
              <a:rPr lang="en-US" sz="2200" dirty="0"/>
              <a:t>Human body model (HBM)</a:t>
            </a:r>
          </a:p>
          <a:p>
            <a:pPr marL="800100" lvl="1" indent="-342900">
              <a:buFont typeface="Arial" pitchFamily="34" charset="0"/>
              <a:buChar char="•"/>
            </a:pPr>
            <a:r>
              <a:rPr lang="en-US" sz="2200" dirty="0"/>
              <a:t>Machine model (MM)</a:t>
            </a:r>
          </a:p>
          <a:p>
            <a:pPr marL="800100" lvl="1" indent="-342900">
              <a:buFont typeface="Arial" pitchFamily="34" charset="0"/>
              <a:buChar char="•"/>
            </a:pPr>
            <a:r>
              <a:rPr lang="en-US" sz="2200" dirty="0"/>
              <a:t>Charged-device model (CDM)</a:t>
            </a:r>
          </a:p>
          <a:p>
            <a:endParaRPr lang="en-US" sz="2200" dirty="0"/>
          </a:p>
          <a:p>
            <a:endParaRPr lang="en-US" sz="2200" dirty="0"/>
          </a:p>
        </p:txBody>
      </p:sp>
    </p:spTree>
    <p:extLst>
      <p:ext uri="{BB962C8B-B14F-4D97-AF65-F5344CB8AC3E}">
        <p14:creationId xmlns:p14="http://schemas.microsoft.com/office/powerpoint/2010/main" val="3071999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
                                            <p:txEl>
                                              <p:pRg st="5" end="5"/>
                                            </p:txEl>
                                          </p:spTgt>
                                        </p:tgtEl>
                                        <p:attrNameLst>
                                          <p:attrName>style.visibility</p:attrName>
                                        </p:attrNameLst>
                                      </p:cBhvr>
                                      <p:to>
                                        <p:strVal val="visible"/>
                                      </p:to>
                                    </p:set>
                                    <p:animEffect transition="in" filter="fade">
                                      <p:cBhvr>
                                        <p:cTn id="20" dur="500"/>
                                        <p:tgtEl>
                                          <p:spTgt spid="4">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animEffect transition="in" filter="fade">
                                      <p:cBhvr>
                                        <p:cTn id="23" dur="500"/>
                                        <p:tgtEl>
                                          <p:spTgt spid="4">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7" end="7"/>
                                            </p:txEl>
                                          </p:spTgt>
                                        </p:tgtEl>
                                        <p:attrNameLst>
                                          <p:attrName>style.visibility</p:attrName>
                                        </p:attrNameLst>
                                      </p:cBhvr>
                                      <p:to>
                                        <p:strVal val="visible"/>
                                      </p:to>
                                    </p:set>
                                    <p:animEffect transition="in" filter="fade">
                                      <p:cBhvr>
                                        <p:cTn id="26" dur="500"/>
                                        <p:tgtEl>
                                          <p:spTgt spid="4">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xEl>
                                              <p:pRg st="10" end="10"/>
                                            </p:txEl>
                                          </p:spTgt>
                                        </p:tgtEl>
                                        <p:attrNameLst>
                                          <p:attrName>style.visibility</p:attrName>
                                        </p:attrNameLst>
                                      </p:cBhvr>
                                      <p:to>
                                        <p:strVal val="visible"/>
                                      </p:to>
                                    </p:set>
                                    <p:animEffect transition="in" filter="fade">
                                      <p:cBhvr>
                                        <p:cTn id="31" dur="500"/>
                                        <p:tgtEl>
                                          <p:spTgt spid="4">
                                            <p:txEl>
                                              <p:pRg st="10" end="1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11" end="11"/>
                                            </p:txEl>
                                          </p:spTgt>
                                        </p:tgtEl>
                                        <p:attrNameLst>
                                          <p:attrName>style.visibility</p:attrName>
                                        </p:attrNameLst>
                                      </p:cBhvr>
                                      <p:to>
                                        <p:strVal val="visible"/>
                                      </p:to>
                                    </p:set>
                                    <p:animEffect transition="in" filter="fade">
                                      <p:cBhvr>
                                        <p:cTn id="34" dur="500"/>
                                        <p:tgtEl>
                                          <p:spTgt spid="4">
                                            <p:txEl>
                                              <p:pRg st="11" end="1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2" end="12"/>
                                            </p:txEl>
                                          </p:spTgt>
                                        </p:tgtEl>
                                        <p:attrNameLst>
                                          <p:attrName>style.visibility</p:attrName>
                                        </p:attrNameLst>
                                      </p:cBhvr>
                                      <p:to>
                                        <p:strVal val="visible"/>
                                      </p:to>
                                    </p:set>
                                    <p:animEffect transition="in" filter="fade">
                                      <p:cBhvr>
                                        <p:cTn id="37" dur="500"/>
                                        <p:tgtEl>
                                          <p:spTgt spid="4">
                                            <p:txEl>
                                              <p:pRg st="12" end="12"/>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3" end="13"/>
                                            </p:txEl>
                                          </p:spTgt>
                                        </p:tgtEl>
                                        <p:attrNameLst>
                                          <p:attrName>style.visibility</p:attrName>
                                        </p:attrNameLst>
                                      </p:cBhvr>
                                      <p:to>
                                        <p:strVal val="visible"/>
                                      </p:to>
                                    </p:set>
                                    <p:animEffect transition="in" filter="fade">
                                      <p:cBhvr>
                                        <p:cTn id="40"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16E940-7FAE-4A30-8880-4B57A6AEADAE}"/>
              </a:ext>
            </a:extLst>
          </p:cNvPr>
          <p:cNvSpPr txBox="1"/>
          <p:nvPr/>
        </p:nvSpPr>
        <p:spPr>
          <a:xfrm>
            <a:off x="1536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Soft Error in VLSI </a:t>
            </a:r>
          </a:p>
        </p:txBody>
      </p:sp>
      <p:sp>
        <p:nvSpPr>
          <p:cNvPr id="7" name="Date Placeholder 1">
            <a:extLst>
              <a:ext uri="{FF2B5EF4-FFF2-40B4-BE49-F238E27FC236}">
                <a16:creationId xmlns:a16="http://schemas.microsoft.com/office/drawing/2014/main" id="{B6EC8E35-2673-4243-BCFC-E9BD2E8EF9B8}"/>
              </a:ext>
            </a:extLst>
          </p:cNvPr>
          <p:cNvSpPr>
            <a:spLocks noGrp="1"/>
          </p:cNvSpPr>
          <p:nvPr>
            <p:ph type="dt" sz="half" idx="10"/>
          </p:nvPr>
        </p:nvSpPr>
        <p:spPr>
          <a:xfrm>
            <a:off x="1533525" y="6448446"/>
            <a:ext cx="2133600" cy="365125"/>
          </a:xfrm>
        </p:spPr>
        <p:txBody>
          <a:bodyPr/>
          <a:lstStyle/>
          <a:p>
            <a:fld id="{ADF5A313-DFE6-448C-857B-AAC33D330831}" type="datetime5">
              <a:rPr lang="en-US" smtClean="0"/>
              <a:t>8-Sep-20</a:t>
            </a:fld>
            <a:endParaRPr lang="en-US" dirty="0"/>
          </a:p>
        </p:txBody>
      </p:sp>
      <p:sp>
        <p:nvSpPr>
          <p:cNvPr id="8" name="Slide Number Placeholder 2">
            <a:extLst>
              <a:ext uri="{FF2B5EF4-FFF2-40B4-BE49-F238E27FC236}">
                <a16:creationId xmlns:a16="http://schemas.microsoft.com/office/drawing/2014/main" id="{76121B67-8814-4309-894A-7CD1B4EA70FC}"/>
              </a:ext>
            </a:extLst>
          </p:cNvPr>
          <p:cNvSpPr>
            <a:spLocks noGrp="1"/>
          </p:cNvSpPr>
          <p:nvPr>
            <p:ph type="sldNum" sz="quarter" idx="12"/>
          </p:nvPr>
        </p:nvSpPr>
        <p:spPr>
          <a:xfrm>
            <a:off x="8524875" y="6492895"/>
            <a:ext cx="2133600" cy="365125"/>
          </a:xfrm>
        </p:spPr>
        <p:txBody>
          <a:bodyPr/>
          <a:lstStyle/>
          <a:p>
            <a:fld id="{BC490F8C-3D0D-4DB1-B2BD-1525EA5CE111}" type="slidenum">
              <a:rPr lang="en-US" sz="2000">
                <a:solidFill>
                  <a:srgbClr val="009900"/>
                </a:solidFill>
              </a:rPr>
              <a:pPr/>
              <a:t>15</a:t>
            </a:fld>
            <a:endParaRPr lang="en-US" sz="2000" dirty="0">
              <a:solidFill>
                <a:srgbClr val="009900"/>
              </a:solidFill>
            </a:endParaRPr>
          </a:p>
        </p:txBody>
      </p:sp>
      <p:sp>
        <p:nvSpPr>
          <p:cNvPr id="2" name="Rectangle 1">
            <a:extLst>
              <a:ext uri="{FF2B5EF4-FFF2-40B4-BE49-F238E27FC236}">
                <a16:creationId xmlns:a16="http://schemas.microsoft.com/office/drawing/2014/main" id="{89E08F8E-6F21-4079-8662-8D5D7B4EA5B3}"/>
              </a:ext>
            </a:extLst>
          </p:cNvPr>
          <p:cNvSpPr/>
          <p:nvPr/>
        </p:nvSpPr>
        <p:spPr>
          <a:xfrm>
            <a:off x="1905000" y="914400"/>
            <a:ext cx="8458200" cy="4154984"/>
          </a:xfrm>
          <a:prstGeom prst="rect">
            <a:avLst/>
          </a:prstGeom>
        </p:spPr>
        <p:txBody>
          <a:bodyPr wrap="square">
            <a:spAutoFit/>
          </a:bodyPr>
          <a:lstStyle/>
          <a:p>
            <a:pPr marL="342900" indent="-342900" algn="just">
              <a:buFont typeface="Arial" pitchFamily="34" charset="0"/>
              <a:buChar char="•"/>
            </a:pPr>
            <a:r>
              <a:rPr lang="en-US" sz="2200" dirty="0">
                <a:solidFill>
                  <a:srgbClr val="231F20"/>
                </a:solidFill>
              </a:rPr>
              <a:t>A </a:t>
            </a:r>
            <a:r>
              <a:rPr lang="en-US" sz="2200" b="1" i="1" dirty="0">
                <a:solidFill>
                  <a:srgbClr val="002B82"/>
                </a:solidFill>
              </a:rPr>
              <a:t>soft error </a:t>
            </a:r>
            <a:r>
              <a:rPr lang="en-US" sz="2200" dirty="0">
                <a:solidFill>
                  <a:srgbClr val="231F20"/>
                </a:solidFill>
              </a:rPr>
              <a:t>is a noise or glitch that appears in a circuit generated from outside the chip. </a:t>
            </a:r>
          </a:p>
          <a:p>
            <a:pPr marL="342900" indent="-342900" algn="just">
              <a:buFont typeface="Arial" pitchFamily="34" charset="0"/>
              <a:buChar char="•"/>
            </a:pPr>
            <a:endParaRPr lang="en-US" sz="2200" dirty="0">
              <a:solidFill>
                <a:srgbClr val="231F20"/>
              </a:solidFill>
            </a:endParaRPr>
          </a:p>
          <a:p>
            <a:pPr marL="342900" indent="-342900" algn="just">
              <a:buFont typeface="Arial" pitchFamily="34" charset="0"/>
              <a:buChar char="•"/>
            </a:pPr>
            <a:r>
              <a:rPr lang="en-US" sz="2200" dirty="0">
                <a:solidFill>
                  <a:srgbClr val="231F20"/>
                </a:solidFill>
              </a:rPr>
              <a:t>It is caused by the charged particle striking the semiconductor devices. </a:t>
            </a:r>
          </a:p>
          <a:p>
            <a:pPr marL="342900" indent="-342900" algn="just">
              <a:buFont typeface="Arial" pitchFamily="34" charset="0"/>
              <a:buChar char="•"/>
            </a:pPr>
            <a:endParaRPr lang="en-US" sz="2200" dirty="0">
              <a:solidFill>
                <a:srgbClr val="231F20"/>
              </a:solidFill>
            </a:endParaRPr>
          </a:p>
          <a:p>
            <a:pPr marL="342900" indent="-342900" algn="just">
              <a:buFont typeface="Arial" pitchFamily="34" charset="0"/>
              <a:buChar char="•"/>
            </a:pPr>
            <a:r>
              <a:rPr lang="en-US" sz="2200" dirty="0">
                <a:solidFill>
                  <a:srgbClr val="231F20"/>
                </a:solidFill>
              </a:rPr>
              <a:t>These charged particles come from radioactive materials (alpha particles) and cosmic rays (protons and neutrons). </a:t>
            </a:r>
          </a:p>
          <a:p>
            <a:pPr marL="342900" indent="-342900" algn="just">
              <a:buFont typeface="Arial" pitchFamily="34" charset="0"/>
              <a:buChar char="•"/>
            </a:pPr>
            <a:endParaRPr lang="en-US" sz="2200" dirty="0">
              <a:solidFill>
                <a:srgbClr val="231F20"/>
              </a:solidFill>
            </a:endParaRPr>
          </a:p>
          <a:p>
            <a:pPr marL="342900" indent="-342900" algn="just">
              <a:buFont typeface="Arial" pitchFamily="34" charset="0"/>
              <a:buChar char="•"/>
            </a:pPr>
            <a:r>
              <a:rPr lang="en-US" sz="2200" dirty="0">
                <a:solidFill>
                  <a:srgbClr val="231F20"/>
                </a:solidFill>
              </a:rPr>
              <a:t>The physical phenomenon is often called soft error or </a:t>
            </a:r>
            <a:r>
              <a:rPr lang="en-US" sz="2200" i="1" dirty="0">
                <a:solidFill>
                  <a:srgbClr val="231F20"/>
                </a:solidFill>
              </a:rPr>
              <a:t>soft error rate (SER), which only affects the memory elements by corrupting the stored </a:t>
            </a:r>
            <a:r>
              <a:rPr lang="en-US" sz="2200" dirty="0">
                <a:solidFill>
                  <a:srgbClr val="231F20"/>
                </a:solidFill>
              </a:rPr>
              <a:t>data.</a:t>
            </a:r>
            <a:endParaRPr lang="en-US" sz="2200" dirty="0"/>
          </a:p>
        </p:txBody>
      </p:sp>
    </p:spTree>
    <p:extLst>
      <p:ext uri="{BB962C8B-B14F-4D97-AF65-F5344CB8AC3E}">
        <p14:creationId xmlns:p14="http://schemas.microsoft.com/office/powerpoint/2010/main" val="3777883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16E940-7FAE-4A30-8880-4B57A6AEADAE}"/>
              </a:ext>
            </a:extLst>
          </p:cNvPr>
          <p:cNvSpPr txBox="1"/>
          <p:nvPr/>
        </p:nvSpPr>
        <p:spPr>
          <a:xfrm>
            <a:off x="1536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IC Packaging</a:t>
            </a:r>
          </a:p>
        </p:txBody>
      </p:sp>
      <p:sp>
        <p:nvSpPr>
          <p:cNvPr id="7" name="Date Placeholder 1">
            <a:extLst>
              <a:ext uri="{FF2B5EF4-FFF2-40B4-BE49-F238E27FC236}">
                <a16:creationId xmlns:a16="http://schemas.microsoft.com/office/drawing/2014/main" id="{B6EC8E35-2673-4243-BCFC-E9BD2E8EF9B8}"/>
              </a:ext>
            </a:extLst>
          </p:cNvPr>
          <p:cNvSpPr>
            <a:spLocks noGrp="1"/>
          </p:cNvSpPr>
          <p:nvPr>
            <p:ph type="dt" sz="half" idx="10"/>
          </p:nvPr>
        </p:nvSpPr>
        <p:spPr>
          <a:xfrm>
            <a:off x="1533525" y="6448446"/>
            <a:ext cx="2133600" cy="365125"/>
          </a:xfrm>
        </p:spPr>
        <p:txBody>
          <a:bodyPr/>
          <a:lstStyle/>
          <a:p>
            <a:fld id="{ADF5A313-DFE6-448C-857B-AAC33D330831}" type="datetime5">
              <a:rPr lang="en-US" smtClean="0"/>
              <a:t>8-Sep-20</a:t>
            </a:fld>
            <a:endParaRPr lang="en-US" dirty="0"/>
          </a:p>
        </p:txBody>
      </p:sp>
      <p:sp>
        <p:nvSpPr>
          <p:cNvPr id="8" name="Slide Number Placeholder 2">
            <a:extLst>
              <a:ext uri="{FF2B5EF4-FFF2-40B4-BE49-F238E27FC236}">
                <a16:creationId xmlns:a16="http://schemas.microsoft.com/office/drawing/2014/main" id="{76121B67-8814-4309-894A-7CD1B4EA70FC}"/>
              </a:ext>
            </a:extLst>
          </p:cNvPr>
          <p:cNvSpPr>
            <a:spLocks noGrp="1"/>
          </p:cNvSpPr>
          <p:nvPr>
            <p:ph type="sldNum" sz="quarter" idx="12"/>
          </p:nvPr>
        </p:nvSpPr>
        <p:spPr>
          <a:xfrm>
            <a:off x="8524875" y="6492895"/>
            <a:ext cx="2133600" cy="365125"/>
          </a:xfrm>
        </p:spPr>
        <p:txBody>
          <a:bodyPr/>
          <a:lstStyle/>
          <a:p>
            <a:fld id="{BC490F8C-3D0D-4DB1-B2BD-1525EA5CE111}" type="slidenum">
              <a:rPr lang="en-US" sz="2000">
                <a:solidFill>
                  <a:srgbClr val="009900"/>
                </a:solidFill>
              </a:rPr>
              <a:pPr/>
              <a:t>16</a:t>
            </a:fld>
            <a:endParaRPr lang="en-US" sz="2000" dirty="0">
              <a:solidFill>
                <a:srgbClr val="009900"/>
              </a:solidFill>
            </a:endParaRPr>
          </a:p>
        </p:txBody>
      </p:sp>
      <p:sp>
        <p:nvSpPr>
          <p:cNvPr id="3" name="Rectangle 2">
            <a:extLst>
              <a:ext uri="{FF2B5EF4-FFF2-40B4-BE49-F238E27FC236}">
                <a16:creationId xmlns:a16="http://schemas.microsoft.com/office/drawing/2014/main" id="{9174C6C5-CB1D-4937-9B33-6DDB8ADEA62A}"/>
              </a:ext>
            </a:extLst>
          </p:cNvPr>
          <p:cNvSpPr/>
          <p:nvPr/>
        </p:nvSpPr>
        <p:spPr>
          <a:xfrm>
            <a:off x="1533525" y="553998"/>
            <a:ext cx="8982075" cy="3077766"/>
          </a:xfrm>
          <a:prstGeom prst="rect">
            <a:avLst/>
          </a:prstGeom>
        </p:spPr>
        <p:txBody>
          <a:bodyPr wrap="square">
            <a:spAutoFit/>
          </a:bodyPr>
          <a:lstStyle/>
          <a:p>
            <a:pPr marL="342900" indent="-342900" algn="just">
              <a:buFont typeface="Arial" pitchFamily="34" charset="0"/>
              <a:buChar char="•"/>
            </a:pPr>
            <a:r>
              <a:rPr lang="en-US" sz="2200" dirty="0">
                <a:solidFill>
                  <a:srgbClr val="231F20"/>
                </a:solidFill>
              </a:rPr>
              <a:t>The integrated circuits (ICs) are fabricated on a wafer in a batch. </a:t>
            </a:r>
          </a:p>
          <a:p>
            <a:pPr marL="342900" indent="-342900" algn="just">
              <a:buFont typeface="Arial" pitchFamily="34" charset="0"/>
              <a:buChar char="•"/>
            </a:pPr>
            <a:r>
              <a:rPr lang="en-US" sz="2200" dirty="0">
                <a:solidFill>
                  <a:srgbClr val="231F20"/>
                </a:solidFill>
              </a:rPr>
              <a:t>The bunch of  wafers, processed simultaneously, is called a </a:t>
            </a:r>
            <a:r>
              <a:rPr lang="en-US" sz="2200" i="1" dirty="0">
                <a:solidFill>
                  <a:srgbClr val="231F20"/>
                </a:solidFill>
              </a:rPr>
              <a:t>lot.</a:t>
            </a:r>
          </a:p>
          <a:p>
            <a:pPr marL="342900" indent="-342900" algn="just">
              <a:buFont typeface="Arial" pitchFamily="34" charset="0"/>
              <a:buChar char="•"/>
            </a:pPr>
            <a:r>
              <a:rPr lang="en-US" sz="2200" i="1" dirty="0">
                <a:solidFill>
                  <a:srgbClr val="231F20"/>
                </a:solidFill>
              </a:rPr>
              <a:t> From the processed wafer </a:t>
            </a:r>
            <a:r>
              <a:rPr lang="en-US" sz="2200" dirty="0">
                <a:solidFill>
                  <a:srgbClr val="231F20"/>
                </a:solidFill>
              </a:rPr>
              <a:t>individual ICs called die are separated out by cutting the wafers. </a:t>
            </a:r>
          </a:p>
          <a:p>
            <a:pPr marL="342900" indent="-342900" algn="just">
              <a:buFont typeface="Arial" pitchFamily="34" charset="0"/>
              <a:buChar char="•"/>
            </a:pPr>
            <a:r>
              <a:rPr lang="en-US" sz="2200" dirty="0">
                <a:solidFill>
                  <a:srgbClr val="231F20"/>
                </a:solidFill>
              </a:rPr>
              <a:t>A die is then packaged </a:t>
            </a:r>
            <a:r>
              <a:rPr lang="en-US" sz="2200" dirty="0"/>
              <a:t>in a plastic or ceramic compound structure to form an IC chip.</a:t>
            </a:r>
          </a:p>
          <a:p>
            <a:pPr marL="342900" indent="-342900" algn="just">
              <a:buFont typeface="Arial" pitchFamily="34" charset="0"/>
              <a:buChar char="•"/>
            </a:pPr>
            <a:r>
              <a:rPr lang="en-US" sz="2200" dirty="0"/>
              <a:t>The IC package is a cover to the internal core die which supports the die, and protects the die from damage. </a:t>
            </a:r>
            <a:endParaRPr lang="en-US" sz="2200" dirty="0">
              <a:solidFill>
                <a:srgbClr val="231F20"/>
              </a:solidFill>
            </a:endParaRPr>
          </a:p>
          <a:p>
            <a:endParaRPr lang="en-US" dirty="0"/>
          </a:p>
        </p:txBody>
      </p:sp>
      <p:pic>
        <p:nvPicPr>
          <p:cNvPr id="4" name="Picture 3">
            <a:extLst>
              <a:ext uri="{FF2B5EF4-FFF2-40B4-BE49-F238E27FC236}">
                <a16:creationId xmlns:a16="http://schemas.microsoft.com/office/drawing/2014/main" id="{68687499-796C-401D-95F4-9E749279C049}"/>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2724772" y="3728105"/>
            <a:ext cx="6848475" cy="2486025"/>
          </a:xfrm>
          <a:prstGeom prst="rect">
            <a:avLst/>
          </a:prstGeom>
        </p:spPr>
      </p:pic>
      <p:sp>
        <p:nvSpPr>
          <p:cNvPr id="5" name="Rectangle 4">
            <a:extLst>
              <a:ext uri="{FF2B5EF4-FFF2-40B4-BE49-F238E27FC236}">
                <a16:creationId xmlns:a16="http://schemas.microsoft.com/office/drawing/2014/main" id="{F2FCC546-7C9D-414E-BBD2-5B6E0B2F9170}"/>
              </a:ext>
            </a:extLst>
          </p:cNvPr>
          <p:cNvSpPr/>
          <p:nvPr/>
        </p:nvSpPr>
        <p:spPr>
          <a:xfrm>
            <a:off x="4495800" y="6225366"/>
            <a:ext cx="4035528" cy="369332"/>
          </a:xfrm>
          <a:prstGeom prst="rect">
            <a:avLst/>
          </a:prstGeom>
        </p:spPr>
        <p:txBody>
          <a:bodyPr wrap="none">
            <a:spAutoFit/>
          </a:bodyPr>
          <a:lstStyle/>
          <a:p>
            <a:r>
              <a:rPr lang="en-US" dirty="0">
                <a:solidFill>
                  <a:srgbClr val="231F20"/>
                </a:solidFill>
              </a:rPr>
              <a:t>A schematic of lot, wafer, die, and IC chip</a:t>
            </a:r>
            <a:endParaRPr lang="en-US" dirty="0"/>
          </a:p>
        </p:txBody>
      </p:sp>
    </p:spTree>
    <p:extLst>
      <p:ext uri="{BB962C8B-B14F-4D97-AF65-F5344CB8AC3E}">
        <p14:creationId xmlns:p14="http://schemas.microsoft.com/office/powerpoint/2010/main" val="538358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16E940-7FAE-4A30-8880-4B57A6AEADAE}"/>
              </a:ext>
            </a:extLst>
          </p:cNvPr>
          <p:cNvSpPr txBox="1"/>
          <p:nvPr/>
        </p:nvSpPr>
        <p:spPr>
          <a:xfrm>
            <a:off x="1536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IC Packaging</a:t>
            </a:r>
            <a:endParaRPr lang="en-US" sz="3000" b="1" dirty="0">
              <a:latin typeface="Times New Roman" panose="02020603050405020304" pitchFamily="18" charset="0"/>
              <a:cs typeface="Times New Roman" panose="02020603050405020304" pitchFamily="18" charset="0"/>
            </a:endParaRPr>
          </a:p>
        </p:txBody>
      </p:sp>
      <p:sp>
        <p:nvSpPr>
          <p:cNvPr id="7" name="Date Placeholder 1">
            <a:extLst>
              <a:ext uri="{FF2B5EF4-FFF2-40B4-BE49-F238E27FC236}">
                <a16:creationId xmlns:a16="http://schemas.microsoft.com/office/drawing/2014/main" id="{B6EC8E35-2673-4243-BCFC-E9BD2E8EF9B8}"/>
              </a:ext>
            </a:extLst>
          </p:cNvPr>
          <p:cNvSpPr>
            <a:spLocks noGrp="1"/>
          </p:cNvSpPr>
          <p:nvPr>
            <p:ph type="dt" sz="half" idx="10"/>
          </p:nvPr>
        </p:nvSpPr>
        <p:spPr>
          <a:xfrm>
            <a:off x="1533525" y="6448446"/>
            <a:ext cx="2133600" cy="365125"/>
          </a:xfrm>
        </p:spPr>
        <p:txBody>
          <a:bodyPr/>
          <a:lstStyle/>
          <a:p>
            <a:fld id="{ADF5A313-DFE6-448C-857B-AAC33D330831}" type="datetime5">
              <a:rPr lang="en-US" smtClean="0"/>
              <a:t>8-Sep-20</a:t>
            </a:fld>
            <a:endParaRPr lang="en-US" dirty="0"/>
          </a:p>
        </p:txBody>
      </p:sp>
      <p:sp>
        <p:nvSpPr>
          <p:cNvPr id="8" name="Slide Number Placeholder 2">
            <a:extLst>
              <a:ext uri="{FF2B5EF4-FFF2-40B4-BE49-F238E27FC236}">
                <a16:creationId xmlns:a16="http://schemas.microsoft.com/office/drawing/2014/main" id="{76121B67-8814-4309-894A-7CD1B4EA70FC}"/>
              </a:ext>
            </a:extLst>
          </p:cNvPr>
          <p:cNvSpPr>
            <a:spLocks noGrp="1"/>
          </p:cNvSpPr>
          <p:nvPr>
            <p:ph type="sldNum" sz="quarter" idx="12"/>
          </p:nvPr>
        </p:nvSpPr>
        <p:spPr>
          <a:xfrm>
            <a:off x="8524875" y="6492895"/>
            <a:ext cx="2133600" cy="365125"/>
          </a:xfrm>
        </p:spPr>
        <p:txBody>
          <a:bodyPr/>
          <a:lstStyle/>
          <a:p>
            <a:fld id="{BC490F8C-3D0D-4DB1-B2BD-1525EA5CE111}" type="slidenum">
              <a:rPr lang="en-US" sz="2000">
                <a:solidFill>
                  <a:srgbClr val="009900"/>
                </a:solidFill>
              </a:rPr>
              <a:pPr/>
              <a:t>17</a:t>
            </a:fld>
            <a:endParaRPr lang="en-US" sz="2000" dirty="0">
              <a:solidFill>
                <a:srgbClr val="009900"/>
              </a:solidFill>
            </a:endParaRPr>
          </a:p>
        </p:txBody>
      </p:sp>
      <p:sp>
        <p:nvSpPr>
          <p:cNvPr id="3" name="Rectangle 2">
            <a:extLst>
              <a:ext uri="{FF2B5EF4-FFF2-40B4-BE49-F238E27FC236}">
                <a16:creationId xmlns:a16="http://schemas.microsoft.com/office/drawing/2014/main" id="{9174C6C5-CB1D-4937-9B33-6DDB8ADEA62A}"/>
              </a:ext>
            </a:extLst>
          </p:cNvPr>
          <p:cNvSpPr/>
          <p:nvPr/>
        </p:nvSpPr>
        <p:spPr>
          <a:xfrm>
            <a:off x="1533525" y="553998"/>
            <a:ext cx="8982075" cy="3231654"/>
          </a:xfrm>
          <a:prstGeom prst="rect">
            <a:avLst/>
          </a:prstGeom>
        </p:spPr>
        <p:txBody>
          <a:bodyPr wrap="square">
            <a:spAutoFit/>
          </a:bodyPr>
          <a:lstStyle/>
          <a:p>
            <a:r>
              <a:rPr lang="en-US" sz="2800" b="1" dirty="0"/>
              <a:t>Types of IC Packages</a:t>
            </a:r>
          </a:p>
          <a:p>
            <a:r>
              <a:rPr lang="en-US" sz="2200" dirty="0"/>
              <a:t>The IC packages are mainly classified into two types:</a:t>
            </a:r>
          </a:p>
          <a:p>
            <a:endParaRPr lang="en-US" sz="2200" dirty="0"/>
          </a:p>
          <a:p>
            <a:pPr algn="just"/>
            <a:r>
              <a:rPr lang="en-US" sz="2200" b="1" dirty="0"/>
              <a:t>Pin-through-hole (PTH) </a:t>
            </a:r>
            <a:r>
              <a:rPr lang="en-US" sz="2200" dirty="0"/>
              <a:t>package pins are extended in the vertical direction</a:t>
            </a:r>
          </a:p>
          <a:p>
            <a:pPr algn="just"/>
            <a:r>
              <a:rPr lang="en-US" sz="2200" dirty="0"/>
              <a:t>so that they can be inserted through holes in the circuit board.</a:t>
            </a:r>
          </a:p>
          <a:p>
            <a:pPr algn="just"/>
            <a:endParaRPr lang="en-US" sz="2200" dirty="0"/>
          </a:p>
          <a:p>
            <a:pPr algn="just"/>
            <a:r>
              <a:rPr lang="en-US" sz="2200" b="1" dirty="0"/>
              <a:t>Surface-mount technology (SMT) </a:t>
            </a:r>
            <a:r>
              <a:rPr lang="en-US" sz="2200" dirty="0"/>
              <a:t>package pins are extended in the horizontal direction so that they can be mounted on the surface of the circuit board.</a:t>
            </a:r>
          </a:p>
        </p:txBody>
      </p:sp>
      <p:sp>
        <p:nvSpPr>
          <p:cNvPr id="5" name="Rectangle 4">
            <a:extLst>
              <a:ext uri="{FF2B5EF4-FFF2-40B4-BE49-F238E27FC236}">
                <a16:creationId xmlns:a16="http://schemas.microsoft.com/office/drawing/2014/main" id="{F2FCC546-7C9D-414E-BBD2-5B6E0B2F9170}"/>
              </a:ext>
            </a:extLst>
          </p:cNvPr>
          <p:cNvSpPr/>
          <p:nvPr/>
        </p:nvSpPr>
        <p:spPr>
          <a:xfrm>
            <a:off x="4640639" y="6252350"/>
            <a:ext cx="3655231" cy="369332"/>
          </a:xfrm>
          <a:prstGeom prst="rect">
            <a:avLst/>
          </a:prstGeom>
        </p:spPr>
        <p:txBody>
          <a:bodyPr wrap="none">
            <a:spAutoFit/>
          </a:bodyPr>
          <a:lstStyle/>
          <a:p>
            <a:r>
              <a:rPr lang="en-US" dirty="0">
                <a:solidFill>
                  <a:srgbClr val="231F20"/>
                </a:solidFill>
                <a:latin typeface="Arial Narrow" panose="020B0606020202030204" pitchFamily="34" charset="0"/>
              </a:rPr>
              <a:t>A schematic of lot, wafer, die, and IC chip</a:t>
            </a:r>
            <a:endParaRPr lang="en-US" dirty="0"/>
          </a:p>
        </p:txBody>
      </p:sp>
      <p:pic>
        <p:nvPicPr>
          <p:cNvPr id="2" name="Picture 1">
            <a:extLst>
              <a:ext uri="{FF2B5EF4-FFF2-40B4-BE49-F238E27FC236}">
                <a16:creationId xmlns:a16="http://schemas.microsoft.com/office/drawing/2014/main" id="{EDCD4FBE-8B9D-486F-B15A-CBDE6D333D33}"/>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4496270" y="3657601"/>
            <a:ext cx="4050208" cy="2248245"/>
          </a:xfrm>
          <a:prstGeom prst="rect">
            <a:avLst/>
          </a:prstGeom>
        </p:spPr>
      </p:pic>
    </p:spTree>
    <p:extLst>
      <p:ext uri="{BB962C8B-B14F-4D97-AF65-F5344CB8AC3E}">
        <p14:creationId xmlns:p14="http://schemas.microsoft.com/office/powerpoint/2010/main" val="41538291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16E940-7FAE-4A30-8880-4B57A6AEADAE}"/>
              </a:ext>
            </a:extLst>
          </p:cNvPr>
          <p:cNvSpPr txBox="1"/>
          <p:nvPr/>
        </p:nvSpPr>
        <p:spPr>
          <a:xfrm>
            <a:off x="1536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Pin-through-hole Package</a:t>
            </a:r>
            <a:endParaRPr lang="en-US" sz="3000" b="1" dirty="0">
              <a:latin typeface="Times New Roman" panose="02020603050405020304" pitchFamily="18" charset="0"/>
              <a:cs typeface="Times New Roman" panose="02020603050405020304" pitchFamily="18" charset="0"/>
            </a:endParaRPr>
          </a:p>
        </p:txBody>
      </p:sp>
      <p:sp>
        <p:nvSpPr>
          <p:cNvPr id="7" name="Date Placeholder 1">
            <a:extLst>
              <a:ext uri="{FF2B5EF4-FFF2-40B4-BE49-F238E27FC236}">
                <a16:creationId xmlns:a16="http://schemas.microsoft.com/office/drawing/2014/main" id="{B6EC8E35-2673-4243-BCFC-E9BD2E8EF9B8}"/>
              </a:ext>
            </a:extLst>
          </p:cNvPr>
          <p:cNvSpPr>
            <a:spLocks noGrp="1"/>
          </p:cNvSpPr>
          <p:nvPr>
            <p:ph type="dt" sz="half" idx="10"/>
          </p:nvPr>
        </p:nvSpPr>
        <p:spPr>
          <a:xfrm>
            <a:off x="1533525" y="6448446"/>
            <a:ext cx="2133600" cy="365125"/>
          </a:xfrm>
        </p:spPr>
        <p:txBody>
          <a:bodyPr/>
          <a:lstStyle/>
          <a:p>
            <a:fld id="{ADF5A313-DFE6-448C-857B-AAC33D330831}" type="datetime5">
              <a:rPr lang="en-US" smtClean="0"/>
              <a:t>8-Sep-20</a:t>
            </a:fld>
            <a:endParaRPr lang="en-US" dirty="0"/>
          </a:p>
        </p:txBody>
      </p:sp>
      <p:sp>
        <p:nvSpPr>
          <p:cNvPr id="8" name="Slide Number Placeholder 2">
            <a:extLst>
              <a:ext uri="{FF2B5EF4-FFF2-40B4-BE49-F238E27FC236}">
                <a16:creationId xmlns:a16="http://schemas.microsoft.com/office/drawing/2014/main" id="{76121B67-8814-4309-894A-7CD1B4EA70FC}"/>
              </a:ext>
            </a:extLst>
          </p:cNvPr>
          <p:cNvSpPr>
            <a:spLocks noGrp="1"/>
          </p:cNvSpPr>
          <p:nvPr>
            <p:ph type="sldNum" sz="quarter" idx="12"/>
          </p:nvPr>
        </p:nvSpPr>
        <p:spPr>
          <a:xfrm>
            <a:off x="8524875" y="6492895"/>
            <a:ext cx="2133600" cy="365125"/>
          </a:xfrm>
        </p:spPr>
        <p:txBody>
          <a:bodyPr/>
          <a:lstStyle/>
          <a:p>
            <a:fld id="{BC490F8C-3D0D-4DB1-B2BD-1525EA5CE111}" type="slidenum">
              <a:rPr lang="en-US" sz="2000">
                <a:solidFill>
                  <a:srgbClr val="009900"/>
                </a:solidFill>
              </a:rPr>
              <a:pPr/>
              <a:t>18</a:t>
            </a:fld>
            <a:endParaRPr lang="en-US" sz="2000" dirty="0">
              <a:solidFill>
                <a:srgbClr val="009900"/>
              </a:solidFill>
            </a:endParaRPr>
          </a:p>
        </p:txBody>
      </p:sp>
      <p:sp>
        <p:nvSpPr>
          <p:cNvPr id="3" name="Rectangle 2">
            <a:extLst>
              <a:ext uri="{FF2B5EF4-FFF2-40B4-BE49-F238E27FC236}">
                <a16:creationId xmlns:a16="http://schemas.microsoft.com/office/drawing/2014/main" id="{9174C6C5-CB1D-4937-9B33-6DDB8ADEA62A}"/>
              </a:ext>
            </a:extLst>
          </p:cNvPr>
          <p:cNvSpPr/>
          <p:nvPr/>
        </p:nvSpPr>
        <p:spPr>
          <a:xfrm>
            <a:off x="1533525" y="553998"/>
            <a:ext cx="8982075" cy="369332"/>
          </a:xfrm>
          <a:prstGeom prst="rect">
            <a:avLst/>
          </a:prstGeom>
        </p:spPr>
        <p:txBody>
          <a:bodyPr wrap="square">
            <a:spAutoFit/>
          </a:bodyPr>
          <a:lstStyle/>
          <a:p>
            <a:endParaRPr lang="en-US" dirty="0"/>
          </a:p>
        </p:txBody>
      </p:sp>
      <p:sp>
        <p:nvSpPr>
          <p:cNvPr id="4" name="Rectangle 3"/>
          <p:cNvSpPr/>
          <p:nvPr/>
        </p:nvSpPr>
        <p:spPr>
          <a:xfrm>
            <a:off x="1676400" y="871080"/>
            <a:ext cx="9936480" cy="5632311"/>
          </a:xfrm>
          <a:prstGeom prst="rect">
            <a:avLst/>
          </a:prstGeom>
        </p:spPr>
        <p:txBody>
          <a:bodyPr wrap="square">
            <a:spAutoFit/>
          </a:bodyPr>
          <a:lstStyle/>
          <a:p>
            <a:pPr algn="just"/>
            <a:r>
              <a:rPr lang="en-US" sz="2000" dirty="0">
                <a:solidFill>
                  <a:srgbClr val="231F20"/>
                </a:solidFill>
                <a:cs typeface="Times New Roman" panose="02020603050405020304" pitchFamily="18" charset="0"/>
              </a:rPr>
              <a:t>In the </a:t>
            </a:r>
            <a:r>
              <a:rPr lang="en-US" sz="2000" b="1" dirty="0">
                <a:solidFill>
                  <a:srgbClr val="231F20"/>
                </a:solidFill>
                <a:cs typeface="Times New Roman" panose="02020603050405020304" pitchFamily="18" charset="0"/>
              </a:rPr>
              <a:t>PTH</a:t>
            </a:r>
            <a:r>
              <a:rPr lang="en-US" sz="2000" dirty="0">
                <a:solidFill>
                  <a:srgbClr val="231F20"/>
                </a:solidFill>
                <a:cs typeface="Times New Roman" panose="02020603050405020304" pitchFamily="18" charset="0"/>
              </a:rPr>
              <a:t> package, the pins are inserted into holes in the printed circuit board (PCB) and soldered in place from the opposite side of the board. </a:t>
            </a:r>
          </a:p>
          <a:p>
            <a:pPr algn="just"/>
            <a:r>
              <a:rPr lang="en-US" sz="2000" dirty="0">
                <a:solidFill>
                  <a:srgbClr val="231F20"/>
                </a:solidFill>
                <a:cs typeface="Times New Roman" panose="02020603050405020304" pitchFamily="18" charset="0"/>
              </a:rPr>
              <a:t>It can also be inserted in the </a:t>
            </a:r>
            <a:r>
              <a:rPr lang="en-US" sz="2000" b="1" dirty="0">
                <a:solidFill>
                  <a:srgbClr val="231F20"/>
                </a:solidFill>
                <a:cs typeface="Times New Roman" panose="02020603050405020304" pitchFamily="18" charset="0"/>
              </a:rPr>
              <a:t>socket</a:t>
            </a:r>
            <a:r>
              <a:rPr lang="en-US" sz="2000" dirty="0">
                <a:solidFill>
                  <a:srgbClr val="231F20"/>
                </a:solidFill>
                <a:cs typeface="Times New Roman" panose="02020603050405020304" pitchFamily="18" charset="0"/>
              </a:rPr>
              <a:t> installed on the PCB. </a:t>
            </a:r>
          </a:p>
          <a:p>
            <a:pPr algn="just"/>
            <a:endParaRPr lang="en-US" sz="2000" dirty="0">
              <a:solidFill>
                <a:srgbClr val="231F20"/>
              </a:solidFill>
              <a:cs typeface="Times New Roman" panose="02020603050405020304" pitchFamily="18" charset="0"/>
            </a:endParaRPr>
          </a:p>
          <a:p>
            <a:pPr algn="just"/>
            <a:r>
              <a:rPr lang="en-US" sz="2000" dirty="0">
                <a:solidFill>
                  <a:srgbClr val="231F20"/>
                </a:solidFill>
                <a:cs typeface="Times New Roman" panose="02020603050405020304" pitchFamily="18" charset="0"/>
              </a:rPr>
              <a:t>The PTH packages can be </a:t>
            </a:r>
            <a:r>
              <a:rPr lang="en-US" sz="2000" b="1" dirty="0">
                <a:solidFill>
                  <a:srgbClr val="231F20"/>
                </a:solidFill>
                <a:cs typeface="Times New Roman" panose="02020603050405020304" pitchFamily="18" charset="0"/>
              </a:rPr>
              <a:t>classified</a:t>
            </a:r>
            <a:r>
              <a:rPr lang="en-US" sz="2000" dirty="0">
                <a:solidFill>
                  <a:srgbClr val="231F20"/>
                </a:solidFill>
                <a:cs typeface="Times New Roman" panose="02020603050405020304" pitchFamily="18" charset="0"/>
              </a:rPr>
              <a:t> based on the </a:t>
            </a:r>
            <a:r>
              <a:rPr lang="en-US" sz="2000" b="1" dirty="0">
                <a:solidFill>
                  <a:srgbClr val="231F20"/>
                </a:solidFill>
                <a:cs typeface="Times New Roman" panose="02020603050405020304" pitchFamily="18" charset="0"/>
              </a:rPr>
              <a:t>location of the pins </a:t>
            </a:r>
            <a:r>
              <a:rPr lang="en-US" sz="2000" dirty="0">
                <a:solidFill>
                  <a:srgbClr val="231F20"/>
                </a:solidFill>
                <a:cs typeface="Times New Roman" panose="02020603050405020304" pitchFamily="18" charset="0"/>
              </a:rPr>
              <a:t>as follows:</a:t>
            </a:r>
          </a:p>
          <a:p>
            <a:pPr algn="just"/>
            <a:endParaRPr lang="en-US" sz="2000" b="1" i="1" dirty="0">
              <a:solidFill>
                <a:srgbClr val="231F20"/>
              </a:solidFill>
              <a:cs typeface="Times New Roman" panose="02020603050405020304" pitchFamily="18" charset="0"/>
            </a:endParaRPr>
          </a:p>
          <a:p>
            <a:pPr algn="just"/>
            <a:r>
              <a:rPr lang="en-US" sz="2000" b="1" i="1" dirty="0">
                <a:solidFill>
                  <a:srgbClr val="231F20"/>
                </a:solidFill>
                <a:cs typeface="Times New Roman" panose="02020603050405020304" pitchFamily="18" charset="0"/>
              </a:rPr>
              <a:t>Single side </a:t>
            </a:r>
          </a:p>
          <a:p>
            <a:pPr algn="just"/>
            <a:r>
              <a:rPr lang="en-US" sz="2000" dirty="0">
                <a:solidFill>
                  <a:srgbClr val="231F20"/>
                </a:solidFill>
                <a:cs typeface="Times New Roman" panose="02020603050405020304" pitchFamily="18" charset="0"/>
              </a:rPr>
              <a:t>In the Single side package,</a:t>
            </a:r>
            <a:r>
              <a:rPr lang="en-US" sz="2000" b="1" dirty="0">
                <a:solidFill>
                  <a:srgbClr val="231F20"/>
                </a:solidFill>
                <a:cs typeface="Times New Roman" panose="02020603050405020304" pitchFamily="18" charset="0"/>
              </a:rPr>
              <a:t> </a:t>
            </a:r>
            <a:r>
              <a:rPr lang="en-US" sz="2000" dirty="0">
                <a:solidFill>
                  <a:srgbClr val="231F20"/>
                </a:solidFill>
                <a:cs typeface="Times New Roman" panose="02020603050405020304" pitchFamily="18" charset="0"/>
              </a:rPr>
              <a:t>they have pins over a single side. The pins can be positioned in-line or zig-zag. So, again depending on pin positions they are classified as</a:t>
            </a:r>
          </a:p>
          <a:p>
            <a:pPr marL="285750" indent="-285750" algn="just">
              <a:buFont typeface="Arial" panose="020B0604020202020204" pitchFamily="34" charset="0"/>
              <a:buChar char="•"/>
            </a:pPr>
            <a:r>
              <a:rPr lang="en-US" sz="2000" dirty="0">
                <a:solidFill>
                  <a:srgbClr val="231F20"/>
                </a:solidFill>
                <a:cs typeface="Times New Roman" panose="02020603050405020304" pitchFamily="18" charset="0"/>
              </a:rPr>
              <a:t>SIP (single in-line package)</a:t>
            </a:r>
          </a:p>
          <a:p>
            <a:pPr marL="285750" indent="-285750" algn="just">
              <a:buFont typeface="Arial" panose="020B0604020202020204" pitchFamily="34" charset="0"/>
              <a:buChar char="•"/>
            </a:pPr>
            <a:r>
              <a:rPr lang="en-US" sz="2000" dirty="0">
                <a:solidFill>
                  <a:srgbClr val="231F20"/>
                </a:solidFill>
                <a:cs typeface="Times New Roman" panose="02020603050405020304" pitchFamily="18" charset="0"/>
              </a:rPr>
              <a:t>ZIP (zig-zag in-line package)</a:t>
            </a:r>
          </a:p>
          <a:p>
            <a:pPr algn="just"/>
            <a:endParaRPr lang="en-US" sz="2000" b="1" i="1" dirty="0">
              <a:solidFill>
                <a:srgbClr val="231F20"/>
              </a:solidFill>
              <a:cs typeface="Times New Roman" panose="02020603050405020304" pitchFamily="18" charset="0"/>
            </a:endParaRPr>
          </a:p>
          <a:p>
            <a:pPr algn="just"/>
            <a:r>
              <a:rPr lang="en-US" sz="2000" b="1" i="1" dirty="0">
                <a:solidFill>
                  <a:srgbClr val="231F20"/>
                </a:solidFill>
                <a:cs typeface="Times New Roman" panose="02020603050405020304" pitchFamily="18" charset="0"/>
              </a:rPr>
              <a:t>Dual side </a:t>
            </a:r>
          </a:p>
          <a:p>
            <a:pPr algn="just"/>
            <a:r>
              <a:rPr lang="en-US" sz="2000" i="1" dirty="0">
                <a:solidFill>
                  <a:srgbClr val="231F20"/>
                </a:solidFill>
                <a:cs typeface="Times New Roman" panose="02020603050405020304" pitchFamily="18" charset="0"/>
              </a:rPr>
              <a:t>In the dual side package, the pins are located on both sides of the </a:t>
            </a:r>
            <a:r>
              <a:rPr lang="en-US" sz="2000" dirty="0">
                <a:solidFill>
                  <a:srgbClr val="231F20"/>
                </a:solidFill>
                <a:cs typeface="Times New Roman" panose="02020603050405020304" pitchFamily="18" charset="0"/>
              </a:rPr>
              <a:t>package in in-line pattern, hence the name DIP (dual in-line package).</a:t>
            </a:r>
          </a:p>
          <a:p>
            <a:pPr algn="just"/>
            <a:endParaRPr lang="en-US" sz="2000" b="1" i="1" dirty="0">
              <a:solidFill>
                <a:srgbClr val="231F20"/>
              </a:solidFill>
              <a:cs typeface="Times New Roman" panose="02020603050405020304" pitchFamily="18" charset="0"/>
            </a:endParaRPr>
          </a:p>
          <a:p>
            <a:pPr algn="just"/>
            <a:r>
              <a:rPr lang="en-US" sz="2000" b="1" i="1" dirty="0">
                <a:solidFill>
                  <a:srgbClr val="231F20"/>
                </a:solidFill>
                <a:cs typeface="Times New Roman" panose="02020603050405020304" pitchFamily="18" charset="0"/>
              </a:rPr>
              <a:t>Full surface package </a:t>
            </a:r>
            <a:r>
              <a:rPr lang="en-US" sz="2000" i="1" dirty="0">
                <a:solidFill>
                  <a:srgbClr val="231F20"/>
                </a:solidFill>
                <a:cs typeface="Times New Roman" panose="02020603050405020304" pitchFamily="18" charset="0"/>
              </a:rPr>
              <a:t>has pins located in arrays over the four</a:t>
            </a:r>
          </a:p>
          <a:p>
            <a:pPr algn="just"/>
            <a:r>
              <a:rPr lang="en-US" sz="2000" dirty="0">
                <a:solidFill>
                  <a:srgbClr val="231F20"/>
                </a:solidFill>
                <a:cs typeface="Times New Roman" panose="02020603050405020304" pitchFamily="18" charset="0"/>
              </a:rPr>
              <a:t>sides of the package. This type of package is called PGA (pin grid array).</a:t>
            </a:r>
            <a:endParaRPr lang="en-US" sz="2000" dirty="0">
              <a:cs typeface="Times New Roman" panose="02020603050405020304" pitchFamily="18" charset="0"/>
            </a:endParaRPr>
          </a:p>
        </p:txBody>
      </p:sp>
    </p:spTree>
    <p:extLst>
      <p:ext uri="{BB962C8B-B14F-4D97-AF65-F5344CB8AC3E}">
        <p14:creationId xmlns:p14="http://schemas.microsoft.com/office/powerpoint/2010/main" val="2919571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16E940-7FAE-4A30-8880-4B57A6AEADAE}"/>
              </a:ext>
            </a:extLst>
          </p:cNvPr>
          <p:cNvSpPr txBox="1"/>
          <p:nvPr/>
        </p:nvSpPr>
        <p:spPr>
          <a:xfrm>
            <a:off x="1536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Surface-mount Technology Package</a:t>
            </a:r>
            <a:endParaRPr lang="en-US" sz="3000" b="1" dirty="0">
              <a:latin typeface="Times New Roman" panose="02020603050405020304" pitchFamily="18" charset="0"/>
              <a:cs typeface="Times New Roman" panose="02020603050405020304" pitchFamily="18" charset="0"/>
            </a:endParaRPr>
          </a:p>
        </p:txBody>
      </p:sp>
      <p:sp>
        <p:nvSpPr>
          <p:cNvPr id="7" name="Date Placeholder 1">
            <a:extLst>
              <a:ext uri="{FF2B5EF4-FFF2-40B4-BE49-F238E27FC236}">
                <a16:creationId xmlns:a16="http://schemas.microsoft.com/office/drawing/2014/main" id="{B6EC8E35-2673-4243-BCFC-E9BD2E8EF9B8}"/>
              </a:ext>
            </a:extLst>
          </p:cNvPr>
          <p:cNvSpPr>
            <a:spLocks noGrp="1"/>
          </p:cNvSpPr>
          <p:nvPr>
            <p:ph type="dt" sz="half" idx="10"/>
          </p:nvPr>
        </p:nvSpPr>
        <p:spPr>
          <a:xfrm>
            <a:off x="1533525" y="6448446"/>
            <a:ext cx="2133600" cy="365125"/>
          </a:xfrm>
        </p:spPr>
        <p:txBody>
          <a:bodyPr/>
          <a:lstStyle/>
          <a:p>
            <a:fld id="{ADF5A313-DFE6-448C-857B-AAC33D330831}" type="datetime5">
              <a:rPr lang="en-US" smtClean="0"/>
              <a:t>8-Sep-20</a:t>
            </a:fld>
            <a:endParaRPr lang="en-US" dirty="0"/>
          </a:p>
        </p:txBody>
      </p:sp>
      <p:sp>
        <p:nvSpPr>
          <p:cNvPr id="8" name="Slide Number Placeholder 2">
            <a:extLst>
              <a:ext uri="{FF2B5EF4-FFF2-40B4-BE49-F238E27FC236}">
                <a16:creationId xmlns:a16="http://schemas.microsoft.com/office/drawing/2014/main" id="{76121B67-8814-4309-894A-7CD1B4EA70FC}"/>
              </a:ext>
            </a:extLst>
          </p:cNvPr>
          <p:cNvSpPr>
            <a:spLocks noGrp="1"/>
          </p:cNvSpPr>
          <p:nvPr>
            <p:ph type="sldNum" sz="quarter" idx="12"/>
          </p:nvPr>
        </p:nvSpPr>
        <p:spPr>
          <a:xfrm>
            <a:off x="8524875" y="6492895"/>
            <a:ext cx="2133600" cy="365125"/>
          </a:xfrm>
        </p:spPr>
        <p:txBody>
          <a:bodyPr/>
          <a:lstStyle/>
          <a:p>
            <a:fld id="{BC490F8C-3D0D-4DB1-B2BD-1525EA5CE111}" type="slidenum">
              <a:rPr lang="en-US" sz="2000">
                <a:solidFill>
                  <a:srgbClr val="009900"/>
                </a:solidFill>
              </a:rPr>
              <a:pPr/>
              <a:t>19</a:t>
            </a:fld>
            <a:endParaRPr lang="en-US" sz="2000" dirty="0">
              <a:solidFill>
                <a:srgbClr val="009900"/>
              </a:solidFill>
            </a:endParaRPr>
          </a:p>
        </p:txBody>
      </p:sp>
      <p:sp>
        <p:nvSpPr>
          <p:cNvPr id="3" name="Rectangle 2">
            <a:extLst>
              <a:ext uri="{FF2B5EF4-FFF2-40B4-BE49-F238E27FC236}">
                <a16:creationId xmlns:a16="http://schemas.microsoft.com/office/drawing/2014/main" id="{9174C6C5-CB1D-4937-9B33-6DDB8ADEA62A}"/>
              </a:ext>
            </a:extLst>
          </p:cNvPr>
          <p:cNvSpPr/>
          <p:nvPr/>
        </p:nvSpPr>
        <p:spPr>
          <a:xfrm>
            <a:off x="1533525" y="553998"/>
            <a:ext cx="8982075" cy="369332"/>
          </a:xfrm>
          <a:prstGeom prst="rect">
            <a:avLst/>
          </a:prstGeom>
        </p:spPr>
        <p:txBody>
          <a:bodyPr wrap="square">
            <a:spAutoFit/>
          </a:bodyPr>
          <a:lstStyle/>
          <a:p>
            <a:endParaRPr lang="en-US" dirty="0"/>
          </a:p>
        </p:txBody>
      </p:sp>
      <p:sp>
        <p:nvSpPr>
          <p:cNvPr id="4" name="Rectangle 3"/>
          <p:cNvSpPr/>
          <p:nvPr/>
        </p:nvSpPr>
        <p:spPr>
          <a:xfrm>
            <a:off x="1676400" y="871080"/>
            <a:ext cx="8839200" cy="4524315"/>
          </a:xfrm>
          <a:prstGeom prst="rect">
            <a:avLst/>
          </a:prstGeom>
        </p:spPr>
        <p:txBody>
          <a:bodyPr wrap="square">
            <a:spAutoFit/>
          </a:bodyPr>
          <a:lstStyle/>
          <a:p>
            <a:pPr algn="just"/>
            <a:r>
              <a:rPr lang="en-US" sz="2400" dirty="0"/>
              <a:t>The surface-mount technology (SMT) packages have pins that are soldered directly onto the surface of the circuit board. These packages do not require any hole in the circuit board. </a:t>
            </a:r>
          </a:p>
          <a:p>
            <a:pPr algn="just"/>
            <a:endParaRPr lang="en-US" sz="2400" dirty="0"/>
          </a:p>
          <a:p>
            <a:pPr algn="just"/>
            <a:r>
              <a:rPr lang="en-US" sz="2400" dirty="0"/>
              <a:t>SMT packages are preferred over PTH packages due to many of their advantages, such as SMT package can be mounted on both sides of the circuit board. </a:t>
            </a:r>
          </a:p>
          <a:p>
            <a:pPr algn="just"/>
            <a:endParaRPr lang="en-US" sz="2400" dirty="0"/>
          </a:p>
          <a:p>
            <a:pPr marL="342900" indent="-342900" algn="just">
              <a:buFont typeface="Arial" panose="020B0604020202020204" pitchFamily="34" charset="0"/>
              <a:buChar char="•"/>
            </a:pPr>
            <a:r>
              <a:rPr lang="en-US" sz="2400" dirty="0"/>
              <a:t>They are small in dimensions.</a:t>
            </a:r>
          </a:p>
          <a:p>
            <a:pPr marL="342900" indent="-342900" algn="just">
              <a:buFont typeface="Arial" panose="020B0604020202020204" pitchFamily="34" charset="0"/>
              <a:buChar char="•"/>
            </a:pPr>
            <a:r>
              <a:rPr lang="en-US" sz="2400" dirty="0"/>
              <a:t>Their package parasites are reduced over PTH packages.</a:t>
            </a:r>
          </a:p>
          <a:p>
            <a:pPr marL="342900" indent="-342900" algn="just">
              <a:buFont typeface="Arial" panose="020B0604020202020204" pitchFamily="34" charset="0"/>
              <a:buChar char="•"/>
            </a:pPr>
            <a:r>
              <a:rPr lang="en-US" sz="2400" dirty="0"/>
              <a:t>They increase circuit board wiring density.</a:t>
            </a:r>
          </a:p>
          <a:p>
            <a:pPr marL="342900" indent="-342900" algn="just">
              <a:buFont typeface="Arial" panose="020B0604020202020204" pitchFamily="34" charset="0"/>
              <a:buChar char="•"/>
            </a:pPr>
            <a:r>
              <a:rPr lang="en-US" sz="2400" dirty="0"/>
              <a:t>Manufacturing is easier than PTH.</a:t>
            </a:r>
            <a:endParaRPr lang="en-US" dirty="0"/>
          </a:p>
        </p:txBody>
      </p:sp>
    </p:spTree>
    <p:extLst>
      <p:ext uri="{BB962C8B-B14F-4D97-AF65-F5344CB8AC3E}">
        <p14:creationId xmlns:p14="http://schemas.microsoft.com/office/powerpoint/2010/main" val="2984946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4FE4AD51-4F18-48D9-9429-8821A063DB23}"/>
              </a:ext>
            </a:extLst>
          </p:cNvPr>
          <p:cNvSpPr>
            <a:spLocks noChangeArrowheads="1"/>
          </p:cNvSpPr>
          <p:nvPr/>
        </p:nvSpPr>
        <p:spPr bwMode="auto">
          <a:xfrm>
            <a:off x="1232452" y="997276"/>
            <a:ext cx="8373061" cy="1908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b="1"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 thyristor</a:t>
            </a: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is a solid-state semiconductor device with four layers of alternating P- and N-type materials. It acts exclusively as a </a:t>
            </a:r>
            <a:r>
              <a:rPr kumimoji="0" lang="en-US" altLang="en-US" sz="12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bistable</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switch,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conducting when the gate receives a current trigger, and continuing to conduct until the voltage across the device is reversed biased,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or until the voltage is removed.</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49" name="Picture 15">
            <a:extLst>
              <a:ext uri="{FF2B5EF4-FFF2-40B4-BE49-F238E27FC236}">
                <a16:creationId xmlns:a16="http://schemas.microsoft.com/office/drawing/2014/main" id="{0E0E5698-216A-4C89-9228-18DECC8B3D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8794" y="3200400"/>
            <a:ext cx="3895725" cy="16002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72DBD4BD-DF90-4BC4-9EB6-7B2950A45AAD}"/>
              </a:ext>
            </a:extLst>
          </p:cNvPr>
          <p:cNvSpPr>
            <a:spLocks noChangeArrowheads="1"/>
          </p:cNvSpPr>
          <p:nvPr/>
        </p:nvSpPr>
        <p:spPr bwMode="auto">
          <a:xfrm>
            <a:off x="0" y="2057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215241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16E940-7FAE-4A30-8880-4B57A6AEADAE}"/>
              </a:ext>
            </a:extLst>
          </p:cNvPr>
          <p:cNvSpPr txBox="1"/>
          <p:nvPr/>
        </p:nvSpPr>
        <p:spPr>
          <a:xfrm>
            <a:off x="1536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Surface-mount Technology Package</a:t>
            </a:r>
            <a:endParaRPr lang="en-US" sz="3000" b="1" dirty="0">
              <a:latin typeface="Times New Roman" panose="02020603050405020304" pitchFamily="18" charset="0"/>
              <a:cs typeface="Times New Roman" panose="02020603050405020304" pitchFamily="18" charset="0"/>
            </a:endParaRPr>
          </a:p>
        </p:txBody>
      </p:sp>
      <p:sp>
        <p:nvSpPr>
          <p:cNvPr id="7" name="Date Placeholder 1">
            <a:extLst>
              <a:ext uri="{FF2B5EF4-FFF2-40B4-BE49-F238E27FC236}">
                <a16:creationId xmlns:a16="http://schemas.microsoft.com/office/drawing/2014/main" id="{B6EC8E35-2673-4243-BCFC-E9BD2E8EF9B8}"/>
              </a:ext>
            </a:extLst>
          </p:cNvPr>
          <p:cNvSpPr>
            <a:spLocks noGrp="1"/>
          </p:cNvSpPr>
          <p:nvPr>
            <p:ph type="dt" sz="half" idx="10"/>
          </p:nvPr>
        </p:nvSpPr>
        <p:spPr>
          <a:xfrm>
            <a:off x="1533525" y="6448446"/>
            <a:ext cx="2133600" cy="365125"/>
          </a:xfrm>
        </p:spPr>
        <p:txBody>
          <a:bodyPr/>
          <a:lstStyle/>
          <a:p>
            <a:fld id="{ADF5A313-DFE6-448C-857B-AAC33D330831}" type="datetime5">
              <a:rPr lang="en-US" smtClean="0"/>
              <a:t>8-Sep-20</a:t>
            </a:fld>
            <a:endParaRPr lang="en-US" dirty="0"/>
          </a:p>
        </p:txBody>
      </p:sp>
      <p:sp>
        <p:nvSpPr>
          <p:cNvPr id="8" name="Slide Number Placeholder 2">
            <a:extLst>
              <a:ext uri="{FF2B5EF4-FFF2-40B4-BE49-F238E27FC236}">
                <a16:creationId xmlns:a16="http://schemas.microsoft.com/office/drawing/2014/main" id="{76121B67-8814-4309-894A-7CD1B4EA70FC}"/>
              </a:ext>
            </a:extLst>
          </p:cNvPr>
          <p:cNvSpPr>
            <a:spLocks noGrp="1"/>
          </p:cNvSpPr>
          <p:nvPr>
            <p:ph type="sldNum" sz="quarter" idx="12"/>
          </p:nvPr>
        </p:nvSpPr>
        <p:spPr>
          <a:xfrm>
            <a:off x="8524875" y="6492895"/>
            <a:ext cx="2133600" cy="365125"/>
          </a:xfrm>
        </p:spPr>
        <p:txBody>
          <a:bodyPr/>
          <a:lstStyle/>
          <a:p>
            <a:fld id="{BC490F8C-3D0D-4DB1-B2BD-1525EA5CE111}" type="slidenum">
              <a:rPr lang="en-US" sz="2000">
                <a:solidFill>
                  <a:srgbClr val="009900"/>
                </a:solidFill>
              </a:rPr>
              <a:pPr/>
              <a:t>20</a:t>
            </a:fld>
            <a:endParaRPr lang="en-US" sz="2000" dirty="0">
              <a:solidFill>
                <a:srgbClr val="009900"/>
              </a:solidFill>
            </a:endParaRPr>
          </a:p>
        </p:txBody>
      </p:sp>
      <p:sp>
        <p:nvSpPr>
          <p:cNvPr id="3" name="Rectangle 2">
            <a:extLst>
              <a:ext uri="{FF2B5EF4-FFF2-40B4-BE49-F238E27FC236}">
                <a16:creationId xmlns:a16="http://schemas.microsoft.com/office/drawing/2014/main" id="{9174C6C5-CB1D-4937-9B33-6DDB8ADEA62A}"/>
              </a:ext>
            </a:extLst>
          </p:cNvPr>
          <p:cNvSpPr/>
          <p:nvPr/>
        </p:nvSpPr>
        <p:spPr>
          <a:xfrm>
            <a:off x="1533525" y="553998"/>
            <a:ext cx="8982075" cy="369332"/>
          </a:xfrm>
          <a:prstGeom prst="rect">
            <a:avLst/>
          </a:prstGeom>
        </p:spPr>
        <p:txBody>
          <a:bodyPr wrap="square">
            <a:spAutoFit/>
          </a:bodyPr>
          <a:lstStyle/>
          <a:p>
            <a:endParaRPr lang="en-US" dirty="0"/>
          </a:p>
        </p:txBody>
      </p:sp>
      <p:sp>
        <p:nvSpPr>
          <p:cNvPr id="2" name="Rectangle 1"/>
          <p:cNvSpPr/>
          <p:nvPr/>
        </p:nvSpPr>
        <p:spPr>
          <a:xfrm>
            <a:off x="1564004" y="927684"/>
            <a:ext cx="8570596" cy="369332"/>
          </a:xfrm>
          <a:prstGeom prst="rect">
            <a:avLst/>
          </a:prstGeom>
        </p:spPr>
        <p:txBody>
          <a:bodyPr wrap="square">
            <a:spAutoFit/>
          </a:bodyPr>
          <a:lstStyle/>
          <a:p>
            <a:r>
              <a:rPr lang="en-US" dirty="0">
                <a:solidFill>
                  <a:srgbClr val="231F20"/>
                </a:solidFill>
                <a:latin typeface="Times New Roman" panose="02020603050405020304" pitchFamily="18" charset="0"/>
              </a:rPr>
              <a:t>SMT packages are classified into several types based on the pin locations. </a:t>
            </a:r>
            <a:endParaRPr lang="en-US" dirty="0"/>
          </a:p>
        </p:txBody>
      </p:sp>
      <p:pic>
        <p:nvPicPr>
          <p:cNvPr id="5" name="Picture 4"/>
          <p:cNvPicPr>
            <a:picLocks noChangeAspect="1"/>
          </p:cNvPicPr>
          <p:nvPr/>
        </p:nvPicPr>
        <p:blipFill>
          <a:blip r:embed="rId3"/>
          <a:stretch>
            <a:fillRect/>
          </a:stretch>
        </p:blipFill>
        <p:spPr>
          <a:xfrm>
            <a:off x="1533524" y="1981200"/>
            <a:ext cx="9220200" cy="3352800"/>
          </a:xfrm>
          <a:prstGeom prst="rect">
            <a:avLst/>
          </a:prstGeom>
        </p:spPr>
      </p:pic>
    </p:spTree>
    <p:extLst>
      <p:ext uri="{BB962C8B-B14F-4D97-AF65-F5344CB8AC3E}">
        <p14:creationId xmlns:p14="http://schemas.microsoft.com/office/powerpoint/2010/main" val="12032980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16E940-7FAE-4A30-8880-4B57A6AEADAE}"/>
              </a:ext>
            </a:extLst>
          </p:cNvPr>
          <p:cNvSpPr txBox="1"/>
          <p:nvPr/>
        </p:nvSpPr>
        <p:spPr>
          <a:xfrm>
            <a:off x="1536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Packages Based on Package Material</a:t>
            </a:r>
            <a:endParaRPr lang="en-US" sz="3000" b="1" dirty="0">
              <a:latin typeface="Times New Roman" panose="02020603050405020304" pitchFamily="18" charset="0"/>
              <a:cs typeface="Times New Roman" panose="02020603050405020304" pitchFamily="18" charset="0"/>
            </a:endParaRPr>
          </a:p>
        </p:txBody>
      </p:sp>
      <p:sp>
        <p:nvSpPr>
          <p:cNvPr id="7" name="Date Placeholder 1">
            <a:extLst>
              <a:ext uri="{FF2B5EF4-FFF2-40B4-BE49-F238E27FC236}">
                <a16:creationId xmlns:a16="http://schemas.microsoft.com/office/drawing/2014/main" id="{B6EC8E35-2673-4243-BCFC-E9BD2E8EF9B8}"/>
              </a:ext>
            </a:extLst>
          </p:cNvPr>
          <p:cNvSpPr>
            <a:spLocks noGrp="1"/>
          </p:cNvSpPr>
          <p:nvPr>
            <p:ph type="dt" sz="half" idx="10"/>
          </p:nvPr>
        </p:nvSpPr>
        <p:spPr>
          <a:xfrm>
            <a:off x="1533525" y="6448446"/>
            <a:ext cx="2133600" cy="365125"/>
          </a:xfrm>
        </p:spPr>
        <p:txBody>
          <a:bodyPr/>
          <a:lstStyle/>
          <a:p>
            <a:fld id="{ADF5A313-DFE6-448C-857B-AAC33D330831}" type="datetime5">
              <a:rPr lang="en-US" smtClean="0"/>
              <a:t>8-Sep-20</a:t>
            </a:fld>
            <a:endParaRPr lang="en-US" dirty="0"/>
          </a:p>
        </p:txBody>
      </p:sp>
      <p:sp>
        <p:nvSpPr>
          <p:cNvPr id="8" name="Slide Number Placeholder 2">
            <a:extLst>
              <a:ext uri="{FF2B5EF4-FFF2-40B4-BE49-F238E27FC236}">
                <a16:creationId xmlns:a16="http://schemas.microsoft.com/office/drawing/2014/main" id="{76121B67-8814-4309-894A-7CD1B4EA70FC}"/>
              </a:ext>
            </a:extLst>
          </p:cNvPr>
          <p:cNvSpPr>
            <a:spLocks noGrp="1"/>
          </p:cNvSpPr>
          <p:nvPr>
            <p:ph type="sldNum" sz="quarter" idx="12"/>
          </p:nvPr>
        </p:nvSpPr>
        <p:spPr>
          <a:xfrm>
            <a:off x="8524875" y="6492895"/>
            <a:ext cx="2133600" cy="365125"/>
          </a:xfrm>
        </p:spPr>
        <p:txBody>
          <a:bodyPr/>
          <a:lstStyle/>
          <a:p>
            <a:fld id="{BC490F8C-3D0D-4DB1-B2BD-1525EA5CE111}" type="slidenum">
              <a:rPr lang="en-US" sz="2000">
                <a:solidFill>
                  <a:srgbClr val="009900"/>
                </a:solidFill>
              </a:rPr>
              <a:pPr/>
              <a:t>21</a:t>
            </a:fld>
            <a:endParaRPr lang="en-US" sz="2000" dirty="0">
              <a:solidFill>
                <a:srgbClr val="009900"/>
              </a:solidFill>
            </a:endParaRPr>
          </a:p>
        </p:txBody>
      </p:sp>
      <p:sp>
        <p:nvSpPr>
          <p:cNvPr id="3" name="Rectangle 2">
            <a:extLst>
              <a:ext uri="{FF2B5EF4-FFF2-40B4-BE49-F238E27FC236}">
                <a16:creationId xmlns:a16="http://schemas.microsoft.com/office/drawing/2014/main" id="{9174C6C5-CB1D-4937-9B33-6DDB8ADEA62A}"/>
              </a:ext>
            </a:extLst>
          </p:cNvPr>
          <p:cNvSpPr/>
          <p:nvPr/>
        </p:nvSpPr>
        <p:spPr>
          <a:xfrm>
            <a:off x="1533525" y="553998"/>
            <a:ext cx="8982075" cy="369332"/>
          </a:xfrm>
          <a:prstGeom prst="rect">
            <a:avLst/>
          </a:prstGeom>
        </p:spPr>
        <p:txBody>
          <a:bodyPr wrap="square">
            <a:spAutoFit/>
          </a:bodyPr>
          <a:lstStyle/>
          <a:p>
            <a:endParaRPr lang="en-US" dirty="0"/>
          </a:p>
        </p:txBody>
      </p:sp>
      <p:sp>
        <p:nvSpPr>
          <p:cNvPr id="4" name="Rectangle 3"/>
          <p:cNvSpPr/>
          <p:nvPr/>
        </p:nvSpPr>
        <p:spPr>
          <a:xfrm>
            <a:off x="1685926" y="923331"/>
            <a:ext cx="8982075" cy="5632311"/>
          </a:xfrm>
          <a:prstGeom prst="rect">
            <a:avLst/>
          </a:prstGeom>
        </p:spPr>
        <p:txBody>
          <a:bodyPr wrap="square">
            <a:spAutoFit/>
          </a:bodyPr>
          <a:lstStyle/>
          <a:p>
            <a:pPr algn="just"/>
            <a:r>
              <a:rPr lang="en-US" sz="2400" dirty="0">
                <a:solidFill>
                  <a:srgbClr val="231F20"/>
                </a:solidFill>
              </a:rPr>
              <a:t>Depending on the material used for packaging, the packages are classified into the following two types:</a:t>
            </a:r>
          </a:p>
          <a:p>
            <a:pPr algn="just"/>
            <a:endParaRPr lang="en-US" sz="2400" dirty="0">
              <a:solidFill>
                <a:srgbClr val="231F20"/>
              </a:solidFill>
            </a:endParaRPr>
          </a:p>
          <a:p>
            <a:pPr algn="just"/>
            <a:r>
              <a:rPr lang="en-US" sz="2400" b="1" i="1" dirty="0">
                <a:solidFill>
                  <a:srgbClr val="231F20"/>
                </a:solidFill>
              </a:rPr>
              <a:t>Plastic package </a:t>
            </a:r>
          </a:p>
          <a:p>
            <a:pPr marL="342900" indent="-342900" algn="just">
              <a:buFont typeface="Arial" panose="020B0604020202020204" pitchFamily="34" charset="0"/>
              <a:buChar char="•"/>
            </a:pPr>
            <a:r>
              <a:rPr lang="en-US" sz="2400" i="1" dirty="0">
                <a:solidFill>
                  <a:srgbClr val="231F20"/>
                </a:solidFill>
              </a:rPr>
              <a:t>Inexpensive</a:t>
            </a:r>
          </a:p>
          <a:p>
            <a:pPr marL="342900" indent="-342900" algn="just">
              <a:buFont typeface="Arial" panose="020B0604020202020204" pitchFamily="34" charset="0"/>
              <a:buChar char="•"/>
            </a:pPr>
            <a:r>
              <a:rPr lang="en-US" sz="2400" i="1" dirty="0">
                <a:solidFill>
                  <a:srgbClr val="231F20"/>
                </a:solidFill>
              </a:rPr>
              <a:t>High thermal resistance</a:t>
            </a:r>
          </a:p>
          <a:p>
            <a:pPr marL="342900" indent="-342900" algn="just">
              <a:buFont typeface="Arial" panose="020B0604020202020204" pitchFamily="34" charset="0"/>
              <a:buChar char="•"/>
            </a:pPr>
            <a:r>
              <a:rPr lang="en-US" sz="2400" i="1" dirty="0">
                <a:solidFill>
                  <a:srgbClr val="231F20"/>
                </a:solidFill>
              </a:rPr>
              <a:t>Absorb Moisture</a:t>
            </a:r>
          </a:p>
          <a:p>
            <a:pPr marL="342900" indent="-342900" algn="just">
              <a:buFont typeface="Arial" panose="020B0604020202020204" pitchFamily="34" charset="0"/>
              <a:buChar char="•"/>
            </a:pPr>
            <a:r>
              <a:rPr lang="en-US" sz="2400" i="1" dirty="0">
                <a:solidFill>
                  <a:srgbClr val="231F20"/>
                </a:solidFill>
              </a:rPr>
              <a:t>Prone to failure</a:t>
            </a:r>
          </a:p>
          <a:p>
            <a:pPr marL="342900" indent="-342900" algn="just">
              <a:buFont typeface="Arial" panose="020B0604020202020204" pitchFamily="34" charset="0"/>
              <a:buChar char="•"/>
            </a:pPr>
            <a:r>
              <a:rPr lang="en-US" sz="2400" i="1" dirty="0">
                <a:solidFill>
                  <a:srgbClr val="231F20"/>
                </a:solidFill>
              </a:rPr>
              <a:t>Only used for low-cost applications</a:t>
            </a:r>
          </a:p>
          <a:p>
            <a:pPr algn="just"/>
            <a:r>
              <a:rPr lang="en-US" sz="2400" b="1" i="1" dirty="0">
                <a:solidFill>
                  <a:srgbClr val="231F20"/>
                </a:solidFill>
              </a:rPr>
              <a:t>Ceramic package </a:t>
            </a:r>
          </a:p>
          <a:p>
            <a:pPr marL="342900" indent="-342900" algn="just">
              <a:buFont typeface="Arial" panose="020B0604020202020204" pitchFamily="34" charset="0"/>
              <a:buChar char="•"/>
            </a:pPr>
            <a:r>
              <a:rPr lang="en-US" sz="2400" dirty="0">
                <a:solidFill>
                  <a:srgbClr val="231F20"/>
                </a:solidFill>
              </a:rPr>
              <a:t>No lead frame</a:t>
            </a:r>
          </a:p>
          <a:p>
            <a:pPr marL="342900" indent="-342900" algn="just">
              <a:buFont typeface="Arial" panose="020B0604020202020204" pitchFamily="34" charset="0"/>
              <a:buChar char="•"/>
            </a:pPr>
            <a:r>
              <a:rPr lang="en-US" sz="2400" dirty="0">
                <a:solidFill>
                  <a:srgbClr val="231F20"/>
                </a:solidFill>
              </a:rPr>
              <a:t>Metal leads are directly soldered on the package</a:t>
            </a:r>
          </a:p>
          <a:p>
            <a:pPr marL="342900" indent="-342900" algn="just">
              <a:buFont typeface="Arial" panose="020B0604020202020204" pitchFamily="34" charset="0"/>
              <a:buChar char="•"/>
            </a:pPr>
            <a:r>
              <a:rPr lang="en-US" sz="2400" dirty="0">
                <a:solidFill>
                  <a:srgbClr val="231F20"/>
                </a:solidFill>
              </a:rPr>
              <a:t>Leads are separated by ceramic layers</a:t>
            </a:r>
          </a:p>
          <a:p>
            <a:pPr marL="342900" indent="-342900" algn="just">
              <a:buFont typeface="Arial" panose="020B0604020202020204" pitchFamily="34" charset="0"/>
              <a:buChar char="•"/>
            </a:pPr>
            <a:r>
              <a:rPr lang="en-US" sz="2400" dirty="0">
                <a:solidFill>
                  <a:srgbClr val="231F20"/>
                </a:solidFill>
              </a:rPr>
              <a:t>Expensive</a:t>
            </a:r>
          </a:p>
          <a:p>
            <a:pPr marL="342900" indent="-342900" algn="just">
              <a:buFont typeface="Arial" panose="020B0604020202020204" pitchFamily="34" charset="0"/>
              <a:buChar char="•"/>
            </a:pPr>
            <a:r>
              <a:rPr lang="en-US" sz="2400" dirty="0">
                <a:solidFill>
                  <a:srgbClr val="231F20"/>
                </a:solidFill>
              </a:rPr>
              <a:t>Used for high-cost applications</a:t>
            </a:r>
            <a:endParaRPr lang="en-US" sz="2400" dirty="0"/>
          </a:p>
        </p:txBody>
      </p:sp>
    </p:spTree>
    <p:extLst>
      <p:ext uri="{BB962C8B-B14F-4D97-AF65-F5344CB8AC3E}">
        <p14:creationId xmlns:p14="http://schemas.microsoft.com/office/powerpoint/2010/main" val="18239753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16E940-7FAE-4A30-8880-4B57A6AEADAE}"/>
              </a:ext>
            </a:extLst>
          </p:cNvPr>
          <p:cNvSpPr txBox="1"/>
          <p:nvPr/>
        </p:nvSpPr>
        <p:spPr>
          <a:xfrm>
            <a:off x="1536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IC Packaging Model</a:t>
            </a:r>
          </a:p>
        </p:txBody>
      </p:sp>
      <p:sp>
        <p:nvSpPr>
          <p:cNvPr id="7" name="Date Placeholder 1">
            <a:extLst>
              <a:ext uri="{FF2B5EF4-FFF2-40B4-BE49-F238E27FC236}">
                <a16:creationId xmlns:a16="http://schemas.microsoft.com/office/drawing/2014/main" id="{B6EC8E35-2673-4243-BCFC-E9BD2E8EF9B8}"/>
              </a:ext>
            </a:extLst>
          </p:cNvPr>
          <p:cNvSpPr>
            <a:spLocks noGrp="1"/>
          </p:cNvSpPr>
          <p:nvPr>
            <p:ph type="dt" sz="half" idx="10"/>
          </p:nvPr>
        </p:nvSpPr>
        <p:spPr>
          <a:xfrm>
            <a:off x="1533525" y="6448446"/>
            <a:ext cx="2133600" cy="365125"/>
          </a:xfrm>
        </p:spPr>
        <p:txBody>
          <a:bodyPr/>
          <a:lstStyle/>
          <a:p>
            <a:fld id="{ADF5A313-DFE6-448C-857B-AAC33D330831}" type="datetime5">
              <a:rPr lang="en-US" smtClean="0"/>
              <a:t>8-Sep-20</a:t>
            </a:fld>
            <a:endParaRPr lang="en-US" dirty="0"/>
          </a:p>
        </p:txBody>
      </p:sp>
      <p:sp>
        <p:nvSpPr>
          <p:cNvPr id="8" name="Slide Number Placeholder 2">
            <a:extLst>
              <a:ext uri="{FF2B5EF4-FFF2-40B4-BE49-F238E27FC236}">
                <a16:creationId xmlns:a16="http://schemas.microsoft.com/office/drawing/2014/main" id="{76121B67-8814-4309-894A-7CD1B4EA70FC}"/>
              </a:ext>
            </a:extLst>
          </p:cNvPr>
          <p:cNvSpPr>
            <a:spLocks noGrp="1"/>
          </p:cNvSpPr>
          <p:nvPr>
            <p:ph type="sldNum" sz="quarter" idx="12"/>
          </p:nvPr>
        </p:nvSpPr>
        <p:spPr>
          <a:xfrm>
            <a:off x="8524875" y="6492895"/>
            <a:ext cx="2133600" cy="365125"/>
          </a:xfrm>
        </p:spPr>
        <p:txBody>
          <a:bodyPr/>
          <a:lstStyle/>
          <a:p>
            <a:fld id="{BC490F8C-3D0D-4DB1-B2BD-1525EA5CE111}" type="slidenum">
              <a:rPr lang="en-US" sz="2000">
                <a:solidFill>
                  <a:srgbClr val="009900"/>
                </a:solidFill>
              </a:rPr>
              <a:pPr/>
              <a:t>22</a:t>
            </a:fld>
            <a:endParaRPr lang="en-US" sz="2000" dirty="0">
              <a:solidFill>
                <a:srgbClr val="009900"/>
              </a:solidFill>
            </a:endParaRPr>
          </a:p>
        </p:txBody>
      </p:sp>
      <p:sp>
        <p:nvSpPr>
          <p:cNvPr id="3" name="Rectangle 2">
            <a:extLst>
              <a:ext uri="{FF2B5EF4-FFF2-40B4-BE49-F238E27FC236}">
                <a16:creationId xmlns:a16="http://schemas.microsoft.com/office/drawing/2014/main" id="{9174C6C5-CB1D-4937-9B33-6DDB8ADEA62A}"/>
              </a:ext>
            </a:extLst>
          </p:cNvPr>
          <p:cNvSpPr/>
          <p:nvPr/>
        </p:nvSpPr>
        <p:spPr>
          <a:xfrm>
            <a:off x="1486990" y="589054"/>
            <a:ext cx="8982075" cy="369332"/>
          </a:xfrm>
          <a:prstGeom prst="rect">
            <a:avLst/>
          </a:prstGeom>
        </p:spPr>
        <p:txBody>
          <a:bodyPr wrap="square">
            <a:spAutoFit/>
          </a:bodyPr>
          <a:lstStyle/>
          <a:p>
            <a:endParaRPr lang="en-US" dirty="0"/>
          </a:p>
        </p:txBody>
      </p:sp>
      <p:sp>
        <p:nvSpPr>
          <p:cNvPr id="2" name="TextBox 1"/>
          <p:cNvSpPr txBox="1"/>
          <p:nvPr/>
        </p:nvSpPr>
        <p:spPr>
          <a:xfrm>
            <a:off x="1533525" y="1133060"/>
            <a:ext cx="9279656" cy="3447098"/>
          </a:xfrm>
          <a:prstGeom prst="rect">
            <a:avLst/>
          </a:prstGeom>
          <a:noFill/>
        </p:spPr>
        <p:txBody>
          <a:bodyPr wrap="none" rtlCol="0">
            <a:spAutoFit/>
          </a:bodyPr>
          <a:lstStyle/>
          <a:p>
            <a:r>
              <a:rPr lang="en-US" sz="4000" dirty="0"/>
              <a:t>Some industry standard IC Packaging Model</a:t>
            </a:r>
          </a:p>
          <a:p>
            <a:r>
              <a:rPr lang="en-US" sz="4000" b="1" dirty="0"/>
              <a:t>Electrical Package Modelling</a:t>
            </a:r>
          </a:p>
          <a:p>
            <a:r>
              <a:rPr lang="en-US" sz="4000" dirty="0"/>
              <a:t>Electrical Equivalent Model</a:t>
            </a:r>
          </a:p>
          <a:p>
            <a:r>
              <a:rPr lang="en-US" sz="4000" dirty="0"/>
              <a:t>Thermal Modelling</a:t>
            </a:r>
          </a:p>
          <a:p>
            <a:r>
              <a:rPr lang="en-US" sz="4000" dirty="0"/>
              <a:t>Stress Modelling</a:t>
            </a:r>
          </a:p>
          <a:p>
            <a:endParaRPr lang="en-US" dirty="0"/>
          </a:p>
        </p:txBody>
      </p:sp>
    </p:spTree>
    <p:extLst>
      <p:ext uri="{BB962C8B-B14F-4D97-AF65-F5344CB8AC3E}">
        <p14:creationId xmlns:p14="http://schemas.microsoft.com/office/powerpoint/2010/main" val="8498387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16E940-7FAE-4A30-8880-4B57A6AEADAE}"/>
              </a:ext>
            </a:extLst>
          </p:cNvPr>
          <p:cNvSpPr txBox="1"/>
          <p:nvPr/>
        </p:nvSpPr>
        <p:spPr>
          <a:xfrm>
            <a:off x="1536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IC Packaging Model</a:t>
            </a:r>
          </a:p>
        </p:txBody>
      </p:sp>
      <p:sp>
        <p:nvSpPr>
          <p:cNvPr id="7" name="Date Placeholder 1">
            <a:extLst>
              <a:ext uri="{FF2B5EF4-FFF2-40B4-BE49-F238E27FC236}">
                <a16:creationId xmlns:a16="http://schemas.microsoft.com/office/drawing/2014/main" id="{B6EC8E35-2673-4243-BCFC-E9BD2E8EF9B8}"/>
              </a:ext>
            </a:extLst>
          </p:cNvPr>
          <p:cNvSpPr>
            <a:spLocks noGrp="1"/>
          </p:cNvSpPr>
          <p:nvPr>
            <p:ph type="dt" sz="half" idx="10"/>
          </p:nvPr>
        </p:nvSpPr>
        <p:spPr>
          <a:xfrm>
            <a:off x="1533525" y="6448446"/>
            <a:ext cx="2133600" cy="365125"/>
          </a:xfrm>
        </p:spPr>
        <p:txBody>
          <a:bodyPr/>
          <a:lstStyle/>
          <a:p>
            <a:fld id="{ADF5A313-DFE6-448C-857B-AAC33D330831}" type="datetime5">
              <a:rPr lang="en-US" smtClean="0"/>
              <a:t>8-Sep-20</a:t>
            </a:fld>
            <a:endParaRPr lang="en-US" dirty="0"/>
          </a:p>
        </p:txBody>
      </p:sp>
      <p:sp>
        <p:nvSpPr>
          <p:cNvPr id="8" name="Slide Number Placeholder 2">
            <a:extLst>
              <a:ext uri="{FF2B5EF4-FFF2-40B4-BE49-F238E27FC236}">
                <a16:creationId xmlns:a16="http://schemas.microsoft.com/office/drawing/2014/main" id="{76121B67-8814-4309-894A-7CD1B4EA70FC}"/>
              </a:ext>
            </a:extLst>
          </p:cNvPr>
          <p:cNvSpPr>
            <a:spLocks noGrp="1"/>
          </p:cNvSpPr>
          <p:nvPr>
            <p:ph type="sldNum" sz="quarter" idx="12"/>
          </p:nvPr>
        </p:nvSpPr>
        <p:spPr>
          <a:xfrm>
            <a:off x="8524875" y="6492895"/>
            <a:ext cx="2133600" cy="365125"/>
          </a:xfrm>
        </p:spPr>
        <p:txBody>
          <a:bodyPr/>
          <a:lstStyle/>
          <a:p>
            <a:fld id="{BC490F8C-3D0D-4DB1-B2BD-1525EA5CE111}" type="slidenum">
              <a:rPr lang="en-US" sz="2000">
                <a:solidFill>
                  <a:srgbClr val="009900"/>
                </a:solidFill>
              </a:rPr>
              <a:pPr/>
              <a:t>23</a:t>
            </a:fld>
            <a:endParaRPr lang="en-US" sz="2000" dirty="0">
              <a:solidFill>
                <a:srgbClr val="009900"/>
              </a:solidFill>
            </a:endParaRPr>
          </a:p>
        </p:txBody>
      </p:sp>
      <p:sp>
        <p:nvSpPr>
          <p:cNvPr id="3" name="Rectangle 2">
            <a:extLst>
              <a:ext uri="{FF2B5EF4-FFF2-40B4-BE49-F238E27FC236}">
                <a16:creationId xmlns:a16="http://schemas.microsoft.com/office/drawing/2014/main" id="{9174C6C5-CB1D-4937-9B33-6DDB8ADEA62A}"/>
              </a:ext>
            </a:extLst>
          </p:cNvPr>
          <p:cNvSpPr/>
          <p:nvPr/>
        </p:nvSpPr>
        <p:spPr>
          <a:xfrm>
            <a:off x="1486990" y="589054"/>
            <a:ext cx="8982075" cy="369332"/>
          </a:xfrm>
          <a:prstGeom prst="rect">
            <a:avLst/>
          </a:prstGeom>
        </p:spPr>
        <p:txBody>
          <a:bodyPr wrap="square">
            <a:spAutoFit/>
          </a:bodyPr>
          <a:lstStyle/>
          <a:p>
            <a:endParaRPr lang="en-US" dirty="0"/>
          </a:p>
        </p:txBody>
      </p:sp>
      <p:sp>
        <p:nvSpPr>
          <p:cNvPr id="4" name="Rectangle 3"/>
          <p:cNvSpPr/>
          <p:nvPr/>
        </p:nvSpPr>
        <p:spPr>
          <a:xfrm>
            <a:off x="1828800" y="958608"/>
            <a:ext cx="8839200" cy="369332"/>
          </a:xfrm>
          <a:prstGeom prst="rect">
            <a:avLst/>
          </a:prstGeom>
        </p:spPr>
        <p:txBody>
          <a:bodyPr wrap="square">
            <a:spAutoFit/>
          </a:bodyPr>
          <a:lstStyle/>
          <a:p>
            <a:r>
              <a:rPr lang="en-US" dirty="0"/>
              <a:t>Some of the widely used software for IC package design</a:t>
            </a:r>
          </a:p>
        </p:txBody>
      </p:sp>
      <p:pic>
        <p:nvPicPr>
          <p:cNvPr id="5" name="Picture 4"/>
          <p:cNvPicPr>
            <a:picLocks noChangeAspect="1"/>
          </p:cNvPicPr>
          <p:nvPr/>
        </p:nvPicPr>
        <p:blipFill>
          <a:blip r:embed="rId3"/>
          <a:stretch>
            <a:fillRect/>
          </a:stretch>
        </p:blipFill>
        <p:spPr>
          <a:xfrm>
            <a:off x="1653676" y="1522818"/>
            <a:ext cx="8648700" cy="4686300"/>
          </a:xfrm>
          <a:prstGeom prst="rect">
            <a:avLst/>
          </a:prstGeom>
        </p:spPr>
      </p:pic>
    </p:spTree>
    <p:extLst>
      <p:ext uri="{BB962C8B-B14F-4D97-AF65-F5344CB8AC3E}">
        <p14:creationId xmlns:p14="http://schemas.microsoft.com/office/powerpoint/2010/main" val="23141789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16E940-7FAE-4A30-8880-4B57A6AEADAE}"/>
              </a:ext>
            </a:extLst>
          </p:cNvPr>
          <p:cNvSpPr txBox="1"/>
          <p:nvPr/>
        </p:nvSpPr>
        <p:spPr>
          <a:xfrm>
            <a:off x="1536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VLSI testing </a:t>
            </a:r>
            <a:endParaRPr lang="en-US" sz="3000" b="1" dirty="0">
              <a:latin typeface="Times New Roman" panose="02020603050405020304" pitchFamily="18" charset="0"/>
              <a:cs typeface="Times New Roman" panose="02020603050405020304" pitchFamily="18" charset="0"/>
            </a:endParaRPr>
          </a:p>
        </p:txBody>
      </p:sp>
      <p:sp>
        <p:nvSpPr>
          <p:cNvPr id="7" name="Date Placeholder 1">
            <a:extLst>
              <a:ext uri="{FF2B5EF4-FFF2-40B4-BE49-F238E27FC236}">
                <a16:creationId xmlns:a16="http://schemas.microsoft.com/office/drawing/2014/main" id="{B6EC8E35-2673-4243-BCFC-E9BD2E8EF9B8}"/>
              </a:ext>
            </a:extLst>
          </p:cNvPr>
          <p:cNvSpPr>
            <a:spLocks noGrp="1"/>
          </p:cNvSpPr>
          <p:nvPr>
            <p:ph type="dt" sz="half" idx="10"/>
          </p:nvPr>
        </p:nvSpPr>
        <p:spPr>
          <a:xfrm>
            <a:off x="1533525" y="6448446"/>
            <a:ext cx="2133600" cy="365125"/>
          </a:xfrm>
        </p:spPr>
        <p:txBody>
          <a:bodyPr/>
          <a:lstStyle/>
          <a:p>
            <a:fld id="{ADF5A313-DFE6-448C-857B-AAC33D330831}" type="datetime5">
              <a:rPr lang="en-US" smtClean="0"/>
              <a:t>8-Sep-20</a:t>
            </a:fld>
            <a:endParaRPr lang="en-US" dirty="0"/>
          </a:p>
        </p:txBody>
      </p:sp>
      <p:sp>
        <p:nvSpPr>
          <p:cNvPr id="8" name="Slide Number Placeholder 2">
            <a:extLst>
              <a:ext uri="{FF2B5EF4-FFF2-40B4-BE49-F238E27FC236}">
                <a16:creationId xmlns:a16="http://schemas.microsoft.com/office/drawing/2014/main" id="{76121B67-8814-4309-894A-7CD1B4EA70FC}"/>
              </a:ext>
            </a:extLst>
          </p:cNvPr>
          <p:cNvSpPr>
            <a:spLocks noGrp="1"/>
          </p:cNvSpPr>
          <p:nvPr>
            <p:ph type="sldNum" sz="quarter" idx="12"/>
          </p:nvPr>
        </p:nvSpPr>
        <p:spPr>
          <a:xfrm>
            <a:off x="8524875" y="6492895"/>
            <a:ext cx="2133600" cy="365125"/>
          </a:xfrm>
        </p:spPr>
        <p:txBody>
          <a:bodyPr/>
          <a:lstStyle/>
          <a:p>
            <a:fld id="{BC490F8C-3D0D-4DB1-B2BD-1525EA5CE111}" type="slidenum">
              <a:rPr lang="en-US" sz="2000">
                <a:solidFill>
                  <a:srgbClr val="009900"/>
                </a:solidFill>
              </a:rPr>
              <a:pPr/>
              <a:t>24</a:t>
            </a:fld>
            <a:endParaRPr lang="en-US" sz="2000" dirty="0">
              <a:solidFill>
                <a:srgbClr val="009900"/>
              </a:solidFill>
            </a:endParaRPr>
          </a:p>
        </p:txBody>
      </p:sp>
      <p:sp>
        <p:nvSpPr>
          <p:cNvPr id="3" name="Rectangle 2">
            <a:extLst>
              <a:ext uri="{FF2B5EF4-FFF2-40B4-BE49-F238E27FC236}">
                <a16:creationId xmlns:a16="http://schemas.microsoft.com/office/drawing/2014/main" id="{9174C6C5-CB1D-4937-9B33-6DDB8ADEA62A}"/>
              </a:ext>
            </a:extLst>
          </p:cNvPr>
          <p:cNvSpPr/>
          <p:nvPr/>
        </p:nvSpPr>
        <p:spPr>
          <a:xfrm>
            <a:off x="1486990" y="589054"/>
            <a:ext cx="8982075" cy="369332"/>
          </a:xfrm>
          <a:prstGeom prst="rect">
            <a:avLst/>
          </a:prstGeom>
        </p:spPr>
        <p:txBody>
          <a:bodyPr wrap="square">
            <a:spAutoFit/>
          </a:bodyPr>
          <a:lstStyle/>
          <a:p>
            <a:endParaRPr lang="en-US" dirty="0"/>
          </a:p>
        </p:txBody>
      </p:sp>
      <p:sp>
        <p:nvSpPr>
          <p:cNvPr id="2" name="Rectangle 1"/>
          <p:cNvSpPr/>
          <p:nvPr/>
        </p:nvSpPr>
        <p:spPr>
          <a:xfrm>
            <a:off x="1601808" y="773721"/>
            <a:ext cx="8991600" cy="5539978"/>
          </a:xfrm>
          <a:prstGeom prst="rect">
            <a:avLst/>
          </a:prstGeom>
        </p:spPr>
        <p:txBody>
          <a:bodyPr wrap="square">
            <a:spAutoFit/>
          </a:bodyPr>
          <a:lstStyle/>
          <a:p>
            <a:pPr algn="just"/>
            <a:r>
              <a:rPr lang="en-US" sz="2400" dirty="0"/>
              <a:t>VLSI testing means checking of the manufactured IC to verify its correctness. If test results are satisfactory, then only the chip is qualified to be shipped to the customer. </a:t>
            </a:r>
          </a:p>
          <a:p>
            <a:pPr algn="just"/>
            <a:endParaRPr lang="en-US" sz="2400" dirty="0"/>
          </a:p>
          <a:p>
            <a:pPr algn="just"/>
            <a:r>
              <a:rPr lang="en-US" sz="2400" dirty="0"/>
              <a:t>Testing is done at several stages. </a:t>
            </a:r>
          </a:p>
          <a:p>
            <a:pPr algn="just"/>
            <a:endParaRPr lang="en-US" sz="2400" dirty="0"/>
          </a:p>
          <a:p>
            <a:pPr algn="just"/>
            <a:r>
              <a:rPr lang="en-US" sz="2400" dirty="0"/>
              <a:t>In the first stage, the die is tested at the wafer level. A test program is used to test the die. The test program applies a set of input bit patterns which are known as test vectors, and checks the test response. This test is often called the production test. </a:t>
            </a:r>
          </a:p>
          <a:p>
            <a:pPr algn="just"/>
            <a:endParaRPr lang="en-US" sz="2400" dirty="0"/>
          </a:p>
          <a:p>
            <a:pPr algn="just"/>
            <a:r>
              <a:rPr lang="en-US" sz="2400" dirty="0"/>
              <a:t>In the second stage, the die is separated out from the wafer and packaged, and it is again tested with the same test vectors. This is called the final test or package level test.</a:t>
            </a:r>
            <a:endParaRPr lang="en-US" dirty="0"/>
          </a:p>
          <a:p>
            <a:endParaRPr lang="en-US" dirty="0"/>
          </a:p>
        </p:txBody>
      </p:sp>
    </p:spTree>
    <p:extLst>
      <p:ext uri="{BB962C8B-B14F-4D97-AF65-F5344CB8AC3E}">
        <p14:creationId xmlns:p14="http://schemas.microsoft.com/office/powerpoint/2010/main" val="27953242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16E940-7FAE-4A30-8880-4B57A6AEADAE}"/>
              </a:ext>
            </a:extLst>
          </p:cNvPr>
          <p:cNvSpPr txBox="1"/>
          <p:nvPr/>
        </p:nvSpPr>
        <p:spPr>
          <a:xfrm>
            <a:off x="1536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How to Test Chip</a:t>
            </a:r>
          </a:p>
        </p:txBody>
      </p:sp>
      <p:sp>
        <p:nvSpPr>
          <p:cNvPr id="7" name="Date Placeholder 1">
            <a:extLst>
              <a:ext uri="{FF2B5EF4-FFF2-40B4-BE49-F238E27FC236}">
                <a16:creationId xmlns:a16="http://schemas.microsoft.com/office/drawing/2014/main" id="{B6EC8E35-2673-4243-BCFC-E9BD2E8EF9B8}"/>
              </a:ext>
            </a:extLst>
          </p:cNvPr>
          <p:cNvSpPr>
            <a:spLocks noGrp="1"/>
          </p:cNvSpPr>
          <p:nvPr>
            <p:ph type="dt" sz="half" idx="10"/>
          </p:nvPr>
        </p:nvSpPr>
        <p:spPr>
          <a:xfrm>
            <a:off x="1533525" y="6448446"/>
            <a:ext cx="2133600" cy="365125"/>
          </a:xfrm>
        </p:spPr>
        <p:txBody>
          <a:bodyPr/>
          <a:lstStyle/>
          <a:p>
            <a:fld id="{ADF5A313-DFE6-448C-857B-AAC33D330831}" type="datetime5">
              <a:rPr lang="en-US" smtClean="0"/>
              <a:t>8-Sep-20</a:t>
            </a:fld>
            <a:endParaRPr lang="en-US" dirty="0"/>
          </a:p>
        </p:txBody>
      </p:sp>
      <p:sp>
        <p:nvSpPr>
          <p:cNvPr id="8" name="Slide Number Placeholder 2">
            <a:extLst>
              <a:ext uri="{FF2B5EF4-FFF2-40B4-BE49-F238E27FC236}">
                <a16:creationId xmlns:a16="http://schemas.microsoft.com/office/drawing/2014/main" id="{76121B67-8814-4309-894A-7CD1B4EA70FC}"/>
              </a:ext>
            </a:extLst>
          </p:cNvPr>
          <p:cNvSpPr>
            <a:spLocks noGrp="1"/>
          </p:cNvSpPr>
          <p:nvPr>
            <p:ph type="sldNum" sz="quarter" idx="12"/>
          </p:nvPr>
        </p:nvSpPr>
        <p:spPr>
          <a:xfrm>
            <a:off x="8524875" y="6492895"/>
            <a:ext cx="2133600" cy="365125"/>
          </a:xfrm>
        </p:spPr>
        <p:txBody>
          <a:bodyPr/>
          <a:lstStyle/>
          <a:p>
            <a:fld id="{BC490F8C-3D0D-4DB1-B2BD-1525EA5CE111}" type="slidenum">
              <a:rPr lang="en-US" sz="2000">
                <a:solidFill>
                  <a:srgbClr val="009900"/>
                </a:solidFill>
              </a:rPr>
              <a:pPr/>
              <a:t>25</a:t>
            </a:fld>
            <a:endParaRPr lang="en-US" sz="2000" dirty="0">
              <a:solidFill>
                <a:srgbClr val="009900"/>
              </a:solidFill>
            </a:endParaRPr>
          </a:p>
        </p:txBody>
      </p:sp>
      <p:sp>
        <p:nvSpPr>
          <p:cNvPr id="3" name="Rectangle 2">
            <a:extLst>
              <a:ext uri="{FF2B5EF4-FFF2-40B4-BE49-F238E27FC236}">
                <a16:creationId xmlns:a16="http://schemas.microsoft.com/office/drawing/2014/main" id="{9174C6C5-CB1D-4937-9B33-6DDB8ADEA62A}"/>
              </a:ext>
            </a:extLst>
          </p:cNvPr>
          <p:cNvSpPr/>
          <p:nvPr/>
        </p:nvSpPr>
        <p:spPr>
          <a:xfrm>
            <a:off x="1486990" y="589054"/>
            <a:ext cx="8982075" cy="369332"/>
          </a:xfrm>
          <a:prstGeom prst="rect">
            <a:avLst/>
          </a:prstGeom>
        </p:spPr>
        <p:txBody>
          <a:bodyPr wrap="square">
            <a:spAutoFit/>
          </a:bodyPr>
          <a:lstStyle/>
          <a:p>
            <a:endParaRPr lang="en-US" dirty="0"/>
          </a:p>
        </p:txBody>
      </p:sp>
      <p:pic>
        <p:nvPicPr>
          <p:cNvPr id="4" name="Picture 3"/>
          <p:cNvPicPr>
            <a:picLocks noChangeAspect="1"/>
          </p:cNvPicPr>
          <p:nvPr/>
        </p:nvPicPr>
        <p:blipFill>
          <a:blip r:embed="rId3"/>
          <a:stretch>
            <a:fillRect/>
          </a:stretch>
        </p:blipFill>
        <p:spPr>
          <a:xfrm>
            <a:off x="1954233" y="1115790"/>
            <a:ext cx="8286750" cy="5219700"/>
          </a:xfrm>
          <a:prstGeom prst="rect">
            <a:avLst/>
          </a:prstGeom>
        </p:spPr>
      </p:pic>
    </p:spTree>
    <p:extLst>
      <p:ext uri="{BB962C8B-B14F-4D97-AF65-F5344CB8AC3E}">
        <p14:creationId xmlns:p14="http://schemas.microsoft.com/office/powerpoint/2010/main" val="27791086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16E940-7FAE-4A30-8880-4B57A6AEADAE}"/>
              </a:ext>
            </a:extLst>
          </p:cNvPr>
          <p:cNvSpPr txBox="1"/>
          <p:nvPr/>
        </p:nvSpPr>
        <p:spPr>
          <a:xfrm>
            <a:off x="1536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Defect, Fault, and Error</a:t>
            </a:r>
          </a:p>
        </p:txBody>
      </p:sp>
      <p:sp>
        <p:nvSpPr>
          <p:cNvPr id="7" name="Date Placeholder 1">
            <a:extLst>
              <a:ext uri="{FF2B5EF4-FFF2-40B4-BE49-F238E27FC236}">
                <a16:creationId xmlns:a16="http://schemas.microsoft.com/office/drawing/2014/main" id="{B6EC8E35-2673-4243-BCFC-E9BD2E8EF9B8}"/>
              </a:ext>
            </a:extLst>
          </p:cNvPr>
          <p:cNvSpPr>
            <a:spLocks noGrp="1"/>
          </p:cNvSpPr>
          <p:nvPr>
            <p:ph type="dt" sz="half" idx="10"/>
          </p:nvPr>
        </p:nvSpPr>
        <p:spPr>
          <a:xfrm>
            <a:off x="1533525" y="6448446"/>
            <a:ext cx="2133600" cy="365125"/>
          </a:xfrm>
        </p:spPr>
        <p:txBody>
          <a:bodyPr/>
          <a:lstStyle/>
          <a:p>
            <a:fld id="{ADF5A313-DFE6-448C-857B-AAC33D330831}" type="datetime5">
              <a:rPr lang="en-US" smtClean="0"/>
              <a:t>8-Sep-20</a:t>
            </a:fld>
            <a:endParaRPr lang="en-US" dirty="0"/>
          </a:p>
        </p:txBody>
      </p:sp>
      <p:sp>
        <p:nvSpPr>
          <p:cNvPr id="8" name="Slide Number Placeholder 2">
            <a:extLst>
              <a:ext uri="{FF2B5EF4-FFF2-40B4-BE49-F238E27FC236}">
                <a16:creationId xmlns:a16="http://schemas.microsoft.com/office/drawing/2014/main" id="{76121B67-8814-4309-894A-7CD1B4EA70FC}"/>
              </a:ext>
            </a:extLst>
          </p:cNvPr>
          <p:cNvSpPr>
            <a:spLocks noGrp="1"/>
          </p:cNvSpPr>
          <p:nvPr>
            <p:ph type="sldNum" sz="quarter" idx="12"/>
          </p:nvPr>
        </p:nvSpPr>
        <p:spPr>
          <a:xfrm>
            <a:off x="8524875" y="6492895"/>
            <a:ext cx="2133600" cy="365125"/>
          </a:xfrm>
        </p:spPr>
        <p:txBody>
          <a:bodyPr/>
          <a:lstStyle/>
          <a:p>
            <a:fld id="{BC490F8C-3D0D-4DB1-B2BD-1525EA5CE111}" type="slidenum">
              <a:rPr lang="en-US" sz="2000">
                <a:solidFill>
                  <a:srgbClr val="009900"/>
                </a:solidFill>
              </a:rPr>
              <a:pPr/>
              <a:t>26</a:t>
            </a:fld>
            <a:endParaRPr lang="en-US" sz="2000" dirty="0">
              <a:solidFill>
                <a:srgbClr val="009900"/>
              </a:solidFill>
            </a:endParaRPr>
          </a:p>
        </p:txBody>
      </p:sp>
      <p:sp>
        <p:nvSpPr>
          <p:cNvPr id="4" name="Rectangle 3"/>
          <p:cNvSpPr/>
          <p:nvPr/>
        </p:nvSpPr>
        <p:spPr>
          <a:xfrm>
            <a:off x="1828800" y="982177"/>
            <a:ext cx="8610600" cy="4062651"/>
          </a:xfrm>
          <a:prstGeom prst="rect">
            <a:avLst/>
          </a:prstGeom>
        </p:spPr>
        <p:txBody>
          <a:bodyPr wrap="square">
            <a:spAutoFit/>
          </a:bodyPr>
          <a:lstStyle/>
          <a:p>
            <a:pPr marL="342900" indent="-342900">
              <a:buFont typeface="Wingdings" panose="05000000000000000000" pitchFamily="2" charset="2"/>
              <a:buChar char="q"/>
            </a:pPr>
            <a:r>
              <a:rPr lang="en-US" sz="2000" dirty="0">
                <a:solidFill>
                  <a:srgbClr val="000000"/>
                </a:solidFill>
                <a:latin typeface="Andalus" panose="02020603050405020304" pitchFamily="18" charset="-78"/>
              </a:rPr>
              <a:t>Defect</a:t>
            </a:r>
          </a:p>
          <a:p>
            <a:pPr marL="285750" indent="-285750" algn="just">
              <a:buFont typeface="Arial" panose="020B0604020202020204" pitchFamily="34" charset="0"/>
              <a:buChar char="•"/>
            </a:pPr>
            <a:r>
              <a:rPr lang="en-US" dirty="0">
                <a:solidFill>
                  <a:srgbClr val="000000"/>
                </a:solidFill>
              </a:rPr>
              <a:t>A defect is the unintended difference between the implemented hardware and its intended design.</a:t>
            </a:r>
            <a:r>
              <a:rPr lang="en-US" b="1" dirty="0"/>
              <a:t> variance between expected results and</a:t>
            </a:r>
            <a:r>
              <a:rPr lang="en-US" dirty="0"/>
              <a:t> </a:t>
            </a:r>
            <a:r>
              <a:rPr lang="en-US" b="1" dirty="0"/>
              <a:t>actual results </a:t>
            </a:r>
            <a:r>
              <a:rPr lang="en-US" dirty="0"/>
              <a:t>of execution of test case on the system.</a:t>
            </a:r>
            <a:endParaRPr lang="en-US" dirty="0">
              <a:solidFill>
                <a:srgbClr val="000000"/>
              </a:solidFill>
            </a:endParaRPr>
          </a:p>
          <a:p>
            <a:pPr marL="285750" indent="-285750" algn="just">
              <a:buFont typeface="Arial" panose="020B0604020202020204" pitchFamily="34" charset="0"/>
              <a:buChar char="•"/>
            </a:pPr>
            <a:r>
              <a:rPr lang="en-US" dirty="0">
                <a:solidFill>
                  <a:srgbClr val="000000"/>
                </a:solidFill>
              </a:rPr>
              <a:t>Defects occur either during manufacture or during the use of devices.</a:t>
            </a:r>
          </a:p>
          <a:p>
            <a:endParaRPr lang="en-US" dirty="0">
              <a:solidFill>
                <a:srgbClr val="000000"/>
              </a:solidFill>
              <a:latin typeface="Andalus" panose="02020603050405020304" pitchFamily="18" charset="-78"/>
            </a:endParaRPr>
          </a:p>
          <a:p>
            <a:r>
              <a:rPr lang="en-US" sz="2000" dirty="0">
                <a:solidFill>
                  <a:srgbClr val="000000"/>
                </a:solidFill>
                <a:latin typeface="Wingdings" panose="05000000000000000000" pitchFamily="2" charset="2"/>
              </a:rPr>
              <a:t></a:t>
            </a:r>
            <a:r>
              <a:rPr lang="en-US" sz="2000" dirty="0">
                <a:solidFill>
                  <a:srgbClr val="000000"/>
                </a:solidFill>
                <a:latin typeface="Andalus" panose="02020603050405020304" pitchFamily="18" charset="-78"/>
              </a:rPr>
              <a:t>Fault</a:t>
            </a:r>
          </a:p>
          <a:p>
            <a:pPr marL="285750" indent="-285750">
              <a:buFont typeface="Arial" panose="020B0604020202020204" pitchFamily="34" charset="0"/>
              <a:buChar char="•"/>
            </a:pPr>
            <a:r>
              <a:rPr lang="en-US" dirty="0">
                <a:solidFill>
                  <a:srgbClr val="000000"/>
                </a:solidFill>
              </a:rPr>
              <a:t>A representation of a defect at the abstracted function level.</a:t>
            </a:r>
          </a:p>
          <a:p>
            <a:r>
              <a:rPr lang="en-US" dirty="0">
                <a:solidFill>
                  <a:srgbClr val="000000"/>
                </a:solidFill>
              </a:rPr>
              <a:t>An incorrect step, process or data definition in a computer program which causes the program to perform in an unintended or unanticipated manner.</a:t>
            </a:r>
          </a:p>
          <a:p>
            <a:endParaRPr lang="en-US" dirty="0">
              <a:solidFill>
                <a:srgbClr val="000000"/>
              </a:solidFill>
              <a:latin typeface="Andalus" panose="02020603050405020304" pitchFamily="18" charset="-78"/>
            </a:endParaRPr>
          </a:p>
          <a:p>
            <a:r>
              <a:rPr lang="en-US" sz="2000" dirty="0">
                <a:solidFill>
                  <a:srgbClr val="000000"/>
                </a:solidFill>
                <a:latin typeface="Wingdings" panose="05000000000000000000" pitchFamily="2" charset="2"/>
              </a:rPr>
              <a:t></a:t>
            </a:r>
            <a:r>
              <a:rPr lang="en-US" sz="2000" dirty="0">
                <a:solidFill>
                  <a:srgbClr val="000000"/>
                </a:solidFill>
                <a:latin typeface="Andalus" panose="02020603050405020304" pitchFamily="18" charset="-78"/>
              </a:rPr>
              <a:t>Error</a:t>
            </a:r>
          </a:p>
          <a:p>
            <a:pPr marL="285750" indent="-285750">
              <a:buFont typeface="Arial" panose="020B0604020202020204" pitchFamily="34" charset="0"/>
              <a:buChar char="•"/>
            </a:pPr>
            <a:r>
              <a:rPr lang="en-US" dirty="0">
                <a:solidFill>
                  <a:srgbClr val="000000"/>
                </a:solidFill>
                <a:latin typeface="Andalus" panose="02020603050405020304" pitchFamily="18" charset="-78"/>
              </a:rPr>
              <a:t>A wrong output signal produced by a defective system.</a:t>
            </a:r>
          </a:p>
          <a:p>
            <a:pPr marL="285750" indent="-285750">
              <a:buFont typeface="Arial" panose="020B0604020202020204" pitchFamily="34" charset="0"/>
              <a:buChar char="•"/>
            </a:pPr>
            <a:r>
              <a:rPr lang="en-US" dirty="0">
                <a:solidFill>
                  <a:srgbClr val="000000"/>
                </a:solidFill>
                <a:latin typeface="Andalus" panose="02020603050405020304" pitchFamily="18" charset="-78"/>
              </a:rPr>
              <a:t>An error is caused by a Fault or incorrect design.</a:t>
            </a:r>
            <a:endParaRPr lang="en-US" dirty="0"/>
          </a:p>
        </p:txBody>
      </p:sp>
    </p:spTree>
    <p:extLst>
      <p:ext uri="{BB962C8B-B14F-4D97-AF65-F5344CB8AC3E}">
        <p14:creationId xmlns:p14="http://schemas.microsoft.com/office/powerpoint/2010/main" val="3414380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1533526" y="382127"/>
            <a:ext cx="5297942" cy="1098343"/>
          </a:xfrm>
          <a:prstGeom prst="rect">
            <a:avLst/>
          </a:prstGeom>
        </p:spPr>
        <p:txBody>
          <a:bodyPr wrap="square" lIns="0" tIns="0" rIns="0" bIns="0" rtlCol="0">
            <a:noAutofit/>
          </a:bodyPr>
          <a:lstStyle/>
          <a:p>
            <a:pPr marL="12700" marR="68579">
              <a:lnSpc>
                <a:spcPct val="95825"/>
              </a:lnSpc>
              <a:spcBef>
                <a:spcPts val="1872"/>
              </a:spcBef>
            </a:pPr>
            <a:endParaRPr lang="en-US" sz="1650" dirty="0">
              <a:solidFill>
                <a:srgbClr val="FD8537"/>
              </a:solidFill>
              <a:latin typeface="Wingdings"/>
              <a:cs typeface="Arial"/>
            </a:endParaRPr>
          </a:p>
          <a:p>
            <a:pPr marL="12700" marR="68579">
              <a:lnSpc>
                <a:spcPct val="95825"/>
              </a:lnSpc>
              <a:spcBef>
                <a:spcPts val="1872"/>
              </a:spcBef>
            </a:pPr>
            <a:r>
              <a:rPr sz="2400" spc="-134" dirty="0">
                <a:latin typeface="Arial"/>
                <a:cs typeface="Arial"/>
              </a:rPr>
              <a:t>T</a:t>
            </a:r>
            <a:r>
              <a:rPr sz="2400" dirty="0">
                <a:latin typeface="Arial"/>
                <a:cs typeface="Arial"/>
              </a:rPr>
              <a:t>ypes of</a:t>
            </a:r>
            <a:r>
              <a:rPr sz="2400" spc="-50" dirty="0">
                <a:latin typeface="Arial"/>
                <a:cs typeface="Arial"/>
              </a:rPr>
              <a:t> </a:t>
            </a:r>
            <a:r>
              <a:rPr sz="2400" spc="-264" dirty="0">
                <a:latin typeface="Arial"/>
                <a:cs typeface="Arial"/>
              </a:rPr>
              <a:t>T</a:t>
            </a:r>
            <a:r>
              <a:rPr sz="2400" dirty="0">
                <a:latin typeface="Arial"/>
                <a:cs typeface="Arial"/>
              </a:rPr>
              <a:t>esting</a:t>
            </a:r>
            <a:r>
              <a:rPr sz="2400" spc="9" dirty="0">
                <a:latin typeface="Arial"/>
                <a:cs typeface="Arial"/>
              </a:rPr>
              <a:t> </a:t>
            </a:r>
            <a:r>
              <a:rPr sz="2400" dirty="0">
                <a:latin typeface="Arial"/>
                <a:cs typeface="Arial"/>
              </a:rPr>
              <a:t>C</a:t>
            </a:r>
            <a:r>
              <a:rPr sz="2400" spc="-9" dirty="0">
                <a:latin typeface="Arial"/>
                <a:cs typeface="Arial"/>
              </a:rPr>
              <a:t>i</a:t>
            </a:r>
            <a:r>
              <a:rPr sz="2400" dirty="0">
                <a:latin typeface="Arial"/>
                <a:cs typeface="Arial"/>
              </a:rPr>
              <a:t>rcuits</a:t>
            </a:r>
          </a:p>
        </p:txBody>
      </p:sp>
      <p:sp>
        <p:nvSpPr>
          <p:cNvPr id="6" name="object 6"/>
          <p:cNvSpPr txBox="1"/>
          <p:nvPr/>
        </p:nvSpPr>
        <p:spPr>
          <a:xfrm>
            <a:off x="1907540" y="1881543"/>
            <a:ext cx="4291406" cy="1483364"/>
          </a:xfrm>
          <a:prstGeom prst="rect">
            <a:avLst/>
          </a:prstGeom>
        </p:spPr>
        <p:txBody>
          <a:bodyPr wrap="square" lIns="0" tIns="0" rIns="0" bIns="0" rtlCol="0">
            <a:noAutofit/>
          </a:bodyPr>
          <a:lstStyle/>
          <a:p>
            <a:pPr marL="12700">
              <a:lnSpc>
                <a:spcPts val="2555"/>
              </a:lnSpc>
              <a:spcBef>
                <a:spcPts val="127"/>
              </a:spcBef>
            </a:pPr>
            <a:r>
              <a:rPr sz="1650" dirty="0">
                <a:solidFill>
                  <a:srgbClr val="FD8537"/>
                </a:solidFill>
                <a:latin typeface="Wingdings"/>
                <a:cs typeface="Wingdings"/>
              </a:rPr>
              <a:t></a:t>
            </a:r>
            <a:r>
              <a:rPr sz="1650" spc="262" dirty="0">
                <a:solidFill>
                  <a:srgbClr val="FD8537"/>
                </a:solidFill>
                <a:latin typeface="Times New Roman"/>
                <a:cs typeface="Times New Roman"/>
              </a:rPr>
              <a:t> </a:t>
            </a:r>
            <a:r>
              <a:rPr sz="2400" dirty="0">
                <a:latin typeface="Arial"/>
                <a:cs typeface="Arial"/>
              </a:rPr>
              <a:t>C</a:t>
            </a:r>
            <a:r>
              <a:rPr sz="2400" spc="-9" dirty="0">
                <a:latin typeface="Arial"/>
                <a:cs typeface="Arial"/>
              </a:rPr>
              <a:t>o</a:t>
            </a:r>
            <a:r>
              <a:rPr sz="2400" dirty="0">
                <a:latin typeface="Arial"/>
                <a:cs typeface="Arial"/>
              </a:rPr>
              <a:t>mbi</a:t>
            </a:r>
            <a:r>
              <a:rPr sz="2400" spc="-9" dirty="0">
                <a:latin typeface="Arial"/>
                <a:cs typeface="Arial"/>
              </a:rPr>
              <a:t>n</a:t>
            </a:r>
            <a:r>
              <a:rPr sz="2400" dirty="0">
                <a:latin typeface="Arial"/>
                <a:cs typeface="Arial"/>
              </a:rPr>
              <a:t>ati</a:t>
            </a:r>
            <a:r>
              <a:rPr sz="2400" spc="-9" dirty="0">
                <a:latin typeface="Arial"/>
                <a:cs typeface="Arial"/>
              </a:rPr>
              <a:t>o</a:t>
            </a:r>
            <a:r>
              <a:rPr sz="2400" dirty="0">
                <a:latin typeface="Arial"/>
                <a:cs typeface="Arial"/>
              </a:rPr>
              <a:t>n</a:t>
            </a:r>
            <a:r>
              <a:rPr sz="2400" spc="-4" dirty="0">
                <a:latin typeface="Arial"/>
                <a:cs typeface="Arial"/>
              </a:rPr>
              <a:t>a</a:t>
            </a:r>
            <a:r>
              <a:rPr sz="2400" dirty="0">
                <a:latin typeface="Arial"/>
                <a:cs typeface="Arial"/>
              </a:rPr>
              <a:t>l</a:t>
            </a:r>
            <a:r>
              <a:rPr sz="2400" spc="44" dirty="0">
                <a:latin typeface="Arial"/>
                <a:cs typeface="Arial"/>
              </a:rPr>
              <a:t> </a:t>
            </a:r>
            <a:r>
              <a:rPr sz="2400" dirty="0">
                <a:latin typeface="Arial"/>
                <a:cs typeface="Arial"/>
              </a:rPr>
              <a:t>C</a:t>
            </a:r>
            <a:r>
              <a:rPr sz="2400" spc="-9" dirty="0">
                <a:latin typeface="Arial"/>
                <a:cs typeface="Arial"/>
              </a:rPr>
              <a:t>i</a:t>
            </a:r>
            <a:r>
              <a:rPr sz="2400" dirty="0">
                <a:latin typeface="Arial"/>
                <a:cs typeface="Arial"/>
              </a:rPr>
              <a:t>rcuit</a:t>
            </a:r>
            <a:r>
              <a:rPr sz="2400" spc="-19" dirty="0">
                <a:latin typeface="Arial"/>
                <a:cs typeface="Arial"/>
              </a:rPr>
              <a:t> </a:t>
            </a:r>
            <a:r>
              <a:rPr sz="2400" spc="-264" dirty="0">
                <a:latin typeface="Arial"/>
                <a:cs typeface="Arial"/>
              </a:rPr>
              <a:t>T</a:t>
            </a:r>
            <a:r>
              <a:rPr sz="2400" dirty="0">
                <a:latin typeface="Arial"/>
                <a:cs typeface="Arial"/>
              </a:rPr>
              <a:t>esti</a:t>
            </a:r>
            <a:r>
              <a:rPr sz="2400" spc="-9" dirty="0">
                <a:latin typeface="Arial"/>
                <a:cs typeface="Arial"/>
              </a:rPr>
              <a:t>n</a:t>
            </a:r>
            <a:r>
              <a:rPr sz="2400" dirty="0">
                <a:latin typeface="Arial"/>
                <a:cs typeface="Arial"/>
              </a:rPr>
              <a:t>g</a:t>
            </a:r>
          </a:p>
          <a:p>
            <a:pPr marL="378460" marR="45765">
              <a:lnSpc>
                <a:spcPct val="95825"/>
              </a:lnSpc>
              <a:spcBef>
                <a:spcPts val="480"/>
              </a:spcBef>
            </a:pPr>
            <a:r>
              <a:rPr sz="1650" dirty="0">
                <a:solidFill>
                  <a:srgbClr val="FD8537"/>
                </a:solidFill>
                <a:latin typeface="Wingdings 2"/>
                <a:cs typeface="Wingdings 2"/>
              </a:rPr>
              <a:t></a:t>
            </a:r>
            <a:r>
              <a:rPr sz="1650" dirty="0">
                <a:solidFill>
                  <a:srgbClr val="FD8537"/>
                </a:solidFill>
                <a:latin typeface="Times New Roman"/>
                <a:cs typeface="Times New Roman"/>
              </a:rPr>
              <a:t>  </a:t>
            </a:r>
            <a:r>
              <a:rPr sz="1650" spc="4" dirty="0">
                <a:solidFill>
                  <a:srgbClr val="FD8537"/>
                </a:solidFill>
                <a:latin typeface="Times New Roman"/>
                <a:cs typeface="Times New Roman"/>
              </a:rPr>
              <a:t> </a:t>
            </a:r>
            <a:r>
              <a:rPr sz="2100" dirty="0">
                <a:latin typeface="Arial"/>
                <a:cs typeface="Arial"/>
              </a:rPr>
              <a:t>Fa</a:t>
            </a:r>
            <a:r>
              <a:rPr sz="2100" spc="-4" dirty="0">
                <a:latin typeface="Arial"/>
                <a:cs typeface="Arial"/>
              </a:rPr>
              <a:t>u</a:t>
            </a:r>
            <a:r>
              <a:rPr sz="2100" dirty="0">
                <a:latin typeface="Arial"/>
                <a:cs typeface="Arial"/>
              </a:rPr>
              <a:t>lt Mo</a:t>
            </a:r>
            <a:r>
              <a:rPr sz="2100" spc="-4" dirty="0">
                <a:latin typeface="Arial"/>
                <a:cs typeface="Arial"/>
              </a:rPr>
              <a:t>d</a:t>
            </a:r>
            <a:r>
              <a:rPr sz="2100" dirty="0">
                <a:latin typeface="Arial"/>
                <a:cs typeface="Arial"/>
              </a:rPr>
              <a:t>el</a:t>
            </a:r>
          </a:p>
          <a:p>
            <a:pPr marL="378460" marR="45765">
              <a:lnSpc>
                <a:spcPct val="95825"/>
              </a:lnSpc>
              <a:spcBef>
                <a:spcPts val="609"/>
              </a:spcBef>
            </a:pPr>
            <a:r>
              <a:rPr sz="1650" dirty="0">
                <a:solidFill>
                  <a:srgbClr val="FD8537"/>
                </a:solidFill>
                <a:latin typeface="Wingdings 2"/>
                <a:cs typeface="Wingdings 2"/>
              </a:rPr>
              <a:t></a:t>
            </a:r>
            <a:r>
              <a:rPr sz="1650" dirty="0">
                <a:solidFill>
                  <a:srgbClr val="FD8537"/>
                </a:solidFill>
                <a:latin typeface="Times New Roman"/>
                <a:cs typeface="Times New Roman"/>
              </a:rPr>
              <a:t>  </a:t>
            </a:r>
            <a:r>
              <a:rPr sz="1650" spc="4" dirty="0">
                <a:solidFill>
                  <a:srgbClr val="FD8537"/>
                </a:solidFill>
                <a:latin typeface="Times New Roman"/>
                <a:cs typeface="Times New Roman"/>
              </a:rPr>
              <a:t> </a:t>
            </a:r>
            <a:r>
              <a:rPr sz="2100" dirty="0">
                <a:latin typeface="Arial"/>
                <a:cs typeface="Arial"/>
              </a:rPr>
              <a:t>Path</a:t>
            </a:r>
            <a:r>
              <a:rPr sz="2100" spc="-4" dirty="0">
                <a:latin typeface="Arial"/>
                <a:cs typeface="Arial"/>
              </a:rPr>
              <a:t> </a:t>
            </a:r>
            <a:r>
              <a:rPr sz="2100" dirty="0">
                <a:latin typeface="Arial"/>
                <a:cs typeface="Arial"/>
              </a:rPr>
              <a:t>Sensi</a:t>
            </a:r>
            <a:r>
              <a:rPr sz="2100" spc="4" dirty="0">
                <a:latin typeface="Arial"/>
                <a:cs typeface="Arial"/>
              </a:rPr>
              <a:t>t</a:t>
            </a:r>
            <a:r>
              <a:rPr sz="2100" dirty="0">
                <a:latin typeface="Arial"/>
                <a:cs typeface="Arial"/>
              </a:rPr>
              <a:t>i</a:t>
            </a:r>
            <a:r>
              <a:rPr sz="2100" spc="4" dirty="0">
                <a:latin typeface="Arial"/>
                <a:cs typeface="Arial"/>
              </a:rPr>
              <a:t>z</a:t>
            </a:r>
            <a:r>
              <a:rPr sz="2100" dirty="0">
                <a:latin typeface="Arial"/>
                <a:cs typeface="Arial"/>
              </a:rPr>
              <a:t>ing</a:t>
            </a:r>
          </a:p>
          <a:p>
            <a:pPr marL="378460" marR="45765">
              <a:lnSpc>
                <a:spcPct val="95825"/>
              </a:lnSpc>
              <a:spcBef>
                <a:spcPts val="609"/>
              </a:spcBef>
            </a:pPr>
            <a:r>
              <a:rPr sz="1650" dirty="0">
                <a:solidFill>
                  <a:srgbClr val="FD8537"/>
                </a:solidFill>
                <a:latin typeface="Wingdings 2"/>
                <a:cs typeface="Wingdings 2"/>
              </a:rPr>
              <a:t></a:t>
            </a:r>
            <a:r>
              <a:rPr sz="1650" dirty="0">
                <a:solidFill>
                  <a:srgbClr val="FD8537"/>
                </a:solidFill>
                <a:latin typeface="Times New Roman"/>
                <a:cs typeface="Times New Roman"/>
              </a:rPr>
              <a:t>  </a:t>
            </a:r>
            <a:r>
              <a:rPr sz="1650" spc="4" dirty="0">
                <a:solidFill>
                  <a:srgbClr val="FD8537"/>
                </a:solidFill>
                <a:latin typeface="Times New Roman"/>
                <a:cs typeface="Times New Roman"/>
              </a:rPr>
              <a:t> </a:t>
            </a:r>
            <a:r>
              <a:rPr sz="2100" dirty="0">
                <a:latin typeface="Arial"/>
                <a:cs typeface="Arial"/>
              </a:rPr>
              <a:t>R</a:t>
            </a:r>
            <a:r>
              <a:rPr sz="2100" spc="-9" dirty="0">
                <a:latin typeface="Arial"/>
                <a:cs typeface="Arial"/>
              </a:rPr>
              <a:t>a</a:t>
            </a:r>
            <a:r>
              <a:rPr sz="2100" dirty="0">
                <a:latin typeface="Arial"/>
                <a:cs typeface="Arial"/>
              </a:rPr>
              <a:t>n</a:t>
            </a:r>
            <a:r>
              <a:rPr sz="2100" spc="-4" dirty="0">
                <a:latin typeface="Arial"/>
                <a:cs typeface="Arial"/>
              </a:rPr>
              <a:t>d</a:t>
            </a:r>
            <a:r>
              <a:rPr sz="2100" dirty="0">
                <a:latin typeface="Arial"/>
                <a:cs typeface="Arial"/>
              </a:rPr>
              <a:t>om</a:t>
            </a:r>
            <a:r>
              <a:rPr sz="2100" spc="-39" dirty="0">
                <a:latin typeface="Arial"/>
                <a:cs typeface="Arial"/>
              </a:rPr>
              <a:t> </a:t>
            </a:r>
            <a:r>
              <a:rPr sz="2100" spc="-225" dirty="0">
                <a:latin typeface="Arial"/>
                <a:cs typeface="Arial"/>
              </a:rPr>
              <a:t>T</a:t>
            </a:r>
            <a:r>
              <a:rPr sz="2100" dirty="0">
                <a:latin typeface="Arial"/>
                <a:cs typeface="Arial"/>
              </a:rPr>
              <a:t>est</a:t>
            </a:r>
          </a:p>
        </p:txBody>
      </p:sp>
      <p:sp>
        <p:nvSpPr>
          <p:cNvPr id="5" name="object 5"/>
          <p:cNvSpPr txBox="1"/>
          <p:nvPr/>
        </p:nvSpPr>
        <p:spPr>
          <a:xfrm>
            <a:off x="1907540" y="3860577"/>
            <a:ext cx="2734462" cy="714640"/>
          </a:xfrm>
          <a:prstGeom prst="rect">
            <a:avLst/>
          </a:prstGeom>
        </p:spPr>
        <p:txBody>
          <a:bodyPr wrap="square" lIns="0" tIns="0" rIns="0" bIns="0" rtlCol="0">
            <a:noAutofit/>
          </a:bodyPr>
          <a:lstStyle/>
          <a:p>
            <a:pPr marL="12700">
              <a:lnSpc>
                <a:spcPts val="2555"/>
              </a:lnSpc>
              <a:spcBef>
                <a:spcPts val="127"/>
              </a:spcBef>
            </a:pPr>
            <a:r>
              <a:rPr sz="1650" dirty="0">
                <a:solidFill>
                  <a:srgbClr val="FD8537"/>
                </a:solidFill>
                <a:latin typeface="Wingdings"/>
                <a:cs typeface="Wingdings"/>
              </a:rPr>
              <a:t></a:t>
            </a:r>
            <a:r>
              <a:rPr sz="1650" spc="267" dirty="0">
                <a:solidFill>
                  <a:srgbClr val="FD8537"/>
                </a:solidFill>
                <a:latin typeface="Times New Roman"/>
                <a:cs typeface="Times New Roman"/>
              </a:rPr>
              <a:t> </a:t>
            </a:r>
            <a:r>
              <a:rPr sz="2400" dirty="0">
                <a:latin typeface="Arial"/>
                <a:cs typeface="Arial"/>
              </a:rPr>
              <a:t>S</a:t>
            </a:r>
            <a:r>
              <a:rPr sz="2400" spc="-4" dirty="0">
                <a:latin typeface="Arial"/>
                <a:cs typeface="Arial"/>
              </a:rPr>
              <a:t>e</a:t>
            </a:r>
            <a:r>
              <a:rPr sz="2400" dirty="0">
                <a:latin typeface="Arial"/>
                <a:cs typeface="Arial"/>
              </a:rPr>
              <a:t>qu</a:t>
            </a:r>
            <a:r>
              <a:rPr sz="2400" spc="-4" dirty="0">
                <a:latin typeface="Arial"/>
                <a:cs typeface="Arial"/>
              </a:rPr>
              <a:t>e</a:t>
            </a:r>
            <a:r>
              <a:rPr sz="2400" dirty="0">
                <a:latin typeface="Arial"/>
                <a:cs typeface="Arial"/>
              </a:rPr>
              <a:t>ntial</a:t>
            </a:r>
            <a:r>
              <a:rPr sz="2400" spc="29" dirty="0">
                <a:latin typeface="Arial"/>
                <a:cs typeface="Arial"/>
              </a:rPr>
              <a:t> </a:t>
            </a:r>
            <a:r>
              <a:rPr sz="2400" dirty="0">
                <a:latin typeface="Arial"/>
                <a:cs typeface="Arial"/>
              </a:rPr>
              <a:t>C</a:t>
            </a:r>
            <a:r>
              <a:rPr sz="2400" spc="-9" dirty="0">
                <a:latin typeface="Arial"/>
                <a:cs typeface="Arial"/>
              </a:rPr>
              <a:t>i</a:t>
            </a:r>
            <a:r>
              <a:rPr sz="2400" dirty="0">
                <a:latin typeface="Arial"/>
                <a:cs typeface="Arial"/>
              </a:rPr>
              <a:t>rcuit</a:t>
            </a:r>
            <a:endParaRPr sz="2400">
              <a:latin typeface="Arial"/>
              <a:cs typeface="Arial"/>
            </a:endParaRPr>
          </a:p>
          <a:p>
            <a:pPr marL="378460" marR="45719">
              <a:lnSpc>
                <a:spcPct val="95825"/>
              </a:lnSpc>
              <a:spcBef>
                <a:spcPts val="477"/>
              </a:spcBef>
            </a:pPr>
            <a:r>
              <a:rPr sz="1650" dirty="0">
                <a:solidFill>
                  <a:srgbClr val="FD8537"/>
                </a:solidFill>
                <a:latin typeface="Wingdings 2"/>
                <a:cs typeface="Wingdings 2"/>
              </a:rPr>
              <a:t></a:t>
            </a:r>
            <a:r>
              <a:rPr sz="1650" dirty="0">
                <a:solidFill>
                  <a:srgbClr val="FD8537"/>
                </a:solidFill>
                <a:latin typeface="Times New Roman"/>
                <a:cs typeface="Times New Roman"/>
              </a:rPr>
              <a:t>  </a:t>
            </a:r>
            <a:r>
              <a:rPr sz="1650" spc="4" dirty="0">
                <a:solidFill>
                  <a:srgbClr val="FD8537"/>
                </a:solidFill>
                <a:latin typeface="Times New Roman"/>
                <a:cs typeface="Times New Roman"/>
              </a:rPr>
              <a:t> </a:t>
            </a:r>
            <a:r>
              <a:rPr sz="2100" dirty="0">
                <a:latin typeface="Arial"/>
                <a:cs typeface="Arial"/>
              </a:rPr>
              <a:t>S</a:t>
            </a:r>
            <a:r>
              <a:rPr sz="2100" spc="4" dirty="0">
                <a:latin typeface="Arial"/>
                <a:cs typeface="Arial"/>
              </a:rPr>
              <a:t>c</a:t>
            </a:r>
            <a:r>
              <a:rPr sz="2100" dirty="0">
                <a:latin typeface="Arial"/>
                <a:cs typeface="Arial"/>
              </a:rPr>
              <a:t>an</a:t>
            </a:r>
            <a:r>
              <a:rPr sz="2100" spc="-14" dirty="0">
                <a:latin typeface="Arial"/>
                <a:cs typeface="Arial"/>
              </a:rPr>
              <a:t> </a:t>
            </a:r>
            <a:r>
              <a:rPr sz="2100" dirty="0">
                <a:latin typeface="Arial"/>
                <a:cs typeface="Arial"/>
              </a:rPr>
              <a:t>Path</a:t>
            </a:r>
            <a:r>
              <a:rPr sz="2100" spc="-39" dirty="0">
                <a:latin typeface="Arial"/>
                <a:cs typeface="Arial"/>
              </a:rPr>
              <a:t> </a:t>
            </a:r>
            <a:r>
              <a:rPr sz="2100" spc="-225" dirty="0">
                <a:latin typeface="Arial"/>
                <a:cs typeface="Arial"/>
              </a:rPr>
              <a:t>T</a:t>
            </a:r>
            <a:r>
              <a:rPr sz="2100" dirty="0">
                <a:latin typeface="Arial"/>
                <a:cs typeface="Arial"/>
              </a:rPr>
              <a:t>est</a:t>
            </a:r>
            <a:endParaRPr sz="2100">
              <a:latin typeface="Arial"/>
              <a:cs typeface="Arial"/>
            </a:endParaRPr>
          </a:p>
        </p:txBody>
      </p:sp>
      <p:sp>
        <p:nvSpPr>
          <p:cNvPr id="4" name="object 4"/>
          <p:cNvSpPr txBox="1"/>
          <p:nvPr/>
        </p:nvSpPr>
        <p:spPr>
          <a:xfrm>
            <a:off x="4651959" y="3860577"/>
            <a:ext cx="1036726" cy="330200"/>
          </a:xfrm>
          <a:prstGeom prst="rect">
            <a:avLst/>
          </a:prstGeom>
        </p:spPr>
        <p:txBody>
          <a:bodyPr wrap="square" lIns="0" tIns="0" rIns="0" bIns="0" rtlCol="0">
            <a:noAutofit/>
          </a:bodyPr>
          <a:lstStyle/>
          <a:p>
            <a:pPr marL="12700">
              <a:lnSpc>
                <a:spcPts val="2555"/>
              </a:lnSpc>
              <a:spcBef>
                <a:spcPts val="127"/>
              </a:spcBef>
            </a:pPr>
            <a:r>
              <a:rPr sz="2400" spc="-264" dirty="0">
                <a:latin typeface="Arial"/>
                <a:cs typeface="Arial"/>
              </a:rPr>
              <a:t>T</a:t>
            </a:r>
            <a:r>
              <a:rPr sz="2400" dirty="0">
                <a:latin typeface="Arial"/>
                <a:cs typeface="Arial"/>
              </a:rPr>
              <a:t>esting</a:t>
            </a:r>
            <a:endParaRPr sz="2400">
              <a:latin typeface="Arial"/>
              <a:cs typeface="Arial"/>
            </a:endParaRPr>
          </a:p>
        </p:txBody>
      </p:sp>
      <p:sp>
        <p:nvSpPr>
          <p:cNvPr id="3" name="object 3"/>
          <p:cNvSpPr txBox="1"/>
          <p:nvPr/>
        </p:nvSpPr>
        <p:spPr>
          <a:xfrm>
            <a:off x="2273300" y="4667166"/>
            <a:ext cx="4431638" cy="1334846"/>
          </a:xfrm>
          <a:prstGeom prst="rect">
            <a:avLst/>
          </a:prstGeom>
        </p:spPr>
        <p:txBody>
          <a:bodyPr wrap="square" lIns="0" tIns="0" rIns="0" bIns="0" rtlCol="0">
            <a:noAutofit/>
          </a:bodyPr>
          <a:lstStyle/>
          <a:p>
            <a:pPr marL="12700" marR="34335">
              <a:lnSpc>
                <a:spcPts val="2245"/>
              </a:lnSpc>
              <a:spcBef>
                <a:spcPts val="112"/>
              </a:spcBef>
            </a:pPr>
            <a:r>
              <a:rPr sz="1650" dirty="0">
                <a:solidFill>
                  <a:srgbClr val="FD8537"/>
                </a:solidFill>
                <a:latin typeface="Wingdings 2"/>
                <a:cs typeface="Wingdings 2"/>
              </a:rPr>
              <a:t></a:t>
            </a:r>
            <a:r>
              <a:rPr sz="1650" dirty="0">
                <a:solidFill>
                  <a:srgbClr val="FD8537"/>
                </a:solidFill>
                <a:latin typeface="Times New Roman"/>
                <a:cs typeface="Times New Roman"/>
              </a:rPr>
              <a:t>  </a:t>
            </a:r>
            <a:r>
              <a:rPr sz="1650" spc="4" dirty="0">
                <a:solidFill>
                  <a:srgbClr val="FD8537"/>
                </a:solidFill>
                <a:latin typeface="Times New Roman"/>
                <a:cs typeface="Times New Roman"/>
              </a:rPr>
              <a:t> </a:t>
            </a:r>
            <a:r>
              <a:rPr sz="2100" dirty="0">
                <a:latin typeface="Arial"/>
                <a:cs typeface="Arial"/>
              </a:rPr>
              <a:t>Buil</a:t>
            </a:r>
            <a:r>
              <a:rPr sz="2100" spc="4" dirty="0">
                <a:latin typeface="Arial"/>
                <a:cs typeface="Arial"/>
              </a:rPr>
              <a:t>t</a:t>
            </a:r>
            <a:r>
              <a:rPr sz="2100" spc="-4" dirty="0">
                <a:latin typeface="Arial"/>
                <a:cs typeface="Arial"/>
              </a:rPr>
              <a:t>-</a:t>
            </a:r>
            <a:r>
              <a:rPr sz="2100" dirty="0">
                <a:latin typeface="Arial"/>
                <a:cs typeface="Arial"/>
              </a:rPr>
              <a:t>in</a:t>
            </a:r>
            <a:r>
              <a:rPr sz="2100" spc="-19" dirty="0">
                <a:latin typeface="Arial"/>
                <a:cs typeface="Arial"/>
              </a:rPr>
              <a:t> </a:t>
            </a:r>
            <a:r>
              <a:rPr sz="2100" dirty="0">
                <a:latin typeface="Arial"/>
                <a:cs typeface="Arial"/>
              </a:rPr>
              <a:t>Self</a:t>
            </a:r>
            <a:r>
              <a:rPr sz="2100" spc="-34" dirty="0">
                <a:latin typeface="Arial"/>
                <a:cs typeface="Arial"/>
              </a:rPr>
              <a:t> </a:t>
            </a:r>
            <a:r>
              <a:rPr sz="2100" spc="-225" dirty="0">
                <a:latin typeface="Arial"/>
                <a:cs typeface="Arial"/>
              </a:rPr>
              <a:t>T</a:t>
            </a:r>
            <a:r>
              <a:rPr sz="2100" dirty="0">
                <a:latin typeface="Arial"/>
                <a:cs typeface="Arial"/>
              </a:rPr>
              <a:t>est (BI</a:t>
            </a:r>
            <a:r>
              <a:rPr sz="2100" spc="4" dirty="0">
                <a:latin typeface="Arial"/>
                <a:cs typeface="Arial"/>
              </a:rPr>
              <a:t>S</a:t>
            </a:r>
            <a:r>
              <a:rPr sz="2100" dirty="0">
                <a:latin typeface="Arial"/>
                <a:cs typeface="Arial"/>
              </a:rPr>
              <a:t>T)</a:t>
            </a:r>
            <a:endParaRPr sz="2100">
              <a:latin typeface="Arial"/>
              <a:cs typeface="Arial"/>
            </a:endParaRPr>
          </a:p>
          <a:p>
            <a:pPr marL="378764">
              <a:lnSpc>
                <a:spcPct val="95825"/>
              </a:lnSpc>
              <a:spcBef>
                <a:spcPts val="418"/>
              </a:spcBef>
            </a:pPr>
            <a:r>
              <a:rPr sz="1050" dirty="0">
                <a:solidFill>
                  <a:srgbClr val="DF752E"/>
                </a:solidFill>
                <a:latin typeface="Wingdings"/>
                <a:cs typeface="Wingdings"/>
              </a:rPr>
              <a:t></a:t>
            </a:r>
            <a:r>
              <a:rPr sz="1050" spc="231" dirty="0">
                <a:solidFill>
                  <a:srgbClr val="DF752E"/>
                </a:solidFill>
                <a:latin typeface="Times New Roman"/>
                <a:cs typeface="Times New Roman"/>
              </a:rPr>
              <a:t> </a:t>
            </a:r>
            <a:r>
              <a:rPr dirty="0">
                <a:latin typeface="Arial"/>
                <a:cs typeface="Arial"/>
              </a:rPr>
              <a:t>B</a:t>
            </a:r>
            <a:r>
              <a:rPr spc="-9" dirty="0">
                <a:latin typeface="Arial"/>
                <a:cs typeface="Arial"/>
              </a:rPr>
              <a:t>u</a:t>
            </a:r>
            <a:r>
              <a:rPr dirty="0">
                <a:latin typeface="Arial"/>
                <a:cs typeface="Arial"/>
              </a:rPr>
              <a:t>i</a:t>
            </a:r>
            <a:r>
              <a:rPr spc="-9" dirty="0">
                <a:latin typeface="Arial"/>
                <a:cs typeface="Arial"/>
              </a:rPr>
              <a:t>l</a:t>
            </a:r>
            <a:r>
              <a:rPr spc="4" dirty="0">
                <a:latin typeface="Arial"/>
                <a:cs typeface="Arial"/>
              </a:rPr>
              <a:t>t</a:t>
            </a:r>
            <a:r>
              <a:rPr dirty="0">
                <a:latin typeface="Arial"/>
                <a:cs typeface="Arial"/>
              </a:rPr>
              <a:t>-in </a:t>
            </a:r>
            <a:r>
              <a:rPr spc="-4" dirty="0">
                <a:latin typeface="Arial"/>
                <a:cs typeface="Arial"/>
              </a:rPr>
              <a:t>Log</a:t>
            </a:r>
            <a:r>
              <a:rPr dirty="0">
                <a:latin typeface="Arial"/>
                <a:cs typeface="Arial"/>
              </a:rPr>
              <a:t>ic</a:t>
            </a:r>
            <a:r>
              <a:rPr spc="9" dirty="0">
                <a:latin typeface="Arial"/>
                <a:cs typeface="Arial"/>
              </a:rPr>
              <a:t> </a:t>
            </a:r>
            <a:r>
              <a:rPr dirty="0">
                <a:latin typeface="Arial"/>
                <a:cs typeface="Arial"/>
              </a:rPr>
              <a:t>B</a:t>
            </a:r>
            <a:r>
              <a:rPr spc="-4" dirty="0">
                <a:latin typeface="Arial"/>
                <a:cs typeface="Arial"/>
              </a:rPr>
              <a:t>lo</a:t>
            </a:r>
            <a:r>
              <a:rPr dirty="0">
                <a:latin typeface="Arial"/>
                <a:cs typeface="Arial"/>
              </a:rPr>
              <a:t>ck Obs</a:t>
            </a:r>
            <a:r>
              <a:rPr spc="-9" dirty="0">
                <a:latin typeface="Arial"/>
                <a:cs typeface="Arial"/>
              </a:rPr>
              <a:t>e</a:t>
            </a:r>
            <a:r>
              <a:rPr dirty="0">
                <a:latin typeface="Arial"/>
                <a:cs typeface="Arial"/>
              </a:rPr>
              <a:t>rv</a:t>
            </a:r>
            <a:r>
              <a:rPr spc="-4" dirty="0">
                <a:latin typeface="Arial"/>
                <a:cs typeface="Arial"/>
              </a:rPr>
              <a:t>e</a:t>
            </a:r>
            <a:r>
              <a:rPr dirty="0">
                <a:latin typeface="Arial"/>
                <a:cs typeface="Arial"/>
              </a:rPr>
              <a:t>r</a:t>
            </a:r>
            <a:r>
              <a:rPr spc="14" dirty="0">
                <a:latin typeface="Arial"/>
                <a:cs typeface="Arial"/>
              </a:rPr>
              <a:t> </a:t>
            </a:r>
            <a:r>
              <a:rPr dirty="0">
                <a:latin typeface="Arial"/>
                <a:cs typeface="Arial"/>
              </a:rPr>
              <a:t>(BIB</a:t>
            </a:r>
            <a:r>
              <a:rPr spc="-4" dirty="0">
                <a:latin typeface="Arial"/>
                <a:cs typeface="Arial"/>
              </a:rPr>
              <a:t>L</a:t>
            </a:r>
            <a:r>
              <a:rPr dirty="0">
                <a:latin typeface="Arial"/>
                <a:cs typeface="Arial"/>
              </a:rPr>
              <a:t>O)</a:t>
            </a:r>
            <a:endParaRPr>
              <a:latin typeface="Arial"/>
              <a:cs typeface="Arial"/>
            </a:endParaRPr>
          </a:p>
          <a:p>
            <a:pPr marL="378764" marR="34335">
              <a:lnSpc>
                <a:spcPct val="95825"/>
              </a:lnSpc>
              <a:spcBef>
                <a:spcPts val="525"/>
              </a:spcBef>
            </a:pPr>
            <a:r>
              <a:rPr sz="1050" dirty="0">
                <a:solidFill>
                  <a:srgbClr val="DF752E"/>
                </a:solidFill>
                <a:latin typeface="Wingdings"/>
                <a:cs typeface="Wingdings"/>
              </a:rPr>
              <a:t></a:t>
            </a:r>
            <a:r>
              <a:rPr sz="1050" spc="231" dirty="0">
                <a:solidFill>
                  <a:srgbClr val="DF752E"/>
                </a:solidFill>
                <a:latin typeface="Times New Roman"/>
                <a:cs typeface="Times New Roman"/>
              </a:rPr>
              <a:t> </a:t>
            </a:r>
            <a:r>
              <a:rPr dirty="0">
                <a:latin typeface="Arial"/>
                <a:cs typeface="Arial"/>
              </a:rPr>
              <a:t>Si</a:t>
            </a:r>
            <a:r>
              <a:rPr spc="-9" dirty="0">
                <a:latin typeface="Arial"/>
                <a:cs typeface="Arial"/>
              </a:rPr>
              <a:t>g</a:t>
            </a:r>
            <a:r>
              <a:rPr dirty="0">
                <a:latin typeface="Arial"/>
                <a:cs typeface="Arial"/>
              </a:rPr>
              <a:t>n</a:t>
            </a:r>
            <a:r>
              <a:rPr spc="-9" dirty="0">
                <a:latin typeface="Arial"/>
                <a:cs typeface="Arial"/>
              </a:rPr>
              <a:t>a</a:t>
            </a:r>
            <a:r>
              <a:rPr dirty="0">
                <a:latin typeface="Arial"/>
                <a:cs typeface="Arial"/>
              </a:rPr>
              <a:t>ture</a:t>
            </a:r>
            <a:r>
              <a:rPr spc="-84" dirty="0">
                <a:latin typeface="Arial"/>
                <a:cs typeface="Arial"/>
              </a:rPr>
              <a:t> </a:t>
            </a:r>
            <a:r>
              <a:rPr dirty="0">
                <a:latin typeface="Arial"/>
                <a:cs typeface="Arial"/>
              </a:rPr>
              <a:t>A</a:t>
            </a:r>
            <a:r>
              <a:rPr spc="-4" dirty="0">
                <a:latin typeface="Arial"/>
                <a:cs typeface="Arial"/>
              </a:rPr>
              <a:t>n</a:t>
            </a:r>
            <a:r>
              <a:rPr dirty="0">
                <a:latin typeface="Arial"/>
                <a:cs typeface="Arial"/>
              </a:rPr>
              <a:t>a</a:t>
            </a:r>
            <a:r>
              <a:rPr spc="-9" dirty="0">
                <a:latin typeface="Arial"/>
                <a:cs typeface="Arial"/>
              </a:rPr>
              <a:t>l</a:t>
            </a:r>
            <a:r>
              <a:rPr spc="-25" dirty="0">
                <a:latin typeface="Arial"/>
                <a:cs typeface="Arial"/>
              </a:rPr>
              <a:t>y</a:t>
            </a:r>
            <a:r>
              <a:rPr dirty="0">
                <a:latin typeface="Arial"/>
                <a:cs typeface="Arial"/>
              </a:rPr>
              <a:t>zer</a:t>
            </a:r>
            <a:endParaRPr>
              <a:latin typeface="Arial"/>
              <a:cs typeface="Arial"/>
            </a:endParaRPr>
          </a:p>
          <a:p>
            <a:pPr marL="12700" marR="34335">
              <a:lnSpc>
                <a:spcPct val="95825"/>
              </a:lnSpc>
              <a:spcBef>
                <a:spcPts val="600"/>
              </a:spcBef>
            </a:pPr>
            <a:r>
              <a:rPr sz="1650" dirty="0">
                <a:solidFill>
                  <a:srgbClr val="FD8537"/>
                </a:solidFill>
                <a:latin typeface="Wingdings 2"/>
                <a:cs typeface="Wingdings 2"/>
              </a:rPr>
              <a:t></a:t>
            </a:r>
            <a:r>
              <a:rPr sz="1650" dirty="0">
                <a:solidFill>
                  <a:srgbClr val="FD8537"/>
                </a:solidFill>
                <a:latin typeface="Times New Roman"/>
                <a:cs typeface="Times New Roman"/>
              </a:rPr>
              <a:t>  </a:t>
            </a:r>
            <a:r>
              <a:rPr sz="1650" spc="4" dirty="0">
                <a:solidFill>
                  <a:srgbClr val="FD8537"/>
                </a:solidFill>
                <a:latin typeface="Times New Roman"/>
                <a:cs typeface="Times New Roman"/>
              </a:rPr>
              <a:t> </a:t>
            </a:r>
            <a:r>
              <a:rPr sz="2100" dirty="0">
                <a:latin typeface="Arial"/>
                <a:cs typeface="Arial"/>
              </a:rPr>
              <a:t>Bou</a:t>
            </a:r>
            <a:r>
              <a:rPr sz="2100" spc="-9" dirty="0">
                <a:latin typeface="Arial"/>
                <a:cs typeface="Arial"/>
              </a:rPr>
              <a:t>n</a:t>
            </a:r>
            <a:r>
              <a:rPr sz="2100" dirty="0">
                <a:latin typeface="Arial"/>
                <a:cs typeface="Arial"/>
              </a:rPr>
              <a:t>d</a:t>
            </a:r>
            <a:r>
              <a:rPr sz="2100" spc="-4" dirty="0">
                <a:latin typeface="Arial"/>
                <a:cs typeface="Arial"/>
              </a:rPr>
              <a:t>a</a:t>
            </a:r>
            <a:r>
              <a:rPr sz="2100" dirty="0">
                <a:latin typeface="Arial"/>
                <a:cs typeface="Arial"/>
              </a:rPr>
              <a:t>ry</a:t>
            </a:r>
            <a:r>
              <a:rPr sz="2100" spc="-4" dirty="0">
                <a:latin typeface="Arial"/>
                <a:cs typeface="Arial"/>
              </a:rPr>
              <a:t> </a:t>
            </a:r>
            <a:r>
              <a:rPr sz="2100" spc="4" dirty="0">
                <a:latin typeface="Arial"/>
                <a:cs typeface="Arial"/>
              </a:rPr>
              <a:t>S</a:t>
            </a:r>
            <a:r>
              <a:rPr sz="2100" dirty="0">
                <a:latin typeface="Arial"/>
                <a:cs typeface="Arial"/>
              </a:rPr>
              <a:t>can</a:t>
            </a:r>
            <a:r>
              <a:rPr sz="2100" spc="-39" dirty="0">
                <a:latin typeface="Arial"/>
                <a:cs typeface="Arial"/>
              </a:rPr>
              <a:t> </a:t>
            </a:r>
            <a:r>
              <a:rPr sz="2100" spc="-225" dirty="0">
                <a:latin typeface="Arial"/>
                <a:cs typeface="Arial"/>
              </a:rPr>
              <a:t>T</a:t>
            </a:r>
            <a:r>
              <a:rPr sz="2100" dirty="0">
                <a:latin typeface="Arial"/>
                <a:cs typeface="Arial"/>
              </a:rPr>
              <a:t>est (BST)</a:t>
            </a:r>
            <a:endParaRPr sz="2100">
              <a:latin typeface="Arial"/>
              <a:cs typeface="Arial"/>
            </a:endParaRPr>
          </a:p>
        </p:txBody>
      </p:sp>
      <p:sp>
        <p:nvSpPr>
          <p:cNvPr id="2" name="object 2"/>
          <p:cNvSpPr txBox="1"/>
          <p:nvPr/>
        </p:nvSpPr>
        <p:spPr>
          <a:xfrm>
            <a:off x="9896603" y="5904067"/>
            <a:ext cx="151285" cy="203708"/>
          </a:xfrm>
          <a:prstGeom prst="rect">
            <a:avLst/>
          </a:prstGeom>
        </p:spPr>
        <p:txBody>
          <a:bodyPr wrap="square" lIns="0" tIns="0" rIns="0" bIns="0" rtlCol="0">
            <a:noAutofit/>
          </a:bodyPr>
          <a:lstStyle/>
          <a:p>
            <a:pPr marL="12700">
              <a:lnSpc>
                <a:spcPts val="1535"/>
              </a:lnSpc>
              <a:spcBef>
                <a:spcPts val="76"/>
              </a:spcBef>
            </a:pPr>
            <a:r>
              <a:rPr sz="1400" b="1" dirty="0">
                <a:solidFill>
                  <a:srgbClr val="FFFFFF"/>
                </a:solidFill>
                <a:latin typeface="Arial"/>
                <a:cs typeface="Arial"/>
              </a:rPr>
              <a:t>4</a:t>
            </a:r>
            <a:endParaRPr sz="1400">
              <a:latin typeface="Arial"/>
              <a:cs typeface="Arial"/>
            </a:endParaRPr>
          </a:p>
        </p:txBody>
      </p:sp>
      <p:sp>
        <p:nvSpPr>
          <p:cNvPr id="15" name="TextBox 14">
            <a:extLst>
              <a:ext uri="{FF2B5EF4-FFF2-40B4-BE49-F238E27FC236}">
                <a16:creationId xmlns:a16="http://schemas.microsoft.com/office/drawing/2014/main" id="{4D16E940-7FAE-4A30-8880-4B57A6AEADAE}"/>
              </a:ext>
            </a:extLst>
          </p:cNvPr>
          <p:cNvSpPr txBox="1"/>
          <p:nvPr/>
        </p:nvSpPr>
        <p:spPr>
          <a:xfrm>
            <a:off x="1536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Testing Techniques</a:t>
            </a:r>
          </a:p>
        </p:txBody>
      </p:sp>
      <p:sp>
        <p:nvSpPr>
          <p:cNvPr id="16" name="Date Placeholder 1">
            <a:extLst>
              <a:ext uri="{FF2B5EF4-FFF2-40B4-BE49-F238E27FC236}">
                <a16:creationId xmlns:a16="http://schemas.microsoft.com/office/drawing/2014/main" id="{B6EC8E35-2673-4243-BCFC-E9BD2E8EF9B8}"/>
              </a:ext>
            </a:extLst>
          </p:cNvPr>
          <p:cNvSpPr>
            <a:spLocks noGrp="1"/>
          </p:cNvSpPr>
          <p:nvPr>
            <p:ph type="dt" sz="half" idx="10"/>
          </p:nvPr>
        </p:nvSpPr>
        <p:spPr>
          <a:xfrm>
            <a:off x="1533525" y="6448446"/>
            <a:ext cx="2133600" cy="365125"/>
          </a:xfrm>
        </p:spPr>
        <p:txBody>
          <a:bodyPr/>
          <a:lstStyle/>
          <a:p>
            <a:fld id="{ADF5A313-DFE6-448C-857B-AAC33D330831}" type="datetime5">
              <a:rPr lang="en-US" smtClean="0"/>
              <a:t>8-Sep-20</a:t>
            </a:fld>
            <a:endParaRPr lang="en-US" dirty="0"/>
          </a:p>
        </p:txBody>
      </p:sp>
      <p:sp>
        <p:nvSpPr>
          <p:cNvPr id="17" name="Slide Number Placeholder 2">
            <a:extLst>
              <a:ext uri="{FF2B5EF4-FFF2-40B4-BE49-F238E27FC236}">
                <a16:creationId xmlns:a16="http://schemas.microsoft.com/office/drawing/2014/main" id="{76121B67-8814-4309-894A-7CD1B4EA70FC}"/>
              </a:ext>
            </a:extLst>
          </p:cNvPr>
          <p:cNvSpPr>
            <a:spLocks noGrp="1"/>
          </p:cNvSpPr>
          <p:nvPr>
            <p:ph type="sldNum" sz="quarter" idx="12"/>
          </p:nvPr>
        </p:nvSpPr>
        <p:spPr>
          <a:xfrm>
            <a:off x="8524875" y="6492895"/>
            <a:ext cx="2133600" cy="365125"/>
          </a:xfrm>
        </p:spPr>
        <p:txBody>
          <a:bodyPr/>
          <a:lstStyle/>
          <a:p>
            <a:fld id="{BC490F8C-3D0D-4DB1-B2BD-1525EA5CE111}" type="slidenum">
              <a:rPr lang="en-US" sz="2000">
                <a:solidFill>
                  <a:srgbClr val="009900"/>
                </a:solidFill>
              </a:rPr>
              <a:pPr/>
              <a:t>27</a:t>
            </a:fld>
            <a:endParaRPr lang="en-US" sz="2000" dirty="0">
              <a:solidFill>
                <a:srgbClr val="009900"/>
              </a:solidFill>
            </a:endParaRPr>
          </a:p>
        </p:txBody>
      </p:sp>
    </p:spTree>
    <p:extLst>
      <p:ext uri="{BB962C8B-B14F-4D97-AF65-F5344CB8AC3E}">
        <p14:creationId xmlns:p14="http://schemas.microsoft.com/office/powerpoint/2010/main" val="5837106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16E940-7FAE-4A30-8880-4B57A6AEADAE}"/>
              </a:ext>
            </a:extLst>
          </p:cNvPr>
          <p:cNvSpPr txBox="1"/>
          <p:nvPr/>
        </p:nvSpPr>
        <p:spPr>
          <a:xfrm>
            <a:off x="1536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Design for Manufacturability (DFM)</a:t>
            </a:r>
            <a:endParaRPr lang="en-US" sz="3000" b="1" dirty="0">
              <a:latin typeface="Times New Roman" panose="02020603050405020304" pitchFamily="18" charset="0"/>
              <a:cs typeface="Times New Roman" panose="02020603050405020304" pitchFamily="18" charset="0"/>
            </a:endParaRPr>
          </a:p>
        </p:txBody>
      </p:sp>
      <p:sp>
        <p:nvSpPr>
          <p:cNvPr id="7" name="Date Placeholder 1">
            <a:extLst>
              <a:ext uri="{FF2B5EF4-FFF2-40B4-BE49-F238E27FC236}">
                <a16:creationId xmlns:a16="http://schemas.microsoft.com/office/drawing/2014/main" id="{B6EC8E35-2673-4243-BCFC-E9BD2E8EF9B8}"/>
              </a:ext>
            </a:extLst>
          </p:cNvPr>
          <p:cNvSpPr>
            <a:spLocks noGrp="1"/>
          </p:cNvSpPr>
          <p:nvPr>
            <p:ph type="dt" sz="half" idx="10"/>
          </p:nvPr>
        </p:nvSpPr>
        <p:spPr>
          <a:xfrm>
            <a:off x="1533525" y="6448446"/>
            <a:ext cx="2133600" cy="365125"/>
          </a:xfrm>
        </p:spPr>
        <p:txBody>
          <a:bodyPr/>
          <a:lstStyle/>
          <a:p>
            <a:fld id="{ADF5A313-DFE6-448C-857B-AAC33D330831}" type="datetime5">
              <a:rPr lang="en-US" smtClean="0"/>
              <a:t>8-Sep-20</a:t>
            </a:fld>
            <a:endParaRPr lang="en-US" dirty="0"/>
          </a:p>
        </p:txBody>
      </p:sp>
      <p:sp>
        <p:nvSpPr>
          <p:cNvPr id="8" name="Slide Number Placeholder 2">
            <a:extLst>
              <a:ext uri="{FF2B5EF4-FFF2-40B4-BE49-F238E27FC236}">
                <a16:creationId xmlns:a16="http://schemas.microsoft.com/office/drawing/2014/main" id="{76121B67-8814-4309-894A-7CD1B4EA70FC}"/>
              </a:ext>
            </a:extLst>
          </p:cNvPr>
          <p:cNvSpPr>
            <a:spLocks noGrp="1"/>
          </p:cNvSpPr>
          <p:nvPr>
            <p:ph type="sldNum" sz="quarter" idx="12"/>
          </p:nvPr>
        </p:nvSpPr>
        <p:spPr>
          <a:xfrm>
            <a:off x="8524875" y="6492895"/>
            <a:ext cx="2133600" cy="365125"/>
          </a:xfrm>
        </p:spPr>
        <p:txBody>
          <a:bodyPr/>
          <a:lstStyle/>
          <a:p>
            <a:fld id="{BC490F8C-3D0D-4DB1-B2BD-1525EA5CE111}" type="slidenum">
              <a:rPr lang="en-US" sz="2000">
                <a:solidFill>
                  <a:srgbClr val="009900"/>
                </a:solidFill>
              </a:rPr>
              <a:pPr/>
              <a:t>28</a:t>
            </a:fld>
            <a:endParaRPr lang="en-US" sz="2000" dirty="0">
              <a:solidFill>
                <a:srgbClr val="009900"/>
              </a:solidFill>
            </a:endParaRPr>
          </a:p>
        </p:txBody>
      </p:sp>
      <p:sp>
        <p:nvSpPr>
          <p:cNvPr id="2" name="Rectangle 1"/>
          <p:cNvSpPr/>
          <p:nvPr/>
        </p:nvSpPr>
        <p:spPr>
          <a:xfrm>
            <a:off x="1828800" y="872363"/>
            <a:ext cx="8610600" cy="5170646"/>
          </a:xfrm>
          <a:prstGeom prst="rect">
            <a:avLst/>
          </a:prstGeom>
        </p:spPr>
        <p:txBody>
          <a:bodyPr wrap="square">
            <a:spAutoFit/>
          </a:bodyPr>
          <a:lstStyle/>
          <a:p>
            <a:r>
              <a:rPr lang="en-US" sz="2200" dirty="0">
                <a:solidFill>
                  <a:srgbClr val="231F20"/>
                </a:solidFill>
                <a:cs typeface="Times New Roman" panose="02020603050405020304" pitchFamily="18" charset="0"/>
              </a:rPr>
              <a:t>A design must be manufacturable. The circuit or the layout should be designed so that yield of the manufactured chip is high.</a:t>
            </a:r>
          </a:p>
          <a:p>
            <a:endParaRPr lang="en-US" sz="2200" dirty="0">
              <a:solidFill>
                <a:srgbClr val="231F20"/>
              </a:solidFill>
              <a:cs typeface="Times New Roman" panose="02020603050405020304" pitchFamily="18" charset="0"/>
            </a:endParaRPr>
          </a:p>
          <a:p>
            <a:r>
              <a:rPr lang="en-US" sz="2200" dirty="0">
                <a:solidFill>
                  <a:srgbClr val="231F20"/>
                </a:solidFill>
                <a:cs typeface="Times New Roman" panose="02020603050405020304" pitchFamily="18" charset="0"/>
              </a:rPr>
              <a:t>There are different levels at which the design can be optimized to increase the manufacturability</a:t>
            </a:r>
          </a:p>
          <a:p>
            <a:pPr marL="342900" indent="-342900">
              <a:lnSpc>
                <a:spcPct val="150000"/>
              </a:lnSpc>
              <a:buFont typeface="Wingdings" panose="05000000000000000000" pitchFamily="2" charset="2"/>
              <a:buChar char="v"/>
            </a:pPr>
            <a:r>
              <a:rPr lang="en-US" sz="2200" b="1" dirty="0">
                <a:cs typeface="Times New Roman" panose="02020603050405020304" pitchFamily="18" charset="0"/>
              </a:rPr>
              <a:t>Optimizing Physical Layout</a:t>
            </a:r>
          </a:p>
          <a:p>
            <a:pPr marL="342900" indent="-342900">
              <a:lnSpc>
                <a:spcPct val="150000"/>
              </a:lnSpc>
              <a:buFont typeface="Wingdings" panose="05000000000000000000" pitchFamily="2" charset="2"/>
              <a:buChar char="v"/>
            </a:pPr>
            <a:r>
              <a:rPr lang="en-US" sz="2200" b="1" dirty="0"/>
              <a:t>Minimizing Power Dissipation</a:t>
            </a:r>
          </a:p>
          <a:p>
            <a:pPr marL="342900" indent="-342900">
              <a:lnSpc>
                <a:spcPct val="150000"/>
              </a:lnSpc>
              <a:buFont typeface="Wingdings" panose="05000000000000000000" pitchFamily="2" charset="2"/>
              <a:buChar char="v"/>
            </a:pPr>
            <a:r>
              <a:rPr lang="en-US" sz="2200" b="1" dirty="0"/>
              <a:t>Wide Process Modelling</a:t>
            </a:r>
          </a:p>
          <a:p>
            <a:pPr marL="342900" indent="-342900">
              <a:lnSpc>
                <a:spcPct val="150000"/>
              </a:lnSpc>
              <a:buFont typeface="Wingdings" panose="05000000000000000000" pitchFamily="2" charset="2"/>
              <a:buChar char="v"/>
            </a:pPr>
            <a:r>
              <a:rPr lang="en-US" sz="2200" b="1" dirty="0"/>
              <a:t>Yield Analysis</a:t>
            </a:r>
          </a:p>
          <a:p>
            <a:pPr marL="342900" indent="-342900">
              <a:lnSpc>
                <a:spcPct val="150000"/>
              </a:lnSpc>
              <a:buFont typeface="Wingdings" panose="05000000000000000000" pitchFamily="2" charset="2"/>
              <a:buChar char="v"/>
            </a:pPr>
            <a:r>
              <a:rPr lang="en-US" sz="2200" b="1" dirty="0"/>
              <a:t>Bathtub curve</a:t>
            </a:r>
            <a:endParaRPr lang="en-US" sz="2200" b="1" dirty="0">
              <a:cs typeface="Times New Roman" panose="02020603050405020304" pitchFamily="18" charset="0"/>
            </a:endParaRPr>
          </a:p>
          <a:p>
            <a:pPr marL="342900" indent="-342900">
              <a:lnSpc>
                <a:spcPct val="150000"/>
              </a:lnSpc>
              <a:buFont typeface="Wingdings" panose="05000000000000000000" pitchFamily="2" charset="2"/>
              <a:buChar char="v"/>
            </a:pPr>
            <a:r>
              <a:rPr lang="en-US" sz="2200" b="1" dirty="0"/>
              <a:t>Cost Analysis</a:t>
            </a:r>
          </a:p>
          <a:p>
            <a:endParaRPr lang="en-US" sz="2200" dirty="0">
              <a:cs typeface="Times New Roman" panose="02020603050405020304" pitchFamily="18" charset="0"/>
            </a:endParaRPr>
          </a:p>
        </p:txBody>
      </p:sp>
    </p:spTree>
    <p:extLst>
      <p:ext uri="{BB962C8B-B14F-4D97-AF65-F5344CB8AC3E}">
        <p14:creationId xmlns:p14="http://schemas.microsoft.com/office/powerpoint/2010/main" val="15409889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16E940-7FAE-4A30-8880-4B57A6AEADAE}"/>
              </a:ext>
            </a:extLst>
          </p:cNvPr>
          <p:cNvSpPr txBox="1"/>
          <p:nvPr/>
        </p:nvSpPr>
        <p:spPr>
          <a:xfrm>
            <a:off x="1536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IC Reliability</a:t>
            </a:r>
          </a:p>
        </p:txBody>
      </p:sp>
      <p:sp>
        <p:nvSpPr>
          <p:cNvPr id="7" name="Date Placeholder 1">
            <a:extLst>
              <a:ext uri="{FF2B5EF4-FFF2-40B4-BE49-F238E27FC236}">
                <a16:creationId xmlns:a16="http://schemas.microsoft.com/office/drawing/2014/main" id="{B6EC8E35-2673-4243-BCFC-E9BD2E8EF9B8}"/>
              </a:ext>
            </a:extLst>
          </p:cNvPr>
          <p:cNvSpPr>
            <a:spLocks noGrp="1"/>
          </p:cNvSpPr>
          <p:nvPr>
            <p:ph type="dt" sz="half" idx="10"/>
          </p:nvPr>
        </p:nvSpPr>
        <p:spPr>
          <a:xfrm>
            <a:off x="1533525" y="6448446"/>
            <a:ext cx="2133600" cy="365125"/>
          </a:xfrm>
        </p:spPr>
        <p:txBody>
          <a:bodyPr/>
          <a:lstStyle/>
          <a:p>
            <a:fld id="{ADF5A313-DFE6-448C-857B-AAC33D330831}" type="datetime5">
              <a:rPr lang="en-US" smtClean="0"/>
              <a:t>8-Sep-20</a:t>
            </a:fld>
            <a:endParaRPr lang="en-US" dirty="0"/>
          </a:p>
        </p:txBody>
      </p:sp>
      <p:sp>
        <p:nvSpPr>
          <p:cNvPr id="8" name="Slide Number Placeholder 2">
            <a:extLst>
              <a:ext uri="{FF2B5EF4-FFF2-40B4-BE49-F238E27FC236}">
                <a16:creationId xmlns:a16="http://schemas.microsoft.com/office/drawing/2014/main" id="{76121B67-8814-4309-894A-7CD1B4EA70FC}"/>
              </a:ext>
            </a:extLst>
          </p:cNvPr>
          <p:cNvSpPr>
            <a:spLocks noGrp="1"/>
          </p:cNvSpPr>
          <p:nvPr>
            <p:ph type="sldNum" sz="quarter" idx="12"/>
          </p:nvPr>
        </p:nvSpPr>
        <p:spPr>
          <a:xfrm>
            <a:off x="8524875" y="6492895"/>
            <a:ext cx="2133600" cy="365125"/>
          </a:xfrm>
        </p:spPr>
        <p:txBody>
          <a:bodyPr/>
          <a:lstStyle/>
          <a:p>
            <a:fld id="{BC490F8C-3D0D-4DB1-B2BD-1525EA5CE111}" type="slidenum">
              <a:rPr lang="en-US" sz="2000">
                <a:solidFill>
                  <a:srgbClr val="009900"/>
                </a:solidFill>
              </a:rPr>
              <a:pPr/>
              <a:t>29</a:t>
            </a:fld>
            <a:endParaRPr lang="en-US" sz="2000" dirty="0">
              <a:solidFill>
                <a:srgbClr val="009900"/>
              </a:solidFill>
            </a:endParaRPr>
          </a:p>
        </p:txBody>
      </p:sp>
      <p:sp>
        <p:nvSpPr>
          <p:cNvPr id="2" name="Rectangle 1"/>
          <p:cNvSpPr/>
          <p:nvPr/>
        </p:nvSpPr>
        <p:spPr>
          <a:xfrm>
            <a:off x="1828800" y="838201"/>
            <a:ext cx="8686800" cy="3816429"/>
          </a:xfrm>
          <a:prstGeom prst="rect">
            <a:avLst/>
          </a:prstGeom>
        </p:spPr>
        <p:txBody>
          <a:bodyPr wrap="square">
            <a:spAutoFit/>
          </a:bodyPr>
          <a:lstStyle/>
          <a:p>
            <a:pPr marL="342900" indent="-342900">
              <a:buFont typeface="Wingdings" panose="05000000000000000000" pitchFamily="2" charset="2"/>
              <a:buChar char="v"/>
            </a:pPr>
            <a:r>
              <a:rPr lang="en-US" sz="2200" b="1" i="1" dirty="0"/>
              <a:t>Reliability</a:t>
            </a:r>
            <a:r>
              <a:rPr lang="en-US" sz="2200" i="1" dirty="0"/>
              <a:t> </a:t>
            </a:r>
            <a:r>
              <a:rPr lang="en-US" sz="2200" dirty="0"/>
              <a:t>of an IC chip defines how long the chip can operate without any performance degradation in the field. </a:t>
            </a:r>
          </a:p>
          <a:p>
            <a:pPr marL="342900" indent="-342900">
              <a:buFont typeface="Wingdings" panose="05000000000000000000" pitchFamily="2" charset="2"/>
              <a:buChar char="v"/>
            </a:pPr>
            <a:endParaRPr lang="en-US" sz="2200" dirty="0"/>
          </a:p>
          <a:p>
            <a:pPr marL="342900" indent="-342900">
              <a:buFont typeface="Wingdings" panose="05000000000000000000" pitchFamily="2" charset="2"/>
              <a:buChar char="v"/>
            </a:pPr>
            <a:r>
              <a:rPr lang="en-US" sz="2200" dirty="0"/>
              <a:t>The </a:t>
            </a:r>
            <a:r>
              <a:rPr lang="en-US" sz="2200" i="1" dirty="0"/>
              <a:t>reliability of an IC can be defined as the probability that the chip will function </a:t>
            </a:r>
            <a:r>
              <a:rPr lang="en-US" sz="2200" dirty="0"/>
              <a:t>according to its specifications for a period of time. </a:t>
            </a:r>
          </a:p>
          <a:p>
            <a:pPr marL="342900" indent="-342900">
              <a:buFont typeface="Wingdings" panose="05000000000000000000" pitchFamily="2" charset="2"/>
              <a:buChar char="v"/>
            </a:pPr>
            <a:endParaRPr lang="en-US" sz="2200" dirty="0"/>
          </a:p>
          <a:p>
            <a:pPr marL="342900" indent="-342900">
              <a:buFont typeface="Wingdings" panose="05000000000000000000" pitchFamily="2" charset="2"/>
              <a:buChar char="v"/>
            </a:pPr>
            <a:r>
              <a:rPr lang="en-US" sz="2200" dirty="0"/>
              <a:t>The reliability of a VLSI circuit is measured in terms of </a:t>
            </a:r>
            <a:r>
              <a:rPr lang="en-US" sz="2200" b="1" i="1" dirty="0"/>
              <a:t>mean time to failure (MTTF).</a:t>
            </a:r>
            <a:r>
              <a:rPr lang="en-US" sz="2200" i="1" dirty="0"/>
              <a:t> </a:t>
            </a:r>
          </a:p>
          <a:p>
            <a:pPr marL="342900" indent="-342900">
              <a:buFont typeface="Wingdings" panose="05000000000000000000" pitchFamily="2" charset="2"/>
              <a:buChar char="v"/>
            </a:pPr>
            <a:endParaRPr lang="en-US" sz="2200" i="1" dirty="0"/>
          </a:p>
          <a:p>
            <a:pPr marL="342900" indent="-342900">
              <a:buFont typeface="Wingdings" panose="05000000000000000000" pitchFamily="2" charset="2"/>
              <a:buChar char="v"/>
            </a:pPr>
            <a:r>
              <a:rPr lang="en-US" sz="2200" i="1" dirty="0"/>
              <a:t>If the failures are assumed </a:t>
            </a:r>
            <a:r>
              <a:rPr lang="en-US" sz="2200" dirty="0"/>
              <a:t>to occur at a constant rate, the failure rate  can be written as</a:t>
            </a:r>
          </a:p>
        </p:txBody>
      </p:sp>
      <p:pic>
        <p:nvPicPr>
          <p:cNvPr id="3" name="Picture 2"/>
          <p:cNvPicPr>
            <a:picLocks noChangeAspect="1"/>
          </p:cNvPicPr>
          <p:nvPr/>
        </p:nvPicPr>
        <p:blipFill>
          <a:blip r:embed="rId3"/>
          <a:stretch>
            <a:fillRect/>
          </a:stretch>
        </p:blipFill>
        <p:spPr>
          <a:xfrm>
            <a:off x="4634717" y="4777065"/>
            <a:ext cx="2925783" cy="516315"/>
          </a:xfrm>
          <a:prstGeom prst="rect">
            <a:avLst/>
          </a:prstGeom>
        </p:spPr>
      </p:pic>
    </p:spTree>
    <p:extLst>
      <p:ext uri="{BB962C8B-B14F-4D97-AF65-F5344CB8AC3E}">
        <p14:creationId xmlns:p14="http://schemas.microsoft.com/office/powerpoint/2010/main" val="2618350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fade">
                                      <p:cBhvr>
                                        <p:cTn id="22" dur="500"/>
                                        <p:tgtEl>
                                          <p:spTgt spid="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bject 21"/>
          <p:cNvSpPr/>
          <p:nvPr/>
        </p:nvSpPr>
        <p:spPr>
          <a:xfrm>
            <a:off x="6477225" y="2285328"/>
            <a:ext cx="1168549" cy="3437740"/>
          </a:xfrm>
          <a:prstGeom prst="rect">
            <a:avLst/>
          </a:prstGeom>
          <a:blipFill>
            <a:blip r:embed="rId2" cstate="print"/>
            <a:stretch>
              <a:fillRect/>
            </a:stretch>
          </a:blipFill>
        </p:spPr>
        <p:txBody>
          <a:bodyPr wrap="square" lIns="0" tIns="0" rIns="0" bIns="0" rtlCol="0">
            <a:noAutofit/>
          </a:bodyPr>
          <a:lstStyle/>
          <a:p>
            <a:endParaRPr sz="1588"/>
          </a:p>
        </p:txBody>
      </p:sp>
      <p:sp>
        <p:nvSpPr>
          <p:cNvPr id="22" name="object 22"/>
          <p:cNvSpPr/>
          <p:nvPr/>
        </p:nvSpPr>
        <p:spPr>
          <a:xfrm>
            <a:off x="7600727" y="2349201"/>
            <a:ext cx="2244313" cy="3437068"/>
          </a:xfrm>
          <a:prstGeom prst="rect">
            <a:avLst/>
          </a:prstGeom>
          <a:blipFill>
            <a:blip r:embed="rId3" cstate="print"/>
            <a:stretch>
              <a:fillRect/>
            </a:stretch>
          </a:blipFill>
        </p:spPr>
        <p:txBody>
          <a:bodyPr wrap="square" lIns="0" tIns="0" rIns="0" bIns="0" rtlCol="0">
            <a:noAutofit/>
          </a:bodyPr>
          <a:lstStyle/>
          <a:p>
            <a:endParaRPr sz="1588"/>
          </a:p>
        </p:txBody>
      </p:sp>
      <p:sp>
        <p:nvSpPr>
          <p:cNvPr id="23" name="object 23"/>
          <p:cNvSpPr/>
          <p:nvPr/>
        </p:nvSpPr>
        <p:spPr>
          <a:xfrm>
            <a:off x="8828424" y="5708277"/>
            <a:ext cx="757495" cy="135815"/>
          </a:xfrm>
          <a:custGeom>
            <a:avLst/>
            <a:gdLst/>
            <a:ahLst/>
            <a:cxnLst/>
            <a:rect l="l" t="t" r="r" b="b"/>
            <a:pathLst>
              <a:path w="858494" h="153923">
                <a:moveTo>
                  <a:pt x="836697" y="1523"/>
                </a:moveTo>
                <a:lnTo>
                  <a:pt x="14499" y="3810"/>
                </a:lnTo>
                <a:lnTo>
                  <a:pt x="10285" y="8596"/>
                </a:lnTo>
                <a:lnTo>
                  <a:pt x="5678" y="17792"/>
                </a:lnTo>
                <a:lnTo>
                  <a:pt x="23643" y="19050"/>
                </a:lnTo>
                <a:lnTo>
                  <a:pt x="1832" y="29801"/>
                </a:lnTo>
                <a:lnTo>
                  <a:pt x="0" y="38000"/>
                </a:lnTo>
                <a:lnTo>
                  <a:pt x="2027" y="47665"/>
                </a:lnTo>
                <a:lnTo>
                  <a:pt x="4375" y="62963"/>
                </a:lnTo>
                <a:lnTo>
                  <a:pt x="6160" y="78668"/>
                </a:lnTo>
                <a:lnTo>
                  <a:pt x="7453" y="94119"/>
                </a:lnTo>
                <a:lnTo>
                  <a:pt x="8327" y="108650"/>
                </a:lnTo>
                <a:lnTo>
                  <a:pt x="8855" y="121600"/>
                </a:lnTo>
                <a:lnTo>
                  <a:pt x="9109" y="132306"/>
                </a:lnTo>
                <a:lnTo>
                  <a:pt x="9165" y="153924"/>
                </a:lnTo>
                <a:lnTo>
                  <a:pt x="9927" y="138684"/>
                </a:lnTo>
                <a:lnTo>
                  <a:pt x="9927" y="124968"/>
                </a:lnTo>
                <a:lnTo>
                  <a:pt x="10253" y="116212"/>
                </a:lnTo>
                <a:lnTo>
                  <a:pt x="11009" y="103448"/>
                </a:lnTo>
                <a:lnTo>
                  <a:pt x="12028" y="91043"/>
                </a:lnTo>
                <a:lnTo>
                  <a:pt x="13245" y="78733"/>
                </a:lnTo>
                <a:lnTo>
                  <a:pt x="14598" y="66254"/>
                </a:lnTo>
                <a:lnTo>
                  <a:pt x="16023" y="53340"/>
                </a:lnTo>
                <a:lnTo>
                  <a:pt x="18309" y="44196"/>
                </a:lnTo>
                <a:lnTo>
                  <a:pt x="19833" y="36576"/>
                </a:lnTo>
                <a:lnTo>
                  <a:pt x="21001" y="28206"/>
                </a:lnTo>
                <a:lnTo>
                  <a:pt x="22703" y="27343"/>
                </a:lnTo>
                <a:lnTo>
                  <a:pt x="25167" y="20574"/>
                </a:lnTo>
                <a:lnTo>
                  <a:pt x="26183" y="19050"/>
                </a:lnTo>
                <a:lnTo>
                  <a:pt x="26691" y="18288"/>
                </a:lnTo>
                <a:lnTo>
                  <a:pt x="843555" y="18287"/>
                </a:lnTo>
                <a:lnTo>
                  <a:pt x="846603" y="17525"/>
                </a:lnTo>
                <a:lnTo>
                  <a:pt x="849651" y="15239"/>
                </a:lnTo>
                <a:lnTo>
                  <a:pt x="853870" y="10201"/>
                </a:lnTo>
                <a:lnTo>
                  <a:pt x="858494" y="831"/>
                </a:lnTo>
                <a:lnTo>
                  <a:pt x="839745" y="0"/>
                </a:lnTo>
                <a:lnTo>
                  <a:pt x="21357" y="0"/>
                </a:lnTo>
                <a:lnTo>
                  <a:pt x="20595" y="762"/>
                </a:lnTo>
                <a:lnTo>
                  <a:pt x="17547" y="1524"/>
                </a:lnTo>
                <a:lnTo>
                  <a:pt x="14499" y="3810"/>
                </a:lnTo>
                <a:lnTo>
                  <a:pt x="836697" y="1523"/>
                </a:lnTo>
                <a:close/>
              </a:path>
            </a:pathLst>
          </a:custGeom>
          <a:solidFill>
            <a:srgbClr val="BF0000"/>
          </a:solidFill>
        </p:spPr>
        <p:txBody>
          <a:bodyPr wrap="square" lIns="0" tIns="0" rIns="0" bIns="0" rtlCol="0">
            <a:noAutofit/>
          </a:bodyPr>
          <a:lstStyle/>
          <a:p>
            <a:endParaRPr sz="1588"/>
          </a:p>
        </p:txBody>
      </p:sp>
      <p:sp>
        <p:nvSpPr>
          <p:cNvPr id="24" name="object 24"/>
          <p:cNvSpPr/>
          <p:nvPr/>
        </p:nvSpPr>
        <p:spPr>
          <a:xfrm>
            <a:off x="9598959" y="5589941"/>
            <a:ext cx="0" cy="0"/>
          </a:xfrm>
          <a:custGeom>
            <a:avLst/>
            <a:gdLst/>
            <a:ahLst/>
            <a:cxnLst/>
            <a:rect l="l" t="t" r="r" b="b"/>
            <a:pathLst>
              <a:path>
                <a:moveTo>
                  <a:pt x="0" y="0"/>
                </a:moveTo>
                <a:lnTo>
                  <a:pt x="0" y="0"/>
                </a:lnTo>
              </a:path>
            </a:pathLst>
          </a:custGeom>
          <a:ln w="1270">
            <a:solidFill>
              <a:srgbClr val="BF0000"/>
            </a:solidFill>
          </a:ln>
        </p:spPr>
        <p:txBody>
          <a:bodyPr wrap="square" lIns="0" tIns="0" rIns="0" bIns="0" rtlCol="0">
            <a:noAutofit/>
          </a:bodyPr>
          <a:lstStyle/>
          <a:p>
            <a:endParaRPr sz="1588"/>
          </a:p>
        </p:txBody>
      </p:sp>
      <p:sp>
        <p:nvSpPr>
          <p:cNvPr id="25" name="object 25"/>
          <p:cNvSpPr/>
          <p:nvPr/>
        </p:nvSpPr>
        <p:spPr>
          <a:xfrm>
            <a:off x="9567694" y="5589269"/>
            <a:ext cx="31264" cy="119740"/>
          </a:xfrm>
          <a:custGeom>
            <a:avLst/>
            <a:gdLst/>
            <a:ahLst/>
            <a:cxnLst/>
            <a:rect l="l" t="t" r="r" b="b"/>
            <a:pathLst>
              <a:path w="35433" h="135705">
                <a:moveTo>
                  <a:pt x="35374" y="23472"/>
                </a:moveTo>
                <a:lnTo>
                  <a:pt x="35433" y="762"/>
                </a:lnTo>
                <a:lnTo>
                  <a:pt x="16383" y="0"/>
                </a:lnTo>
                <a:lnTo>
                  <a:pt x="16383" y="28956"/>
                </a:lnTo>
                <a:lnTo>
                  <a:pt x="15956" y="37739"/>
                </a:lnTo>
                <a:lnTo>
                  <a:pt x="15255" y="50448"/>
                </a:lnTo>
                <a:lnTo>
                  <a:pt x="14378" y="62817"/>
                </a:lnTo>
                <a:lnTo>
                  <a:pt x="13209" y="75115"/>
                </a:lnTo>
                <a:lnTo>
                  <a:pt x="11630" y="87614"/>
                </a:lnTo>
                <a:lnTo>
                  <a:pt x="9525" y="100584"/>
                </a:lnTo>
                <a:lnTo>
                  <a:pt x="8001" y="109728"/>
                </a:lnTo>
                <a:lnTo>
                  <a:pt x="6477" y="117348"/>
                </a:lnTo>
                <a:lnTo>
                  <a:pt x="5143" y="122732"/>
                </a:lnTo>
                <a:lnTo>
                  <a:pt x="3200" y="128143"/>
                </a:lnTo>
                <a:lnTo>
                  <a:pt x="1143" y="133350"/>
                </a:lnTo>
                <a:lnTo>
                  <a:pt x="0" y="134874"/>
                </a:lnTo>
                <a:lnTo>
                  <a:pt x="1905" y="134874"/>
                </a:lnTo>
                <a:lnTo>
                  <a:pt x="20654" y="135705"/>
                </a:lnTo>
                <a:lnTo>
                  <a:pt x="24503" y="123673"/>
                </a:lnTo>
                <a:lnTo>
                  <a:pt x="27645" y="109677"/>
                </a:lnTo>
                <a:lnTo>
                  <a:pt x="30146" y="94412"/>
                </a:lnTo>
                <a:lnTo>
                  <a:pt x="32072" y="78577"/>
                </a:lnTo>
                <a:lnTo>
                  <a:pt x="33491" y="62868"/>
                </a:lnTo>
                <a:lnTo>
                  <a:pt x="34470" y="47983"/>
                </a:lnTo>
                <a:lnTo>
                  <a:pt x="35075" y="34618"/>
                </a:lnTo>
                <a:lnTo>
                  <a:pt x="35374" y="23472"/>
                </a:lnTo>
                <a:close/>
              </a:path>
            </a:pathLst>
          </a:custGeom>
          <a:solidFill>
            <a:srgbClr val="BF0000"/>
          </a:solidFill>
        </p:spPr>
        <p:txBody>
          <a:bodyPr wrap="square" lIns="0" tIns="0" rIns="0" bIns="0" rtlCol="0">
            <a:noAutofit/>
          </a:bodyPr>
          <a:lstStyle/>
          <a:p>
            <a:endParaRPr sz="1588"/>
          </a:p>
        </p:txBody>
      </p:sp>
      <p:sp>
        <p:nvSpPr>
          <p:cNvPr id="26" name="object 26"/>
          <p:cNvSpPr/>
          <p:nvPr/>
        </p:nvSpPr>
        <p:spPr>
          <a:xfrm>
            <a:off x="8812307" y="5747001"/>
            <a:ext cx="14957" cy="96419"/>
          </a:xfrm>
          <a:custGeom>
            <a:avLst/>
            <a:gdLst/>
            <a:ahLst/>
            <a:cxnLst/>
            <a:rect l="l" t="t" r="r" b="b"/>
            <a:pathLst>
              <a:path w="16951" h="109275">
                <a:moveTo>
                  <a:pt x="2989" y="18153"/>
                </a:moveTo>
                <a:lnTo>
                  <a:pt x="4731" y="30779"/>
                </a:lnTo>
                <a:lnTo>
                  <a:pt x="6024" y="43115"/>
                </a:lnTo>
                <a:lnTo>
                  <a:pt x="6986" y="55430"/>
                </a:lnTo>
                <a:lnTo>
                  <a:pt x="7733" y="67995"/>
                </a:lnTo>
                <a:lnTo>
                  <a:pt x="8382" y="81081"/>
                </a:lnTo>
                <a:lnTo>
                  <a:pt x="8382" y="109275"/>
                </a:lnTo>
                <a:lnTo>
                  <a:pt x="9144" y="94797"/>
                </a:lnTo>
                <a:lnTo>
                  <a:pt x="9176" y="86822"/>
                </a:lnTo>
                <a:lnTo>
                  <a:pt x="9464" y="75762"/>
                </a:lnTo>
                <a:lnTo>
                  <a:pt x="10071" y="62355"/>
                </a:lnTo>
                <a:lnTo>
                  <a:pt x="11060" y="47339"/>
                </a:lnTo>
                <a:lnTo>
                  <a:pt x="12494" y="31449"/>
                </a:lnTo>
                <a:lnTo>
                  <a:pt x="14437" y="15423"/>
                </a:lnTo>
                <a:lnTo>
                  <a:pt x="16951" y="0"/>
                </a:lnTo>
                <a:lnTo>
                  <a:pt x="0" y="309"/>
                </a:lnTo>
                <a:lnTo>
                  <a:pt x="1524" y="9453"/>
                </a:lnTo>
                <a:lnTo>
                  <a:pt x="2989" y="18153"/>
                </a:lnTo>
                <a:close/>
              </a:path>
            </a:pathLst>
          </a:custGeom>
          <a:solidFill>
            <a:srgbClr val="BF0000"/>
          </a:solidFill>
        </p:spPr>
        <p:txBody>
          <a:bodyPr wrap="square" lIns="0" tIns="0" rIns="0" bIns="0" rtlCol="0">
            <a:noAutofit/>
          </a:bodyPr>
          <a:lstStyle/>
          <a:p>
            <a:endParaRPr sz="1588"/>
          </a:p>
        </p:txBody>
      </p:sp>
      <p:sp>
        <p:nvSpPr>
          <p:cNvPr id="27" name="object 27"/>
          <p:cNvSpPr/>
          <p:nvPr/>
        </p:nvSpPr>
        <p:spPr>
          <a:xfrm>
            <a:off x="8805456" y="5725085"/>
            <a:ext cx="31054" cy="127075"/>
          </a:xfrm>
          <a:custGeom>
            <a:avLst/>
            <a:gdLst/>
            <a:ahLst/>
            <a:cxnLst/>
            <a:rect l="l" t="t" r="r" b="b"/>
            <a:pathLst>
              <a:path w="35195" h="144018">
                <a:moveTo>
                  <a:pt x="1667" y="0"/>
                </a:moveTo>
                <a:lnTo>
                  <a:pt x="0" y="0"/>
                </a:lnTo>
                <a:lnTo>
                  <a:pt x="1921" y="2120"/>
                </a:lnTo>
                <a:lnTo>
                  <a:pt x="4778" y="13296"/>
                </a:lnTo>
                <a:lnTo>
                  <a:pt x="6239" y="16764"/>
                </a:lnTo>
                <a:lnTo>
                  <a:pt x="7763" y="25146"/>
                </a:lnTo>
                <a:lnTo>
                  <a:pt x="24714" y="24836"/>
                </a:lnTo>
                <a:lnTo>
                  <a:pt x="22200" y="40260"/>
                </a:lnTo>
                <a:lnTo>
                  <a:pt x="20258" y="56286"/>
                </a:lnTo>
                <a:lnTo>
                  <a:pt x="18824" y="72175"/>
                </a:lnTo>
                <a:lnTo>
                  <a:pt x="17835" y="87192"/>
                </a:lnTo>
                <a:lnTo>
                  <a:pt x="17228" y="100599"/>
                </a:lnTo>
                <a:lnTo>
                  <a:pt x="16939" y="111659"/>
                </a:lnTo>
                <a:lnTo>
                  <a:pt x="16907" y="119634"/>
                </a:lnTo>
                <a:lnTo>
                  <a:pt x="16145" y="134112"/>
                </a:lnTo>
                <a:lnTo>
                  <a:pt x="16145" y="134874"/>
                </a:lnTo>
                <a:lnTo>
                  <a:pt x="16907" y="139446"/>
                </a:lnTo>
                <a:lnTo>
                  <a:pt x="20717" y="144018"/>
                </a:lnTo>
                <a:lnTo>
                  <a:pt x="31385" y="144018"/>
                </a:lnTo>
                <a:lnTo>
                  <a:pt x="35195" y="139446"/>
                </a:lnTo>
                <a:lnTo>
                  <a:pt x="35140" y="113256"/>
                </a:lnTo>
                <a:lnTo>
                  <a:pt x="34885" y="102550"/>
                </a:lnTo>
                <a:lnTo>
                  <a:pt x="34357" y="89600"/>
                </a:lnTo>
                <a:lnTo>
                  <a:pt x="33483" y="75069"/>
                </a:lnTo>
                <a:lnTo>
                  <a:pt x="32190" y="59618"/>
                </a:lnTo>
                <a:lnTo>
                  <a:pt x="30405" y="43913"/>
                </a:lnTo>
                <a:lnTo>
                  <a:pt x="28057" y="28615"/>
                </a:lnTo>
                <a:lnTo>
                  <a:pt x="26030" y="18950"/>
                </a:lnTo>
                <a:lnTo>
                  <a:pt x="21378" y="1894"/>
                </a:lnTo>
                <a:lnTo>
                  <a:pt x="1667" y="0"/>
                </a:lnTo>
                <a:close/>
              </a:path>
            </a:pathLst>
          </a:custGeom>
          <a:solidFill>
            <a:srgbClr val="BF0000"/>
          </a:solidFill>
        </p:spPr>
        <p:txBody>
          <a:bodyPr wrap="square" lIns="0" tIns="0" rIns="0" bIns="0" rtlCol="0">
            <a:noAutofit/>
          </a:bodyPr>
          <a:lstStyle/>
          <a:p>
            <a:endParaRPr sz="1588"/>
          </a:p>
        </p:txBody>
      </p:sp>
      <p:sp>
        <p:nvSpPr>
          <p:cNvPr id="28" name="object 28"/>
          <p:cNvSpPr/>
          <p:nvPr/>
        </p:nvSpPr>
        <p:spPr>
          <a:xfrm>
            <a:off x="8830040" y="5723976"/>
            <a:ext cx="19244" cy="10596"/>
          </a:xfrm>
          <a:custGeom>
            <a:avLst/>
            <a:gdLst/>
            <a:ahLst/>
            <a:cxnLst/>
            <a:rect l="l" t="t" r="r" b="b"/>
            <a:pathLst>
              <a:path w="21810" h="12009">
                <a:moveTo>
                  <a:pt x="21810" y="1257"/>
                </a:moveTo>
                <a:lnTo>
                  <a:pt x="3846" y="0"/>
                </a:lnTo>
                <a:lnTo>
                  <a:pt x="0" y="12009"/>
                </a:lnTo>
                <a:lnTo>
                  <a:pt x="21810" y="1257"/>
                </a:lnTo>
                <a:close/>
              </a:path>
            </a:pathLst>
          </a:custGeom>
          <a:solidFill>
            <a:srgbClr val="BF0000"/>
          </a:solidFill>
        </p:spPr>
        <p:txBody>
          <a:bodyPr wrap="square" lIns="0" tIns="0" rIns="0" bIns="0" rtlCol="0">
            <a:noAutofit/>
          </a:bodyPr>
          <a:lstStyle/>
          <a:p>
            <a:endParaRPr sz="1588"/>
          </a:p>
        </p:txBody>
      </p:sp>
      <p:sp>
        <p:nvSpPr>
          <p:cNvPr id="29" name="object 29"/>
          <p:cNvSpPr/>
          <p:nvPr/>
        </p:nvSpPr>
        <p:spPr>
          <a:xfrm>
            <a:off x="8070233" y="5707381"/>
            <a:ext cx="16605" cy="8676"/>
          </a:xfrm>
          <a:custGeom>
            <a:avLst/>
            <a:gdLst/>
            <a:ahLst/>
            <a:cxnLst/>
            <a:rect l="l" t="t" r="r" b="b"/>
            <a:pathLst>
              <a:path w="18819" h="9833">
                <a:moveTo>
                  <a:pt x="4434" y="9833"/>
                </a:moveTo>
                <a:lnTo>
                  <a:pt x="18819" y="1014"/>
                </a:lnTo>
                <a:lnTo>
                  <a:pt x="0" y="0"/>
                </a:lnTo>
                <a:lnTo>
                  <a:pt x="4434" y="9833"/>
                </a:lnTo>
                <a:close/>
              </a:path>
            </a:pathLst>
          </a:custGeom>
          <a:solidFill>
            <a:srgbClr val="BF0000"/>
          </a:solidFill>
        </p:spPr>
        <p:txBody>
          <a:bodyPr wrap="square" lIns="0" tIns="0" rIns="0" bIns="0" rtlCol="0">
            <a:noAutofit/>
          </a:bodyPr>
          <a:lstStyle/>
          <a:p>
            <a:endParaRPr sz="1588"/>
          </a:p>
        </p:txBody>
      </p:sp>
      <p:sp>
        <p:nvSpPr>
          <p:cNvPr id="30" name="object 30"/>
          <p:cNvSpPr/>
          <p:nvPr/>
        </p:nvSpPr>
        <p:spPr>
          <a:xfrm>
            <a:off x="8057254" y="5589269"/>
            <a:ext cx="767066" cy="137486"/>
          </a:xfrm>
          <a:custGeom>
            <a:avLst/>
            <a:gdLst/>
            <a:ahLst/>
            <a:cxnLst/>
            <a:rect l="l" t="t" r="r" b="b"/>
            <a:pathLst>
              <a:path w="869341" h="155818">
                <a:moveTo>
                  <a:pt x="846582" y="152400"/>
                </a:moveTo>
                <a:lnTo>
                  <a:pt x="31242" y="153924"/>
                </a:lnTo>
                <a:lnTo>
                  <a:pt x="849630" y="153924"/>
                </a:lnTo>
                <a:lnTo>
                  <a:pt x="869341" y="155818"/>
                </a:lnTo>
                <a:lnTo>
                  <a:pt x="864865" y="145721"/>
                </a:lnTo>
                <a:lnTo>
                  <a:pt x="859536" y="138684"/>
                </a:lnTo>
                <a:lnTo>
                  <a:pt x="855726" y="135636"/>
                </a:lnTo>
                <a:lnTo>
                  <a:pt x="37338" y="136398"/>
                </a:lnTo>
                <a:lnTo>
                  <a:pt x="34290" y="134874"/>
                </a:lnTo>
                <a:lnTo>
                  <a:pt x="36194" y="134874"/>
                </a:lnTo>
                <a:lnTo>
                  <a:pt x="35052" y="133350"/>
                </a:lnTo>
                <a:lnTo>
                  <a:pt x="32600" y="126593"/>
                </a:lnTo>
                <a:lnTo>
                  <a:pt x="30886" y="125704"/>
                </a:lnTo>
                <a:lnTo>
                  <a:pt x="29718" y="117348"/>
                </a:lnTo>
                <a:lnTo>
                  <a:pt x="28194" y="109728"/>
                </a:lnTo>
                <a:lnTo>
                  <a:pt x="25908" y="100584"/>
                </a:lnTo>
                <a:lnTo>
                  <a:pt x="24961" y="91993"/>
                </a:lnTo>
                <a:lnTo>
                  <a:pt x="23577" y="79396"/>
                </a:lnTo>
                <a:lnTo>
                  <a:pt x="22307" y="67058"/>
                </a:lnTo>
                <a:lnTo>
                  <a:pt x="21214" y="54715"/>
                </a:lnTo>
                <a:lnTo>
                  <a:pt x="20361" y="42102"/>
                </a:lnTo>
                <a:lnTo>
                  <a:pt x="19812" y="28956"/>
                </a:lnTo>
                <a:lnTo>
                  <a:pt x="19812" y="14478"/>
                </a:lnTo>
                <a:lnTo>
                  <a:pt x="19050" y="0"/>
                </a:lnTo>
                <a:lnTo>
                  <a:pt x="0" y="762"/>
                </a:lnTo>
                <a:lnTo>
                  <a:pt x="762" y="15240"/>
                </a:lnTo>
                <a:lnTo>
                  <a:pt x="766" y="21236"/>
                </a:lnTo>
                <a:lnTo>
                  <a:pt x="996" y="31700"/>
                </a:lnTo>
                <a:lnTo>
                  <a:pt x="1534" y="44678"/>
                </a:lnTo>
                <a:lnTo>
                  <a:pt x="2441" y="59429"/>
                </a:lnTo>
                <a:lnTo>
                  <a:pt x="3781" y="75214"/>
                </a:lnTo>
                <a:lnTo>
                  <a:pt x="5616" y="91290"/>
                </a:lnTo>
                <a:lnTo>
                  <a:pt x="8007" y="106917"/>
                </a:lnTo>
                <a:lnTo>
                  <a:pt x="11017" y="121354"/>
                </a:lnTo>
                <a:lnTo>
                  <a:pt x="14708" y="133859"/>
                </a:lnTo>
                <a:lnTo>
                  <a:pt x="33528" y="134874"/>
                </a:lnTo>
                <a:lnTo>
                  <a:pt x="19143" y="143693"/>
                </a:lnTo>
                <a:lnTo>
                  <a:pt x="24384" y="150114"/>
                </a:lnTo>
                <a:lnTo>
                  <a:pt x="27432" y="152400"/>
                </a:lnTo>
                <a:lnTo>
                  <a:pt x="31242" y="153924"/>
                </a:lnTo>
                <a:lnTo>
                  <a:pt x="846582" y="152400"/>
                </a:lnTo>
                <a:close/>
              </a:path>
            </a:pathLst>
          </a:custGeom>
          <a:solidFill>
            <a:srgbClr val="BF0000"/>
          </a:solidFill>
        </p:spPr>
        <p:txBody>
          <a:bodyPr wrap="square" lIns="0" tIns="0" rIns="0" bIns="0" rtlCol="0">
            <a:noAutofit/>
          </a:bodyPr>
          <a:lstStyle/>
          <a:p>
            <a:endParaRPr sz="1588"/>
          </a:p>
        </p:txBody>
      </p:sp>
      <p:sp>
        <p:nvSpPr>
          <p:cNvPr id="18" name="object 18"/>
          <p:cNvSpPr/>
          <p:nvPr/>
        </p:nvSpPr>
        <p:spPr>
          <a:xfrm>
            <a:off x="9598959" y="5589941"/>
            <a:ext cx="0" cy="0"/>
          </a:xfrm>
          <a:custGeom>
            <a:avLst/>
            <a:gdLst/>
            <a:ahLst/>
            <a:cxnLst/>
            <a:rect l="l" t="t" r="r" b="b"/>
            <a:pathLst>
              <a:path>
                <a:moveTo>
                  <a:pt x="0" y="0"/>
                </a:moveTo>
                <a:lnTo>
                  <a:pt x="0" y="0"/>
                </a:lnTo>
              </a:path>
            </a:pathLst>
          </a:custGeom>
          <a:ln w="1270">
            <a:solidFill>
              <a:srgbClr val="BF0000"/>
            </a:solidFill>
          </a:ln>
        </p:spPr>
        <p:txBody>
          <a:bodyPr wrap="square" lIns="0" tIns="0" rIns="0" bIns="0" rtlCol="0">
            <a:noAutofit/>
          </a:bodyPr>
          <a:lstStyle/>
          <a:p>
            <a:endParaRPr sz="1588"/>
          </a:p>
        </p:txBody>
      </p:sp>
      <p:sp>
        <p:nvSpPr>
          <p:cNvPr id="17" name="object 17"/>
          <p:cNvSpPr txBox="1"/>
          <p:nvPr/>
        </p:nvSpPr>
        <p:spPr>
          <a:xfrm>
            <a:off x="2534772" y="1105068"/>
            <a:ext cx="1838659" cy="380776"/>
          </a:xfrm>
          <a:prstGeom prst="rect">
            <a:avLst/>
          </a:prstGeom>
        </p:spPr>
        <p:txBody>
          <a:bodyPr wrap="square" lIns="0" tIns="0" rIns="0" bIns="0" rtlCol="0">
            <a:noAutofit/>
          </a:bodyPr>
          <a:lstStyle/>
          <a:p>
            <a:pPr marL="11206">
              <a:lnSpc>
                <a:spcPts val="2965"/>
              </a:lnSpc>
              <a:spcBef>
                <a:spcPts val="148"/>
              </a:spcBef>
            </a:pPr>
            <a:r>
              <a:rPr sz="4236" b="1" baseline="3413" dirty="0">
                <a:latin typeface="Calibri"/>
                <a:cs typeface="Calibri"/>
              </a:rPr>
              <a:t>Backg</a:t>
            </a:r>
            <a:r>
              <a:rPr sz="4236" b="1" spc="-39" baseline="3413" dirty="0">
                <a:latin typeface="Calibri"/>
                <a:cs typeface="Calibri"/>
              </a:rPr>
              <a:t>r</a:t>
            </a:r>
            <a:r>
              <a:rPr sz="4236" b="1" baseline="3413" dirty="0">
                <a:latin typeface="Calibri"/>
                <a:cs typeface="Calibri"/>
              </a:rPr>
              <a:t>ound</a:t>
            </a:r>
            <a:endParaRPr sz="2824">
              <a:latin typeface="Calibri"/>
              <a:cs typeface="Calibri"/>
            </a:endParaRPr>
          </a:p>
        </p:txBody>
      </p:sp>
      <p:sp>
        <p:nvSpPr>
          <p:cNvPr id="16" name="object 16"/>
          <p:cNvSpPr txBox="1"/>
          <p:nvPr/>
        </p:nvSpPr>
        <p:spPr>
          <a:xfrm>
            <a:off x="2534771" y="1883877"/>
            <a:ext cx="179406" cy="336400"/>
          </a:xfrm>
          <a:prstGeom prst="rect">
            <a:avLst/>
          </a:prstGeom>
        </p:spPr>
        <p:txBody>
          <a:bodyPr wrap="square" lIns="0" tIns="0" rIns="0" bIns="0" rtlCol="0">
            <a:noAutofit/>
          </a:bodyPr>
          <a:lstStyle/>
          <a:p>
            <a:pPr marL="11206">
              <a:lnSpc>
                <a:spcPts val="2616"/>
              </a:lnSpc>
              <a:spcBef>
                <a:spcPts val="131"/>
              </a:spcBef>
            </a:pPr>
            <a:r>
              <a:rPr sz="2471" dirty="0">
                <a:latin typeface="Arial"/>
                <a:cs typeface="Arial"/>
              </a:rPr>
              <a:t>•</a:t>
            </a:r>
            <a:endParaRPr sz="2471">
              <a:latin typeface="Arial"/>
              <a:cs typeface="Arial"/>
            </a:endParaRPr>
          </a:p>
        </p:txBody>
      </p:sp>
      <p:sp>
        <p:nvSpPr>
          <p:cNvPr id="15" name="object 15"/>
          <p:cNvSpPr txBox="1"/>
          <p:nvPr/>
        </p:nvSpPr>
        <p:spPr>
          <a:xfrm>
            <a:off x="2837268" y="1902814"/>
            <a:ext cx="3671377" cy="712904"/>
          </a:xfrm>
          <a:prstGeom prst="rect">
            <a:avLst/>
          </a:prstGeom>
        </p:spPr>
        <p:txBody>
          <a:bodyPr wrap="square" lIns="0" tIns="0" rIns="0" bIns="0" rtlCol="0">
            <a:noAutofit/>
          </a:bodyPr>
          <a:lstStyle/>
          <a:p>
            <a:pPr marL="11269">
              <a:lnSpc>
                <a:spcPts val="2607"/>
              </a:lnSpc>
              <a:spcBef>
                <a:spcPts val="130"/>
              </a:spcBef>
            </a:pPr>
            <a:r>
              <a:rPr sz="3706" baseline="2925" dirty="0">
                <a:latin typeface="Calibri"/>
                <a:cs typeface="Calibri"/>
              </a:rPr>
              <a:t>The pa</a:t>
            </a:r>
            <a:r>
              <a:rPr sz="3706" spc="-52" baseline="2925" dirty="0">
                <a:latin typeface="Calibri"/>
                <a:cs typeface="Calibri"/>
              </a:rPr>
              <a:t>r</a:t>
            </a:r>
            <a:r>
              <a:rPr sz="3706" baseline="2925" dirty="0">
                <a:latin typeface="Calibri"/>
                <a:cs typeface="Calibri"/>
              </a:rPr>
              <a:t>asitic bipolar </a:t>
            </a:r>
            <a:r>
              <a:rPr sz="3706" spc="-4" baseline="2925" dirty="0">
                <a:latin typeface="Calibri"/>
                <a:cs typeface="Calibri"/>
              </a:rPr>
              <a:t>devices</a:t>
            </a:r>
            <a:endParaRPr sz="2471" dirty="0">
              <a:latin typeface="Calibri"/>
              <a:cs typeface="Calibri"/>
            </a:endParaRPr>
          </a:p>
          <a:p>
            <a:pPr marL="11206" marR="31834">
              <a:lnSpc>
                <a:spcPts val="2965"/>
              </a:lnSpc>
              <a:spcBef>
                <a:spcPts val="18"/>
              </a:spcBef>
            </a:pPr>
            <a:r>
              <a:rPr sz="3706" spc="-4" baseline="1950" dirty="0">
                <a:latin typeface="Calibri"/>
                <a:cs typeface="Calibri"/>
              </a:rPr>
              <a:t>devic</a:t>
            </a:r>
            <a:r>
              <a:rPr sz="3706" baseline="1950" dirty="0">
                <a:latin typeface="Calibri"/>
                <a:cs typeface="Calibri"/>
              </a:rPr>
              <a:t>e </a:t>
            </a:r>
            <a:r>
              <a:rPr sz="3706" spc="-4" baseline="1950" dirty="0">
                <a:latin typeface="Calibri"/>
                <a:cs typeface="Calibri"/>
              </a:rPr>
              <a:t>know</a:t>
            </a:r>
            <a:r>
              <a:rPr sz="3706" baseline="1950" dirty="0">
                <a:latin typeface="Calibri"/>
                <a:cs typeface="Calibri"/>
              </a:rPr>
              <a:t>n</a:t>
            </a:r>
            <a:r>
              <a:rPr sz="3706" spc="12" baseline="1950" dirty="0">
                <a:latin typeface="Calibri"/>
                <a:cs typeface="Calibri"/>
              </a:rPr>
              <a:t> </a:t>
            </a:r>
            <a:r>
              <a:rPr sz="3706" baseline="1950" dirty="0">
                <a:latin typeface="Calibri"/>
                <a:cs typeface="Calibri"/>
              </a:rPr>
              <a:t>as a T</a:t>
            </a:r>
            <a:r>
              <a:rPr sz="3706" spc="-52" baseline="1950" dirty="0">
                <a:latin typeface="Calibri"/>
                <a:cs typeface="Calibri"/>
              </a:rPr>
              <a:t>h</a:t>
            </a:r>
            <a:r>
              <a:rPr sz="3706" baseline="1950" dirty="0">
                <a:latin typeface="Calibri"/>
                <a:cs typeface="Calibri"/>
              </a:rPr>
              <a:t>yri</a:t>
            </a:r>
            <a:r>
              <a:rPr sz="3706" spc="-26" baseline="1950" dirty="0">
                <a:latin typeface="Calibri"/>
                <a:cs typeface="Calibri"/>
              </a:rPr>
              <a:t>st</a:t>
            </a:r>
            <a:r>
              <a:rPr sz="3706" spc="-4" baseline="1950" dirty="0">
                <a:latin typeface="Calibri"/>
                <a:cs typeface="Calibri"/>
              </a:rPr>
              <a:t>o</a:t>
            </a:r>
            <a:r>
              <a:rPr sz="3706" spc="-246" baseline="1950" dirty="0">
                <a:latin typeface="Calibri"/>
                <a:cs typeface="Calibri"/>
              </a:rPr>
              <a:t>r</a:t>
            </a:r>
            <a:r>
              <a:rPr sz="3706" baseline="1950" dirty="0">
                <a:latin typeface="Calibri"/>
                <a:cs typeface="Calibri"/>
              </a:rPr>
              <a:t>.</a:t>
            </a:r>
            <a:endParaRPr sz="2471" dirty="0">
              <a:latin typeface="Calibri"/>
              <a:cs typeface="Calibri"/>
            </a:endParaRPr>
          </a:p>
        </p:txBody>
      </p:sp>
      <p:sp>
        <p:nvSpPr>
          <p:cNvPr id="14" name="object 14"/>
          <p:cNvSpPr txBox="1"/>
          <p:nvPr/>
        </p:nvSpPr>
        <p:spPr>
          <a:xfrm>
            <a:off x="6510373" y="1902815"/>
            <a:ext cx="306283" cy="336400"/>
          </a:xfrm>
          <a:prstGeom prst="rect">
            <a:avLst/>
          </a:prstGeom>
        </p:spPr>
        <p:txBody>
          <a:bodyPr wrap="square" lIns="0" tIns="0" rIns="0" bIns="0" rtlCol="0">
            <a:noAutofit/>
          </a:bodyPr>
          <a:lstStyle/>
          <a:p>
            <a:pPr marL="11206">
              <a:lnSpc>
                <a:spcPts val="2607"/>
              </a:lnSpc>
              <a:spcBef>
                <a:spcPts val="130"/>
              </a:spcBef>
            </a:pPr>
            <a:r>
              <a:rPr sz="3706" baseline="2925" dirty="0">
                <a:latin typeface="Calibri"/>
                <a:cs typeface="Calibri"/>
              </a:rPr>
              <a:t>in</a:t>
            </a:r>
            <a:endParaRPr sz="2471">
              <a:latin typeface="Calibri"/>
              <a:cs typeface="Calibri"/>
            </a:endParaRPr>
          </a:p>
        </p:txBody>
      </p:sp>
      <p:sp>
        <p:nvSpPr>
          <p:cNvPr id="13" name="object 13"/>
          <p:cNvSpPr txBox="1"/>
          <p:nvPr/>
        </p:nvSpPr>
        <p:spPr>
          <a:xfrm>
            <a:off x="6818961" y="1902815"/>
            <a:ext cx="219911" cy="336400"/>
          </a:xfrm>
          <a:prstGeom prst="rect">
            <a:avLst/>
          </a:prstGeom>
        </p:spPr>
        <p:txBody>
          <a:bodyPr wrap="square" lIns="0" tIns="0" rIns="0" bIns="0" rtlCol="0">
            <a:noAutofit/>
          </a:bodyPr>
          <a:lstStyle/>
          <a:p>
            <a:pPr marL="11206">
              <a:lnSpc>
                <a:spcPts val="2607"/>
              </a:lnSpc>
              <a:spcBef>
                <a:spcPts val="130"/>
              </a:spcBef>
            </a:pPr>
            <a:r>
              <a:rPr sz="3706" baseline="2925" dirty="0">
                <a:latin typeface="Calibri"/>
                <a:cs typeface="Calibri"/>
              </a:rPr>
              <a:t>a</a:t>
            </a:r>
            <a:endParaRPr sz="2471">
              <a:latin typeface="Calibri"/>
              <a:cs typeface="Calibri"/>
            </a:endParaRPr>
          </a:p>
        </p:txBody>
      </p:sp>
      <p:sp>
        <p:nvSpPr>
          <p:cNvPr id="12" name="object 12"/>
          <p:cNvSpPr txBox="1"/>
          <p:nvPr/>
        </p:nvSpPr>
        <p:spPr>
          <a:xfrm>
            <a:off x="7040166" y="1902815"/>
            <a:ext cx="857045" cy="336400"/>
          </a:xfrm>
          <a:prstGeom prst="rect">
            <a:avLst/>
          </a:prstGeom>
        </p:spPr>
        <p:txBody>
          <a:bodyPr wrap="square" lIns="0" tIns="0" rIns="0" bIns="0" rtlCol="0">
            <a:noAutofit/>
          </a:bodyPr>
          <a:lstStyle/>
          <a:p>
            <a:pPr marL="11206">
              <a:lnSpc>
                <a:spcPts val="2607"/>
              </a:lnSpc>
              <a:spcBef>
                <a:spcPts val="130"/>
              </a:spcBef>
            </a:pPr>
            <a:r>
              <a:rPr sz="3706" baseline="2925" dirty="0">
                <a:latin typeface="Calibri"/>
                <a:cs typeface="Calibri"/>
              </a:rPr>
              <a:t>CMOS</a:t>
            </a:r>
            <a:endParaRPr sz="2471">
              <a:latin typeface="Calibri"/>
              <a:cs typeface="Calibri"/>
            </a:endParaRPr>
          </a:p>
        </p:txBody>
      </p:sp>
      <p:sp>
        <p:nvSpPr>
          <p:cNvPr id="11" name="object 11"/>
          <p:cNvSpPr txBox="1"/>
          <p:nvPr/>
        </p:nvSpPr>
        <p:spPr>
          <a:xfrm>
            <a:off x="7898737" y="1902815"/>
            <a:ext cx="603393" cy="336400"/>
          </a:xfrm>
          <a:prstGeom prst="rect">
            <a:avLst/>
          </a:prstGeom>
        </p:spPr>
        <p:txBody>
          <a:bodyPr wrap="square" lIns="0" tIns="0" rIns="0" bIns="0" rtlCol="0">
            <a:noAutofit/>
          </a:bodyPr>
          <a:lstStyle/>
          <a:p>
            <a:pPr marL="11206">
              <a:lnSpc>
                <a:spcPts val="2607"/>
              </a:lnSpc>
              <a:spcBef>
                <a:spcPts val="130"/>
              </a:spcBef>
            </a:pPr>
            <a:r>
              <a:rPr sz="3706" baseline="2925" dirty="0">
                <a:latin typeface="Calibri"/>
                <a:cs typeface="Calibri"/>
              </a:rPr>
              <a:t>chip</a:t>
            </a:r>
            <a:endParaRPr sz="2471">
              <a:latin typeface="Calibri"/>
              <a:cs typeface="Calibri"/>
            </a:endParaRPr>
          </a:p>
        </p:txBody>
      </p:sp>
      <p:sp>
        <p:nvSpPr>
          <p:cNvPr id="10" name="object 10"/>
          <p:cNvSpPr txBox="1"/>
          <p:nvPr/>
        </p:nvSpPr>
        <p:spPr>
          <a:xfrm>
            <a:off x="8505206" y="1902815"/>
            <a:ext cx="869509" cy="336400"/>
          </a:xfrm>
          <a:prstGeom prst="rect">
            <a:avLst/>
          </a:prstGeom>
        </p:spPr>
        <p:txBody>
          <a:bodyPr wrap="square" lIns="0" tIns="0" rIns="0" bIns="0" rtlCol="0">
            <a:noAutofit/>
          </a:bodyPr>
          <a:lstStyle/>
          <a:p>
            <a:pPr marL="11206">
              <a:lnSpc>
                <a:spcPts val="2607"/>
              </a:lnSpc>
              <a:spcBef>
                <a:spcPts val="130"/>
              </a:spcBef>
            </a:pPr>
            <a:r>
              <a:rPr sz="3706" spc="-4" baseline="2925" dirty="0">
                <a:latin typeface="Calibri"/>
                <a:cs typeface="Calibri"/>
              </a:rPr>
              <a:t>c</a:t>
            </a:r>
            <a:r>
              <a:rPr sz="3706" spc="-30" baseline="2925" dirty="0">
                <a:latin typeface="Calibri"/>
                <a:cs typeface="Calibri"/>
              </a:rPr>
              <a:t>r</a:t>
            </a:r>
            <a:r>
              <a:rPr sz="3706" spc="-4" baseline="2925" dirty="0">
                <a:latin typeface="Calibri"/>
                <a:cs typeface="Calibri"/>
              </a:rPr>
              <a:t>e</a:t>
            </a:r>
            <a:r>
              <a:rPr sz="3706" spc="-17" baseline="2925" dirty="0">
                <a:latin typeface="Calibri"/>
                <a:cs typeface="Calibri"/>
              </a:rPr>
              <a:t>a</a:t>
            </a:r>
            <a:r>
              <a:rPr sz="3706" spc="-26" baseline="2925" dirty="0">
                <a:latin typeface="Calibri"/>
                <a:cs typeface="Calibri"/>
              </a:rPr>
              <a:t>t</a:t>
            </a:r>
            <a:r>
              <a:rPr sz="3706" baseline="2925" dirty="0">
                <a:latin typeface="Calibri"/>
                <a:cs typeface="Calibri"/>
              </a:rPr>
              <a:t>e</a:t>
            </a:r>
            <a:endParaRPr sz="2471">
              <a:latin typeface="Calibri"/>
              <a:cs typeface="Calibri"/>
            </a:endParaRPr>
          </a:p>
        </p:txBody>
      </p:sp>
      <p:sp>
        <p:nvSpPr>
          <p:cNvPr id="9" name="object 9"/>
          <p:cNvSpPr txBox="1"/>
          <p:nvPr/>
        </p:nvSpPr>
        <p:spPr>
          <a:xfrm>
            <a:off x="9374547" y="1902815"/>
            <a:ext cx="219911" cy="336400"/>
          </a:xfrm>
          <a:prstGeom prst="rect">
            <a:avLst/>
          </a:prstGeom>
        </p:spPr>
        <p:txBody>
          <a:bodyPr wrap="square" lIns="0" tIns="0" rIns="0" bIns="0" rtlCol="0">
            <a:noAutofit/>
          </a:bodyPr>
          <a:lstStyle/>
          <a:p>
            <a:pPr marL="11206">
              <a:lnSpc>
                <a:spcPts val="2607"/>
              </a:lnSpc>
              <a:spcBef>
                <a:spcPts val="130"/>
              </a:spcBef>
            </a:pPr>
            <a:r>
              <a:rPr sz="3706" baseline="2925" dirty="0">
                <a:latin typeface="Calibri"/>
                <a:cs typeface="Calibri"/>
              </a:rPr>
              <a:t>a</a:t>
            </a:r>
            <a:endParaRPr sz="2471">
              <a:latin typeface="Calibri"/>
              <a:cs typeface="Calibri"/>
            </a:endParaRPr>
          </a:p>
        </p:txBody>
      </p:sp>
      <p:sp>
        <p:nvSpPr>
          <p:cNvPr id="8" name="object 8"/>
          <p:cNvSpPr txBox="1"/>
          <p:nvPr/>
        </p:nvSpPr>
        <p:spPr>
          <a:xfrm>
            <a:off x="2534677" y="3088715"/>
            <a:ext cx="179406" cy="336400"/>
          </a:xfrm>
          <a:prstGeom prst="rect">
            <a:avLst/>
          </a:prstGeom>
        </p:spPr>
        <p:txBody>
          <a:bodyPr wrap="square" lIns="0" tIns="0" rIns="0" bIns="0" rtlCol="0">
            <a:noAutofit/>
          </a:bodyPr>
          <a:lstStyle/>
          <a:p>
            <a:pPr marL="11206">
              <a:lnSpc>
                <a:spcPts val="2616"/>
              </a:lnSpc>
              <a:spcBef>
                <a:spcPts val="131"/>
              </a:spcBef>
            </a:pPr>
            <a:r>
              <a:rPr sz="2471" dirty="0">
                <a:latin typeface="Arial"/>
                <a:cs typeface="Arial"/>
              </a:rPr>
              <a:t>•</a:t>
            </a:r>
            <a:endParaRPr sz="2471">
              <a:latin typeface="Arial"/>
              <a:cs typeface="Arial"/>
            </a:endParaRPr>
          </a:p>
        </p:txBody>
      </p:sp>
      <p:sp>
        <p:nvSpPr>
          <p:cNvPr id="7" name="object 7"/>
          <p:cNvSpPr txBox="1"/>
          <p:nvPr/>
        </p:nvSpPr>
        <p:spPr>
          <a:xfrm>
            <a:off x="2837236" y="3107654"/>
            <a:ext cx="3659224" cy="1089409"/>
          </a:xfrm>
          <a:prstGeom prst="rect">
            <a:avLst/>
          </a:prstGeom>
        </p:spPr>
        <p:txBody>
          <a:bodyPr wrap="square" lIns="0" tIns="0" rIns="0" bIns="0" rtlCol="0">
            <a:noAutofit/>
          </a:bodyPr>
          <a:lstStyle/>
          <a:p>
            <a:pPr marL="11206">
              <a:lnSpc>
                <a:spcPts val="2607"/>
              </a:lnSpc>
              <a:spcBef>
                <a:spcPts val="130"/>
              </a:spcBef>
            </a:pPr>
            <a:r>
              <a:rPr sz="3706" baseline="2925" dirty="0">
                <a:latin typeface="Calibri"/>
                <a:cs typeface="Calibri"/>
              </a:rPr>
              <a:t>T</a:t>
            </a:r>
            <a:r>
              <a:rPr sz="3706" spc="-52" baseline="2925" dirty="0">
                <a:latin typeface="Calibri"/>
                <a:cs typeface="Calibri"/>
              </a:rPr>
              <a:t>h</a:t>
            </a:r>
            <a:r>
              <a:rPr sz="3706" baseline="2925" dirty="0">
                <a:latin typeface="Calibri"/>
                <a:cs typeface="Calibri"/>
              </a:rPr>
              <a:t>yri</a:t>
            </a:r>
            <a:r>
              <a:rPr sz="3706" spc="-26" baseline="2925" dirty="0">
                <a:latin typeface="Calibri"/>
                <a:cs typeface="Calibri"/>
              </a:rPr>
              <a:t>st</a:t>
            </a:r>
            <a:r>
              <a:rPr sz="3706" spc="-4" baseline="2925" dirty="0">
                <a:latin typeface="Calibri"/>
                <a:cs typeface="Calibri"/>
              </a:rPr>
              <a:t>o</a:t>
            </a:r>
            <a:r>
              <a:rPr sz="3706" spc="-39" baseline="2925" dirty="0">
                <a:latin typeface="Calibri"/>
                <a:cs typeface="Calibri"/>
              </a:rPr>
              <a:t>r</a:t>
            </a:r>
            <a:r>
              <a:rPr sz="3706" baseline="2925" dirty="0">
                <a:latin typeface="Calibri"/>
                <a:cs typeface="Calibri"/>
              </a:rPr>
              <a:t>s a</a:t>
            </a:r>
            <a:r>
              <a:rPr sz="3706" spc="-30" baseline="2925" dirty="0">
                <a:latin typeface="Calibri"/>
                <a:cs typeface="Calibri"/>
              </a:rPr>
              <a:t>r</a:t>
            </a:r>
            <a:r>
              <a:rPr sz="3706" baseline="2925" dirty="0">
                <a:latin typeface="Calibri"/>
                <a:cs typeface="Calibri"/>
              </a:rPr>
              <a:t>e</a:t>
            </a:r>
            <a:r>
              <a:rPr sz="3706" spc="-8" baseline="2925" dirty="0">
                <a:latin typeface="Calibri"/>
                <a:cs typeface="Calibri"/>
              </a:rPr>
              <a:t> </a:t>
            </a:r>
            <a:r>
              <a:rPr sz="3706" baseline="2925" dirty="0">
                <a:latin typeface="Calibri"/>
                <a:cs typeface="Calibri"/>
              </a:rPr>
              <a:t>also</a:t>
            </a:r>
            <a:r>
              <a:rPr sz="3706" spc="-8" baseline="2925" dirty="0">
                <a:latin typeface="Calibri"/>
                <a:cs typeface="Calibri"/>
              </a:rPr>
              <a:t> </a:t>
            </a:r>
            <a:r>
              <a:rPr sz="3706" spc="-4" baseline="2925" dirty="0">
                <a:latin typeface="Calibri"/>
                <a:cs typeface="Calibri"/>
              </a:rPr>
              <a:t>know</a:t>
            </a:r>
            <a:r>
              <a:rPr sz="3706" baseline="2925" dirty="0">
                <a:latin typeface="Calibri"/>
                <a:cs typeface="Calibri"/>
              </a:rPr>
              <a:t>n</a:t>
            </a:r>
            <a:r>
              <a:rPr sz="3706" spc="12" baseline="2925" dirty="0">
                <a:latin typeface="Calibri"/>
                <a:cs typeface="Calibri"/>
              </a:rPr>
              <a:t> </a:t>
            </a:r>
            <a:r>
              <a:rPr sz="3706" baseline="2925" dirty="0">
                <a:latin typeface="Calibri"/>
                <a:cs typeface="Calibri"/>
              </a:rPr>
              <a:t>as</a:t>
            </a:r>
            <a:endParaRPr sz="2471" dirty="0">
              <a:latin typeface="Calibri"/>
              <a:cs typeface="Calibri"/>
            </a:endParaRPr>
          </a:p>
          <a:p>
            <a:pPr marL="11237" marR="47101">
              <a:lnSpc>
                <a:spcPts val="2965"/>
              </a:lnSpc>
              <a:spcBef>
                <a:spcPts val="18"/>
              </a:spcBef>
            </a:pPr>
            <a:r>
              <a:rPr sz="3706" b="1" baseline="1950" dirty="0">
                <a:latin typeface="Calibri"/>
                <a:cs typeface="Calibri"/>
              </a:rPr>
              <a:t>sili</a:t>
            </a:r>
            <a:r>
              <a:rPr sz="3706" b="1" spc="-26" baseline="1950" dirty="0">
                <a:latin typeface="Calibri"/>
                <a:cs typeface="Calibri"/>
              </a:rPr>
              <a:t>c</a:t>
            </a:r>
            <a:r>
              <a:rPr sz="3706" b="1" baseline="1950" dirty="0">
                <a:latin typeface="Calibri"/>
                <a:cs typeface="Calibri"/>
              </a:rPr>
              <a:t>o</a:t>
            </a:r>
            <a:r>
              <a:rPr sz="3706" b="1" spc="4" baseline="1950" dirty="0">
                <a:latin typeface="Calibri"/>
                <a:cs typeface="Calibri"/>
              </a:rPr>
              <a:t>n</a:t>
            </a:r>
            <a:r>
              <a:rPr sz="3706" b="1" baseline="1950" dirty="0">
                <a:latin typeface="Calibri"/>
                <a:cs typeface="Calibri"/>
              </a:rPr>
              <a:t>‐</a:t>
            </a:r>
            <a:r>
              <a:rPr sz="3706" b="1" spc="-22" baseline="1950" dirty="0">
                <a:latin typeface="Calibri"/>
                <a:cs typeface="Calibri"/>
              </a:rPr>
              <a:t>c</a:t>
            </a:r>
            <a:r>
              <a:rPr sz="3706" b="1" spc="-4" baseline="1950" dirty="0">
                <a:latin typeface="Calibri"/>
                <a:cs typeface="Calibri"/>
              </a:rPr>
              <a:t>o</a:t>
            </a:r>
            <a:r>
              <a:rPr sz="3706" b="1" spc="-22" baseline="1950" dirty="0">
                <a:latin typeface="Calibri"/>
                <a:cs typeface="Calibri"/>
              </a:rPr>
              <a:t>n</a:t>
            </a:r>
            <a:r>
              <a:rPr sz="3706" b="1" baseline="1950" dirty="0">
                <a:latin typeface="Calibri"/>
                <a:cs typeface="Calibri"/>
              </a:rPr>
              <a:t>t</a:t>
            </a:r>
            <a:r>
              <a:rPr sz="3706" b="1" spc="-39" baseline="1950" dirty="0">
                <a:latin typeface="Calibri"/>
                <a:cs typeface="Calibri"/>
              </a:rPr>
              <a:t>r</a:t>
            </a:r>
            <a:r>
              <a:rPr sz="3706" b="1" spc="-4" baseline="1950" dirty="0">
                <a:latin typeface="Calibri"/>
                <a:cs typeface="Calibri"/>
              </a:rPr>
              <a:t>o</a:t>
            </a:r>
            <a:r>
              <a:rPr sz="3706" b="1" baseline="1950" dirty="0">
                <a:latin typeface="Calibri"/>
                <a:cs typeface="Calibri"/>
              </a:rPr>
              <a:t>lled</a:t>
            </a:r>
            <a:r>
              <a:rPr sz="3706" b="1" spc="8" baseline="1950" dirty="0">
                <a:latin typeface="Calibri"/>
                <a:cs typeface="Calibri"/>
              </a:rPr>
              <a:t> </a:t>
            </a:r>
            <a:r>
              <a:rPr sz="3706" b="1" spc="-30" baseline="1950" dirty="0">
                <a:latin typeface="Calibri"/>
                <a:cs typeface="Calibri"/>
              </a:rPr>
              <a:t>r</a:t>
            </a:r>
            <a:r>
              <a:rPr sz="3706" b="1" baseline="1950" dirty="0">
                <a:latin typeface="Calibri"/>
                <a:cs typeface="Calibri"/>
              </a:rPr>
              <a:t>ectifie</a:t>
            </a:r>
            <a:r>
              <a:rPr sz="3706" b="1" spc="-39" baseline="1950" dirty="0">
                <a:latin typeface="Calibri"/>
                <a:cs typeface="Calibri"/>
              </a:rPr>
              <a:t>r</a:t>
            </a:r>
            <a:r>
              <a:rPr sz="3706" b="1" baseline="1950" dirty="0">
                <a:latin typeface="Calibri"/>
                <a:cs typeface="Calibri"/>
              </a:rPr>
              <a:t>s</a:t>
            </a:r>
            <a:endParaRPr sz="2471" b="1" dirty="0">
              <a:latin typeface="Calibri"/>
              <a:cs typeface="Calibri"/>
            </a:endParaRPr>
          </a:p>
          <a:p>
            <a:pPr marL="11237" marR="47101">
              <a:lnSpc>
                <a:spcPts val="2965"/>
              </a:lnSpc>
            </a:pPr>
            <a:r>
              <a:rPr sz="3706" b="1" baseline="1950" dirty="0">
                <a:latin typeface="Calibri"/>
                <a:cs typeface="Calibri"/>
              </a:rPr>
              <a:t>(SCR</a:t>
            </a:r>
            <a:r>
              <a:rPr sz="3706" b="1" spc="-149" baseline="1950" dirty="0">
                <a:latin typeface="Calibri"/>
                <a:cs typeface="Calibri"/>
              </a:rPr>
              <a:t>’</a:t>
            </a:r>
            <a:r>
              <a:rPr sz="3706" b="1" baseline="1950" dirty="0">
                <a:latin typeface="Calibri"/>
                <a:cs typeface="Calibri"/>
              </a:rPr>
              <a:t>s).</a:t>
            </a:r>
            <a:endParaRPr sz="2471" b="1" dirty="0">
              <a:latin typeface="Calibri"/>
              <a:cs typeface="Calibri"/>
            </a:endParaRPr>
          </a:p>
        </p:txBody>
      </p:sp>
      <p:sp>
        <p:nvSpPr>
          <p:cNvPr id="6" name="object 6"/>
          <p:cNvSpPr txBox="1"/>
          <p:nvPr/>
        </p:nvSpPr>
        <p:spPr>
          <a:xfrm>
            <a:off x="2534708" y="4670057"/>
            <a:ext cx="179406" cy="336401"/>
          </a:xfrm>
          <a:prstGeom prst="rect">
            <a:avLst/>
          </a:prstGeom>
        </p:spPr>
        <p:txBody>
          <a:bodyPr wrap="square" lIns="0" tIns="0" rIns="0" bIns="0" rtlCol="0">
            <a:noAutofit/>
          </a:bodyPr>
          <a:lstStyle/>
          <a:p>
            <a:pPr marL="11206">
              <a:lnSpc>
                <a:spcPts val="2616"/>
              </a:lnSpc>
              <a:spcBef>
                <a:spcPts val="131"/>
              </a:spcBef>
            </a:pPr>
            <a:r>
              <a:rPr sz="2471" dirty="0">
                <a:latin typeface="Arial"/>
                <a:cs typeface="Arial"/>
              </a:rPr>
              <a:t>•</a:t>
            </a:r>
            <a:endParaRPr sz="2471">
              <a:latin typeface="Arial"/>
              <a:cs typeface="Arial"/>
            </a:endParaRPr>
          </a:p>
        </p:txBody>
      </p:sp>
      <p:sp>
        <p:nvSpPr>
          <p:cNvPr id="5" name="object 5"/>
          <p:cNvSpPr txBox="1"/>
          <p:nvPr/>
        </p:nvSpPr>
        <p:spPr>
          <a:xfrm>
            <a:off x="2837267" y="4688994"/>
            <a:ext cx="3377584" cy="712904"/>
          </a:xfrm>
          <a:prstGeom prst="rect">
            <a:avLst/>
          </a:prstGeom>
        </p:spPr>
        <p:txBody>
          <a:bodyPr wrap="square" lIns="0" tIns="0" rIns="0" bIns="0" rtlCol="0">
            <a:noAutofit/>
          </a:bodyPr>
          <a:lstStyle/>
          <a:p>
            <a:pPr marL="11206" marR="47101">
              <a:lnSpc>
                <a:spcPts val="2607"/>
              </a:lnSpc>
              <a:spcBef>
                <a:spcPts val="130"/>
              </a:spcBef>
            </a:pPr>
            <a:r>
              <a:rPr sz="3706" baseline="2925" dirty="0">
                <a:latin typeface="Calibri"/>
                <a:cs typeface="Calibri"/>
              </a:rPr>
              <a:t>These </a:t>
            </a:r>
            <a:r>
              <a:rPr sz="3706" spc="-4" baseline="2925" dirty="0">
                <a:latin typeface="Calibri"/>
                <a:cs typeface="Calibri"/>
              </a:rPr>
              <a:t>device</a:t>
            </a:r>
            <a:r>
              <a:rPr sz="3706" baseline="2925" dirty="0">
                <a:latin typeface="Calibri"/>
                <a:cs typeface="Calibri"/>
              </a:rPr>
              <a:t>s h</a:t>
            </a:r>
            <a:r>
              <a:rPr sz="3706" spc="-39" baseline="2925" dirty="0">
                <a:latin typeface="Calibri"/>
                <a:cs typeface="Calibri"/>
              </a:rPr>
              <a:t>a</a:t>
            </a:r>
            <a:r>
              <a:rPr sz="3706" spc="-26" baseline="2925" dirty="0">
                <a:latin typeface="Calibri"/>
                <a:cs typeface="Calibri"/>
              </a:rPr>
              <a:t>v</a:t>
            </a:r>
            <a:r>
              <a:rPr sz="3706" baseline="2925" dirty="0">
                <a:latin typeface="Calibri"/>
                <a:cs typeface="Calibri"/>
              </a:rPr>
              <a:t>e 4</a:t>
            </a:r>
            <a:endParaRPr sz="2471">
              <a:latin typeface="Calibri"/>
              <a:cs typeface="Calibri"/>
            </a:endParaRPr>
          </a:p>
          <a:p>
            <a:pPr marL="11206">
              <a:lnSpc>
                <a:spcPts val="2965"/>
              </a:lnSpc>
              <a:spcBef>
                <a:spcPts val="18"/>
              </a:spcBef>
            </a:pPr>
            <a:r>
              <a:rPr sz="3706" baseline="1950" dirty="0">
                <a:latin typeface="Calibri"/>
                <a:cs typeface="Calibri"/>
              </a:rPr>
              <a:t>al</a:t>
            </a:r>
            <a:r>
              <a:rPr sz="3706" spc="-30" baseline="1950" dirty="0">
                <a:latin typeface="Calibri"/>
                <a:cs typeface="Calibri"/>
              </a:rPr>
              <a:t>t</a:t>
            </a:r>
            <a:r>
              <a:rPr sz="3706" baseline="1950" dirty="0">
                <a:latin typeface="Calibri"/>
                <a:cs typeface="Calibri"/>
              </a:rPr>
              <a:t>ern</a:t>
            </a:r>
            <a:r>
              <a:rPr sz="3706" spc="-17" baseline="1950" dirty="0">
                <a:latin typeface="Calibri"/>
                <a:cs typeface="Calibri"/>
              </a:rPr>
              <a:t>a</a:t>
            </a:r>
            <a:r>
              <a:rPr sz="3706" baseline="1950" dirty="0">
                <a:latin typeface="Calibri"/>
                <a:cs typeface="Calibri"/>
              </a:rPr>
              <a:t>ting</a:t>
            </a:r>
            <a:r>
              <a:rPr sz="3706" spc="-12" baseline="1950" dirty="0">
                <a:latin typeface="Calibri"/>
                <a:cs typeface="Calibri"/>
              </a:rPr>
              <a:t> </a:t>
            </a:r>
            <a:r>
              <a:rPr sz="3706" b="1" baseline="1950" dirty="0">
                <a:latin typeface="Calibri"/>
                <a:cs typeface="Calibri"/>
              </a:rPr>
              <a:t>n </a:t>
            </a:r>
            <a:r>
              <a:rPr sz="3706" baseline="1950" dirty="0">
                <a:latin typeface="Calibri"/>
                <a:cs typeface="Calibri"/>
              </a:rPr>
              <a:t>and</a:t>
            </a:r>
            <a:r>
              <a:rPr sz="3706" spc="4" baseline="1950" dirty="0">
                <a:latin typeface="Calibri"/>
                <a:cs typeface="Calibri"/>
              </a:rPr>
              <a:t> </a:t>
            </a:r>
            <a:r>
              <a:rPr sz="3706" b="1" baseline="1950" dirty="0">
                <a:latin typeface="Calibri"/>
                <a:cs typeface="Calibri"/>
              </a:rPr>
              <a:t>p </a:t>
            </a:r>
            <a:r>
              <a:rPr sz="3706" baseline="1950" dirty="0">
                <a:latin typeface="Calibri"/>
                <a:cs typeface="Calibri"/>
              </a:rPr>
              <a:t>l</a:t>
            </a:r>
            <a:r>
              <a:rPr sz="3706" spc="-48" baseline="1950" dirty="0">
                <a:latin typeface="Calibri"/>
                <a:cs typeface="Calibri"/>
              </a:rPr>
              <a:t>a</a:t>
            </a:r>
            <a:r>
              <a:rPr sz="3706" spc="-30" baseline="1950" dirty="0">
                <a:latin typeface="Calibri"/>
                <a:cs typeface="Calibri"/>
              </a:rPr>
              <a:t>y</a:t>
            </a:r>
            <a:r>
              <a:rPr sz="3706" baseline="1950" dirty="0">
                <a:latin typeface="Calibri"/>
                <a:cs typeface="Calibri"/>
              </a:rPr>
              <a:t>e</a:t>
            </a:r>
            <a:r>
              <a:rPr sz="3706" spc="-39" baseline="1950" dirty="0">
                <a:latin typeface="Calibri"/>
                <a:cs typeface="Calibri"/>
              </a:rPr>
              <a:t>r</a:t>
            </a:r>
            <a:r>
              <a:rPr sz="3706" baseline="1950" dirty="0">
                <a:latin typeface="Calibri"/>
                <a:cs typeface="Calibri"/>
              </a:rPr>
              <a:t>s.</a:t>
            </a:r>
            <a:endParaRPr sz="2471">
              <a:latin typeface="Calibri"/>
              <a:cs typeface="Calibri"/>
            </a:endParaRPr>
          </a:p>
        </p:txBody>
      </p:sp>
      <p:sp>
        <p:nvSpPr>
          <p:cNvPr id="4" name="object 4"/>
          <p:cNvSpPr txBox="1"/>
          <p:nvPr/>
        </p:nvSpPr>
        <p:spPr>
          <a:xfrm>
            <a:off x="8071596" y="5846333"/>
            <a:ext cx="1462308" cy="224118"/>
          </a:xfrm>
          <a:prstGeom prst="rect">
            <a:avLst/>
          </a:prstGeom>
        </p:spPr>
        <p:txBody>
          <a:bodyPr wrap="square" lIns="0" tIns="0" rIns="0" bIns="0" rtlCol="0">
            <a:noAutofit/>
          </a:bodyPr>
          <a:lstStyle/>
          <a:p>
            <a:pPr marL="11206">
              <a:lnSpc>
                <a:spcPts val="1707"/>
              </a:lnSpc>
              <a:spcBef>
                <a:spcPts val="85"/>
              </a:spcBef>
            </a:pPr>
            <a:r>
              <a:rPr sz="2382" spc="-22" baseline="3034" dirty="0">
                <a:solidFill>
                  <a:srgbClr val="BF0000"/>
                </a:solidFill>
                <a:latin typeface="Calibri"/>
                <a:cs typeface="Calibri"/>
              </a:rPr>
              <a:t>E</a:t>
            </a:r>
            <a:r>
              <a:rPr sz="2382" baseline="3034" dirty="0">
                <a:solidFill>
                  <a:srgbClr val="BF0000"/>
                </a:solidFill>
                <a:latin typeface="Calibri"/>
                <a:cs typeface="Calibri"/>
              </a:rPr>
              <a:t>qui</a:t>
            </a:r>
            <a:r>
              <a:rPr sz="2382" spc="-22" baseline="3034" dirty="0">
                <a:solidFill>
                  <a:srgbClr val="BF0000"/>
                </a:solidFill>
                <a:latin typeface="Calibri"/>
                <a:cs typeface="Calibri"/>
              </a:rPr>
              <a:t>v</a:t>
            </a:r>
            <a:r>
              <a:rPr sz="2382" baseline="3034" dirty="0">
                <a:solidFill>
                  <a:srgbClr val="BF0000"/>
                </a:solidFill>
                <a:latin typeface="Calibri"/>
                <a:cs typeface="Calibri"/>
              </a:rPr>
              <a:t>ale</a:t>
            </a:r>
            <a:r>
              <a:rPr sz="2382" spc="-12" baseline="3034" dirty="0">
                <a:solidFill>
                  <a:srgbClr val="BF0000"/>
                </a:solidFill>
                <a:latin typeface="Calibri"/>
                <a:cs typeface="Calibri"/>
              </a:rPr>
              <a:t>n</a:t>
            </a:r>
            <a:r>
              <a:rPr sz="2382" baseline="3034" dirty="0">
                <a:solidFill>
                  <a:srgbClr val="BF0000"/>
                </a:solidFill>
                <a:latin typeface="Calibri"/>
                <a:cs typeface="Calibri"/>
              </a:rPr>
              <a:t>t</a:t>
            </a:r>
            <a:r>
              <a:rPr sz="2382" spc="4" baseline="3034" dirty="0">
                <a:solidFill>
                  <a:srgbClr val="BF0000"/>
                </a:solidFill>
                <a:latin typeface="Calibri"/>
                <a:cs typeface="Calibri"/>
              </a:rPr>
              <a:t> </a:t>
            </a:r>
            <a:r>
              <a:rPr sz="2382" baseline="3034" dirty="0">
                <a:solidFill>
                  <a:srgbClr val="BF0000"/>
                </a:solidFill>
                <a:latin typeface="Calibri"/>
                <a:cs typeface="Calibri"/>
              </a:rPr>
              <a:t>ci</a:t>
            </a:r>
            <a:r>
              <a:rPr sz="2382" spc="-17" baseline="3034" dirty="0">
                <a:solidFill>
                  <a:srgbClr val="BF0000"/>
                </a:solidFill>
                <a:latin typeface="Calibri"/>
                <a:cs typeface="Calibri"/>
              </a:rPr>
              <a:t>r</a:t>
            </a:r>
            <a:r>
              <a:rPr sz="2382" baseline="3034" dirty="0">
                <a:solidFill>
                  <a:srgbClr val="BF0000"/>
                </a:solidFill>
                <a:latin typeface="Calibri"/>
                <a:cs typeface="Calibri"/>
              </a:rPr>
              <a:t>cuit</a:t>
            </a:r>
            <a:endParaRPr sz="1588">
              <a:latin typeface="Calibri"/>
              <a:cs typeface="Calibri"/>
            </a:endParaRPr>
          </a:p>
        </p:txBody>
      </p:sp>
      <p:sp>
        <p:nvSpPr>
          <p:cNvPr id="31" name="TextBox 30">
            <a:extLst>
              <a:ext uri="{FF2B5EF4-FFF2-40B4-BE49-F238E27FC236}">
                <a16:creationId xmlns:a16="http://schemas.microsoft.com/office/drawing/2014/main" id="{3EE52194-22DC-4475-9727-C84304F57005}"/>
              </a:ext>
            </a:extLst>
          </p:cNvPr>
          <p:cNvSpPr txBox="1"/>
          <p:nvPr/>
        </p:nvSpPr>
        <p:spPr>
          <a:xfrm>
            <a:off x="1536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CMOS Latch-up</a:t>
            </a:r>
          </a:p>
        </p:txBody>
      </p:sp>
      <p:sp>
        <p:nvSpPr>
          <p:cNvPr id="32" name="Date Placeholder 1">
            <a:extLst>
              <a:ext uri="{FF2B5EF4-FFF2-40B4-BE49-F238E27FC236}">
                <a16:creationId xmlns:a16="http://schemas.microsoft.com/office/drawing/2014/main" id="{950436F7-DB2A-42AC-9B8C-D1D3E26BE0AF}"/>
              </a:ext>
            </a:extLst>
          </p:cNvPr>
          <p:cNvSpPr>
            <a:spLocks noGrp="1"/>
          </p:cNvSpPr>
          <p:nvPr>
            <p:ph type="dt" sz="half" idx="10"/>
          </p:nvPr>
        </p:nvSpPr>
        <p:spPr>
          <a:xfrm>
            <a:off x="1533525" y="6448446"/>
            <a:ext cx="2133600" cy="365125"/>
          </a:xfrm>
        </p:spPr>
        <p:txBody>
          <a:bodyPr/>
          <a:lstStyle/>
          <a:p>
            <a:fld id="{ADF5A313-DFE6-448C-857B-AAC33D330831}" type="datetime5">
              <a:rPr lang="en-US" smtClean="0"/>
              <a:t>8-Sep-20</a:t>
            </a:fld>
            <a:endParaRPr lang="en-US" dirty="0"/>
          </a:p>
        </p:txBody>
      </p:sp>
      <p:sp>
        <p:nvSpPr>
          <p:cNvPr id="33" name="Slide Number Placeholder 2">
            <a:extLst>
              <a:ext uri="{FF2B5EF4-FFF2-40B4-BE49-F238E27FC236}">
                <a16:creationId xmlns:a16="http://schemas.microsoft.com/office/drawing/2014/main" id="{12AD3494-0D68-47A8-9E11-EC36386A2992}"/>
              </a:ext>
            </a:extLst>
          </p:cNvPr>
          <p:cNvSpPr>
            <a:spLocks noGrp="1"/>
          </p:cNvSpPr>
          <p:nvPr>
            <p:ph type="sldNum" sz="quarter" idx="12"/>
          </p:nvPr>
        </p:nvSpPr>
        <p:spPr>
          <a:xfrm>
            <a:off x="8524875" y="6492895"/>
            <a:ext cx="2133600" cy="365125"/>
          </a:xfrm>
        </p:spPr>
        <p:txBody>
          <a:bodyPr/>
          <a:lstStyle/>
          <a:p>
            <a:fld id="{BC490F8C-3D0D-4DB1-B2BD-1525EA5CE111}" type="slidenum">
              <a:rPr lang="en-US" sz="2000">
                <a:solidFill>
                  <a:srgbClr val="009900"/>
                </a:solidFill>
              </a:rPr>
              <a:pPr/>
              <a:t>3</a:t>
            </a:fld>
            <a:endParaRPr lang="en-US" sz="2000" dirty="0">
              <a:solidFill>
                <a:srgbClr val="0099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500"/>
                                        <p:tgtEl>
                                          <p:spTgt spid="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500"/>
                                        <p:tgtEl>
                                          <p:spTgt spid="21"/>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fade">
                                      <p:cBhvr>
                                        <p:cTn id="50" dur="500"/>
                                        <p:tgtEl>
                                          <p:spTgt spid="23"/>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fade">
                                      <p:cBhvr>
                                        <p:cTn id="53" dur="500"/>
                                        <p:tgtEl>
                                          <p:spTgt spid="24"/>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fade">
                                      <p:cBhvr>
                                        <p:cTn id="56" dur="500"/>
                                        <p:tgtEl>
                                          <p:spTgt spid="25"/>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fade">
                                      <p:cBhvr>
                                        <p:cTn id="59" dur="500"/>
                                        <p:tgtEl>
                                          <p:spTgt spid="26"/>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fade">
                                      <p:cBhvr>
                                        <p:cTn id="62" dur="500"/>
                                        <p:tgtEl>
                                          <p:spTgt spid="27"/>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8"/>
                                        </p:tgtEl>
                                        <p:attrNameLst>
                                          <p:attrName>style.visibility</p:attrName>
                                        </p:attrNameLst>
                                      </p:cBhvr>
                                      <p:to>
                                        <p:strVal val="visible"/>
                                      </p:to>
                                    </p:set>
                                    <p:animEffect transition="in" filter="fade">
                                      <p:cBhvr>
                                        <p:cTn id="65" dur="500"/>
                                        <p:tgtEl>
                                          <p:spTgt spid="28"/>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9"/>
                                        </p:tgtEl>
                                        <p:attrNameLst>
                                          <p:attrName>style.visibility</p:attrName>
                                        </p:attrNameLst>
                                      </p:cBhvr>
                                      <p:to>
                                        <p:strVal val="visible"/>
                                      </p:to>
                                    </p:set>
                                    <p:animEffect transition="in" filter="fade">
                                      <p:cBhvr>
                                        <p:cTn id="68" dur="500"/>
                                        <p:tgtEl>
                                          <p:spTgt spid="29"/>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0"/>
                                        </p:tgtEl>
                                        <p:attrNameLst>
                                          <p:attrName>style.visibility</p:attrName>
                                        </p:attrNameLst>
                                      </p:cBhvr>
                                      <p:to>
                                        <p:strVal val="visible"/>
                                      </p:to>
                                    </p:set>
                                    <p:animEffect transition="in" filter="fade">
                                      <p:cBhvr>
                                        <p:cTn id="71" dur="500"/>
                                        <p:tgtEl>
                                          <p:spTgt spid="30"/>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8"/>
                                        </p:tgtEl>
                                        <p:attrNameLst>
                                          <p:attrName>style.visibility</p:attrName>
                                        </p:attrNameLst>
                                      </p:cBhvr>
                                      <p:to>
                                        <p:strVal val="visible"/>
                                      </p:to>
                                    </p:set>
                                    <p:animEffect transition="in" filter="fade">
                                      <p:cBhvr>
                                        <p:cTn id="74" dur="500"/>
                                        <p:tgtEl>
                                          <p:spTgt spid="18"/>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4"/>
                                        </p:tgtEl>
                                        <p:attrNameLst>
                                          <p:attrName>style.visibility</p:attrName>
                                        </p:attrNameLst>
                                      </p:cBhvr>
                                      <p:to>
                                        <p:strVal val="visible"/>
                                      </p:to>
                                    </p:set>
                                    <p:animEffect transition="in" filter="fade">
                                      <p:cBhvr>
                                        <p:cTn id="77" dur="500"/>
                                        <p:tgtEl>
                                          <p:spTgt spid="4"/>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2"/>
                                        </p:tgtEl>
                                        <p:attrNameLst>
                                          <p:attrName>style.visibility</p:attrName>
                                        </p:attrNameLst>
                                      </p:cBhvr>
                                      <p:to>
                                        <p:strVal val="visible"/>
                                      </p:to>
                                    </p:set>
                                    <p:animEffect transition="in" filter="fade">
                                      <p:cBhvr>
                                        <p:cTn id="8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18" grpId="0" animBg="1"/>
      <p:bldP spid="16" grpId="0"/>
      <p:bldP spid="15" grpId="0"/>
      <p:bldP spid="14" grpId="0"/>
      <p:bldP spid="13" grpId="0"/>
      <p:bldP spid="12" grpId="0"/>
      <p:bldP spid="11" grpId="0"/>
      <p:bldP spid="10" grpId="0"/>
      <p:bldP spid="9" grpId="0"/>
      <p:bldP spid="8" grpId="0"/>
      <p:bldP spid="7" grpId="0"/>
      <p:bldP spid="6" grpId="0"/>
      <p:bldP spid="5" grpId="0"/>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16E940-7FAE-4A30-8880-4B57A6AEADAE}"/>
              </a:ext>
            </a:extLst>
          </p:cNvPr>
          <p:cNvSpPr txBox="1"/>
          <p:nvPr/>
        </p:nvSpPr>
        <p:spPr>
          <a:xfrm>
            <a:off x="1536741" y="1"/>
            <a:ext cx="9121734" cy="584775"/>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IC Reliability: </a:t>
            </a:r>
            <a:r>
              <a:rPr lang="en-US" sz="3200" dirty="0"/>
              <a:t>bathtub curve</a:t>
            </a:r>
            <a:endParaRPr lang="en-US" sz="3000" b="1" dirty="0">
              <a:latin typeface="Times New Roman" panose="02020603050405020304" pitchFamily="18" charset="0"/>
              <a:cs typeface="Times New Roman" panose="02020603050405020304" pitchFamily="18" charset="0"/>
            </a:endParaRPr>
          </a:p>
        </p:txBody>
      </p:sp>
      <p:sp>
        <p:nvSpPr>
          <p:cNvPr id="7" name="Date Placeholder 1">
            <a:extLst>
              <a:ext uri="{FF2B5EF4-FFF2-40B4-BE49-F238E27FC236}">
                <a16:creationId xmlns:a16="http://schemas.microsoft.com/office/drawing/2014/main" id="{B6EC8E35-2673-4243-BCFC-E9BD2E8EF9B8}"/>
              </a:ext>
            </a:extLst>
          </p:cNvPr>
          <p:cNvSpPr>
            <a:spLocks noGrp="1"/>
          </p:cNvSpPr>
          <p:nvPr>
            <p:ph type="dt" sz="half" idx="10"/>
          </p:nvPr>
        </p:nvSpPr>
        <p:spPr>
          <a:xfrm>
            <a:off x="1533525" y="6448446"/>
            <a:ext cx="2133600" cy="365125"/>
          </a:xfrm>
        </p:spPr>
        <p:txBody>
          <a:bodyPr/>
          <a:lstStyle/>
          <a:p>
            <a:fld id="{ADF5A313-DFE6-448C-857B-AAC33D330831}" type="datetime5">
              <a:rPr lang="en-US" smtClean="0"/>
              <a:t>8-Sep-20</a:t>
            </a:fld>
            <a:endParaRPr lang="en-US" dirty="0"/>
          </a:p>
        </p:txBody>
      </p:sp>
      <p:sp>
        <p:nvSpPr>
          <p:cNvPr id="8" name="Slide Number Placeholder 2">
            <a:extLst>
              <a:ext uri="{FF2B5EF4-FFF2-40B4-BE49-F238E27FC236}">
                <a16:creationId xmlns:a16="http://schemas.microsoft.com/office/drawing/2014/main" id="{76121B67-8814-4309-894A-7CD1B4EA70FC}"/>
              </a:ext>
            </a:extLst>
          </p:cNvPr>
          <p:cNvSpPr>
            <a:spLocks noGrp="1"/>
          </p:cNvSpPr>
          <p:nvPr>
            <p:ph type="sldNum" sz="quarter" idx="12"/>
          </p:nvPr>
        </p:nvSpPr>
        <p:spPr>
          <a:xfrm>
            <a:off x="8524875" y="6492895"/>
            <a:ext cx="2133600" cy="365125"/>
          </a:xfrm>
        </p:spPr>
        <p:txBody>
          <a:bodyPr/>
          <a:lstStyle/>
          <a:p>
            <a:fld id="{BC490F8C-3D0D-4DB1-B2BD-1525EA5CE111}" type="slidenum">
              <a:rPr lang="en-US" sz="2000">
                <a:solidFill>
                  <a:srgbClr val="009900"/>
                </a:solidFill>
              </a:rPr>
              <a:pPr/>
              <a:t>30</a:t>
            </a:fld>
            <a:endParaRPr lang="en-US" sz="2000" dirty="0">
              <a:solidFill>
                <a:srgbClr val="009900"/>
              </a:solidFill>
            </a:endParaRPr>
          </a:p>
        </p:txBody>
      </p:sp>
      <p:sp>
        <p:nvSpPr>
          <p:cNvPr id="4" name="Rectangle 3"/>
          <p:cNvSpPr/>
          <p:nvPr/>
        </p:nvSpPr>
        <p:spPr>
          <a:xfrm>
            <a:off x="1599656" y="704742"/>
            <a:ext cx="8915944" cy="1446550"/>
          </a:xfrm>
          <a:prstGeom prst="rect">
            <a:avLst/>
          </a:prstGeom>
        </p:spPr>
        <p:txBody>
          <a:bodyPr wrap="square">
            <a:spAutoFit/>
          </a:bodyPr>
          <a:lstStyle/>
          <a:p>
            <a:r>
              <a:rPr lang="en-US" sz="2200" dirty="0">
                <a:solidFill>
                  <a:srgbClr val="231F20"/>
                </a:solidFill>
                <a:latin typeface="Times New Roman" panose="02020603050405020304" pitchFamily="18" charset="0"/>
                <a:cs typeface="Times New Roman" panose="02020603050405020304" pitchFamily="18" charset="0"/>
              </a:rPr>
              <a:t>Failure rate, if plotted with respect to the </a:t>
            </a:r>
            <a:r>
              <a:rPr lang="en-US" sz="2200" b="1" dirty="0">
                <a:solidFill>
                  <a:srgbClr val="231F20"/>
                </a:solidFill>
                <a:latin typeface="Times New Roman" panose="02020603050405020304" pitchFamily="18" charset="0"/>
                <a:cs typeface="Times New Roman" panose="02020603050405020304" pitchFamily="18" charset="0"/>
              </a:rPr>
              <a:t>operating lifetime </a:t>
            </a:r>
            <a:r>
              <a:rPr lang="en-US" sz="2200" dirty="0">
                <a:solidFill>
                  <a:srgbClr val="231F20"/>
                </a:solidFill>
                <a:latin typeface="Times New Roman" panose="02020603050405020304" pitchFamily="18" charset="0"/>
                <a:cs typeface="Times New Roman" panose="02020603050405020304" pitchFamily="18" charset="0"/>
              </a:rPr>
              <a:t>of the device, shows a decreasing, then constant, and finally increasing nature.</a:t>
            </a:r>
          </a:p>
          <a:p>
            <a:endParaRPr lang="en-US" sz="2200" dirty="0">
              <a:solidFill>
                <a:srgbClr val="231F20"/>
              </a:solidFill>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This curve is known as </a:t>
            </a:r>
            <a:r>
              <a:rPr lang="en-US" sz="2200" b="1" dirty="0">
                <a:latin typeface="Times New Roman" panose="02020603050405020304" pitchFamily="18" charset="0"/>
                <a:cs typeface="Times New Roman" panose="02020603050405020304" pitchFamily="18" charset="0"/>
              </a:rPr>
              <a:t>the reliability bathtub curve</a:t>
            </a:r>
            <a:r>
              <a:rPr lang="en-US" sz="2200" dirty="0">
                <a:latin typeface="Times New Roman" panose="02020603050405020304" pitchFamily="18" charset="0"/>
                <a:cs typeface="Times New Roman" panose="02020603050405020304" pitchFamily="18" charset="0"/>
              </a:rPr>
              <a:t>.</a:t>
            </a:r>
          </a:p>
        </p:txBody>
      </p:sp>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2600325" y="2841596"/>
            <a:ext cx="7044010" cy="2854678"/>
          </a:xfrm>
          <a:prstGeom prst="rect">
            <a:avLst/>
          </a:prstGeom>
        </p:spPr>
      </p:pic>
      <p:sp>
        <p:nvSpPr>
          <p:cNvPr id="9" name="Rectangle 8"/>
          <p:cNvSpPr/>
          <p:nvPr/>
        </p:nvSpPr>
        <p:spPr>
          <a:xfrm>
            <a:off x="2978171" y="6086551"/>
            <a:ext cx="6238875" cy="369332"/>
          </a:xfrm>
          <a:prstGeom prst="rect">
            <a:avLst/>
          </a:prstGeom>
        </p:spPr>
        <p:txBody>
          <a:bodyPr wrap="square">
            <a:spAutoFit/>
          </a:bodyPr>
          <a:lstStyle/>
          <a:p>
            <a:r>
              <a:rPr lang="en-US" dirty="0"/>
              <a:t>Typical time dependence of system failure rate (bathtub curve)</a:t>
            </a:r>
          </a:p>
        </p:txBody>
      </p:sp>
    </p:spTree>
    <p:extLst>
      <p:ext uri="{BB962C8B-B14F-4D97-AF65-F5344CB8AC3E}">
        <p14:creationId xmlns:p14="http://schemas.microsoft.com/office/powerpoint/2010/main" val="15136817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16E940-7FAE-4A30-8880-4B57A6AEADAE}"/>
              </a:ext>
            </a:extLst>
          </p:cNvPr>
          <p:cNvSpPr txBox="1"/>
          <p:nvPr/>
        </p:nvSpPr>
        <p:spPr>
          <a:xfrm>
            <a:off x="1536741" y="1"/>
            <a:ext cx="9121734" cy="584775"/>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200" dirty="0"/>
              <a:t>Bathtub curve analysis</a:t>
            </a:r>
            <a:endParaRPr lang="en-US" sz="3000" b="1" dirty="0">
              <a:latin typeface="Times New Roman" panose="02020603050405020304" pitchFamily="18" charset="0"/>
              <a:cs typeface="Times New Roman" panose="02020603050405020304" pitchFamily="18" charset="0"/>
            </a:endParaRPr>
          </a:p>
        </p:txBody>
      </p:sp>
      <p:sp>
        <p:nvSpPr>
          <p:cNvPr id="7" name="Date Placeholder 1">
            <a:extLst>
              <a:ext uri="{FF2B5EF4-FFF2-40B4-BE49-F238E27FC236}">
                <a16:creationId xmlns:a16="http://schemas.microsoft.com/office/drawing/2014/main" id="{B6EC8E35-2673-4243-BCFC-E9BD2E8EF9B8}"/>
              </a:ext>
            </a:extLst>
          </p:cNvPr>
          <p:cNvSpPr>
            <a:spLocks noGrp="1"/>
          </p:cNvSpPr>
          <p:nvPr>
            <p:ph type="dt" sz="half" idx="10"/>
          </p:nvPr>
        </p:nvSpPr>
        <p:spPr>
          <a:xfrm>
            <a:off x="1533525" y="6448446"/>
            <a:ext cx="2133600" cy="365125"/>
          </a:xfrm>
        </p:spPr>
        <p:txBody>
          <a:bodyPr/>
          <a:lstStyle/>
          <a:p>
            <a:fld id="{ADF5A313-DFE6-448C-857B-AAC33D330831}" type="datetime5">
              <a:rPr lang="en-US" smtClean="0"/>
              <a:t>8-Sep-20</a:t>
            </a:fld>
            <a:endParaRPr lang="en-US" dirty="0"/>
          </a:p>
        </p:txBody>
      </p:sp>
      <p:sp>
        <p:nvSpPr>
          <p:cNvPr id="8" name="Slide Number Placeholder 2">
            <a:extLst>
              <a:ext uri="{FF2B5EF4-FFF2-40B4-BE49-F238E27FC236}">
                <a16:creationId xmlns:a16="http://schemas.microsoft.com/office/drawing/2014/main" id="{76121B67-8814-4309-894A-7CD1B4EA70FC}"/>
              </a:ext>
            </a:extLst>
          </p:cNvPr>
          <p:cNvSpPr>
            <a:spLocks noGrp="1"/>
          </p:cNvSpPr>
          <p:nvPr>
            <p:ph type="sldNum" sz="quarter" idx="12"/>
          </p:nvPr>
        </p:nvSpPr>
        <p:spPr>
          <a:xfrm>
            <a:off x="8524875" y="6492895"/>
            <a:ext cx="2133600" cy="365125"/>
          </a:xfrm>
        </p:spPr>
        <p:txBody>
          <a:bodyPr/>
          <a:lstStyle/>
          <a:p>
            <a:fld id="{BC490F8C-3D0D-4DB1-B2BD-1525EA5CE111}" type="slidenum">
              <a:rPr lang="en-US" sz="2000">
                <a:solidFill>
                  <a:srgbClr val="009900"/>
                </a:solidFill>
              </a:rPr>
              <a:pPr/>
              <a:t>31</a:t>
            </a:fld>
            <a:endParaRPr lang="en-US" sz="2000" dirty="0">
              <a:solidFill>
                <a:srgbClr val="009900"/>
              </a:solidFill>
            </a:endParaRPr>
          </a:p>
        </p:txBody>
      </p:sp>
      <p:sp>
        <p:nvSpPr>
          <p:cNvPr id="10" name="Rectangle 9"/>
          <p:cNvSpPr/>
          <p:nvPr/>
        </p:nvSpPr>
        <p:spPr>
          <a:xfrm>
            <a:off x="1544930" y="1066800"/>
            <a:ext cx="9105357" cy="4154984"/>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231F20"/>
                </a:solidFill>
                <a:latin typeface="Times New Roman" panose="02020603050405020304" pitchFamily="18" charset="0"/>
              </a:rPr>
              <a:t>The first part is a decreasing failure rate, known as </a:t>
            </a:r>
            <a:r>
              <a:rPr lang="en-US" sz="2200" b="1" dirty="0">
                <a:solidFill>
                  <a:srgbClr val="231F20"/>
                </a:solidFill>
                <a:latin typeface="Times New Roman" panose="02020603050405020304" pitchFamily="18" charset="0"/>
              </a:rPr>
              <a:t>early failures</a:t>
            </a:r>
            <a:r>
              <a:rPr lang="en-US" sz="2200" dirty="0">
                <a:solidFill>
                  <a:srgbClr val="231F20"/>
                </a:solidFill>
                <a:latin typeface="Times New Roman" panose="02020603050405020304" pitchFamily="18" charset="0"/>
              </a:rPr>
              <a:t>.</a:t>
            </a:r>
          </a:p>
          <a:p>
            <a:pPr marL="342900" indent="-342900">
              <a:buFont typeface="Arial" panose="020B0604020202020204" pitchFamily="34" charset="0"/>
              <a:buChar char="•"/>
            </a:pPr>
            <a:r>
              <a:rPr lang="en-US" sz="2200" dirty="0">
                <a:solidFill>
                  <a:srgbClr val="231F20"/>
                </a:solidFill>
                <a:latin typeface="Times New Roman" panose="02020603050405020304" pitchFamily="18" charset="0"/>
              </a:rPr>
              <a:t>The second part is a constant failure rate, known as </a:t>
            </a:r>
            <a:r>
              <a:rPr lang="en-US" sz="2200" b="1" dirty="0">
                <a:solidFill>
                  <a:srgbClr val="231F20"/>
                </a:solidFill>
                <a:latin typeface="Times New Roman" panose="02020603050405020304" pitchFamily="18" charset="0"/>
              </a:rPr>
              <a:t>random failures.</a:t>
            </a:r>
          </a:p>
          <a:p>
            <a:pPr marL="342900" indent="-342900">
              <a:buFont typeface="Arial" panose="020B0604020202020204" pitchFamily="34" charset="0"/>
              <a:buChar char="•"/>
            </a:pPr>
            <a:r>
              <a:rPr lang="en-US" sz="2200" dirty="0">
                <a:solidFill>
                  <a:srgbClr val="231F20"/>
                </a:solidFill>
                <a:latin typeface="Times New Roman" panose="02020603050405020304" pitchFamily="18" charset="0"/>
              </a:rPr>
              <a:t>The third part is an increasing failure rate, known as </a:t>
            </a:r>
            <a:r>
              <a:rPr lang="en-US" sz="2200" b="1" dirty="0">
                <a:solidFill>
                  <a:srgbClr val="231F20"/>
                </a:solidFill>
                <a:latin typeface="Times New Roman" panose="02020603050405020304" pitchFamily="18" charset="0"/>
              </a:rPr>
              <a:t>wear-out failures</a:t>
            </a:r>
            <a:r>
              <a:rPr lang="en-US" sz="2200" dirty="0">
                <a:solidFill>
                  <a:srgbClr val="231F20"/>
                </a:solidFill>
                <a:latin typeface="Times New Roman" panose="02020603050405020304" pitchFamily="18" charset="0"/>
              </a:rPr>
              <a:t>.</a:t>
            </a:r>
          </a:p>
          <a:p>
            <a:endParaRPr lang="en-US" sz="2200" dirty="0">
              <a:solidFill>
                <a:srgbClr val="231F20"/>
              </a:solidFill>
              <a:latin typeface="Times New Roman" panose="02020603050405020304" pitchFamily="18" charset="0"/>
            </a:endParaRPr>
          </a:p>
          <a:p>
            <a:pPr algn="just"/>
            <a:r>
              <a:rPr lang="en-US" sz="2200" dirty="0">
                <a:solidFill>
                  <a:srgbClr val="231F20"/>
                </a:solidFill>
                <a:latin typeface="Times New Roman" panose="02020603050405020304" pitchFamily="18" charset="0"/>
              </a:rPr>
              <a:t>The constant part of the bathtub curve signifies failures due to accidental over </a:t>
            </a:r>
            <a:r>
              <a:rPr lang="en-US" sz="2200" dirty="0"/>
              <a:t>stress or overloads, occurring randomly over the operating lifetime of the product. This part of the curve is known as </a:t>
            </a:r>
            <a:r>
              <a:rPr lang="en-US" sz="2200" b="1" i="1" dirty="0"/>
              <a:t>random failures. </a:t>
            </a:r>
          </a:p>
          <a:p>
            <a:pPr algn="just"/>
            <a:endParaRPr lang="en-US" sz="2200" i="1" dirty="0"/>
          </a:p>
          <a:p>
            <a:pPr algn="just"/>
            <a:r>
              <a:rPr lang="en-US" sz="2200" i="1" dirty="0"/>
              <a:t>The constant failure rates are </a:t>
            </a:r>
            <a:r>
              <a:rPr lang="en-US" sz="2200" dirty="0"/>
              <a:t>mainly due to the external factors.</a:t>
            </a:r>
          </a:p>
          <a:p>
            <a:pPr algn="just"/>
            <a:endParaRPr lang="en-US" sz="2200" dirty="0"/>
          </a:p>
          <a:p>
            <a:pPr algn="just"/>
            <a:r>
              <a:rPr lang="en-US" sz="2200" dirty="0"/>
              <a:t>In the end, the </a:t>
            </a:r>
            <a:r>
              <a:rPr lang="en-US" sz="2200" b="1" dirty="0"/>
              <a:t>devices wear out</a:t>
            </a:r>
            <a:r>
              <a:rPr lang="en-US" sz="2200" dirty="0"/>
              <a:t>. This is called ageing effect, and due to this, the failure rate starts increasing exponentially.</a:t>
            </a:r>
          </a:p>
        </p:txBody>
      </p:sp>
    </p:spTree>
    <p:extLst>
      <p:ext uri="{BB962C8B-B14F-4D97-AF65-F5344CB8AC3E}">
        <p14:creationId xmlns:p14="http://schemas.microsoft.com/office/powerpoint/2010/main" val="386718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fade">
                                      <p:cBhvr>
                                        <p:cTn id="10" dur="500"/>
                                        <p:tgtEl>
                                          <p:spTgt spid="10">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Effect transition="in" filter="fade">
                                      <p:cBhvr>
                                        <p:cTn id="13" dur="500"/>
                                        <p:tgtEl>
                                          <p:spTgt spid="10">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
                                            <p:txEl>
                                              <p:pRg st="4" end="4"/>
                                            </p:txEl>
                                          </p:spTgt>
                                        </p:tgtEl>
                                        <p:attrNameLst>
                                          <p:attrName>style.visibility</p:attrName>
                                        </p:attrNameLst>
                                      </p:cBhvr>
                                      <p:to>
                                        <p:strVal val="visible"/>
                                      </p:to>
                                    </p:set>
                                    <p:animEffect transition="in" filter="fade">
                                      <p:cBhvr>
                                        <p:cTn id="18" dur="500"/>
                                        <p:tgtEl>
                                          <p:spTgt spid="10">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0">
                                            <p:txEl>
                                              <p:pRg st="6" end="6"/>
                                            </p:txEl>
                                          </p:spTgt>
                                        </p:tgtEl>
                                        <p:attrNameLst>
                                          <p:attrName>style.visibility</p:attrName>
                                        </p:attrNameLst>
                                      </p:cBhvr>
                                      <p:to>
                                        <p:strVal val="visible"/>
                                      </p:to>
                                    </p:set>
                                    <p:animEffect transition="in" filter="fade">
                                      <p:cBhvr>
                                        <p:cTn id="21" dur="500"/>
                                        <p:tgtEl>
                                          <p:spTgt spid="10">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0">
                                            <p:txEl>
                                              <p:pRg st="8" end="8"/>
                                            </p:txEl>
                                          </p:spTgt>
                                        </p:tgtEl>
                                        <p:attrNameLst>
                                          <p:attrName>style.visibility</p:attrName>
                                        </p:attrNameLst>
                                      </p:cBhvr>
                                      <p:to>
                                        <p:strVal val="visible"/>
                                      </p:to>
                                    </p:set>
                                    <p:animEffect transition="in" filter="fade">
                                      <p:cBhvr>
                                        <p:cTn id="24" dur="500"/>
                                        <p:tgtEl>
                                          <p:spTgt spid="1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16E940-7FAE-4A30-8880-4B57A6AEADAE}"/>
              </a:ext>
            </a:extLst>
          </p:cNvPr>
          <p:cNvSpPr txBox="1"/>
          <p:nvPr/>
        </p:nvSpPr>
        <p:spPr>
          <a:xfrm>
            <a:off x="1536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Reliability Issues in ICs</a:t>
            </a:r>
            <a:endParaRPr lang="en-US" sz="3000" b="1" dirty="0">
              <a:latin typeface="Times New Roman" panose="02020603050405020304" pitchFamily="18" charset="0"/>
              <a:cs typeface="Times New Roman" panose="02020603050405020304" pitchFamily="18" charset="0"/>
            </a:endParaRPr>
          </a:p>
        </p:txBody>
      </p:sp>
      <p:sp>
        <p:nvSpPr>
          <p:cNvPr id="7" name="Date Placeholder 1">
            <a:extLst>
              <a:ext uri="{FF2B5EF4-FFF2-40B4-BE49-F238E27FC236}">
                <a16:creationId xmlns:a16="http://schemas.microsoft.com/office/drawing/2014/main" id="{B6EC8E35-2673-4243-BCFC-E9BD2E8EF9B8}"/>
              </a:ext>
            </a:extLst>
          </p:cNvPr>
          <p:cNvSpPr>
            <a:spLocks noGrp="1"/>
          </p:cNvSpPr>
          <p:nvPr>
            <p:ph type="dt" sz="half" idx="10"/>
          </p:nvPr>
        </p:nvSpPr>
        <p:spPr>
          <a:xfrm>
            <a:off x="1533525" y="6448446"/>
            <a:ext cx="2133600" cy="365125"/>
          </a:xfrm>
        </p:spPr>
        <p:txBody>
          <a:bodyPr/>
          <a:lstStyle/>
          <a:p>
            <a:fld id="{ADF5A313-DFE6-448C-857B-AAC33D330831}" type="datetime5">
              <a:rPr lang="en-US" smtClean="0"/>
              <a:t>8-Sep-20</a:t>
            </a:fld>
            <a:endParaRPr lang="en-US" dirty="0"/>
          </a:p>
        </p:txBody>
      </p:sp>
      <p:sp>
        <p:nvSpPr>
          <p:cNvPr id="8" name="Slide Number Placeholder 2">
            <a:extLst>
              <a:ext uri="{FF2B5EF4-FFF2-40B4-BE49-F238E27FC236}">
                <a16:creationId xmlns:a16="http://schemas.microsoft.com/office/drawing/2014/main" id="{76121B67-8814-4309-894A-7CD1B4EA70FC}"/>
              </a:ext>
            </a:extLst>
          </p:cNvPr>
          <p:cNvSpPr>
            <a:spLocks noGrp="1"/>
          </p:cNvSpPr>
          <p:nvPr>
            <p:ph type="sldNum" sz="quarter" idx="12"/>
          </p:nvPr>
        </p:nvSpPr>
        <p:spPr>
          <a:xfrm>
            <a:off x="8524875" y="6492895"/>
            <a:ext cx="2133600" cy="365125"/>
          </a:xfrm>
        </p:spPr>
        <p:txBody>
          <a:bodyPr/>
          <a:lstStyle/>
          <a:p>
            <a:fld id="{BC490F8C-3D0D-4DB1-B2BD-1525EA5CE111}" type="slidenum">
              <a:rPr lang="en-US" sz="2000">
                <a:solidFill>
                  <a:srgbClr val="009900"/>
                </a:solidFill>
              </a:rPr>
              <a:pPr/>
              <a:t>32</a:t>
            </a:fld>
            <a:endParaRPr lang="en-US" sz="2000" dirty="0">
              <a:solidFill>
                <a:srgbClr val="009900"/>
              </a:solidFill>
            </a:endParaRPr>
          </a:p>
        </p:txBody>
      </p:sp>
      <p:sp>
        <p:nvSpPr>
          <p:cNvPr id="2" name="Rectangle 1"/>
          <p:cNvSpPr/>
          <p:nvPr/>
        </p:nvSpPr>
        <p:spPr>
          <a:xfrm>
            <a:off x="1676400" y="838200"/>
            <a:ext cx="8458200" cy="5170646"/>
          </a:xfrm>
          <a:prstGeom prst="rect">
            <a:avLst/>
          </a:prstGeom>
        </p:spPr>
        <p:txBody>
          <a:bodyPr wrap="square">
            <a:spAutoFit/>
          </a:bodyPr>
          <a:lstStyle/>
          <a:p>
            <a:r>
              <a:rPr lang="en-US" sz="2200" dirty="0"/>
              <a:t>The IC product lifetime is determined by several reliability mechanisms. </a:t>
            </a:r>
          </a:p>
          <a:p>
            <a:endParaRPr lang="en-US" sz="2200" dirty="0"/>
          </a:p>
          <a:p>
            <a:r>
              <a:rPr lang="en-US" sz="2200" b="1" dirty="0"/>
              <a:t>Some of the most important mechanisms are as follows:</a:t>
            </a:r>
          </a:p>
          <a:p>
            <a:pPr marL="457200" indent="-457200">
              <a:lnSpc>
                <a:spcPct val="200000"/>
              </a:lnSpc>
              <a:buFont typeface="Wingdings" panose="05000000000000000000" pitchFamily="2" charset="2"/>
              <a:buChar char="v"/>
            </a:pPr>
            <a:r>
              <a:rPr lang="en-US" sz="2200" dirty="0"/>
              <a:t>Electromigration (EM)</a:t>
            </a:r>
          </a:p>
          <a:p>
            <a:pPr marL="457200" indent="-457200">
              <a:lnSpc>
                <a:spcPct val="200000"/>
              </a:lnSpc>
              <a:buFont typeface="Wingdings" panose="05000000000000000000" pitchFamily="2" charset="2"/>
              <a:buChar char="v"/>
            </a:pPr>
            <a:r>
              <a:rPr lang="en-US" sz="2200" dirty="0"/>
              <a:t>Time-dependent dielectric breakdown (TDDB)</a:t>
            </a:r>
          </a:p>
          <a:p>
            <a:pPr marL="457200" indent="-457200">
              <a:lnSpc>
                <a:spcPct val="200000"/>
              </a:lnSpc>
              <a:buFont typeface="Wingdings" panose="05000000000000000000" pitchFamily="2" charset="2"/>
              <a:buChar char="v"/>
            </a:pPr>
            <a:r>
              <a:rPr lang="en-US" sz="2200" dirty="0"/>
              <a:t>Channel-hot-electron (CHE)</a:t>
            </a:r>
          </a:p>
          <a:p>
            <a:pPr marL="457200" indent="-457200">
              <a:lnSpc>
                <a:spcPct val="200000"/>
              </a:lnSpc>
              <a:buFont typeface="Wingdings" panose="05000000000000000000" pitchFamily="2" charset="2"/>
              <a:buChar char="v"/>
            </a:pPr>
            <a:r>
              <a:rPr lang="en-US" sz="2200" dirty="0"/>
              <a:t>Negative-bias temperature instability (NBTI)</a:t>
            </a:r>
          </a:p>
          <a:p>
            <a:pPr marL="457200" indent="-457200">
              <a:lnSpc>
                <a:spcPct val="200000"/>
              </a:lnSpc>
              <a:buFont typeface="Wingdings" panose="05000000000000000000" pitchFamily="2" charset="2"/>
              <a:buChar char="v"/>
            </a:pPr>
            <a:r>
              <a:rPr lang="en-US" sz="2200" dirty="0"/>
              <a:t>Electrostatic discharge (ESD)</a:t>
            </a:r>
          </a:p>
          <a:p>
            <a:pPr marL="457200" indent="-457200">
              <a:lnSpc>
                <a:spcPct val="200000"/>
              </a:lnSpc>
              <a:buFont typeface="Wingdings" panose="05000000000000000000" pitchFamily="2" charset="2"/>
              <a:buChar char="v"/>
            </a:pPr>
            <a:r>
              <a:rPr lang="en-US" sz="2200" dirty="0"/>
              <a:t>CMOS latch-up</a:t>
            </a:r>
          </a:p>
        </p:txBody>
      </p:sp>
    </p:spTree>
    <p:extLst>
      <p:ext uri="{BB962C8B-B14F-4D97-AF65-F5344CB8AC3E}">
        <p14:creationId xmlns:p14="http://schemas.microsoft.com/office/powerpoint/2010/main" val="250831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fade">
                                      <p:cBhvr>
                                        <p:cTn id="10" dur="500"/>
                                        <p:tgtEl>
                                          <p:spTgt spid="2">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fade">
                                      <p:cBhvr>
                                        <p:cTn id="13" dur="500"/>
                                        <p:tgtEl>
                                          <p:spTgt spid="2">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fade">
                                      <p:cBhvr>
                                        <p:cTn id="16" dur="500"/>
                                        <p:tgtEl>
                                          <p:spTgt spid="2">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Effect transition="in" filter="fade">
                                      <p:cBhvr>
                                        <p:cTn id="19" dur="500"/>
                                        <p:tgtEl>
                                          <p:spTgt spid="2">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
                                            <p:txEl>
                                              <p:pRg st="7" end="7"/>
                                            </p:txEl>
                                          </p:spTgt>
                                        </p:tgtEl>
                                        <p:attrNameLst>
                                          <p:attrName>style.visibility</p:attrName>
                                        </p:attrNameLst>
                                      </p:cBhvr>
                                      <p:to>
                                        <p:strVal val="visible"/>
                                      </p:to>
                                    </p:set>
                                    <p:animEffect transition="in" filter="fade">
                                      <p:cBhvr>
                                        <p:cTn id="22" dur="500"/>
                                        <p:tgtEl>
                                          <p:spTgt spid="2">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animEffect transition="in" filter="fade">
                                      <p:cBhvr>
                                        <p:cTn id="25"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16E940-7FAE-4A30-8880-4B57A6AEADAE}"/>
              </a:ext>
            </a:extLst>
          </p:cNvPr>
          <p:cNvSpPr txBox="1"/>
          <p:nvPr/>
        </p:nvSpPr>
        <p:spPr>
          <a:xfrm>
            <a:off x="1536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Some Terminologies</a:t>
            </a:r>
            <a:endParaRPr lang="en-US" sz="3000" b="1" dirty="0">
              <a:latin typeface="Times New Roman" panose="02020603050405020304" pitchFamily="18" charset="0"/>
              <a:cs typeface="Times New Roman" panose="02020603050405020304" pitchFamily="18" charset="0"/>
            </a:endParaRPr>
          </a:p>
        </p:txBody>
      </p:sp>
      <p:sp>
        <p:nvSpPr>
          <p:cNvPr id="7" name="Date Placeholder 1">
            <a:extLst>
              <a:ext uri="{FF2B5EF4-FFF2-40B4-BE49-F238E27FC236}">
                <a16:creationId xmlns:a16="http://schemas.microsoft.com/office/drawing/2014/main" id="{B6EC8E35-2673-4243-BCFC-E9BD2E8EF9B8}"/>
              </a:ext>
            </a:extLst>
          </p:cNvPr>
          <p:cNvSpPr>
            <a:spLocks noGrp="1"/>
          </p:cNvSpPr>
          <p:nvPr>
            <p:ph type="dt" sz="half" idx="10"/>
          </p:nvPr>
        </p:nvSpPr>
        <p:spPr>
          <a:xfrm>
            <a:off x="1533525" y="6448446"/>
            <a:ext cx="2133600" cy="365125"/>
          </a:xfrm>
        </p:spPr>
        <p:txBody>
          <a:bodyPr/>
          <a:lstStyle/>
          <a:p>
            <a:fld id="{ADF5A313-DFE6-448C-857B-AAC33D330831}" type="datetime5">
              <a:rPr lang="en-US" smtClean="0"/>
              <a:t>8-Sep-20</a:t>
            </a:fld>
            <a:endParaRPr lang="en-US" dirty="0"/>
          </a:p>
        </p:txBody>
      </p:sp>
      <p:sp>
        <p:nvSpPr>
          <p:cNvPr id="8" name="Slide Number Placeholder 2">
            <a:extLst>
              <a:ext uri="{FF2B5EF4-FFF2-40B4-BE49-F238E27FC236}">
                <a16:creationId xmlns:a16="http://schemas.microsoft.com/office/drawing/2014/main" id="{76121B67-8814-4309-894A-7CD1B4EA70FC}"/>
              </a:ext>
            </a:extLst>
          </p:cNvPr>
          <p:cNvSpPr>
            <a:spLocks noGrp="1"/>
          </p:cNvSpPr>
          <p:nvPr>
            <p:ph type="sldNum" sz="quarter" idx="12"/>
          </p:nvPr>
        </p:nvSpPr>
        <p:spPr>
          <a:xfrm>
            <a:off x="8524875" y="6492895"/>
            <a:ext cx="2133600" cy="365125"/>
          </a:xfrm>
        </p:spPr>
        <p:txBody>
          <a:bodyPr/>
          <a:lstStyle/>
          <a:p>
            <a:fld id="{BC490F8C-3D0D-4DB1-B2BD-1525EA5CE111}" type="slidenum">
              <a:rPr lang="en-US" sz="2000">
                <a:solidFill>
                  <a:srgbClr val="009900"/>
                </a:solidFill>
              </a:rPr>
              <a:pPr/>
              <a:t>33</a:t>
            </a:fld>
            <a:endParaRPr lang="en-US" sz="2000" dirty="0">
              <a:solidFill>
                <a:srgbClr val="009900"/>
              </a:solidFill>
            </a:endParaRPr>
          </a:p>
        </p:txBody>
      </p:sp>
      <p:sp>
        <p:nvSpPr>
          <p:cNvPr id="4" name="Rectangle 3">
            <a:extLst>
              <a:ext uri="{FF2B5EF4-FFF2-40B4-BE49-F238E27FC236}">
                <a16:creationId xmlns:a16="http://schemas.microsoft.com/office/drawing/2014/main" id="{6E41F34D-971D-4E25-B3D2-C06DC010C222}"/>
              </a:ext>
            </a:extLst>
          </p:cNvPr>
          <p:cNvSpPr/>
          <p:nvPr/>
        </p:nvSpPr>
        <p:spPr>
          <a:xfrm>
            <a:off x="1643062" y="685800"/>
            <a:ext cx="8905875" cy="5940088"/>
          </a:xfrm>
          <a:prstGeom prst="rect">
            <a:avLst/>
          </a:prstGeom>
        </p:spPr>
        <p:txBody>
          <a:bodyPr wrap="square">
            <a:spAutoFit/>
          </a:bodyPr>
          <a:lstStyle/>
          <a:p>
            <a:r>
              <a:rPr lang="en-US" sz="2200" b="1" dirty="0">
                <a:solidFill>
                  <a:srgbClr val="231F20"/>
                </a:solidFill>
                <a:latin typeface="Times New Roman" panose="02020603050405020304" pitchFamily="18" charset="0"/>
              </a:rPr>
              <a:t>Mean Time Between Failures (MTBF)</a:t>
            </a:r>
          </a:p>
          <a:p>
            <a:r>
              <a:rPr lang="en-US" sz="2200" b="1" dirty="0">
                <a:solidFill>
                  <a:srgbClr val="231F20"/>
                </a:solidFill>
                <a:latin typeface="Times New Roman" panose="02020603050405020304" pitchFamily="18" charset="0"/>
              </a:rPr>
              <a:t> </a:t>
            </a:r>
            <a:r>
              <a:rPr lang="en-US" sz="2200" dirty="0">
                <a:solidFill>
                  <a:srgbClr val="231F20"/>
                </a:solidFill>
                <a:latin typeface="Times New Roman" panose="02020603050405020304" pitchFamily="18" charset="0"/>
              </a:rPr>
              <a:t>MTBF is used to measure the reliability for a repairable product.</a:t>
            </a:r>
          </a:p>
          <a:p>
            <a:endParaRPr lang="en-US" sz="2200" dirty="0">
              <a:solidFill>
                <a:srgbClr val="231F20"/>
              </a:solidFill>
              <a:latin typeface="Times New Roman" panose="02020603050405020304" pitchFamily="18" charset="0"/>
            </a:endParaRPr>
          </a:p>
          <a:p>
            <a:r>
              <a:rPr lang="en-US" sz="2200" b="1" dirty="0">
                <a:solidFill>
                  <a:srgbClr val="231F20"/>
                </a:solidFill>
                <a:latin typeface="Times New Roman" panose="02020603050405020304" pitchFamily="18" charset="0"/>
              </a:rPr>
              <a:t>Mean Time to Failure (MTTF) </a:t>
            </a:r>
          </a:p>
          <a:p>
            <a:r>
              <a:rPr lang="en-US" sz="2200" dirty="0">
                <a:solidFill>
                  <a:srgbClr val="231F20"/>
                </a:solidFill>
                <a:latin typeface="Times New Roman" panose="02020603050405020304" pitchFamily="18" charset="0"/>
              </a:rPr>
              <a:t>MTTF is used to measure the reliability for a fatal failure.</a:t>
            </a:r>
          </a:p>
          <a:p>
            <a:endParaRPr lang="en-US" sz="2200" dirty="0">
              <a:solidFill>
                <a:srgbClr val="231F20"/>
              </a:solidFill>
              <a:latin typeface="Times New Roman" panose="02020603050405020304" pitchFamily="18" charset="0"/>
            </a:endParaRPr>
          </a:p>
          <a:p>
            <a:r>
              <a:rPr lang="en-US" sz="2200" b="1" dirty="0"/>
              <a:t>Failure in Time (FIT) </a:t>
            </a:r>
          </a:p>
          <a:p>
            <a:r>
              <a:rPr lang="en-US" sz="2200" dirty="0"/>
              <a:t>FIT is used to measure the reliability for VLSI chips. 1 FIT indicates one device failure in 10</a:t>
            </a:r>
            <a:r>
              <a:rPr lang="en-US" sz="2200" baseline="40000" dirty="0"/>
              <a:t>9</a:t>
            </a:r>
            <a:r>
              <a:rPr lang="en-US" sz="2200" dirty="0"/>
              <a:t> device-hours.</a:t>
            </a:r>
          </a:p>
          <a:p>
            <a:endParaRPr lang="en-US" sz="2200" dirty="0"/>
          </a:p>
          <a:p>
            <a:r>
              <a:rPr lang="en-US" sz="2000" dirty="0"/>
              <a:t>The total failure rate of a product is calculated by summing up the FIT rates of the individual components of the chip.</a:t>
            </a:r>
          </a:p>
          <a:p>
            <a:endParaRPr lang="en-US" sz="2000" dirty="0"/>
          </a:p>
          <a:p>
            <a:r>
              <a:rPr lang="en-US" sz="2000" dirty="0"/>
              <a:t>For example, let us consider a product with the following components:</a:t>
            </a:r>
          </a:p>
          <a:p>
            <a:r>
              <a:rPr lang="en-US" sz="2000" dirty="0"/>
              <a:t>Microprocessor — 5 FIT</a:t>
            </a:r>
          </a:p>
          <a:p>
            <a:r>
              <a:rPr lang="en-US" sz="2000" dirty="0"/>
              <a:t>10 RAM chips — 6 FIT each</a:t>
            </a:r>
          </a:p>
          <a:p>
            <a:r>
              <a:rPr lang="en-US" sz="2000" dirty="0"/>
              <a:t>100 TTL parts — 1 FIT each</a:t>
            </a:r>
          </a:p>
          <a:p>
            <a:r>
              <a:rPr lang="en-US" sz="2000" dirty="0"/>
              <a:t>The total failure rate of the product is 5 + 10 × 6 + 100 × 1 = 165 FIT.</a:t>
            </a:r>
          </a:p>
        </p:txBody>
      </p:sp>
    </p:spTree>
    <p:extLst>
      <p:ext uri="{BB962C8B-B14F-4D97-AF65-F5344CB8AC3E}">
        <p14:creationId xmlns:p14="http://schemas.microsoft.com/office/powerpoint/2010/main" val="2885367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fade">
                                      <p:cBhvr>
                                        <p:cTn id="15" dur="500"/>
                                        <p:tgtEl>
                                          <p:spTgt spid="4">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500"/>
                                        <p:tgtEl>
                                          <p:spTgt spid="4">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9" end="9"/>
                                            </p:txEl>
                                          </p:spTgt>
                                        </p:tgtEl>
                                        <p:attrNameLst>
                                          <p:attrName>style.visibility</p:attrName>
                                        </p:attrNameLst>
                                      </p:cBhvr>
                                      <p:to>
                                        <p:strVal val="visible"/>
                                      </p:to>
                                    </p:set>
                                    <p:animEffect transition="in" filter="fade">
                                      <p:cBhvr>
                                        <p:cTn id="23" dur="500"/>
                                        <p:tgtEl>
                                          <p:spTgt spid="4">
                                            <p:txEl>
                                              <p:pRg st="9" end="9"/>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
                                            <p:txEl>
                                              <p:pRg st="11" end="11"/>
                                            </p:txEl>
                                          </p:spTgt>
                                        </p:tgtEl>
                                        <p:attrNameLst>
                                          <p:attrName>style.visibility</p:attrName>
                                        </p:attrNameLst>
                                      </p:cBhvr>
                                      <p:to>
                                        <p:strVal val="visible"/>
                                      </p:to>
                                    </p:set>
                                    <p:animEffect transition="in" filter="fade">
                                      <p:cBhvr>
                                        <p:cTn id="28" dur="500"/>
                                        <p:tgtEl>
                                          <p:spTgt spid="4">
                                            <p:txEl>
                                              <p:pRg st="11" end="11"/>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12" end="12"/>
                                            </p:txEl>
                                          </p:spTgt>
                                        </p:tgtEl>
                                        <p:attrNameLst>
                                          <p:attrName>style.visibility</p:attrName>
                                        </p:attrNameLst>
                                      </p:cBhvr>
                                      <p:to>
                                        <p:strVal val="visible"/>
                                      </p:to>
                                    </p:set>
                                    <p:animEffect transition="in" filter="fade">
                                      <p:cBhvr>
                                        <p:cTn id="31" dur="500"/>
                                        <p:tgtEl>
                                          <p:spTgt spid="4">
                                            <p:txEl>
                                              <p:pRg st="12" end="12"/>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13" end="13"/>
                                            </p:txEl>
                                          </p:spTgt>
                                        </p:tgtEl>
                                        <p:attrNameLst>
                                          <p:attrName>style.visibility</p:attrName>
                                        </p:attrNameLst>
                                      </p:cBhvr>
                                      <p:to>
                                        <p:strVal val="visible"/>
                                      </p:to>
                                    </p:set>
                                    <p:animEffect transition="in" filter="fade">
                                      <p:cBhvr>
                                        <p:cTn id="34" dur="500"/>
                                        <p:tgtEl>
                                          <p:spTgt spid="4">
                                            <p:txEl>
                                              <p:pRg st="13" end="13"/>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4" end="14"/>
                                            </p:txEl>
                                          </p:spTgt>
                                        </p:tgtEl>
                                        <p:attrNameLst>
                                          <p:attrName>style.visibility</p:attrName>
                                        </p:attrNameLst>
                                      </p:cBhvr>
                                      <p:to>
                                        <p:strVal val="visible"/>
                                      </p:to>
                                    </p:set>
                                    <p:animEffect transition="in" filter="fade">
                                      <p:cBhvr>
                                        <p:cTn id="37" dur="500"/>
                                        <p:tgtEl>
                                          <p:spTgt spid="4">
                                            <p:txEl>
                                              <p:pRg st="14" end="14"/>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5" end="15"/>
                                            </p:txEl>
                                          </p:spTgt>
                                        </p:tgtEl>
                                        <p:attrNameLst>
                                          <p:attrName>style.visibility</p:attrName>
                                        </p:attrNameLst>
                                      </p:cBhvr>
                                      <p:to>
                                        <p:strVal val="visible"/>
                                      </p:to>
                                    </p:set>
                                    <p:animEffect transition="in" filter="fade">
                                      <p:cBhvr>
                                        <p:cTn id="40" dur="500"/>
                                        <p:tgtEl>
                                          <p:spTgt spid="4">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6"/>
          <p:cNvSpPr txBox="1"/>
          <p:nvPr/>
        </p:nvSpPr>
        <p:spPr>
          <a:xfrm>
            <a:off x="2534771" y="1105068"/>
            <a:ext cx="4804092" cy="380776"/>
          </a:xfrm>
          <a:prstGeom prst="rect">
            <a:avLst/>
          </a:prstGeom>
        </p:spPr>
        <p:txBody>
          <a:bodyPr wrap="square" lIns="0" tIns="0" rIns="0" bIns="0" rtlCol="0">
            <a:noAutofit/>
          </a:bodyPr>
          <a:lstStyle/>
          <a:p>
            <a:pPr marL="11206">
              <a:lnSpc>
                <a:spcPts val="2965"/>
              </a:lnSpc>
              <a:spcBef>
                <a:spcPts val="148"/>
              </a:spcBef>
            </a:pPr>
            <a:r>
              <a:rPr sz="4236" b="1" baseline="3413" dirty="0">
                <a:latin typeface="Calibri"/>
                <a:cs typeface="Calibri"/>
              </a:rPr>
              <a:t>L</a:t>
            </a:r>
            <a:r>
              <a:rPr sz="4236" b="1" spc="-26" baseline="3413" dirty="0">
                <a:latin typeface="Calibri"/>
                <a:cs typeface="Calibri"/>
              </a:rPr>
              <a:t>a</a:t>
            </a:r>
            <a:r>
              <a:rPr sz="4236" b="1" spc="-34" baseline="3413" dirty="0">
                <a:latin typeface="Calibri"/>
                <a:cs typeface="Calibri"/>
              </a:rPr>
              <a:t>t</a:t>
            </a:r>
            <a:r>
              <a:rPr sz="4236" b="1" baseline="3413" dirty="0">
                <a:latin typeface="Calibri"/>
                <a:cs typeface="Calibri"/>
              </a:rPr>
              <a:t>ch‐up</a:t>
            </a:r>
            <a:r>
              <a:rPr sz="4236" b="1" spc="-17" baseline="3413" dirty="0">
                <a:latin typeface="Calibri"/>
                <a:cs typeface="Calibri"/>
              </a:rPr>
              <a:t> </a:t>
            </a:r>
            <a:r>
              <a:rPr sz="4236" b="1" baseline="3413" dirty="0">
                <a:latin typeface="Calibri"/>
                <a:cs typeface="Calibri"/>
              </a:rPr>
              <a:t>tri</a:t>
            </a:r>
            <a:r>
              <a:rPr sz="4236" b="1" spc="22" baseline="3413" dirty="0">
                <a:latin typeface="Calibri"/>
                <a:cs typeface="Calibri"/>
              </a:rPr>
              <a:t>g</a:t>
            </a:r>
            <a:r>
              <a:rPr sz="4236" b="1" spc="-30" baseline="3413" dirty="0">
                <a:latin typeface="Calibri"/>
                <a:cs typeface="Calibri"/>
              </a:rPr>
              <a:t>g</a:t>
            </a:r>
            <a:r>
              <a:rPr sz="4236" b="1" spc="-4" baseline="3413" dirty="0">
                <a:latin typeface="Calibri"/>
                <a:cs typeface="Calibri"/>
              </a:rPr>
              <a:t>e</a:t>
            </a:r>
            <a:r>
              <a:rPr sz="4236" b="1" baseline="3413" dirty="0">
                <a:latin typeface="Calibri"/>
                <a:cs typeface="Calibri"/>
              </a:rPr>
              <a:t>ring</a:t>
            </a:r>
            <a:r>
              <a:rPr sz="4236" b="1" spc="-13" baseline="3413" dirty="0">
                <a:latin typeface="Calibri"/>
                <a:cs typeface="Calibri"/>
              </a:rPr>
              <a:t> </a:t>
            </a:r>
            <a:r>
              <a:rPr sz="4236" b="1" baseline="3413" dirty="0">
                <a:latin typeface="Calibri"/>
                <a:cs typeface="Calibri"/>
              </a:rPr>
              <a:t>mechanisms</a:t>
            </a:r>
            <a:endParaRPr sz="2824">
              <a:latin typeface="Calibri"/>
              <a:cs typeface="Calibri"/>
            </a:endParaRPr>
          </a:p>
        </p:txBody>
      </p:sp>
      <p:sp>
        <p:nvSpPr>
          <p:cNvPr id="15" name="object 15"/>
          <p:cNvSpPr txBox="1"/>
          <p:nvPr/>
        </p:nvSpPr>
        <p:spPr>
          <a:xfrm>
            <a:off x="2534771" y="1972627"/>
            <a:ext cx="179406" cy="336400"/>
          </a:xfrm>
          <a:prstGeom prst="rect">
            <a:avLst/>
          </a:prstGeom>
        </p:spPr>
        <p:txBody>
          <a:bodyPr wrap="square" lIns="0" tIns="0" rIns="0" bIns="0" rtlCol="0">
            <a:noAutofit/>
          </a:bodyPr>
          <a:lstStyle/>
          <a:p>
            <a:pPr marL="11206">
              <a:lnSpc>
                <a:spcPts val="2616"/>
              </a:lnSpc>
              <a:spcBef>
                <a:spcPts val="131"/>
              </a:spcBef>
            </a:pPr>
            <a:r>
              <a:rPr sz="2471" dirty="0">
                <a:latin typeface="Arial"/>
                <a:cs typeface="Arial"/>
              </a:rPr>
              <a:t>•</a:t>
            </a:r>
            <a:endParaRPr sz="2471">
              <a:latin typeface="Arial"/>
              <a:cs typeface="Arial"/>
            </a:endParaRPr>
          </a:p>
        </p:txBody>
      </p:sp>
      <p:sp>
        <p:nvSpPr>
          <p:cNvPr id="14" name="object 14"/>
          <p:cNvSpPr txBox="1"/>
          <p:nvPr/>
        </p:nvSpPr>
        <p:spPr>
          <a:xfrm>
            <a:off x="2837331" y="1991566"/>
            <a:ext cx="6346557" cy="764689"/>
          </a:xfrm>
          <a:prstGeom prst="rect">
            <a:avLst/>
          </a:prstGeom>
        </p:spPr>
        <p:txBody>
          <a:bodyPr wrap="square" lIns="0" tIns="0" rIns="0" bIns="0" rtlCol="0">
            <a:noAutofit/>
          </a:bodyPr>
          <a:lstStyle/>
          <a:p>
            <a:pPr marL="11206">
              <a:lnSpc>
                <a:spcPts val="2607"/>
              </a:lnSpc>
              <a:spcBef>
                <a:spcPts val="130"/>
              </a:spcBef>
            </a:pPr>
            <a:r>
              <a:rPr sz="3706" baseline="2925" dirty="0">
                <a:latin typeface="Calibri"/>
                <a:cs typeface="Calibri"/>
              </a:rPr>
              <a:t>An</a:t>
            </a:r>
            <a:r>
              <a:rPr sz="3706" spc="12" baseline="2925" dirty="0">
                <a:latin typeface="Calibri"/>
                <a:cs typeface="Calibri"/>
              </a:rPr>
              <a:t> </a:t>
            </a:r>
            <a:r>
              <a:rPr sz="3706" baseline="2925" dirty="0">
                <a:latin typeface="Calibri"/>
                <a:cs typeface="Calibri"/>
              </a:rPr>
              <a:t>input</a:t>
            </a:r>
            <a:r>
              <a:rPr sz="3706" spc="12" baseline="2925" dirty="0">
                <a:latin typeface="Calibri"/>
                <a:cs typeface="Calibri"/>
              </a:rPr>
              <a:t> </a:t>
            </a:r>
            <a:r>
              <a:rPr sz="3706" baseline="2925" dirty="0">
                <a:latin typeface="Calibri"/>
                <a:cs typeface="Calibri"/>
              </a:rPr>
              <a:t>or output</a:t>
            </a:r>
            <a:r>
              <a:rPr sz="3706" spc="17" baseline="2925" dirty="0">
                <a:latin typeface="Calibri"/>
                <a:cs typeface="Calibri"/>
              </a:rPr>
              <a:t> </a:t>
            </a:r>
            <a:r>
              <a:rPr sz="3706" spc="-22" baseline="2925" dirty="0">
                <a:latin typeface="Calibri"/>
                <a:cs typeface="Calibri"/>
              </a:rPr>
              <a:t>v</a:t>
            </a:r>
            <a:r>
              <a:rPr sz="3706" baseline="2925" dirty="0">
                <a:latin typeface="Calibri"/>
                <a:cs typeface="Calibri"/>
              </a:rPr>
              <a:t>ol</a:t>
            </a:r>
            <a:r>
              <a:rPr sz="3706" spc="-34" baseline="2925" dirty="0">
                <a:latin typeface="Calibri"/>
                <a:cs typeface="Calibri"/>
              </a:rPr>
              <a:t>t</a:t>
            </a:r>
            <a:r>
              <a:rPr sz="3706" baseline="2925" dirty="0">
                <a:latin typeface="Calibri"/>
                <a:cs typeface="Calibri"/>
              </a:rPr>
              <a:t>a</a:t>
            </a:r>
            <a:r>
              <a:rPr sz="3706" spc="-26" baseline="2925" dirty="0">
                <a:latin typeface="Calibri"/>
                <a:cs typeface="Calibri"/>
              </a:rPr>
              <a:t>g</a:t>
            </a:r>
            <a:r>
              <a:rPr sz="3706" baseline="2925" dirty="0">
                <a:latin typeface="Calibri"/>
                <a:cs typeface="Calibri"/>
              </a:rPr>
              <a:t>e</a:t>
            </a:r>
            <a:r>
              <a:rPr sz="3706" spc="-12" baseline="2925" dirty="0">
                <a:latin typeface="Calibri"/>
                <a:cs typeface="Calibri"/>
              </a:rPr>
              <a:t> </a:t>
            </a:r>
            <a:r>
              <a:rPr sz="3706" spc="-4" baseline="2925" dirty="0">
                <a:latin typeface="Calibri"/>
                <a:cs typeface="Calibri"/>
              </a:rPr>
              <a:t>th</a:t>
            </a:r>
            <a:r>
              <a:rPr sz="3706" spc="-22" baseline="2925" dirty="0">
                <a:latin typeface="Calibri"/>
                <a:cs typeface="Calibri"/>
              </a:rPr>
              <a:t>a</a:t>
            </a:r>
            <a:r>
              <a:rPr sz="3706" baseline="2925" dirty="0">
                <a:latin typeface="Calibri"/>
                <a:cs typeface="Calibri"/>
              </a:rPr>
              <a:t>t is higher than </a:t>
            </a:r>
            <a:r>
              <a:rPr sz="3706" spc="-4" baseline="2925" dirty="0">
                <a:latin typeface="Calibri"/>
                <a:cs typeface="Calibri"/>
              </a:rPr>
              <a:t>the</a:t>
            </a:r>
            <a:endParaRPr sz="2471">
              <a:latin typeface="Calibri"/>
              <a:cs typeface="Calibri"/>
            </a:endParaRPr>
          </a:p>
          <a:p>
            <a:pPr marL="11269" marR="47101">
              <a:lnSpc>
                <a:spcPts val="3357"/>
              </a:lnSpc>
              <a:spcBef>
                <a:spcPts val="37"/>
              </a:spcBef>
            </a:pPr>
            <a:r>
              <a:rPr sz="3706" baseline="8777" dirty="0">
                <a:latin typeface="Calibri"/>
                <a:cs typeface="Calibri"/>
              </a:rPr>
              <a:t>supply</a:t>
            </a:r>
            <a:r>
              <a:rPr sz="3706" spc="12" baseline="8777" dirty="0">
                <a:latin typeface="Calibri"/>
                <a:cs typeface="Calibri"/>
              </a:rPr>
              <a:t> </a:t>
            </a:r>
            <a:r>
              <a:rPr sz="3706" spc="-22" baseline="8777" dirty="0">
                <a:latin typeface="Calibri"/>
                <a:cs typeface="Calibri"/>
              </a:rPr>
              <a:t>v</a:t>
            </a:r>
            <a:r>
              <a:rPr sz="3706" baseline="8777" dirty="0">
                <a:latin typeface="Calibri"/>
                <a:cs typeface="Calibri"/>
              </a:rPr>
              <a:t>ol</a:t>
            </a:r>
            <a:r>
              <a:rPr sz="3706" spc="-34" baseline="8777" dirty="0">
                <a:latin typeface="Calibri"/>
                <a:cs typeface="Calibri"/>
              </a:rPr>
              <a:t>t</a:t>
            </a:r>
            <a:r>
              <a:rPr sz="3706" baseline="8777" dirty="0">
                <a:latin typeface="Calibri"/>
                <a:cs typeface="Calibri"/>
              </a:rPr>
              <a:t>a</a:t>
            </a:r>
            <a:r>
              <a:rPr sz="3706" spc="-26" baseline="8777" dirty="0">
                <a:latin typeface="Calibri"/>
                <a:cs typeface="Calibri"/>
              </a:rPr>
              <a:t>g</a:t>
            </a:r>
            <a:r>
              <a:rPr sz="3706" baseline="8777" dirty="0">
                <a:latin typeface="Calibri"/>
                <a:cs typeface="Calibri"/>
              </a:rPr>
              <a:t>e, V</a:t>
            </a:r>
            <a:r>
              <a:rPr sz="2449" baseline="-7380" dirty="0">
                <a:latin typeface="Calibri"/>
                <a:cs typeface="Calibri"/>
              </a:rPr>
              <a:t>D</a:t>
            </a:r>
            <a:r>
              <a:rPr sz="2449" spc="-39" baseline="-7380" dirty="0">
                <a:latin typeface="Calibri"/>
                <a:cs typeface="Calibri"/>
              </a:rPr>
              <a:t>D</a:t>
            </a:r>
            <a:r>
              <a:rPr sz="3706" baseline="8777" dirty="0">
                <a:latin typeface="Calibri"/>
                <a:cs typeface="Calibri"/>
              </a:rPr>
              <a:t>.</a:t>
            </a:r>
            <a:endParaRPr sz="2471">
              <a:latin typeface="Calibri"/>
              <a:cs typeface="Calibri"/>
            </a:endParaRPr>
          </a:p>
        </p:txBody>
      </p:sp>
      <p:sp>
        <p:nvSpPr>
          <p:cNvPr id="13" name="object 13"/>
          <p:cNvSpPr txBox="1"/>
          <p:nvPr/>
        </p:nvSpPr>
        <p:spPr>
          <a:xfrm>
            <a:off x="2534783" y="3177479"/>
            <a:ext cx="179406" cy="336400"/>
          </a:xfrm>
          <a:prstGeom prst="rect">
            <a:avLst/>
          </a:prstGeom>
        </p:spPr>
        <p:txBody>
          <a:bodyPr wrap="square" lIns="0" tIns="0" rIns="0" bIns="0" rtlCol="0">
            <a:noAutofit/>
          </a:bodyPr>
          <a:lstStyle/>
          <a:p>
            <a:pPr marL="11206">
              <a:lnSpc>
                <a:spcPts val="2616"/>
              </a:lnSpc>
              <a:spcBef>
                <a:spcPts val="131"/>
              </a:spcBef>
            </a:pPr>
            <a:r>
              <a:rPr sz="2471" dirty="0">
                <a:latin typeface="Arial"/>
                <a:cs typeface="Arial"/>
              </a:rPr>
              <a:t>•</a:t>
            </a:r>
            <a:endParaRPr sz="2471">
              <a:latin typeface="Arial"/>
              <a:cs typeface="Arial"/>
            </a:endParaRPr>
          </a:p>
        </p:txBody>
      </p:sp>
      <p:sp>
        <p:nvSpPr>
          <p:cNvPr id="12" name="object 12"/>
          <p:cNvSpPr txBox="1"/>
          <p:nvPr/>
        </p:nvSpPr>
        <p:spPr>
          <a:xfrm>
            <a:off x="2837343" y="3196416"/>
            <a:ext cx="2057280" cy="336400"/>
          </a:xfrm>
          <a:prstGeom prst="rect">
            <a:avLst/>
          </a:prstGeom>
        </p:spPr>
        <p:txBody>
          <a:bodyPr wrap="square" lIns="0" tIns="0" rIns="0" bIns="0" rtlCol="0">
            <a:noAutofit/>
          </a:bodyPr>
          <a:lstStyle/>
          <a:p>
            <a:pPr marL="11206">
              <a:lnSpc>
                <a:spcPts val="2607"/>
              </a:lnSpc>
              <a:spcBef>
                <a:spcPts val="130"/>
              </a:spcBef>
            </a:pPr>
            <a:r>
              <a:rPr sz="3706" baseline="2925" dirty="0">
                <a:latin typeface="Calibri"/>
                <a:cs typeface="Calibri"/>
              </a:rPr>
              <a:t>An</a:t>
            </a:r>
            <a:r>
              <a:rPr sz="3706" spc="12" baseline="2925" dirty="0">
                <a:latin typeface="Calibri"/>
                <a:cs typeface="Calibri"/>
              </a:rPr>
              <a:t> </a:t>
            </a:r>
            <a:r>
              <a:rPr sz="3706" baseline="2925" dirty="0">
                <a:latin typeface="Calibri"/>
                <a:cs typeface="Calibri"/>
              </a:rPr>
              <a:t>elect</a:t>
            </a:r>
            <a:r>
              <a:rPr sz="3706" spc="-39" baseline="2925" dirty="0">
                <a:latin typeface="Calibri"/>
                <a:cs typeface="Calibri"/>
              </a:rPr>
              <a:t>r</a:t>
            </a:r>
            <a:r>
              <a:rPr sz="3706" baseline="2925" dirty="0">
                <a:latin typeface="Calibri"/>
                <a:cs typeface="Calibri"/>
              </a:rPr>
              <a:t>o</a:t>
            </a:r>
            <a:r>
              <a:rPr sz="3706" spc="-26" baseline="2925" dirty="0">
                <a:latin typeface="Calibri"/>
                <a:cs typeface="Calibri"/>
              </a:rPr>
              <a:t>s</a:t>
            </a:r>
            <a:r>
              <a:rPr sz="3706" spc="-34" baseline="2925" dirty="0">
                <a:latin typeface="Calibri"/>
                <a:cs typeface="Calibri"/>
              </a:rPr>
              <a:t>t</a:t>
            </a:r>
            <a:r>
              <a:rPr sz="3706" spc="-17" baseline="2925" dirty="0">
                <a:latin typeface="Calibri"/>
                <a:cs typeface="Calibri"/>
              </a:rPr>
              <a:t>a</a:t>
            </a:r>
            <a:r>
              <a:rPr sz="3706" baseline="2925" dirty="0">
                <a:latin typeface="Calibri"/>
                <a:cs typeface="Calibri"/>
              </a:rPr>
              <a:t>tic</a:t>
            </a:r>
            <a:endParaRPr sz="2471">
              <a:latin typeface="Calibri"/>
              <a:cs typeface="Calibri"/>
            </a:endParaRPr>
          </a:p>
        </p:txBody>
      </p:sp>
      <p:sp>
        <p:nvSpPr>
          <p:cNvPr id="11" name="object 11"/>
          <p:cNvSpPr txBox="1"/>
          <p:nvPr/>
        </p:nvSpPr>
        <p:spPr>
          <a:xfrm>
            <a:off x="4895414" y="3196417"/>
            <a:ext cx="4254394" cy="336401"/>
          </a:xfrm>
          <a:prstGeom prst="rect">
            <a:avLst/>
          </a:prstGeom>
        </p:spPr>
        <p:txBody>
          <a:bodyPr wrap="square" lIns="0" tIns="0" rIns="0" bIns="0" rtlCol="0">
            <a:noAutofit/>
          </a:bodyPr>
          <a:lstStyle/>
          <a:p>
            <a:pPr marL="11206">
              <a:lnSpc>
                <a:spcPts val="2607"/>
              </a:lnSpc>
              <a:spcBef>
                <a:spcPts val="130"/>
              </a:spcBef>
            </a:pPr>
            <a:r>
              <a:rPr sz="3706" baseline="2925" dirty="0">
                <a:latin typeface="Calibri"/>
                <a:cs typeface="Calibri"/>
              </a:rPr>
              <a:t>discha</a:t>
            </a:r>
            <a:r>
              <a:rPr sz="3706" spc="-30" baseline="2925" dirty="0">
                <a:latin typeface="Calibri"/>
                <a:cs typeface="Calibri"/>
              </a:rPr>
              <a:t>r</a:t>
            </a:r>
            <a:r>
              <a:rPr sz="3706" spc="-17" baseline="2925" dirty="0">
                <a:latin typeface="Calibri"/>
                <a:cs typeface="Calibri"/>
              </a:rPr>
              <a:t>g</a:t>
            </a:r>
            <a:r>
              <a:rPr sz="3706" baseline="2925" dirty="0">
                <a:latin typeface="Calibri"/>
                <a:cs typeface="Calibri"/>
              </a:rPr>
              <a:t>e</a:t>
            </a:r>
            <a:r>
              <a:rPr sz="3706" spc="-8" baseline="2925" dirty="0">
                <a:latin typeface="Calibri"/>
                <a:cs typeface="Calibri"/>
              </a:rPr>
              <a:t> </a:t>
            </a:r>
            <a:r>
              <a:rPr sz="3706" baseline="2925" dirty="0">
                <a:latin typeface="Calibri"/>
                <a:cs typeface="Calibri"/>
              </a:rPr>
              <a:t>(</a:t>
            </a:r>
            <a:r>
              <a:rPr sz="3706" spc="-26" baseline="2925" dirty="0">
                <a:latin typeface="Calibri"/>
                <a:cs typeface="Calibri"/>
              </a:rPr>
              <a:t>E</a:t>
            </a:r>
            <a:r>
              <a:rPr sz="3706" baseline="2925" dirty="0">
                <a:latin typeface="Calibri"/>
                <a:cs typeface="Calibri"/>
              </a:rPr>
              <a:t>SD) </a:t>
            </a:r>
            <a:r>
              <a:rPr sz="3706" spc="-12" baseline="2925" dirty="0">
                <a:latin typeface="Calibri"/>
                <a:cs typeface="Calibri"/>
              </a:rPr>
              <a:t>e</a:t>
            </a:r>
            <a:r>
              <a:rPr sz="3706" spc="-22" baseline="2925" dirty="0">
                <a:latin typeface="Calibri"/>
                <a:cs typeface="Calibri"/>
              </a:rPr>
              <a:t>v</a:t>
            </a:r>
            <a:r>
              <a:rPr sz="3706" spc="-12" baseline="2925" dirty="0">
                <a:latin typeface="Calibri"/>
                <a:cs typeface="Calibri"/>
              </a:rPr>
              <a:t>en</a:t>
            </a:r>
            <a:r>
              <a:rPr sz="3706" baseline="2925" dirty="0">
                <a:latin typeface="Calibri"/>
                <a:cs typeface="Calibri"/>
              </a:rPr>
              <a:t>t</a:t>
            </a:r>
            <a:r>
              <a:rPr sz="3706" spc="-4" baseline="2925" dirty="0">
                <a:latin typeface="Calibri"/>
                <a:cs typeface="Calibri"/>
              </a:rPr>
              <a:t> </a:t>
            </a:r>
            <a:r>
              <a:rPr sz="3706" spc="-22" baseline="2925" dirty="0">
                <a:latin typeface="Calibri"/>
                <a:cs typeface="Calibri"/>
              </a:rPr>
              <a:t>c</a:t>
            </a:r>
            <a:r>
              <a:rPr sz="3706" baseline="2925" dirty="0">
                <a:latin typeface="Calibri"/>
                <a:cs typeface="Calibri"/>
              </a:rPr>
              <a:t>an</a:t>
            </a:r>
            <a:r>
              <a:rPr sz="3706" spc="12" baseline="2925" dirty="0">
                <a:latin typeface="Calibri"/>
                <a:cs typeface="Calibri"/>
              </a:rPr>
              <a:t> </a:t>
            </a:r>
            <a:r>
              <a:rPr sz="3706" baseline="2925" dirty="0">
                <a:latin typeface="Calibri"/>
                <a:cs typeface="Calibri"/>
              </a:rPr>
              <a:t>tri</a:t>
            </a:r>
            <a:r>
              <a:rPr sz="3706" spc="22" baseline="2925" dirty="0">
                <a:latin typeface="Calibri"/>
                <a:cs typeface="Calibri"/>
              </a:rPr>
              <a:t>g</a:t>
            </a:r>
            <a:r>
              <a:rPr sz="3706" spc="-17" baseline="2925" dirty="0">
                <a:latin typeface="Calibri"/>
                <a:cs typeface="Calibri"/>
              </a:rPr>
              <a:t>g</a:t>
            </a:r>
            <a:r>
              <a:rPr sz="3706" spc="-4" baseline="2925" dirty="0">
                <a:latin typeface="Calibri"/>
                <a:cs typeface="Calibri"/>
              </a:rPr>
              <a:t>e</a:t>
            </a:r>
            <a:r>
              <a:rPr sz="3706" baseline="2925" dirty="0">
                <a:latin typeface="Calibri"/>
                <a:cs typeface="Calibri"/>
              </a:rPr>
              <a:t>r</a:t>
            </a:r>
            <a:endParaRPr sz="2471">
              <a:latin typeface="Calibri"/>
              <a:cs typeface="Calibri"/>
            </a:endParaRPr>
          </a:p>
        </p:txBody>
      </p:sp>
      <p:sp>
        <p:nvSpPr>
          <p:cNvPr id="10" name="object 10"/>
          <p:cNvSpPr txBox="1"/>
          <p:nvPr/>
        </p:nvSpPr>
        <p:spPr>
          <a:xfrm>
            <a:off x="9150717" y="3196416"/>
            <a:ext cx="219911" cy="336400"/>
          </a:xfrm>
          <a:prstGeom prst="rect">
            <a:avLst/>
          </a:prstGeom>
        </p:spPr>
        <p:txBody>
          <a:bodyPr wrap="square" lIns="0" tIns="0" rIns="0" bIns="0" rtlCol="0">
            <a:noAutofit/>
          </a:bodyPr>
          <a:lstStyle/>
          <a:p>
            <a:pPr marL="11206">
              <a:lnSpc>
                <a:spcPts val="2607"/>
              </a:lnSpc>
              <a:spcBef>
                <a:spcPts val="130"/>
              </a:spcBef>
            </a:pPr>
            <a:r>
              <a:rPr sz="3706" baseline="2925" dirty="0">
                <a:latin typeface="Calibri"/>
                <a:cs typeface="Calibri"/>
              </a:rPr>
              <a:t>a</a:t>
            </a:r>
            <a:endParaRPr sz="2471">
              <a:latin typeface="Calibri"/>
              <a:cs typeface="Calibri"/>
            </a:endParaRPr>
          </a:p>
        </p:txBody>
      </p:sp>
      <p:sp>
        <p:nvSpPr>
          <p:cNvPr id="9" name="object 9"/>
          <p:cNvSpPr txBox="1"/>
          <p:nvPr/>
        </p:nvSpPr>
        <p:spPr>
          <a:xfrm>
            <a:off x="2837311" y="3572921"/>
            <a:ext cx="1709266" cy="712904"/>
          </a:xfrm>
          <a:prstGeom prst="rect">
            <a:avLst/>
          </a:prstGeom>
        </p:spPr>
        <p:txBody>
          <a:bodyPr wrap="square" lIns="0" tIns="0" rIns="0" bIns="0" rtlCol="0">
            <a:noAutofit/>
          </a:bodyPr>
          <a:lstStyle/>
          <a:p>
            <a:pPr marL="11206">
              <a:lnSpc>
                <a:spcPts val="2607"/>
              </a:lnSpc>
              <a:spcBef>
                <a:spcPts val="130"/>
              </a:spcBef>
            </a:pPr>
            <a:r>
              <a:rPr sz="3706" baseline="2925" dirty="0">
                <a:latin typeface="Calibri"/>
                <a:cs typeface="Calibri"/>
              </a:rPr>
              <a:t>t</a:t>
            </a:r>
            <a:r>
              <a:rPr sz="3706" spc="-48" baseline="2925" dirty="0">
                <a:latin typeface="Calibri"/>
                <a:cs typeface="Calibri"/>
              </a:rPr>
              <a:t>h</a:t>
            </a:r>
            <a:r>
              <a:rPr sz="3706" baseline="2925" dirty="0">
                <a:latin typeface="Calibri"/>
                <a:cs typeface="Calibri"/>
              </a:rPr>
              <a:t>yri</a:t>
            </a:r>
            <a:r>
              <a:rPr sz="3706" spc="-26" baseline="2925" dirty="0">
                <a:latin typeface="Calibri"/>
                <a:cs typeface="Calibri"/>
              </a:rPr>
              <a:t>st</a:t>
            </a:r>
            <a:r>
              <a:rPr sz="3706" spc="-4" baseline="2925" dirty="0">
                <a:latin typeface="Calibri"/>
                <a:cs typeface="Calibri"/>
              </a:rPr>
              <a:t>o</a:t>
            </a:r>
            <a:r>
              <a:rPr sz="3706" baseline="2925" dirty="0">
                <a:latin typeface="Calibri"/>
                <a:cs typeface="Calibri"/>
              </a:rPr>
              <a:t>r due</a:t>
            </a:r>
            <a:endParaRPr sz="2471">
              <a:latin typeface="Calibri"/>
              <a:cs typeface="Calibri"/>
            </a:endParaRPr>
          </a:p>
          <a:p>
            <a:pPr marL="11206" marR="47101">
              <a:lnSpc>
                <a:spcPts val="2965"/>
              </a:lnSpc>
              <a:spcBef>
                <a:spcPts val="18"/>
              </a:spcBef>
            </a:pPr>
            <a:r>
              <a:rPr sz="3706" baseline="1950" dirty="0">
                <a:latin typeface="Calibri"/>
                <a:cs typeface="Calibri"/>
              </a:rPr>
              <a:t>i</a:t>
            </a:r>
            <a:r>
              <a:rPr sz="3706" spc="-48" baseline="1950" dirty="0">
                <a:latin typeface="Calibri"/>
                <a:cs typeface="Calibri"/>
              </a:rPr>
              <a:t>n</a:t>
            </a:r>
            <a:r>
              <a:rPr sz="3706" spc="-22" baseline="1950" dirty="0">
                <a:latin typeface="Calibri"/>
                <a:cs typeface="Calibri"/>
              </a:rPr>
              <a:t>v</a:t>
            </a:r>
            <a:r>
              <a:rPr sz="3706" spc="-4" baseline="1950" dirty="0">
                <a:latin typeface="Calibri"/>
                <a:cs typeface="Calibri"/>
              </a:rPr>
              <a:t>o</a:t>
            </a:r>
            <a:r>
              <a:rPr sz="3706" baseline="1950" dirty="0">
                <a:latin typeface="Calibri"/>
                <a:cs typeface="Calibri"/>
              </a:rPr>
              <a:t>l</a:t>
            </a:r>
            <a:r>
              <a:rPr sz="3706" spc="-26" baseline="1950" dirty="0">
                <a:latin typeface="Calibri"/>
                <a:cs typeface="Calibri"/>
              </a:rPr>
              <a:t>v</a:t>
            </a:r>
            <a:r>
              <a:rPr sz="3706" baseline="1950" dirty="0">
                <a:latin typeface="Calibri"/>
                <a:cs typeface="Calibri"/>
              </a:rPr>
              <a:t>ed.</a:t>
            </a:r>
            <a:endParaRPr sz="2471">
              <a:latin typeface="Calibri"/>
              <a:cs typeface="Calibri"/>
            </a:endParaRPr>
          </a:p>
        </p:txBody>
      </p:sp>
      <p:sp>
        <p:nvSpPr>
          <p:cNvPr id="8" name="object 8"/>
          <p:cNvSpPr txBox="1"/>
          <p:nvPr/>
        </p:nvSpPr>
        <p:spPr>
          <a:xfrm>
            <a:off x="4549116" y="3572921"/>
            <a:ext cx="332979" cy="336400"/>
          </a:xfrm>
          <a:prstGeom prst="rect">
            <a:avLst/>
          </a:prstGeom>
        </p:spPr>
        <p:txBody>
          <a:bodyPr wrap="square" lIns="0" tIns="0" rIns="0" bIns="0" rtlCol="0">
            <a:noAutofit/>
          </a:bodyPr>
          <a:lstStyle/>
          <a:p>
            <a:pPr marL="11206">
              <a:lnSpc>
                <a:spcPts val="2607"/>
              </a:lnSpc>
              <a:spcBef>
                <a:spcPts val="130"/>
              </a:spcBef>
            </a:pPr>
            <a:r>
              <a:rPr sz="3706" spc="-30" baseline="2925" dirty="0">
                <a:latin typeface="Calibri"/>
                <a:cs typeface="Calibri"/>
              </a:rPr>
              <a:t>to</a:t>
            </a:r>
            <a:endParaRPr sz="2471">
              <a:latin typeface="Calibri"/>
              <a:cs typeface="Calibri"/>
            </a:endParaRPr>
          </a:p>
        </p:txBody>
      </p:sp>
      <p:sp>
        <p:nvSpPr>
          <p:cNvPr id="7" name="object 7"/>
          <p:cNvSpPr txBox="1"/>
          <p:nvPr/>
        </p:nvSpPr>
        <p:spPr>
          <a:xfrm>
            <a:off x="4887973" y="3572921"/>
            <a:ext cx="495031" cy="336400"/>
          </a:xfrm>
          <a:prstGeom prst="rect">
            <a:avLst/>
          </a:prstGeom>
        </p:spPr>
        <p:txBody>
          <a:bodyPr wrap="square" lIns="0" tIns="0" rIns="0" bIns="0" rtlCol="0">
            <a:noAutofit/>
          </a:bodyPr>
          <a:lstStyle/>
          <a:p>
            <a:pPr marL="11206">
              <a:lnSpc>
                <a:spcPts val="2607"/>
              </a:lnSpc>
              <a:spcBef>
                <a:spcPts val="130"/>
              </a:spcBef>
            </a:pPr>
            <a:r>
              <a:rPr sz="3706" spc="-4" baseline="2925" dirty="0">
                <a:latin typeface="Calibri"/>
                <a:cs typeface="Calibri"/>
              </a:rPr>
              <a:t>the</a:t>
            </a:r>
            <a:endParaRPr sz="2471">
              <a:latin typeface="Calibri"/>
              <a:cs typeface="Calibri"/>
            </a:endParaRPr>
          </a:p>
        </p:txBody>
      </p:sp>
      <p:sp>
        <p:nvSpPr>
          <p:cNvPr id="6" name="object 6"/>
          <p:cNvSpPr txBox="1"/>
          <p:nvPr/>
        </p:nvSpPr>
        <p:spPr>
          <a:xfrm>
            <a:off x="5384860" y="3572921"/>
            <a:ext cx="619171" cy="336400"/>
          </a:xfrm>
          <a:prstGeom prst="rect">
            <a:avLst/>
          </a:prstGeom>
        </p:spPr>
        <p:txBody>
          <a:bodyPr wrap="square" lIns="0" tIns="0" rIns="0" bIns="0" rtlCol="0">
            <a:noAutofit/>
          </a:bodyPr>
          <a:lstStyle/>
          <a:p>
            <a:pPr marL="11206">
              <a:lnSpc>
                <a:spcPts val="2607"/>
              </a:lnSpc>
              <a:spcBef>
                <a:spcPts val="130"/>
              </a:spcBef>
            </a:pPr>
            <a:r>
              <a:rPr sz="3706" baseline="2925" dirty="0">
                <a:latin typeface="Calibri"/>
                <a:cs typeface="Calibri"/>
              </a:rPr>
              <a:t>high</a:t>
            </a:r>
            <a:endParaRPr sz="2471">
              <a:latin typeface="Calibri"/>
              <a:cs typeface="Calibri"/>
            </a:endParaRPr>
          </a:p>
        </p:txBody>
      </p:sp>
      <p:sp>
        <p:nvSpPr>
          <p:cNvPr id="5" name="object 5"/>
          <p:cNvSpPr txBox="1"/>
          <p:nvPr/>
        </p:nvSpPr>
        <p:spPr>
          <a:xfrm>
            <a:off x="6005460" y="3572921"/>
            <a:ext cx="1120905" cy="336401"/>
          </a:xfrm>
          <a:prstGeom prst="rect">
            <a:avLst/>
          </a:prstGeom>
        </p:spPr>
        <p:txBody>
          <a:bodyPr wrap="square" lIns="0" tIns="0" rIns="0" bIns="0" rtlCol="0">
            <a:noAutofit/>
          </a:bodyPr>
          <a:lstStyle/>
          <a:p>
            <a:pPr marL="11206">
              <a:lnSpc>
                <a:spcPts val="2607"/>
              </a:lnSpc>
              <a:spcBef>
                <a:spcPts val="130"/>
              </a:spcBef>
            </a:pPr>
            <a:r>
              <a:rPr sz="3706" spc="-22" baseline="2925" dirty="0">
                <a:latin typeface="Calibri"/>
                <a:cs typeface="Calibri"/>
              </a:rPr>
              <a:t>v</a:t>
            </a:r>
            <a:r>
              <a:rPr sz="3706" baseline="2925" dirty="0">
                <a:latin typeface="Calibri"/>
                <a:cs typeface="Calibri"/>
              </a:rPr>
              <a:t>ol</a:t>
            </a:r>
            <a:r>
              <a:rPr sz="3706" spc="-34" baseline="2925" dirty="0">
                <a:latin typeface="Calibri"/>
                <a:cs typeface="Calibri"/>
              </a:rPr>
              <a:t>t</a:t>
            </a:r>
            <a:r>
              <a:rPr sz="3706" baseline="2925" dirty="0">
                <a:latin typeface="Calibri"/>
                <a:cs typeface="Calibri"/>
              </a:rPr>
              <a:t>a</a:t>
            </a:r>
            <a:r>
              <a:rPr sz="3706" spc="-17" baseline="2925" dirty="0">
                <a:latin typeface="Calibri"/>
                <a:cs typeface="Calibri"/>
              </a:rPr>
              <a:t>g</a:t>
            </a:r>
            <a:r>
              <a:rPr sz="3706" spc="-4" baseline="2925" dirty="0">
                <a:latin typeface="Calibri"/>
                <a:cs typeface="Calibri"/>
              </a:rPr>
              <a:t>e</a:t>
            </a:r>
            <a:r>
              <a:rPr sz="3706" baseline="2925" dirty="0">
                <a:latin typeface="Calibri"/>
                <a:cs typeface="Calibri"/>
              </a:rPr>
              <a:t>s</a:t>
            </a:r>
            <a:endParaRPr sz="2471">
              <a:latin typeface="Calibri"/>
              <a:cs typeface="Calibri"/>
            </a:endParaRPr>
          </a:p>
        </p:txBody>
      </p:sp>
      <p:sp>
        <p:nvSpPr>
          <p:cNvPr id="4" name="object 4"/>
          <p:cNvSpPr txBox="1"/>
          <p:nvPr/>
        </p:nvSpPr>
        <p:spPr>
          <a:xfrm>
            <a:off x="7126934" y="3572921"/>
            <a:ext cx="549751" cy="336400"/>
          </a:xfrm>
          <a:prstGeom prst="rect">
            <a:avLst/>
          </a:prstGeom>
        </p:spPr>
        <p:txBody>
          <a:bodyPr wrap="square" lIns="0" tIns="0" rIns="0" bIns="0" rtlCol="0">
            <a:noAutofit/>
          </a:bodyPr>
          <a:lstStyle/>
          <a:p>
            <a:pPr marL="11206">
              <a:lnSpc>
                <a:spcPts val="2607"/>
              </a:lnSpc>
              <a:spcBef>
                <a:spcPts val="130"/>
              </a:spcBef>
            </a:pPr>
            <a:r>
              <a:rPr sz="3706" baseline="2925" dirty="0">
                <a:latin typeface="Calibri"/>
                <a:cs typeface="Calibri"/>
              </a:rPr>
              <a:t>and</a:t>
            </a:r>
            <a:endParaRPr sz="2471">
              <a:latin typeface="Calibri"/>
              <a:cs typeface="Calibri"/>
            </a:endParaRPr>
          </a:p>
        </p:txBody>
      </p:sp>
      <p:sp>
        <p:nvSpPr>
          <p:cNvPr id="3" name="object 3"/>
          <p:cNvSpPr txBox="1"/>
          <p:nvPr/>
        </p:nvSpPr>
        <p:spPr>
          <a:xfrm>
            <a:off x="7678926" y="3572921"/>
            <a:ext cx="1127581" cy="336400"/>
          </a:xfrm>
          <a:prstGeom prst="rect">
            <a:avLst/>
          </a:prstGeom>
        </p:spPr>
        <p:txBody>
          <a:bodyPr wrap="square" lIns="0" tIns="0" rIns="0" bIns="0" rtlCol="0">
            <a:noAutofit/>
          </a:bodyPr>
          <a:lstStyle/>
          <a:p>
            <a:pPr marL="11206">
              <a:lnSpc>
                <a:spcPts val="2607"/>
              </a:lnSpc>
              <a:spcBef>
                <a:spcPts val="130"/>
              </a:spcBef>
            </a:pPr>
            <a:r>
              <a:rPr sz="3706" baseline="2925" dirty="0">
                <a:latin typeface="Calibri"/>
                <a:cs typeface="Calibri"/>
              </a:rPr>
              <a:t>cur</a:t>
            </a:r>
            <a:r>
              <a:rPr sz="3706" spc="-30" baseline="2925" dirty="0">
                <a:latin typeface="Calibri"/>
                <a:cs typeface="Calibri"/>
              </a:rPr>
              <a:t>r</a:t>
            </a:r>
            <a:r>
              <a:rPr sz="3706" baseline="2925" dirty="0">
                <a:latin typeface="Calibri"/>
                <a:cs typeface="Calibri"/>
              </a:rPr>
              <a:t>e</a:t>
            </a:r>
            <a:r>
              <a:rPr sz="3706" spc="-22" baseline="2925" dirty="0">
                <a:latin typeface="Calibri"/>
                <a:cs typeface="Calibri"/>
              </a:rPr>
              <a:t>n</a:t>
            </a:r>
            <a:r>
              <a:rPr sz="3706" baseline="2925" dirty="0">
                <a:latin typeface="Calibri"/>
                <a:cs typeface="Calibri"/>
              </a:rPr>
              <a:t>ts</a:t>
            </a:r>
            <a:endParaRPr sz="2471">
              <a:latin typeface="Calibri"/>
              <a:cs typeface="Calibri"/>
            </a:endParaRPr>
          </a:p>
        </p:txBody>
      </p:sp>
      <p:sp>
        <p:nvSpPr>
          <p:cNvPr id="2" name="object 2"/>
          <p:cNvSpPr txBox="1"/>
          <p:nvPr/>
        </p:nvSpPr>
        <p:spPr>
          <a:xfrm>
            <a:off x="9497658" y="6255124"/>
            <a:ext cx="178406" cy="156882"/>
          </a:xfrm>
          <a:prstGeom prst="rect">
            <a:avLst/>
          </a:prstGeom>
        </p:spPr>
        <p:txBody>
          <a:bodyPr wrap="square" lIns="0" tIns="0" rIns="0" bIns="0" rtlCol="0">
            <a:noAutofit/>
          </a:bodyPr>
          <a:lstStyle/>
          <a:p>
            <a:pPr marL="11206">
              <a:lnSpc>
                <a:spcPts val="1165"/>
              </a:lnSpc>
              <a:spcBef>
                <a:spcPts val="58"/>
              </a:spcBef>
            </a:pPr>
            <a:r>
              <a:rPr sz="1588" baseline="2275" dirty="0">
                <a:solidFill>
                  <a:srgbClr val="898989"/>
                </a:solidFill>
                <a:latin typeface="Calibri"/>
                <a:cs typeface="Calibri"/>
              </a:rPr>
              <a:t>12</a:t>
            </a:r>
            <a:endParaRPr sz="1059">
              <a:latin typeface="Calibri"/>
              <a:cs typeface="Calibri"/>
            </a:endParaRPr>
          </a:p>
        </p:txBody>
      </p:sp>
      <p:sp>
        <p:nvSpPr>
          <p:cNvPr id="19" name="TextBox 18">
            <a:extLst>
              <a:ext uri="{FF2B5EF4-FFF2-40B4-BE49-F238E27FC236}">
                <a16:creationId xmlns:a16="http://schemas.microsoft.com/office/drawing/2014/main" id="{F16E2AC6-C1C6-4ED7-9D11-F7C1FC131454}"/>
              </a:ext>
            </a:extLst>
          </p:cNvPr>
          <p:cNvSpPr txBox="1"/>
          <p:nvPr/>
        </p:nvSpPr>
        <p:spPr>
          <a:xfrm>
            <a:off x="1536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CMOS Latch-up</a:t>
            </a:r>
          </a:p>
        </p:txBody>
      </p:sp>
      <p:sp>
        <p:nvSpPr>
          <p:cNvPr id="20" name="Date Placeholder 1">
            <a:extLst>
              <a:ext uri="{FF2B5EF4-FFF2-40B4-BE49-F238E27FC236}">
                <a16:creationId xmlns:a16="http://schemas.microsoft.com/office/drawing/2014/main" id="{0320BFF0-4901-47B6-86A6-DF28CB9032ED}"/>
              </a:ext>
            </a:extLst>
          </p:cNvPr>
          <p:cNvSpPr>
            <a:spLocks noGrp="1"/>
          </p:cNvSpPr>
          <p:nvPr>
            <p:ph type="dt" sz="half" idx="10"/>
          </p:nvPr>
        </p:nvSpPr>
        <p:spPr>
          <a:xfrm>
            <a:off x="1533525" y="6448446"/>
            <a:ext cx="2133600" cy="365125"/>
          </a:xfrm>
        </p:spPr>
        <p:txBody>
          <a:bodyPr/>
          <a:lstStyle/>
          <a:p>
            <a:fld id="{ADF5A313-DFE6-448C-857B-AAC33D330831}" type="datetime5">
              <a:rPr lang="en-US" smtClean="0"/>
              <a:t>8-Sep-20</a:t>
            </a:fld>
            <a:endParaRPr lang="en-US" dirty="0"/>
          </a:p>
        </p:txBody>
      </p:sp>
      <p:sp>
        <p:nvSpPr>
          <p:cNvPr id="21" name="Slide Number Placeholder 2">
            <a:extLst>
              <a:ext uri="{FF2B5EF4-FFF2-40B4-BE49-F238E27FC236}">
                <a16:creationId xmlns:a16="http://schemas.microsoft.com/office/drawing/2014/main" id="{47056D19-571E-4B3B-819B-D3B3635D9F9E}"/>
              </a:ext>
            </a:extLst>
          </p:cNvPr>
          <p:cNvSpPr>
            <a:spLocks noGrp="1"/>
          </p:cNvSpPr>
          <p:nvPr>
            <p:ph type="sldNum" sz="quarter" idx="12"/>
          </p:nvPr>
        </p:nvSpPr>
        <p:spPr>
          <a:xfrm>
            <a:off x="8524875" y="6492895"/>
            <a:ext cx="2133600" cy="365125"/>
          </a:xfrm>
        </p:spPr>
        <p:txBody>
          <a:bodyPr/>
          <a:lstStyle/>
          <a:p>
            <a:fld id="{BC490F8C-3D0D-4DB1-B2BD-1525EA5CE111}" type="slidenum">
              <a:rPr lang="en-US" sz="2000">
                <a:solidFill>
                  <a:srgbClr val="009900"/>
                </a:solidFill>
              </a:rPr>
              <a:pPr/>
              <a:t>4</a:t>
            </a:fld>
            <a:endParaRPr lang="en-US" sz="2000" dirty="0">
              <a:solidFill>
                <a:srgbClr val="0099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2534771" y="1105068"/>
            <a:ext cx="4804092" cy="380776"/>
          </a:xfrm>
          <a:prstGeom prst="rect">
            <a:avLst/>
          </a:prstGeom>
        </p:spPr>
        <p:txBody>
          <a:bodyPr wrap="square" lIns="0" tIns="0" rIns="0" bIns="0" rtlCol="0">
            <a:noAutofit/>
          </a:bodyPr>
          <a:lstStyle/>
          <a:p>
            <a:pPr marL="11206">
              <a:lnSpc>
                <a:spcPts val="2965"/>
              </a:lnSpc>
              <a:spcBef>
                <a:spcPts val="148"/>
              </a:spcBef>
            </a:pPr>
            <a:r>
              <a:rPr sz="4236" b="1" baseline="3413" dirty="0">
                <a:latin typeface="Calibri"/>
                <a:cs typeface="Calibri"/>
              </a:rPr>
              <a:t>L</a:t>
            </a:r>
            <a:r>
              <a:rPr sz="4236" b="1" spc="-26" baseline="3413" dirty="0">
                <a:latin typeface="Calibri"/>
                <a:cs typeface="Calibri"/>
              </a:rPr>
              <a:t>a</a:t>
            </a:r>
            <a:r>
              <a:rPr sz="4236" b="1" spc="-34" baseline="3413" dirty="0">
                <a:latin typeface="Calibri"/>
                <a:cs typeface="Calibri"/>
              </a:rPr>
              <a:t>t</a:t>
            </a:r>
            <a:r>
              <a:rPr sz="4236" b="1" baseline="3413" dirty="0">
                <a:latin typeface="Calibri"/>
                <a:cs typeface="Calibri"/>
              </a:rPr>
              <a:t>ch‐up</a:t>
            </a:r>
            <a:r>
              <a:rPr sz="4236" b="1" spc="-17" baseline="3413" dirty="0">
                <a:latin typeface="Calibri"/>
                <a:cs typeface="Calibri"/>
              </a:rPr>
              <a:t> </a:t>
            </a:r>
            <a:r>
              <a:rPr sz="4236" b="1" baseline="3413" dirty="0">
                <a:latin typeface="Calibri"/>
                <a:cs typeface="Calibri"/>
              </a:rPr>
              <a:t>tri</a:t>
            </a:r>
            <a:r>
              <a:rPr sz="4236" b="1" spc="22" baseline="3413" dirty="0">
                <a:latin typeface="Calibri"/>
                <a:cs typeface="Calibri"/>
              </a:rPr>
              <a:t>g</a:t>
            </a:r>
            <a:r>
              <a:rPr sz="4236" b="1" spc="-30" baseline="3413" dirty="0">
                <a:latin typeface="Calibri"/>
                <a:cs typeface="Calibri"/>
              </a:rPr>
              <a:t>g</a:t>
            </a:r>
            <a:r>
              <a:rPr sz="4236" b="1" spc="-4" baseline="3413" dirty="0">
                <a:latin typeface="Calibri"/>
                <a:cs typeface="Calibri"/>
              </a:rPr>
              <a:t>e</a:t>
            </a:r>
            <a:r>
              <a:rPr sz="4236" b="1" baseline="3413" dirty="0">
                <a:latin typeface="Calibri"/>
                <a:cs typeface="Calibri"/>
              </a:rPr>
              <a:t>ring</a:t>
            </a:r>
            <a:r>
              <a:rPr sz="4236" b="1" spc="-13" baseline="3413" dirty="0">
                <a:latin typeface="Calibri"/>
                <a:cs typeface="Calibri"/>
              </a:rPr>
              <a:t> </a:t>
            </a:r>
            <a:r>
              <a:rPr sz="4236" b="1" baseline="3413" dirty="0">
                <a:latin typeface="Calibri"/>
                <a:cs typeface="Calibri"/>
              </a:rPr>
              <a:t>mechanisms</a:t>
            </a:r>
            <a:endParaRPr sz="2824">
              <a:latin typeface="Calibri"/>
              <a:cs typeface="Calibri"/>
            </a:endParaRPr>
          </a:p>
        </p:txBody>
      </p:sp>
      <p:sp>
        <p:nvSpPr>
          <p:cNvPr id="8" name="object 8"/>
          <p:cNvSpPr txBox="1"/>
          <p:nvPr/>
        </p:nvSpPr>
        <p:spPr>
          <a:xfrm>
            <a:off x="2534771" y="1883877"/>
            <a:ext cx="179406" cy="336400"/>
          </a:xfrm>
          <a:prstGeom prst="rect">
            <a:avLst/>
          </a:prstGeom>
        </p:spPr>
        <p:txBody>
          <a:bodyPr wrap="square" lIns="0" tIns="0" rIns="0" bIns="0" rtlCol="0">
            <a:noAutofit/>
          </a:bodyPr>
          <a:lstStyle/>
          <a:p>
            <a:pPr marL="11206">
              <a:lnSpc>
                <a:spcPts val="2616"/>
              </a:lnSpc>
              <a:spcBef>
                <a:spcPts val="131"/>
              </a:spcBef>
            </a:pPr>
            <a:r>
              <a:rPr sz="2471" dirty="0">
                <a:latin typeface="Arial"/>
                <a:cs typeface="Arial"/>
              </a:rPr>
              <a:t>•</a:t>
            </a:r>
            <a:endParaRPr sz="2471">
              <a:latin typeface="Arial"/>
              <a:cs typeface="Arial"/>
            </a:endParaRPr>
          </a:p>
        </p:txBody>
      </p:sp>
      <p:sp>
        <p:nvSpPr>
          <p:cNvPr id="7" name="object 7"/>
          <p:cNvSpPr txBox="1"/>
          <p:nvPr/>
        </p:nvSpPr>
        <p:spPr>
          <a:xfrm>
            <a:off x="2837299" y="1902816"/>
            <a:ext cx="6775160" cy="1089409"/>
          </a:xfrm>
          <a:prstGeom prst="rect">
            <a:avLst/>
          </a:prstGeom>
        </p:spPr>
        <p:txBody>
          <a:bodyPr wrap="square" lIns="0" tIns="0" rIns="0" bIns="0" rtlCol="0">
            <a:noAutofit/>
          </a:bodyPr>
          <a:lstStyle/>
          <a:p>
            <a:pPr marL="11237" marR="47101">
              <a:lnSpc>
                <a:spcPts val="2607"/>
              </a:lnSpc>
              <a:spcBef>
                <a:spcPts val="130"/>
              </a:spcBef>
            </a:pPr>
            <a:r>
              <a:rPr sz="3706" baseline="2925" dirty="0">
                <a:latin typeface="Calibri"/>
                <a:cs typeface="Calibri"/>
              </a:rPr>
              <a:t>While</a:t>
            </a:r>
            <a:r>
              <a:rPr sz="3706" spc="-8" baseline="2925" dirty="0">
                <a:latin typeface="Calibri"/>
                <a:cs typeface="Calibri"/>
              </a:rPr>
              <a:t> </a:t>
            </a:r>
            <a:r>
              <a:rPr sz="3706" baseline="2925" dirty="0">
                <a:latin typeface="Calibri"/>
                <a:cs typeface="Calibri"/>
              </a:rPr>
              <a:t>an </a:t>
            </a:r>
            <a:r>
              <a:rPr sz="3706" spc="-26" baseline="2925" dirty="0">
                <a:latin typeface="Calibri"/>
                <a:cs typeface="Calibri"/>
              </a:rPr>
              <a:t>E</a:t>
            </a:r>
            <a:r>
              <a:rPr sz="3706" baseline="2925" dirty="0">
                <a:latin typeface="Calibri"/>
                <a:cs typeface="Calibri"/>
              </a:rPr>
              <a:t>SD </a:t>
            </a:r>
            <a:r>
              <a:rPr sz="3706" spc="-12" baseline="2925" dirty="0">
                <a:latin typeface="Calibri"/>
                <a:cs typeface="Calibri"/>
              </a:rPr>
              <a:t>e</a:t>
            </a:r>
            <a:r>
              <a:rPr sz="3706" spc="-22" baseline="2925" dirty="0">
                <a:latin typeface="Calibri"/>
                <a:cs typeface="Calibri"/>
              </a:rPr>
              <a:t>v</a:t>
            </a:r>
            <a:r>
              <a:rPr sz="3706" spc="-12" baseline="2925" dirty="0">
                <a:latin typeface="Calibri"/>
                <a:cs typeface="Calibri"/>
              </a:rPr>
              <a:t>en</a:t>
            </a:r>
            <a:r>
              <a:rPr sz="3706" baseline="2925" dirty="0">
                <a:latin typeface="Calibri"/>
                <a:cs typeface="Calibri"/>
              </a:rPr>
              <a:t>t</a:t>
            </a:r>
            <a:r>
              <a:rPr sz="3706" spc="-4" baseline="2925" dirty="0">
                <a:latin typeface="Calibri"/>
                <a:cs typeface="Calibri"/>
              </a:rPr>
              <a:t> </a:t>
            </a:r>
            <a:r>
              <a:rPr sz="3706" baseline="2925" dirty="0">
                <a:latin typeface="Calibri"/>
                <a:cs typeface="Calibri"/>
              </a:rPr>
              <a:t>has</a:t>
            </a:r>
            <a:r>
              <a:rPr sz="3706" spc="8" baseline="2925" dirty="0">
                <a:latin typeface="Calibri"/>
                <a:cs typeface="Calibri"/>
              </a:rPr>
              <a:t> </a:t>
            </a:r>
            <a:r>
              <a:rPr sz="3706" baseline="2925" dirty="0">
                <a:latin typeface="Calibri"/>
                <a:cs typeface="Calibri"/>
              </a:rPr>
              <a:t>a </a:t>
            </a:r>
            <a:r>
              <a:rPr sz="3706" spc="-26" baseline="2925" dirty="0">
                <a:latin typeface="Calibri"/>
                <a:cs typeface="Calibri"/>
              </a:rPr>
              <a:t>v</a:t>
            </a:r>
            <a:r>
              <a:rPr sz="3706" baseline="2925" dirty="0">
                <a:latin typeface="Calibri"/>
                <a:cs typeface="Calibri"/>
              </a:rPr>
              <a:t>e</a:t>
            </a:r>
            <a:r>
              <a:rPr sz="3706" spc="12" baseline="2925" dirty="0">
                <a:latin typeface="Calibri"/>
                <a:cs typeface="Calibri"/>
              </a:rPr>
              <a:t>r</a:t>
            </a:r>
            <a:r>
              <a:rPr sz="3706" baseline="2925" dirty="0">
                <a:latin typeface="Calibri"/>
                <a:cs typeface="Calibri"/>
              </a:rPr>
              <a:t>y</a:t>
            </a:r>
            <a:r>
              <a:rPr sz="3706" spc="-12" baseline="2925" dirty="0">
                <a:latin typeface="Calibri"/>
                <a:cs typeface="Calibri"/>
              </a:rPr>
              <a:t> </a:t>
            </a:r>
            <a:r>
              <a:rPr sz="3706" baseline="2925" dirty="0">
                <a:latin typeface="Calibri"/>
                <a:cs typeface="Calibri"/>
              </a:rPr>
              <a:t>short</a:t>
            </a:r>
            <a:r>
              <a:rPr sz="3706" spc="4" baseline="2925" dirty="0">
                <a:latin typeface="Calibri"/>
                <a:cs typeface="Calibri"/>
              </a:rPr>
              <a:t> </a:t>
            </a:r>
            <a:r>
              <a:rPr sz="3706" baseline="2925" dirty="0">
                <a:latin typeface="Calibri"/>
                <a:cs typeface="Calibri"/>
              </a:rPr>
              <a:t>du</a:t>
            </a:r>
            <a:r>
              <a:rPr sz="3706" spc="-52" baseline="2925" dirty="0">
                <a:latin typeface="Calibri"/>
                <a:cs typeface="Calibri"/>
              </a:rPr>
              <a:t>r</a:t>
            </a:r>
            <a:r>
              <a:rPr sz="3706" spc="-17" baseline="2925" dirty="0">
                <a:latin typeface="Calibri"/>
                <a:cs typeface="Calibri"/>
              </a:rPr>
              <a:t>a</a:t>
            </a:r>
            <a:r>
              <a:rPr sz="3706" baseline="2925" dirty="0">
                <a:latin typeface="Calibri"/>
                <a:cs typeface="Calibri"/>
              </a:rPr>
              <a:t>tion,</a:t>
            </a:r>
            <a:r>
              <a:rPr sz="3706" spc="12" baseline="2925" dirty="0">
                <a:latin typeface="Calibri"/>
                <a:cs typeface="Calibri"/>
              </a:rPr>
              <a:t> </a:t>
            </a:r>
            <a:r>
              <a:rPr sz="3706" spc="-4" baseline="2925" dirty="0">
                <a:latin typeface="Calibri"/>
                <a:cs typeface="Calibri"/>
              </a:rPr>
              <a:t>the</a:t>
            </a:r>
            <a:endParaRPr sz="2471">
              <a:latin typeface="Calibri"/>
              <a:cs typeface="Calibri"/>
            </a:endParaRPr>
          </a:p>
          <a:p>
            <a:pPr marL="11206">
              <a:lnSpc>
                <a:spcPts val="2965"/>
              </a:lnSpc>
              <a:spcBef>
                <a:spcPts val="18"/>
              </a:spcBef>
            </a:pPr>
            <a:r>
              <a:rPr sz="3706" baseline="1950" dirty="0">
                <a:latin typeface="Calibri"/>
                <a:cs typeface="Calibri"/>
              </a:rPr>
              <a:t>chip</a:t>
            </a:r>
            <a:r>
              <a:rPr sz="3706" spc="12" baseline="1950" dirty="0">
                <a:latin typeface="Calibri"/>
                <a:cs typeface="Calibri"/>
              </a:rPr>
              <a:t> </a:t>
            </a:r>
            <a:r>
              <a:rPr sz="3706" baseline="1950" dirty="0">
                <a:latin typeface="Calibri"/>
                <a:cs typeface="Calibri"/>
              </a:rPr>
              <a:t>is flooded with cha</a:t>
            </a:r>
            <a:r>
              <a:rPr sz="3706" spc="-30" baseline="1950" dirty="0">
                <a:latin typeface="Calibri"/>
                <a:cs typeface="Calibri"/>
              </a:rPr>
              <a:t>r</a:t>
            </a:r>
            <a:r>
              <a:rPr sz="3706" spc="-17" baseline="1950" dirty="0">
                <a:latin typeface="Calibri"/>
                <a:cs typeface="Calibri"/>
              </a:rPr>
              <a:t>g</a:t>
            </a:r>
            <a:r>
              <a:rPr sz="3706" baseline="1950" dirty="0">
                <a:latin typeface="Calibri"/>
                <a:cs typeface="Calibri"/>
              </a:rPr>
              <a:t>e</a:t>
            </a:r>
            <a:r>
              <a:rPr sz="3706" spc="-12" baseline="1950" dirty="0">
                <a:latin typeface="Calibri"/>
                <a:cs typeface="Calibri"/>
              </a:rPr>
              <a:t> </a:t>
            </a:r>
            <a:r>
              <a:rPr sz="3706" spc="-22" baseline="1950" dirty="0">
                <a:latin typeface="Calibri"/>
                <a:cs typeface="Calibri"/>
              </a:rPr>
              <a:t>c</a:t>
            </a:r>
            <a:r>
              <a:rPr sz="3706" baseline="1950" dirty="0">
                <a:latin typeface="Calibri"/>
                <a:cs typeface="Calibri"/>
              </a:rPr>
              <a:t>arrie</a:t>
            </a:r>
            <a:r>
              <a:rPr sz="3706" spc="-39" baseline="1950" dirty="0">
                <a:latin typeface="Calibri"/>
                <a:cs typeface="Calibri"/>
              </a:rPr>
              <a:t>r</a:t>
            </a:r>
            <a:r>
              <a:rPr sz="3706" baseline="1950" dirty="0">
                <a:latin typeface="Calibri"/>
                <a:cs typeface="Calibri"/>
              </a:rPr>
              <a:t>s,</a:t>
            </a:r>
            <a:r>
              <a:rPr sz="3706" spc="-12" baseline="1950" dirty="0">
                <a:latin typeface="Calibri"/>
                <a:cs typeface="Calibri"/>
              </a:rPr>
              <a:t> </a:t>
            </a:r>
            <a:r>
              <a:rPr sz="3706" baseline="1950" dirty="0">
                <a:latin typeface="Calibri"/>
                <a:cs typeface="Calibri"/>
              </a:rPr>
              <a:t>which</a:t>
            </a:r>
            <a:r>
              <a:rPr sz="3706" spc="8" baseline="1950" dirty="0">
                <a:latin typeface="Calibri"/>
                <a:cs typeface="Calibri"/>
              </a:rPr>
              <a:t> </a:t>
            </a:r>
            <a:r>
              <a:rPr sz="3706" baseline="1950" dirty="0">
                <a:latin typeface="Calibri"/>
                <a:cs typeface="Calibri"/>
              </a:rPr>
              <a:t>fl</a:t>
            </a:r>
            <a:r>
              <a:rPr sz="3706" spc="-12" baseline="1950" dirty="0">
                <a:latin typeface="Calibri"/>
                <a:cs typeface="Calibri"/>
              </a:rPr>
              <a:t>o</a:t>
            </a:r>
            <a:r>
              <a:rPr sz="3706" baseline="1950" dirty="0">
                <a:latin typeface="Calibri"/>
                <a:cs typeface="Calibri"/>
              </a:rPr>
              <a:t>w </a:t>
            </a:r>
            <a:r>
              <a:rPr sz="3706" spc="-22" baseline="1950" dirty="0">
                <a:latin typeface="Calibri"/>
                <a:cs typeface="Calibri"/>
              </a:rPr>
              <a:t>aw</a:t>
            </a:r>
            <a:r>
              <a:rPr sz="3706" spc="-44" baseline="1950" dirty="0">
                <a:latin typeface="Calibri"/>
                <a:cs typeface="Calibri"/>
              </a:rPr>
              <a:t>a</a:t>
            </a:r>
            <a:r>
              <a:rPr sz="3706" baseline="1950" dirty="0">
                <a:latin typeface="Calibri"/>
                <a:cs typeface="Calibri"/>
              </a:rPr>
              <a:t>y</a:t>
            </a:r>
            <a:endParaRPr sz="2471">
              <a:latin typeface="Calibri"/>
              <a:cs typeface="Calibri"/>
            </a:endParaRPr>
          </a:p>
          <a:p>
            <a:pPr marL="11206" marR="47101">
              <a:lnSpc>
                <a:spcPts val="2965"/>
              </a:lnSpc>
            </a:pPr>
            <a:r>
              <a:rPr sz="3706" baseline="1950" dirty="0">
                <a:latin typeface="Calibri"/>
                <a:cs typeface="Calibri"/>
              </a:rPr>
              <a:t>sl</a:t>
            </a:r>
            <a:r>
              <a:rPr sz="3706" spc="-12" baseline="1950" dirty="0">
                <a:latin typeface="Calibri"/>
                <a:cs typeface="Calibri"/>
              </a:rPr>
              <a:t>o</a:t>
            </a:r>
            <a:r>
              <a:rPr sz="3706" baseline="1950" dirty="0">
                <a:latin typeface="Calibri"/>
                <a:cs typeface="Calibri"/>
              </a:rPr>
              <a:t>wl</a:t>
            </a:r>
            <a:r>
              <a:rPr sz="3706" spc="-176" baseline="1950" dirty="0">
                <a:latin typeface="Calibri"/>
                <a:cs typeface="Calibri"/>
              </a:rPr>
              <a:t>y</a:t>
            </a:r>
            <a:r>
              <a:rPr sz="3706" baseline="1950" dirty="0">
                <a:latin typeface="Calibri"/>
                <a:cs typeface="Calibri"/>
              </a:rPr>
              <a:t>,</a:t>
            </a:r>
            <a:r>
              <a:rPr sz="3706" spc="-8" baseline="1950" dirty="0">
                <a:latin typeface="Calibri"/>
                <a:cs typeface="Calibri"/>
              </a:rPr>
              <a:t> </a:t>
            </a:r>
            <a:r>
              <a:rPr sz="3706" spc="-30" baseline="1950" dirty="0">
                <a:latin typeface="Calibri"/>
                <a:cs typeface="Calibri"/>
              </a:rPr>
              <a:t>r</a:t>
            </a:r>
            <a:r>
              <a:rPr sz="3706" baseline="1950" dirty="0">
                <a:latin typeface="Calibri"/>
                <a:cs typeface="Calibri"/>
              </a:rPr>
              <a:t>esulting in </a:t>
            </a:r>
            <a:r>
              <a:rPr sz="3706" spc="-4" baseline="1950" dirty="0">
                <a:latin typeface="Calibri"/>
                <a:cs typeface="Calibri"/>
              </a:rPr>
              <a:t>th</a:t>
            </a:r>
            <a:r>
              <a:rPr sz="3706" baseline="1950" dirty="0">
                <a:latin typeface="Calibri"/>
                <a:cs typeface="Calibri"/>
              </a:rPr>
              <a:t>e</a:t>
            </a:r>
            <a:r>
              <a:rPr sz="3706" spc="4" baseline="1950" dirty="0">
                <a:latin typeface="Calibri"/>
                <a:cs typeface="Calibri"/>
              </a:rPr>
              <a:t> </a:t>
            </a:r>
            <a:r>
              <a:rPr sz="3706" baseline="1950" dirty="0">
                <a:latin typeface="Calibri"/>
                <a:cs typeface="Calibri"/>
              </a:rPr>
              <a:t>tri</a:t>
            </a:r>
            <a:r>
              <a:rPr sz="3706" spc="22" baseline="1950" dirty="0">
                <a:latin typeface="Calibri"/>
                <a:cs typeface="Calibri"/>
              </a:rPr>
              <a:t>g</a:t>
            </a:r>
            <a:r>
              <a:rPr sz="3706" spc="-17" baseline="1950" dirty="0">
                <a:latin typeface="Calibri"/>
                <a:cs typeface="Calibri"/>
              </a:rPr>
              <a:t>g</a:t>
            </a:r>
            <a:r>
              <a:rPr sz="3706" spc="-4" baseline="1950" dirty="0">
                <a:latin typeface="Calibri"/>
                <a:cs typeface="Calibri"/>
              </a:rPr>
              <a:t>e</a:t>
            </a:r>
            <a:r>
              <a:rPr sz="3706" baseline="1950" dirty="0">
                <a:latin typeface="Calibri"/>
                <a:cs typeface="Calibri"/>
              </a:rPr>
              <a:t>ring</a:t>
            </a:r>
            <a:r>
              <a:rPr sz="3706" spc="-22" baseline="1950" dirty="0">
                <a:latin typeface="Calibri"/>
                <a:cs typeface="Calibri"/>
              </a:rPr>
              <a:t> </a:t>
            </a:r>
            <a:r>
              <a:rPr sz="3706" baseline="1950" dirty="0">
                <a:latin typeface="Calibri"/>
                <a:cs typeface="Calibri"/>
              </a:rPr>
              <a:t>of </a:t>
            </a:r>
            <a:r>
              <a:rPr sz="3706" spc="-4" baseline="1950" dirty="0">
                <a:latin typeface="Calibri"/>
                <a:cs typeface="Calibri"/>
              </a:rPr>
              <a:t>th</a:t>
            </a:r>
            <a:r>
              <a:rPr sz="3706" baseline="1950" dirty="0">
                <a:latin typeface="Calibri"/>
                <a:cs typeface="Calibri"/>
              </a:rPr>
              <a:t>e</a:t>
            </a:r>
            <a:r>
              <a:rPr sz="3706" spc="4" baseline="1950" dirty="0">
                <a:latin typeface="Calibri"/>
                <a:cs typeface="Calibri"/>
              </a:rPr>
              <a:t> </a:t>
            </a:r>
            <a:r>
              <a:rPr sz="3706" baseline="1950" dirty="0">
                <a:latin typeface="Calibri"/>
                <a:cs typeface="Calibri"/>
              </a:rPr>
              <a:t>t</a:t>
            </a:r>
            <a:r>
              <a:rPr sz="3706" spc="-48" baseline="1950" dirty="0">
                <a:latin typeface="Calibri"/>
                <a:cs typeface="Calibri"/>
              </a:rPr>
              <a:t>h</a:t>
            </a:r>
            <a:r>
              <a:rPr sz="3706" baseline="1950" dirty="0">
                <a:latin typeface="Calibri"/>
                <a:cs typeface="Calibri"/>
              </a:rPr>
              <a:t>yri</a:t>
            </a:r>
            <a:r>
              <a:rPr sz="3706" spc="-26" baseline="1950" dirty="0">
                <a:latin typeface="Calibri"/>
                <a:cs typeface="Calibri"/>
              </a:rPr>
              <a:t>st</a:t>
            </a:r>
            <a:r>
              <a:rPr sz="3706" spc="-4" baseline="1950" dirty="0">
                <a:latin typeface="Calibri"/>
                <a:cs typeface="Calibri"/>
              </a:rPr>
              <a:t>o</a:t>
            </a:r>
            <a:r>
              <a:rPr sz="3706" spc="-246" baseline="1950" dirty="0">
                <a:latin typeface="Calibri"/>
                <a:cs typeface="Calibri"/>
              </a:rPr>
              <a:t>r</a:t>
            </a:r>
            <a:r>
              <a:rPr sz="3706" baseline="1950" dirty="0">
                <a:latin typeface="Calibri"/>
                <a:cs typeface="Calibri"/>
              </a:rPr>
              <a:t>.</a:t>
            </a:r>
            <a:endParaRPr sz="2471">
              <a:latin typeface="Calibri"/>
              <a:cs typeface="Calibri"/>
            </a:endParaRPr>
          </a:p>
        </p:txBody>
      </p:sp>
      <p:sp>
        <p:nvSpPr>
          <p:cNvPr id="6" name="object 6"/>
          <p:cNvSpPr txBox="1"/>
          <p:nvPr/>
        </p:nvSpPr>
        <p:spPr>
          <a:xfrm>
            <a:off x="2534771" y="3465218"/>
            <a:ext cx="179406" cy="336400"/>
          </a:xfrm>
          <a:prstGeom prst="rect">
            <a:avLst/>
          </a:prstGeom>
        </p:spPr>
        <p:txBody>
          <a:bodyPr wrap="square" lIns="0" tIns="0" rIns="0" bIns="0" rtlCol="0">
            <a:noAutofit/>
          </a:bodyPr>
          <a:lstStyle/>
          <a:p>
            <a:pPr marL="11206">
              <a:lnSpc>
                <a:spcPts val="2616"/>
              </a:lnSpc>
              <a:spcBef>
                <a:spcPts val="131"/>
              </a:spcBef>
            </a:pPr>
            <a:r>
              <a:rPr sz="2471" dirty="0">
                <a:latin typeface="Arial"/>
                <a:cs typeface="Arial"/>
              </a:rPr>
              <a:t>•</a:t>
            </a:r>
            <a:endParaRPr sz="2471">
              <a:latin typeface="Arial"/>
              <a:cs typeface="Arial"/>
            </a:endParaRPr>
          </a:p>
        </p:txBody>
      </p:sp>
      <p:sp>
        <p:nvSpPr>
          <p:cNvPr id="5" name="object 5"/>
          <p:cNvSpPr txBox="1"/>
          <p:nvPr/>
        </p:nvSpPr>
        <p:spPr>
          <a:xfrm>
            <a:off x="2837331" y="3484158"/>
            <a:ext cx="4852427" cy="336401"/>
          </a:xfrm>
          <a:prstGeom prst="rect">
            <a:avLst/>
          </a:prstGeom>
        </p:spPr>
        <p:txBody>
          <a:bodyPr wrap="square" lIns="0" tIns="0" rIns="0" bIns="0" rtlCol="0">
            <a:noAutofit/>
          </a:bodyPr>
          <a:lstStyle/>
          <a:p>
            <a:pPr marL="11206">
              <a:lnSpc>
                <a:spcPts val="2607"/>
              </a:lnSpc>
              <a:spcBef>
                <a:spcPts val="130"/>
              </a:spcBef>
            </a:pPr>
            <a:r>
              <a:rPr sz="3706" baseline="2925" dirty="0">
                <a:latin typeface="Calibri"/>
                <a:cs typeface="Calibri"/>
              </a:rPr>
              <a:t>Caused </a:t>
            </a:r>
            <a:r>
              <a:rPr sz="3706" spc="-12" baseline="2925" dirty="0">
                <a:latin typeface="Calibri"/>
                <a:cs typeface="Calibri"/>
              </a:rPr>
              <a:t>b</a:t>
            </a:r>
            <a:r>
              <a:rPr sz="3706" baseline="2925" dirty="0">
                <a:latin typeface="Calibri"/>
                <a:cs typeface="Calibri"/>
              </a:rPr>
              <a:t>y</a:t>
            </a:r>
            <a:r>
              <a:rPr sz="3706" spc="4" baseline="2925" dirty="0">
                <a:latin typeface="Calibri"/>
                <a:cs typeface="Calibri"/>
              </a:rPr>
              <a:t> </a:t>
            </a:r>
            <a:r>
              <a:rPr sz="3706" baseline="2925" dirty="0">
                <a:latin typeface="Calibri"/>
                <a:cs typeface="Calibri"/>
              </a:rPr>
              <a:t>ionizing</a:t>
            </a:r>
            <a:r>
              <a:rPr sz="3706" spc="-8" baseline="2925" dirty="0">
                <a:latin typeface="Calibri"/>
                <a:cs typeface="Calibri"/>
              </a:rPr>
              <a:t> </a:t>
            </a:r>
            <a:r>
              <a:rPr sz="3706" spc="-52" baseline="2925" dirty="0">
                <a:latin typeface="Calibri"/>
                <a:cs typeface="Calibri"/>
              </a:rPr>
              <a:t>r</a:t>
            </a:r>
            <a:r>
              <a:rPr sz="3706" spc="4" baseline="2925" dirty="0">
                <a:latin typeface="Calibri"/>
                <a:cs typeface="Calibri"/>
              </a:rPr>
              <a:t>a</a:t>
            </a:r>
            <a:r>
              <a:rPr sz="3706" spc="-4" baseline="2925" dirty="0">
                <a:latin typeface="Calibri"/>
                <a:cs typeface="Calibri"/>
              </a:rPr>
              <a:t>d</a:t>
            </a:r>
            <a:r>
              <a:rPr sz="3706" baseline="2925" dirty="0">
                <a:latin typeface="Calibri"/>
                <a:cs typeface="Calibri"/>
              </a:rPr>
              <a:t>i</a:t>
            </a:r>
            <a:r>
              <a:rPr sz="3706" spc="-17" baseline="2925" dirty="0">
                <a:latin typeface="Calibri"/>
                <a:cs typeface="Calibri"/>
              </a:rPr>
              <a:t>a</a:t>
            </a:r>
            <a:r>
              <a:rPr sz="3706" baseline="2925" dirty="0">
                <a:latin typeface="Calibri"/>
                <a:cs typeface="Calibri"/>
              </a:rPr>
              <a:t>ti</a:t>
            </a:r>
            <a:r>
              <a:rPr sz="3706" spc="-4" baseline="2925" dirty="0">
                <a:latin typeface="Calibri"/>
                <a:cs typeface="Calibri"/>
              </a:rPr>
              <a:t>o</a:t>
            </a:r>
            <a:r>
              <a:rPr sz="3706" baseline="2925" dirty="0">
                <a:latin typeface="Calibri"/>
                <a:cs typeface="Calibri"/>
              </a:rPr>
              <a:t>n</a:t>
            </a:r>
            <a:r>
              <a:rPr sz="3706" spc="-4" baseline="2925" dirty="0">
                <a:latin typeface="Calibri"/>
                <a:cs typeface="Calibri"/>
              </a:rPr>
              <a:t> </a:t>
            </a:r>
            <a:r>
              <a:rPr sz="3706" spc="-52" baseline="2925" dirty="0">
                <a:latin typeface="Calibri"/>
                <a:cs typeface="Calibri"/>
              </a:rPr>
              <a:t>f</a:t>
            </a:r>
            <a:r>
              <a:rPr sz="3706" spc="-4" baseline="2925" dirty="0">
                <a:latin typeface="Calibri"/>
                <a:cs typeface="Calibri"/>
              </a:rPr>
              <a:t>o</a:t>
            </a:r>
            <a:r>
              <a:rPr sz="3706" baseline="2925" dirty="0">
                <a:latin typeface="Calibri"/>
                <a:cs typeface="Calibri"/>
              </a:rPr>
              <a:t>und</a:t>
            </a:r>
            <a:r>
              <a:rPr sz="3706" spc="12" baseline="2925" dirty="0">
                <a:latin typeface="Calibri"/>
                <a:cs typeface="Calibri"/>
              </a:rPr>
              <a:t> </a:t>
            </a:r>
            <a:r>
              <a:rPr sz="3706" baseline="2925" dirty="0">
                <a:latin typeface="Calibri"/>
                <a:cs typeface="Calibri"/>
              </a:rPr>
              <a:t>in:</a:t>
            </a:r>
            <a:endParaRPr sz="2471">
              <a:latin typeface="Calibri"/>
              <a:cs typeface="Calibri"/>
            </a:endParaRPr>
          </a:p>
        </p:txBody>
      </p:sp>
      <p:sp>
        <p:nvSpPr>
          <p:cNvPr id="4" name="object 4"/>
          <p:cNvSpPr txBox="1"/>
          <p:nvPr/>
        </p:nvSpPr>
        <p:spPr>
          <a:xfrm>
            <a:off x="2938184" y="3917048"/>
            <a:ext cx="244119" cy="1240060"/>
          </a:xfrm>
          <a:prstGeom prst="rect">
            <a:avLst/>
          </a:prstGeom>
        </p:spPr>
        <p:txBody>
          <a:bodyPr wrap="square" lIns="0" tIns="0" rIns="0" bIns="0" rtlCol="0">
            <a:noAutofit/>
          </a:bodyPr>
          <a:lstStyle/>
          <a:p>
            <a:pPr marL="11237">
              <a:lnSpc>
                <a:spcPts val="2616"/>
              </a:lnSpc>
              <a:spcBef>
                <a:spcPts val="131"/>
              </a:spcBef>
            </a:pPr>
            <a:r>
              <a:rPr sz="2471" dirty="0">
                <a:latin typeface="Arial"/>
                <a:cs typeface="Arial"/>
              </a:rPr>
              <a:t>–</a:t>
            </a:r>
            <a:endParaRPr sz="2471">
              <a:latin typeface="Arial"/>
              <a:cs typeface="Arial"/>
            </a:endParaRPr>
          </a:p>
          <a:p>
            <a:pPr marL="11206" marR="31">
              <a:lnSpc>
                <a:spcPct val="95825"/>
              </a:lnSpc>
              <a:spcBef>
                <a:spcPts val="586"/>
              </a:spcBef>
            </a:pPr>
            <a:r>
              <a:rPr sz="2471" dirty="0">
                <a:latin typeface="Arial"/>
                <a:cs typeface="Arial"/>
              </a:rPr>
              <a:t>–</a:t>
            </a:r>
            <a:endParaRPr sz="2471">
              <a:latin typeface="Arial"/>
              <a:cs typeface="Arial"/>
            </a:endParaRPr>
          </a:p>
          <a:p>
            <a:pPr marL="11237">
              <a:lnSpc>
                <a:spcPct val="95825"/>
              </a:lnSpc>
              <a:spcBef>
                <a:spcPts val="717"/>
              </a:spcBef>
            </a:pPr>
            <a:r>
              <a:rPr sz="2471" dirty="0">
                <a:latin typeface="Arial"/>
                <a:cs typeface="Arial"/>
              </a:rPr>
              <a:t>–</a:t>
            </a:r>
            <a:endParaRPr sz="2471">
              <a:latin typeface="Arial"/>
              <a:cs typeface="Arial"/>
            </a:endParaRPr>
          </a:p>
        </p:txBody>
      </p:sp>
      <p:sp>
        <p:nvSpPr>
          <p:cNvPr id="3" name="object 3"/>
          <p:cNvSpPr txBox="1"/>
          <p:nvPr/>
        </p:nvSpPr>
        <p:spPr>
          <a:xfrm>
            <a:off x="3190317" y="3935986"/>
            <a:ext cx="5339133" cy="1240060"/>
          </a:xfrm>
          <a:prstGeom prst="rect">
            <a:avLst/>
          </a:prstGeom>
        </p:spPr>
        <p:txBody>
          <a:bodyPr wrap="square" lIns="0" tIns="0" rIns="0" bIns="0" rtlCol="0">
            <a:noAutofit/>
          </a:bodyPr>
          <a:lstStyle/>
          <a:p>
            <a:pPr marL="11237" marR="57455">
              <a:lnSpc>
                <a:spcPts val="2607"/>
              </a:lnSpc>
              <a:spcBef>
                <a:spcPts val="130"/>
              </a:spcBef>
            </a:pPr>
            <a:r>
              <a:rPr sz="3706" baseline="2925" dirty="0">
                <a:latin typeface="Calibri"/>
                <a:cs typeface="Calibri"/>
              </a:rPr>
              <a:t>The upper</a:t>
            </a:r>
            <a:r>
              <a:rPr sz="3706" spc="12" baseline="2925" dirty="0">
                <a:latin typeface="Calibri"/>
                <a:cs typeface="Calibri"/>
              </a:rPr>
              <a:t> </a:t>
            </a:r>
            <a:r>
              <a:rPr sz="3706" spc="-17" baseline="2925" dirty="0">
                <a:latin typeface="Calibri"/>
                <a:cs typeface="Calibri"/>
              </a:rPr>
              <a:t>a</a:t>
            </a:r>
            <a:r>
              <a:rPr sz="3706" baseline="2925" dirty="0">
                <a:latin typeface="Calibri"/>
                <a:cs typeface="Calibri"/>
              </a:rPr>
              <a:t>tmosphe</a:t>
            </a:r>
            <a:r>
              <a:rPr sz="3706" spc="-30" baseline="2925" dirty="0">
                <a:latin typeface="Calibri"/>
                <a:cs typeface="Calibri"/>
              </a:rPr>
              <a:t>r</a:t>
            </a:r>
            <a:r>
              <a:rPr sz="3706" baseline="2925" dirty="0">
                <a:latin typeface="Calibri"/>
                <a:cs typeface="Calibri"/>
              </a:rPr>
              <a:t>e or ou</a:t>
            </a:r>
            <a:r>
              <a:rPr sz="3706" spc="-30" baseline="2925" dirty="0">
                <a:latin typeface="Calibri"/>
                <a:cs typeface="Calibri"/>
              </a:rPr>
              <a:t>t</a:t>
            </a:r>
            <a:r>
              <a:rPr sz="3706" baseline="2925" dirty="0">
                <a:latin typeface="Calibri"/>
                <a:cs typeface="Calibri"/>
              </a:rPr>
              <a:t>er space</a:t>
            </a:r>
            <a:endParaRPr sz="2471">
              <a:latin typeface="Calibri"/>
              <a:cs typeface="Calibri"/>
            </a:endParaRPr>
          </a:p>
          <a:p>
            <a:pPr marL="11206">
              <a:lnSpc>
                <a:spcPct val="101725"/>
              </a:lnSpc>
              <a:spcBef>
                <a:spcPts val="411"/>
              </a:spcBef>
            </a:pPr>
            <a:r>
              <a:rPr sz="2471" dirty="0">
                <a:latin typeface="Calibri"/>
                <a:cs typeface="Calibri"/>
              </a:rPr>
              <a:t>High ene</a:t>
            </a:r>
            <a:r>
              <a:rPr sz="2471" spc="-26" dirty="0">
                <a:latin typeface="Calibri"/>
                <a:cs typeface="Calibri"/>
              </a:rPr>
              <a:t>r</a:t>
            </a:r>
            <a:r>
              <a:rPr sz="2471" dirty="0">
                <a:latin typeface="Calibri"/>
                <a:cs typeface="Calibri"/>
              </a:rPr>
              <a:t>gy</a:t>
            </a:r>
            <a:r>
              <a:rPr sz="2471" spc="-8" dirty="0">
                <a:latin typeface="Calibri"/>
                <a:cs typeface="Calibri"/>
              </a:rPr>
              <a:t> </a:t>
            </a:r>
            <a:r>
              <a:rPr sz="2471" dirty="0">
                <a:latin typeface="Calibri"/>
                <a:cs typeface="Calibri"/>
              </a:rPr>
              <a:t>sou</a:t>
            </a:r>
            <a:r>
              <a:rPr sz="2471" spc="-34" dirty="0">
                <a:latin typeface="Calibri"/>
                <a:cs typeface="Calibri"/>
              </a:rPr>
              <a:t>r</a:t>
            </a:r>
            <a:r>
              <a:rPr sz="2471" dirty="0">
                <a:latin typeface="Calibri"/>
                <a:cs typeface="Calibri"/>
              </a:rPr>
              <a:t>ces in a lab e</a:t>
            </a:r>
            <a:r>
              <a:rPr sz="2471" spc="-44" dirty="0">
                <a:latin typeface="Calibri"/>
                <a:cs typeface="Calibri"/>
              </a:rPr>
              <a:t>n</a:t>
            </a:r>
            <a:r>
              <a:rPr sz="2471" dirty="0">
                <a:latin typeface="Calibri"/>
                <a:cs typeface="Calibri"/>
              </a:rPr>
              <a:t>vi</a:t>
            </a:r>
            <a:r>
              <a:rPr sz="2471" spc="-39" dirty="0">
                <a:latin typeface="Calibri"/>
                <a:cs typeface="Calibri"/>
              </a:rPr>
              <a:t>r</a:t>
            </a:r>
            <a:r>
              <a:rPr sz="2471" spc="-4" dirty="0">
                <a:latin typeface="Calibri"/>
                <a:cs typeface="Calibri"/>
              </a:rPr>
              <a:t>o</a:t>
            </a:r>
            <a:r>
              <a:rPr sz="2471" dirty="0">
                <a:latin typeface="Calibri"/>
                <a:cs typeface="Calibri"/>
              </a:rPr>
              <a:t>nme</a:t>
            </a:r>
            <a:r>
              <a:rPr sz="2471" spc="-22" dirty="0">
                <a:latin typeface="Calibri"/>
                <a:cs typeface="Calibri"/>
              </a:rPr>
              <a:t>n</a:t>
            </a:r>
            <a:r>
              <a:rPr sz="2471" dirty="0">
                <a:latin typeface="Calibri"/>
                <a:cs typeface="Calibri"/>
              </a:rPr>
              <a:t>t</a:t>
            </a:r>
            <a:endParaRPr sz="2471">
              <a:latin typeface="Calibri"/>
              <a:cs typeface="Calibri"/>
            </a:endParaRPr>
          </a:p>
          <a:p>
            <a:pPr marL="11237" marR="57455">
              <a:lnSpc>
                <a:spcPct val="101725"/>
              </a:lnSpc>
              <a:spcBef>
                <a:spcPts val="542"/>
              </a:spcBef>
            </a:pPr>
            <a:r>
              <a:rPr sz="2471" dirty="0">
                <a:latin typeface="Calibri"/>
                <a:cs typeface="Calibri"/>
              </a:rPr>
              <a:t>Nuclear </a:t>
            </a:r>
            <a:r>
              <a:rPr sz="2471" spc="-8" dirty="0">
                <a:latin typeface="Calibri"/>
                <a:cs typeface="Calibri"/>
              </a:rPr>
              <a:t>po</a:t>
            </a:r>
            <a:r>
              <a:rPr sz="2471" spc="-22" dirty="0">
                <a:latin typeface="Calibri"/>
                <a:cs typeface="Calibri"/>
              </a:rPr>
              <a:t>w</a:t>
            </a:r>
            <a:r>
              <a:rPr sz="2471" dirty="0">
                <a:latin typeface="Calibri"/>
                <a:cs typeface="Calibri"/>
              </a:rPr>
              <a:t>er pla</a:t>
            </a:r>
            <a:r>
              <a:rPr sz="2471" spc="-26" dirty="0">
                <a:latin typeface="Calibri"/>
                <a:cs typeface="Calibri"/>
              </a:rPr>
              <a:t>n</a:t>
            </a:r>
            <a:r>
              <a:rPr sz="2471" dirty="0">
                <a:latin typeface="Calibri"/>
                <a:cs typeface="Calibri"/>
              </a:rPr>
              <a:t>ts</a:t>
            </a:r>
            <a:endParaRPr sz="2471">
              <a:latin typeface="Calibri"/>
              <a:cs typeface="Calibri"/>
            </a:endParaRPr>
          </a:p>
        </p:txBody>
      </p:sp>
      <p:sp>
        <p:nvSpPr>
          <p:cNvPr id="12" name="TextBox 11">
            <a:extLst>
              <a:ext uri="{FF2B5EF4-FFF2-40B4-BE49-F238E27FC236}">
                <a16:creationId xmlns:a16="http://schemas.microsoft.com/office/drawing/2014/main" id="{F8D57FB6-886F-4778-B2CC-D5C0988964E8}"/>
              </a:ext>
            </a:extLst>
          </p:cNvPr>
          <p:cNvSpPr txBox="1"/>
          <p:nvPr/>
        </p:nvSpPr>
        <p:spPr>
          <a:xfrm>
            <a:off x="1536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CMOS Latch-up</a:t>
            </a:r>
          </a:p>
        </p:txBody>
      </p:sp>
      <p:sp>
        <p:nvSpPr>
          <p:cNvPr id="13" name="Date Placeholder 1">
            <a:extLst>
              <a:ext uri="{FF2B5EF4-FFF2-40B4-BE49-F238E27FC236}">
                <a16:creationId xmlns:a16="http://schemas.microsoft.com/office/drawing/2014/main" id="{8CFA98CB-2F7D-46AC-BC67-756438144025}"/>
              </a:ext>
            </a:extLst>
          </p:cNvPr>
          <p:cNvSpPr>
            <a:spLocks noGrp="1"/>
          </p:cNvSpPr>
          <p:nvPr>
            <p:ph type="dt" sz="half" idx="10"/>
          </p:nvPr>
        </p:nvSpPr>
        <p:spPr>
          <a:xfrm>
            <a:off x="1533525" y="6448446"/>
            <a:ext cx="2133600" cy="365125"/>
          </a:xfrm>
        </p:spPr>
        <p:txBody>
          <a:bodyPr/>
          <a:lstStyle/>
          <a:p>
            <a:fld id="{ADF5A313-DFE6-448C-857B-AAC33D330831}" type="datetime5">
              <a:rPr lang="en-US" smtClean="0"/>
              <a:t>8-Sep-20</a:t>
            </a:fld>
            <a:endParaRPr lang="en-US" dirty="0"/>
          </a:p>
        </p:txBody>
      </p:sp>
      <p:sp>
        <p:nvSpPr>
          <p:cNvPr id="14" name="Slide Number Placeholder 2">
            <a:extLst>
              <a:ext uri="{FF2B5EF4-FFF2-40B4-BE49-F238E27FC236}">
                <a16:creationId xmlns:a16="http://schemas.microsoft.com/office/drawing/2014/main" id="{3840EA65-51D5-4143-B55B-4A3CB45C1F93}"/>
              </a:ext>
            </a:extLst>
          </p:cNvPr>
          <p:cNvSpPr>
            <a:spLocks noGrp="1"/>
          </p:cNvSpPr>
          <p:nvPr>
            <p:ph type="sldNum" sz="quarter" idx="12"/>
          </p:nvPr>
        </p:nvSpPr>
        <p:spPr>
          <a:xfrm>
            <a:off x="8524875" y="6492895"/>
            <a:ext cx="2133600" cy="365125"/>
          </a:xfrm>
        </p:spPr>
        <p:txBody>
          <a:bodyPr/>
          <a:lstStyle/>
          <a:p>
            <a:fld id="{BC490F8C-3D0D-4DB1-B2BD-1525EA5CE111}" type="slidenum">
              <a:rPr lang="en-US" sz="2000">
                <a:solidFill>
                  <a:srgbClr val="009900"/>
                </a:solidFill>
              </a:rPr>
              <a:pPr/>
              <a:t>5</a:t>
            </a:fld>
            <a:endParaRPr lang="en-US" sz="2000" dirty="0">
              <a:solidFill>
                <a:srgbClr val="0099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p:cNvSpPr/>
          <p:nvPr/>
        </p:nvSpPr>
        <p:spPr>
          <a:xfrm>
            <a:off x="3428103" y="3556075"/>
            <a:ext cx="5631979" cy="2844725"/>
          </a:xfrm>
          <a:prstGeom prst="rect">
            <a:avLst/>
          </a:prstGeom>
          <a:blipFill>
            <a:blip r:embed="rId2" cstate="print"/>
            <a:stretch>
              <a:fillRect/>
            </a:stretch>
          </a:blipFill>
        </p:spPr>
        <p:txBody>
          <a:bodyPr wrap="square" lIns="0" tIns="0" rIns="0" bIns="0" rtlCol="0">
            <a:noAutofit/>
          </a:bodyPr>
          <a:lstStyle/>
          <a:p>
            <a:endParaRPr sz="1588"/>
          </a:p>
        </p:txBody>
      </p:sp>
      <p:sp>
        <p:nvSpPr>
          <p:cNvPr id="17" name="object 17"/>
          <p:cNvSpPr txBox="1"/>
          <p:nvPr/>
        </p:nvSpPr>
        <p:spPr>
          <a:xfrm>
            <a:off x="2534772" y="1105068"/>
            <a:ext cx="3063383" cy="380776"/>
          </a:xfrm>
          <a:prstGeom prst="rect">
            <a:avLst/>
          </a:prstGeom>
        </p:spPr>
        <p:txBody>
          <a:bodyPr wrap="square" lIns="0" tIns="0" rIns="0" bIns="0" rtlCol="0">
            <a:noAutofit/>
          </a:bodyPr>
          <a:lstStyle/>
          <a:p>
            <a:pPr marL="11206">
              <a:lnSpc>
                <a:spcPts val="2965"/>
              </a:lnSpc>
              <a:spcBef>
                <a:spcPts val="148"/>
              </a:spcBef>
            </a:pPr>
            <a:r>
              <a:rPr sz="4236" b="1" baseline="3413" dirty="0">
                <a:latin typeface="Calibri"/>
                <a:cs typeface="Calibri"/>
              </a:rPr>
              <a:t>L</a:t>
            </a:r>
            <a:r>
              <a:rPr sz="4236" b="1" spc="-26" baseline="3413" dirty="0">
                <a:latin typeface="Calibri"/>
                <a:cs typeface="Calibri"/>
              </a:rPr>
              <a:t>a</a:t>
            </a:r>
            <a:r>
              <a:rPr sz="4236" b="1" spc="-34" baseline="3413" dirty="0">
                <a:latin typeface="Calibri"/>
                <a:cs typeface="Calibri"/>
              </a:rPr>
              <a:t>t</a:t>
            </a:r>
            <a:r>
              <a:rPr sz="4236" b="1" baseline="3413" dirty="0">
                <a:latin typeface="Calibri"/>
                <a:cs typeface="Calibri"/>
              </a:rPr>
              <a:t>ch‐up</a:t>
            </a:r>
            <a:r>
              <a:rPr sz="4236" b="1" spc="-17" baseline="3413" dirty="0">
                <a:latin typeface="Calibri"/>
                <a:cs typeface="Calibri"/>
              </a:rPr>
              <a:t> </a:t>
            </a:r>
            <a:r>
              <a:rPr sz="4236" b="1" baseline="3413" dirty="0">
                <a:latin typeface="Calibri"/>
                <a:cs typeface="Calibri"/>
              </a:rPr>
              <a:t>p</a:t>
            </a:r>
            <a:r>
              <a:rPr sz="4236" b="1" spc="-34" baseline="3413" dirty="0">
                <a:latin typeface="Calibri"/>
                <a:cs typeface="Calibri"/>
              </a:rPr>
              <a:t>r</a:t>
            </a:r>
            <a:r>
              <a:rPr sz="4236" b="1" spc="-17" baseline="3413" dirty="0">
                <a:latin typeface="Calibri"/>
                <a:cs typeface="Calibri"/>
              </a:rPr>
              <a:t>e</a:t>
            </a:r>
            <a:r>
              <a:rPr sz="4236" b="1" spc="-26" baseline="3413" dirty="0">
                <a:latin typeface="Calibri"/>
                <a:cs typeface="Calibri"/>
              </a:rPr>
              <a:t>v</a:t>
            </a:r>
            <a:r>
              <a:rPr sz="4236" b="1" baseline="3413" dirty="0">
                <a:latin typeface="Calibri"/>
                <a:cs typeface="Calibri"/>
              </a:rPr>
              <a:t>e</a:t>
            </a:r>
            <a:r>
              <a:rPr sz="4236" b="1" spc="-26" baseline="3413" dirty="0">
                <a:latin typeface="Calibri"/>
                <a:cs typeface="Calibri"/>
              </a:rPr>
              <a:t>n</a:t>
            </a:r>
            <a:r>
              <a:rPr sz="4236" b="1" baseline="3413" dirty="0">
                <a:latin typeface="Calibri"/>
                <a:cs typeface="Calibri"/>
              </a:rPr>
              <a:t>tion</a:t>
            </a:r>
            <a:endParaRPr sz="2824">
              <a:latin typeface="Calibri"/>
              <a:cs typeface="Calibri"/>
            </a:endParaRPr>
          </a:p>
        </p:txBody>
      </p:sp>
      <p:sp>
        <p:nvSpPr>
          <p:cNvPr id="16" name="object 16"/>
          <p:cNvSpPr txBox="1"/>
          <p:nvPr/>
        </p:nvSpPr>
        <p:spPr>
          <a:xfrm>
            <a:off x="2534771" y="1883877"/>
            <a:ext cx="179406" cy="336400"/>
          </a:xfrm>
          <a:prstGeom prst="rect">
            <a:avLst/>
          </a:prstGeom>
        </p:spPr>
        <p:txBody>
          <a:bodyPr wrap="square" lIns="0" tIns="0" rIns="0" bIns="0" rtlCol="0">
            <a:noAutofit/>
          </a:bodyPr>
          <a:lstStyle/>
          <a:p>
            <a:pPr marL="11206">
              <a:lnSpc>
                <a:spcPts val="2616"/>
              </a:lnSpc>
              <a:spcBef>
                <a:spcPts val="131"/>
              </a:spcBef>
            </a:pPr>
            <a:r>
              <a:rPr sz="2471" dirty="0">
                <a:latin typeface="Arial"/>
                <a:cs typeface="Arial"/>
              </a:rPr>
              <a:t>•</a:t>
            </a:r>
            <a:endParaRPr sz="2471">
              <a:latin typeface="Arial"/>
              <a:cs typeface="Arial"/>
            </a:endParaRPr>
          </a:p>
        </p:txBody>
      </p:sp>
      <p:sp>
        <p:nvSpPr>
          <p:cNvPr id="15" name="object 15"/>
          <p:cNvSpPr txBox="1"/>
          <p:nvPr/>
        </p:nvSpPr>
        <p:spPr>
          <a:xfrm>
            <a:off x="2837298" y="1902814"/>
            <a:ext cx="6222784" cy="712904"/>
          </a:xfrm>
          <a:prstGeom prst="rect">
            <a:avLst/>
          </a:prstGeom>
        </p:spPr>
        <p:txBody>
          <a:bodyPr wrap="square" lIns="0" tIns="0" rIns="0" bIns="0" rtlCol="0">
            <a:noAutofit/>
          </a:bodyPr>
          <a:lstStyle/>
          <a:p>
            <a:pPr marL="11237">
              <a:lnSpc>
                <a:spcPts val="2607"/>
              </a:lnSpc>
              <a:spcBef>
                <a:spcPts val="130"/>
              </a:spcBef>
            </a:pPr>
            <a:r>
              <a:rPr sz="3706" spc="4" baseline="2925" dirty="0">
                <a:latin typeface="Calibri"/>
                <a:cs typeface="Calibri"/>
              </a:rPr>
              <a:t>S</a:t>
            </a:r>
            <a:r>
              <a:rPr sz="3706" spc="-34" baseline="2925" dirty="0">
                <a:latin typeface="Calibri"/>
                <a:cs typeface="Calibri"/>
              </a:rPr>
              <a:t>t</a:t>
            </a:r>
            <a:r>
              <a:rPr sz="3706" spc="-44" baseline="2925" dirty="0">
                <a:latin typeface="Calibri"/>
                <a:cs typeface="Calibri"/>
              </a:rPr>
              <a:t>a</a:t>
            </a:r>
            <a:r>
              <a:rPr sz="3706" baseline="2925" dirty="0">
                <a:latin typeface="Calibri"/>
                <a:cs typeface="Calibri"/>
              </a:rPr>
              <a:t>y </a:t>
            </a:r>
            <a:r>
              <a:rPr sz="3706" spc="-4" baseline="2925" dirty="0">
                <a:latin typeface="Calibri"/>
                <a:cs typeface="Calibri"/>
              </a:rPr>
              <a:t>belo</a:t>
            </a:r>
            <a:r>
              <a:rPr sz="3706" baseline="2925" dirty="0">
                <a:latin typeface="Calibri"/>
                <a:cs typeface="Calibri"/>
              </a:rPr>
              <a:t>w </a:t>
            </a:r>
            <a:r>
              <a:rPr sz="3706" spc="-4" baseline="2925" dirty="0">
                <a:latin typeface="Calibri"/>
                <a:cs typeface="Calibri"/>
              </a:rPr>
              <a:t>th</a:t>
            </a:r>
            <a:r>
              <a:rPr sz="3706" baseline="2925" dirty="0">
                <a:latin typeface="Calibri"/>
                <a:cs typeface="Calibri"/>
              </a:rPr>
              <a:t>e</a:t>
            </a:r>
            <a:r>
              <a:rPr sz="3706" spc="4" baseline="2925" dirty="0">
                <a:latin typeface="Calibri"/>
                <a:cs typeface="Calibri"/>
              </a:rPr>
              <a:t> </a:t>
            </a:r>
            <a:r>
              <a:rPr sz="3706" baseline="2925" dirty="0">
                <a:latin typeface="Calibri"/>
                <a:cs typeface="Calibri"/>
              </a:rPr>
              <a:t>a</a:t>
            </a:r>
            <a:r>
              <a:rPr sz="3706" spc="-12" baseline="2925" dirty="0">
                <a:latin typeface="Calibri"/>
                <a:cs typeface="Calibri"/>
              </a:rPr>
              <a:t>b</a:t>
            </a:r>
            <a:r>
              <a:rPr sz="3706" baseline="2925" dirty="0">
                <a:latin typeface="Calibri"/>
                <a:cs typeface="Calibri"/>
              </a:rPr>
              <a:t>solu</a:t>
            </a:r>
            <a:r>
              <a:rPr sz="3706" spc="-30" baseline="2925" dirty="0">
                <a:latin typeface="Calibri"/>
                <a:cs typeface="Calibri"/>
              </a:rPr>
              <a:t>t</a:t>
            </a:r>
            <a:r>
              <a:rPr sz="3706" baseline="2925" dirty="0">
                <a:latin typeface="Calibri"/>
                <a:cs typeface="Calibri"/>
              </a:rPr>
              <a:t>e m</a:t>
            </a:r>
            <a:r>
              <a:rPr sz="3706" spc="-17" baseline="2925" dirty="0">
                <a:latin typeface="Calibri"/>
                <a:cs typeface="Calibri"/>
              </a:rPr>
              <a:t>a</a:t>
            </a:r>
            <a:r>
              <a:rPr sz="3706" baseline="2925" dirty="0">
                <a:latin typeface="Calibri"/>
                <a:cs typeface="Calibri"/>
              </a:rPr>
              <a:t>ximum </a:t>
            </a:r>
            <a:r>
              <a:rPr sz="3706" spc="-52" baseline="2925" dirty="0">
                <a:latin typeface="Calibri"/>
                <a:cs typeface="Calibri"/>
              </a:rPr>
              <a:t>r</a:t>
            </a:r>
            <a:r>
              <a:rPr sz="3706" spc="-17" baseline="2925" dirty="0">
                <a:latin typeface="Calibri"/>
                <a:cs typeface="Calibri"/>
              </a:rPr>
              <a:t>a</a:t>
            </a:r>
            <a:r>
              <a:rPr sz="3706" baseline="2925" dirty="0">
                <a:latin typeface="Calibri"/>
                <a:cs typeface="Calibri"/>
              </a:rPr>
              <a:t>ti</a:t>
            </a:r>
            <a:r>
              <a:rPr sz="3706" spc="-4" baseline="2925" dirty="0">
                <a:latin typeface="Calibri"/>
                <a:cs typeface="Calibri"/>
              </a:rPr>
              <a:t>n</a:t>
            </a:r>
            <a:r>
              <a:rPr sz="3706" baseline="2925" dirty="0">
                <a:latin typeface="Calibri"/>
                <a:cs typeface="Calibri"/>
              </a:rPr>
              <a:t>gs of </a:t>
            </a:r>
            <a:r>
              <a:rPr sz="3706" spc="-4" baseline="2925" dirty="0">
                <a:latin typeface="Calibri"/>
                <a:cs typeface="Calibri"/>
              </a:rPr>
              <a:t>the</a:t>
            </a:r>
            <a:endParaRPr sz="2471">
              <a:latin typeface="Calibri"/>
              <a:cs typeface="Calibri"/>
            </a:endParaRPr>
          </a:p>
          <a:p>
            <a:pPr marL="11206" marR="47101">
              <a:lnSpc>
                <a:spcPts val="2965"/>
              </a:lnSpc>
              <a:spcBef>
                <a:spcPts val="18"/>
              </a:spcBef>
            </a:pPr>
            <a:r>
              <a:rPr sz="3706" baseline="1950" dirty="0">
                <a:latin typeface="Calibri"/>
                <a:cs typeface="Calibri"/>
              </a:rPr>
              <a:t>chip.</a:t>
            </a:r>
            <a:endParaRPr sz="2471">
              <a:latin typeface="Calibri"/>
              <a:cs typeface="Calibri"/>
            </a:endParaRPr>
          </a:p>
        </p:txBody>
      </p:sp>
      <p:sp>
        <p:nvSpPr>
          <p:cNvPr id="14" name="object 14"/>
          <p:cNvSpPr txBox="1"/>
          <p:nvPr/>
        </p:nvSpPr>
        <p:spPr>
          <a:xfrm>
            <a:off x="2534739" y="2712210"/>
            <a:ext cx="179406" cy="336400"/>
          </a:xfrm>
          <a:prstGeom prst="rect">
            <a:avLst/>
          </a:prstGeom>
        </p:spPr>
        <p:txBody>
          <a:bodyPr wrap="square" lIns="0" tIns="0" rIns="0" bIns="0" rtlCol="0">
            <a:noAutofit/>
          </a:bodyPr>
          <a:lstStyle/>
          <a:p>
            <a:pPr marL="11206">
              <a:lnSpc>
                <a:spcPts val="2616"/>
              </a:lnSpc>
              <a:spcBef>
                <a:spcPts val="131"/>
              </a:spcBef>
            </a:pPr>
            <a:r>
              <a:rPr sz="2471" dirty="0">
                <a:latin typeface="Arial"/>
                <a:cs typeface="Arial"/>
              </a:rPr>
              <a:t>•</a:t>
            </a:r>
            <a:endParaRPr sz="2471">
              <a:latin typeface="Arial"/>
              <a:cs typeface="Arial"/>
            </a:endParaRPr>
          </a:p>
        </p:txBody>
      </p:sp>
      <p:sp>
        <p:nvSpPr>
          <p:cNvPr id="13" name="object 13"/>
          <p:cNvSpPr txBox="1"/>
          <p:nvPr/>
        </p:nvSpPr>
        <p:spPr>
          <a:xfrm>
            <a:off x="2837300" y="2731149"/>
            <a:ext cx="5469611" cy="336401"/>
          </a:xfrm>
          <a:prstGeom prst="rect">
            <a:avLst/>
          </a:prstGeom>
        </p:spPr>
        <p:txBody>
          <a:bodyPr wrap="square" lIns="0" tIns="0" rIns="0" bIns="0" rtlCol="0">
            <a:noAutofit/>
          </a:bodyPr>
          <a:lstStyle/>
          <a:p>
            <a:pPr marL="11206">
              <a:lnSpc>
                <a:spcPts val="2607"/>
              </a:lnSpc>
              <a:spcBef>
                <a:spcPts val="130"/>
              </a:spcBef>
            </a:pPr>
            <a:r>
              <a:rPr sz="3706" baseline="2925" dirty="0">
                <a:latin typeface="Calibri"/>
                <a:cs typeface="Calibri"/>
              </a:rPr>
              <a:t>Isol</a:t>
            </a:r>
            <a:r>
              <a:rPr sz="3706" spc="-22" baseline="2925" dirty="0">
                <a:latin typeface="Calibri"/>
                <a:cs typeface="Calibri"/>
              </a:rPr>
              <a:t>a</a:t>
            </a:r>
            <a:r>
              <a:rPr sz="3706" spc="-26" baseline="2925" dirty="0">
                <a:latin typeface="Calibri"/>
                <a:cs typeface="Calibri"/>
              </a:rPr>
              <a:t>t</a:t>
            </a:r>
            <a:r>
              <a:rPr sz="3706" baseline="2925" dirty="0">
                <a:latin typeface="Calibri"/>
                <a:cs typeface="Calibri"/>
              </a:rPr>
              <a:t>e</a:t>
            </a:r>
            <a:r>
              <a:rPr sz="3706" spc="-17" baseline="2925" dirty="0">
                <a:latin typeface="Calibri"/>
                <a:cs typeface="Calibri"/>
              </a:rPr>
              <a:t> </a:t>
            </a:r>
            <a:r>
              <a:rPr sz="3706" spc="-4" baseline="2925" dirty="0">
                <a:latin typeface="Calibri"/>
                <a:cs typeface="Calibri"/>
              </a:rPr>
              <a:t>th</a:t>
            </a:r>
            <a:r>
              <a:rPr sz="3706" baseline="2925" dirty="0">
                <a:latin typeface="Calibri"/>
                <a:cs typeface="Calibri"/>
              </a:rPr>
              <a:t>e</a:t>
            </a:r>
            <a:r>
              <a:rPr sz="3706" spc="4" baseline="2925" dirty="0">
                <a:latin typeface="Calibri"/>
                <a:cs typeface="Calibri"/>
              </a:rPr>
              <a:t> </a:t>
            </a:r>
            <a:r>
              <a:rPr sz="3706" baseline="2925" dirty="0">
                <a:latin typeface="Calibri"/>
                <a:cs typeface="Calibri"/>
              </a:rPr>
              <a:t>NMOS</a:t>
            </a:r>
            <a:r>
              <a:rPr sz="3706" spc="8" baseline="2925" dirty="0">
                <a:latin typeface="Calibri"/>
                <a:cs typeface="Calibri"/>
              </a:rPr>
              <a:t> </a:t>
            </a:r>
            <a:r>
              <a:rPr sz="3706" baseline="2925" dirty="0">
                <a:latin typeface="Calibri"/>
                <a:cs typeface="Calibri"/>
              </a:rPr>
              <a:t>and</a:t>
            </a:r>
            <a:r>
              <a:rPr sz="3706" spc="4" baseline="2925" dirty="0">
                <a:latin typeface="Calibri"/>
                <a:cs typeface="Calibri"/>
              </a:rPr>
              <a:t> </a:t>
            </a:r>
            <a:r>
              <a:rPr sz="3706" baseline="2925" dirty="0">
                <a:latin typeface="Calibri"/>
                <a:cs typeface="Calibri"/>
              </a:rPr>
              <a:t>PMOS</a:t>
            </a:r>
            <a:r>
              <a:rPr sz="3706" spc="8" baseline="2925" dirty="0">
                <a:latin typeface="Calibri"/>
                <a:cs typeface="Calibri"/>
              </a:rPr>
              <a:t> </a:t>
            </a:r>
            <a:r>
              <a:rPr sz="3706" spc="-4" baseline="2925" dirty="0">
                <a:latin typeface="Calibri"/>
                <a:cs typeface="Calibri"/>
              </a:rPr>
              <a:t>device</a:t>
            </a:r>
            <a:r>
              <a:rPr sz="3706" baseline="2925" dirty="0">
                <a:latin typeface="Calibri"/>
                <a:cs typeface="Calibri"/>
              </a:rPr>
              <a:t>s using</a:t>
            </a:r>
            <a:endParaRPr sz="2471">
              <a:latin typeface="Calibri"/>
              <a:cs typeface="Calibri"/>
            </a:endParaRPr>
          </a:p>
        </p:txBody>
      </p:sp>
      <p:sp>
        <p:nvSpPr>
          <p:cNvPr id="12" name="object 12"/>
          <p:cNvSpPr txBox="1"/>
          <p:nvPr/>
        </p:nvSpPr>
        <p:spPr>
          <a:xfrm>
            <a:off x="8308899" y="2731148"/>
            <a:ext cx="385318" cy="336400"/>
          </a:xfrm>
          <a:prstGeom prst="rect">
            <a:avLst/>
          </a:prstGeom>
        </p:spPr>
        <p:txBody>
          <a:bodyPr wrap="square" lIns="0" tIns="0" rIns="0" bIns="0" rtlCol="0">
            <a:noAutofit/>
          </a:bodyPr>
          <a:lstStyle/>
          <a:p>
            <a:pPr marL="11206">
              <a:lnSpc>
                <a:spcPts val="2607"/>
              </a:lnSpc>
              <a:spcBef>
                <a:spcPts val="130"/>
              </a:spcBef>
            </a:pPr>
            <a:r>
              <a:rPr sz="3706" baseline="2925" dirty="0">
                <a:latin typeface="Calibri"/>
                <a:cs typeface="Calibri"/>
              </a:rPr>
              <a:t>an</a:t>
            </a:r>
            <a:endParaRPr sz="2471">
              <a:latin typeface="Calibri"/>
              <a:cs typeface="Calibri"/>
            </a:endParaRPr>
          </a:p>
        </p:txBody>
      </p:sp>
      <p:sp>
        <p:nvSpPr>
          <p:cNvPr id="11" name="object 11"/>
          <p:cNvSpPr txBox="1"/>
          <p:nvPr/>
        </p:nvSpPr>
        <p:spPr>
          <a:xfrm>
            <a:off x="8695514" y="2731148"/>
            <a:ext cx="757132" cy="336400"/>
          </a:xfrm>
          <a:prstGeom prst="rect">
            <a:avLst/>
          </a:prstGeom>
        </p:spPr>
        <p:txBody>
          <a:bodyPr wrap="square" lIns="0" tIns="0" rIns="0" bIns="0" rtlCol="0">
            <a:noAutofit/>
          </a:bodyPr>
          <a:lstStyle/>
          <a:p>
            <a:pPr marL="11206">
              <a:lnSpc>
                <a:spcPts val="2607"/>
              </a:lnSpc>
              <a:spcBef>
                <a:spcPts val="130"/>
              </a:spcBef>
            </a:pPr>
            <a:r>
              <a:rPr sz="3706" spc="-48" baseline="2925" dirty="0">
                <a:latin typeface="Calibri"/>
                <a:cs typeface="Calibri"/>
              </a:rPr>
              <a:t>o</a:t>
            </a:r>
            <a:r>
              <a:rPr sz="3706" spc="-4" baseline="2925" dirty="0">
                <a:latin typeface="Calibri"/>
                <a:cs typeface="Calibri"/>
              </a:rPr>
              <a:t>x</a:t>
            </a:r>
            <a:r>
              <a:rPr sz="3706" baseline="2925" dirty="0">
                <a:latin typeface="Calibri"/>
                <a:cs typeface="Calibri"/>
              </a:rPr>
              <a:t>i</a:t>
            </a:r>
            <a:r>
              <a:rPr sz="3706" spc="-4" baseline="2925" dirty="0">
                <a:latin typeface="Calibri"/>
                <a:cs typeface="Calibri"/>
              </a:rPr>
              <a:t>d</a:t>
            </a:r>
            <a:r>
              <a:rPr sz="3706" baseline="2925" dirty="0">
                <a:latin typeface="Calibri"/>
                <a:cs typeface="Calibri"/>
              </a:rPr>
              <a:t>e</a:t>
            </a:r>
            <a:endParaRPr sz="2471">
              <a:latin typeface="Calibri"/>
              <a:cs typeface="Calibri"/>
            </a:endParaRPr>
          </a:p>
        </p:txBody>
      </p:sp>
      <p:sp>
        <p:nvSpPr>
          <p:cNvPr id="10" name="object 10"/>
          <p:cNvSpPr txBox="1"/>
          <p:nvPr/>
        </p:nvSpPr>
        <p:spPr>
          <a:xfrm>
            <a:off x="2837298" y="3107653"/>
            <a:ext cx="897904" cy="336400"/>
          </a:xfrm>
          <a:prstGeom prst="rect">
            <a:avLst/>
          </a:prstGeom>
        </p:spPr>
        <p:txBody>
          <a:bodyPr wrap="square" lIns="0" tIns="0" rIns="0" bIns="0" rtlCol="0">
            <a:noAutofit/>
          </a:bodyPr>
          <a:lstStyle/>
          <a:p>
            <a:pPr marL="11206">
              <a:lnSpc>
                <a:spcPts val="2607"/>
              </a:lnSpc>
              <a:spcBef>
                <a:spcPts val="130"/>
              </a:spcBef>
            </a:pPr>
            <a:r>
              <a:rPr sz="3706" spc="-4" baseline="2925" dirty="0">
                <a:latin typeface="Calibri"/>
                <a:cs typeface="Calibri"/>
              </a:rPr>
              <a:t>t</a:t>
            </a:r>
            <a:r>
              <a:rPr sz="3706" spc="-30" baseline="2925" dirty="0">
                <a:latin typeface="Calibri"/>
                <a:cs typeface="Calibri"/>
              </a:rPr>
              <a:t>r</a:t>
            </a:r>
            <a:r>
              <a:rPr sz="3706" spc="-4" baseline="2925" dirty="0">
                <a:latin typeface="Calibri"/>
                <a:cs typeface="Calibri"/>
              </a:rPr>
              <a:t>ench</a:t>
            </a:r>
            <a:endParaRPr sz="2471">
              <a:latin typeface="Calibri"/>
              <a:cs typeface="Calibri"/>
            </a:endParaRPr>
          </a:p>
        </p:txBody>
      </p:sp>
      <p:sp>
        <p:nvSpPr>
          <p:cNvPr id="9" name="object 9"/>
          <p:cNvSpPr txBox="1"/>
          <p:nvPr/>
        </p:nvSpPr>
        <p:spPr>
          <a:xfrm>
            <a:off x="3738257" y="3107653"/>
            <a:ext cx="1170588" cy="336400"/>
          </a:xfrm>
          <a:prstGeom prst="rect">
            <a:avLst/>
          </a:prstGeom>
        </p:spPr>
        <p:txBody>
          <a:bodyPr wrap="square" lIns="0" tIns="0" rIns="0" bIns="0" rtlCol="0">
            <a:noAutofit/>
          </a:bodyPr>
          <a:lstStyle/>
          <a:p>
            <a:pPr marL="11206">
              <a:lnSpc>
                <a:spcPts val="2607"/>
              </a:lnSpc>
              <a:spcBef>
                <a:spcPts val="130"/>
              </a:spcBef>
            </a:pPr>
            <a:r>
              <a:rPr sz="3706" spc="-26" baseline="2925" dirty="0">
                <a:latin typeface="Calibri"/>
                <a:cs typeface="Calibri"/>
              </a:rPr>
              <a:t>t</a:t>
            </a:r>
            <a:r>
              <a:rPr sz="3706" spc="-4" baseline="2925" dirty="0">
                <a:latin typeface="Calibri"/>
                <a:cs typeface="Calibri"/>
              </a:rPr>
              <a:t>o</a:t>
            </a:r>
            <a:r>
              <a:rPr sz="3706" spc="-17" baseline="2925" dirty="0">
                <a:latin typeface="Calibri"/>
                <a:cs typeface="Calibri"/>
              </a:rPr>
              <a:t>ge</a:t>
            </a:r>
            <a:r>
              <a:rPr sz="3706" baseline="2925" dirty="0">
                <a:latin typeface="Calibri"/>
                <a:cs typeface="Calibri"/>
              </a:rPr>
              <a:t>ther</a:t>
            </a:r>
            <a:endParaRPr sz="2471">
              <a:latin typeface="Calibri"/>
              <a:cs typeface="Calibri"/>
            </a:endParaRPr>
          </a:p>
        </p:txBody>
      </p:sp>
      <p:sp>
        <p:nvSpPr>
          <p:cNvPr id="8" name="object 8"/>
          <p:cNvSpPr txBox="1"/>
          <p:nvPr/>
        </p:nvSpPr>
        <p:spPr>
          <a:xfrm>
            <a:off x="4910160" y="3107653"/>
            <a:ext cx="635533" cy="336400"/>
          </a:xfrm>
          <a:prstGeom prst="rect">
            <a:avLst/>
          </a:prstGeom>
        </p:spPr>
        <p:txBody>
          <a:bodyPr wrap="square" lIns="0" tIns="0" rIns="0" bIns="0" rtlCol="0">
            <a:noAutofit/>
          </a:bodyPr>
          <a:lstStyle/>
          <a:p>
            <a:pPr marL="11206">
              <a:lnSpc>
                <a:spcPts val="2607"/>
              </a:lnSpc>
              <a:spcBef>
                <a:spcPts val="130"/>
              </a:spcBef>
            </a:pPr>
            <a:r>
              <a:rPr sz="3706" baseline="2925" dirty="0">
                <a:latin typeface="Calibri"/>
                <a:cs typeface="Calibri"/>
              </a:rPr>
              <a:t>with</a:t>
            </a:r>
            <a:endParaRPr sz="2471">
              <a:latin typeface="Calibri"/>
              <a:cs typeface="Calibri"/>
            </a:endParaRPr>
          </a:p>
        </p:txBody>
      </p:sp>
      <p:sp>
        <p:nvSpPr>
          <p:cNvPr id="7" name="object 7"/>
          <p:cNvSpPr txBox="1"/>
          <p:nvPr/>
        </p:nvSpPr>
        <p:spPr>
          <a:xfrm>
            <a:off x="5547558" y="3107653"/>
            <a:ext cx="219911" cy="336400"/>
          </a:xfrm>
          <a:prstGeom prst="rect">
            <a:avLst/>
          </a:prstGeom>
        </p:spPr>
        <p:txBody>
          <a:bodyPr wrap="square" lIns="0" tIns="0" rIns="0" bIns="0" rtlCol="0">
            <a:noAutofit/>
          </a:bodyPr>
          <a:lstStyle/>
          <a:p>
            <a:pPr marL="11206">
              <a:lnSpc>
                <a:spcPts val="2607"/>
              </a:lnSpc>
              <a:spcBef>
                <a:spcPts val="130"/>
              </a:spcBef>
            </a:pPr>
            <a:r>
              <a:rPr sz="3706" baseline="2925" dirty="0">
                <a:latin typeface="Calibri"/>
                <a:cs typeface="Calibri"/>
              </a:rPr>
              <a:t>a</a:t>
            </a:r>
            <a:endParaRPr sz="2471">
              <a:latin typeface="Calibri"/>
              <a:cs typeface="Calibri"/>
            </a:endParaRPr>
          </a:p>
        </p:txBody>
      </p:sp>
      <p:sp>
        <p:nvSpPr>
          <p:cNvPr id="6" name="object 6"/>
          <p:cNvSpPr txBox="1"/>
          <p:nvPr/>
        </p:nvSpPr>
        <p:spPr>
          <a:xfrm>
            <a:off x="5768761" y="3107653"/>
            <a:ext cx="901220" cy="336400"/>
          </a:xfrm>
          <a:prstGeom prst="rect">
            <a:avLst/>
          </a:prstGeom>
        </p:spPr>
        <p:txBody>
          <a:bodyPr wrap="square" lIns="0" tIns="0" rIns="0" bIns="0" rtlCol="0">
            <a:noAutofit/>
          </a:bodyPr>
          <a:lstStyle/>
          <a:p>
            <a:pPr marL="11206">
              <a:lnSpc>
                <a:spcPts val="2607"/>
              </a:lnSpc>
              <a:spcBef>
                <a:spcPts val="130"/>
              </a:spcBef>
            </a:pPr>
            <a:r>
              <a:rPr sz="3706" baseline="2925" dirty="0">
                <a:latin typeface="Calibri"/>
                <a:cs typeface="Calibri"/>
              </a:rPr>
              <a:t>buried</a:t>
            </a:r>
            <a:endParaRPr sz="2471">
              <a:latin typeface="Calibri"/>
              <a:cs typeface="Calibri"/>
            </a:endParaRPr>
          </a:p>
        </p:txBody>
      </p:sp>
      <p:sp>
        <p:nvSpPr>
          <p:cNvPr id="5" name="object 5"/>
          <p:cNvSpPr txBox="1"/>
          <p:nvPr/>
        </p:nvSpPr>
        <p:spPr>
          <a:xfrm>
            <a:off x="6672390" y="3107653"/>
            <a:ext cx="757132" cy="336401"/>
          </a:xfrm>
          <a:prstGeom prst="rect">
            <a:avLst/>
          </a:prstGeom>
        </p:spPr>
        <p:txBody>
          <a:bodyPr wrap="square" lIns="0" tIns="0" rIns="0" bIns="0" rtlCol="0">
            <a:noAutofit/>
          </a:bodyPr>
          <a:lstStyle/>
          <a:p>
            <a:pPr marL="11206">
              <a:lnSpc>
                <a:spcPts val="2607"/>
              </a:lnSpc>
              <a:spcBef>
                <a:spcPts val="130"/>
              </a:spcBef>
            </a:pPr>
            <a:r>
              <a:rPr sz="3706" spc="-48" baseline="2925" dirty="0">
                <a:latin typeface="Calibri"/>
                <a:cs typeface="Calibri"/>
              </a:rPr>
              <a:t>o</a:t>
            </a:r>
            <a:r>
              <a:rPr sz="3706" spc="-4" baseline="2925" dirty="0">
                <a:latin typeface="Calibri"/>
                <a:cs typeface="Calibri"/>
              </a:rPr>
              <a:t>x</a:t>
            </a:r>
            <a:r>
              <a:rPr sz="3706" baseline="2925" dirty="0">
                <a:latin typeface="Calibri"/>
                <a:cs typeface="Calibri"/>
              </a:rPr>
              <a:t>i</a:t>
            </a:r>
            <a:r>
              <a:rPr sz="3706" spc="-4" baseline="2925" dirty="0">
                <a:latin typeface="Calibri"/>
                <a:cs typeface="Calibri"/>
              </a:rPr>
              <a:t>d</a:t>
            </a:r>
            <a:r>
              <a:rPr sz="3706" baseline="2925" dirty="0">
                <a:latin typeface="Calibri"/>
                <a:cs typeface="Calibri"/>
              </a:rPr>
              <a:t>e</a:t>
            </a:r>
            <a:endParaRPr sz="2471">
              <a:latin typeface="Calibri"/>
              <a:cs typeface="Calibri"/>
            </a:endParaRPr>
          </a:p>
        </p:txBody>
      </p:sp>
      <p:sp>
        <p:nvSpPr>
          <p:cNvPr id="4" name="object 4"/>
          <p:cNvSpPr txBox="1"/>
          <p:nvPr/>
        </p:nvSpPr>
        <p:spPr>
          <a:xfrm>
            <a:off x="7430798" y="3107653"/>
            <a:ext cx="773508" cy="336400"/>
          </a:xfrm>
          <a:prstGeom prst="rect">
            <a:avLst/>
          </a:prstGeom>
        </p:spPr>
        <p:txBody>
          <a:bodyPr wrap="square" lIns="0" tIns="0" rIns="0" bIns="0" rtlCol="0">
            <a:noAutofit/>
          </a:bodyPr>
          <a:lstStyle/>
          <a:p>
            <a:pPr marL="11206">
              <a:lnSpc>
                <a:spcPts val="2607"/>
              </a:lnSpc>
              <a:spcBef>
                <a:spcPts val="130"/>
              </a:spcBef>
            </a:pPr>
            <a:r>
              <a:rPr sz="3706" baseline="2925" dirty="0">
                <a:latin typeface="Calibri"/>
                <a:cs typeface="Calibri"/>
              </a:rPr>
              <a:t>l</a:t>
            </a:r>
            <a:r>
              <a:rPr sz="3706" spc="-48" baseline="2925" dirty="0">
                <a:latin typeface="Calibri"/>
                <a:cs typeface="Calibri"/>
              </a:rPr>
              <a:t>a</a:t>
            </a:r>
            <a:r>
              <a:rPr sz="3706" spc="-30" baseline="2925" dirty="0">
                <a:latin typeface="Calibri"/>
                <a:cs typeface="Calibri"/>
              </a:rPr>
              <a:t>y</a:t>
            </a:r>
            <a:r>
              <a:rPr sz="3706" baseline="2925" dirty="0">
                <a:latin typeface="Calibri"/>
                <a:cs typeface="Calibri"/>
              </a:rPr>
              <a:t>er:</a:t>
            </a:r>
            <a:endParaRPr sz="2471">
              <a:latin typeface="Calibri"/>
              <a:cs typeface="Calibri"/>
            </a:endParaRPr>
          </a:p>
        </p:txBody>
      </p:sp>
      <p:sp>
        <p:nvSpPr>
          <p:cNvPr id="21" name="TextBox 20">
            <a:extLst>
              <a:ext uri="{FF2B5EF4-FFF2-40B4-BE49-F238E27FC236}">
                <a16:creationId xmlns:a16="http://schemas.microsoft.com/office/drawing/2014/main" id="{5BCCF520-2C91-4CBF-9CC0-32AEB805ABD2}"/>
              </a:ext>
            </a:extLst>
          </p:cNvPr>
          <p:cNvSpPr txBox="1"/>
          <p:nvPr/>
        </p:nvSpPr>
        <p:spPr>
          <a:xfrm>
            <a:off x="1536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CMOS Latch-up</a:t>
            </a:r>
          </a:p>
        </p:txBody>
      </p:sp>
      <p:sp>
        <p:nvSpPr>
          <p:cNvPr id="22" name="Date Placeholder 1">
            <a:extLst>
              <a:ext uri="{FF2B5EF4-FFF2-40B4-BE49-F238E27FC236}">
                <a16:creationId xmlns:a16="http://schemas.microsoft.com/office/drawing/2014/main" id="{A6289C36-C64A-450A-B1B7-B1F90D5A8643}"/>
              </a:ext>
            </a:extLst>
          </p:cNvPr>
          <p:cNvSpPr>
            <a:spLocks noGrp="1"/>
          </p:cNvSpPr>
          <p:nvPr>
            <p:ph type="dt" sz="half" idx="10"/>
          </p:nvPr>
        </p:nvSpPr>
        <p:spPr>
          <a:xfrm>
            <a:off x="1533525" y="6448446"/>
            <a:ext cx="2133600" cy="365125"/>
          </a:xfrm>
        </p:spPr>
        <p:txBody>
          <a:bodyPr/>
          <a:lstStyle/>
          <a:p>
            <a:fld id="{ADF5A313-DFE6-448C-857B-AAC33D330831}" type="datetime5">
              <a:rPr lang="en-US" smtClean="0"/>
              <a:t>8-Sep-20</a:t>
            </a:fld>
            <a:endParaRPr lang="en-US" dirty="0"/>
          </a:p>
        </p:txBody>
      </p:sp>
      <p:sp>
        <p:nvSpPr>
          <p:cNvPr id="23" name="Slide Number Placeholder 2">
            <a:extLst>
              <a:ext uri="{FF2B5EF4-FFF2-40B4-BE49-F238E27FC236}">
                <a16:creationId xmlns:a16="http://schemas.microsoft.com/office/drawing/2014/main" id="{F4ADA399-1F57-4803-BC8E-6D327074090F}"/>
              </a:ext>
            </a:extLst>
          </p:cNvPr>
          <p:cNvSpPr>
            <a:spLocks noGrp="1"/>
          </p:cNvSpPr>
          <p:nvPr>
            <p:ph type="sldNum" sz="quarter" idx="12"/>
          </p:nvPr>
        </p:nvSpPr>
        <p:spPr>
          <a:xfrm>
            <a:off x="8524875" y="6492895"/>
            <a:ext cx="2133600" cy="365125"/>
          </a:xfrm>
        </p:spPr>
        <p:txBody>
          <a:bodyPr/>
          <a:lstStyle/>
          <a:p>
            <a:fld id="{BC490F8C-3D0D-4DB1-B2BD-1525EA5CE111}" type="slidenum">
              <a:rPr lang="en-US" sz="2000">
                <a:solidFill>
                  <a:srgbClr val="009900"/>
                </a:solidFill>
              </a:rPr>
              <a:pPr/>
              <a:t>6</a:t>
            </a:fld>
            <a:endParaRPr lang="en-US" sz="2000" dirty="0">
              <a:solidFill>
                <a:srgbClr val="0099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6"/>
          <p:cNvSpPr/>
          <p:nvPr/>
        </p:nvSpPr>
        <p:spPr>
          <a:xfrm>
            <a:off x="3453884" y="2834661"/>
            <a:ext cx="5690116" cy="3773156"/>
          </a:xfrm>
          <a:prstGeom prst="rect">
            <a:avLst/>
          </a:prstGeom>
          <a:blipFill>
            <a:blip r:embed="rId2" cstate="print"/>
            <a:stretch>
              <a:fillRect/>
            </a:stretch>
          </a:blipFill>
        </p:spPr>
        <p:txBody>
          <a:bodyPr wrap="square" lIns="0" tIns="0" rIns="0" bIns="0" rtlCol="0">
            <a:noAutofit/>
          </a:bodyPr>
          <a:lstStyle/>
          <a:p>
            <a:endParaRPr sz="1588"/>
          </a:p>
        </p:txBody>
      </p:sp>
      <p:sp>
        <p:nvSpPr>
          <p:cNvPr id="13" name="object 13"/>
          <p:cNvSpPr txBox="1"/>
          <p:nvPr/>
        </p:nvSpPr>
        <p:spPr>
          <a:xfrm>
            <a:off x="2534772" y="1105068"/>
            <a:ext cx="3063383" cy="380776"/>
          </a:xfrm>
          <a:prstGeom prst="rect">
            <a:avLst/>
          </a:prstGeom>
        </p:spPr>
        <p:txBody>
          <a:bodyPr wrap="square" lIns="0" tIns="0" rIns="0" bIns="0" rtlCol="0">
            <a:noAutofit/>
          </a:bodyPr>
          <a:lstStyle/>
          <a:p>
            <a:pPr marL="11206">
              <a:lnSpc>
                <a:spcPts val="2965"/>
              </a:lnSpc>
              <a:spcBef>
                <a:spcPts val="148"/>
              </a:spcBef>
            </a:pPr>
            <a:r>
              <a:rPr sz="4236" b="1" baseline="3413" dirty="0">
                <a:latin typeface="Calibri"/>
                <a:cs typeface="Calibri"/>
              </a:rPr>
              <a:t>L</a:t>
            </a:r>
            <a:r>
              <a:rPr sz="4236" b="1" spc="-26" baseline="3413" dirty="0">
                <a:latin typeface="Calibri"/>
                <a:cs typeface="Calibri"/>
              </a:rPr>
              <a:t>a</a:t>
            </a:r>
            <a:r>
              <a:rPr sz="4236" b="1" spc="-34" baseline="3413" dirty="0">
                <a:latin typeface="Calibri"/>
                <a:cs typeface="Calibri"/>
              </a:rPr>
              <a:t>t</a:t>
            </a:r>
            <a:r>
              <a:rPr sz="4236" b="1" baseline="3413" dirty="0">
                <a:latin typeface="Calibri"/>
                <a:cs typeface="Calibri"/>
              </a:rPr>
              <a:t>ch‐up</a:t>
            </a:r>
            <a:r>
              <a:rPr sz="4236" b="1" spc="-17" baseline="3413" dirty="0">
                <a:latin typeface="Calibri"/>
                <a:cs typeface="Calibri"/>
              </a:rPr>
              <a:t> </a:t>
            </a:r>
            <a:r>
              <a:rPr sz="4236" b="1" baseline="3413" dirty="0">
                <a:latin typeface="Calibri"/>
                <a:cs typeface="Calibri"/>
              </a:rPr>
              <a:t>p</a:t>
            </a:r>
            <a:r>
              <a:rPr sz="4236" b="1" spc="-34" baseline="3413" dirty="0">
                <a:latin typeface="Calibri"/>
                <a:cs typeface="Calibri"/>
              </a:rPr>
              <a:t>r</a:t>
            </a:r>
            <a:r>
              <a:rPr sz="4236" b="1" spc="-17" baseline="3413" dirty="0">
                <a:latin typeface="Calibri"/>
                <a:cs typeface="Calibri"/>
              </a:rPr>
              <a:t>e</a:t>
            </a:r>
            <a:r>
              <a:rPr sz="4236" b="1" spc="-26" baseline="3413" dirty="0">
                <a:latin typeface="Calibri"/>
                <a:cs typeface="Calibri"/>
              </a:rPr>
              <a:t>v</a:t>
            </a:r>
            <a:r>
              <a:rPr sz="4236" b="1" baseline="3413" dirty="0">
                <a:latin typeface="Calibri"/>
                <a:cs typeface="Calibri"/>
              </a:rPr>
              <a:t>e</a:t>
            </a:r>
            <a:r>
              <a:rPr sz="4236" b="1" spc="-26" baseline="3413" dirty="0">
                <a:latin typeface="Calibri"/>
                <a:cs typeface="Calibri"/>
              </a:rPr>
              <a:t>n</a:t>
            </a:r>
            <a:r>
              <a:rPr sz="4236" b="1" baseline="3413" dirty="0">
                <a:latin typeface="Calibri"/>
                <a:cs typeface="Calibri"/>
              </a:rPr>
              <a:t>tion</a:t>
            </a:r>
            <a:endParaRPr sz="2824">
              <a:latin typeface="Calibri"/>
              <a:cs typeface="Calibri"/>
            </a:endParaRPr>
          </a:p>
        </p:txBody>
      </p:sp>
      <p:sp>
        <p:nvSpPr>
          <p:cNvPr id="12" name="object 12"/>
          <p:cNvSpPr txBox="1"/>
          <p:nvPr/>
        </p:nvSpPr>
        <p:spPr>
          <a:xfrm>
            <a:off x="2534771" y="1883877"/>
            <a:ext cx="179406" cy="336400"/>
          </a:xfrm>
          <a:prstGeom prst="rect">
            <a:avLst/>
          </a:prstGeom>
        </p:spPr>
        <p:txBody>
          <a:bodyPr wrap="square" lIns="0" tIns="0" rIns="0" bIns="0" rtlCol="0">
            <a:noAutofit/>
          </a:bodyPr>
          <a:lstStyle/>
          <a:p>
            <a:pPr marL="11206">
              <a:lnSpc>
                <a:spcPts val="2616"/>
              </a:lnSpc>
              <a:spcBef>
                <a:spcPts val="131"/>
              </a:spcBef>
            </a:pPr>
            <a:r>
              <a:rPr sz="2471" dirty="0">
                <a:latin typeface="Arial"/>
                <a:cs typeface="Arial"/>
              </a:rPr>
              <a:t>•</a:t>
            </a:r>
            <a:endParaRPr sz="2471">
              <a:latin typeface="Arial"/>
              <a:cs typeface="Arial"/>
            </a:endParaRPr>
          </a:p>
        </p:txBody>
      </p:sp>
      <p:sp>
        <p:nvSpPr>
          <p:cNvPr id="11" name="object 11"/>
          <p:cNvSpPr txBox="1"/>
          <p:nvPr/>
        </p:nvSpPr>
        <p:spPr>
          <a:xfrm>
            <a:off x="2837330" y="1902815"/>
            <a:ext cx="3880285" cy="336401"/>
          </a:xfrm>
          <a:prstGeom prst="rect">
            <a:avLst/>
          </a:prstGeom>
        </p:spPr>
        <p:txBody>
          <a:bodyPr wrap="square" lIns="0" tIns="0" rIns="0" bIns="0" rtlCol="0">
            <a:noAutofit/>
          </a:bodyPr>
          <a:lstStyle/>
          <a:p>
            <a:pPr marL="11206">
              <a:lnSpc>
                <a:spcPts val="2607"/>
              </a:lnSpc>
              <a:spcBef>
                <a:spcPts val="130"/>
              </a:spcBef>
            </a:pPr>
            <a:r>
              <a:rPr sz="3706" baseline="2925" dirty="0">
                <a:latin typeface="Calibri"/>
                <a:cs typeface="Calibri"/>
              </a:rPr>
              <a:t>If </a:t>
            </a:r>
            <a:r>
              <a:rPr sz="3706" spc="-34" baseline="2925" dirty="0">
                <a:latin typeface="Calibri"/>
                <a:cs typeface="Calibri"/>
              </a:rPr>
              <a:t>y</a:t>
            </a:r>
            <a:r>
              <a:rPr sz="3706" baseline="2925" dirty="0">
                <a:latin typeface="Calibri"/>
                <a:cs typeface="Calibri"/>
              </a:rPr>
              <a:t>ou </a:t>
            </a:r>
            <a:r>
              <a:rPr sz="3706" spc="-22" baseline="2925" dirty="0">
                <a:latin typeface="Calibri"/>
                <a:cs typeface="Calibri"/>
              </a:rPr>
              <a:t>c</a:t>
            </a:r>
            <a:r>
              <a:rPr sz="3706" baseline="2925" dirty="0">
                <a:latin typeface="Calibri"/>
                <a:cs typeface="Calibri"/>
              </a:rPr>
              <a:t>annot</a:t>
            </a:r>
            <a:r>
              <a:rPr sz="3706" spc="8" baseline="2925" dirty="0">
                <a:latin typeface="Calibri"/>
                <a:cs typeface="Calibri"/>
              </a:rPr>
              <a:t> </a:t>
            </a:r>
            <a:r>
              <a:rPr sz="3706" baseline="2925" dirty="0">
                <a:latin typeface="Calibri"/>
                <a:cs typeface="Calibri"/>
              </a:rPr>
              <a:t>include</a:t>
            </a:r>
            <a:r>
              <a:rPr sz="3706" spc="12" baseline="2925" dirty="0">
                <a:latin typeface="Calibri"/>
                <a:cs typeface="Calibri"/>
              </a:rPr>
              <a:t> </a:t>
            </a:r>
            <a:r>
              <a:rPr sz="3706" baseline="2925" dirty="0">
                <a:latin typeface="Calibri"/>
                <a:cs typeface="Calibri"/>
              </a:rPr>
              <a:t>an </a:t>
            </a:r>
            <a:r>
              <a:rPr sz="3706" spc="-48" baseline="2925" dirty="0">
                <a:latin typeface="Calibri"/>
                <a:cs typeface="Calibri"/>
              </a:rPr>
              <a:t>o</a:t>
            </a:r>
            <a:r>
              <a:rPr sz="3706" spc="-4" baseline="2925" dirty="0">
                <a:latin typeface="Calibri"/>
                <a:cs typeface="Calibri"/>
              </a:rPr>
              <a:t>x</a:t>
            </a:r>
            <a:r>
              <a:rPr sz="3706" baseline="2925" dirty="0">
                <a:latin typeface="Calibri"/>
                <a:cs typeface="Calibri"/>
              </a:rPr>
              <a:t>i</a:t>
            </a:r>
            <a:r>
              <a:rPr sz="3706" spc="-4" baseline="2925" dirty="0">
                <a:latin typeface="Calibri"/>
                <a:cs typeface="Calibri"/>
              </a:rPr>
              <a:t>d</a:t>
            </a:r>
            <a:r>
              <a:rPr sz="3706" baseline="2925" dirty="0">
                <a:latin typeface="Calibri"/>
                <a:cs typeface="Calibri"/>
              </a:rPr>
              <a:t>e</a:t>
            </a:r>
            <a:endParaRPr sz="2471" dirty="0">
              <a:latin typeface="Calibri"/>
              <a:cs typeface="Calibri"/>
            </a:endParaRPr>
          </a:p>
        </p:txBody>
      </p:sp>
      <p:sp>
        <p:nvSpPr>
          <p:cNvPr id="10" name="object 10"/>
          <p:cNvSpPr txBox="1"/>
          <p:nvPr/>
        </p:nvSpPr>
        <p:spPr>
          <a:xfrm>
            <a:off x="6718892" y="1902815"/>
            <a:ext cx="975965" cy="336400"/>
          </a:xfrm>
          <a:prstGeom prst="rect">
            <a:avLst/>
          </a:prstGeom>
        </p:spPr>
        <p:txBody>
          <a:bodyPr wrap="square" lIns="0" tIns="0" rIns="0" bIns="0" rtlCol="0">
            <a:noAutofit/>
          </a:bodyPr>
          <a:lstStyle/>
          <a:p>
            <a:pPr marL="11206">
              <a:lnSpc>
                <a:spcPts val="2607"/>
              </a:lnSpc>
              <a:spcBef>
                <a:spcPts val="130"/>
              </a:spcBef>
            </a:pPr>
            <a:r>
              <a:rPr sz="3706" spc="-4" baseline="2925" dirty="0">
                <a:latin typeface="Calibri"/>
                <a:cs typeface="Calibri"/>
              </a:rPr>
              <a:t>t</a:t>
            </a:r>
            <a:r>
              <a:rPr sz="3706" spc="-30" baseline="2925" dirty="0">
                <a:latin typeface="Calibri"/>
                <a:cs typeface="Calibri"/>
              </a:rPr>
              <a:t>r</a:t>
            </a:r>
            <a:r>
              <a:rPr sz="3706" spc="-4" baseline="2925" dirty="0">
                <a:latin typeface="Calibri"/>
                <a:cs typeface="Calibri"/>
              </a:rPr>
              <a:t>ench,</a:t>
            </a:r>
            <a:endParaRPr sz="2471">
              <a:latin typeface="Calibri"/>
              <a:cs typeface="Calibri"/>
            </a:endParaRPr>
          </a:p>
        </p:txBody>
      </p:sp>
      <p:sp>
        <p:nvSpPr>
          <p:cNvPr id="9" name="object 9"/>
          <p:cNvSpPr txBox="1"/>
          <p:nvPr/>
        </p:nvSpPr>
        <p:spPr>
          <a:xfrm>
            <a:off x="7698537" y="1902815"/>
            <a:ext cx="659840" cy="336400"/>
          </a:xfrm>
          <a:prstGeom prst="rect">
            <a:avLst/>
          </a:prstGeom>
        </p:spPr>
        <p:txBody>
          <a:bodyPr wrap="square" lIns="0" tIns="0" rIns="0" bIns="0" rtlCol="0">
            <a:noAutofit/>
          </a:bodyPr>
          <a:lstStyle/>
          <a:p>
            <a:pPr marL="11206">
              <a:lnSpc>
                <a:spcPts val="2607"/>
              </a:lnSpc>
              <a:spcBef>
                <a:spcPts val="130"/>
              </a:spcBef>
            </a:pPr>
            <a:r>
              <a:rPr sz="3706" baseline="2925" dirty="0">
                <a:latin typeface="Calibri"/>
                <a:cs typeface="Calibri"/>
              </a:rPr>
              <a:t>then</a:t>
            </a:r>
            <a:endParaRPr sz="2471">
              <a:latin typeface="Calibri"/>
              <a:cs typeface="Calibri"/>
            </a:endParaRPr>
          </a:p>
        </p:txBody>
      </p:sp>
      <p:sp>
        <p:nvSpPr>
          <p:cNvPr id="8" name="object 8"/>
          <p:cNvSpPr txBox="1"/>
          <p:nvPr/>
        </p:nvSpPr>
        <p:spPr>
          <a:xfrm>
            <a:off x="8360802" y="1902815"/>
            <a:ext cx="513416" cy="336400"/>
          </a:xfrm>
          <a:prstGeom prst="rect">
            <a:avLst/>
          </a:prstGeom>
        </p:spPr>
        <p:txBody>
          <a:bodyPr wrap="square" lIns="0" tIns="0" rIns="0" bIns="0" rtlCol="0">
            <a:noAutofit/>
          </a:bodyPr>
          <a:lstStyle/>
          <a:p>
            <a:pPr marL="11206">
              <a:lnSpc>
                <a:spcPts val="2607"/>
              </a:lnSpc>
              <a:spcBef>
                <a:spcPts val="130"/>
              </a:spcBef>
            </a:pPr>
            <a:r>
              <a:rPr sz="3706" baseline="2925" dirty="0">
                <a:latin typeface="Calibri"/>
                <a:cs typeface="Calibri"/>
              </a:rPr>
              <a:t>use</a:t>
            </a:r>
            <a:endParaRPr sz="2471">
              <a:latin typeface="Calibri"/>
              <a:cs typeface="Calibri"/>
            </a:endParaRPr>
          </a:p>
        </p:txBody>
      </p:sp>
      <p:sp>
        <p:nvSpPr>
          <p:cNvPr id="7" name="object 7"/>
          <p:cNvSpPr txBox="1"/>
          <p:nvPr/>
        </p:nvSpPr>
        <p:spPr>
          <a:xfrm>
            <a:off x="8876498" y="1902815"/>
            <a:ext cx="803581" cy="336400"/>
          </a:xfrm>
          <a:prstGeom prst="rect">
            <a:avLst/>
          </a:prstGeom>
        </p:spPr>
        <p:txBody>
          <a:bodyPr wrap="square" lIns="0" tIns="0" rIns="0" bIns="0" rtlCol="0">
            <a:noAutofit/>
          </a:bodyPr>
          <a:lstStyle/>
          <a:p>
            <a:pPr marL="11206">
              <a:lnSpc>
                <a:spcPts val="2607"/>
              </a:lnSpc>
              <a:spcBef>
                <a:spcPts val="130"/>
              </a:spcBef>
            </a:pPr>
            <a:r>
              <a:rPr sz="3706" baseline="2925" dirty="0">
                <a:latin typeface="Calibri"/>
                <a:cs typeface="Calibri"/>
              </a:rPr>
              <a:t>gua</a:t>
            </a:r>
            <a:r>
              <a:rPr sz="3706" spc="-30" baseline="2925" dirty="0">
                <a:latin typeface="Calibri"/>
                <a:cs typeface="Calibri"/>
              </a:rPr>
              <a:t>r</a:t>
            </a:r>
            <a:r>
              <a:rPr sz="3706" baseline="2925" dirty="0">
                <a:latin typeface="Calibri"/>
                <a:cs typeface="Calibri"/>
              </a:rPr>
              <a:t>d</a:t>
            </a:r>
            <a:endParaRPr sz="2471">
              <a:latin typeface="Calibri"/>
              <a:cs typeface="Calibri"/>
            </a:endParaRPr>
          </a:p>
        </p:txBody>
      </p:sp>
      <p:sp>
        <p:nvSpPr>
          <p:cNvPr id="6" name="object 6"/>
          <p:cNvSpPr txBox="1"/>
          <p:nvPr/>
        </p:nvSpPr>
        <p:spPr>
          <a:xfrm>
            <a:off x="2837425" y="2279319"/>
            <a:ext cx="686445" cy="336400"/>
          </a:xfrm>
          <a:prstGeom prst="rect">
            <a:avLst/>
          </a:prstGeom>
        </p:spPr>
        <p:txBody>
          <a:bodyPr wrap="square" lIns="0" tIns="0" rIns="0" bIns="0" rtlCol="0">
            <a:noAutofit/>
          </a:bodyPr>
          <a:lstStyle/>
          <a:p>
            <a:pPr marL="11206">
              <a:lnSpc>
                <a:spcPts val="2607"/>
              </a:lnSpc>
              <a:spcBef>
                <a:spcPts val="130"/>
              </a:spcBef>
            </a:pPr>
            <a:r>
              <a:rPr sz="3706" baseline="2925" dirty="0">
                <a:latin typeface="Calibri"/>
                <a:cs typeface="Calibri"/>
              </a:rPr>
              <a:t>rings</a:t>
            </a:r>
            <a:endParaRPr sz="2471">
              <a:latin typeface="Calibri"/>
              <a:cs typeface="Calibri"/>
            </a:endParaRPr>
          </a:p>
        </p:txBody>
      </p:sp>
      <p:sp>
        <p:nvSpPr>
          <p:cNvPr id="5" name="object 5"/>
          <p:cNvSpPr txBox="1"/>
          <p:nvPr/>
        </p:nvSpPr>
        <p:spPr>
          <a:xfrm>
            <a:off x="3525217" y="2279319"/>
            <a:ext cx="984259" cy="336400"/>
          </a:xfrm>
          <a:prstGeom prst="rect">
            <a:avLst/>
          </a:prstGeom>
        </p:spPr>
        <p:txBody>
          <a:bodyPr wrap="square" lIns="0" tIns="0" rIns="0" bIns="0" rtlCol="0">
            <a:noAutofit/>
          </a:bodyPr>
          <a:lstStyle/>
          <a:p>
            <a:pPr marL="11206">
              <a:lnSpc>
                <a:spcPts val="2607"/>
              </a:lnSpc>
              <a:spcBef>
                <a:spcPts val="130"/>
              </a:spcBef>
            </a:pPr>
            <a:r>
              <a:rPr sz="3706" baseline="2925" dirty="0">
                <a:latin typeface="Calibri"/>
                <a:cs typeface="Calibri"/>
              </a:rPr>
              <a:t>a</a:t>
            </a:r>
            <a:r>
              <a:rPr sz="3706" spc="-39" baseline="2925" dirty="0">
                <a:latin typeface="Calibri"/>
                <a:cs typeface="Calibri"/>
              </a:rPr>
              <a:t>r</a:t>
            </a:r>
            <a:r>
              <a:rPr sz="3706" baseline="2925" dirty="0">
                <a:latin typeface="Calibri"/>
                <a:cs typeface="Calibri"/>
              </a:rPr>
              <a:t>ound</a:t>
            </a:r>
            <a:endParaRPr sz="2471">
              <a:latin typeface="Calibri"/>
              <a:cs typeface="Calibri"/>
            </a:endParaRPr>
          </a:p>
        </p:txBody>
      </p:sp>
      <p:sp>
        <p:nvSpPr>
          <p:cNvPr id="4" name="object 4"/>
          <p:cNvSpPr txBox="1"/>
          <p:nvPr/>
        </p:nvSpPr>
        <p:spPr>
          <a:xfrm>
            <a:off x="4511551" y="2279319"/>
            <a:ext cx="646789" cy="336400"/>
          </a:xfrm>
          <a:prstGeom prst="rect">
            <a:avLst/>
          </a:prstGeom>
        </p:spPr>
        <p:txBody>
          <a:bodyPr wrap="square" lIns="0" tIns="0" rIns="0" bIns="0" rtlCol="0">
            <a:noAutofit/>
          </a:bodyPr>
          <a:lstStyle/>
          <a:p>
            <a:pPr marL="11206">
              <a:lnSpc>
                <a:spcPts val="2607"/>
              </a:lnSpc>
              <a:spcBef>
                <a:spcPts val="130"/>
              </a:spcBef>
            </a:pPr>
            <a:r>
              <a:rPr sz="3706" spc="-34" baseline="2925" dirty="0">
                <a:latin typeface="Calibri"/>
                <a:cs typeface="Calibri"/>
              </a:rPr>
              <a:t>y</a:t>
            </a:r>
            <a:r>
              <a:rPr sz="3706" baseline="2925" dirty="0">
                <a:latin typeface="Calibri"/>
                <a:cs typeface="Calibri"/>
              </a:rPr>
              <a:t>o</a:t>
            </a:r>
            <a:r>
              <a:rPr sz="3706" spc="-4" baseline="2925" dirty="0">
                <a:latin typeface="Calibri"/>
                <a:cs typeface="Calibri"/>
              </a:rPr>
              <a:t>u</a:t>
            </a:r>
            <a:r>
              <a:rPr sz="3706" baseline="2925" dirty="0">
                <a:latin typeface="Calibri"/>
                <a:cs typeface="Calibri"/>
              </a:rPr>
              <a:t>r</a:t>
            </a:r>
            <a:endParaRPr sz="2471">
              <a:latin typeface="Calibri"/>
              <a:cs typeface="Calibri"/>
            </a:endParaRPr>
          </a:p>
        </p:txBody>
      </p:sp>
      <p:sp>
        <p:nvSpPr>
          <p:cNvPr id="3" name="object 3"/>
          <p:cNvSpPr txBox="1"/>
          <p:nvPr/>
        </p:nvSpPr>
        <p:spPr>
          <a:xfrm>
            <a:off x="5161037" y="2279319"/>
            <a:ext cx="1098389" cy="336400"/>
          </a:xfrm>
          <a:prstGeom prst="rect">
            <a:avLst/>
          </a:prstGeom>
        </p:spPr>
        <p:txBody>
          <a:bodyPr wrap="square" lIns="0" tIns="0" rIns="0" bIns="0" rtlCol="0">
            <a:noAutofit/>
          </a:bodyPr>
          <a:lstStyle/>
          <a:p>
            <a:pPr marL="11206">
              <a:lnSpc>
                <a:spcPts val="2607"/>
              </a:lnSpc>
              <a:spcBef>
                <a:spcPts val="130"/>
              </a:spcBef>
            </a:pPr>
            <a:r>
              <a:rPr sz="3706" baseline="2925" dirty="0">
                <a:latin typeface="Calibri"/>
                <a:cs typeface="Calibri"/>
              </a:rPr>
              <a:t>devices:</a:t>
            </a:r>
            <a:endParaRPr sz="2471">
              <a:latin typeface="Calibri"/>
              <a:cs typeface="Calibri"/>
            </a:endParaRPr>
          </a:p>
        </p:txBody>
      </p:sp>
      <p:sp>
        <p:nvSpPr>
          <p:cNvPr id="17" name="TextBox 16">
            <a:extLst>
              <a:ext uri="{FF2B5EF4-FFF2-40B4-BE49-F238E27FC236}">
                <a16:creationId xmlns:a16="http://schemas.microsoft.com/office/drawing/2014/main" id="{8DBCC5FD-5CBA-49B0-A325-3200DF9EA7F8}"/>
              </a:ext>
            </a:extLst>
          </p:cNvPr>
          <p:cNvSpPr txBox="1"/>
          <p:nvPr/>
        </p:nvSpPr>
        <p:spPr>
          <a:xfrm>
            <a:off x="1536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CMOS Latch-up</a:t>
            </a:r>
          </a:p>
        </p:txBody>
      </p:sp>
      <p:sp>
        <p:nvSpPr>
          <p:cNvPr id="18" name="Date Placeholder 1">
            <a:extLst>
              <a:ext uri="{FF2B5EF4-FFF2-40B4-BE49-F238E27FC236}">
                <a16:creationId xmlns:a16="http://schemas.microsoft.com/office/drawing/2014/main" id="{A0F7B90B-5DC3-4920-B479-9ECE55F29DA6}"/>
              </a:ext>
            </a:extLst>
          </p:cNvPr>
          <p:cNvSpPr>
            <a:spLocks noGrp="1"/>
          </p:cNvSpPr>
          <p:nvPr>
            <p:ph type="dt" sz="half" idx="10"/>
          </p:nvPr>
        </p:nvSpPr>
        <p:spPr>
          <a:xfrm>
            <a:off x="1533525" y="6448446"/>
            <a:ext cx="2133600" cy="365125"/>
          </a:xfrm>
        </p:spPr>
        <p:txBody>
          <a:bodyPr/>
          <a:lstStyle/>
          <a:p>
            <a:fld id="{ADF5A313-DFE6-448C-857B-AAC33D330831}" type="datetime5">
              <a:rPr lang="en-US" smtClean="0"/>
              <a:t>8-Sep-20</a:t>
            </a:fld>
            <a:endParaRPr lang="en-US" dirty="0"/>
          </a:p>
        </p:txBody>
      </p:sp>
      <p:sp>
        <p:nvSpPr>
          <p:cNvPr id="19" name="Slide Number Placeholder 2">
            <a:extLst>
              <a:ext uri="{FF2B5EF4-FFF2-40B4-BE49-F238E27FC236}">
                <a16:creationId xmlns:a16="http://schemas.microsoft.com/office/drawing/2014/main" id="{484FC2D4-5902-440C-8015-68163D7C7CAF}"/>
              </a:ext>
            </a:extLst>
          </p:cNvPr>
          <p:cNvSpPr>
            <a:spLocks noGrp="1"/>
          </p:cNvSpPr>
          <p:nvPr>
            <p:ph type="sldNum" sz="quarter" idx="12"/>
          </p:nvPr>
        </p:nvSpPr>
        <p:spPr>
          <a:xfrm>
            <a:off x="8524875" y="6492895"/>
            <a:ext cx="2133600" cy="365125"/>
          </a:xfrm>
        </p:spPr>
        <p:txBody>
          <a:bodyPr/>
          <a:lstStyle/>
          <a:p>
            <a:fld id="{BC490F8C-3D0D-4DB1-B2BD-1525EA5CE111}" type="slidenum">
              <a:rPr lang="en-US" sz="2000">
                <a:solidFill>
                  <a:srgbClr val="009900"/>
                </a:solidFill>
              </a:rPr>
              <a:pPr/>
              <a:t>7</a:t>
            </a:fld>
            <a:endParaRPr lang="en-US" sz="2000" dirty="0">
              <a:solidFill>
                <a:srgbClr val="0099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6"/>
          <p:cNvSpPr txBox="1"/>
          <p:nvPr/>
        </p:nvSpPr>
        <p:spPr>
          <a:xfrm>
            <a:off x="2534772" y="1105068"/>
            <a:ext cx="3063383" cy="380776"/>
          </a:xfrm>
          <a:prstGeom prst="rect">
            <a:avLst/>
          </a:prstGeom>
        </p:spPr>
        <p:txBody>
          <a:bodyPr wrap="square" lIns="0" tIns="0" rIns="0" bIns="0" rtlCol="0">
            <a:noAutofit/>
          </a:bodyPr>
          <a:lstStyle/>
          <a:p>
            <a:pPr marL="11206">
              <a:lnSpc>
                <a:spcPts val="2965"/>
              </a:lnSpc>
              <a:spcBef>
                <a:spcPts val="148"/>
              </a:spcBef>
            </a:pPr>
            <a:r>
              <a:rPr sz="4236" b="1" baseline="3413" dirty="0">
                <a:solidFill>
                  <a:srgbClr val="002B82"/>
                </a:solidFill>
                <a:latin typeface="Calibri"/>
                <a:cs typeface="Calibri"/>
              </a:rPr>
              <a:t>L</a:t>
            </a:r>
            <a:r>
              <a:rPr sz="4236" b="1" spc="-26" baseline="3413" dirty="0">
                <a:solidFill>
                  <a:srgbClr val="002B82"/>
                </a:solidFill>
                <a:latin typeface="Calibri"/>
                <a:cs typeface="Calibri"/>
              </a:rPr>
              <a:t>a</a:t>
            </a:r>
            <a:r>
              <a:rPr sz="4236" b="1" spc="-34" baseline="3413" dirty="0">
                <a:solidFill>
                  <a:srgbClr val="002B82"/>
                </a:solidFill>
                <a:latin typeface="Calibri"/>
                <a:cs typeface="Calibri"/>
              </a:rPr>
              <a:t>t</a:t>
            </a:r>
            <a:r>
              <a:rPr sz="4236" b="1" baseline="3413" dirty="0">
                <a:solidFill>
                  <a:srgbClr val="002B82"/>
                </a:solidFill>
                <a:latin typeface="Calibri"/>
                <a:cs typeface="Calibri"/>
              </a:rPr>
              <a:t>ch‐up</a:t>
            </a:r>
            <a:r>
              <a:rPr sz="4236" b="1" spc="-17" baseline="3413" dirty="0">
                <a:solidFill>
                  <a:srgbClr val="002B82"/>
                </a:solidFill>
                <a:latin typeface="Calibri"/>
                <a:cs typeface="Calibri"/>
              </a:rPr>
              <a:t> </a:t>
            </a:r>
            <a:r>
              <a:rPr sz="4236" b="1" baseline="3413" dirty="0">
                <a:solidFill>
                  <a:srgbClr val="002B82"/>
                </a:solidFill>
                <a:latin typeface="Calibri"/>
                <a:cs typeface="Calibri"/>
              </a:rPr>
              <a:t>p</a:t>
            </a:r>
            <a:r>
              <a:rPr sz="4236" b="1" spc="-34" baseline="3413" dirty="0">
                <a:solidFill>
                  <a:srgbClr val="002B82"/>
                </a:solidFill>
                <a:latin typeface="Calibri"/>
                <a:cs typeface="Calibri"/>
              </a:rPr>
              <a:t>r</a:t>
            </a:r>
            <a:r>
              <a:rPr sz="4236" b="1" spc="-17" baseline="3413" dirty="0">
                <a:solidFill>
                  <a:srgbClr val="002B82"/>
                </a:solidFill>
                <a:latin typeface="Calibri"/>
                <a:cs typeface="Calibri"/>
              </a:rPr>
              <a:t>e</a:t>
            </a:r>
            <a:r>
              <a:rPr sz="4236" b="1" spc="-26" baseline="3413" dirty="0">
                <a:solidFill>
                  <a:srgbClr val="002B82"/>
                </a:solidFill>
                <a:latin typeface="Calibri"/>
                <a:cs typeface="Calibri"/>
              </a:rPr>
              <a:t>v</a:t>
            </a:r>
            <a:r>
              <a:rPr sz="4236" b="1" baseline="3413" dirty="0">
                <a:solidFill>
                  <a:srgbClr val="002B82"/>
                </a:solidFill>
                <a:latin typeface="Calibri"/>
                <a:cs typeface="Calibri"/>
              </a:rPr>
              <a:t>e</a:t>
            </a:r>
            <a:r>
              <a:rPr sz="4236" b="1" spc="-26" baseline="3413" dirty="0">
                <a:solidFill>
                  <a:srgbClr val="002B82"/>
                </a:solidFill>
                <a:latin typeface="Calibri"/>
                <a:cs typeface="Calibri"/>
              </a:rPr>
              <a:t>n</a:t>
            </a:r>
            <a:r>
              <a:rPr sz="4236" b="1" baseline="3413" dirty="0">
                <a:solidFill>
                  <a:srgbClr val="002B82"/>
                </a:solidFill>
                <a:latin typeface="Calibri"/>
                <a:cs typeface="Calibri"/>
              </a:rPr>
              <a:t>tion</a:t>
            </a:r>
            <a:endParaRPr sz="2824" dirty="0">
              <a:solidFill>
                <a:srgbClr val="002B82"/>
              </a:solidFill>
              <a:latin typeface="Calibri"/>
              <a:cs typeface="Calibri"/>
            </a:endParaRPr>
          </a:p>
        </p:txBody>
      </p:sp>
      <p:sp>
        <p:nvSpPr>
          <p:cNvPr id="15" name="object 15"/>
          <p:cNvSpPr txBox="1"/>
          <p:nvPr/>
        </p:nvSpPr>
        <p:spPr>
          <a:xfrm>
            <a:off x="2534772" y="1902815"/>
            <a:ext cx="4800185" cy="336401"/>
          </a:xfrm>
          <a:prstGeom prst="rect">
            <a:avLst/>
          </a:prstGeom>
        </p:spPr>
        <p:txBody>
          <a:bodyPr wrap="square" lIns="0" tIns="0" rIns="0" bIns="0" rtlCol="0">
            <a:noAutofit/>
          </a:bodyPr>
          <a:lstStyle/>
          <a:p>
            <a:pPr marL="11206">
              <a:lnSpc>
                <a:spcPts val="2607"/>
              </a:lnSpc>
              <a:spcBef>
                <a:spcPts val="130"/>
              </a:spcBef>
            </a:pPr>
            <a:r>
              <a:rPr sz="3706" baseline="2925" dirty="0">
                <a:latin typeface="Calibri"/>
                <a:cs typeface="Calibri"/>
              </a:rPr>
              <a:t>The idea behind</a:t>
            </a:r>
            <a:r>
              <a:rPr sz="3706" spc="12" baseline="2925" dirty="0">
                <a:latin typeface="Calibri"/>
                <a:cs typeface="Calibri"/>
              </a:rPr>
              <a:t> </a:t>
            </a:r>
            <a:r>
              <a:rPr sz="3706" baseline="2925" dirty="0">
                <a:latin typeface="Calibri"/>
                <a:cs typeface="Calibri"/>
              </a:rPr>
              <a:t>using a gua</a:t>
            </a:r>
            <a:r>
              <a:rPr sz="3706" spc="-30" baseline="2925" dirty="0">
                <a:latin typeface="Calibri"/>
                <a:cs typeface="Calibri"/>
              </a:rPr>
              <a:t>r</a:t>
            </a:r>
            <a:r>
              <a:rPr sz="3706" baseline="2925" dirty="0">
                <a:latin typeface="Calibri"/>
                <a:cs typeface="Calibri"/>
              </a:rPr>
              <a:t>d</a:t>
            </a:r>
            <a:r>
              <a:rPr sz="3706" spc="-8" baseline="2925" dirty="0">
                <a:latin typeface="Calibri"/>
                <a:cs typeface="Calibri"/>
              </a:rPr>
              <a:t> </a:t>
            </a:r>
            <a:r>
              <a:rPr sz="3706" baseline="2925" dirty="0">
                <a:latin typeface="Calibri"/>
                <a:cs typeface="Calibri"/>
              </a:rPr>
              <a:t>ring is:</a:t>
            </a:r>
            <a:endParaRPr sz="2471">
              <a:latin typeface="Calibri"/>
              <a:cs typeface="Calibri"/>
            </a:endParaRPr>
          </a:p>
        </p:txBody>
      </p:sp>
      <p:sp>
        <p:nvSpPr>
          <p:cNvPr id="14" name="object 14"/>
          <p:cNvSpPr txBox="1"/>
          <p:nvPr/>
        </p:nvSpPr>
        <p:spPr>
          <a:xfrm>
            <a:off x="2820468" y="2806443"/>
            <a:ext cx="4083108" cy="336400"/>
          </a:xfrm>
          <a:prstGeom prst="rect">
            <a:avLst/>
          </a:prstGeom>
        </p:spPr>
        <p:txBody>
          <a:bodyPr wrap="square" lIns="0" tIns="0" rIns="0" bIns="0" rtlCol="0">
            <a:noAutofit/>
          </a:bodyPr>
          <a:lstStyle/>
          <a:p>
            <a:pPr marL="11206">
              <a:lnSpc>
                <a:spcPts val="2607"/>
              </a:lnSpc>
              <a:spcBef>
                <a:spcPts val="130"/>
              </a:spcBef>
            </a:pPr>
            <a:r>
              <a:rPr sz="3706" spc="-30" baseline="2925" dirty="0">
                <a:latin typeface="Calibri"/>
                <a:cs typeface="Calibri"/>
              </a:rPr>
              <a:t>t</a:t>
            </a:r>
            <a:r>
              <a:rPr sz="3706" baseline="2925" dirty="0">
                <a:latin typeface="Calibri"/>
                <a:cs typeface="Calibri"/>
              </a:rPr>
              <a:t>o</a:t>
            </a:r>
            <a:r>
              <a:rPr sz="3706" spc="4" baseline="2925" dirty="0">
                <a:latin typeface="Calibri"/>
                <a:cs typeface="Calibri"/>
              </a:rPr>
              <a:t> </a:t>
            </a:r>
            <a:r>
              <a:rPr sz="3706" baseline="2925" dirty="0">
                <a:latin typeface="Calibri"/>
                <a:cs typeface="Calibri"/>
              </a:rPr>
              <a:t>add</a:t>
            </a:r>
            <a:r>
              <a:rPr sz="3706" spc="4" baseline="2925" dirty="0">
                <a:latin typeface="Calibri"/>
                <a:cs typeface="Calibri"/>
              </a:rPr>
              <a:t> </a:t>
            </a:r>
            <a:r>
              <a:rPr sz="3706" baseline="2925" dirty="0">
                <a:latin typeface="Calibri"/>
                <a:cs typeface="Calibri"/>
              </a:rPr>
              <a:t>mo</a:t>
            </a:r>
            <a:r>
              <a:rPr sz="3706" spc="-30" baseline="2925" dirty="0">
                <a:latin typeface="Calibri"/>
                <a:cs typeface="Calibri"/>
              </a:rPr>
              <a:t>r</a:t>
            </a:r>
            <a:r>
              <a:rPr sz="3706" baseline="2925" dirty="0">
                <a:latin typeface="Calibri"/>
                <a:cs typeface="Calibri"/>
              </a:rPr>
              <a:t>e</a:t>
            </a:r>
            <a:r>
              <a:rPr sz="3706" spc="-8" baseline="2925" dirty="0">
                <a:latin typeface="Calibri"/>
                <a:cs typeface="Calibri"/>
              </a:rPr>
              <a:t> </a:t>
            </a:r>
            <a:r>
              <a:rPr sz="3706" spc="-22" baseline="2925" dirty="0">
                <a:latin typeface="Calibri"/>
                <a:cs typeface="Calibri"/>
              </a:rPr>
              <a:t>c</a:t>
            </a:r>
            <a:r>
              <a:rPr sz="3706" spc="-4" baseline="2925" dirty="0">
                <a:latin typeface="Calibri"/>
                <a:cs typeface="Calibri"/>
              </a:rPr>
              <a:t>o</a:t>
            </a:r>
            <a:r>
              <a:rPr sz="3706" baseline="2925" dirty="0">
                <a:latin typeface="Calibri"/>
                <a:cs typeface="Calibri"/>
              </a:rPr>
              <a:t>llec</a:t>
            </a:r>
            <a:r>
              <a:rPr sz="3706" spc="-30" baseline="2925" dirty="0">
                <a:latin typeface="Calibri"/>
                <a:cs typeface="Calibri"/>
              </a:rPr>
              <a:t>t</a:t>
            </a:r>
            <a:r>
              <a:rPr sz="3706" baseline="2925" dirty="0">
                <a:latin typeface="Calibri"/>
                <a:cs typeface="Calibri"/>
              </a:rPr>
              <a:t>or</a:t>
            </a:r>
            <a:r>
              <a:rPr sz="3706" spc="4" baseline="2925" dirty="0">
                <a:latin typeface="Calibri"/>
                <a:cs typeface="Calibri"/>
              </a:rPr>
              <a:t> </a:t>
            </a:r>
            <a:r>
              <a:rPr sz="3706" spc="-30" baseline="2925" dirty="0">
                <a:latin typeface="Calibri"/>
                <a:cs typeface="Calibri"/>
              </a:rPr>
              <a:t>t</a:t>
            </a:r>
            <a:r>
              <a:rPr sz="3706" baseline="2925" dirty="0">
                <a:latin typeface="Calibri"/>
                <a:cs typeface="Calibri"/>
              </a:rPr>
              <a:t>ermi</a:t>
            </a:r>
            <a:r>
              <a:rPr sz="3706" spc="-4" baseline="2925" dirty="0">
                <a:latin typeface="Calibri"/>
                <a:cs typeface="Calibri"/>
              </a:rPr>
              <a:t>n</a:t>
            </a:r>
            <a:r>
              <a:rPr sz="3706" baseline="2925" dirty="0">
                <a:latin typeface="Calibri"/>
                <a:cs typeface="Calibri"/>
              </a:rPr>
              <a:t>als</a:t>
            </a:r>
            <a:endParaRPr sz="2471" dirty="0">
              <a:latin typeface="Calibri"/>
              <a:cs typeface="Calibri"/>
            </a:endParaRPr>
          </a:p>
        </p:txBody>
      </p:sp>
      <p:sp>
        <p:nvSpPr>
          <p:cNvPr id="13" name="object 13"/>
          <p:cNvSpPr txBox="1"/>
          <p:nvPr/>
        </p:nvSpPr>
        <p:spPr>
          <a:xfrm>
            <a:off x="6975639" y="2806443"/>
            <a:ext cx="1978534" cy="336400"/>
          </a:xfrm>
          <a:prstGeom prst="rect">
            <a:avLst/>
          </a:prstGeom>
        </p:spPr>
        <p:txBody>
          <a:bodyPr wrap="square" lIns="0" tIns="0" rIns="0" bIns="0" rtlCol="0">
            <a:noAutofit/>
          </a:bodyPr>
          <a:lstStyle/>
          <a:p>
            <a:pPr marL="11206">
              <a:lnSpc>
                <a:spcPts val="2607"/>
              </a:lnSpc>
              <a:spcBef>
                <a:spcPts val="130"/>
              </a:spcBef>
            </a:pPr>
            <a:r>
              <a:rPr sz="3706" spc="-30" baseline="2925" dirty="0">
                <a:latin typeface="Calibri"/>
                <a:cs typeface="Calibri"/>
              </a:rPr>
              <a:t>t</a:t>
            </a:r>
            <a:r>
              <a:rPr sz="3706" baseline="2925" dirty="0">
                <a:latin typeface="Calibri"/>
                <a:cs typeface="Calibri"/>
              </a:rPr>
              <a:t>o</a:t>
            </a:r>
            <a:r>
              <a:rPr sz="3706" spc="4" baseline="2925" dirty="0">
                <a:latin typeface="Calibri"/>
                <a:cs typeface="Calibri"/>
              </a:rPr>
              <a:t> </a:t>
            </a:r>
            <a:r>
              <a:rPr sz="3706" spc="-4" baseline="2925" dirty="0">
                <a:latin typeface="Calibri"/>
                <a:cs typeface="Calibri"/>
              </a:rPr>
              <a:t>th</a:t>
            </a:r>
            <a:r>
              <a:rPr sz="3706" baseline="2925" dirty="0">
                <a:latin typeface="Calibri"/>
                <a:cs typeface="Calibri"/>
              </a:rPr>
              <a:t>e pa</a:t>
            </a:r>
            <a:r>
              <a:rPr sz="3706" spc="-52" baseline="2925" dirty="0">
                <a:latin typeface="Calibri"/>
                <a:cs typeface="Calibri"/>
              </a:rPr>
              <a:t>r</a:t>
            </a:r>
            <a:r>
              <a:rPr sz="3706" baseline="2925" dirty="0">
                <a:latin typeface="Calibri"/>
                <a:cs typeface="Calibri"/>
              </a:rPr>
              <a:t>asitic</a:t>
            </a:r>
            <a:endParaRPr sz="2471">
              <a:latin typeface="Calibri"/>
              <a:cs typeface="Calibri"/>
            </a:endParaRPr>
          </a:p>
        </p:txBody>
      </p:sp>
      <p:sp>
        <p:nvSpPr>
          <p:cNvPr id="12" name="object 12"/>
          <p:cNvSpPr txBox="1"/>
          <p:nvPr/>
        </p:nvSpPr>
        <p:spPr>
          <a:xfrm>
            <a:off x="2837330" y="3182947"/>
            <a:ext cx="1400638" cy="336400"/>
          </a:xfrm>
          <a:prstGeom prst="rect">
            <a:avLst/>
          </a:prstGeom>
        </p:spPr>
        <p:txBody>
          <a:bodyPr wrap="square" lIns="0" tIns="0" rIns="0" bIns="0" rtlCol="0">
            <a:noAutofit/>
          </a:bodyPr>
          <a:lstStyle/>
          <a:p>
            <a:pPr marL="11206">
              <a:lnSpc>
                <a:spcPts val="2607"/>
              </a:lnSpc>
              <a:spcBef>
                <a:spcPts val="130"/>
              </a:spcBef>
            </a:pPr>
            <a:r>
              <a:rPr sz="3706" baseline="2925" dirty="0">
                <a:latin typeface="Calibri"/>
                <a:cs typeface="Calibri"/>
              </a:rPr>
              <a:t>t</a:t>
            </a:r>
            <a:r>
              <a:rPr sz="3706" spc="-52" baseline="2925" dirty="0">
                <a:latin typeface="Calibri"/>
                <a:cs typeface="Calibri"/>
              </a:rPr>
              <a:t>r</a:t>
            </a:r>
            <a:r>
              <a:rPr sz="3706" baseline="2925" dirty="0">
                <a:latin typeface="Calibri"/>
                <a:cs typeface="Calibri"/>
              </a:rPr>
              <a:t>ansi</a:t>
            </a:r>
            <a:r>
              <a:rPr sz="3706" spc="-26" baseline="2925" dirty="0">
                <a:latin typeface="Calibri"/>
                <a:cs typeface="Calibri"/>
              </a:rPr>
              <a:t>st</a:t>
            </a:r>
            <a:r>
              <a:rPr sz="3706" baseline="2925" dirty="0">
                <a:latin typeface="Calibri"/>
                <a:cs typeface="Calibri"/>
              </a:rPr>
              <a:t>o</a:t>
            </a:r>
            <a:r>
              <a:rPr sz="3706" spc="-39" baseline="2925" dirty="0">
                <a:latin typeface="Calibri"/>
                <a:cs typeface="Calibri"/>
              </a:rPr>
              <a:t>r</a:t>
            </a:r>
            <a:r>
              <a:rPr sz="3706" baseline="2925" dirty="0">
                <a:latin typeface="Calibri"/>
                <a:cs typeface="Calibri"/>
              </a:rPr>
              <a:t>s</a:t>
            </a:r>
            <a:endParaRPr sz="2471">
              <a:latin typeface="Calibri"/>
              <a:cs typeface="Calibri"/>
            </a:endParaRPr>
          </a:p>
        </p:txBody>
      </p:sp>
      <p:sp>
        <p:nvSpPr>
          <p:cNvPr id="11" name="object 11"/>
          <p:cNvSpPr txBox="1"/>
          <p:nvPr/>
        </p:nvSpPr>
        <p:spPr>
          <a:xfrm>
            <a:off x="4311823" y="3182947"/>
            <a:ext cx="2130485" cy="336400"/>
          </a:xfrm>
          <a:prstGeom prst="rect">
            <a:avLst/>
          </a:prstGeom>
        </p:spPr>
        <p:txBody>
          <a:bodyPr wrap="square" lIns="0" tIns="0" rIns="0" bIns="0" rtlCol="0">
            <a:noAutofit/>
          </a:bodyPr>
          <a:lstStyle/>
          <a:p>
            <a:pPr marL="11206">
              <a:lnSpc>
                <a:spcPts val="2607"/>
              </a:lnSpc>
              <a:spcBef>
                <a:spcPts val="130"/>
              </a:spcBef>
            </a:pPr>
            <a:r>
              <a:rPr sz="3706" baseline="2925" dirty="0">
                <a:latin typeface="Calibri"/>
                <a:cs typeface="Calibri"/>
              </a:rPr>
              <a:t>in</a:t>
            </a:r>
            <a:r>
              <a:rPr sz="3706" spc="4" baseline="2925" dirty="0">
                <a:latin typeface="Calibri"/>
                <a:cs typeface="Calibri"/>
              </a:rPr>
              <a:t> </a:t>
            </a:r>
            <a:r>
              <a:rPr sz="3706" baseline="2925" dirty="0">
                <a:latin typeface="Calibri"/>
                <a:cs typeface="Calibri"/>
              </a:rPr>
              <a:t>o</a:t>
            </a:r>
            <a:r>
              <a:rPr sz="3706" spc="-30" baseline="2925" dirty="0">
                <a:latin typeface="Calibri"/>
                <a:cs typeface="Calibri"/>
              </a:rPr>
              <a:t>r</a:t>
            </a:r>
            <a:r>
              <a:rPr sz="3706" baseline="2925" dirty="0">
                <a:latin typeface="Calibri"/>
                <a:cs typeface="Calibri"/>
              </a:rPr>
              <a:t>der </a:t>
            </a:r>
            <a:r>
              <a:rPr sz="3706" spc="-30" baseline="2925" dirty="0">
                <a:latin typeface="Calibri"/>
                <a:cs typeface="Calibri"/>
              </a:rPr>
              <a:t>t</a:t>
            </a:r>
            <a:r>
              <a:rPr sz="3706" baseline="2925" dirty="0">
                <a:latin typeface="Calibri"/>
                <a:cs typeface="Calibri"/>
              </a:rPr>
              <a:t>o </a:t>
            </a:r>
            <a:r>
              <a:rPr sz="3706" spc="-26" baseline="2925" dirty="0">
                <a:latin typeface="Calibri"/>
                <a:cs typeface="Calibri"/>
              </a:rPr>
              <a:t>st</a:t>
            </a:r>
            <a:r>
              <a:rPr sz="3706" baseline="2925" dirty="0">
                <a:latin typeface="Calibri"/>
                <a:cs typeface="Calibri"/>
              </a:rPr>
              <a:t>eer</a:t>
            </a:r>
            <a:endParaRPr sz="2471">
              <a:latin typeface="Calibri"/>
              <a:cs typeface="Calibri"/>
            </a:endParaRPr>
          </a:p>
        </p:txBody>
      </p:sp>
      <p:sp>
        <p:nvSpPr>
          <p:cNvPr id="10" name="object 10"/>
          <p:cNvSpPr txBox="1"/>
          <p:nvPr/>
        </p:nvSpPr>
        <p:spPr>
          <a:xfrm>
            <a:off x="6443806" y="3182947"/>
            <a:ext cx="495031" cy="336400"/>
          </a:xfrm>
          <a:prstGeom prst="rect">
            <a:avLst/>
          </a:prstGeom>
        </p:spPr>
        <p:txBody>
          <a:bodyPr wrap="square" lIns="0" tIns="0" rIns="0" bIns="0" rtlCol="0">
            <a:noAutofit/>
          </a:bodyPr>
          <a:lstStyle/>
          <a:p>
            <a:pPr marL="11206">
              <a:lnSpc>
                <a:spcPts val="2607"/>
              </a:lnSpc>
              <a:spcBef>
                <a:spcPts val="130"/>
              </a:spcBef>
            </a:pPr>
            <a:r>
              <a:rPr sz="3706" spc="-4" baseline="2925" dirty="0">
                <a:latin typeface="Calibri"/>
                <a:cs typeface="Calibri"/>
              </a:rPr>
              <a:t>the</a:t>
            </a:r>
            <a:endParaRPr sz="2471">
              <a:latin typeface="Calibri"/>
              <a:cs typeface="Calibri"/>
            </a:endParaRPr>
          </a:p>
        </p:txBody>
      </p:sp>
      <p:sp>
        <p:nvSpPr>
          <p:cNvPr id="9" name="object 9"/>
          <p:cNvSpPr txBox="1"/>
          <p:nvPr/>
        </p:nvSpPr>
        <p:spPr>
          <a:xfrm>
            <a:off x="6940692" y="3182947"/>
            <a:ext cx="1005404" cy="336400"/>
          </a:xfrm>
          <a:prstGeom prst="rect">
            <a:avLst/>
          </a:prstGeom>
        </p:spPr>
        <p:txBody>
          <a:bodyPr wrap="square" lIns="0" tIns="0" rIns="0" bIns="0" rtlCol="0">
            <a:noAutofit/>
          </a:bodyPr>
          <a:lstStyle/>
          <a:p>
            <a:pPr marL="11206">
              <a:lnSpc>
                <a:spcPts val="2607"/>
              </a:lnSpc>
              <a:spcBef>
                <a:spcPts val="130"/>
              </a:spcBef>
            </a:pPr>
            <a:r>
              <a:rPr sz="3706" baseline="2925" dirty="0">
                <a:latin typeface="Calibri"/>
                <a:cs typeface="Calibri"/>
              </a:rPr>
              <a:t>cur</a:t>
            </a:r>
            <a:r>
              <a:rPr sz="3706" spc="-30" baseline="2925" dirty="0">
                <a:latin typeface="Calibri"/>
                <a:cs typeface="Calibri"/>
              </a:rPr>
              <a:t>r</a:t>
            </a:r>
            <a:r>
              <a:rPr sz="3706" baseline="2925" dirty="0">
                <a:latin typeface="Calibri"/>
                <a:cs typeface="Calibri"/>
              </a:rPr>
              <a:t>e</a:t>
            </a:r>
            <a:r>
              <a:rPr sz="3706" spc="-22" baseline="2925" dirty="0">
                <a:latin typeface="Calibri"/>
                <a:cs typeface="Calibri"/>
              </a:rPr>
              <a:t>n</a:t>
            </a:r>
            <a:r>
              <a:rPr sz="3706" baseline="2925" dirty="0">
                <a:latin typeface="Calibri"/>
                <a:cs typeface="Calibri"/>
              </a:rPr>
              <a:t>t</a:t>
            </a:r>
            <a:endParaRPr sz="2471">
              <a:latin typeface="Calibri"/>
              <a:cs typeface="Calibri"/>
            </a:endParaRPr>
          </a:p>
        </p:txBody>
      </p:sp>
      <p:sp>
        <p:nvSpPr>
          <p:cNvPr id="8" name="object 8"/>
          <p:cNvSpPr txBox="1"/>
          <p:nvPr/>
        </p:nvSpPr>
        <p:spPr>
          <a:xfrm>
            <a:off x="7947876" y="3182947"/>
            <a:ext cx="625755" cy="336400"/>
          </a:xfrm>
          <a:prstGeom prst="rect">
            <a:avLst/>
          </a:prstGeom>
        </p:spPr>
        <p:txBody>
          <a:bodyPr wrap="square" lIns="0" tIns="0" rIns="0" bIns="0" rtlCol="0">
            <a:noAutofit/>
          </a:bodyPr>
          <a:lstStyle/>
          <a:p>
            <a:pPr marL="11206">
              <a:lnSpc>
                <a:spcPts val="2607"/>
              </a:lnSpc>
              <a:spcBef>
                <a:spcPts val="130"/>
              </a:spcBef>
            </a:pPr>
            <a:r>
              <a:rPr sz="3706" baseline="2925" dirty="0">
                <a:latin typeface="Calibri"/>
                <a:cs typeface="Calibri"/>
              </a:rPr>
              <a:t>fl</a:t>
            </a:r>
            <a:r>
              <a:rPr sz="3706" spc="-12" baseline="2925" dirty="0">
                <a:latin typeface="Calibri"/>
                <a:cs typeface="Calibri"/>
              </a:rPr>
              <a:t>o</a:t>
            </a:r>
            <a:r>
              <a:rPr sz="3706" baseline="2925" dirty="0">
                <a:latin typeface="Calibri"/>
                <a:cs typeface="Calibri"/>
              </a:rPr>
              <a:t>w</a:t>
            </a:r>
            <a:endParaRPr sz="2471">
              <a:latin typeface="Calibri"/>
              <a:cs typeface="Calibri"/>
            </a:endParaRPr>
          </a:p>
        </p:txBody>
      </p:sp>
      <p:sp>
        <p:nvSpPr>
          <p:cNvPr id="7" name="object 7"/>
          <p:cNvSpPr txBox="1"/>
          <p:nvPr/>
        </p:nvSpPr>
        <p:spPr>
          <a:xfrm>
            <a:off x="8574503" y="3182947"/>
            <a:ext cx="726009" cy="336400"/>
          </a:xfrm>
          <a:prstGeom prst="rect">
            <a:avLst/>
          </a:prstGeom>
        </p:spPr>
        <p:txBody>
          <a:bodyPr wrap="square" lIns="0" tIns="0" rIns="0" bIns="0" rtlCol="0">
            <a:noAutofit/>
          </a:bodyPr>
          <a:lstStyle/>
          <a:p>
            <a:pPr marL="11206">
              <a:lnSpc>
                <a:spcPts val="2607"/>
              </a:lnSpc>
              <a:spcBef>
                <a:spcPts val="130"/>
              </a:spcBef>
            </a:pPr>
            <a:r>
              <a:rPr sz="3706" spc="-22" baseline="2925" dirty="0">
                <a:latin typeface="Calibri"/>
                <a:cs typeface="Calibri"/>
              </a:rPr>
              <a:t>aw</a:t>
            </a:r>
            <a:r>
              <a:rPr sz="3706" spc="-44" baseline="2925" dirty="0">
                <a:latin typeface="Calibri"/>
                <a:cs typeface="Calibri"/>
              </a:rPr>
              <a:t>a</a:t>
            </a:r>
            <a:r>
              <a:rPr sz="3706" baseline="2925" dirty="0">
                <a:latin typeface="Calibri"/>
                <a:cs typeface="Calibri"/>
              </a:rPr>
              <a:t>y</a:t>
            </a:r>
            <a:endParaRPr sz="2471">
              <a:latin typeface="Calibri"/>
              <a:cs typeface="Calibri"/>
            </a:endParaRPr>
          </a:p>
        </p:txBody>
      </p:sp>
      <p:sp>
        <p:nvSpPr>
          <p:cNvPr id="6" name="object 6"/>
          <p:cNvSpPr txBox="1"/>
          <p:nvPr/>
        </p:nvSpPr>
        <p:spPr>
          <a:xfrm>
            <a:off x="2837329" y="3559451"/>
            <a:ext cx="686206" cy="336400"/>
          </a:xfrm>
          <a:prstGeom prst="rect">
            <a:avLst/>
          </a:prstGeom>
        </p:spPr>
        <p:txBody>
          <a:bodyPr wrap="square" lIns="0" tIns="0" rIns="0" bIns="0" rtlCol="0">
            <a:noAutofit/>
          </a:bodyPr>
          <a:lstStyle/>
          <a:p>
            <a:pPr marL="11206">
              <a:lnSpc>
                <a:spcPts val="2607"/>
              </a:lnSpc>
              <a:spcBef>
                <a:spcPts val="130"/>
              </a:spcBef>
            </a:pPr>
            <a:r>
              <a:rPr sz="3706" baseline="2925" dirty="0">
                <a:latin typeface="Calibri"/>
                <a:cs typeface="Calibri"/>
              </a:rPr>
              <a:t>f</a:t>
            </a:r>
            <a:r>
              <a:rPr sz="3706" spc="-39" baseline="2925" dirty="0">
                <a:latin typeface="Calibri"/>
                <a:cs typeface="Calibri"/>
              </a:rPr>
              <a:t>r</a:t>
            </a:r>
            <a:r>
              <a:rPr sz="3706" baseline="2925" dirty="0">
                <a:latin typeface="Calibri"/>
                <a:cs typeface="Calibri"/>
              </a:rPr>
              <a:t>om</a:t>
            </a:r>
            <a:endParaRPr sz="2471">
              <a:latin typeface="Calibri"/>
              <a:cs typeface="Calibri"/>
            </a:endParaRPr>
          </a:p>
        </p:txBody>
      </p:sp>
      <p:sp>
        <p:nvSpPr>
          <p:cNvPr id="5" name="object 5"/>
          <p:cNvSpPr txBox="1"/>
          <p:nvPr/>
        </p:nvSpPr>
        <p:spPr>
          <a:xfrm>
            <a:off x="3595740" y="3559451"/>
            <a:ext cx="495031" cy="336400"/>
          </a:xfrm>
          <a:prstGeom prst="rect">
            <a:avLst/>
          </a:prstGeom>
        </p:spPr>
        <p:txBody>
          <a:bodyPr wrap="square" lIns="0" tIns="0" rIns="0" bIns="0" rtlCol="0">
            <a:noAutofit/>
          </a:bodyPr>
          <a:lstStyle/>
          <a:p>
            <a:pPr marL="11206">
              <a:lnSpc>
                <a:spcPts val="2607"/>
              </a:lnSpc>
              <a:spcBef>
                <a:spcPts val="130"/>
              </a:spcBef>
            </a:pPr>
            <a:r>
              <a:rPr sz="3706" spc="-4" baseline="2925" dirty="0">
                <a:latin typeface="Calibri"/>
                <a:cs typeface="Calibri"/>
              </a:rPr>
              <a:t>the</a:t>
            </a:r>
            <a:endParaRPr sz="2471">
              <a:latin typeface="Calibri"/>
              <a:cs typeface="Calibri"/>
            </a:endParaRPr>
          </a:p>
        </p:txBody>
      </p:sp>
      <p:sp>
        <p:nvSpPr>
          <p:cNvPr id="4" name="object 4"/>
          <p:cNvSpPr txBox="1"/>
          <p:nvPr/>
        </p:nvSpPr>
        <p:spPr>
          <a:xfrm>
            <a:off x="4093285" y="3559451"/>
            <a:ext cx="1011334" cy="336400"/>
          </a:xfrm>
          <a:prstGeom prst="rect">
            <a:avLst/>
          </a:prstGeom>
        </p:spPr>
        <p:txBody>
          <a:bodyPr wrap="square" lIns="0" tIns="0" rIns="0" bIns="0" rtlCol="0">
            <a:noAutofit/>
          </a:bodyPr>
          <a:lstStyle/>
          <a:p>
            <a:pPr marL="11206">
              <a:lnSpc>
                <a:spcPts val="2607"/>
              </a:lnSpc>
              <a:spcBef>
                <a:spcPts val="130"/>
              </a:spcBef>
            </a:pPr>
            <a:r>
              <a:rPr sz="3706" baseline="2925" dirty="0">
                <a:latin typeface="Calibri"/>
                <a:cs typeface="Calibri"/>
              </a:rPr>
              <a:t>desi</a:t>
            </a:r>
            <a:r>
              <a:rPr sz="3706" spc="-30" baseline="2925" dirty="0">
                <a:latin typeface="Calibri"/>
                <a:cs typeface="Calibri"/>
              </a:rPr>
              <a:t>r</a:t>
            </a:r>
            <a:r>
              <a:rPr sz="3706" baseline="2925" dirty="0">
                <a:latin typeface="Calibri"/>
                <a:cs typeface="Calibri"/>
              </a:rPr>
              <a:t>ed</a:t>
            </a:r>
            <a:endParaRPr sz="2471">
              <a:latin typeface="Calibri"/>
              <a:cs typeface="Calibri"/>
            </a:endParaRPr>
          </a:p>
        </p:txBody>
      </p:sp>
      <p:sp>
        <p:nvSpPr>
          <p:cNvPr id="3" name="object 3"/>
          <p:cNvSpPr txBox="1"/>
          <p:nvPr/>
        </p:nvSpPr>
        <p:spPr>
          <a:xfrm>
            <a:off x="5105837" y="3559451"/>
            <a:ext cx="1093637" cy="336400"/>
          </a:xfrm>
          <a:prstGeom prst="rect">
            <a:avLst/>
          </a:prstGeom>
        </p:spPr>
        <p:txBody>
          <a:bodyPr wrap="square" lIns="0" tIns="0" rIns="0" bIns="0" rtlCol="0">
            <a:noAutofit/>
          </a:bodyPr>
          <a:lstStyle/>
          <a:p>
            <a:pPr marL="11206">
              <a:lnSpc>
                <a:spcPts val="2607"/>
              </a:lnSpc>
              <a:spcBef>
                <a:spcPts val="130"/>
              </a:spcBef>
            </a:pPr>
            <a:r>
              <a:rPr sz="3706" baseline="2925" dirty="0">
                <a:latin typeface="Calibri"/>
                <a:cs typeface="Calibri"/>
              </a:rPr>
              <a:t>devices.</a:t>
            </a:r>
            <a:endParaRPr sz="2471">
              <a:latin typeface="Calibri"/>
              <a:cs typeface="Calibri"/>
            </a:endParaRPr>
          </a:p>
        </p:txBody>
      </p:sp>
      <p:sp>
        <p:nvSpPr>
          <p:cNvPr id="19" name="TextBox 18">
            <a:extLst>
              <a:ext uri="{FF2B5EF4-FFF2-40B4-BE49-F238E27FC236}">
                <a16:creationId xmlns:a16="http://schemas.microsoft.com/office/drawing/2014/main" id="{C25A3459-BAD0-48D2-BFB5-783CC06186CF}"/>
              </a:ext>
            </a:extLst>
          </p:cNvPr>
          <p:cNvSpPr txBox="1"/>
          <p:nvPr/>
        </p:nvSpPr>
        <p:spPr>
          <a:xfrm>
            <a:off x="1536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CMOS Latch-up</a:t>
            </a:r>
          </a:p>
        </p:txBody>
      </p:sp>
      <p:sp>
        <p:nvSpPr>
          <p:cNvPr id="20" name="Date Placeholder 1">
            <a:extLst>
              <a:ext uri="{FF2B5EF4-FFF2-40B4-BE49-F238E27FC236}">
                <a16:creationId xmlns:a16="http://schemas.microsoft.com/office/drawing/2014/main" id="{09253DD3-C70A-4263-82A4-B4F9D22960B1}"/>
              </a:ext>
            </a:extLst>
          </p:cNvPr>
          <p:cNvSpPr>
            <a:spLocks noGrp="1"/>
          </p:cNvSpPr>
          <p:nvPr>
            <p:ph type="dt" sz="half" idx="10"/>
          </p:nvPr>
        </p:nvSpPr>
        <p:spPr>
          <a:xfrm>
            <a:off x="1533525" y="6448446"/>
            <a:ext cx="2133600" cy="365125"/>
          </a:xfrm>
        </p:spPr>
        <p:txBody>
          <a:bodyPr/>
          <a:lstStyle/>
          <a:p>
            <a:fld id="{ADF5A313-DFE6-448C-857B-AAC33D330831}" type="datetime5">
              <a:rPr lang="en-US" smtClean="0"/>
              <a:t>8-Sep-20</a:t>
            </a:fld>
            <a:endParaRPr lang="en-US" dirty="0"/>
          </a:p>
        </p:txBody>
      </p:sp>
      <p:sp>
        <p:nvSpPr>
          <p:cNvPr id="21" name="Slide Number Placeholder 2">
            <a:extLst>
              <a:ext uri="{FF2B5EF4-FFF2-40B4-BE49-F238E27FC236}">
                <a16:creationId xmlns:a16="http://schemas.microsoft.com/office/drawing/2014/main" id="{F5B0E734-4DD4-4079-A681-B32F28553CFF}"/>
              </a:ext>
            </a:extLst>
          </p:cNvPr>
          <p:cNvSpPr>
            <a:spLocks noGrp="1"/>
          </p:cNvSpPr>
          <p:nvPr>
            <p:ph type="sldNum" sz="quarter" idx="12"/>
          </p:nvPr>
        </p:nvSpPr>
        <p:spPr>
          <a:xfrm>
            <a:off x="8524875" y="6492895"/>
            <a:ext cx="2133600" cy="365125"/>
          </a:xfrm>
        </p:spPr>
        <p:txBody>
          <a:bodyPr/>
          <a:lstStyle/>
          <a:p>
            <a:fld id="{BC490F8C-3D0D-4DB1-B2BD-1525EA5CE111}" type="slidenum">
              <a:rPr lang="en-US" sz="2000">
                <a:solidFill>
                  <a:srgbClr val="009900"/>
                </a:solidFill>
              </a:rPr>
              <a:pPr/>
              <a:t>8</a:t>
            </a:fld>
            <a:endParaRPr lang="en-US" sz="2000" dirty="0">
              <a:solidFill>
                <a:srgbClr val="0099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18"/>
          <p:cNvSpPr/>
          <p:nvPr/>
        </p:nvSpPr>
        <p:spPr>
          <a:xfrm>
            <a:off x="6731374" y="3238724"/>
            <a:ext cx="3403226" cy="2933476"/>
          </a:xfrm>
          <a:prstGeom prst="rect">
            <a:avLst/>
          </a:prstGeom>
          <a:blipFill>
            <a:blip r:embed="rId2" cstate="print"/>
            <a:stretch>
              <a:fillRect/>
            </a:stretch>
          </a:blipFill>
        </p:spPr>
        <p:txBody>
          <a:bodyPr wrap="square" lIns="0" tIns="0" rIns="0" bIns="0" rtlCol="0">
            <a:noAutofit/>
          </a:bodyPr>
          <a:lstStyle/>
          <a:p>
            <a:endParaRPr sz="1588"/>
          </a:p>
        </p:txBody>
      </p:sp>
      <p:sp>
        <p:nvSpPr>
          <p:cNvPr id="14" name="object 14"/>
          <p:cNvSpPr txBox="1"/>
          <p:nvPr/>
        </p:nvSpPr>
        <p:spPr>
          <a:xfrm>
            <a:off x="2534771" y="2335698"/>
            <a:ext cx="179406" cy="336400"/>
          </a:xfrm>
          <a:prstGeom prst="rect">
            <a:avLst/>
          </a:prstGeom>
        </p:spPr>
        <p:txBody>
          <a:bodyPr wrap="square" lIns="0" tIns="0" rIns="0" bIns="0" rtlCol="0">
            <a:noAutofit/>
          </a:bodyPr>
          <a:lstStyle/>
          <a:p>
            <a:pPr marL="11206">
              <a:lnSpc>
                <a:spcPts val="2616"/>
              </a:lnSpc>
              <a:spcBef>
                <a:spcPts val="131"/>
              </a:spcBef>
            </a:pPr>
            <a:r>
              <a:rPr sz="2471" dirty="0">
                <a:latin typeface="Arial"/>
                <a:cs typeface="Arial"/>
              </a:rPr>
              <a:t>•</a:t>
            </a:r>
            <a:endParaRPr sz="2471">
              <a:latin typeface="Arial"/>
              <a:cs typeface="Arial"/>
            </a:endParaRPr>
          </a:p>
        </p:txBody>
      </p:sp>
      <p:sp>
        <p:nvSpPr>
          <p:cNvPr id="13" name="object 13"/>
          <p:cNvSpPr txBox="1"/>
          <p:nvPr/>
        </p:nvSpPr>
        <p:spPr>
          <a:xfrm>
            <a:off x="2837331" y="2354636"/>
            <a:ext cx="3375589" cy="712904"/>
          </a:xfrm>
          <a:prstGeom prst="rect">
            <a:avLst/>
          </a:prstGeom>
        </p:spPr>
        <p:txBody>
          <a:bodyPr wrap="square" lIns="0" tIns="0" rIns="0" bIns="0" rtlCol="0">
            <a:noAutofit/>
          </a:bodyPr>
          <a:lstStyle/>
          <a:p>
            <a:pPr marL="11206">
              <a:lnSpc>
                <a:spcPts val="2607"/>
              </a:lnSpc>
              <a:spcBef>
                <a:spcPts val="130"/>
              </a:spcBef>
            </a:pPr>
            <a:r>
              <a:rPr sz="3706" baseline="2925" dirty="0">
                <a:latin typeface="Calibri"/>
                <a:cs typeface="Calibri"/>
              </a:rPr>
              <a:t>Use </a:t>
            </a:r>
            <a:r>
              <a:rPr sz="3706" spc="-30" baseline="2925" dirty="0">
                <a:latin typeface="Calibri"/>
                <a:cs typeface="Calibri"/>
              </a:rPr>
              <a:t>r</a:t>
            </a:r>
            <a:r>
              <a:rPr sz="3706" spc="-8" baseline="2925" dirty="0">
                <a:latin typeface="Calibri"/>
                <a:cs typeface="Calibri"/>
              </a:rPr>
              <a:t>e</a:t>
            </a:r>
            <a:r>
              <a:rPr sz="3706" spc="-30" baseline="2925" dirty="0">
                <a:latin typeface="Calibri"/>
                <a:cs typeface="Calibri"/>
              </a:rPr>
              <a:t>v</a:t>
            </a:r>
            <a:r>
              <a:rPr sz="3706" baseline="2925" dirty="0">
                <a:latin typeface="Calibri"/>
                <a:cs typeface="Calibri"/>
              </a:rPr>
              <a:t>e</a:t>
            </a:r>
            <a:r>
              <a:rPr sz="3706" spc="-30" baseline="2925" dirty="0">
                <a:latin typeface="Calibri"/>
                <a:cs typeface="Calibri"/>
              </a:rPr>
              <a:t>r</a:t>
            </a:r>
            <a:r>
              <a:rPr sz="3706" spc="4" baseline="2925" dirty="0">
                <a:latin typeface="Calibri"/>
                <a:cs typeface="Calibri"/>
              </a:rPr>
              <a:t>s</a:t>
            </a:r>
            <a:r>
              <a:rPr sz="3706" baseline="2925" dirty="0">
                <a:latin typeface="Calibri"/>
                <a:cs typeface="Calibri"/>
              </a:rPr>
              <a:t>e</a:t>
            </a:r>
            <a:r>
              <a:rPr sz="3706" spc="-8" baseline="2925" dirty="0">
                <a:latin typeface="Calibri"/>
                <a:cs typeface="Calibri"/>
              </a:rPr>
              <a:t> </a:t>
            </a:r>
            <a:r>
              <a:rPr sz="3706" spc="-4" baseline="2925" dirty="0">
                <a:latin typeface="Calibri"/>
                <a:cs typeface="Calibri"/>
              </a:rPr>
              <a:t>biase</a:t>
            </a:r>
            <a:r>
              <a:rPr sz="3706" baseline="2925" dirty="0">
                <a:latin typeface="Calibri"/>
                <a:cs typeface="Calibri"/>
              </a:rPr>
              <a:t>d diodes</a:t>
            </a:r>
            <a:endParaRPr sz="2471">
              <a:latin typeface="Calibri"/>
              <a:cs typeface="Calibri"/>
            </a:endParaRPr>
          </a:p>
          <a:p>
            <a:pPr marL="11206" marR="213">
              <a:lnSpc>
                <a:spcPts val="2965"/>
              </a:lnSpc>
              <a:spcBef>
                <a:spcPts val="18"/>
              </a:spcBef>
            </a:pPr>
            <a:r>
              <a:rPr sz="3706" baseline="1950" dirty="0">
                <a:latin typeface="Calibri"/>
                <a:cs typeface="Calibri"/>
              </a:rPr>
              <a:t>input</a:t>
            </a:r>
            <a:r>
              <a:rPr sz="3706" spc="-48" baseline="1950" dirty="0">
                <a:latin typeface="Calibri"/>
                <a:cs typeface="Calibri"/>
              </a:rPr>
              <a:t>/</a:t>
            </a:r>
            <a:r>
              <a:rPr sz="3706" spc="-4" baseline="1950" dirty="0">
                <a:latin typeface="Calibri"/>
                <a:cs typeface="Calibri"/>
              </a:rPr>
              <a:t>o</a:t>
            </a:r>
            <a:r>
              <a:rPr sz="3706" baseline="1950" dirty="0">
                <a:latin typeface="Calibri"/>
                <a:cs typeface="Calibri"/>
              </a:rPr>
              <a:t>utput</a:t>
            </a:r>
            <a:r>
              <a:rPr sz="3706" spc="30" baseline="1950" dirty="0">
                <a:latin typeface="Calibri"/>
                <a:cs typeface="Calibri"/>
              </a:rPr>
              <a:t> </a:t>
            </a:r>
            <a:r>
              <a:rPr sz="3706" baseline="1950" dirty="0">
                <a:latin typeface="Calibri"/>
                <a:cs typeface="Calibri"/>
              </a:rPr>
              <a:t>pins</a:t>
            </a:r>
            <a:r>
              <a:rPr sz="3706" spc="17" baseline="1950" dirty="0">
                <a:latin typeface="Calibri"/>
                <a:cs typeface="Calibri"/>
              </a:rPr>
              <a:t> </a:t>
            </a:r>
            <a:r>
              <a:rPr sz="3706" baseline="1950" dirty="0">
                <a:latin typeface="Calibri"/>
                <a:cs typeface="Calibri"/>
              </a:rPr>
              <a:t>and</a:t>
            </a:r>
            <a:r>
              <a:rPr sz="3706" spc="4" baseline="1950" dirty="0">
                <a:latin typeface="Calibri"/>
                <a:cs typeface="Calibri"/>
              </a:rPr>
              <a:t> </a:t>
            </a:r>
            <a:r>
              <a:rPr sz="3706" spc="-4" baseline="1950" dirty="0">
                <a:latin typeface="Calibri"/>
                <a:cs typeface="Calibri"/>
              </a:rPr>
              <a:t>the</a:t>
            </a:r>
            <a:endParaRPr sz="2471">
              <a:latin typeface="Calibri"/>
              <a:cs typeface="Calibri"/>
            </a:endParaRPr>
          </a:p>
        </p:txBody>
      </p:sp>
      <p:sp>
        <p:nvSpPr>
          <p:cNvPr id="12" name="object 12"/>
          <p:cNvSpPr txBox="1"/>
          <p:nvPr/>
        </p:nvSpPr>
        <p:spPr>
          <a:xfrm>
            <a:off x="6215882" y="2354636"/>
            <a:ext cx="1688471" cy="336400"/>
          </a:xfrm>
          <a:prstGeom prst="rect">
            <a:avLst/>
          </a:prstGeom>
        </p:spPr>
        <p:txBody>
          <a:bodyPr wrap="square" lIns="0" tIns="0" rIns="0" bIns="0" rtlCol="0">
            <a:noAutofit/>
          </a:bodyPr>
          <a:lstStyle/>
          <a:p>
            <a:pPr marL="11206">
              <a:lnSpc>
                <a:spcPts val="2607"/>
              </a:lnSpc>
              <a:spcBef>
                <a:spcPts val="130"/>
              </a:spcBef>
            </a:pPr>
            <a:r>
              <a:rPr sz="3706" baseline="2925" dirty="0">
                <a:latin typeface="Calibri"/>
                <a:cs typeface="Calibri"/>
              </a:rPr>
              <a:t>b</a:t>
            </a:r>
            <a:r>
              <a:rPr sz="3706" spc="-17" baseline="2925" dirty="0">
                <a:latin typeface="Calibri"/>
                <a:cs typeface="Calibri"/>
              </a:rPr>
              <a:t>e</a:t>
            </a:r>
            <a:r>
              <a:rPr sz="3706" baseline="2925" dirty="0">
                <a:latin typeface="Calibri"/>
                <a:cs typeface="Calibri"/>
              </a:rPr>
              <a:t>t</a:t>
            </a:r>
            <a:r>
              <a:rPr sz="3706" spc="-17" baseline="2925" dirty="0">
                <a:latin typeface="Calibri"/>
                <a:cs typeface="Calibri"/>
              </a:rPr>
              <a:t>w</a:t>
            </a:r>
            <a:r>
              <a:rPr sz="3706" baseline="2925" dirty="0">
                <a:latin typeface="Calibri"/>
                <a:cs typeface="Calibri"/>
              </a:rPr>
              <a:t>een </a:t>
            </a:r>
            <a:r>
              <a:rPr sz="3706" spc="-4" baseline="2925" dirty="0">
                <a:latin typeface="Calibri"/>
                <a:cs typeface="Calibri"/>
              </a:rPr>
              <a:t>the</a:t>
            </a:r>
            <a:endParaRPr sz="2471">
              <a:latin typeface="Calibri"/>
              <a:cs typeface="Calibri"/>
            </a:endParaRPr>
          </a:p>
        </p:txBody>
      </p:sp>
      <p:sp>
        <p:nvSpPr>
          <p:cNvPr id="11" name="object 11"/>
          <p:cNvSpPr txBox="1"/>
          <p:nvPr/>
        </p:nvSpPr>
        <p:spPr>
          <a:xfrm>
            <a:off x="6214562" y="2731141"/>
            <a:ext cx="998872" cy="336401"/>
          </a:xfrm>
          <a:prstGeom prst="rect">
            <a:avLst/>
          </a:prstGeom>
        </p:spPr>
        <p:txBody>
          <a:bodyPr wrap="square" lIns="0" tIns="0" rIns="0" bIns="0" rtlCol="0">
            <a:noAutofit/>
          </a:bodyPr>
          <a:lstStyle/>
          <a:p>
            <a:pPr marL="11206">
              <a:lnSpc>
                <a:spcPts val="2607"/>
              </a:lnSpc>
              <a:spcBef>
                <a:spcPts val="130"/>
              </a:spcBef>
            </a:pPr>
            <a:r>
              <a:rPr sz="3706" spc="-22" baseline="2925" dirty="0">
                <a:latin typeface="Calibri"/>
                <a:cs typeface="Calibri"/>
              </a:rPr>
              <a:t>v</a:t>
            </a:r>
            <a:r>
              <a:rPr sz="3706" baseline="2925" dirty="0">
                <a:latin typeface="Calibri"/>
                <a:cs typeface="Calibri"/>
              </a:rPr>
              <a:t>ol</a:t>
            </a:r>
            <a:r>
              <a:rPr sz="3706" spc="-34" baseline="2925" dirty="0">
                <a:latin typeface="Calibri"/>
                <a:cs typeface="Calibri"/>
              </a:rPr>
              <a:t>t</a:t>
            </a:r>
            <a:r>
              <a:rPr sz="3706" baseline="2925" dirty="0">
                <a:latin typeface="Calibri"/>
                <a:cs typeface="Calibri"/>
              </a:rPr>
              <a:t>a</a:t>
            </a:r>
            <a:r>
              <a:rPr sz="3706" spc="-17" baseline="2925" dirty="0">
                <a:latin typeface="Calibri"/>
                <a:cs typeface="Calibri"/>
              </a:rPr>
              <a:t>g</a:t>
            </a:r>
            <a:r>
              <a:rPr sz="3706" baseline="2925" dirty="0">
                <a:latin typeface="Calibri"/>
                <a:cs typeface="Calibri"/>
              </a:rPr>
              <a:t>e</a:t>
            </a:r>
            <a:endParaRPr sz="2471">
              <a:latin typeface="Calibri"/>
              <a:cs typeface="Calibri"/>
            </a:endParaRPr>
          </a:p>
        </p:txBody>
      </p:sp>
      <p:sp>
        <p:nvSpPr>
          <p:cNvPr id="10" name="object 10"/>
          <p:cNvSpPr txBox="1"/>
          <p:nvPr/>
        </p:nvSpPr>
        <p:spPr>
          <a:xfrm>
            <a:off x="7212357" y="2731140"/>
            <a:ext cx="1189063" cy="336400"/>
          </a:xfrm>
          <a:prstGeom prst="rect">
            <a:avLst/>
          </a:prstGeom>
        </p:spPr>
        <p:txBody>
          <a:bodyPr wrap="square" lIns="0" tIns="0" rIns="0" bIns="0" rtlCol="0">
            <a:noAutofit/>
          </a:bodyPr>
          <a:lstStyle/>
          <a:p>
            <a:pPr marL="11206">
              <a:lnSpc>
                <a:spcPts val="2607"/>
              </a:lnSpc>
              <a:spcBef>
                <a:spcPts val="130"/>
              </a:spcBef>
            </a:pPr>
            <a:r>
              <a:rPr sz="3706" baseline="2925" dirty="0">
                <a:latin typeface="Calibri"/>
                <a:cs typeface="Calibri"/>
              </a:rPr>
              <a:t>supplies.</a:t>
            </a:r>
            <a:endParaRPr sz="2471">
              <a:latin typeface="Calibri"/>
              <a:cs typeface="Calibri"/>
            </a:endParaRPr>
          </a:p>
        </p:txBody>
      </p:sp>
      <p:sp>
        <p:nvSpPr>
          <p:cNvPr id="9" name="object 9"/>
          <p:cNvSpPr txBox="1"/>
          <p:nvPr/>
        </p:nvSpPr>
        <p:spPr>
          <a:xfrm>
            <a:off x="2534802" y="3540536"/>
            <a:ext cx="179406" cy="336400"/>
          </a:xfrm>
          <a:prstGeom prst="rect">
            <a:avLst/>
          </a:prstGeom>
        </p:spPr>
        <p:txBody>
          <a:bodyPr wrap="square" lIns="0" tIns="0" rIns="0" bIns="0" rtlCol="0">
            <a:noAutofit/>
          </a:bodyPr>
          <a:lstStyle/>
          <a:p>
            <a:pPr marL="11206">
              <a:lnSpc>
                <a:spcPts val="2616"/>
              </a:lnSpc>
              <a:spcBef>
                <a:spcPts val="131"/>
              </a:spcBef>
            </a:pPr>
            <a:r>
              <a:rPr sz="2471" dirty="0">
                <a:latin typeface="Arial"/>
                <a:cs typeface="Arial"/>
              </a:rPr>
              <a:t>•</a:t>
            </a:r>
            <a:endParaRPr sz="2471">
              <a:latin typeface="Arial"/>
              <a:cs typeface="Arial"/>
            </a:endParaRPr>
          </a:p>
        </p:txBody>
      </p:sp>
      <p:sp>
        <p:nvSpPr>
          <p:cNvPr id="8" name="object 8"/>
          <p:cNvSpPr txBox="1"/>
          <p:nvPr/>
        </p:nvSpPr>
        <p:spPr>
          <a:xfrm>
            <a:off x="2837361" y="3559474"/>
            <a:ext cx="3841454" cy="336400"/>
          </a:xfrm>
          <a:prstGeom prst="rect">
            <a:avLst/>
          </a:prstGeom>
        </p:spPr>
        <p:txBody>
          <a:bodyPr wrap="square" lIns="0" tIns="0" rIns="0" bIns="0" rtlCol="0">
            <a:noAutofit/>
          </a:bodyPr>
          <a:lstStyle/>
          <a:p>
            <a:pPr marL="11206">
              <a:lnSpc>
                <a:spcPts val="2607"/>
              </a:lnSpc>
              <a:spcBef>
                <a:spcPts val="130"/>
              </a:spcBef>
            </a:pPr>
            <a:r>
              <a:rPr sz="3706" baseline="2925" dirty="0">
                <a:latin typeface="Calibri"/>
                <a:cs typeface="Calibri"/>
              </a:rPr>
              <a:t>Scho</a:t>
            </a:r>
            <a:r>
              <a:rPr sz="3706" spc="-39" baseline="2925" dirty="0">
                <a:latin typeface="Calibri"/>
                <a:cs typeface="Calibri"/>
              </a:rPr>
              <a:t>t</a:t>
            </a:r>
            <a:r>
              <a:rPr sz="3706" baseline="2925" dirty="0">
                <a:latin typeface="Calibri"/>
                <a:cs typeface="Calibri"/>
              </a:rPr>
              <a:t>tky</a:t>
            </a:r>
            <a:r>
              <a:rPr sz="3706" spc="12" baseline="2925" dirty="0">
                <a:latin typeface="Calibri"/>
                <a:cs typeface="Calibri"/>
              </a:rPr>
              <a:t> </a:t>
            </a:r>
            <a:r>
              <a:rPr sz="3706" baseline="2925" dirty="0">
                <a:latin typeface="Calibri"/>
                <a:cs typeface="Calibri"/>
              </a:rPr>
              <a:t>diodes</a:t>
            </a:r>
            <a:r>
              <a:rPr sz="3706" spc="12" baseline="2925" dirty="0">
                <a:latin typeface="Calibri"/>
                <a:cs typeface="Calibri"/>
              </a:rPr>
              <a:t> </a:t>
            </a:r>
            <a:r>
              <a:rPr sz="3706" baseline="2925" dirty="0">
                <a:latin typeface="Calibri"/>
                <a:cs typeface="Calibri"/>
              </a:rPr>
              <a:t>a</a:t>
            </a:r>
            <a:r>
              <a:rPr sz="3706" spc="-30" baseline="2925" dirty="0">
                <a:latin typeface="Calibri"/>
                <a:cs typeface="Calibri"/>
              </a:rPr>
              <a:t>r</a:t>
            </a:r>
            <a:r>
              <a:rPr sz="3706" baseline="2925" dirty="0">
                <a:latin typeface="Calibri"/>
                <a:cs typeface="Calibri"/>
              </a:rPr>
              <a:t>e</a:t>
            </a:r>
            <a:r>
              <a:rPr sz="3706" spc="-8" baseline="2925" dirty="0">
                <a:latin typeface="Calibri"/>
                <a:cs typeface="Calibri"/>
              </a:rPr>
              <a:t> </a:t>
            </a:r>
            <a:r>
              <a:rPr sz="3706" baseline="2925" dirty="0">
                <a:latin typeface="Calibri"/>
                <a:cs typeface="Calibri"/>
              </a:rPr>
              <a:t>p</a:t>
            </a:r>
            <a:r>
              <a:rPr sz="3706" spc="-30" baseline="2925" dirty="0">
                <a:latin typeface="Calibri"/>
                <a:cs typeface="Calibri"/>
              </a:rPr>
              <a:t>r</a:t>
            </a:r>
            <a:r>
              <a:rPr sz="3706" spc="-22" baseline="2925" dirty="0">
                <a:latin typeface="Calibri"/>
                <a:cs typeface="Calibri"/>
              </a:rPr>
              <a:t>e</a:t>
            </a:r>
            <a:r>
              <a:rPr sz="3706" spc="-61" baseline="2925" dirty="0">
                <a:latin typeface="Calibri"/>
                <a:cs typeface="Calibri"/>
              </a:rPr>
              <a:t>f</a:t>
            </a:r>
            <a:r>
              <a:rPr sz="3706" baseline="2925" dirty="0">
                <a:latin typeface="Calibri"/>
                <a:cs typeface="Calibri"/>
              </a:rPr>
              <a:t>er</a:t>
            </a:r>
            <a:r>
              <a:rPr sz="3706" spc="-34" baseline="2925" dirty="0">
                <a:latin typeface="Calibri"/>
                <a:cs typeface="Calibri"/>
              </a:rPr>
              <a:t>r</a:t>
            </a:r>
            <a:r>
              <a:rPr sz="3706" spc="-4" baseline="2925" dirty="0">
                <a:latin typeface="Calibri"/>
                <a:cs typeface="Calibri"/>
              </a:rPr>
              <a:t>e</a:t>
            </a:r>
            <a:r>
              <a:rPr sz="3706" baseline="2925" dirty="0">
                <a:latin typeface="Calibri"/>
                <a:cs typeface="Calibri"/>
              </a:rPr>
              <a:t>d</a:t>
            </a:r>
            <a:endParaRPr sz="2471">
              <a:latin typeface="Calibri"/>
              <a:cs typeface="Calibri"/>
            </a:endParaRPr>
          </a:p>
        </p:txBody>
      </p:sp>
      <p:sp>
        <p:nvSpPr>
          <p:cNvPr id="7" name="object 7"/>
          <p:cNvSpPr txBox="1"/>
          <p:nvPr/>
        </p:nvSpPr>
        <p:spPr>
          <a:xfrm>
            <a:off x="2837330" y="3935978"/>
            <a:ext cx="1447330" cy="712904"/>
          </a:xfrm>
          <a:prstGeom prst="rect">
            <a:avLst/>
          </a:prstGeom>
        </p:spPr>
        <p:txBody>
          <a:bodyPr wrap="square" lIns="0" tIns="0" rIns="0" bIns="0" rtlCol="0">
            <a:noAutofit/>
          </a:bodyPr>
          <a:lstStyle/>
          <a:p>
            <a:pPr marL="11237">
              <a:lnSpc>
                <a:spcPts val="2607"/>
              </a:lnSpc>
              <a:spcBef>
                <a:spcPts val="130"/>
              </a:spcBef>
            </a:pPr>
            <a:r>
              <a:rPr sz="3706" baseline="2925" dirty="0">
                <a:latin typeface="Calibri"/>
                <a:cs typeface="Calibri"/>
              </a:rPr>
              <a:t>be</a:t>
            </a:r>
            <a:r>
              <a:rPr sz="3706" spc="-22" baseline="2925" dirty="0">
                <a:latin typeface="Calibri"/>
                <a:cs typeface="Calibri"/>
              </a:rPr>
              <a:t>c</a:t>
            </a:r>
            <a:r>
              <a:rPr sz="3706" baseline="2925" dirty="0">
                <a:latin typeface="Calibri"/>
                <a:cs typeface="Calibri"/>
              </a:rPr>
              <a:t>ause</a:t>
            </a:r>
            <a:r>
              <a:rPr sz="3706" spc="4" baseline="2925" dirty="0">
                <a:latin typeface="Calibri"/>
                <a:cs typeface="Calibri"/>
              </a:rPr>
              <a:t> </a:t>
            </a:r>
            <a:r>
              <a:rPr sz="3706" baseline="2925" dirty="0">
                <a:latin typeface="Calibri"/>
                <a:cs typeface="Calibri"/>
              </a:rPr>
              <a:t>of</a:t>
            </a:r>
            <a:endParaRPr sz="2471">
              <a:latin typeface="Calibri"/>
              <a:cs typeface="Calibri"/>
            </a:endParaRPr>
          </a:p>
          <a:p>
            <a:pPr marL="11206" marR="17765">
              <a:lnSpc>
                <a:spcPts val="2965"/>
              </a:lnSpc>
              <a:spcBef>
                <a:spcPts val="18"/>
              </a:spcBef>
            </a:pPr>
            <a:r>
              <a:rPr sz="3706" spc="-30" baseline="1950" dirty="0">
                <a:latin typeface="Calibri"/>
                <a:cs typeface="Calibri"/>
              </a:rPr>
              <a:t>r</a:t>
            </a:r>
            <a:r>
              <a:rPr sz="3706" baseline="1950" dirty="0">
                <a:latin typeface="Calibri"/>
                <a:cs typeface="Calibri"/>
              </a:rPr>
              <a:t>esi</a:t>
            </a:r>
            <a:r>
              <a:rPr sz="3706" spc="-30" baseline="1950" dirty="0">
                <a:latin typeface="Calibri"/>
                <a:cs typeface="Calibri"/>
              </a:rPr>
              <a:t>st</a:t>
            </a:r>
            <a:r>
              <a:rPr sz="3706" baseline="1950" dirty="0">
                <a:latin typeface="Calibri"/>
                <a:cs typeface="Calibri"/>
              </a:rPr>
              <a:t>a</a:t>
            </a:r>
            <a:r>
              <a:rPr sz="3706" spc="-4" baseline="1950" dirty="0">
                <a:latin typeface="Calibri"/>
                <a:cs typeface="Calibri"/>
              </a:rPr>
              <a:t>n</a:t>
            </a:r>
            <a:r>
              <a:rPr sz="3706" baseline="1950" dirty="0">
                <a:latin typeface="Calibri"/>
                <a:cs typeface="Calibri"/>
              </a:rPr>
              <a:t>ce.</a:t>
            </a:r>
            <a:endParaRPr sz="2471">
              <a:latin typeface="Calibri"/>
              <a:cs typeface="Calibri"/>
            </a:endParaRPr>
          </a:p>
        </p:txBody>
      </p:sp>
      <p:sp>
        <p:nvSpPr>
          <p:cNvPr id="6" name="object 6"/>
          <p:cNvSpPr txBox="1"/>
          <p:nvPr/>
        </p:nvSpPr>
        <p:spPr>
          <a:xfrm>
            <a:off x="4286262" y="3935978"/>
            <a:ext cx="676304" cy="336400"/>
          </a:xfrm>
          <a:prstGeom prst="rect">
            <a:avLst/>
          </a:prstGeom>
        </p:spPr>
        <p:txBody>
          <a:bodyPr wrap="square" lIns="0" tIns="0" rIns="0" bIns="0" rtlCol="0">
            <a:noAutofit/>
          </a:bodyPr>
          <a:lstStyle/>
          <a:p>
            <a:pPr marL="11206">
              <a:lnSpc>
                <a:spcPts val="2607"/>
              </a:lnSpc>
              <a:spcBef>
                <a:spcPts val="130"/>
              </a:spcBef>
            </a:pPr>
            <a:r>
              <a:rPr sz="3706" baseline="2925" dirty="0">
                <a:latin typeface="Calibri"/>
                <a:cs typeface="Calibri"/>
              </a:rPr>
              <a:t>their</a:t>
            </a:r>
            <a:endParaRPr sz="2471">
              <a:latin typeface="Calibri"/>
              <a:cs typeface="Calibri"/>
            </a:endParaRPr>
          </a:p>
        </p:txBody>
      </p:sp>
      <p:sp>
        <p:nvSpPr>
          <p:cNvPr id="5" name="object 5"/>
          <p:cNvSpPr txBox="1"/>
          <p:nvPr/>
        </p:nvSpPr>
        <p:spPr>
          <a:xfrm>
            <a:off x="4963978" y="3935978"/>
            <a:ext cx="529057" cy="336400"/>
          </a:xfrm>
          <a:prstGeom prst="rect">
            <a:avLst/>
          </a:prstGeom>
        </p:spPr>
        <p:txBody>
          <a:bodyPr wrap="square" lIns="0" tIns="0" rIns="0" bIns="0" rtlCol="0">
            <a:noAutofit/>
          </a:bodyPr>
          <a:lstStyle/>
          <a:p>
            <a:pPr marL="11206">
              <a:lnSpc>
                <a:spcPts val="2607"/>
              </a:lnSpc>
              <a:spcBef>
                <a:spcPts val="130"/>
              </a:spcBef>
            </a:pPr>
            <a:r>
              <a:rPr sz="3706" spc="-8" baseline="2925" dirty="0">
                <a:latin typeface="Calibri"/>
                <a:cs typeface="Calibri"/>
              </a:rPr>
              <a:t>low</a:t>
            </a:r>
            <a:endParaRPr sz="2471">
              <a:latin typeface="Calibri"/>
              <a:cs typeface="Calibri"/>
            </a:endParaRPr>
          </a:p>
        </p:txBody>
      </p:sp>
      <p:sp>
        <p:nvSpPr>
          <p:cNvPr id="4" name="object 4"/>
          <p:cNvSpPr txBox="1"/>
          <p:nvPr/>
        </p:nvSpPr>
        <p:spPr>
          <a:xfrm>
            <a:off x="5495119" y="3935978"/>
            <a:ext cx="1076344" cy="336400"/>
          </a:xfrm>
          <a:prstGeom prst="rect">
            <a:avLst/>
          </a:prstGeom>
        </p:spPr>
        <p:txBody>
          <a:bodyPr wrap="square" lIns="0" tIns="0" rIns="0" bIns="0" rtlCol="0">
            <a:noAutofit/>
          </a:bodyPr>
          <a:lstStyle/>
          <a:p>
            <a:pPr marL="11206">
              <a:lnSpc>
                <a:spcPts val="2607"/>
              </a:lnSpc>
              <a:spcBef>
                <a:spcPts val="130"/>
              </a:spcBef>
            </a:pPr>
            <a:r>
              <a:rPr sz="3706" spc="-48" baseline="2925" dirty="0">
                <a:latin typeface="Calibri"/>
                <a:cs typeface="Calibri"/>
              </a:rPr>
              <a:t>f</a:t>
            </a:r>
            <a:r>
              <a:rPr sz="3706" spc="-4" baseline="2925" dirty="0">
                <a:latin typeface="Calibri"/>
                <a:cs typeface="Calibri"/>
              </a:rPr>
              <a:t>o</a:t>
            </a:r>
            <a:r>
              <a:rPr sz="3706" spc="17" baseline="2925" dirty="0">
                <a:latin typeface="Calibri"/>
                <a:cs typeface="Calibri"/>
              </a:rPr>
              <a:t>r</a:t>
            </a:r>
            <a:r>
              <a:rPr sz="3706" spc="-30" baseline="2925" dirty="0">
                <a:latin typeface="Calibri"/>
                <a:cs typeface="Calibri"/>
              </a:rPr>
              <a:t>w</a:t>
            </a:r>
            <a:r>
              <a:rPr sz="3706" spc="-4" baseline="2925" dirty="0">
                <a:latin typeface="Calibri"/>
                <a:cs typeface="Calibri"/>
              </a:rPr>
              <a:t>a</a:t>
            </a:r>
            <a:r>
              <a:rPr sz="3706" spc="-34" baseline="2925" dirty="0">
                <a:latin typeface="Calibri"/>
                <a:cs typeface="Calibri"/>
              </a:rPr>
              <a:t>r</a:t>
            </a:r>
            <a:r>
              <a:rPr sz="3706" baseline="2925" dirty="0">
                <a:latin typeface="Calibri"/>
                <a:cs typeface="Calibri"/>
              </a:rPr>
              <a:t>d</a:t>
            </a:r>
            <a:endParaRPr sz="2471">
              <a:latin typeface="Calibri"/>
              <a:cs typeface="Calibri"/>
            </a:endParaRPr>
          </a:p>
        </p:txBody>
      </p:sp>
      <p:sp>
        <p:nvSpPr>
          <p:cNvPr id="19" name="TextBox 18">
            <a:extLst>
              <a:ext uri="{FF2B5EF4-FFF2-40B4-BE49-F238E27FC236}">
                <a16:creationId xmlns:a16="http://schemas.microsoft.com/office/drawing/2014/main" id="{CF0BC4DF-572F-4B34-A046-856CFF36E8AE}"/>
              </a:ext>
            </a:extLst>
          </p:cNvPr>
          <p:cNvSpPr txBox="1"/>
          <p:nvPr/>
        </p:nvSpPr>
        <p:spPr>
          <a:xfrm>
            <a:off x="1536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CMOS Latch-up</a:t>
            </a:r>
          </a:p>
        </p:txBody>
      </p:sp>
      <p:sp>
        <p:nvSpPr>
          <p:cNvPr id="20" name="Date Placeholder 1">
            <a:extLst>
              <a:ext uri="{FF2B5EF4-FFF2-40B4-BE49-F238E27FC236}">
                <a16:creationId xmlns:a16="http://schemas.microsoft.com/office/drawing/2014/main" id="{1DA2287B-BD49-4723-8C94-B8F000562E91}"/>
              </a:ext>
            </a:extLst>
          </p:cNvPr>
          <p:cNvSpPr>
            <a:spLocks noGrp="1"/>
          </p:cNvSpPr>
          <p:nvPr>
            <p:ph type="dt" sz="half" idx="10"/>
          </p:nvPr>
        </p:nvSpPr>
        <p:spPr>
          <a:xfrm>
            <a:off x="1533525" y="6448446"/>
            <a:ext cx="2133600" cy="365125"/>
          </a:xfrm>
        </p:spPr>
        <p:txBody>
          <a:bodyPr/>
          <a:lstStyle/>
          <a:p>
            <a:fld id="{ADF5A313-DFE6-448C-857B-AAC33D330831}" type="datetime5">
              <a:rPr lang="en-US" smtClean="0"/>
              <a:t>8-Sep-20</a:t>
            </a:fld>
            <a:endParaRPr lang="en-US" dirty="0"/>
          </a:p>
        </p:txBody>
      </p:sp>
      <p:sp>
        <p:nvSpPr>
          <p:cNvPr id="21" name="Slide Number Placeholder 2">
            <a:extLst>
              <a:ext uri="{FF2B5EF4-FFF2-40B4-BE49-F238E27FC236}">
                <a16:creationId xmlns:a16="http://schemas.microsoft.com/office/drawing/2014/main" id="{B8AD77DB-8B30-4566-88BE-344A50C85F06}"/>
              </a:ext>
            </a:extLst>
          </p:cNvPr>
          <p:cNvSpPr>
            <a:spLocks noGrp="1"/>
          </p:cNvSpPr>
          <p:nvPr>
            <p:ph type="sldNum" sz="quarter" idx="12"/>
          </p:nvPr>
        </p:nvSpPr>
        <p:spPr>
          <a:xfrm>
            <a:off x="8524875" y="6492895"/>
            <a:ext cx="2133600" cy="365125"/>
          </a:xfrm>
        </p:spPr>
        <p:txBody>
          <a:bodyPr/>
          <a:lstStyle/>
          <a:p>
            <a:fld id="{BC490F8C-3D0D-4DB1-B2BD-1525EA5CE111}" type="slidenum">
              <a:rPr lang="en-US" sz="2000">
                <a:solidFill>
                  <a:srgbClr val="009900"/>
                </a:solidFill>
              </a:rPr>
              <a:pPr/>
              <a:t>9</a:t>
            </a:fld>
            <a:endParaRPr lang="en-US" sz="2000" dirty="0">
              <a:solidFill>
                <a:srgbClr val="009900"/>
              </a:solidFill>
            </a:endParaRPr>
          </a:p>
        </p:txBody>
      </p:sp>
      <p:sp>
        <p:nvSpPr>
          <p:cNvPr id="22" name="object 16">
            <a:extLst>
              <a:ext uri="{FF2B5EF4-FFF2-40B4-BE49-F238E27FC236}">
                <a16:creationId xmlns:a16="http://schemas.microsoft.com/office/drawing/2014/main" id="{99EDA72A-183C-4451-BB5E-D99E3D943C4E}"/>
              </a:ext>
            </a:extLst>
          </p:cNvPr>
          <p:cNvSpPr txBox="1"/>
          <p:nvPr/>
        </p:nvSpPr>
        <p:spPr>
          <a:xfrm>
            <a:off x="2534772" y="1263391"/>
            <a:ext cx="3063383" cy="380776"/>
          </a:xfrm>
          <a:prstGeom prst="rect">
            <a:avLst/>
          </a:prstGeom>
        </p:spPr>
        <p:txBody>
          <a:bodyPr wrap="square" lIns="0" tIns="0" rIns="0" bIns="0" rtlCol="0">
            <a:noAutofit/>
          </a:bodyPr>
          <a:lstStyle/>
          <a:p>
            <a:pPr marL="11206">
              <a:lnSpc>
                <a:spcPts val="2965"/>
              </a:lnSpc>
              <a:spcBef>
                <a:spcPts val="148"/>
              </a:spcBef>
            </a:pPr>
            <a:r>
              <a:rPr sz="4236" b="1" baseline="3413" dirty="0">
                <a:solidFill>
                  <a:srgbClr val="002B82"/>
                </a:solidFill>
                <a:latin typeface="Calibri"/>
                <a:cs typeface="Calibri"/>
              </a:rPr>
              <a:t>L</a:t>
            </a:r>
            <a:r>
              <a:rPr sz="4236" b="1" spc="-26" baseline="3413" dirty="0">
                <a:solidFill>
                  <a:srgbClr val="002B82"/>
                </a:solidFill>
                <a:latin typeface="Calibri"/>
                <a:cs typeface="Calibri"/>
              </a:rPr>
              <a:t>a</a:t>
            </a:r>
            <a:r>
              <a:rPr sz="4236" b="1" spc="-34" baseline="3413" dirty="0">
                <a:solidFill>
                  <a:srgbClr val="002B82"/>
                </a:solidFill>
                <a:latin typeface="Calibri"/>
                <a:cs typeface="Calibri"/>
              </a:rPr>
              <a:t>t</a:t>
            </a:r>
            <a:r>
              <a:rPr sz="4236" b="1" baseline="3413" dirty="0">
                <a:solidFill>
                  <a:srgbClr val="002B82"/>
                </a:solidFill>
                <a:latin typeface="Calibri"/>
                <a:cs typeface="Calibri"/>
              </a:rPr>
              <a:t>ch‐up</a:t>
            </a:r>
            <a:r>
              <a:rPr sz="4236" b="1" spc="-17" baseline="3413" dirty="0">
                <a:solidFill>
                  <a:srgbClr val="002B82"/>
                </a:solidFill>
                <a:latin typeface="Calibri"/>
                <a:cs typeface="Calibri"/>
              </a:rPr>
              <a:t> </a:t>
            </a:r>
            <a:r>
              <a:rPr sz="4236" b="1" baseline="3413" dirty="0">
                <a:solidFill>
                  <a:srgbClr val="002B82"/>
                </a:solidFill>
                <a:latin typeface="Calibri"/>
                <a:cs typeface="Calibri"/>
              </a:rPr>
              <a:t>p</a:t>
            </a:r>
            <a:r>
              <a:rPr sz="4236" b="1" spc="-34" baseline="3413" dirty="0">
                <a:solidFill>
                  <a:srgbClr val="002B82"/>
                </a:solidFill>
                <a:latin typeface="Calibri"/>
                <a:cs typeface="Calibri"/>
              </a:rPr>
              <a:t>r</a:t>
            </a:r>
            <a:r>
              <a:rPr sz="4236" b="1" spc="-17" baseline="3413" dirty="0">
                <a:solidFill>
                  <a:srgbClr val="002B82"/>
                </a:solidFill>
                <a:latin typeface="Calibri"/>
                <a:cs typeface="Calibri"/>
              </a:rPr>
              <a:t>e</a:t>
            </a:r>
            <a:r>
              <a:rPr sz="4236" b="1" spc="-26" baseline="3413" dirty="0">
                <a:solidFill>
                  <a:srgbClr val="002B82"/>
                </a:solidFill>
                <a:latin typeface="Calibri"/>
                <a:cs typeface="Calibri"/>
              </a:rPr>
              <a:t>v</a:t>
            </a:r>
            <a:r>
              <a:rPr sz="4236" b="1" baseline="3413" dirty="0">
                <a:solidFill>
                  <a:srgbClr val="002B82"/>
                </a:solidFill>
                <a:latin typeface="Calibri"/>
                <a:cs typeface="Calibri"/>
              </a:rPr>
              <a:t>e</a:t>
            </a:r>
            <a:r>
              <a:rPr sz="4236" b="1" spc="-26" baseline="3413" dirty="0">
                <a:solidFill>
                  <a:srgbClr val="002B82"/>
                </a:solidFill>
                <a:latin typeface="Calibri"/>
                <a:cs typeface="Calibri"/>
              </a:rPr>
              <a:t>n</a:t>
            </a:r>
            <a:r>
              <a:rPr sz="4236" b="1" baseline="3413" dirty="0">
                <a:solidFill>
                  <a:srgbClr val="002B82"/>
                </a:solidFill>
                <a:latin typeface="Calibri"/>
                <a:cs typeface="Calibri"/>
              </a:rPr>
              <a:t>tion</a:t>
            </a:r>
            <a:endParaRPr sz="2824" dirty="0">
              <a:solidFill>
                <a:srgbClr val="002B82"/>
              </a:solidFill>
              <a:latin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TotalTime>
  <Words>2466</Words>
  <Application>Microsoft Office PowerPoint</Application>
  <PresentationFormat>Widescreen</PresentationFormat>
  <Paragraphs>469</Paragraphs>
  <Slides>33</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Andalus</vt:lpstr>
      <vt:lpstr>Arial</vt:lpstr>
      <vt:lpstr>Arial Narrow</vt:lpstr>
      <vt:lpstr>Calibri</vt:lpstr>
      <vt:lpstr>Calibri Light</vt:lpstr>
      <vt:lpstr>Times New Roman</vt:lpstr>
      <vt:lpstr>Wingdings</vt:lpstr>
      <vt:lpstr>Wingdings 2</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Jahir sir</dc:creator>
  <cp:lastModifiedBy>Jahir sir</cp:lastModifiedBy>
  <cp:revision>10</cp:revision>
  <dcterms:created xsi:type="dcterms:W3CDTF">2020-02-11T05:22:59Z</dcterms:created>
  <dcterms:modified xsi:type="dcterms:W3CDTF">2020-09-08T05:49:12Z</dcterms:modified>
</cp:coreProperties>
</file>