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60"/>
  </p:normalViewPr>
  <p:slideViewPr>
    <p:cSldViewPr>
      <p:cViewPr varScale="1">
        <p:scale>
          <a:sx n="69" d="100"/>
          <a:sy n="69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DCEAB-DCC1-4D29-B925-5406F8A611FC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A98B-3C60-458B-93A5-58520209B2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6"/>
          <p:cNvSpPr>
            <a:spLocks noChangeArrowheads="1"/>
          </p:cNvSpPr>
          <p:nvPr/>
        </p:nvSpPr>
        <p:spPr bwMode="auto">
          <a:xfrm>
            <a:off x="685800" y="152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 b="1" dirty="0">
                <a:latin typeface="Arial" pitchFamily="34" charset="0"/>
                <a:ea typeface="+mj-ea"/>
                <a:cs typeface="Arial" pitchFamily="34" charset="0"/>
              </a:rPr>
              <a:t>Computer Graphics</a:t>
            </a:r>
          </a:p>
        </p:txBody>
      </p:sp>
      <p:sp>
        <p:nvSpPr>
          <p:cNvPr id="3074" name="Rectangle 7"/>
          <p:cNvSpPr>
            <a:spLocks noChangeArrowheads="1"/>
          </p:cNvSpPr>
          <p:nvPr/>
        </p:nvSpPr>
        <p:spPr bwMode="auto">
          <a:xfrm>
            <a:off x="1447800" y="13716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n-US" sz="4000" dirty="0">
                <a:solidFill>
                  <a:srgbClr val="3366FF"/>
                </a:solidFill>
              </a:rPr>
              <a:t>Scan Conversion</a:t>
            </a:r>
          </a:p>
        </p:txBody>
      </p:sp>
      <p:pic>
        <p:nvPicPr>
          <p:cNvPr id="307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667000"/>
            <a:ext cx="2578100" cy="250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276600"/>
            <a:ext cx="291147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Algorithm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Jack </a:t>
            </a:r>
            <a:r>
              <a:rPr lang="en-US" dirty="0" err="1">
                <a:ea typeface="ＭＳ Ｐゴシック" pitchFamily="34" charset="-128"/>
              </a:rPr>
              <a:t>Bresenham</a:t>
            </a:r>
            <a:r>
              <a:rPr lang="en-US" dirty="0">
                <a:ea typeface="ＭＳ Ｐゴシック" pitchFamily="34" charset="-128"/>
              </a:rPr>
              <a:t> (1965)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goals: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integer</a:t>
            </a:r>
            <a:r>
              <a:rPr lang="en-US" dirty="0">
                <a:ea typeface="ＭＳ Ｐゴシック" pitchFamily="34" charset="-128"/>
              </a:rPr>
              <a:t>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no division</a:t>
            </a:r>
            <a:r>
              <a:rPr lang="en-US" dirty="0">
                <a:ea typeface="ＭＳ Ｐゴシック" pitchFamily="34" charset="-128"/>
              </a:rPr>
              <a:t>, as little </a:t>
            </a: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multiplication</a:t>
            </a:r>
            <a:r>
              <a:rPr lang="en-US" dirty="0">
                <a:ea typeface="ＭＳ Ｐゴシック" pitchFamily="34" charset="-128"/>
              </a:rPr>
              <a:t>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constraints: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slope (m) between 0 and 1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(one octant)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all pixels on integer raster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later: generalize to other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octants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949950" y="3276600"/>
            <a:ext cx="2438400" cy="2362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 flipV="1">
            <a:off x="7169150" y="3352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6026150" y="4419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V="1">
            <a:off x="6407150" y="3505200"/>
            <a:ext cx="1752600" cy="1600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295" name="Freeform 8"/>
          <p:cNvSpPr>
            <a:spLocks/>
          </p:cNvSpPr>
          <p:nvPr/>
        </p:nvSpPr>
        <p:spPr bwMode="auto">
          <a:xfrm>
            <a:off x="7169150" y="3505200"/>
            <a:ext cx="990600" cy="914400"/>
          </a:xfrm>
          <a:custGeom>
            <a:avLst/>
            <a:gdLst>
              <a:gd name="T0" fmla="*/ 0 w 624"/>
              <a:gd name="T1" fmla="*/ 2147483647 h 576"/>
              <a:gd name="T2" fmla="*/ 2147483647 w 624"/>
              <a:gd name="T3" fmla="*/ 0 h 576"/>
              <a:gd name="T4" fmla="*/ 2147483647 w 624"/>
              <a:gd name="T5" fmla="*/ 2147483647 h 576"/>
              <a:gd name="T6" fmla="*/ 0 w 62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576"/>
              <a:gd name="T14" fmla="*/ 624 w 624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576">
                <a:moveTo>
                  <a:pt x="0" y="576"/>
                </a:moveTo>
                <a:lnTo>
                  <a:pt x="624" y="0"/>
                </a:lnTo>
                <a:lnTo>
                  <a:pt x="624" y="576"/>
                </a:lnTo>
                <a:lnTo>
                  <a:pt x="0" y="57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Algorithm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general idea: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iterative</a:t>
            </a:r>
            <a:r>
              <a:rPr lang="en-US">
                <a:ea typeface="ＭＳ Ｐゴシック" pitchFamily="34" charset="-128"/>
              </a:rPr>
              <a:t> positioning of pixels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previous pixel: P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next pixels: NE or E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consider line-raster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intersection </a:t>
            </a:r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x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choose NE or E to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minimize</a:t>
            </a:r>
            <a:r>
              <a:rPr lang="en-US">
                <a:ea typeface="ＭＳ Ｐゴシック" pitchFamily="34" charset="-128"/>
              </a:rPr>
              <a:t> distance to </a:t>
            </a:r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x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iterate!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57912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6" name="Line 7"/>
          <p:cNvSpPr>
            <a:spLocks noChangeShapeType="1"/>
          </p:cNvSpPr>
          <p:nvPr/>
        </p:nvSpPr>
        <p:spPr bwMode="auto">
          <a:xfrm>
            <a:off x="70104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Line 8"/>
          <p:cNvSpPr>
            <a:spLocks noChangeShapeType="1"/>
          </p:cNvSpPr>
          <p:nvPr/>
        </p:nvSpPr>
        <p:spPr bwMode="auto">
          <a:xfrm>
            <a:off x="8229600" y="2514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5410200" y="2819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>
            <a:off x="5410200" y="3962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>
            <a:off x="5410200" y="5105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Oval 12"/>
          <p:cNvSpPr>
            <a:spLocks noChangeArrowheads="1"/>
          </p:cNvSpPr>
          <p:nvPr/>
        </p:nvSpPr>
        <p:spPr bwMode="auto">
          <a:xfrm>
            <a:off x="5672138" y="4986338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3"/>
          <p:cNvSpPr>
            <a:spLocks noChangeArrowheads="1"/>
          </p:cNvSpPr>
          <p:nvPr/>
        </p:nvSpPr>
        <p:spPr bwMode="auto">
          <a:xfrm>
            <a:off x="6886575" y="4983163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4"/>
          <p:cNvSpPr>
            <a:spLocks noChangeArrowheads="1"/>
          </p:cNvSpPr>
          <p:nvPr/>
        </p:nvSpPr>
        <p:spPr bwMode="auto">
          <a:xfrm>
            <a:off x="8101013" y="497998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5"/>
          <p:cNvSpPr>
            <a:spLocks noChangeArrowheads="1"/>
          </p:cNvSpPr>
          <p:nvPr/>
        </p:nvSpPr>
        <p:spPr bwMode="auto">
          <a:xfrm>
            <a:off x="5668963" y="384175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6883400" y="383857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8097838" y="38354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Oval 18"/>
          <p:cNvSpPr>
            <a:spLocks noChangeArrowheads="1"/>
          </p:cNvSpPr>
          <p:nvPr/>
        </p:nvSpPr>
        <p:spPr bwMode="auto">
          <a:xfrm>
            <a:off x="5678488" y="271462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Oval 19"/>
          <p:cNvSpPr>
            <a:spLocks noChangeArrowheads="1"/>
          </p:cNvSpPr>
          <p:nvPr/>
        </p:nvSpPr>
        <p:spPr bwMode="auto">
          <a:xfrm>
            <a:off x="6892925" y="271145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Oval 20"/>
          <p:cNvSpPr>
            <a:spLocks noChangeArrowheads="1"/>
          </p:cNvSpPr>
          <p:nvPr/>
        </p:nvSpPr>
        <p:spPr bwMode="auto">
          <a:xfrm>
            <a:off x="8107363" y="270827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21"/>
          <p:cNvSpPr>
            <a:spLocks noChangeShapeType="1"/>
          </p:cNvSpPr>
          <p:nvPr/>
        </p:nvSpPr>
        <p:spPr bwMode="auto">
          <a:xfrm flipV="1">
            <a:off x="5486400" y="3124200"/>
            <a:ext cx="3048000" cy="205740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22"/>
          <p:cNvSpPr txBox="1">
            <a:spLocks noChangeArrowheads="1"/>
          </p:cNvSpPr>
          <p:nvPr/>
        </p:nvSpPr>
        <p:spPr bwMode="auto">
          <a:xfrm>
            <a:off x="5867400" y="48006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P</a:t>
            </a:r>
            <a:endParaRPr lang="en-US">
              <a:latin typeface="Tahoma" pitchFamily="34" charset="0"/>
            </a:endParaRPr>
          </a:p>
        </p:txBody>
      </p:sp>
      <p:sp>
        <p:nvSpPr>
          <p:cNvPr id="13332" name="Text Box 23"/>
          <p:cNvSpPr txBox="1">
            <a:spLocks noChangeArrowheads="1"/>
          </p:cNvSpPr>
          <p:nvPr/>
        </p:nvSpPr>
        <p:spPr bwMode="auto">
          <a:xfrm>
            <a:off x="7045325" y="48006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E</a:t>
            </a:r>
            <a:endParaRPr lang="en-US">
              <a:latin typeface="Tahoma" pitchFamily="34" charset="0"/>
            </a:endParaRPr>
          </a:p>
        </p:txBody>
      </p:sp>
      <p:sp>
        <p:nvSpPr>
          <p:cNvPr id="13333" name="Text Box 24"/>
          <p:cNvSpPr txBox="1">
            <a:spLocks noChangeArrowheads="1"/>
          </p:cNvSpPr>
          <p:nvPr/>
        </p:nvSpPr>
        <p:spPr bwMode="auto">
          <a:xfrm>
            <a:off x="7002463" y="3581400"/>
            <a:ext cx="465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NE</a:t>
            </a:r>
            <a:endParaRPr lang="en-US">
              <a:latin typeface="Tahoma" pitchFamily="34" charset="0"/>
            </a:endParaRP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6991350" y="4076700"/>
            <a:ext cx="29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3300"/>
                </a:solidFill>
                <a:latin typeface="Tahoma" pitchFamily="34" charset="0"/>
              </a:rPr>
              <a:t>x</a:t>
            </a:r>
            <a:endParaRPr lang="en-US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13335" name="Oval 13"/>
          <p:cNvSpPr>
            <a:spLocks noChangeArrowheads="1"/>
          </p:cNvSpPr>
          <p:nvPr/>
        </p:nvSpPr>
        <p:spPr bwMode="auto">
          <a:xfrm>
            <a:off x="6972300" y="414337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How to Decide?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easier/cheaper to test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whether midpoint (</a:t>
            </a:r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)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is above or below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the line 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current pixel: P(x, y)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midpoint M(x+1, y+½)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F(M) = F(x+1,y+½)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0200" y="2514600"/>
            <a:ext cx="3276600" cy="2895600"/>
            <a:chOff x="384" y="1488"/>
            <a:chExt cx="2064" cy="1824"/>
          </a:xfrm>
        </p:grpSpPr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624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Line 6"/>
            <p:cNvSpPr>
              <a:spLocks noChangeShapeType="1"/>
            </p:cNvSpPr>
            <p:nvPr/>
          </p:nvSpPr>
          <p:spPr bwMode="auto">
            <a:xfrm>
              <a:off x="1392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2160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384" y="168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384" y="240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84" y="312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549" y="3045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Oval 12"/>
            <p:cNvSpPr>
              <a:spLocks noChangeArrowheads="1"/>
            </p:cNvSpPr>
            <p:nvPr/>
          </p:nvSpPr>
          <p:spPr bwMode="auto">
            <a:xfrm>
              <a:off x="1314" y="3043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2079" y="3041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Oval 14"/>
            <p:cNvSpPr>
              <a:spLocks noChangeArrowheads="1"/>
            </p:cNvSpPr>
            <p:nvPr/>
          </p:nvSpPr>
          <p:spPr bwMode="auto">
            <a:xfrm>
              <a:off x="547" y="232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Oval 15"/>
            <p:cNvSpPr>
              <a:spLocks noChangeArrowheads="1"/>
            </p:cNvSpPr>
            <p:nvPr/>
          </p:nvSpPr>
          <p:spPr bwMode="auto">
            <a:xfrm>
              <a:off x="1312" y="2322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Oval 16"/>
            <p:cNvSpPr>
              <a:spLocks noChangeArrowheads="1"/>
            </p:cNvSpPr>
            <p:nvPr/>
          </p:nvSpPr>
          <p:spPr bwMode="auto">
            <a:xfrm>
              <a:off x="2077" y="23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Oval 17"/>
            <p:cNvSpPr>
              <a:spLocks noChangeArrowheads="1"/>
            </p:cNvSpPr>
            <p:nvPr/>
          </p:nvSpPr>
          <p:spPr bwMode="auto">
            <a:xfrm>
              <a:off x="553" y="161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Oval 18"/>
            <p:cNvSpPr>
              <a:spLocks noChangeArrowheads="1"/>
            </p:cNvSpPr>
            <p:nvPr/>
          </p:nvSpPr>
          <p:spPr bwMode="auto">
            <a:xfrm>
              <a:off x="1318" y="16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Oval 19"/>
            <p:cNvSpPr>
              <a:spLocks noChangeArrowheads="1"/>
            </p:cNvSpPr>
            <p:nvPr/>
          </p:nvSpPr>
          <p:spPr bwMode="auto">
            <a:xfrm>
              <a:off x="2083" y="161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0"/>
            <p:cNvSpPr>
              <a:spLocks noChangeShapeType="1"/>
            </p:cNvSpPr>
            <p:nvPr/>
          </p:nvSpPr>
          <p:spPr bwMode="auto">
            <a:xfrm flipV="1">
              <a:off x="432" y="1872"/>
              <a:ext cx="1920" cy="1296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Text Box 21"/>
            <p:cNvSpPr txBox="1">
              <a:spLocks noChangeArrowheads="1"/>
            </p:cNvSpPr>
            <p:nvPr/>
          </p:nvSpPr>
          <p:spPr bwMode="auto">
            <a:xfrm>
              <a:off x="672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P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4359" name="Text Box 22"/>
            <p:cNvSpPr txBox="1">
              <a:spLocks noChangeArrowheads="1"/>
            </p:cNvSpPr>
            <p:nvPr/>
          </p:nvSpPr>
          <p:spPr bwMode="auto">
            <a:xfrm>
              <a:off x="1414" y="2928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4360" name="Text Box 23"/>
            <p:cNvSpPr txBox="1">
              <a:spLocks noChangeArrowheads="1"/>
            </p:cNvSpPr>
            <p:nvPr/>
          </p:nvSpPr>
          <p:spPr bwMode="auto">
            <a:xfrm>
              <a:off x="1387" y="2160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NE</a:t>
              </a:r>
              <a:endParaRPr lang="en-US">
                <a:latin typeface="Tahoma" pitchFamily="34" charset="0"/>
              </a:endParaRPr>
            </a:p>
          </p:txBody>
        </p:sp>
      </p:grpSp>
      <p:sp>
        <p:nvSpPr>
          <p:cNvPr id="14340" name="Text Box 25"/>
          <p:cNvSpPr txBox="1">
            <a:spLocks noChangeArrowheads="1"/>
          </p:cNvSpPr>
          <p:nvPr/>
        </p:nvSpPr>
        <p:spPr bwMode="auto">
          <a:xfrm>
            <a:off x="7107238" y="43434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3300"/>
                </a:solidFill>
                <a:latin typeface="Tahoma" pitchFamily="34" charset="0"/>
              </a:rPr>
              <a:t>M</a:t>
            </a:r>
            <a:endParaRPr lang="en-US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14341" name="Oval 13"/>
          <p:cNvSpPr>
            <a:spLocks noChangeArrowheads="1"/>
          </p:cNvSpPr>
          <p:nvPr/>
        </p:nvSpPr>
        <p:spPr bwMode="auto">
          <a:xfrm>
            <a:off x="6972300" y="4495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How to Decide?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if F(M) &lt; 0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midpoint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above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line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>
                <a:solidFill>
                  <a:srgbClr val="00BC19"/>
                </a:solidFill>
                <a:ea typeface="ＭＳ Ｐゴシック" pitchFamily="34" charset="-128"/>
                <a:sym typeface="Symbol" pitchFamily="18" charset="2"/>
              </a:rPr>
              <a:t>E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next pixel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700"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	if F(M) </a:t>
            </a:r>
            <a:r>
              <a:rPr lang="de-DE" b="1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>
                <a:ea typeface="ＭＳ Ｐゴシック" pitchFamily="34" charset="-128"/>
              </a:rPr>
              <a:t> 0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midpoint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below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line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>
                <a:solidFill>
                  <a:srgbClr val="00BC19"/>
                </a:solidFill>
                <a:ea typeface="ＭＳ Ｐゴシック" pitchFamily="34" charset="-128"/>
                <a:sym typeface="Symbol" pitchFamily="18" charset="2"/>
              </a:rPr>
              <a:t>NE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next pixel</a:t>
            </a:r>
            <a:endParaRPr lang="en-US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7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decision variable: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d = F(M) = F(x+1,y+½)</a:t>
            </a:r>
          </a:p>
          <a:p>
            <a:pPr eaLnBrk="1" hangingPunct="1">
              <a:lnSpc>
                <a:spcPct val="90000"/>
              </a:lnSpc>
            </a:pPr>
            <a:endParaRPr lang="en-US" sz="7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optimization: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do not compute d, but how it changes!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10200" y="2133600"/>
            <a:ext cx="3276600" cy="2895600"/>
            <a:chOff x="3408" y="1584"/>
            <a:chExt cx="2064" cy="1824"/>
          </a:xfrm>
        </p:grpSpPr>
        <p:sp>
          <p:nvSpPr>
            <p:cNvPr id="15386" name="Line 48"/>
            <p:cNvSpPr>
              <a:spLocks noChangeShapeType="1"/>
            </p:cNvSpPr>
            <p:nvPr/>
          </p:nvSpPr>
          <p:spPr bwMode="auto">
            <a:xfrm>
              <a:off x="3648" y="158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49"/>
            <p:cNvSpPr>
              <a:spLocks noChangeShapeType="1"/>
            </p:cNvSpPr>
            <p:nvPr/>
          </p:nvSpPr>
          <p:spPr bwMode="auto">
            <a:xfrm>
              <a:off x="4416" y="158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0"/>
            <p:cNvSpPr>
              <a:spLocks noChangeShapeType="1"/>
            </p:cNvSpPr>
            <p:nvPr/>
          </p:nvSpPr>
          <p:spPr bwMode="auto">
            <a:xfrm>
              <a:off x="5184" y="158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51"/>
            <p:cNvSpPr>
              <a:spLocks noChangeShapeType="1"/>
            </p:cNvSpPr>
            <p:nvPr/>
          </p:nvSpPr>
          <p:spPr bwMode="auto">
            <a:xfrm>
              <a:off x="3408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52"/>
            <p:cNvSpPr>
              <a:spLocks noChangeShapeType="1"/>
            </p:cNvSpPr>
            <p:nvPr/>
          </p:nvSpPr>
          <p:spPr bwMode="auto">
            <a:xfrm>
              <a:off x="3408" y="249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53"/>
            <p:cNvSpPr>
              <a:spLocks noChangeShapeType="1"/>
            </p:cNvSpPr>
            <p:nvPr/>
          </p:nvSpPr>
          <p:spPr bwMode="auto">
            <a:xfrm>
              <a:off x="3408" y="321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Oval 54"/>
            <p:cNvSpPr>
              <a:spLocks noChangeArrowheads="1"/>
            </p:cNvSpPr>
            <p:nvPr/>
          </p:nvSpPr>
          <p:spPr bwMode="auto">
            <a:xfrm>
              <a:off x="3573" y="3141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3" name="Oval 55"/>
            <p:cNvSpPr>
              <a:spLocks noChangeArrowheads="1"/>
            </p:cNvSpPr>
            <p:nvPr/>
          </p:nvSpPr>
          <p:spPr bwMode="auto">
            <a:xfrm>
              <a:off x="4338" y="3139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Oval 56"/>
            <p:cNvSpPr>
              <a:spLocks noChangeArrowheads="1"/>
            </p:cNvSpPr>
            <p:nvPr/>
          </p:nvSpPr>
          <p:spPr bwMode="auto">
            <a:xfrm>
              <a:off x="5103" y="3137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Oval 57"/>
            <p:cNvSpPr>
              <a:spLocks noChangeArrowheads="1"/>
            </p:cNvSpPr>
            <p:nvPr/>
          </p:nvSpPr>
          <p:spPr bwMode="auto">
            <a:xfrm>
              <a:off x="3571" y="24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Oval 58"/>
            <p:cNvSpPr>
              <a:spLocks noChangeArrowheads="1"/>
            </p:cNvSpPr>
            <p:nvPr/>
          </p:nvSpPr>
          <p:spPr bwMode="auto">
            <a:xfrm>
              <a:off x="4336" y="2418"/>
              <a:ext cx="144" cy="144"/>
            </a:xfrm>
            <a:prstGeom prst="ellipse">
              <a:avLst/>
            </a:prstGeom>
            <a:solidFill>
              <a:srgbClr val="00BC1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7" name="Oval 59"/>
            <p:cNvSpPr>
              <a:spLocks noChangeArrowheads="1"/>
            </p:cNvSpPr>
            <p:nvPr/>
          </p:nvSpPr>
          <p:spPr bwMode="auto">
            <a:xfrm>
              <a:off x="5101" y="241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8" name="Oval 60"/>
            <p:cNvSpPr>
              <a:spLocks noChangeArrowheads="1"/>
            </p:cNvSpPr>
            <p:nvPr/>
          </p:nvSpPr>
          <p:spPr bwMode="auto">
            <a:xfrm>
              <a:off x="3577" y="171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9" name="Oval 61"/>
            <p:cNvSpPr>
              <a:spLocks noChangeArrowheads="1"/>
            </p:cNvSpPr>
            <p:nvPr/>
          </p:nvSpPr>
          <p:spPr bwMode="auto">
            <a:xfrm>
              <a:off x="4342" y="17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0" name="Oval 62"/>
            <p:cNvSpPr>
              <a:spLocks noChangeArrowheads="1"/>
            </p:cNvSpPr>
            <p:nvPr/>
          </p:nvSpPr>
          <p:spPr bwMode="auto">
            <a:xfrm>
              <a:off x="5107" y="170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1" name="Line 63"/>
            <p:cNvSpPr>
              <a:spLocks noChangeShapeType="1"/>
            </p:cNvSpPr>
            <p:nvPr/>
          </p:nvSpPr>
          <p:spPr bwMode="auto">
            <a:xfrm flipV="1">
              <a:off x="3456" y="1968"/>
              <a:ext cx="1920" cy="1296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Text Box 64"/>
            <p:cNvSpPr txBox="1">
              <a:spLocks noChangeArrowheads="1"/>
            </p:cNvSpPr>
            <p:nvPr/>
          </p:nvSpPr>
          <p:spPr bwMode="auto">
            <a:xfrm>
              <a:off x="3696" y="3024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P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5403" name="Text Box 65"/>
            <p:cNvSpPr txBox="1">
              <a:spLocks noChangeArrowheads="1"/>
            </p:cNvSpPr>
            <p:nvPr/>
          </p:nvSpPr>
          <p:spPr bwMode="auto">
            <a:xfrm>
              <a:off x="4438" y="3024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5404" name="Text Box 66"/>
            <p:cNvSpPr txBox="1">
              <a:spLocks noChangeArrowheads="1"/>
            </p:cNvSpPr>
            <p:nvPr/>
          </p:nvSpPr>
          <p:spPr bwMode="auto">
            <a:xfrm>
              <a:off x="4411" y="2256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NE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5405" name="Oval 67"/>
            <p:cNvSpPr>
              <a:spLocks noChangeArrowheads="1"/>
            </p:cNvSpPr>
            <p:nvPr/>
          </p:nvSpPr>
          <p:spPr bwMode="auto">
            <a:xfrm>
              <a:off x="4368" y="2832"/>
              <a:ext cx="96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Text Box 68"/>
            <p:cNvSpPr txBox="1">
              <a:spLocks noChangeArrowheads="1"/>
            </p:cNvSpPr>
            <p:nvPr/>
          </p:nvSpPr>
          <p:spPr bwMode="auto">
            <a:xfrm>
              <a:off x="4477" y="2736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M</a:t>
              </a:r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410200" y="2133600"/>
            <a:ext cx="3276600" cy="2895600"/>
            <a:chOff x="3408" y="-480"/>
            <a:chExt cx="2064" cy="1824"/>
          </a:xfrm>
        </p:grpSpPr>
        <p:sp>
          <p:nvSpPr>
            <p:cNvPr id="15365" name="Line 70"/>
            <p:cNvSpPr>
              <a:spLocks noChangeShapeType="1"/>
            </p:cNvSpPr>
            <p:nvPr/>
          </p:nvSpPr>
          <p:spPr bwMode="auto">
            <a:xfrm>
              <a:off x="3648" y="-48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Line 71"/>
            <p:cNvSpPr>
              <a:spLocks noChangeShapeType="1"/>
            </p:cNvSpPr>
            <p:nvPr/>
          </p:nvSpPr>
          <p:spPr bwMode="auto">
            <a:xfrm>
              <a:off x="4416" y="-48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72"/>
            <p:cNvSpPr>
              <a:spLocks noChangeShapeType="1"/>
            </p:cNvSpPr>
            <p:nvPr/>
          </p:nvSpPr>
          <p:spPr bwMode="auto">
            <a:xfrm>
              <a:off x="5184" y="-48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73"/>
            <p:cNvSpPr>
              <a:spLocks noChangeShapeType="1"/>
            </p:cNvSpPr>
            <p:nvPr/>
          </p:nvSpPr>
          <p:spPr bwMode="auto">
            <a:xfrm>
              <a:off x="3408" y="-28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74"/>
            <p:cNvSpPr>
              <a:spLocks noChangeShapeType="1"/>
            </p:cNvSpPr>
            <p:nvPr/>
          </p:nvSpPr>
          <p:spPr bwMode="auto">
            <a:xfrm>
              <a:off x="3408" y="43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75"/>
            <p:cNvSpPr>
              <a:spLocks noChangeShapeType="1"/>
            </p:cNvSpPr>
            <p:nvPr/>
          </p:nvSpPr>
          <p:spPr bwMode="auto">
            <a:xfrm>
              <a:off x="3408" y="11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Oval 76"/>
            <p:cNvSpPr>
              <a:spLocks noChangeArrowheads="1"/>
            </p:cNvSpPr>
            <p:nvPr/>
          </p:nvSpPr>
          <p:spPr bwMode="auto">
            <a:xfrm>
              <a:off x="3573" y="1077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77"/>
            <p:cNvSpPr>
              <a:spLocks noChangeArrowheads="1"/>
            </p:cNvSpPr>
            <p:nvPr/>
          </p:nvSpPr>
          <p:spPr bwMode="auto">
            <a:xfrm>
              <a:off x="4338" y="1075"/>
              <a:ext cx="144" cy="144"/>
            </a:xfrm>
            <a:prstGeom prst="ellipse">
              <a:avLst/>
            </a:prstGeom>
            <a:solidFill>
              <a:srgbClr val="00BC1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Oval 78"/>
            <p:cNvSpPr>
              <a:spLocks noChangeArrowheads="1"/>
            </p:cNvSpPr>
            <p:nvPr/>
          </p:nvSpPr>
          <p:spPr bwMode="auto">
            <a:xfrm>
              <a:off x="5103" y="1073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79"/>
            <p:cNvSpPr>
              <a:spLocks noChangeArrowheads="1"/>
            </p:cNvSpPr>
            <p:nvPr/>
          </p:nvSpPr>
          <p:spPr bwMode="auto">
            <a:xfrm>
              <a:off x="3571" y="3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Oval 80"/>
            <p:cNvSpPr>
              <a:spLocks noChangeArrowheads="1"/>
            </p:cNvSpPr>
            <p:nvPr/>
          </p:nvSpPr>
          <p:spPr bwMode="auto">
            <a:xfrm>
              <a:off x="4336" y="354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Oval 81"/>
            <p:cNvSpPr>
              <a:spLocks noChangeArrowheads="1"/>
            </p:cNvSpPr>
            <p:nvPr/>
          </p:nvSpPr>
          <p:spPr bwMode="auto">
            <a:xfrm>
              <a:off x="5101" y="35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Oval 82"/>
            <p:cNvSpPr>
              <a:spLocks noChangeArrowheads="1"/>
            </p:cNvSpPr>
            <p:nvPr/>
          </p:nvSpPr>
          <p:spPr bwMode="auto">
            <a:xfrm>
              <a:off x="3577" y="-35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Oval 83"/>
            <p:cNvSpPr>
              <a:spLocks noChangeArrowheads="1"/>
            </p:cNvSpPr>
            <p:nvPr/>
          </p:nvSpPr>
          <p:spPr bwMode="auto">
            <a:xfrm>
              <a:off x="4342" y="-3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Oval 84"/>
            <p:cNvSpPr>
              <a:spLocks noChangeArrowheads="1"/>
            </p:cNvSpPr>
            <p:nvPr/>
          </p:nvSpPr>
          <p:spPr bwMode="auto">
            <a:xfrm>
              <a:off x="5107" y="-35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85"/>
            <p:cNvSpPr>
              <a:spLocks noChangeShapeType="1"/>
            </p:cNvSpPr>
            <p:nvPr/>
          </p:nvSpPr>
          <p:spPr bwMode="auto">
            <a:xfrm flipV="1">
              <a:off x="3456" y="768"/>
              <a:ext cx="1920" cy="43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Text Box 86"/>
            <p:cNvSpPr txBox="1">
              <a:spLocks noChangeArrowheads="1"/>
            </p:cNvSpPr>
            <p:nvPr/>
          </p:nvSpPr>
          <p:spPr bwMode="auto">
            <a:xfrm>
              <a:off x="3696" y="96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P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5382" name="Text Box 87"/>
            <p:cNvSpPr txBox="1">
              <a:spLocks noChangeArrowheads="1"/>
            </p:cNvSpPr>
            <p:nvPr/>
          </p:nvSpPr>
          <p:spPr bwMode="auto">
            <a:xfrm>
              <a:off x="4438" y="960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5383" name="Text Box 88"/>
            <p:cNvSpPr txBox="1">
              <a:spLocks noChangeArrowheads="1"/>
            </p:cNvSpPr>
            <p:nvPr/>
          </p:nvSpPr>
          <p:spPr bwMode="auto">
            <a:xfrm>
              <a:off x="4411" y="192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NE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5384" name="Oval 89"/>
            <p:cNvSpPr>
              <a:spLocks noChangeArrowheads="1"/>
            </p:cNvSpPr>
            <p:nvPr/>
          </p:nvSpPr>
          <p:spPr bwMode="auto">
            <a:xfrm>
              <a:off x="4368" y="768"/>
              <a:ext cx="96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Text Box 90"/>
            <p:cNvSpPr txBox="1">
              <a:spLocks noChangeArrowheads="1"/>
            </p:cNvSpPr>
            <p:nvPr/>
          </p:nvSpPr>
          <p:spPr bwMode="auto">
            <a:xfrm>
              <a:off x="4477" y="672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solidFill>
                    <a:srgbClr val="FF3300"/>
                  </a:solidFill>
                  <a:latin typeface="Tahoma" pitchFamily="34" charset="0"/>
                </a:rPr>
                <a:t>M</a:t>
              </a:r>
              <a:endParaRPr lang="en-US">
                <a:solidFill>
                  <a:srgbClr val="FF33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Iteration, Case 1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pitchFamily="34" charset="-128"/>
              </a:rPr>
              <a:t>NE is next pixel and M</a:t>
            </a:r>
            <a:r>
              <a:rPr lang="en-US" sz="2800" baseline="-25000" dirty="0">
                <a:solidFill>
                  <a:srgbClr val="3366FF"/>
                </a:solidFill>
                <a:ea typeface="ＭＳ Ｐゴシック" pitchFamily="34" charset="-128"/>
              </a:rPr>
              <a:t>1 </a:t>
            </a:r>
            <a:r>
              <a:rPr lang="en-US" sz="2800" dirty="0">
                <a:solidFill>
                  <a:srgbClr val="3366FF"/>
                </a:solidFill>
                <a:ea typeface="ＭＳ Ｐゴシック" pitchFamily="34" charset="-128"/>
              </a:rPr>
              <a:t>next midpoint</a:t>
            </a:r>
            <a:br>
              <a:rPr lang="en-US" sz="2800" dirty="0">
                <a:solidFill>
                  <a:srgbClr val="3366FF"/>
                </a:solidFill>
                <a:ea typeface="ＭＳ Ｐゴシック" pitchFamily="34" charset="-128"/>
              </a:rPr>
            </a:br>
            <a:endParaRPr lang="en-US" sz="28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F(M)  = F((x+1), (y+½))</a:t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>
                <a:ea typeface="ＭＳ Ｐゴシック" pitchFamily="34" charset="-128"/>
              </a:rPr>
              <a:t>          = a(x+1) + b(y+½) + c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F(M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) = F((x+2), (y+</a:t>
            </a:r>
            <a:r>
              <a:rPr lang="en-US" sz="2400" baseline="20000" dirty="0">
                <a:ea typeface="ＭＳ Ｐゴシック" pitchFamily="34" charset="-128"/>
              </a:rPr>
              <a:t>3</a:t>
            </a:r>
            <a:r>
              <a:rPr lang="en-US" sz="2400" dirty="0">
                <a:ea typeface="ＭＳ Ｐゴシック" pitchFamily="34" charset="-128"/>
              </a:rPr>
              <a:t>/</a:t>
            </a:r>
            <a:r>
              <a:rPr lang="en-US" sz="2400" baseline="-20000" dirty="0">
                <a:ea typeface="ＭＳ Ｐゴシック" pitchFamily="34" charset="-128"/>
              </a:rPr>
              <a:t>2</a:t>
            </a:r>
            <a:r>
              <a:rPr lang="en-US" sz="2400" dirty="0">
                <a:ea typeface="ＭＳ Ｐゴシック" pitchFamily="34" charset="-128"/>
              </a:rPr>
              <a:t>))</a:t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>
                <a:ea typeface="ＭＳ Ｐゴシック" pitchFamily="34" charset="-128"/>
              </a:rPr>
              <a:t>          = a(x+2) + b(y+</a:t>
            </a:r>
            <a:r>
              <a:rPr lang="en-US" sz="2400" baseline="20000" dirty="0">
                <a:ea typeface="ＭＳ Ｐゴシック" pitchFamily="34" charset="-128"/>
              </a:rPr>
              <a:t>3</a:t>
            </a:r>
            <a:r>
              <a:rPr lang="en-US" sz="2400" dirty="0">
                <a:ea typeface="ＭＳ Ｐゴシック" pitchFamily="34" charset="-128"/>
              </a:rPr>
              <a:t>/</a:t>
            </a:r>
            <a:r>
              <a:rPr lang="en-US" sz="2400" baseline="-20000" dirty="0">
                <a:ea typeface="ＭＳ Ｐゴシック" pitchFamily="34" charset="-128"/>
              </a:rPr>
              <a:t>2</a:t>
            </a:r>
            <a:r>
              <a:rPr lang="en-US" sz="2400" dirty="0">
                <a:ea typeface="ＭＳ Ｐゴシック" pitchFamily="34" charset="-128"/>
              </a:rPr>
              <a:t>) + c</a:t>
            </a:r>
            <a:br>
              <a:rPr lang="en-US" sz="2400" dirty="0">
                <a:ea typeface="ＭＳ Ｐゴシック" pitchFamily="34" charset="-128"/>
              </a:rPr>
            </a:br>
            <a:endParaRPr 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F(M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) - F(M) = a + b</a:t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>
                <a:ea typeface="ＭＳ Ｐゴシック" pitchFamily="34" charset="-128"/>
              </a:rPr>
              <a:t>thus, </a:t>
            </a:r>
            <a:r>
              <a:rPr lang="en-US" sz="2400" dirty="0">
                <a:solidFill>
                  <a:srgbClr val="FF3300"/>
                </a:solidFill>
                <a:ea typeface="ＭＳ Ｐゴシック" pitchFamily="34" charset="-128"/>
              </a:rPr>
              <a:t>F(M</a:t>
            </a:r>
            <a:r>
              <a:rPr lang="en-US" sz="2400" baseline="-25000" dirty="0">
                <a:solidFill>
                  <a:srgbClr val="FF3300"/>
                </a:solidFill>
                <a:ea typeface="ＭＳ Ｐゴシック" pitchFamily="34" charset="-128"/>
              </a:rPr>
              <a:t>1</a:t>
            </a:r>
            <a:r>
              <a:rPr lang="en-US" sz="2400" dirty="0">
                <a:solidFill>
                  <a:srgbClr val="FF3300"/>
                </a:solidFill>
                <a:ea typeface="ＭＳ Ｐゴシック" pitchFamily="34" charset="-128"/>
              </a:rPr>
              <a:t>) = F(M) + a + b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we know: a = </a:t>
            </a:r>
            <a:r>
              <a:rPr lang="en-US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z="2400" dirty="0" err="1">
                <a:ea typeface="ＭＳ Ｐゴシック" pitchFamily="34" charset="-128"/>
              </a:rPr>
              <a:t>y</a:t>
            </a:r>
            <a:r>
              <a:rPr lang="en-US" sz="2400" dirty="0">
                <a:ea typeface="ＭＳ Ｐゴシック" pitchFamily="34" charset="-128"/>
              </a:rPr>
              <a:t>; b = -</a:t>
            </a:r>
            <a:r>
              <a:rPr lang="en-US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z="2400" dirty="0" err="1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/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>
                <a:ea typeface="ＭＳ Ｐゴシック" pitchFamily="34" charset="-128"/>
              </a:rPr>
              <a:t>F(M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) = F(M) + </a:t>
            </a:r>
            <a:r>
              <a:rPr lang="en-US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z="2400" dirty="0" err="1">
                <a:ea typeface="ＭＳ Ｐゴシック" pitchFamily="34" charset="-128"/>
              </a:rPr>
              <a:t>y</a:t>
            </a:r>
            <a:r>
              <a:rPr lang="en-US" sz="2400" dirty="0">
                <a:ea typeface="ＭＳ Ｐゴシック" pitchFamily="34" charset="-128"/>
              </a:rPr>
              <a:t> – </a:t>
            </a:r>
            <a:r>
              <a:rPr lang="en-US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z="2400" dirty="0" err="1">
                <a:ea typeface="ＭＳ Ｐゴシック" pitchFamily="34" charset="-128"/>
              </a:rPr>
              <a:t>x</a:t>
            </a:r>
            <a:r>
              <a:rPr lang="en-US" sz="2400" dirty="0">
                <a:ea typeface="ＭＳ Ｐゴシック" pitchFamily="34" charset="-128"/>
              </a:rPr>
              <a:t/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>
                <a:ea typeface="ＭＳ Ｐゴシック" pitchFamily="34" charset="-128"/>
              </a:rPr>
              <a:t>thus, </a:t>
            </a:r>
            <a:r>
              <a:rPr lang="en-US" sz="2400" dirty="0">
                <a:solidFill>
                  <a:srgbClr val="FF3300"/>
                </a:solidFill>
                <a:ea typeface="ＭＳ Ｐゴシック" pitchFamily="34" charset="-128"/>
              </a:rPr>
              <a:t>d</a:t>
            </a:r>
            <a:r>
              <a:rPr lang="ja-JP" altLang="en-US" sz="2400">
                <a:solidFill>
                  <a:srgbClr val="FF3300"/>
                </a:solidFill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 dirty="0">
                <a:solidFill>
                  <a:srgbClr val="FF3300"/>
                </a:solidFill>
                <a:ea typeface="ＭＳ Ｐゴシック" pitchFamily="34" charset="-128"/>
              </a:rPr>
              <a:t> = d + </a:t>
            </a:r>
            <a:r>
              <a:rPr lang="en-US" altLang="ja-JP" sz="2400" dirty="0" err="1">
                <a:solidFill>
                  <a:srgbClr val="FF3300"/>
                </a:solidFill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 dirty="0" err="1">
                <a:solidFill>
                  <a:srgbClr val="FF3300"/>
                </a:solidFill>
                <a:ea typeface="ＭＳ Ｐゴシック" pitchFamily="34" charset="-128"/>
              </a:rPr>
              <a:t>d</a:t>
            </a:r>
            <a:r>
              <a:rPr lang="en-US" altLang="ja-JP" sz="2400" baseline="-25000" dirty="0" err="1">
                <a:solidFill>
                  <a:srgbClr val="FF3300"/>
                </a:solidFill>
                <a:ea typeface="ＭＳ Ｐゴシック" pitchFamily="34" charset="-128"/>
              </a:rPr>
              <a:t>NE</a:t>
            </a:r>
            <a:r>
              <a:rPr lang="en-US" altLang="ja-JP" sz="2400" dirty="0">
                <a:solidFill>
                  <a:srgbClr val="FF3300"/>
                </a:solidFill>
                <a:ea typeface="ＭＳ Ｐゴシック" pitchFamily="34" charset="-128"/>
              </a:rPr>
              <a:t/>
            </a:r>
            <a:br>
              <a:rPr lang="en-US" altLang="ja-JP" sz="2400" dirty="0">
                <a:solidFill>
                  <a:srgbClr val="FF3300"/>
                </a:solidFill>
                <a:ea typeface="ＭＳ Ｐゴシック" pitchFamily="34" charset="-128"/>
              </a:rPr>
            </a:br>
            <a:r>
              <a:rPr lang="en-US" altLang="ja-JP" sz="2400" dirty="0">
                <a:ea typeface="ＭＳ Ｐゴシック" pitchFamily="34" charset="-128"/>
              </a:rPr>
              <a:t>where </a:t>
            </a:r>
            <a:r>
              <a:rPr lang="en-US" altLang="ja-JP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 dirty="0" err="1">
                <a:ea typeface="ＭＳ Ｐゴシック" pitchFamily="34" charset="-128"/>
              </a:rPr>
              <a:t>d</a:t>
            </a:r>
            <a:r>
              <a:rPr lang="en-US" altLang="ja-JP" sz="2400" baseline="-25000" dirty="0" err="1">
                <a:ea typeface="ＭＳ Ｐゴシック" pitchFamily="34" charset="-128"/>
              </a:rPr>
              <a:t>NE</a:t>
            </a:r>
            <a:r>
              <a:rPr lang="en-US" altLang="ja-JP" sz="2400" dirty="0">
                <a:ea typeface="ＭＳ Ｐゴシック" pitchFamily="34" charset="-128"/>
              </a:rPr>
              <a:t> = </a:t>
            </a:r>
            <a:r>
              <a:rPr lang="en-US" altLang="ja-JP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 dirty="0" err="1">
                <a:ea typeface="ＭＳ Ｐゴシック" pitchFamily="34" charset="-128"/>
              </a:rPr>
              <a:t>y</a:t>
            </a:r>
            <a:r>
              <a:rPr lang="en-US" altLang="ja-JP" sz="2400" dirty="0">
                <a:ea typeface="ＭＳ Ｐゴシック" pitchFamily="34" charset="-128"/>
              </a:rPr>
              <a:t> </a:t>
            </a:r>
            <a:r>
              <a:rPr lang="en-US" altLang="ja-JP" sz="2800" dirty="0">
                <a:ea typeface="ＭＳ Ｐゴシック" pitchFamily="34" charset="-128"/>
              </a:rPr>
              <a:t>–</a:t>
            </a:r>
            <a:r>
              <a:rPr lang="en-US" altLang="ja-JP" sz="2400" dirty="0">
                <a:ea typeface="ＭＳ Ｐゴシック" pitchFamily="34" charset="-128"/>
              </a:rPr>
              <a:t> </a:t>
            </a:r>
            <a:r>
              <a:rPr lang="en-US" altLang="ja-JP" sz="2400" dirty="0" err="1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 dirty="0" err="1">
                <a:ea typeface="ＭＳ Ｐゴシック" pitchFamily="34" charset="-128"/>
              </a:rPr>
              <a:t>x</a:t>
            </a:r>
            <a:endParaRPr lang="en-US" sz="2400" dirty="0">
              <a:ea typeface="ＭＳ Ｐゴシック" pitchFamily="34" charset="-128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410200" y="2514600"/>
            <a:ext cx="3276600" cy="2895600"/>
            <a:chOff x="384" y="1488"/>
            <a:chExt cx="2064" cy="1824"/>
          </a:xfrm>
        </p:grpSpPr>
        <p:sp>
          <p:nvSpPr>
            <p:cNvPr id="16400" name="Line 37"/>
            <p:cNvSpPr>
              <a:spLocks noChangeShapeType="1"/>
            </p:cNvSpPr>
            <p:nvPr/>
          </p:nvSpPr>
          <p:spPr bwMode="auto">
            <a:xfrm>
              <a:off x="624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38"/>
            <p:cNvSpPr>
              <a:spLocks noChangeShapeType="1"/>
            </p:cNvSpPr>
            <p:nvPr/>
          </p:nvSpPr>
          <p:spPr bwMode="auto">
            <a:xfrm>
              <a:off x="1392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39"/>
            <p:cNvSpPr>
              <a:spLocks noChangeShapeType="1"/>
            </p:cNvSpPr>
            <p:nvPr/>
          </p:nvSpPr>
          <p:spPr bwMode="auto">
            <a:xfrm>
              <a:off x="2160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40"/>
            <p:cNvSpPr>
              <a:spLocks noChangeShapeType="1"/>
            </p:cNvSpPr>
            <p:nvPr/>
          </p:nvSpPr>
          <p:spPr bwMode="auto">
            <a:xfrm>
              <a:off x="384" y="168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41"/>
            <p:cNvSpPr>
              <a:spLocks noChangeShapeType="1"/>
            </p:cNvSpPr>
            <p:nvPr/>
          </p:nvSpPr>
          <p:spPr bwMode="auto">
            <a:xfrm>
              <a:off x="384" y="240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42"/>
            <p:cNvSpPr>
              <a:spLocks noChangeShapeType="1"/>
            </p:cNvSpPr>
            <p:nvPr/>
          </p:nvSpPr>
          <p:spPr bwMode="auto">
            <a:xfrm>
              <a:off x="384" y="312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Oval 43"/>
            <p:cNvSpPr>
              <a:spLocks noChangeArrowheads="1"/>
            </p:cNvSpPr>
            <p:nvPr/>
          </p:nvSpPr>
          <p:spPr bwMode="auto">
            <a:xfrm>
              <a:off x="549" y="3045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Oval 44"/>
            <p:cNvSpPr>
              <a:spLocks noChangeArrowheads="1"/>
            </p:cNvSpPr>
            <p:nvPr/>
          </p:nvSpPr>
          <p:spPr bwMode="auto">
            <a:xfrm>
              <a:off x="1314" y="3043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Oval 45"/>
            <p:cNvSpPr>
              <a:spLocks noChangeArrowheads="1"/>
            </p:cNvSpPr>
            <p:nvPr/>
          </p:nvSpPr>
          <p:spPr bwMode="auto">
            <a:xfrm>
              <a:off x="2079" y="3041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Oval 46"/>
            <p:cNvSpPr>
              <a:spLocks noChangeArrowheads="1"/>
            </p:cNvSpPr>
            <p:nvPr/>
          </p:nvSpPr>
          <p:spPr bwMode="auto">
            <a:xfrm>
              <a:off x="547" y="232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47"/>
            <p:cNvSpPr>
              <a:spLocks noChangeArrowheads="1"/>
            </p:cNvSpPr>
            <p:nvPr/>
          </p:nvSpPr>
          <p:spPr bwMode="auto">
            <a:xfrm>
              <a:off x="1312" y="2322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Oval 48"/>
            <p:cNvSpPr>
              <a:spLocks noChangeArrowheads="1"/>
            </p:cNvSpPr>
            <p:nvPr/>
          </p:nvSpPr>
          <p:spPr bwMode="auto">
            <a:xfrm>
              <a:off x="2077" y="23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Oval 49"/>
            <p:cNvSpPr>
              <a:spLocks noChangeArrowheads="1"/>
            </p:cNvSpPr>
            <p:nvPr/>
          </p:nvSpPr>
          <p:spPr bwMode="auto">
            <a:xfrm>
              <a:off x="553" y="161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Oval 50"/>
            <p:cNvSpPr>
              <a:spLocks noChangeArrowheads="1"/>
            </p:cNvSpPr>
            <p:nvPr/>
          </p:nvSpPr>
          <p:spPr bwMode="auto">
            <a:xfrm>
              <a:off x="1318" y="16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51"/>
            <p:cNvSpPr>
              <a:spLocks noChangeArrowheads="1"/>
            </p:cNvSpPr>
            <p:nvPr/>
          </p:nvSpPr>
          <p:spPr bwMode="auto">
            <a:xfrm>
              <a:off x="2083" y="161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52"/>
            <p:cNvSpPr>
              <a:spLocks noChangeShapeType="1"/>
            </p:cNvSpPr>
            <p:nvPr/>
          </p:nvSpPr>
          <p:spPr bwMode="auto">
            <a:xfrm flipV="1">
              <a:off x="432" y="1920"/>
              <a:ext cx="1968" cy="1248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Text Box 53"/>
            <p:cNvSpPr txBox="1">
              <a:spLocks noChangeArrowheads="1"/>
            </p:cNvSpPr>
            <p:nvPr/>
          </p:nvSpPr>
          <p:spPr bwMode="auto">
            <a:xfrm>
              <a:off x="672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P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6417" name="Text Box 54"/>
            <p:cNvSpPr txBox="1">
              <a:spLocks noChangeArrowheads="1"/>
            </p:cNvSpPr>
            <p:nvPr/>
          </p:nvSpPr>
          <p:spPr bwMode="auto">
            <a:xfrm>
              <a:off x="1414" y="2928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6418" name="Text Box 55"/>
            <p:cNvSpPr txBox="1">
              <a:spLocks noChangeArrowheads="1"/>
            </p:cNvSpPr>
            <p:nvPr/>
          </p:nvSpPr>
          <p:spPr bwMode="auto">
            <a:xfrm>
              <a:off x="1387" y="2160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NE</a:t>
              </a:r>
              <a:endParaRPr lang="en-US">
                <a:latin typeface="Tahoma" pitchFamily="34" charset="0"/>
              </a:endParaRPr>
            </a:p>
          </p:txBody>
        </p:sp>
      </p:grpSp>
      <p:sp>
        <p:nvSpPr>
          <p:cNvPr id="16388" name="Oval 56"/>
          <p:cNvSpPr>
            <a:spLocks noChangeArrowheads="1"/>
          </p:cNvSpPr>
          <p:nvPr/>
        </p:nvSpPr>
        <p:spPr bwMode="auto">
          <a:xfrm>
            <a:off x="6962775" y="44958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57"/>
          <p:cNvSpPr txBox="1">
            <a:spLocks noChangeArrowheads="1"/>
          </p:cNvSpPr>
          <p:nvPr/>
        </p:nvSpPr>
        <p:spPr bwMode="auto">
          <a:xfrm>
            <a:off x="7107238" y="43434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3300"/>
                </a:solidFill>
                <a:latin typeface="Tahoma" pitchFamily="34" charset="0"/>
              </a:rPr>
              <a:t>M</a:t>
            </a:r>
            <a:endParaRPr lang="en-US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16390" name="Oval 58"/>
          <p:cNvSpPr>
            <a:spLocks noChangeArrowheads="1"/>
          </p:cNvSpPr>
          <p:nvPr/>
        </p:nvSpPr>
        <p:spPr bwMode="auto">
          <a:xfrm>
            <a:off x="8201025" y="3324225"/>
            <a:ext cx="76200" cy="619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59"/>
          <p:cNvSpPr txBox="1">
            <a:spLocks noChangeArrowheads="1"/>
          </p:cNvSpPr>
          <p:nvPr/>
        </p:nvSpPr>
        <p:spPr bwMode="auto">
          <a:xfrm>
            <a:off x="8153400" y="2895600"/>
            <a:ext cx="442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33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3300"/>
                </a:solidFill>
                <a:latin typeface="Tahoma" pitchFamily="34" charset="0"/>
              </a:rPr>
              <a:t>1</a:t>
            </a:r>
            <a:endParaRPr lang="en-US" baseline="-2500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16392" name="Oval 60"/>
          <p:cNvSpPr>
            <a:spLocks noChangeArrowheads="1"/>
          </p:cNvSpPr>
          <p:nvPr/>
        </p:nvSpPr>
        <p:spPr bwMode="auto">
          <a:xfrm>
            <a:off x="8201025" y="4510088"/>
            <a:ext cx="76200" cy="619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61"/>
          <p:cNvSpPr txBox="1">
            <a:spLocks noChangeArrowheads="1"/>
          </p:cNvSpPr>
          <p:nvPr/>
        </p:nvSpPr>
        <p:spPr bwMode="auto">
          <a:xfrm>
            <a:off x="8326438" y="4357688"/>
            <a:ext cx="442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33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3300"/>
                </a:solidFill>
                <a:latin typeface="Tahoma" pitchFamily="34" charset="0"/>
              </a:rPr>
              <a:t>2</a:t>
            </a:r>
            <a:endParaRPr lang="en-US" baseline="-25000">
              <a:solidFill>
                <a:srgbClr val="FF3300"/>
              </a:solidFill>
              <a:latin typeface="Tahoma" pitchFamily="34" charset="0"/>
            </a:endParaRPr>
          </a:p>
        </p:txBody>
      </p:sp>
      <p:sp>
        <p:nvSpPr>
          <p:cNvPr id="16394" name="Text Box 62"/>
          <p:cNvSpPr txBox="1">
            <a:spLocks noChangeArrowheads="1"/>
          </p:cNvSpPr>
          <p:nvPr/>
        </p:nvSpPr>
        <p:spPr bwMode="auto">
          <a:xfrm>
            <a:off x="5638800" y="5334000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Tahoma" pitchFamily="34" charset="0"/>
              </a:rPr>
              <a:t>x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6395" name="Text Box 63"/>
          <p:cNvSpPr txBox="1">
            <a:spLocks noChangeArrowheads="1"/>
          </p:cNvSpPr>
          <p:nvPr/>
        </p:nvSpPr>
        <p:spPr bwMode="auto">
          <a:xfrm>
            <a:off x="6734175" y="5351463"/>
            <a:ext cx="54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Tahoma" pitchFamily="34" charset="0"/>
              </a:rPr>
              <a:t>x+1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6396" name="Text Box 64"/>
          <p:cNvSpPr txBox="1">
            <a:spLocks noChangeArrowheads="1"/>
          </p:cNvSpPr>
          <p:nvPr/>
        </p:nvSpPr>
        <p:spPr bwMode="auto">
          <a:xfrm>
            <a:off x="7970838" y="5334000"/>
            <a:ext cx="542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Tahoma" pitchFamily="34" charset="0"/>
              </a:rPr>
              <a:t>x+2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6397" name="Text Box 65"/>
          <p:cNvSpPr txBox="1">
            <a:spLocks noChangeArrowheads="1"/>
          </p:cNvSpPr>
          <p:nvPr/>
        </p:nvSpPr>
        <p:spPr bwMode="auto">
          <a:xfrm>
            <a:off x="5181600" y="495300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Tahoma" pitchFamily="34" charset="0"/>
              </a:rPr>
              <a:t>y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6398" name="Text Box 66"/>
          <p:cNvSpPr txBox="1">
            <a:spLocks noChangeArrowheads="1"/>
          </p:cNvSpPr>
          <p:nvPr/>
        </p:nvSpPr>
        <p:spPr bwMode="auto">
          <a:xfrm>
            <a:off x="4953000" y="381000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Tahoma" pitchFamily="34" charset="0"/>
              </a:rPr>
              <a:t>y+1</a:t>
            </a:r>
            <a:endParaRPr lang="en-US" sz="1600">
              <a:latin typeface="Tahoma" pitchFamily="34" charset="0"/>
            </a:endParaRPr>
          </a:p>
        </p:txBody>
      </p:sp>
      <p:sp>
        <p:nvSpPr>
          <p:cNvPr id="16399" name="Text Box 67"/>
          <p:cNvSpPr txBox="1">
            <a:spLocks noChangeArrowheads="1"/>
          </p:cNvSpPr>
          <p:nvPr/>
        </p:nvSpPr>
        <p:spPr bwMode="auto">
          <a:xfrm>
            <a:off x="4953000" y="266700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600">
                <a:latin typeface="Tahoma" pitchFamily="34" charset="0"/>
              </a:rPr>
              <a:t>y+2</a:t>
            </a:r>
            <a:endParaRPr lang="en-US" sz="16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Iteration, Case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6629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3366FF"/>
                </a:solidFill>
                <a:ea typeface="ＭＳ Ｐゴシック" pitchFamily="34" charset="-128"/>
              </a:rPr>
              <a:t>E is next pixel and M</a:t>
            </a:r>
            <a:r>
              <a:rPr lang="en-US" sz="2800" baseline="-25000">
                <a:solidFill>
                  <a:srgbClr val="3366FF"/>
                </a:solidFill>
                <a:ea typeface="ＭＳ Ｐゴシック" pitchFamily="34" charset="-128"/>
              </a:rPr>
              <a:t>2 </a:t>
            </a:r>
            <a:r>
              <a:rPr lang="en-US" sz="2800">
                <a:solidFill>
                  <a:srgbClr val="3366FF"/>
                </a:solidFill>
                <a:ea typeface="ＭＳ Ｐゴシック" pitchFamily="34" charset="-128"/>
              </a:rPr>
              <a:t>next midpoint</a:t>
            </a:r>
            <a:br>
              <a:rPr lang="en-US" sz="2800">
                <a:solidFill>
                  <a:srgbClr val="3366FF"/>
                </a:solidFill>
                <a:ea typeface="ＭＳ Ｐゴシック" pitchFamily="34" charset="-128"/>
              </a:rPr>
            </a:br>
            <a:endParaRPr lang="en-US" sz="2800">
              <a:solidFill>
                <a:srgbClr val="3366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F(M)  = F((x+1), (y+½))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          = a(x+1) + b(y+½) + c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F(M</a:t>
            </a:r>
            <a:r>
              <a:rPr lang="en-US" sz="2400" baseline="-25000">
                <a:ea typeface="ＭＳ Ｐゴシック" pitchFamily="34" charset="-128"/>
              </a:rPr>
              <a:t>2</a:t>
            </a:r>
            <a:r>
              <a:rPr lang="en-US" sz="2400">
                <a:ea typeface="ＭＳ Ｐゴシック" pitchFamily="34" charset="-128"/>
              </a:rPr>
              <a:t>) = F((x+2), (y+½))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          = a(x+2) + b(y+½) + c</a:t>
            </a:r>
            <a:br>
              <a:rPr lang="en-US" sz="2400">
                <a:ea typeface="ＭＳ Ｐゴシック" pitchFamily="34" charset="-128"/>
              </a:rPr>
            </a:b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F(M</a:t>
            </a:r>
            <a:r>
              <a:rPr lang="en-US" sz="2400" baseline="-25000">
                <a:ea typeface="ＭＳ Ｐゴシック" pitchFamily="34" charset="-128"/>
              </a:rPr>
              <a:t>2</a:t>
            </a:r>
            <a:r>
              <a:rPr lang="en-US" sz="2400">
                <a:ea typeface="ＭＳ Ｐゴシック" pitchFamily="34" charset="-128"/>
              </a:rPr>
              <a:t>) - F(M) = a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thus, </a:t>
            </a:r>
            <a:r>
              <a:rPr lang="en-US" sz="2400">
                <a:solidFill>
                  <a:srgbClr val="FF3300"/>
                </a:solidFill>
                <a:ea typeface="ＭＳ Ｐゴシック" pitchFamily="34" charset="-128"/>
              </a:rPr>
              <a:t>F(M</a:t>
            </a:r>
            <a:r>
              <a:rPr lang="en-US" sz="2400" baseline="-25000">
                <a:solidFill>
                  <a:srgbClr val="FF3300"/>
                </a:solidFill>
                <a:ea typeface="ＭＳ Ｐゴシック" pitchFamily="34" charset="-128"/>
              </a:rPr>
              <a:t>2</a:t>
            </a:r>
            <a:r>
              <a:rPr lang="en-US" sz="2400">
                <a:solidFill>
                  <a:srgbClr val="FF3300"/>
                </a:solidFill>
                <a:ea typeface="ＭＳ Ｐゴシック" pitchFamily="34" charset="-128"/>
              </a:rPr>
              <a:t>) = F(M) + a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we know: a = </a:t>
            </a:r>
            <a:r>
              <a:rPr lang="en-US" sz="240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z="2400">
                <a:ea typeface="ＭＳ Ｐゴシック" pitchFamily="34" charset="-128"/>
              </a:rPr>
              <a:t>y;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F(M</a:t>
            </a:r>
            <a:r>
              <a:rPr lang="en-US" sz="2400" baseline="-25000">
                <a:ea typeface="ＭＳ Ｐゴシック" pitchFamily="34" charset="-128"/>
              </a:rPr>
              <a:t>2</a:t>
            </a:r>
            <a:r>
              <a:rPr lang="en-US" sz="2400">
                <a:ea typeface="ＭＳ Ｐゴシック" pitchFamily="34" charset="-128"/>
              </a:rPr>
              <a:t>) = F(M) + </a:t>
            </a:r>
            <a:r>
              <a:rPr lang="en-US" sz="240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sz="2400">
                <a:ea typeface="ＭＳ Ｐゴシック" pitchFamily="34" charset="-128"/>
              </a:rPr>
              <a:t>y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thus, </a:t>
            </a:r>
            <a:r>
              <a:rPr lang="en-US" sz="2400">
                <a:solidFill>
                  <a:srgbClr val="FF3300"/>
                </a:solidFill>
                <a:ea typeface="ＭＳ Ｐゴシック" pitchFamily="34" charset="-128"/>
              </a:rPr>
              <a:t>d</a:t>
            </a:r>
            <a:r>
              <a:rPr lang="ja-JP" altLang="en-US" sz="2400">
                <a:solidFill>
                  <a:srgbClr val="FF3300"/>
                </a:solidFill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>
                <a:solidFill>
                  <a:srgbClr val="FF3300"/>
                </a:solidFill>
                <a:ea typeface="ＭＳ Ｐゴシック" pitchFamily="34" charset="-128"/>
              </a:rPr>
              <a:t> = d + </a:t>
            </a:r>
            <a:r>
              <a:rPr lang="en-US" altLang="ja-JP" sz="2400">
                <a:solidFill>
                  <a:srgbClr val="FF3300"/>
                </a:solidFill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>
                <a:solidFill>
                  <a:srgbClr val="FF3300"/>
                </a:solidFill>
                <a:ea typeface="ＭＳ Ｐゴシック" pitchFamily="34" charset="-128"/>
              </a:rPr>
              <a:t>d</a:t>
            </a:r>
            <a:r>
              <a:rPr lang="en-US" altLang="ja-JP" sz="2400" baseline="-25000">
                <a:solidFill>
                  <a:srgbClr val="FF3300"/>
                </a:solidFill>
                <a:ea typeface="ＭＳ Ｐゴシック" pitchFamily="34" charset="-128"/>
              </a:rPr>
              <a:t>E</a:t>
            </a:r>
            <a:r>
              <a:rPr lang="en-US" altLang="ja-JP" sz="2400">
                <a:solidFill>
                  <a:srgbClr val="FF3300"/>
                </a:solidFill>
                <a:ea typeface="ＭＳ Ｐゴシック" pitchFamily="34" charset="-128"/>
              </a:rPr>
              <a:t/>
            </a:r>
            <a:br>
              <a:rPr lang="en-US" altLang="ja-JP" sz="2400">
                <a:solidFill>
                  <a:srgbClr val="FF3300"/>
                </a:solidFill>
                <a:ea typeface="ＭＳ Ｐゴシック" pitchFamily="34" charset="-128"/>
              </a:rPr>
            </a:br>
            <a:r>
              <a:rPr lang="en-US" altLang="ja-JP" sz="2400">
                <a:ea typeface="ＭＳ Ｐゴシック" pitchFamily="34" charset="-128"/>
              </a:rPr>
              <a:t>where </a:t>
            </a:r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>
                <a:ea typeface="ＭＳ Ｐゴシック" pitchFamily="34" charset="-128"/>
              </a:rPr>
              <a:t>d</a:t>
            </a:r>
            <a:r>
              <a:rPr lang="en-US" altLang="ja-JP" sz="2400" baseline="-25000">
                <a:ea typeface="ＭＳ Ｐゴシック" pitchFamily="34" charset="-128"/>
              </a:rPr>
              <a:t>E</a:t>
            </a:r>
            <a:r>
              <a:rPr lang="en-US" altLang="ja-JP" sz="2400">
                <a:ea typeface="ＭＳ Ｐゴシック" pitchFamily="34" charset="-128"/>
              </a:rPr>
              <a:t> = </a:t>
            </a:r>
            <a:r>
              <a:rPr lang="en-US" altLang="ja-JP" sz="2400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 sz="2400">
                <a:ea typeface="ＭＳ Ｐゴシック" pitchFamily="34" charset="-128"/>
              </a:rPr>
              <a:t>y</a:t>
            </a:r>
            <a:endParaRPr lang="en-US" sz="2400">
              <a:ea typeface="ＭＳ Ｐゴシック" pitchFamily="34" charset="-128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953000" y="2514600"/>
            <a:ext cx="3816350" cy="3173413"/>
            <a:chOff x="96" y="1488"/>
            <a:chExt cx="2404" cy="1999"/>
          </a:xfrm>
        </p:grpSpPr>
        <p:sp>
          <p:nvSpPr>
            <p:cNvPr id="17412" name="Line 37"/>
            <p:cNvSpPr>
              <a:spLocks noChangeShapeType="1"/>
            </p:cNvSpPr>
            <p:nvPr/>
          </p:nvSpPr>
          <p:spPr bwMode="auto">
            <a:xfrm>
              <a:off x="624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Line 38"/>
            <p:cNvSpPr>
              <a:spLocks noChangeShapeType="1"/>
            </p:cNvSpPr>
            <p:nvPr/>
          </p:nvSpPr>
          <p:spPr bwMode="auto">
            <a:xfrm>
              <a:off x="1392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Line 39"/>
            <p:cNvSpPr>
              <a:spLocks noChangeShapeType="1"/>
            </p:cNvSpPr>
            <p:nvPr/>
          </p:nvSpPr>
          <p:spPr bwMode="auto">
            <a:xfrm>
              <a:off x="2160" y="1488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40"/>
            <p:cNvSpPr>
              <a:spLocks noChangeShapeType="1"/>
            </p:cNvSpPr>
            <p:nvPr/>
          </p:nvSpPr>
          <p:spPr bwMode="auto">
            <a:xfrm>
              <a:off x="384" y="168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41"/>
            <p:cNvSpPr>
              <a:spLocks noChangeShapeType="1"/>
            </p:cNvSpPr>
            <p:nvPr/>
          </p:nvSpPr>
          <p:spPr bwMode="auto">
            <a:xfrm>
              <a:off x="384" y="240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42"/>
            <p:cNvSpPr>
              <a:spLocks noChangeShapeType="1"/>
            </p:cNvSpPr>
            <p:nvPr/>
          </p:nvSpPr>
          <p:spPr bwMode="auto">
            <a:xfrm>
              <a:off x="384" y="312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Oval 43"/>
            <p:cNvSpPr>
              <a:spLocks noChangeArrowheads="1"/>
            </p:cNvSpPr>
            <p:nvPr/>
          </p:nvSpPr>
          <p:spPr bwMode="auto">
            <a:xfrm>
              <a:off x="549" y="3045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44"/>
            <p:cNvSpPr>
              <a:spLocks noChangeArrowheads="1"/>
            </p:cNvSpPr>
            <p:nvPr/>
          </p:nvSpPr>
          <p:spPr bwMode="auto">
            <a:xfrm>
              <a:off x="1314" y="3043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Oval 45"/>
            <p:cNvSpPr>
              <a:spLocks noChangeArrowheads="1"/>
            </p:cNvSpPr>
            <p:nvPr/>
          </p:nvSpPr>
          <p:spPr bwMode="auto">
            <a:xfrm>
              <a:off x="2079" y="3041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46"/>
            <p:cNvSpPr>
              <a:spLocks noChangeArrowheads="1"/>
            </p:cNvSpPr>
            <p:nvPr/>
          </p:nvSpPr>
          <p:spPr bwMode="auto">
            <a:xfrm>
              <a:off x="547" y="232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47"/>
            <p:cNvSpPr>
              <a:spLocks noChangeArrowheads="1"/>
            </p:cNvSpPr>
            <p:nvPr/>
          </p:nvSpPr>
          <p:spPr bwMode="auto">
            <a:xfrm>
              <a:off x="1312" y="2322"/>
              <a:ext cx="144" cy="144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48"/>
            <p:cNvSpPr>
              <a:spLocks noChangeArrowheads="1"/>
            </p:cNvSpPr>
            <p:nvPr/>
          </p:nvSpPr>
          <p:spPr bwMode="auto">
            <a:xfrm>
              <a:off x="2077" y="23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49"/>
            <p:cNvSpPr>
              <a:spLocks noChangeArrowheads="1"/>
            </p:cNvSpPr>
            <p:nvPr/>
          </p:nvSpPr>
          <p:spPr bwMode="auto">
            <a:xfrm>
              <a:off x="553" y="161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Oval 50"/>
            <p:cNvSpPr>
              <a:spLocks noChangeArrowheads="1"/>
            </p:cNvSpPr>
            <p:nvPr/>
          </p:nvSpPr>
          <p:spPr bwMode="auto">
            <a:xfrm>
              <a:off x="1318" y="16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51"/>
            <p:cNvSpPr>
              <a:spLocks noChangeArrowheads="1"/>
            </p:cNvSpPr>
            <p:nvPr/>
          </p:nvSpPr>
          <p:spPr bwMode="auto">
            <a:xfrm>
              <a:off x="2083" y="161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52"/>
            <p:cNvSpPr>
              <a:spLocks noChangeShapeType="1"/>
            </p:cNvSpPr>
            <p:nvPr/>
          </p:nvSpPr>
          <p:spPr bwMode="auto">
            <a:xfrm flipV="1">
              <a:off x="432" y="2496"/>
              <a:ext cx="2016" cy="672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53"/>
            <p:cNvSpPr txBox="1">
              <a:spLocks noChangeArrowheads="1"/>
            </p:cNvSpPr>
            <p:nvPr/>
          </p:nvSpPr>
          <p:spPr bwMode="auto">
            <a:xfrm>
              <a:off x="672" y="2928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P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7429" name="Text Box 54"/>
            <p:cNvSpPr txBox="1">
              <a:spLocks noChangeArrowheads="1"/>
            </p:cNvSpPr>
            <p:nvPr/>
          </p:nvSpPr>
          <p:spPr bwMode="auto">
            <a:xfrm>
              <a:off x="1414" y="2928"/>
              <a:ext cx="1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7430" name="Text Box 55"/>
            <p:cNvSpPr txBox="1">
              <a:spLocks noChangeArrowheads="1"/>
            </p:cNvSpPr>
            <p:nvPr/>
          </p:nvSpPr>
          <p:spPr bwMode="auto">
            <a:xfrm>
              <a:off x="1387" y="2160"/>
              <a:ext cx="2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latin typeface="Tahoma" pitchFamily="34" charset="0"/>
                </a:rPr>
                <a:t>NE</a:t>
              </a:r>
              <a:endParaRPr lang="en-US">
                <a:latin typeface="Tahoma" pitchFamily="34" charset="0"/>
              </a:endParaRPr>
            </a:p>
          </p:txBody>
        </p:sp>
        <p:sp>
          <p:nvSpPr>
            <p:cNvPr id="17431" name="Oval 56"/>
            <p:cNvSpPr>
              <a:spLocks noChangeArrowheads="1"/>
            </p:cNvSpPr>
            <p:nvPr/>
          </p:nvSpPr>
          <p:spPr bwMode="auto">
            <a:xfrm>
              <a:off x="1368" y="273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57"/>
            <p:cNvSpPr txBox="1">
              <a:spLocks noChangeArrowheads="1"/>
            </p:cNvSpPr>
            <p:nvPr/>
          </p:nvSpPr>
          <p:spPr bwMode="auto">
            <a:xfrm>
              <a:off x="1453" y="2640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solidFill>
                    <a:srgbClr val="FF3300"/>
                  </a:solidFill>
                  <a:latin typeface="Tahoma" pitchFamily="34" charset="0"/>
                </a:rPr>
                <a:t>M</a:t>
              </a:r>
              <a:endParaRPr lang="en-US">
                <a:solidFill>
                  <a:srgbClr val="FF3300"/>
                </a:solidFill>
                <a:latin typeface="Tahoma" pitchFamily="34" charset="0"/>
              </a:endParaRPr>
            </a:p>
          </p:txBody>
        </p:sp>
        <p:sp>
          <p:nvSpPr>
            <p:cNvPr id="17433" name="Oval 58"/>
            <p:cNvSpPr>
              <a:spLocks noChangeArrowheads="1"/>
            </p:cNvSpPr>
            <p:nvPr/>
          </p:nvSpPr>
          <p:spPr bwMode="auto">
            <a:xfrm>
              <a:off x="2135" y="1968"/>
              <a:ext cx="55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Text Box 59"/>
            <p:cNvSpPr txBox="1">
              <a:spLocks noChangeArrowheads="1"/>
            </p:cNvSpPr>
            <p:nvPr/>
          </p:nvSpPr>
          <p:spPr bwMode="auto">
            <a:xfrm>
              <a:off x="2221" y="1872"/>
              <a:ext cx="2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solidFill>
                    <a:srgbClr val="FF3300"/>
                  </a:solidFill>
                  <a:latin typeface="Tahoma" pitchFamily="34" charset="0"/>
                </a:rPr>
                <a:t>M</a:t>
              </a:r>
              <a:r>
                <a:rPr lang="de-DE" baseline="-25000">
                  <a:solidFill>
                    <a:srgbClr val="FF3300"/>
                  </a:solidFill>
                  <a:latin typeface="Tahoma" pitchFamily="34" charset="0"/>
                </a:rPr>
                <a:t>1</a:t>
              </a:r>
              <a:endParaRPr lang="en-US" baseline="-25000">
                <a:solidFill>
                  <a:srgbClr val="FF3300"/>
                </a:solidFill>
                <a:latin typeface="Tahoma" pitchFamily="34" charset="0"/>
              </a:endParaRPr>
            </a:p>
          </p:txBody>
        </p:sp>
        <p:sp>
          <p:nvSpPr>
            <p:cNvPr id="17435" name="Oval 60"/>
            <p:cNvSpPr>
              <a:spLocks noChangeArrowheads="1"/>
            </p:cNvSpPr>
            <p:nvPr/>
          </p:nvSpPr>
          <p:spPr bwMode="auto">
            <a:xfrm>
              <a:off x="2135" y="2725"/>
              <a:ext cx="55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61"/>
            <p:cNvSpPr txBox="1">
              <a:spLocks noChangeArrowheads="1"/>
            </p:cNvSpPr>
            <p:nvPr/>
          </p:nvSpPr>
          <p:spPr bwMode="auto">
            <a:xfrm>
              <a:off x="2221" y="2649"/>
              <a:ext cx="2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>
                  <a:solidFill>
                    <a:srgbClr val="FF3300"/>
                  </a:solidFill>
                  <a:latin typeface="Tahoma" pitchFamily="34" charset="0"/>
                </a:rPr>
                <a:t>M</a:t>
              </a:r>
              <a:r>
                <a:rPr lang="de-DE" baseline="-25000">
                  <a:solidFill>
                    <a:srgbClr val="FF3300"/>
                  </a:solidFill>
                  <a:latin typeface="Tahoma" pitchFamily="34" charset="0"/>
                </a:rPr>
                <a:t>2</a:t>
              </a:r>
              <a:endParaRPr lang="en-US" baseline="-25000">
                <a:solidFill>
                  <a:srgbClr val="FF3300"/>
                </a:solidFill>
                <a:latin typeface="Tahoma" pitchFamily="34" charset="0"/>
              </a:endParaRPr>
            </a:p>
          </p:txBody>
        </p:sp>
        <p:sp>
          <p:nvSpPr>
            <p:cNvPr id="17437" name="Text Box 62"/>
            <p:cNvSpPr txBox="1">
              <a:spLocks noChangeArrowheads="1"/>
            </p:cNvSpPr>
            <p:nvPr/>
          </p:nvSpPr>
          <p:spPr bwMode="auto">
            <a:xfrm>
              <a:off x="528" y="3264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Tahoma" pitchFamily="34" charset="0"/>
                </a:rPr>
                <a:t>x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7438" name="Text Box 63"/>
            <p:cNvSpPr txBox="1">
              <a:spLocks noChangeArrowheads="1"/>
            </p:cNvSpPr>
            <p:nvPr/>
          </p:nvSpPr>
          <p:spPr bwMode="auto">
            <a:xfrm>
              <a:off x="1218" y="3275"/>
              <a:ext cx="3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Tahoma" pitchFamily="34" charset="0"/>
                </a:rPr>
                <a:t>x+1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7439" name="Text Box 64"/>
            <p:cNvSpPr txBox="1">
              <a:spLocks noChangeArrowheads="1"/>
            </p:cNvSpPr>
            <p:nvPr/>
          </p:nvSpPr>
          <p:spPr bwMode="auto">
            <a:xfrm>
              <a:off x="1997" y="3264"/>
              <a:ext cx="3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Tahoma" pitchFamily="34" charset="0"/>
                </a:rPr>
                <a:t>x+2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7440" name="Text Box 65"/>
            <p:cNvSpPr txBox="1">
              <a:spLocks noChangeArrowheads="1"/>
            </p:cNvSpPr>
            <p:nvPr/>
          </p:nvSpPr>
          <p:spPr bwMode="auto">
            <a:xfrm>
              <a:off x="240" y="302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Tahoma" pitchFamily="34" charset="0"/>
                </a:rPr>
                <a:t>y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7441" name="Text Box 66"/>
            <p:cNvSpPr txBox="1">
              <a:spLocks noChangeArrowheads="1"/>
            </p:cNvSpPr>
            <p:nvPr/>
          </p:nvSpPr>
          <p:spPr bwMode="auto">
            <a:xfrm>
              <a:off x="96" y="230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Tahoma" pitchFamily="34" charset="0"/>
                </a:rPr>
                <a:t>y+1</a:t>
              </a:r>
              <a:endParaRPr lang="en-US" sz="1600">
                <a:latin typeface="Tahoma" pitchFamily="34" charset="0"/>
              </a:endParaRPr>
            </a:p>
          </p:txBody>
        </p:sp>
        <p:sp>
          <p:nvSpPr>
            <p:cNvPr id="17442" name="Text Box 67"/>
            <p:cNvSpPr txBox="1">
              <a:spLocks noChangeArrowheads="1"/>
            </p:cNvSpPr>
            <p:nvPr/>
          </p:nvSpPr>
          <p:spPr bwMode="auto">
            <a:xfrm>
              <a:off x="96" y="15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600">
                  <a:latin typeface="Tahoma" pitchFamily="34" charset="0"/>
                </a:rPr>
                <a:t>y+2</a:t>
              </a:r>
              <a:endParaRPr lang="en-US" sz="1600"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Algorithm</a:t>
            </a:r>
          </a:p>
        </p:txBody>
      </p:sp>
      <p:sp>
        <p:nvSpPr>
          <p:cNvPr id="18434" name="Rectangle 3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Putting it all together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Pixel p = line starting point (rounded)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compute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d = F(M)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While p != line endpoint</a:t>
            </a:r>
          </a:p>
          <a:p>
            <a:pPr lvl="2" eaLnBrk="1" hangingPunct="1"/>
            <a:r>
              <a:rPr lang="en-US">
                <a:ea typeface="ＭＳ Ｐゴシック" pitchFamily="34" charset="-128"/>
              </a:rPr>
              <a:t>select E or NE accordingly</a:t>
            </a:r>
          </a:p>
          <a:p>
            <a:pPr lvl="2" eaLnBrk="1" hangingPunct="1"/>
            <a:r>
              <a:rPr lang="en-US">
                <a:ea typeface="ＭＳ Ｐゴシック" pitchFamily="34" charset="-128"/>
              </a:rPr>
              <a:t>draw pixel</a:t>
            </a:r>
          </a:p>
          <a:p>
            <a:pPr lvl="2" eaLnBrk="1" hangingPunct="1"/>
            <a:r>
              <a:rPr lang="en-US">
                <a:ea typeface="ＭＳ Ｐゴシック" pitchFamily="34" charset="-128"/>
              </a:rPr>
              <a:t>update d according to choice (E or NE)</a:t>
            </a:r>
          </a:p>
          <a:p>
            <a:pPr lvl="2" eaLnBrk="1" hangingPunct="1"/>
            <a:r>
              <a:rPr lang="en-US">
                <a:ea typeface="ＭＳ Ｐゴシック" pitchFamily="34" charset="-128"/>
              </a:rPr>
              <a:t>increment x</a:t>
            </a:r>
          </a:p>
          <a:p>
            <a:pPr eaLnBrk="1" hangingPunct="1"/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how to initialize d?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Computing d</a:t>
            </a:r>
            <a:r>
              <a:rPr lang="en-US" baseline="-25000">
                <a:ea typeface="ＭＳ Ｐゴシック" pitchFamily="34" charset="-128"/>
              </a:rPr>
              <a:t>0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line starts at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(x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 y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	 d</a:t>
            </a:r>
            <a:r>
              <a:rPr lang="en-US" baseline="-25000">
                <a:ea typeface="ＭＳ Ｐゴシック" pitchFamily="34" charset="-128"/>
                <a:sym typeface="Symbol" pitchFamily="18" charset="2"/>
              </a:rPr>
              <a:t>0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= F(M</a:t>
            </a:r>
            <a:r>
              <a:rPr lang="en-US" baseline="-2500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	         = F(</a:t>
            </a:r>
            <a:r>
              <a:rPr lang="en-US">
                <a:ea typeface="ＭＳ Ｐゴシック" pitchFamily="34" charset="-128"/>
              </a:rPr>
              <a:t>(x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+1), (y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+½))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	         = a(x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+1) + b(y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+½) + c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	         = ax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 + a + by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 + ½b + c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	         = F(x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,y</a:t>
            </a:r>
            <a:r>
              <a:rPr lang="en-US" sz="3600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) + a + ½b 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 lies on the line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>
                <a:ea typeface="ＭＳ Ｐゴシック" pitchFamily="34" charset="-128"/>
              </a:rPr>
              <a:t> F(x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,y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) = 0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	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d</a:t>
            </a:r>
            <a:r>
              <a:rPr lang="en-US" baseline="-25000">
                <a:solidFill>
                  <a:srgbClr val="FF3300"/>
                </a:solidFill>
                <a:ea typeface="ＭＳ Ｐゴシック" pitchFamily="34" charset="-128"/>
              </a:rPr>
              <a:t>0</a:t>
            </a:r>
            <a:r>
              <a:rPr lang="en-US">
                <a:solidFill>
                  <a:srgbClr val="FF3300"/>
                </a:solidFill>
                <a:ea typeface="ＭＳ Ｐゴシック" pitchFamily="34" charset="-128"/>
              </a:rPr>
              <a:t> = a + ½b</a:t>
            </a:r>
          </a:p>
          <a:p>
            <a:pPr eaLnBrk="1" hangingPunct="1"/>
            <a:r>
              <a:rPr lang="en-US" sz="2800">
                <a:ea typeface="ＭＳ Ｐゴシック" pitchFamily="34" charset="-128"/>
              </a:rPr>
              <a:t>problem: we want to work with </a:t>
            </a:r>
            <a:r>
              <a:rPr lang="en-US" sz="2800">
                <a:solidFill>
                  <a:srgbClr val="3366FF"/>
                </a:solidFill>
                <a:ea typeface="ＭＳ Ｐゴシック" pitchFamily="34" charset="-128"/>
              </a:rPr>
              <a:t>integer</a:t>
            </a:r>
            <a:r>
              <a:rPr lang="en-US" sz="2800">
                <a:ea typeface="ＭＳ Ｐゴシック" pitchFamily="34" charset="-128"/>
              </a:rPr>
              <a:t> values!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Computing d</a:t>
            </a:r>
            <a:r>
              <a:rPr lang="en-US" baseline="-25000">
                <a:ea typeface="ＭＳ Ｐゴシック" pitchFamily="34" charset="-128"/>
              </a:rPr>
              <a:t>0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 are only interested in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sign</a:t>
            </a:r>
            <a:r>
              <a:rPr lang="en-US">
                <a:ea typeface="ＭＳ Ｐゴシック" pitchFamily="34" charset="-128"/>
              </a:rPr>
              <a:t> of d!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multiply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everything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by 2!</a:t>
            </a:r>
          </a:p>
          <a:p>
            <a:pPr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multiplication does not change sign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   </a:t>
            </a:r>
            <a:r>
              <a:rPr lang="en-US">
                <a:ea typeface="ＭＳ Ｐゴシック" pitchFamily="34" charset="-128"/>
              </a:rPr>
              <a:t>d</a:t>
            </a:r>
            <a:r>
              <a:rPr lang="en-US" baseline="-25000">
                <a:ea typeface="ＭＳ Ｐゴシック" pitchFamily="34" charset="-128"/>
              </a:rPr>
              <a:t>0</a:t>
            </a:r>
            <a:r>
              <a:rPr lang="en-US">
                <a:ea typeface="ＭＳ Ｐゴシック" pitchFamily="34" charset="-128"/>
              </a:rPr>
              <a:t>   = 2a + b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             = 2</a:t>
            </a:r>
            <a:r>
              <a:rPr lang="en-US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y –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x (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a =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y; b = -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x)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d</a:t>
            </a:r>
            <a:r>
              <a:rPr lang="en-US" baseline="-25000">
                <a:ea typeface="ＭＳ Ｐゴシック" pitchFamily="34" charset="-128"/>
              </a:rPr>
              <a:t>E</a:t>
            </a:r>
            <a:r>
              <a:rPr lang="en-US">
                <a:ea typeface="ＭＳ Ｐゴシック" pitchFamily="34" charset="-128"/>
              </a:rPr>
              <a:t>   = 2</a:t>
            </a:r>
            <a:r>
              <a:rPr lang="en-US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y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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d</a:t>
            </a:r>
            <a:r>
              <a:rPr lang="en-US" baseline="-25000">
                <a:ea typeface="ＭＳ Ｐゴシック" pitchFamily="34" charset="-128"/>
              </a:rPr>
              <a:t>NE</a:t>
            </a:r>
            <a:r>
              <a:rPr lang="en-US">
                <a:ea typeface="ＭＳ Ｐゴシック" pitchFamily="34" charset="-128"/>
              </a:rPr>
              <a:t> = 2</a:t>
            </a:r>
            <a:r>
              <a:rPr lang="en-US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y – 2</a:t>
            </a:r>
            <a:r>
              <a:rPr lang="en-US"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>
                <a:ea typeface="ＭＳ Ｐゴシック" pitchFamily="34" charset="-128"/>
              </a:rPr>
              <a:t>x</a:t>
            </a:r>
          </a:p>
          <a:p>
            <a:pPr eaLnBrk="1" hangingPunct="1"/>
            <a:endParaRPr lang="en-US">
              <a:solidFill>
                <a:srgbClr val="00339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Bresenham: Extension to All Slopes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use of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symmetry</a:t>
            </a:r>
            <a:r>
              <a:rPr lang="en-US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changing signs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of x and/or y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before drawing pixel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switching x and y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combinations of these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possible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optimizations</a:t>
            </a:r>
            <a:r>
              <a:rPr lang="en-US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special cases for lines along axes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800600" y="1143000"/>
            <a:ext cx="3581400" cy="3505200"/>
            <a:chOff x="3024" y="720"/>
            <a:chExt cx="2256" cy="2208"/>
          </a:xfrm>
        </p:grpSpPr>
        <p:sp>
          <p:nvSpPr>
            <p:cNvPr id="21508" name="Line 33"/>
            <p:cNvSpPr>
              <a:spLocks noChangeShapeType="1"/>
            </p:cNvSpPr>
            <p:nvPr/>
          </p:nvSpPr>
          <p:spPr bwMode="auto">
            <a:xfrm>
              <a:off x="4128" y="720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34"/>
            <p:cNvSpPr>
              <a:spLocks noChangeShapeType="1"/>
            </p:cNvSpPr>
            <p:nvPr/>
          </p:nvSpPr>
          <p:spPr bwMode="auto">
            <a:xfrm>
              <a:off x="3024" y="177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Oval 35"/>
            <p:cNvSpPr>
              <a:spLocks noChangeArrowheads="1"/>
            </p:cNvSpPr>
            <p:nvPr/>
          </p:nvSpPr>
          <p:spPr bwMode="auto">
            <a:xfrm>
              <a:off x="3393" y="1008"/>
              <a:ext cx="1488" cy="15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36"/>
            <p:cNvSpPr>
              <a:spLocks noChangeShapeType="1"/>
            </p:cNvSpPr>
            <p:nvPr/>
          </p:nvSpPr>
          <p:spPr bwMode="auto">
            <a:xfrm flipV="1">
              <a:off x="3398" y="970"/>
              <a:ext cx="148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37"/>
            <p:cNvSpPr>
              <a:spLocks noChangeShapeType="1"/>
            </p:cNvSpPr>
            <p:nvPr/>
          </p:nvSpPr>
          <p:spPr bwMode="auto">
            <a:xfrm>
              <a:off x="3398" y="1018"/>
              <a:ext cx="148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Oval 38"/>
            <p:cNvSpPr>
              <a:spLocks noChangeArrowheads="1"/>
            </p:cNvSpPr>
            <p:nvPr/>
          </p:nvSpPr>
          <p:spPr bwMode="auto">
            <a:xfrm>
              <a:off x="4320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39"/>
            <p:cNvSpPr>
              <a:spLocks noChangeArrowheads="1"/>
            </p:cNvSpPr>
            <p:nvPr/>
          </p:nvSpPr>
          <p:spPr bwMode="auto">
            <a:xfrm>
              <a:off x="432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40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41"/>
            <p:cNvSpPr>
              <a:spLocks noChangeArrowheads="1"/>
            </p:cNvSpPr>
            <p:nvPr/>
          </p:nvSpPr>
          <p:spPr bwMode="auto">
            <a:xfrm>
              <a:off x="384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42"/>
            <p:cNvSpPr>
              <a:spLocks noChangeArrowheads="1"/>
            </p:cNvSpPr>
            <p:nvPr/>
          </p:nvSpPr>
          <p:spPr bwMode="auto">
            <a:xfrm>
              <a:off x="4765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43"/>
            <p:cNvSpPr>
              <a:spLocks noChangeArrowheads="1"/>
            </p:cNvSpPr>
            <p:nvPr/>
          </p:nvSpPr>
          <p:spPr bwMode="auto">
            <a:xfrm>
              <a:off x="4758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Oval 44"/>
            <p:cNvSpPr>
              <a:spLocks noChangeArrowheads="1"/>
            </p:cNvSpPr>
            <p:nvPr/>
          </p:nvSpPr>
          <p:spPr bwMode="auto">
            <a:xfrm>
              <a:off x="3415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45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Text Box 46"/>
            <p:cNvSpPr txBox="1">
              <a:spLocks noChangeArrowheads="1"/>
            </p:cNvSpPr>
            <p:nvPr/>
          </p:nvSpPr>
          <p:spPr bwMode="auto">
            <a:xfrm>
              <a:off x="4357" y="864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(y,x)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2" name="Text Box 47"/>
            <p:cNvSpPr txBox="1">
              <a:spLocks noChangeArrowheads="1"/>
            </p:cNvSpPr>
            <p:nvPr/>
          </p:nvSpPr>
          <p:spPr bwMode="auto">
            <a:xfrm>
              <a:off x="3504" y="864"/>
              <a:ext cx="3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(-y,x)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3" name="Text Box 48"/>
            <p:cNvSpPr txBox="1">
              <a:spLocks noChangeArrowheads="1"/>
            </p:cNvSpPr>
            <p:nvPr/>
          </p:nvSpPr>
          <p:spPr bwMode="auto">
            <a:xfrm>
              <a:off x="3456" y="2448"/>
              <a:ext cx="4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(-y,-x)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4" name="Text Box 49"/>
            <p:cNvSpPr txBox="1">
              <a:spLocks noChangeArrowheads="1"/>
            </p:cNvSpPr>
            <p:nvPr/>
          </p:nvSpPr>
          <p:spPr bwMode="auto">
            <a:xfrm>
              <a:off x="3027" y="2016"/>
              <a:ext cx="4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(-x,-y)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5" name="Text Box 50"/>
            <p:cNvSpPr txBox="1">
              <a:spLocks noChangeArrowheads="1"/>
            </p:cNvSpPr>
            <p:nvPr/>
          </p:nvSpPr>
          <p:spPr bwMode="auto">
            <a:xfrm>
              <a:off x="3068" y="1392"/>
              <a:ext cx="3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(-x,y)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6" name="Text Box 51"/>
            <p:cNvSpPr txBox="1">
              <a:spLocks noChangeArrowheads="1"/>
            </p:cNvSpPr>
            <p:nvPr/>
          </p:nvSpPr>
          <p:spPr bwMode="auto">
            <a:xfrm>
              <a:off x="4813" y="1376"/>
              <a:ext cx="34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(x,y)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7" name="Text Box 52"/>
            <p:cNvSpPr txBox="1">
              <a:spLocks noChangeArrowheads="1"/>
            </p:cNvSpPr>
            <p:nvPr/>
          </p:nvSpPr>
          <p:spPr bwMode="auto">
            <a:xfrm>
              <a:off x="4812" y="2008"/>
              <a:ext cx="3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(x,-y)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1528" name="Text Box 53"/>
            <p:cNvSpPr txBox="1">
              <a:spLocks noChangeArrowheads="1"/>
            </p:cNvSpPr>
            <p:nvPr/>
          </p:nvSpPr>
          <p:spPr bwMode="auto">
            <a:xfrm>
              <a:off x="4364" y="2448"/>
              <a:ext cx="3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1400">
                  <a:solidFill>
                    <a:schemeClr val="accent2"/>
                  </a:solidFill>
                  <a:latin typeface="Tahoma" pitchFamily="34" charset="0"/>
                </a:rPr>
                <a:t>(y,-x)</a:t>
              </a:r>
              <a:endParaRPr lang="en-US" sz="1400">
                <a:solidFill>
                  <a:schemeClr val="accent2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7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382000" cy="1470025"/>
          </a:xfrm>
        </p:spPr>
        <p:txBody>
          <a:bodyPr/>
          <a:lstStyle/>
          <a:p>
            <a:pPr algn="l" eaLnBrk="1" hangingPunct="1"/>
            <a:r>
              <a:rPr lang="en-US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Scan Conversion Introduction</a:t>
            </a:r>
          </a:p>
        </p:txBody>
      </p:sp>
      <p:sp>
        <p:nvSpPr>
          <p:cNvPr id="4098" name="Subtitle 8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Basic Problem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Line Representations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Na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cs typeface="Arial" pitchFamily="34" charset="0"/>
              </a:rPr>
              <a:t>ï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ve Algorithm</a:t>
            </a:r>
          </a:p>
        </p:txBody>
      </p:sp>
      <p:pic>
        <p:nvPicPr>
          <p:cNvPr id="409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35052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Bresenham-Lines: Summary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incremental algorithm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using only integer arithmetic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using only additions during iterations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multiplications only for initialization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use symmetry to extend to all octants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fast and simple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easily implementable in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graphics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4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Midpoint Algorithm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3554" name="Subtitle 5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762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for Circles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209800"/>
            <a:ext cx="3340100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Have More Fun: Circles!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solidFill>
                  <a:srgbClr val="003399"/>
                </a:solidFill>
                <a:ea typeface="ＭＳ Ｐゴシック" pitchFamily="34" charset="-128"/>
              </a:rPr>
              <a:t>input: center point C(x</a:t>
            </a:r>
            <a:r>
              <a:rPr lang="en-US" baseline="-25000">
                <a:solidFill>
                  <a:srgbClr val="003399"/>
                </a:solidFill>
                <a:ea typeface="ＭＳ Ｐゴシック" pitchFamily="34" charset="-128"/>
              </a:rPr>
              <a:t>c</a:t>
            </a:r>
            <a:r>
              <a:rPr lang="en-US">
                <a:solidFill>
                  <a:srgbClr val="003399"/>
                </a:solidFill>
                <a:ea typeface="ＭＳ Ｐゴシック" pitchFamily="34" charset="-128"/>
              </a:rPr>
              <a:t>, y</a:t>
            </a:r>
            <a:r>
              <a:rPr lang="en-US" baseline="-25000">
                <a:solidFill>
                  <a:srgbClr val="003399"/>
                </a:solidFill>
                <a:ea typeface="ＭＳ Ｐゴシック" pitchFamily="34" charset="-128"/>
              </a:rPr>
              <a:t>c</a:t>
            </a:r>
            <a:r>
              <a:rPr lang="en-US">
                <a:solidFill>
                  <a:srgbClr val="003399"/>
                </a:solidFill>
                <a:ea typeface="ＭＳ Ｐゴシック" pitchFamily="34" charset="-128"/>
              </a:rPr>
              <a:t>) and radius r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circle equation: F(x,y) = x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+ y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= r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/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if C = (0, 0)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general: F(x,y) = (x-x</a:t>
            </a:r>
            <a:r>
              <a:rPr lang="en-US" baseline="-25000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)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+ (y-y</a:t>
            </a:r>
            <a:r>
              <a:rPr lang="en-US" baseline="-25000">
                <a:ea typeface="ＭＳ Ｐゴシック" pitchFamily="34" charset="-128"/>
              </a:rPr>
              <a:t>c</a:t>
            </a:r>
            <a:r>
              <a:rPr lang="en-US">
                <a:ea typeface="ＭＳ Ｐゴシック" pitchFamily="34" charset="-128"/>
              </a:rPr>
              <a:t>)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= r</a:t>
            </a:r>
            <a:r>
              <a:rPr lang="en-US" baseline="30000">
                <a:ea typeface="ＭＳ Ｐゴシック" pitchFamily="34" charset="-128"/>
              </a:rPr>
              <a:t>2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naïve approach to draw circle:</a:t>
            </a:r>
            <a:br>
              <a:rPr lang="en-US">
                <a:solidFill>
                  <a:srgbClr val="3366FF"/>
                </a:solidFill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solve for y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/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/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and iterate over x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3140075" y="4191000"/>
          <a:ext cx="3060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952087" imgH="266584" progId="Equation.3">
                  <p:embed/>
                </p:oleObj>
              </mc:Choice>
              <mc:Fallback>
                <p:oleObj name="Equation" r:id="rId3" imgW="952087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191000"/>
                        <a:ext cx="30607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Problems with Na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ï</a:t>
            </a:r>
            <a:r>
              <a:rPr lang="en-US">
                <a:ea typeface="ＭＳ Ｐゴシック" pitchFamily="34" charset="-128"/>
              </a:rPr>
              <a:t>ve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5181600" cy="52578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expensive computations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square roots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powers of 2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inaccurate!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slooooow!</a:t>
            </a:r>
          </a:p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incomplete</a:t>
            </a:r>
            <a:r>
              <a:rPr lang="en-US">
                <a:ea typeface="ＭＳ Ｐゴシック" pitchFamily="34" charset="-128"/>
              </a:rPr>
              <a:t> pixels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where |x|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 r</a:t>
            </a:r>
          </a:p>
          <a:p>
            <a:pPr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we need something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better!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2286000"/>
            <a:ext cx="3984625" cy="3959225"/>
            <a:chOff x="240" y="624"/>
            <a:chExt cx="3456" cy="3456"/>
          </a:xfrm>
        </p:grpSpPr>
        <p:sp>
          <p:nvSpPr>
            <p:cNvPr id="25604" name="Line 6"/>
            <p:cNvSpPr>
              <a:spLocks noChangeShapeType="1"/>
            </p:cNvSpPr>
            <p:nvPr/>
          </p:nvSpPr>
          <p:spPr bwMode="auto">
            <a:xfrm>
              <a:off x="240" y="100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Line 7"/>
            <p:cNvSpPr>
              <a:spLocks noChangeShapeType="1"/>
            </p:cNvSpPr>
            <p:nvPr/>
          </p:nvSpPr>
          <p:spPr bwMode="auto">
            <a:xfrm>
              <a:off x="240" y="14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6" name="Line 8"/>
            <p:cNvSpPr>
              <a:spLocks noChangeShapeType="1"/>
            </p:cNvSpPr>
            <p:nvPr/>
          </p:nvSpPr>
          <p:spPr bwMode="auto">
            <a:xfrm>
              <a:off x="240" y="196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Line 9"/>
            <p:cNvSpPr>
              <a:spLocks noChangeShapeType="1"/>
            </p:cNvSpPr>
            <p:nvPr/>
          </p:nvSpPr>
          <p:spPr bwMode="auto">
            <a:xfrm>
              <a:off x="240" y="244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10"/>
            <p:cNvSpPr>
              <a:spLocks noChangeShapeType="1"/>
            </p:cNvSpPr>
            <p:nvPr/>
          </p:nvSpPr>
          <p:spPr bwMode="auto">
            <a:xfrm>
              <a:off x="240" y="292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Line 11"/>
            <p:cNvSpPr>
              <a:spLocks noChangeShapeType="1"/>
            </p:cNvSpPr>
            <p:nvPr/>
          </p:nvSpPr>
          <p:spPr bwMode="auto">
            <a:xfrm>
              <a:off x="240" y="340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12"/>
            <p:cNvSpPr>
              <a:spLocks noChangeShapeType="1"/>
            </p:cNvSpPr>
            <p:nvPr/>
          </p:nvSpPr>
          <p:spPr bwMode="auto">
            <a:xfrm>
              <a:off x="240" y="38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13"/>
            <p:cNvSpPr>
              <a:spLocks noChangeShapeType="1"/>
            </p:cNvSpPr>
            <p:nvPr/>
          </p:nvSpPr>
          <p:spPr bwMode="auto">
            <a:xfrm>
              <a:off x="240" y="39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>
              <a:off x="240" y="379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>
              <a:off x="240" y="369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16"/>
            <p:cNvSpPr>
              <a:spLocks noChangeShapeType="1"/>
            </p:cNvSpPr>
            <p:nvPr/>
          </p:nvSpPr>
          <p:spPr bwMode="auto">
            <a:xfrm>
              <a:off x="240" y="360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7"/>
            <p:cNvSpPr>
              <a:spLocks noChangeShapeType="1"/>
            </p:cNvSpPr>
            <p:nvPr/>
          </p:nvSpPr>
          <p:spPr bwMode="auto">
            <a:xfrm>
              <a:off x="240" y="350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8"/>
            <p:cNvSpPr>
              <a:spLocks noChangeShapeType="1"/>
            </p:cNvSpPr>
            <p:nvPr/>
          </p:nvSpPr>
          <p:spPr bwMode="auto">
            <a:xfrm>
              <a:off x="240" y="331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9"/>
            <p:cNvSpPr>
              <a:spLocks noChangeShapeType="1"/>
            </p:cNvSpPr>
            <p:nvPr/>
          </p:nvSpPr>
          <p:spPr bwMode="auto">
            <a:xfrm>
              <a:off x="240" y="321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20"/>
            <p:cNvSpPr>
              <a:spLocks noChangeShapeType="1"/>
            </p:cNvSpPr>
            <p:nvPr/>
          </p:nvSpPr>
          <p:spPr bwMode="auto">
            <a:xfrm>
              <a:off x="240" y="312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Line 21"/>
            <p:cNvSpPr>
              <a:spLocks noChangeShapeType="1"/>
            </p:cNvSpPr>
            <p:nvPr/>
          </p:nvSpPr>
          <p:spPr bwMode="auto">
            <a:xfrm>
              <a:off x="240" y="302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Line 22"/>
            <p:cNvSpPr>
              <a:spLocks noChangeShapeType="1"/>
            </p:cNvSpPr>
            <p:nvPr/>
          </p:nvSpPr>
          <p:spPr bwMode="auto">
            <a:xfrm>
              <a:off x="240" y="283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Line 23"/>
            <p:cNvSpPr>
              <a:spLocks noChangeShapeType="1"/>
            </p:cNvSpPr>
            <p:nvPr/>
          </p:nvSpPr>
          <p:spPr bwMode="auto">
            <a:xfrm>
              <a:off x="240" y="273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4"/>
            <p:cNvSpPr>
              <a:spLocks noChangeShapeType="1"/>
            </p:cNvSpPr>
            <p:nvPr/>
          </p:nvSpPr>
          <p:spPr bwMode="auto">
            <a:xfrm>
              <a:off x="240" y="264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5"/>
            <p:cNvSpPr>
              <a:spLocks noChangeShapeType="1"/>
            </p:cNvSpPr>
            <p:nvPr/>
          </p:nvSpPr>
          <p:spPr bwMode="auto">
            <a:xfrm>
              <a:off x="240" y="254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26"/>
            <p:cNvSpPr>
              <a:spLocks noChangeShapeType="1"/>
            </p:cNvSpPr>
            <p:nvPr/>
          </p:nvSpPr>
          <p:spPr bwMode="auto">
            <a:xfrm>
              <a:off x="240" y="2352"/>
              <a:ext cx="34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27"/>
            <p:cNvSpPr>
              <a:spLocks noChangeShapeType="1"/>
            </p:cNvSpPr>
            <p:nvPr/>
          </p:nvSpPr>
          <p:spPr bwMode="auto">
            <a:xfrm>
              <a:off x="240" y="225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28"/>
            <p:cNvSpPr>
              <a:spLocks noChangeShapeType="1"/>
            </p:cNvSpPr>
            <p:nvPr/>
          </p:nvSpPr>
          <p:spPr bwMode="auto">
            <a:xfrm>
              <a:off x="240" y="216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29"/>
            <p:cNvSpPr>
              <a:spLocks noChangeShapeType="1"/>
            </p:cNvSpPr>
            <p:nvPr/>
          </p:nvSpPr>
          <p:spPr bwMode="auto">
            <a:xfrm>
              <a:off x="240" y="206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30"/>
            <p:cNvSpPr>
              <a:spLocks noChangeShapeType="1"/>
            </p:cNvSpPr>
            <p:nvPr/>
          </p:nvSpPr>
          <p:spPr bwMode="auto">
            <a:xfrm>
              <a:off x="240" y="187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Line 31"/>
            <p:cNvSpPr>
              <a:spLocks noChangeShapeType="1"/>
            </p:cNvSpPr>
            <p:nvPr/>
          </p:nvSpPr>
          <p:spPr bwMode="auto">
            <a:xfrm>
              <a:off x="240" y="177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Line 32"/>
            <p:cNvSpPr>
              <a:spLocks noChangeShapeType="1"/>
            </p:cNvSpPr>
            <p:nvPr/>
          </p:nvSpPr>
          <p:spPr bwMode="auto">
            <a:xfrm>
              <a:off x="240" y="168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240" y="158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4"/>
            <p:cNvSpPr>
              <a:spLocks noChangeShapeType="1"/>
            </p:cNvSpPr>
            <p:nvPr/>
          </p:nvSpPr>
          <p:spPr bwMode="auto">
            <a:xfrm>
              <a:off x="240" y="139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Line 35"/>
            <p:cNvSpPr>
              <a:spLocks noChangeShapeType="1"/>
            </p:cNvSpPr>
            <p:nvPr/>
          </p:nvSpPr>
          <p:spPr bwMode="auto">
            <a:xfrm>
              <a:off x="240" y="129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Line 36"/>
            <p:cNvSpPr>
              <a:spLocks noChangeShapeType="1"/>
            </p:cNvSpPr>
            <p:nvPr/>
          </p:nvSpPr>
          <p:spPr bwMode="auto">
            <a:xfrm>
              <a:off x="240" y="120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Line 37"/>
            <p:cNvSpPr>
              <a:spLocks noChangeShapeType="1"/>
            </p:cNvSpPr>
            <p:nvPr/>
          </p:nvSpPr>
          <p:spPr bwMode="auto">
            <a:xfrm>
              <a:off x="240" y="1104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8"/>
            <p:cNvSpPr>
              <a:spLocks noChangeShapeType="1"/>
            </p:cNvSpPr>
            <p:nvPr/>
          </p:nvSpPr>
          <p:spPr bwMode="auto">
            <a:xfrm>
              <a:off x="240" y="912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9"/>
            <p:cNvSpPr>
              <a:spLocks noChangeShapeType="1"/>
            </p:cNvSpPr>
            <p:nvPr/>
          </p:nvSpPr>
          <p:spPr bwMode="auto">
            <a:xfrm>
              <a:off x="240" y="816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40"/>
            <p:cNvSpPr>
              <a:spLocks noChangeShapeType="1"/>
            </p:cNvSpPr>
            <p:nvPr/>
          </p:nvSpPr>
          <p:spPr bwMode="auto">
            <a:xfrm>
              <a:off x="240" y="720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41"/>
            <p:cNvSpPr>
              <a:spLocks noChangeShapeType="1"/>
            </p:cNvSpPr>
            <p:nvPr/>
          </p:nvSpPr>
          <p:spPr bwMode="auto">
            <a:xfrm>
              <a:off x="43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2"/>
            <p:cNvSpPr>
              <a:spLocks noChangeShapeType="1"/>
            </p:cNvSpPr>
            <p:nvPr/>
          </p:nvSpPr>
          <p:spPr bwMode="auto">
            <a:xfrm>
              <a:off x="528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43"/>
            <p:cNvSpPr>
              <a:spLocks noChangeShapeType="1"/>
            </p:cNvSpPr>
            <p:nvPr/>
          </p:nvSpPr>
          <p:spPr bwMode="auto">
            <a:xfrm>
              <a:off x="91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44"/>
            <p:cNvSpPr>
              <a:spLocks noChangeShapeType="1"/>
            </p:cNvSpPr>
            <p:nvPr/>
          </p:nvSpPr>
          <p:spPr bwMode="auto">
            <a:xfrm>
              <a:off x="139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Line 45"/>
            <p:cNvSpPr>
              <a:spLocks noChangeShapeType="1"/>
            </p:cNvSpPr>
            <p:nvPr/>
          </p:nvSpPr>
          <p:spPr bwMode="auto">
            <a:xfrm>
              <a:off x="187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6"/>
            <p:cNvSpPr>
              <a:spLocks noChangeShapeType="1"/>
            </p:cNvSpPr>
            <p:nvPr/>
          </p:nvSpPr>
          <p:spPr bwMode="auto">
            <a:xfrm>
              <a:off x="235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47"/>
            <p:cNvSpPr>
              <a:spLocks noChangeShapeType="1"/>
            </p:cNvSpPr>
            <p:nvPr/>
          </p:nvSpPr>
          <p:spPr bwMode="auto">
            <a:xfrm>
              <a:off x="283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Line 48"/>
            <p:cNvSpPr>
              <a:spLocks noChangeShapeType="1"/>
            </p:cNvSpPr>
            <p:nvPr/>
          </p:nvSpPr>
          <p:spPr bwMode="auto">
            <a:xfrm>
              <a:off x="3312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Line 49"/>
            <p:cNvSpPr>
              <a:spLocks noChangeShapeType="1"/>
            </p:cNvSpPr>
            <p:nvPr/>
          </p:nvSpPr>
          <p:spPr bwMode="auto">
            <a:xfrm>
              <a:off x="62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Line 50"/>
            <p:cNvSpPr>
              <a:spLocks noChangeShapeType="1"/>
            </p:cNvSpPr>
            <p:nvPr/>
          </p:nvSpPr>
          <p:spPr bwMode="auto">
            <a:xfrm>
              <a:off x="72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Line 51"/>
            <p:cNvSpPr>
              <a:spLocks noChangeShapeType="1"/>
            </p:cNvSpPr>
            <p:nvPr/>
          </p:nvSpPr>
          <p:spPr bwMode="auto">
            <a:xfrm>
              <a:off x="81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Line 52"/>
            <p:cNvSpPr>
              <a:spLocks noChangeShapeType="1"/>
            </p:cNvSpPr>
            <p:nvPr/>
          </p:nvSpPr>
          <p:spPr bwMode="auto">
            <a:xfrm>
              <a:off x="1008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1" name="Line 53"/>
            <p:cNvSpPr>
              <a:spLocks noChangeShapeType="1"/>
            </p:cNvSpPr>
            <p:nvPr/>
          </p:nvSpPr>
          <p:spPr bwMode="auto">
            <a:xfrm>
              <a:off x="110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Line 54"/>
            <p:cNvSpPr>
              <a:spLocks noChangeShapeType="1"/>
            </p:cNvSpPr>
            <p:nvPr/>
          </p:nvSpPr>
          <p:spPr bwMode="auto">
            <a:xfrm>
              <a:off x="120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Line 55"/>
            <p:cNvSpPr>
              <a:spLocks noChangeShapeType="1"/>
            </p:cNvSpPr>
            <p:nvPr/>
          </p:nvSpPr>
          <p:spPr bwMode="auto">
            <a:xfrm>
              <a:off x="129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6"/>
            <p:cNvSpPr>
              <a:spLocks noChangeShapeType="1"/>
            </p:cNvSpPr>
            <p:nvPr/>
          </p:nvSpPr>
          <p:spPr bwMode="auto">
            <a:xfrm>
              <a:off x="1488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Line 57"/>
            <p:cNvSpPr>
              <a:spLocks noChangeShapeType="1"/>
            </p:cNvSpPr>
            <p:nvPr/>
          </p:nvSpPr>
          <p:spPr bwMode="auto">
            <a:xfrm>
              <a:off x="158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Line 58"/>
            <p:cNvSpPr>
              <a:spLocks noChangeShapeType="1"/>
            </p:cNvSpPr>
            <p:nvPr/>
          </p:nvSpPr>
          <p:spPr bwMode="auto">
            <a:xfrm>
              <a:off x="168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59"/>
            <p:cNvSpPr>
              <a:spLocks noChangeShapeType="1"/>
            </p:cNvSpPr>
            <p:nvPr/>
          </p:nvSpPr>
          <p:spPr bwMode="auto">
            <a:xfrm>
              <a:off x="177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60"/>
            <p:cNvSpPr>
              <a:spLocks noChangeShapeType="1"/>
            </p:cNvSpPr>
            <p:nvPr/>
          </p:nvSpPr>
          <p:spPr bwMode="auto">
            <a:xfrm>
              <a:off x="1968" y="624"/>
              <a:ext cx="0" cy="34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61"/>
            <p:cNvSpPr>
              <a:spLocks noChangeShapeType="1"/>
            </p:cNvSpPr>
            <p:nvPr/>
          </p:nvSpPr>
          <p:spPr bwMode="auto">
            <a:xfrm>
              <a:off x="206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Line 62"/>
            <p:cNvSpPr>
              <a:spLocks noChangeShapeType="1"/>
            </p:cNvSpPr>
            <p:nvPr/>
          </p:nvSpPr>
          <p:spPr bwMode="auto">
            <a:xfrm>
              <a:off x="216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63"/>
            <p:cNvSpPr>
              <a:spLocks noChangeShapeType="1"/>
            </p:cNvSpPr>
            <p:nvPr/>
          </p:nvSpPr>
          <p:spPr bwMode="auto">
            <a:xfrm>
              <a:off x="225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64"/>
            <p:cNvSpPr>
              <a:spLocks noChangeShapeType="1"/>
            </p:cNvSpPr>
            <p:nvPr/>
          </p:nvSpPr>
          <p:spPr bwMode="auto">
            <a:xfrm>
              <a:off x="2448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65"/>
            <p:cNvSpPr>
              <a:spLocks noChangeShapeType="1"/>
            </p:cNvSpPr>
            <p:nvPr/>
          </p:nvSpPr>
          <p:spPr bwMode="auto">
            <a:xfrm>
              <a:off x="254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66"/>
            <p:cNvSpPr>
              <a:spLocks noChangeShapeType="1"/>
            </p:cNvSpPr>
            <p:nvPr/>
          </p:nvSpPr>
          <p:spPr bwMode="auto">
            <a:xfrm>
              <a:off x="264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Line 67"/>
            <p:cNvSpPr>
              <a:spLocks noChangeShapeType="1"/>
            </p:cNvSpPr>
            <p:nvPr/>
          </p:nvSpPr>
          <p:spPr bwMode="auto">
            <a:xfrm>
              <a:off x="273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Line 68"/>
            <p:cNvSpPr>
              <a:spLocks noChangeShapeType="1"/>
            </p:cNvSpPr>
            <p:nvPr/>
          </p:nvSpPr>
          <p:spPr bwMode="auto">
            <a:xfrm>
              <a:off x="2928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69"/>
            <p:cNvSpPr>
              <a:spLocks noChangeShapeType="1"/>
            </p:cNvSpPr>
            <p:nvPr/>
          </p:nvSpPr>
          <p:spPr bwMode="auto">
            <a:xfrm>
              <a:off x="302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Line 70"/>
            <p:cNvSpPr>
              <a:spLocks noChangeShapeType="1"/>
            </p:cNvSpPr>
            <p:nvPr/>
          </p:nvSpPr>
          <p:spPr bwMode="auto">
            <a:xfrm>
              <a:off x="312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71"/>
            <p:cNvSpPr>
              <a:spLocks noChangeShapeType="1"/>
            </p:cNvSpPr>
            <p:nvPr/>
          </p:nvSpPr>
          <p:spPr bwMode="auto">
            <a:xfrm>
              <a:off x="321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Line 72"/>
            <p:cNvSpPr>
              <a:spLocks noChangeShapeType="1"/>
            </p:cNvSpPr>
            <p:nvPr/>
          </p:nvSpPr>
          <p:spPr bwMode="auto">
            <a:xfrm>
              <a:off x="3408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Line 73"/>
            <p:cNvSpPr>
              <a:spLocks noChangeShapeType="1"/>
            </p:cNvSpPr>
            <p:nvPr/>
          </p:nvSpPr>
          <p:spPr bwMode="auto">
            <a:xfrm>
              <a:off x="3600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74"/>
            <p:cNvSpPr>
              <a:spLocks noChangeShapeType="1"/>
            </p:cNvSpPr>
            <p:nvPr/>
          </p:nvSpPr>
          <p:spPr bwMode="auto">
            <a:xfrm>
              <a:off x="3504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3" name="Line 75"/>
            <p:cNvSpPr>
              <a:spLocks noChangeShapeType="1"/>
            </p:cNvSpPr>
            <p:nvPr/>
          </p:nvSpPr>
          <p:spPr bwMode="auto">
            <a:xfrm>
              <a:off x="336" y="624"/>
              <a:ext cx="0" cy="3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Oval 76"/>
            <p:cNvSpPr>
              <a:spLocks noChangeArrowheads="1"/>
            </p:cNvSpPr>
            <p:nvPr/>
          </p:nvSpPr>
          <p:spPr bwMode="auto">
            <a:xfrm>
              <a:off x="1920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Oval 77"/>
            <p:cNvSpPr>
              <a:spLocks noChangeArrowheads="1"/>
            </p:cNvSpPr>
            <p:nvPr/>
          </p:nvSpPr>
          <p:spPr bwMode="auto">
            <a:xfrm>
              <a:off x="2016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Oval 78"/>
            <p:cNvSpPr>
              <a:spLocks noChangeArrowheads="1"/>
            </p:cNvSpPr>
            <p:nvPr/>
          </p:nvSpPr>
          <p:spPr bwMode="auto">
            <a:xfrm>
              <a:off x="2112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7" name="Oval 79"/>
            <p:cNvSpPr>
              <a:spLocks noChangeArrowheads="1"/>
            </p:cNvSpPr>
            <p:nvPr/>
          </p:nvSpPr>
          <p:spPr bwMode="auto">
            <a:xfrm>
              <a:off x="2208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Oval 80"/>
            <p:cNvSpPr>
              <a:spLocks noChangeArrowheads="1"/>
            </p:cNvSpPr>
            <p:nvPr/>
          </p:nvSpPr>
          <p:spPr bwMode="auto">
            <a:xfrm>
              <a:off x="2304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9" name="Oval 81"/>
            <p:cNvSpPr>
              <a:spLocks noChangeArrowheads="1"/>
            </p:cNvSpPr>
            <p:nvPr/>
          </p:nvSpPr>
          <p:spPr bwMode="auto">
            <a:xfrm>
              <a:off x="2400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Oval 82"/>
            <p:cNvSpPr>
              <a:spLocks noChangeArrowheads="1"/>
            </p:cNvSpPr>
            <p:nvPr/>
          </p:nvSpPr>
          <p:spPr bwMode="auto">
            <a:xfrm>
              <a:off x="2496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1" name="Oval 83"/>
            <p:cNvSpPr>
              <a:spLocks noChangeArrowheads="1"/>
            </p:cNvSpPr>
            <p:nvPr/>
          </p:nvSpPr>
          <p:spPr bwMode="auto">
            <a:xfrm>
              <a:off x="2592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2" name="Oval 84"/>
            <p:cNvSpPr>
              <a:spLocks noChangeArrowheads="1"/>
            </p:cNvSpPr>
            <p:nvPr/>
          </p:nvSpPr>
          <p:spPr bwMode="auto">
            <a:xfrm>
              <a:off x="2688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3" name="Oval 85"/>
            <p:cNvSpPr>
              <a:spLocks noChangeArrowheads="1"/>
            </p:cNvSpPr>
            <p:nvPr/>
          </p:nvSpPr>
          <p:spPr bwMode="auto">
            <a:xfrm>
              <a:off x="2784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Oval 86"/>
            <p:cNvSpPr>
              <a:spLocks noChangeArrowheads="1"/>
            </p:cNvSpPr>
            <p:nvPr/>
          </p:nvSpPr>
          <p:spPr bwMode="auto">
            <a:xfrm>
              <a:off x="2880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5" name="Oval 87"/>
            <p:cNvSpPr>
              <a:spLocks noChangeArrowheads="1"/>
            </p:cNvSpPr>
            <p:nvPr/>
          </p:nvSpPr>
          <p:spPr bwMode="auto">
            <a:xfrm>
              <a:off x="2976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Oval 88"/>
            <p:cNvSpPr>
              <a:spLocks noChangeArrowheads="1"/>
            </p:cNvSpPr>
            <p:nvPr/>
          </p:nvSpPr>
          <p:spPr bwMode="auto">
            <a:xfrm>
              <a:off x="3072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7" name="Oval 89"/>
            <p:cNvSpPr>
              <a:spLocks noChangeArrowheads="1"/>
            </p:cNvSpPr>
            <p:nvPr/>
          </p:nvSpPr>
          <p:spPr bwMode="auto">
            <a:xfrm>
              <a:off x="3168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Oval 90"/>
            <p:cNvSpPr>
              <a:spLocks noChangeArrowheads="1"/>
            </p:cNvSpPr>
            <p:nvPr/>
          </p:nvSpPr>
          <p:spPr bwMode="auto">
            <a:xfrm>
              <a:off x="3264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Oval 91"/>
            <p:cNvSpPr>
              <a:spLocks noChangeArrowheads="1"/>
            </p:cNvSpPr>
            <p:nvPr/>
          </p:nvSpPr>
          <p:spPr bwMode="auto">
            <a:xfrm>
              <a:off x="3360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0" name="Oval 92"/>
            <p:cNvSpPr>
              <a:spLocks noChangeArrowheads="1"/>
            </p:cNvSpPr>
            <p:nvPr/>
          </p:nvSpPr>
          <p:spPr bwMode="auto">
            <a:xfrm>
              <a:off x="3456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1" name="Oval 93"/>
            <p:cNvSpPr>
              <a:spLocks noChangeArrowheads="1"/>
            </p:cNvSpPr>
            <p:nvPr/>
          </p:nvSpPr>
          <p:spPr bwMode="auto">
            <a:xfrm>
              <a:off x="3552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2" name="Oval 94"/>
            <p:cNvSpPr>
              <a:spLocks noChangeArrowheads="1"/>
            </p:cNvSpPr>
            <p:nvPr/>
          </p:nvSpPr>
          <p:spPr bwMode="auto">
            <a:xfrm>
              <a:off x="3456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Oval 95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Oval 96"/>
            <p:cNvSpPr>
              <a:spLocks noChangeArrowheads="1"/>
            </p:cNvSpPr>
            <p:nvPr/>
          </p:nvSpPr>
          <p:spPr bwMode="auto">
            <a:xfrm>
              <a:off x="3264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5" name="Oval 97"/>
            <p:cNvSpPr>
              <a:spLocks noChangeArrowheads="1"/>
            </p:cNvSpPr>
            <p:nvPr/>
          </p:nvSpPr>
          <p:spPr bwMode="auto">
            <a:xfrm>
              <a:off x="3168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Oval 98"/>
            <p:cNvSpPr>
              <a:spLocks noChangeArrowheads="1"/>
            </p:cNvSpPr>
            <p:nvPr/>
          </p:nvSpPr>
          <p:spPr bwMode="auto">
            <a:xfrm>
              <a:off x="3072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7" name="Oval 99"/>
            <p:cNvSpPr>
              <a:spLocks noChangeArrowheads="1"/>
            </p:cNvSpPr>
            <p:nvPr/>
          </p:nvSpPr>
          <p:spPr bwMode="auto">
            <a:xfrm>
              <a:off x="2976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8" name="Oval 100"/>
            <p:cNvSpPr>
              <a:spLocks noChangeArrowheads="1"/>
            </p:cNvSpPr>
            <p:nvPr/>
          </p:nvSpPr>
          <p:spPr bwMode="auto">
            <a:xfrm>
              <a:off x="2880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Oval 101"/>
            <p:cNvSpPr>
              <a:spLocks noChangeArrowheads="1"/>
            </p:cNvSpPr>
            <p:nvPr/>
          </p:nvSpPr>
          <p:spPr bwMode="auto">
            <a:xfrm>
              <a:off x="2784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0" name="Oval 102"/>
            <p:cNvSpPr>
              <a:spLocks noChangeArrowheads="1"/>
            </p:cNvSpPr>
            <p:nvPr/>
          </p:nvSpPr>
          <p:spPr bwMode="auto">
            <a:xfrm>
              <a:off x="2688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1" name="Oval 103"/>
            <p:cNvSpPr>
              <a:spLocks noChangeArrowheads="1"/>
            </p:cNvSpPr>
            <p:nvPr/>
          </p:nvSpPr>
          <p:spPr bwMode="auto">
            <a:xfrm>
              <a:off x="2592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2" name="Oval 104"/>
            <p:cNvSpPr>
              <a:spLocks noChangeArrowheads="1"/>
            </p:cNvSpPr>
            <p:nvPr/>
          </p:nvSpPr>
          <p:spPr bwMode="auto">
            <a:xfrm>
              <a:off x="2496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Oval 105"/>
            <p:cNvSpPr>
              <a:spLocks noChangeArrowheads="1"/>
            </p:cNvSpPr>
            <p:nvPr/>
          </p:nvSpPr>
          <p:spPr bwMode="auto">
            <a:xfrm>
              <a:off x="2400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4" name="Oval 106"/>
            <p:cNvSpPr>
              <a:spLocks noChangeArrowheads="1"/>
            </p:cNvSpPr>
            <p:nvPr/>
          </p:nvSpPr>
          <p:spPr bwMode="auto">
            <a:xfrm>
              <a:off x="2304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5" name="Oval 107"/>
            <p:cNvSpPr>
              <a:spLocks noChangeArrowheads="1"/>
            </p:cNvSpPr>
            <p:nvPr/>
          </p:nvSpPr>
          <p:spPr bwMode="auto">
            <a:xfrm>
              <a:off x="2208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Oval 108"/>
            <p:cNvSpPr>
              <a:spLocks noChangeArrowheads="1"/>
            </p:cNvSpPr>
            <p:nvPr/>
          </p:nvSpPr>
          <p:spPr bwMode="auto">
            <a:xfrm>
              <a:off x="2112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Oval 109"/>
            <p:cNvSpPr>
              <a:spLocks noChangeArrowheads="1"/>
            </p:cNvSpPr>
            <p:nvPr/>
          </p:nvSpPr>
          <p:spPr bwMode="auto">
            <a:xfrm>
              <a:off x="2016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8" name="Oval 110"/>
            <p:cNvSpPr>
              <a:spLocks noChangeArrowheads="1"/>
            </p:cNvSpPr>
            <p:nvPr/>
          </p:nvSpPr>
          <p:spPr bwMode="auto">
            <a:xfrm>
              <a:off x="1920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9" name="Oval 111"/>
            <p:cNvSpPr>
              <a:spLocks noChangeArrowheads="1"/>
            </p:cNvSpPr>
            <p:nvPr/>
          </p:nvSpPr>
          <p:spPr bwMode="auto">
            <a:xfrm>
              <a:off x="1536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0" name="Oval 112"/>
            <p:cNvSpPr>
              <a:spLocks noChangeArrowheads="1"/>
            </p:cNvSpPr>
            <p:nvPr/>
          </p:nvSpPr>
          <p:spPr bwMode="auto">
            <a:xfrm>
              <a:off x="1632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1" name="Oval 113"/>
            <p:cNvSpPr>
              <a:spLocks noChangeArrowheads="1"/>
            </p:cNvSpPr>
            <p:nvPr/>
          </p:nvSpPr>
          <p:spPr bwMode="auto">
            <a:xfrm>
              <a:off x="1728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2" name="Oval 114"/>
            <p:cNvSpPr>
              <a:spLocks noChangeArrowheads="1"/>
            </p:cNvSpPr>
            <p:nvPr/>
          </p:nvSpPr>
          <p:spPr bwMode="auto">
            <a:xfrm>
              <a:off x="1824" y="6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3" name="Oval 115"/>
            <p:cNvSpPr>
              <a:spLocks noChangeArrowheads="1"/>
            </p:cNvSpPr>
            <p:nvPr/>
          </p:nvSpPr>
          <p:spPr bwMode="auto">
            <a:xfrm>
              <a:off x="1536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4" name="Oval 116"/>
            <p:cNvSpPr>
              <a:spLocks noChangeArrowheads="1"/>
            </p:cNvSpPr>
            <p:nvPr/>
          </p:nvSpPr>
          <p:spPr bwMode="auto">
            <a:xfrm>
              <a:off x="1632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5" name="Oval 117"/>
            <p:cNvSpPr>
              <a:spLocks noChangeArrowheads="1"/>
            </p:cNvSpPr>
            <p:nvPr/>
          </p:nvSpPr>
          <p:spPr bwMode="auto">
            <a:xfrm>
              <a:off x="1728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Oval 118"/>
            <p:cNvSpPr>
              <a:spLocks noChangeArrowheads="1"/>
            </p:cNvSpPr>
            <p:nvPr/>
          </p:nvSpPr>
          <p:spPr bwMode="auto">
            <a:xfrm>
              <a:off x="1824" y="39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7" name="Oval 119"/>
            <p:cNvSpPr>
              <a:spLocks noChangeArrowheads="1"/>
            </p:cNvSpPr>
            <p:nvPr/>
          </p:nvSpPr>
          <p:spPr bwMode="auto">
            <a:xfrm>
              <a:off x="1440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8" name="Oval 120"/>
            <p:cNvSpPr>
              <a:spLocks noChangeArrowheads="1"/>
            </p:cNvSpPr>
            <p:nvPr/>
          </p:nvSpPr>
          <p:spPr bwMode="auto">
            <a:xfrm>
              <a:off x="1344" y="38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9" name="Oval 121"/>
            <p:cNvSpPr>
              <a:spLocks noChangeArrowheads="1"/>
            </p:cNvSpPr>
            <p:nvPr/>
          </p:nvSpPr>
          <p:spPr bwMode="auto">
            <a:xfrm>
              <a:off x="1440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0" name="Oval 122"/>
            <p:cNvSpPr>
              <a:spLocks noChangeArrowheads="1"/>
            </p:cNvSpPr>
            <p:nvPr/>
          </p:nvSpPr>
          <p:spPr bwMode="auto">
            <a:xfrm>
              <a:off x="1344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1" name="Oval 123"/>
            <p:cNvSpPr>
              <a:spLocks noChangeArrowheads="1"/>
            </p:cNvSpPr>
            <p:nvPr/>
          </p:nvSpPr>
          <p:spPr bwMode="auto">
            <a:xfrm>
              <a:off x="1248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2" name="Oval 124"/>
            <p:cNvSpPr>
              <a:spLocks noChangeArrowheads="1"/>
            </p:cNvSpPr>
            <p:nvPr/>
          </p:nvSpPr>
          <p:spPr bwMode="auto">
            <a:xfrm>
              <a:off x="1152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3" name="Oval 125"/>
            <p:cNvSpPr>
              <a:spLocks noChangeArrowheads="1"/>
            </p:cNvSpPr>
            <p:nvPr/>
          </p:nvSpPr>
          <p:spPr bwMode="auto">
            <a:xfrm>
              <a:off x="1248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4" name="Oval 126"/>
            <p:cNvSpPr>
              <a:spLocks noChangeArrowheads="1"/>
            </p:cNvSpPr>
            <p:nvPr/>
          </p:nvSpPr>
          <p:spPr bwMode="auto">
            <a:xfrm>
              <a:off x="1152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Oval 127"/>
            <p:cNvSpPr>
              <a:spLocks noChangeArrowheads="1"/>
            </p:cNvSpPr>
            <p:nvPr/>
          </p:nvSpPr>
          <p:spPr bwMode="auto">
            <a:xfrm>
              <a:off x="1056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6" name="Oval 128"/>
            <p:cNvSpPr>
              <a:spLocks noChangeArrowheads="1"/>
            </p:cNvSpPr>
            <p:nvPr/>
          </p:nvSpPr>
          <p:spPr bwMode="auto">
            <a:xfrm>
              <a:off x="960" y="36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7" name="Oval 129"/>
            <p:cNvSpPr>
              <a:spLocks noChangeArrowheads="1"/>
            </p:cNvSpPr>
            <p:nvPr/>
          </p:nvSpPr>
          <p:spPr bwMode="auto">
            <a:xfrm>
              <a:off x="1056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8" name="Oval 130"/>
            <p:cNvSpPr>
              <a:spLocks noChangeArrowheads="1"/>
            </p:cNvSpPr>
            <p:nvPr/>
          </p:nvSpPr>
          <p:spPr bwMode="auto">
            <a:xfrm>
              <a:off x="960" y="9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Oval 131"/>
            <p:cNvSpPr>
              <a:spLocks noChangeArrowheads="1"/>
            </p:cNvSpPr>
            <p:nvPr/>
          </p:nvSpPr>
          <p:spPr bwMode="auto">
            <a:xfrm>
              <a:off x="864" y="10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0" name="Oval 132"/>
            <p:cNvSpPr>
              <a:spLocks noChangeArrowheads="1"/>
            </p:cNvSpPr>
            <p:nvPr/>
          </p:nvSpPr>
          <p:spPr bwMode="auto">
            <a:xfrm>
              <a:off x="768" y="11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Oval 133"/>
            <p:cNvSpPr>
              <a:spLocks noChangeArrowheads="1"/>
            </p:cNvSpPr>
            <p:nvPr/>
          </p:nvSpPr>
          <p:spPr bwMode="auto">
            <a:xfrm>
              <a:off x="672" y="12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2" name="Oval 134"/>
            <p:cNvSpPr>
              <a:spLocks noChangeArrowheads="1"/>
            </p:cNvSpPr>
            <p:nvPr/>
          </p:nvSpPr>
          <p:spPr bwMode="auto">
            <a:xfrm>
              <a:off x="576" y="13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3" name="Oval 135"/>
            <p:cNvSpPr>
              <a:spLocks noChangeArrowheads="1"/>
            </p:cNvSpPr>
            <p:nvPr/>
          </p:nvSpPr>
          <p:spPr bwMode="auto">
            <a:xfrm>
              <a:off x="576" y="32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4" name="Oval 136"/>
            <p:cNvSpPr>
              <a:spLocks noChangeArrowheads="1"/>
            </p:cNvSpPr>
            <p:nvPr/>
          </p:nvSpPr>
          <p:spPr bwMode="auto">
            <a:xfrm>
              <a:off x="672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5" name="Oval 137"/>
            <p:cNvSpPr>
              <a:spLocks noChangeArrowheads="1"/>
            </p:cNvSpPr>
            <p:nvPr/>
          </p:nvSpPr>
          <p:spPr bwMode="auto">
            <a:xfrm>
              <a:off x="768" y="34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6" name="Oval 138"/>
            <p:cNvSpPr>
              <a:spLocks noChangeArrowheads="1"/>
            </p:cNvSpPr>
            <p:nvPr/>
          </p:nvSpPr>
          <p:spPr bwMode="auto">
            <a:xfrm>
              <a:off x="864" y="355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Oval 139"/>
            <p:cNvSpPr>
              <a:spLocks noChangeArrowheads="1"/>
            </p:cNvSpPr>
            <p:nvPr/>
          </p:nvSpPr>
          <p:spPr bwMode="auto">
            <a:xfrm>
              <a:off x="480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Oval 140"/>
            <p:cNvSpPr>
              <a:spLocks noChangeArrowheads="1"/>
            </p:cNvSpPr>
            <p:nvPr/>
          </p:nvSpPr>
          <p:spPr bwMode="auto">
            <a:xfrm>
              <a:off x="384" y="28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9" name="Oval 141"/>
            <p:cNvSpPr>
              <a:spLocks noChangeArrowheads="1"/>
            </p:cNvSpPr>
            <p:nvPr/>
          </p:nvSpPr>
          <p:spPr bwMode="auto">
            <a:xfrm>
              <a:off x="288" y="230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0" name="Oval 142"/>
            <p:cNvSpPr>
              <a:spLocks noChangeArrowheads="1"/>
            </p:cNvSpPr>
            <p:nvPr/>
          </p:nvSpPr>
          <p:spPr bwMode="auto">
            <a:xfrm>
              <a:off x="480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1" name="Oval 143"/>
            <p:cNvSpPr>
              <a:spLocks noChangeArrowheads="1"/>
            </p:cNvSpPr>
            <p:nvPr/>
          </p:nvSpPr>
          <p:spPr bwMode="auto">
            <a:xfrm>
              <a:off x="38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Parametric Approach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use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parametric equations</a:t>
            </a:r>
            <a:r>
              <a:rPr lang="en-US">
                <a:ea typeface="ＭＳ Ｐゴシック" pitchFamily="34" charset="-128"/>
              </a:rPr>
              <a:t>: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x = r cos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 , y = r sin </a:t>
            </a:r>
          </a:p>
          <a:p>
            <a:pPr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iterate over</a:t>
            </a:r>
            <a:r>
              <a:rPr lang="en-US">
                <a:ea typeface="ＭＳ Ｐゴシック" pitchFamily="34" charset="-128"/>
              </a:rPr>
              <a:t>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</a:t>
            </a:r>
            <a:r>
              <a:rPr lang="en-US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no problems with holes at |x|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 r anymore</a:t>
            </a:r>
          </a:p>
          <a:p>
            <a:pPr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but: trigonometric functions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expensive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to compute</a:t>
            </a:r>
          </a:p>
          <a:p>
            <a:pPr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still not efficient enough!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  <a:sym typeface="Symbol" pitchFamily="18" charset="2"/>
              </a:rPr>
              <a:t>use same idea as with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sym typeface="Symbol" pitchFamily="18" charset="2"/>
              </a:rPr>
              <a:t>lines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: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 i="1">
                <a:ea typeface="ＭＳ Ｐゴシック" pitchFamily="34" charset="-128"/>
                <a:sym typeface="Symbol" pitchFamily="18" charset="2"/>
              </a:rPr>
              <a:t>implicit function and decision point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F(x,y) = x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+ y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– r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/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          = 0 for points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on</a:t>
            </a:r>
            <a:r>
              <a:rPr lang="en-US">
                <a:ea typeface="ＭＳ Ｐゴシック" pitchFamily="34" charset="-128"/>
              </a:rPr>
              <a:t> the circle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          &lt; 0 for points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inside</a:t>
            </a:r>
            <a:r>
              <a:rPr lang="en-US">
                <a:ea typeface="ＭＳ Ｐゴシック" pitchFamily="34" charset="-128"/>
              </a:rPr>
              <a:t> the circle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          &gt; 0 for points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outside</a:t>
            </a:r>
            <a:r>
              <a:rPr lang="en-US">
                <a:ea typeface="ＭＳ Ｐゴシック" pitchFamily="34" charset="-128"/>
              </a:rPr>
              <a:t> of the circle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	     </a:t>
            </a:r>
            <a:r>
              <a:rPr lang="en-US" sz="2800">
                <a:ea typeface="ＭＳ Ｐゴシック" pitchFamily="34" charset="-128"/>
              </a:rPr>
              <a:t>(assuming a circle centered at 0,0)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use only one octant again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from pixel P, decide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between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E</a:t>
            </a:r>
            <a:r>
              <a:rPr lang="en-US">
                <a:ea typeface="ＭＳ Ｐゴシック" pitchFamily="34" charset="-128"/>
              </a:rPr>
              <a:t> and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SE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based on 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M</a:t>
            </a:r>
            <a:r>
              <a:rPr lang="en-US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  <a:cs typeface="Arial" pitchFamily="34" charset="0"/>
              </a:rPr>
              <a:t>s position 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  <a:cs typeface="Arial" pitchFamily="34" charset="0"/>
              </a:rPr>
              <a:t>   with respect to circle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goals (again):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incremental algorithm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avoid divisions, multiplications</a:t>
            </a:r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5562600" y="2514600"/>
          <a:ext cx="32766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2717881" imgH="1996303" progId="">
                  <p:embed/>
                </p:oleObj>
              </mc:Choice>
              <mc:Fallback>
                <p:oleObj name="Document" r:id="rId3" imgW="2717881" imgH="199630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514600"/>
                        <a:ext cx="32766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55626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>
            <a:off x="67818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80010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518160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5181600" y="3657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>
            <a:off x="5181600" y="4800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Oval 11"/>
          <p:cNvSpPr>
            <a:spLocks noChangeArrowheads="1"/>
          </p:cNvSpPr>
          <p:nvPr/>
        </p:nvSpPr>
        <p:spPr bwMode="auto">
          <a:xfrm>
            <a:off x="5443538" y="468153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>
            <a:off x="6657975" y="4678363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7872413" y="467518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Oval 14"/>
          <p:cNvSpPr>
            <a:spLocks noChangeArrowheads="1"/>
          </p:cNvSpPr>
          <p:nvPr/>
        </p:nvSpPr>
        <p:spPr bwMode="auto">
          <a:xfrm>
            <a:off x="5440363" y="353695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5"/>
          <p:cNvSpPr>
            <a:spLocks noChangeArrowheads="1"/>
          </p:cNvSpPr>
          <p:nvPr/>
        </p:nvSpPr>
        <p:spPr bwMode="auto">
          <a:xfrm>
            <a:off x="6654800" y="353377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Oval 16"/>
          <p:cNvSpPr>
            <a:spLocks noChangeArrowheads="1"/>
          </p:cNvSpPr>
          <p:nvPr/>
        </p:nvSpPr>
        <p:spPr bwMode="auto">
          <a:xfrm>
            <a:off x="7869238" y="3530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17"/>
          <p:cNvSpPr>
            <a:spLocks noChangeArrowheads="1"/>
          </p:cNvSpPr>
          <p:nvPr/>
        </p:nvSpPr>
        <p:spPr bwMode="auto">
          <a:xfrm>
            <a:off x="5449888" y="240982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Oval 18"/>
          <p:cNvSpPr>
            <a:spLocks noChangeArrowheads="1"/>
          </p:cNvSpPr>
          <p:nvPr/>
        </p:nvSpPr>
        <p:spPr bwMode="auto">
          <a:xfrm>
            <a:off x="6664325" y="2406650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Oval 19"/>
          <p:cNvSpPr>
            <a:spLocks noChangeArrowheads="1"/>
          </p:cNvSpPr>
          <p:nvPr/>
        </p:nvSpPr>
        <p:spPr bwMode="auto">
          <a:xfrm>
            <a:off x="7878763" y="240347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638800" y="2209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P</a:t>
            </a:r>
            <a:endParaRPr lang="en-US">
              <a:latin typeface="Tahoma" pitchFamily="34" charset="0"/>
            </a:endParaRP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6858000" y="22098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E</a:t>
            </a:r>
            <a:endParaRPr lang="en-US">
              <a:latin typeface="Tahoma" pitchFamily="34" charset="0"/>
            </a:endParaRP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6858000" y="32766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SE</a:t>
            </a:r>
            <a:endParaRPr lang="en-US">
              <a:latin typeface="Tahoma" pitchFamily="34" charset="0"/>
            </a:endParaRPr>
          </a:p>
        </p:txBody>
      </p:sp>
      <p:sp>
        <p:nvSpPr>
          <p:cNvPr id="28694" name="Oval 23"/>
          <p:cNvSpPr>
            <a:spLocks noChangeArrowheads="1"/>
          </p:cNvSpPr>
          <p:nvPr/>
        </p:nvSpPr>
        <p:spPr bwMode="auto">
          <a:xfrm>
            <a:off x="6743700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6878638" y="28575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endParaRPr lang="en-US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8696" name="Oval 25"/>
          <p:cNvSpPr>
            <a:spLocks noChangeArrowheads="1"/>
          </p:cNvSpPr>
          <p:nvPr/>
        </p:nvSpPr>
        <p:spPr bwMode="auto">
          <a:xfrm>
            <a:off x="7962900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6"/>
          <p:cNvSpPr txBox="1">
            <a:spLocks noChangeArrowheads="1"/>
          </p:cNvSpPr>
          <p:nvPr/>
        </p:nvSpPr>
        <p:spPr bwMode="auto">
          <a:xfrm>
            <a:off x="8097838" y="2819400"/>
            <a:ext cx="442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>
            <a:off x="7962900" y="42052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8097838" y="4052888"/>
            <a:ext cx="442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2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midpoint </a:t>
            </a: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M</a:t>
            </a:r>
            <a:r>
              <a:rPr lang="en-US">
                <a:ea typeface="ＭＳ Ｐゴシック" pitchFamily="34" charset="-128"/>
              </a:rPr>
              <a:t>(x+1,y-½)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decision variable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d = F(M)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   = (x+1)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+ (y-½)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 – r</a:t>
            </a:r>
            <a:r>
              <a:rPr lang="en-US" baseline="30000">
                <a:ea typeface="ＭＳ Ｐゴシック" pitchFamily="34" charset="-128"/>
              </a:rPr>
              <a:t>2</a:t>
            </a:r>
            <a:endParaRPr lang="en-US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if d &lt; 0 (circle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above</a:t>
            </a:r>
            <a:r>
              <a:rPr lang="en-US">
                <a:ea typeface="ＭＳ Ｐゴシック" pitchFamily="34" charset="-128"/>
              </a:rPr>
              <a:t> M),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draw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if d </a:t>
            </a:r>
            <a:r>
              <a:rPr lang="de-DE" b="1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>
                <a:ea typeface="ＭＳ Ｐゴシック" pitchFamily="34" charset="-128"/>
              </a:rPr>
              <a:t> 0 (circle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on/below </a:t>
            </a:r>
            <a:r>
              <a:rPr lang="en-US">
                <a:ea typeface="ＭＳ Ｐゴシック" pitchFamily="34" charset="-128"/>
              </a:rPr>
              <a:t>M)</a:t>
            </a:r>
          </a:p>
          <a:p>
            <a:pPr lvl="1"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draw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SE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</a:rPr>
              <a:t>need to compute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ea typeface="ＭＳ Ｐゴシック" pitchFamily="34" charset="-128"/>
              </a:rPr>
              <a:t>   increments of d again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5791200" y="2514600"/>
          <a:ext cx="32766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Document" r:id="rId3" imgW="2717881" imgH="1996303" progId="">
                  <p:embed/>
                </p:oleObj>
              </mc:Choice>
              <mc:Fallback>
                <p:oleObj name="Document" r:id="rId3" imgW="2717881" imgH="199630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32766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Line 5"/>
          <p:cNvSpPr>
            <a:spLocks noChangeShapeType="1"/>
          </p:cNvSpPr>
          <p:nvPr/>
        </p:nvSpPr>
        <p:spPr bwMode="auto">
          <a:xfrm>
            <a:off x="57912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70104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Line 7"/>
          <p:cNvSpPr>
            <a:spLocks noChangeShapeType="1"/>
          </p:cNvSpPr>
          <p:nvPr/>
        </p:nvSpPr>
        <p:spPr bwMode="auto">
          <a:xfrm>
            <a:off x="82296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541020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9"/>
          <p:cNvSpPr>
            <a:spLocks noChangeShapeType="1"/>
          </p:cNvSpPr>
          <p:nvPr/>
        </p:nvSpPr>
        <p:spPr bwMode="auto">
          <a:xfrm>
            <a:off x="5410200" y="3657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5410200" y="4800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6" name="Oval 11"/>
          <p:cNvSpPr>
            <a:spLocks noChangeArrowheads="1"/>
          </p:cNvSpPr>
          <p:nvPr/>
        </p:nvSpPr>
        <p:spPr bwMode="auto">
          <a:xfrm>
            <a:off x="5672138" y="468153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2"/>
          <p:cNvSpPr>
            <a:spLocks noChangeArrowheads="1"/>
          </p:cNvSpPr>
          <p:nvPr/>
        </p:nvSpPr>
        <p:spPr bwMode="auto">
          <a:xfrm>
            <a:off x="6886575" y="4678363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3"/>
          <p:cNvSpPr>
            <a:spLocks noChangeArrowheads="1"/>
          </p:cNvSpPr>
          <p:nvPr/>
        </p:nvSpPr>
        <p:spPr bwMode="auto">
          <a:xfrm>
            <a:off x="8101013" y="467518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4"/>
          <p:cNvSpPr>
            <a:spLocks noChangeArrowheads="1"/>
          </p:cNvSpPr>
          <p:nvPr/>
        </p:nvSpPr>
        <p:spPr bwMode="auto">
          <a:xfrm>
            <a:off x="5668963" y="353695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Oval 15"/>
          <p:cNvSpPr>
            <a:spLocks noChangeArrowheads="1"/>
          </p:cNvSpPr>
          <p:nvPr/>
        </p:nvSpPr>
        <p:spPr bwMode="auto">
          <a:xfrm>
            <a:off x="6883400" y="353377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6"/>
          <p:cNvSpPr>
            <a:spLocks noChangeArrowheads="1"/>
          </p:cNvSpPr>
          <p:nvPr/>
        </p:nvSpPr>
        <p:spPr bwMode="auto">
          <a:xfrm>
            <a:off x="8097838" y="3530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7"/>
          <p:cNvSpPr>
            <a:spLocks noChangeArrowheads="1"/>
          </p:cNvSpPr>
          <p:nvPr/>
        </p:nvSpPr>
        <p:spPr bwMode="auto">
          <a:xfrm>
            <a:off x="5678488" y="240982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8"/>
          <p:cNvSpPr>
            <a:spLocks noChangeArrowheads="1"/>
          </p:cNvSpPr>
          <p:nvPr/>
        </p:nvSpPr>
        <p:spPr bwMode="auto">
          <a:xfrm>
            <a:off x="6892925" y="2406650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9"/>
          <p:cNvSpPr>
            <a:spLocks noChangeArrowheads="1"/>
          </p:cNvSpPr>
          <p:nvPr/>
        </p:nvSpPr>
        <p:spPr bwMode="auto">
          <a:xfrm>
            <a:off x="8107363" y="240347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20"/>
          <p:cNvSpPr txBox="1">
            <a:spLocks noChangeArrowheads="1"/>
          </p:cNvSpPr>
          <p:nvPr/>
        </p:nvSpPr>
        <p:spPr bwMode="auto">
          <a:xfrm>
            <a:off x="5867400" y="2209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P</a:t>
            </a:r>
            <a:endParaRPr lang="en-US">
              <a:latin typeface="Tahoma" pitchFamily="34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7086600" y="22098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E</a:t>
            </a:r>
            <a:endParaRPr lang="en-US">
              <a:latin typeface="Tahoma" pitchFamily="34" charset="0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7086600" y="32766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SE</a:t>
            </a:r>
            <a:endParaRPr lang="en-US">
              <a:latin typeface="Tahoma" pitchFamily="34" charset="0"/>
            </a:endParaRPr>
          </a:p>
        </p:txBody>
      </p:sp>
      <p:sp>
        <p:nvSpPr>
          <p:cNvPr id="29718" name="Oval 23"/>
          <p:cNvSpPr>
            <a:spLocks noChangeArrowheads="1"/>
          </p:cNvSpPr>
          <p:nvPr/>
        </p:nvSpPr>
        <p:spPr bwMode="auto">
          <a:xfrm>
            <a:off x="6972300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Text Box 24"/>
          <p:cNvSpPr txBox="1">
            <a:spLocks noChangeArrowheads="1"/>
          </p:cNvSpPr>
          <p:nvPr/>
        </p:nvSpPr>
        <p:spPr bwMode="auto">
          <a:xfrm>
            <a:off x="7107238" y="28575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endParaRPr lang="en-US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9720" name="Oval 25"/>
          <p:cNvSpPr>
            <a:spLocks noChangeArrowheads="1"/>
          </p:cNvSpPr>
          <p:nvPr/>
        </p:nvSpPr>
        <p:spPr bwMode="auto">
          <a:xfrm>
            <a:off x="8191500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Text Box 26"/>
          <p:cNvSpPr txBox="1">
            <a:spLocks noChangeArrowheads="1"/>
          </p:cNvSpPr>
          <p:nvPr/>
        </p:nvSpPr>
        <p:spPr bwMode="auto">
          <a:xfrm>
            <a:off x="8326438" y="2819400"/>
            <a:ext cx="442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9722" name="Oval 27"/>
          <p:cNvSpPr>
            <a:spLocks noChangeArrowheads="1"/>
          </p:cNvSpPr>
          <p:nvPr/>
        </p:nvSpPr>
        <p:spPr bwMode="auto">
          <a:xfrm>
            <a:off x="8191500" y="42052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Text Box 28"/>
          <p:cNvSpPr txBox="1">
            <a:spLocks noChangeArrowheads="1"/>
          </p:cNvSpPr>
          <p:nvPr/>
        </p:nvSpPr>
        <p:spPr bwMode="auto">
          <a:xfrm>
            <a:off x="8326438" y="4052888"/>
            <a:ext cx="442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2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Case 1: </a:t>
            </a:r>
            <a:r>
              <a:rPr lang="en-US">
                <a:ea typeface="ＭＳ Ｐゴシック" pitchFamily="34" charset="-128"/>
              </a:rPr>
              <a:t>d &lt; 0; select 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d  = F(M)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    = F((x+1), (y-½))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    = (x+1)</a:t>
            </a:r>
            <a:r>
              <a:rPr lang="en-US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+ (y-½)</a:t>
            </a:r>
            <a:r>
              <a:rPr lang="en-US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>
                <a:ea typeface="ＭＳ Ｐゴシック" pitchFamily="34" charset="-128"/>
              </a:rPr>
              <a:t>–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r</a:t>
            </a:r>
            <a:r>
              <a:rPr lang="en-US" baseline="30000">
                <a:ea typeface="ＭＳ Ｐゴシック" pitchFamily="34" charset="-128"/>
                <a:sym typeface="Symbol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d</a:t>
            </a:r>
            <a:r>
              <a:rPr lang="ja-JP" altLang="en-US">
                <a:ea typeface="ＭＳ Ｐゴシック" pitchFamily="34" charset="-128"/>
                <a:cs typeface="Arial" pitchFamily="34" charset="0"/>
                <a:sym typeface="Symbol" pitchFamily="18" charset="2"/>
              </a:rPr>
              <a:t>’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= F(M</a:t>
            </a:r>
            <a:r>
              <a:rPr lang="en-US" altLang="ja-JP" baseline="-2500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)</a:t>
            </a:r>
            <a:br>
              <a:rPr lang="en-US" altLang="ja-JP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F((x+2), (y-½))</a:t>
            </a:r>
            <a:br>
              <a:rPr lang="en-US" altLang="ja-JP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(x+2)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+ (y-½)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</a:rPr>
              <a:t>–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r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</a:t>
            </a:r>
            <a:br>
              <a:rPr lang="en-US" altLang="ja-JP" baseline="30000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(x+1)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+ (y-½)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</a:rPr>
              <a:t>–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r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</a:t>
            </a:r>
            <a:br>
              <a:rPr lang="en-US" altLang="ja-JP" baseline="30000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   + 2x + 3</a:t>
            </a:r>
            <a:br>
              <a:rPr lang="en-US" altLang="ja-JP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F(M) + 2x + 3         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d</a:t>
            </a:r>
            <a:r>
              <a:rPr lang="en-US" altLang="ja-JP" baseline="-25000">
                <a:solidFill>
                  <a:srgbClr val="FF0000"/>
                </a:solidFill>
                <a:ea typeface="ＭＳ Ｐゴシック" pitchFamily="34" charset="-128"/>
              </a:rPr>
              <a:t>E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 = 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2x + 3</a:t>
            </a:r>
            <a:endParaRPr lang="en-US" altLang="ja-JP" baseline="30000">
              <a:solidFill>
                <a:srgbClr val="FF0000"/>
              </a:solidFill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baseline="30000">
              <a:ea typeface="ＭＳ Ｐゴシック" pitchFamily="34" charset="-128"/>
              <a:sym typeface="Symbol" pitchFamily="18" charset="2"/>
            </a:endParaRPr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5791200" y="2514600"/>
          <a:ext cx="32766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2717881" imgH="1996303" progId="">
                  <p:embed/>
                </p:oleObj>
              </mc:Choice>
              <mc:Fallback>
                <p:oleObj name="Document" r:id="rId3" imgW="2717881" imgH="1996303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514600"/>
                        <a:ext cx="32766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57912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70104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82296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>
            <a:off x="541020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5410200" y="3657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5410200" y="4800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0" name="Oval 11"/>
          <p:cNvSpPr>
            <a:spLocks noChangeArrowheads="1"/>
          </p:cNvSpPr>
          <p:nvPr/>
        </p:nvSpPr>
        <p:spPr bwMode="auto">
          <a:xfrm>
            <a:off x="5672138" y="468153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12"/>
          <p:cNvSpPr>
            <a:spLocks noChangeArrowheads="1"/>
          </p:cNvSpPr>
          <p:nvPr/>
        </p:nvSpPr>
        <p:spPr bwMode="auto">
          <a:xfrm>
            <a:off x="6886575" y="4678363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Oval 13"/>
          <p:cNvSpPr>
            <a:spLocks noChangeArrowheads="1"/>
          </p:cNvSpPr>
          <p:nvPr/>
        </p:nvSpPr>
        <p:spPr bwMode="auto">
          <a:xfrm>
            <a:off x="8101013" y="467518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Oval 14"/>
          <p:cNvSpPr>
            <a:spLocks noChangeArrowheads="1"/>
          </p:cNvSpPr>
          <p:nvPr/>
        </p:nvSpPr>
        <p:spPr bwMode="auto">
          <a:xfrm>
            <a:off x="5668963" y="353695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15"/>
          <p:cNvSpPr>
            <a:spLocks noChangeArrowheads="1"/>
          </p:cNvSpPr>
          <p:nvPr/>
        </p:nvSpPr>
        <p:spPr bwMode="auto">
          <a:xfrm>
            <a:off x="6883400" y="353377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Oval 16"/>
          <p:cNvSpPr>
            <a:spLocks noChangeArrowheads="1"/>
          </p:cNvSpPr>
          <p:nvPr/>
        </p:nvSpPr>
        <p:spPr bwMode="auto">
          <a:xfrm>
            <a:off x="8097838" y="3530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Oval 17"/>
          <p:cNvSpPr>
            <a:spLocks noChangeArrowheads="1"/>
          </p:cNvSpPr>
          <p:nvPr/>
        </p:nvSpPr>
        <p:spPr bwMode="auto">
          <a:xfrm>
            <a:off x="5678488" y="240982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Oval 18"/>
          <p:cNvSpPr>
            <a:spLocks noChangeArrowheads="1"/>
          </p:cNvSpPr>
          <p:nvPr/>
        </p:nvSpPr>
        <p:spPr bwMode="auto">
          <a:xfrm>
            <a:off x="6892925" y="2406650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Oval 19"/>
          <p:cNvSpPr>
            <a:spLocks noChangeArrowheads="1"/>
          </p:cNvSpPr>
          <p:nvPr/>
        </p:nvSpPr>
        <p:spPr bwMode="auto">
          <a:xfrm>
            <a:off x="8107363" y="240347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5867400" y="2209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P</a:t>
            </a:r>
            <a:endParaRPr lang="en-US">
              <a:latin typeface="Tahoma" pitchFamily="34" charset="0"/>
            </a:endParaRP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7086600" y="22098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E</a:t>
            </a:r>
            <a:endParaRPr lang="en-US">
              <a:latin typeface="Tahoma" pitchFamily="34" charset="0"/>
            </a:endParaRPr>
          </a:p>
        </p:txBody>
      </p:sp>
      <p:sp>
        <p:nvSpPr>
          <p:cNvPr id="30741" name="Text Box 22"/>
          <p:cNvSpPr txBox="1">
            <a:spLocks noChangeArrowheads="1"/>
          </p:cNvSpPr>
          <p:nvPr/>
        </p:nvSpPr>
        <p:spPr bwMode="auto">
          <a:xfrm>
            <a:off x="7086600" y="32766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SE</a:t>
            </a:r>
            <a:endParaRPr lang="en-US">
              <a:latin typeface="Tahoma" pitchFamily="34" charset="0"/>
            </a:endParaRPr>
          </a:p>
        </p:txBody>
      </p:sp>
      <p:sp>
        <p:nvSpPr>
          <p:cNvPr id="30742" name="Oval 23"/>
          <p:cNvSpPr>
            <a:spLocks noChangeArrowheads="1"/>
          </p:cNvSpPr>
          <p:nvPr/>
        </p:nvSpPr>
        <p:spPr bwMode="auto">
          <a:xfrm>
            <a:off x="6972300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7107238" y="28575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endParaRPr lang="en-US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44" name="Oval 25"/>
          <p:cNvSpPr>
            <a:spLocks noChangeArrowheads="1"/>
          </p:cNvSpPr>
          <p:nvPr/>
        </p:nvSpPr>
        <p:spPr bwMode="auto">
          <a:xfrm>
            <a:off x="8191500" y="30099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Text Box 26"/>
          <p:cNvSpPr txBox="1">
            <a:spLocks noChangeArrowheads="1"/>
          </p:cNvSpPr>
          <p:nvPr/>
        </p:nvSpPr>
        <p:spPr bwMode="auto">
          <a:xfrm>
            <a:off x="8326438" y="2819400"/>
            <a:ext cx="442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46" name="Oval 27"/>
          <p:cNvSpPr>
            <a:spLocks noChangeArrowheads="1"/>
          </p:cNvSpPr>
          <p:nvPr/>
        </p:nvSpPr>
        <p:spPr bwMode="auto">
          <a:xfrm>
            <a:off x="8191500" y="42052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28"/>
          <p:cNvSpPr txBox="1">
            <a:spLocks noChangeArrowheads="1"/>
          </p:cNvSpPr>
          <p:nvPr/>
        </p:nvSpPr>
        <p:spPr bwMode="auto">
          <a:xfrm>
            <a:off x="8326438" y="4052888"/>
            <a:ext cx="442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2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Case 2: </a:t>
            </a:r>
            <a:r>
              <a:rPr lang="en-US">
                <a:ea typeface="ＭＳ Ｐゴシック" pitchFamily="34" charset="-128"/>
              </a:rPr>
              <a:t>d </a:t>
            </a:r>
            <a:r>
              <a:rPr lang="de-DE" b="1">
                <a:ea typeface="ＭＳ Ｐゴシック" pitchFamily="34" charset="-128"/>
                <a:sym typeface="Symbol" pitchFamily="18" charset="2"/>
              </a:rPr>
              <a:t></a:t>
            </a:r>
            <a:r>
              <a:rPr lang="en-US">
                <a:ea typeface="ＭＳ Ｐゴシック" pitchFamily="34" charset="-128"/>
              </a:rPr>
              <a:t> 0; select SE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d  = F(M)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    = F((x+1), (y-½))</a:t>
            </a:r>
            <a:br>
              <a:rPr lang="en-US">
                <a:ea typeface="ＭＳ Ｐゴシック" pitchFamily="34" charset="-128"/>
                <a:sym typeface="Symbol" pitchFamily="18" charset="2"/>
              </a:rPr>
            </a:br>
            <a:r>
              <a:rPr lang="en-US">
                <a:ea typeface="ＭＳ Ｐゴシック" pitchFamily="34" charset="-128"/>
                <a:sym typeface="Symbol" pitchFamily="18" charset="2"/>
              </a:rPr>
              <a:t>    = (x+1)</a:t>
            </a:r>
            <a:r>
              <a:rPr lang="en-US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+ (y-½)</a:t>
            </a:r>
            <a:r>
              <a:rPr lang="en-US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>
                <a:ea typeface="ＭＳ Ｐゴシック" pitchFamily="34" charset="-128"/>
              </a:rPr>
              <a:t>–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 r</a:t>
            </a:r>
            <a:r>
              <a:rPr lang="en-US" baseline="30000">
                <a:ea typeface="ＭＳ Ｐゴシック" pitchFamily="34" charset="-128"/>
                <a:sym typeface="Symbol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ea typeface="ＭＳ Ｐゴシック" pitchFamily="34" charset="-128"/>
                <a:sym typeface="Symbol" pitchFamily="18" charset="2"/>
              </a:rPr>
              <a:t>d</a:t>
            </a:r>
            <a:r>
              <a:rPr lang="ja-JP" altLang="en-US">
                <a:ea typeface="ＭＳ Ｐゴシック" pitchFamily="34" charset="-128"/>
                <a:cs typeface="Arial" pitchFamily="34" charset="0"/>
                <a:sym typeface="Symbol" pitchFamily="18" charset="2"/>
              </a:rPr>
              <a:t>’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= F(M</a:t>
            </a:r>
            <a:r>
              <a:rPr lang="en-US" altLang="ja-JP" baseline="-2500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)</a:t>
            </a:r>
            <a:br>
              <a:rPr lang="en-US" altLang="ja-JP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F((x+2), (y-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3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/</a:t>
            </a:r>
            <a:r>
              <a:rPr lang="en-US" altLang="ja-JP" baseline="-2500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))</a:t>
            </a:r>
            <a:br>
              <a:rPr lang="en-US" altLang="ja-JP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(x+2)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+ (y-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3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/</a:t>
            </a:r>
            <a:r>
              <a:rPr lang="en-US" altLang="ja-JP" baseline="-2500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</a:rPr>
              <a:t>–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r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</a:t>
            </a:r>
            <a:br>
              <a:rPr lang="en-US" altLang="ja-JP" baseline="30000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(x+1)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+ (y-½)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 </a:t>
            </a:r>
            <a:r>
              <a:rPr lang="en-US" altLang="ja-JP">
                <a:ea typeface="ＭＳ Ｐゴシック" pitchFamily="34" charset="-128"/>
              </a:rPr>
              <a:t>–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r</a:t>
            </a:r>
            <a:r>
              <a:rPr lang="en-US" altLang="ja-JP" baseline="30000">
                <a:ea typeface="ＭＳ Ｐゴシック" pitchFamily="34" charset="-128"/>
                <a:sym typeface="Symbol" pitchFamily="18" charset="2"/>
              </a:rPr>
              <a:t>2</a:t>
            </a:r>
            <a:br>
              <a:rPr lang="en-US" altLang="ja-JP" baseline="30000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   + 2x + 3 - 2y + 2</a:t>
            </a:r>
            <a:br>
              <a:rPr lang="en-US" altLang="ja-JP">
                <a:ea typeface="ＭＳ Ｐゴシック" pitchFamily="34" charset="-128"/>
                <a:sym typeface="Symbol" pitchFamily="18" charset="2"/>
              </a:rPr>
            </a:br>
            <a:r>
              <a:rPr lang="en-US" altLang="ja-JP">
                <a:ea typeface="ＭＳ Ｐゴシック" pitchFamily="34" charset="-128"/>
                <a:sym typeface="Symbol" pitchFamily="18" charset="2"/>
              </a:rPr>
              <a:t>    = F(M) + 2x </a:t>
            </a:r>
            <a:r>
              <a:rPr lang="en-US" altLang="ja-JP">
                <a:ea typeface="ＭＳ Ｐゴシック" pitchFamily="34" charset="-128"/>
              </a:rPr>
              <a:t>–</a:t>
            </a:r>
            <a:r>
              <a:rPr lang="en-US" altLang="ja-JP">
                <a:ea typeface="ＭＳ Ｐゴシック" pitchFamily="34" charset="-128"/>
                <a:sym typeface="Symbol" pitchFamily="18" charset="2"/>
              </a:rPr>
              <a:t> 2y + 5 </a:t>
            </a:r>
            <a:r>
              <a:rPr lang="en-US" altLang="ja-JP">
                <a:ea typeface="ＭＳ Ｐゴシック" pitchFamily="34" charset="-128"/>
              </a:rPr>
              <a:t> </a:t>
            </a:r>
            <a:r>
              <a:rPr lang="en-US" altLang="ja-JP">
                <a:solidFill>
                  <a:srgbClr val="FF0000"/>
                </a:solidFill>
                <a:latin typeface="Symbol" pitchFamily="18" charset="2"/>
                <a:ea typeface="ＭＳ Ｐゴシック" pitchFamily="34" charset="-128"/>
              </a:rPr>
              <a:t>D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d</a:t>
            </a:r>
            <a:r>
              <a:rPr lang="en-US" altLang="ja-JP" baseline="-25000">
                <a:solidFill>
                  <a:srgbClr val="FF0000"/>
                </a:solidFill>
                <a:ea typeface="ＭＳ Ｐゴシック" pitchFamily="34" charset="-128"/>
              </a:rPr>
              <a:t>SE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</a:rPr>
              <a:t> = </a:t>
            </a:r>
            <a:r>
              <a:rPr lang="en-US" altLang="ja-JP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2(x-y) + 5</a:t>
            </a:r>
            <a:endParaRPr lang="en-US" altLang="ja-JP" baseline="30000">
              <a:solidFill>
                <a:srgbClr val="FF0000"/>
              </a:solidFill>
              <a:ea typeface="ＭＳ Ｐゴシック" pitchFamily="34" charset="-128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baseline="30000">
              <a:ea typeface="ＭＳ Ｐゴシック" pitchFamily="34" charset="-128"/>
              <a:sym typeface="Symbol" pitchFamily="18" charset="2"/>
            </a:endParaRPr>
          </a:p>
        </p:txBody>
      </p:sp>
      <p:graphicFrame>
        <p:nvGraphicFramePr>
          <p:cNvPr id="31747" name="Object 29"/>
          <p:cNvGraphicFramePr>
            <a:graphicFrameLocks noChangeAspect="1"/>
          </p:cNvGraphicFramePr>
          <p:nvPr/>
        </p:nvGraphicFramePr>
        <p:xfrm>
          <a:off x="5556250" y="2514600"/>
          <a:ext cx="2743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3" imgW="2201165" imgH="2328738" progId="">
                  <p:embed/>
                </p:oleObj>
              </mc:Choice>
              <mc:Fallback>
                <p:oleObj name="Document" r:id="rId3" imgW="2201165" imgH="2328738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2514600"/>
                        <a:ext cx="2743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Line 30"/>
          <p:cNvSpPr>
            <a:spLocks noChangeShapeType="1"/>
          </p:cNvSpPr>
          <p:nvPr/>
        </p:nvSpPr>
        <p:spPr bwMode="auto">
          <a:xfrm>
            <a:off x="555625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31"/>
          <p:cNvSpPr>
            <a:spLocks noChangeShapeType="1"/>
          </p:cNvSpPr>
          <p:nvPr/>
        </p:nvSpPr>
        <p:spPr bwMode="auto">
          <a:xfrm>
            <a:off x="677545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32"/>
          <p:cNvSpPr>
            <a:spLocks noChangeShapeType="1"/>
          </p:cNvSpPr>
          <p:nvPr/>
        </p:nvSpPr>
        <p:spPr bwMode="auto">
          <a:xfrm>
            <a:off x="799465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33"/>
          <p:cNvSpPr>
            <a:spLocks noChangeShapeType="1"/>
          </p:cNvSpPr>
          <p:nvPr/>
        </p:nvSpPr>
        <p:spPr bwMode="auto">
          <a:xfrm>
            <a:off x="5175250" y="2514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34"/>
          <p:cNvSpPr>
            <a:spLocks noChangeShapeType="1"/>
          </p:cNvSpPr>
          <p:nvPr/>
        </p:nvSpPr>
        <p:spPr bwMode="auto">
          <a:xfrm>
            <a:off x="5175250" y="3657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Line 35"/>
          <p:cNvSpPr>
            <a:spLocks noChangeShapeType="1"/>
          </p:cNvSpPr>
          <p:nvPr/>
        </p:nvSpPr>
        <p:spPr bwMode="auto">
          <a:xfrm>
            <a:off x="5175250" y="4800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Oval 36"/>
          <p:cNvSpPr>
            <a:spLocks noChangeArrowheads="1"/>
          </p:cNvSpPr>
          <p:nvPr/>
        </p:nvSpPr>
        <p:spPr bwMode="auto">
          <a:xfrm>
            <a:off x="5437188" y="468153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Oval 37"/>
          <p:cNvSpPr>
            <a:spLocks noChangeArrowheads="1"/>
          </p:cNvSpPr>
          <p:nvPr/>
        </p:nvSpPr>
        <p:spPr bwMode="auto">
          <a:xfrm>
            <a:off x="6651625" y="4678363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Oval 38"/>
          <p:cNvSpPr>
            <a:spLocks noChangeArrowheads="1"/>
          </p:cNvSpPr>
          <p:nvPr/>
        </p:nvSpPr>
        <p:spPr bwMode="auto">
          <a:xfrm>
            <a:off x="7866063" y="4675188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39"/>
          <p:cNvSpPr>
            <a:spLocks noChangeArrowheads="1"/>
          </p:cNvSpPr>
          <p:nvPr/>
        </p:nvSpPr>
        <p:spPr bwMode="auto">
          <a:xfrm>
            <a:off x="5434013" y="353695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40"/>
          <p:cNvSpPr>
            <a:spLocks noChangeArrowheads="1"/>
          </p:cNvSpPr>
          <p:nvPr/>
        </p:nvSpPr>
        <p:spPr bwMode="auto">
          <a:xfrm>
            <a:off x="6648450" y="353377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Oval 41"/>
          <p:cNvSpPr>
            <a:spLocks noChangeArrowheads="1"/>
          </p:cNvSpPr>
          <p:nvPr/>
        </p:nvSpPr>
        <p:spPr bwMode="auto">
          <a:xfrm>
            <a:off x="7862888" y="35306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Oval 42"/>
          <p:cNvSpPr>
            <a:spLocks noChangeArrowheads="1"/>
          </p:cNvSpPr>
          <p:nvPr/>
        </p:nvSpPr>
        <p:spPr bwMode="auto">
          <a:xfrm>
            <a:off x="5443538" y="2409825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Oval 43"/>
          <p:cNvSpPr>
            <a:spLocks noChangeArrowheads="1"/>
          </p:cNvSpPr>
          <p:nvPr/>
        </p:nvSpPr>
        <p:spPr bwMode="auto">
          <a:xfrm>
            <a:off x="6657975" y="2406650"/>
            <a:ext cx="228600" cy="2286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Oval 44"/>
          <p:cNvSpPr>
            <a:spLocks noChangeArrowheads="1"/>
          </p:cNvSpPr>
          <p:nvPr/>
        </p:nvSpPr>
        <p:spPr bwMode="auto">
          <a:xfrm>
            <a:off x="7872413" y="2403475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45"/>
          <p:cNvSpPr txBox="1">
            <a:spLocks noChangeArrowheads="1"/>
          </p:cNvSpPr>
          <p:nvPr/>
        </p:nvSpPr>
        <p:spPr bwMode="auto">
          <a:xfrm>
            <a:off x="5632450" y="2209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P</a:t>
            </a:r>
            <a:endParaRPr lang="en-US">
              <a:latin typeface="Tahoma" pitchFamily="34" charset="0"/>
            </a:endParaRPr>
          </a:p>
        </p:txBody>
      </p:sp>
      <p:sp>
        <p:nvSpPr>
          <p:cNvPr id="31764" name="Text Box 46"/>
          <p:cNvSpPr txBox="1">
            <a:spLocks noChangeArrowheads="1"/>
          </p:cNvSpPr>
          <p:nvPr/>
        </p:nvSpPr>
        <p:spPr bwMode="auto">
          <a:xfrm>
            <a:off x="6851650" y="2209800"/>
            <a:ext cx="312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E</a:t>
            </a:r>
            <a:endParaRPr lang="en-US">
              <a:latin typeface="Tahoma" pitchFamily="34" charset="0"/>
            </a:endParaRPr>
          </a:p>
        </p:txBody>
      </p:sp>
      <p:sp>
        <p:nvSpPr>
          <p:cNvPr id="31765" name="Text Box 47"/>
          <p:cNvSpPr txBox="1">
            <a:spLocks noChangeArrowheads="1"/>
          </p:cNvSpPr>
          <p:nvPr/>
        </p:nvSpPr>
        <p:spPr bwMode="auto">
          <a:xfrm>
            <a:off x="6851650" y="3276600"/>
            <a:ext cx="439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latin typeface="Tahoma" pitchFamily="34" charset="0"/>
              </a:rPr>
              <a:t>SE</a:t>
            </a:r>
            <a:endParaRPr lang="en-US">
              <a:latin typeface="Tahoma" pitchFamily="34" charset="0"/>
            </a:endParaRPr>
          </a:p>
        </p:txBody>
      </p:sp>
      <p:sp>
        <p:nvSpPr>
          <p:cNvPr id="31766" name="Oval 48"/>
          <p:cNvSpPr>
            <a:spLocks noChangeArrowheads="1"/>
          </p:cNvSpPr>
          <p:nvPr/>
        </p:nvSpPr>
        <p:spPr bwMode="auto">
          <a:xfrm>
            <a:off x="6727825" y="2971800"/>
            <a:ext cx="8255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49"/>
          <p:cNvSpPr txBox="1">
            <a:spLocks noChangeArrowheads="1"/>
          </p:cNvSpPr>
          <p:nvPr/>
        </p:nvSpPr>
        <p:spPr bwMode="auto">
          <a:xfrm>
            <a:off x="6872288" y="2819400"/>
            <a:ext cx="360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endParaRPr lang="en-US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1768" name="Oval 50"/>
          <p:cNvSpPr>
            <a:spLocks noChangeArrowheads="1"/>
          </p:cNvSpPr>
          <p:nvPr/>
        </p:nvSpPr>
        <p:spPr bwMode="auto">
          <a:xfrm>
            <a:off x="7947025" y="2971800"/>
            <a:ext cx="8255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51"/>
          <p:cNvSpPr txBox="1">
            <a:spLocks noChangeArrowheads="1"/>
          </p:cNvSpPr>
          <p:nvPr/>
        </p:nvSpPr>
        <p:spPr bwMode="auto">
          <a:xfrm>
            <a:off x="8091488" y="2819400"/>
            <a:ext cx="442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1770" name="Oval 52"/>
          <p:cNvSpPr>
            <a:spLocks noChangeArrowheads="1"/>
          </p:cNvSpPr>
          <p:nvPr/>
        </p:nvSpPr>
        <p:spPr bwMode="auto">
          <a:xfrm>
            <a:off x="7947025" y="4205288"/>
            <a:ext cx="8255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53"/>
          <p:cNvSpPr txBox="1">
            <a:spLocks noChangeArrowheads="1"/>
          </p:cNvSpPr>
          <p:nvPr/>
        </p:nvSpPr>
        <p:spPr bwMode="auto">
          <a:xfrm>
            <a:off x="8091488" y="4052888"/>
            <a:ext cx="442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lang="de-DE" baseline="-25000">
                <a:solidFill>
                  <a:srgbClr val="FF0000"/>
                </a:solidFill>
                <a:latin typeface="Tahoma" pitchFamily="34" charset="0"/>
              </a:rPr>
              <a:t>2</a:t>
            </a:r>
            <a:endParaRPr lang="en-US" baseline="-2500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Computer Screens: Raster Displays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pixel </a:t>
            </a:r>
            <a:r>
              <a:rPr lang="en-US" dirty="0" err="1">
                <a:solidFill>
                  <a:srgbClr val="0066CC"/>
                </a:solidFill>
                <a:ea typeface="ＭＳ Ｐゴシック" pitchFamily="34" charset="-128"/>
              </a:rPr>
              <a:t>rasters</a:t>
            </a:r>
            <a:endParaRPr lang="en-US" dirty="0">
              <a:solidFill>
                <a:srgbClr val="0066CC"/>
              </a:solidFill>
              <a:ea typeface="ＭＳ Ｐゴシック" pitchFamily="34" charset="-128"/>
            </a:endParaRP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(usually) square pixels in rectangular raster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evenly cover the image</a:t>
            </a:r>
          </a:p>
          <a:p>
            <a:pPr eaLnBrk="1" hangingPunct="1"/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problems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no such things such as</a:t>
            </a:r>
            <a:br>
              <a:rPr lang="en-US" dirty="0">
                <a:ea typeface="ＭＳ Ｐゴシック" pitchFamily="34" charset="-128"/>
              </a:rPr>
            </a:b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lines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circles</a:t>
            </a:r>
            <a:r>
              <a:rPr lang="ja-JP" altLang="en-US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, etc.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need </a:t>
            </a:r>
            <a:r>
              <a:rPr lang="en-US" b="1" dirty="0">
                <a:solidFill>
                  <a:srgbClr val="C00000"/>
                </a:solidFill>
                <a:ea typeface="ＭＳ Ｐゴシック" pitchFamily="34" charset="-128"/>
              </a:rPr>
              <a:t>scan conversion</a:t>
            </a:r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4953000" y="2819400"/>
            <a:ext cx="3733800" cy="3429000"/>
            <a:chOff x="3361" y="1584"/>
            <a:chExt cx="2159" cy="2160"/>
          </a:xfrm>
        </p:grpSpPr>
        <p:sp>
          <p:nvSpPr>
            <p:cNvPr id="5135" name="Line 17"/>
            <p:cNvSpPr>
              <a:spLocks noChangeShapeType="1"/>
            </p:cNvSpPr>
            <p:nvPr/>
          </p:nvSpPr>
          <p:spPr bwMode="auto">
            <a:xfrm>
              <a:off x="3457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8"/>
            <p:cNvSpPr>
              <a:spLocks noChangeShapeType="1"/>
            </p:cNvSpPr>
            <p:nvPr/>
          </p:nvSpPr>
          <p:spPr bwMode="auto">
            <a:xfrm>
              <a:off x="3598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9"/>
            <p:cNvSpPr>
              <a:spLocks noChangeShapeType="1"/>
            </p:cNvSpPr>
            <p:nvPr/>
          </p:nvSpPr>
          <p:spPr bwMode="auto">
            <a:xfrm>
              <a:off x="374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20"/>
            <p:cNvSpPr>
              <a:spLocks noChangeShapeType="1"/>
            </p:cNvSpPr>
            <p:nvPr/>
          </p:nvSpPr>
          <p:spPr bwMode="auto">
            <a:xfrm>
              <a:off x="3881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21"/>
            <p:cNvSpPr>
              <a:spLocks noChangeShapeType="1"/>
            </p:cNvSpPr>
            <p:nvPr/>
          </p:nvSpPr>
          <p:spPr bwMode="auto">
            <a:xfrm>
              <a:off x="4022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2"/>
            <p:cNvSpPr>
              <a:spLocks noChangeShapeType="1"/>
            </p:cNvSpPr>
            <p:nvPr/>
          </p:nvSpPr>
          <p:spPr bwMode="auto">
            <a:xfrm>
              <a:off x="4163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3"/>
            <p:cNvSpPr>
              <a:spLocks noChangeShapeType="1"/>
            </p:cNvSpPr>
            <p:nvPr/>
          </p:nvSpPr>
          <p:spPr bwMode="auto">
            <a:xfrm>
              <a:off x="4305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4"/>
            <p:cNvSpPr>
              <a:spLocks noChangeShapeType="1"/>
            </p:cNvSpPr>
            <p:nvPr/>
          </p:nvSpPr>
          <p:spPr bwMode="auto">
            <a:xfrm>
              <a:off x="4446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5"/>
            <p:cNvSpPr>
              <a:spLocks noChangeShapeType="1"/>
            </p:cNvSpPr>
            <p:nvPr/>
          </p:nvSpPr>
          <p:spPr bwMode="auto">
            <a:xfrm>
              <a:off x="4587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6"/>
            <p:cNvSpPr>
              <a:spLocks noChangeShapeType="1"/>
            </p:cNvSpPr>
            <p:nvPr/>
          </p:nvSpPr>
          <p:spPr bwMode="auto">
            <a:xfrm>
              <a:off x="4729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7"/>
            <p:cNvSpPr>
              <a:spLocks noChangeShapeType="1"/>
            </p:cNvSpPr>
            <p:nvPr/>
          </p:nvSpPr>
          <p:spPr bwMode="auto">
            <a:xfrm>
              <a:off x="4870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>
              <a:off x="5011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5153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30"/>
            <p:cNvSpPr>
              <a:spLocks noChangeShapeType="1"/>
            </p:cNvSpPr>
            <p:nvPr/>
          </p:nvSpPr>
          <p:spPr bwMode="auto">
            <a:xfrm>
              <a:off x="5294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31"/>
            <p:cNvSpPr>
              <a:spLocks noChangeShapeType="1"/>
            </p:cNvSpPr>
            <p:nvPr/>
          </p:nvSpPr>
          <p:spPr bwMode="auto">
            <a:xfrm>
              <a:off x="5435" y="158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32"/>
            <p:cNvSpPr>
              <a:spLocks noChangeShapeType="1"/>
            </p:cNvSpPr>
            <p:nvPr/>
          </p:nvSpPr>
          <p:spPr bwMode="auto">
            <a:xfrm>
              <a:off x="3361" y="1695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33"/>
            <p:cNvSpPr>
              <a:spLocks noChangeShapeType="1"/>
            </p:cNvSpPr>
            <p:nvPr/>
          </p:nvSpPr>
          <p:spPr bwMode="auto">
            <a:xfrm>
              <a:off x="3361" y="1833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4"/>
            <p:cNvSpPr>
              <a:spLocks noChangeShapeType="1"/>
            </p:cNvSpPr>
            <p:nvPr/>
          </p:nvSpPr>
          <p:spPr bwMode="auto">
            <a:xfrm>
              <a:off x="3361" y="1972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35"/>
            <p:cNvSpPr>
              <a:spLocks noChangeShapeType="1"/>
            </p:cNvSpPr>
            <p:nvPr/>
          </p:nvSpPr>
          <p:spPr bwMode="auto">
            <a:xfrm>
              <a:off x="3361" y="2110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36"/>
            <p:cNvSpPr>
              <a:spLocks noChangeShapeType="1"/>
            </p:cNvSpPr>
            <p:nvPr/>
          </p:nvSpPr>
          <p:spPr bwMode="auto">
            <a:xfrm>
              <a:off x="3361" y="2249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Line 37"/>
            <p:cNvSpPr>
              <a:spLocks noChangeShapeType="1"/>
            </p:cNvSpPr>
            <p:nvPr/>
          </p:nvSpPr>
          <p:spPr bwMode="auto">
            <a:xfrm>
              <a:off x="3361" y="2387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38"/>
            <p:cNvSpPr>
              <a:spLocks noChangeShapeType="1"/>
            </p:cNvSpPr>
            <p:nvPr/>
          </p:nvSpPr>
          <p:spPr bwMode="auto">
            <a:xfrm>
              <a:off x="3361" y="2526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39"/>
            <p:cNvSpPr>
              <a:spLocks noChangeShapeType="1"/>
            </p:cNvSpPr>
            <p:nvPr/>
          </p:nvSpPr>
          <p:spPr bwMode="auto">
            <a:xfrm>
              <a:off x="3361" y="2664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40"/>
            <p:cNvSpPr>
              <a:spLocks noChangeShapeType="1"/>
            </p:cNvSpPr>
            <p:nvPr/>
          </p:nvSpPr>
          <p:spPr bwMode="auto">
            <a:xfrm>
              <a:off x="3361" y="2802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Line 41"/>
            <p:cNvSpPr>
              <a:spLocks noChangeShapeType="1"/>
            </p:cNvSpPr>
            <p:nvPr/>
          </p:nvSpPr>
          <p:spPr bwMode="auto">
            <a:xfrm>
              <a:off x="3361" y="2941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42"/>
            <p:cNvSpPr>
              <a:spLocks noChangeShapeType="1"/>
            </p:cNvSpPr>
            <p:nvPr/>
          </p:nvSpPr>
          <p:spPr bwMode="auto">
            <a:xfrm>
              <a:off x="3361" y="3079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43"/>
            <p:cNvSpPr>
              <a:spLocks noChangeShapeType="1"/>
            </p:cNvSpPr>
            <p:nvPr/>
          </p:nvSpPr>
          <p:spPr bwMode="auto">
            <a:xfrm>
              <a:off x="3361" y="3218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44"/>
            <p:cNvSpPr>
              <a:spLocks noChangeShapeType="1"/>
            </p:cNvSpPr>
            <p:nvPr/>
          </p:nvSpPr>
          <p:spPr bwMode="auto">
            <a:xfrm>
              <a:off x="3361" y="3356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5"/>
            <p:cNvSpPr>
              <a:spLocks noChangeShapeType="1"/>
            </p:cNvSpPr>
            <p:nvPr/>
          </p:nvSpPr>
          <p:spPr bwMode="auto">
            <a:xfrm>
              <a:off x="3361" y="3495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Line 46"/>
            <p:cNvSpPr>
              <a:spLocks noChangeShapeType="1"/>
            </p:cNvSpPr>
            <p:nvPr/>
          </p:nvSpPr>
          <p:spPr bwMode="auto">
            <a:xfrm>
              <a:off x="3361" y="3633"/>
              <a:ext cx="2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4" name="Line 112"/>
          <p:cNvSpPr>
            <a:spLocks noChangeShapeType="1"/>
          </p:cNvSpPr>
          <p:nvPr/>
        </p:nvSpPr>
        <p:spPr bwMode="auto">
          <a:xfrm flipV="1">
            <a:off x="6154738" y="3552825"/>
            <a:ext cx="2019300" cy="109855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02" name="Oval 114"/>
          <p:cNvSpPr>
            <a:spLocks noChangeArrowheads="1"/>
          </p:cNvSpPr>
          <p:nvPr/>
        </p:nvSpPr>
        <p:spPr bwMode="auto">
          <a:xfrm>
            <a:off x="6065838" y="4564063"/>
            <a:ext cx="179387" cy="176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3" name="Oval 115"/>
          <p:cNvSpPr>
            <a:spLocks noChangeArrowheads="1"/>
          </p:cNvSpPr>
          <p:nvPr/>
        </p:nvSpPr>
        <p:spPr bwMode="auto">
          <a:xfrm>
            <a:off x="6289675" y="4343400"/>
            <a:ext cx="179388" cy="176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4" name="Oval 116"/>
          <p:cNvSpPr>
            <a:spLocks noChangeArrowheads="1"/>
          </p:cNvSpPr>
          <p:nvPr/>
        </p:nvSpPr>
        <p:spPr bwMode="auto">
          <a:xfrm>
            <a:off x="6513513" y="4343400"/>
            <a:ext cx="179387" cy="176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5" name="Oval 117"/>
          <p:cNvSpPr>
            <a:spLocks noChangeArrowheads="1"/>
          </p:cNvSpPr>
          <p:nvPr/>
        </p:nvSpPr>
        <p:spPr bwMode="auto">
          <a:xfrm>
            <a:off x="6737350" y="4124325"/>
            <a:ext cx="179388" cy="176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6" name="Oval 118"/>
          <p:cNvSpPr>
            <a:spLocks noChangeArrowheads="1"/>
          </p:cNvSpPr>
          <p:nvPr/>
        </p:nvSpPr>
        <p:spPr bwMode="auto">
          <a:xfrm>
            <a:off x="6962775" y="4124325"/>
            <a:ext cx="179388" cy="176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7" name="Oval 119"/>
          <p:cNvSpPr>
            <a:spLocks noChangeArrowheads="1"/>
          </p:cNvSpPr>
          <p:nvPr/>
        </p:nvSpPr>
        <p:spPr bwMode="auto">
          <a:xfrm>
            <a:off x="7186613" y="3905250"/>
            <a:ext cx="179387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8" name="Oval 120"/>
          <p:cNvSpPr>
            <a:spLocks noChangeArrowheads="1"/>
          </p:cNvSpPr>
          <p:nvPr/>
        </p:nvSpPr>
        <p:spPr bwMode="auto">
          <a:xfrm>
            <a:off x="7410450" y="3684588"/>
            <a:ext cx="179388" cy="176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09" name="Oval 121"/>
          <p:cNvSpPr>
            <a:spLocks noChangeArrowheads="1"/>
          </p:cNvSpPr>
          <p:nvPr/>
        </p:nvSpPr>
        <p:spPr bwMode="auto">
          <a:xfrm>
            <a:off x="7635875" y="3684588"/>
            <a:ext cx="179388" cy="1762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0" name="Oval 122"/>
          <p:cNvSpPr>
            <a:spLocks noChangeArrowheads="1"/>
          </p:cNvSpPr>
          <p:nvPr/>
        </p:nvSpPr>
        <p:spPr bwMode="auto">
          <a:xfrm>
            <a:off x="7859713" y="3465513"/>
            <a:ext cx="179387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11" name="Oval 123"/>
          <p:cNvSpPr>
            <a:spLocks noChangeArrowheads="1"/>
          </p:cNvSpPr>
          <p:nvPr/>
        </p:nvSpPr>
        <p:spPr bwMode="auto">
          <a:xfrm>
            <a:off x="8083550" y="3465513"/>
            <a:ext cx="179388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2" grpId="0" animBg="1"/>
      <p:bldP spid="12403" grpId="0" animBg="1"/>
      <p:bldP spid="12404" grpId="0" animBg="1"/>
      <p:bldP spid="12405" grpId="0" animBg="1"/>
      <p:bldP spid="12406" grpId="0" animBg="1"/>
      <p:bldP spid="12407" grpId="0" animBg="1"/>
      <p:bldP spid="12408" grpId="0" animBg="1"/>
      <p:bldP spid="12409" grpId="0" animBg="1"/>
      <p:bldP spid="12410" grpId="0" animBg="1"/>
      <p:bldP spid="124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for Circles</a:t>
            </a:r>
            <a:endParaRPr lang="en-US" baseline="-25000">
              <a:ea typeface="ＭＳ Ｐゴシック" pitchFamily="34" charset="-128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Initialization of d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first pixel P(0, r) 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 </a:t>
            </a:r>
            <a:r>
              <a:rPr lang="en-US" dirty="0">
                <a:ea typeface="ＭＳ Ｐゴシック" pitchFamily="34" charset="-128"/>
              </a:rPr>
              <a:t>first midpoint M(1, r-½)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d</a:t>
            </a:r>
            <a:r>
              <a:rPr lang="en-US" baseline="-25000" dirty="0">
                <a:ea typeface="ＭＳ Ｐゴシック" pitchFamily="34" charset="-128"/>
              </a:rPr>
              <a:t>0</a:t>
            </a:r>
            <a:r>
              <a:rPr lang="en-US" dirty="0">
                <a:ea typeface="ＭＳ Ｐゴシック" pitchFamily="34" charset="-128"/>
              </a:rPr>
              <a:t> = F(1, r-½) = 1</a:t>
            </a:r>
            <a:r>
              <a:rPr lang="en-US" baseline="30000" dirty="0">
                <a:ea typeface="ＭＳ Ｐゴシック" pitchFamily="34" charset="-128"/>
              </a:rPr>
              <a:t>2 </a:t>
            </a:r>
            <a:r>
              <a:rPr lang="en-US" dirty="0">
                <a:ea typeface="ＭＳ Ｐゴシック" pitchFamily="34" charset="-128"/>
              </a:rPr>
              <a:t>+ (r-½)</a:t>
            </a:r>
            <a:r>
              <a:rPr lang="en-US" baseline="30000" dirty="0">
                <a:ea typeface="ＭＳ Ｐゴシック" pitchFamily="34" charset="-128"/>
              </a:rPr>
              <a:t>2 </a:t>
            </a:r>
            <a:r>
              <a:rPr lang="en-US" dirty="0">
                <a:ea typeface="ＭＳ Ｐゴシック" pitchFamily="34" charset="-128"/>
              </a:rPr>
              <a:t>– r</a:t>
            </a:r>
            <a:r>
              <a:rPr lang="en-US" baseline="30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= </a:t>
            </a:r>
            <a:r>
              <a:rPr lang="en-US" baseline="30000" dirty="0">
                <a:ea typeface="ＭＳ Ｐゴシック" pitchFamily="34" charset="-128"/>
              </a:rPr>
              <a:t>5</a:t>
            </a:r>
            <a:r>
              <a:rPr lang="en-US" dirty="0">
                <a:ea typeface="ＭＳ Ｐゴシック" pitchFamily="34" charset="-128"/>
              </a:rPr>
              <a:t>/</a:t>
            </a:r>
            <a:r>
              <a:rPr lang="en-US" baseline="-25000" dirty="0">
                <a:ea typeface="ＭＳ Ｐゴシック" pitchFamily="34" charset="-128"/>
              </a:rPr>
              <a:t>4 </a:t>
            </a:r>
            <a:r>
              <a:rPr lang="en-US" dirty="0">
                <a:ea typeface="ＭＳ Ｐゴシック" pitchFamily="34" charset="-128"/>
              </a:rPr>
              <a:t>– r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d</a:t>
            </a:r>
            <a:r>
              <a:rPr lang="en-US" baseline="-25000" dirty="0">
                <a:ea typeface="ＭＳ Ｐゴシック" pitchFamily="34" charset="-128"/>
              </a:rPr>
              <a:t>0</a:t>
            </a:r>
            <a:r>
              <a:rPr lang="en-US" dirty="0">
                <a:ea typeface="ＭＳ Ｐゴシック" pitchFamily="34" charset="-128"/>
              </a:rPr>
              <a:t> is not an integer!</a:t>
            </a:r>
          </a:p>
          <a:p>
            <a:r>
              <a:rPr lang="en-US" dirty="0">
                <a:ea typeface="ＭＳ Ｐゴシック" pitchFamily="34" charset="-128"/>
              </a:rPr>
              <a:t>approximation d</a:t>
            </a:r>
            <a:r>
              <a:rPr lang="en-US" baseline="-25000" dirty="0">
                <a:ea typeface="ＭＳ Ｐゴシック" pitchFamily="34" charset="-128"/>
              </a:rPr>
              <a:t>0</a:t>
            </a:r>
            <a:r>
              <a:rPr lang="en-US" dirty="0">
                <a:ea typeface="ＭＳ Ｐゴシック" pitchFamily="34" charset="-128"/>
              </a:rPr>
              <a:t> =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 1- r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34" charset="-128"/>
              </a:rPr>
              <a:t>Bresenham</a:t>
            </a:r>
            <a:r>
              <a:rPr lang="en-US" dirty="0">
                <a:ea typeface="ＭＳ Ｐゴシック" pitchFamily="34" charset="-128"/>
              </a:rPr>
              <a:t> Circle Symmetry</a:t>
            </a:r>
            <a:endParaRPr lang="en-US" baseline="-25000" dirty="0">
              <a:ea typeface="ＭＳ Ｐゴシック" pitchFamily="34" charset="-128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similar to line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octants</a:t>
            </a:r>
            <a:r>
              <a:rPr lang="en-US"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changing signs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of x and/or y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before drawing pixel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switching x and y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combinations of these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other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details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set all eight pixels at the same time (faster)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for circles not centered at (0,0):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offset drawn pixels by center coordinates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800600" y="1143000"/>
            <a:ext cx="3581400" cy="3505200"/>
            <a:chOff x="3024" y="720"/>
            <a:chExt cx="2256" cy="2208"/>
          </a:xfrm>
        </p:grpSpPr>
        <p:sp>
          <p:nvSpPr>
            <p:cNvPr id="33804" name="Line 27"/>
            <p:cNvSpPr>
              <a:spLocks noChangeShapeType="1"/>
            </p:cNvSpPr>
            <p:nvPr/>
          </p:nvSpPr>
          <p:spPr bwMode="auto">
            <a:xfrm>
              <a:off x="4128" y="720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28"/>
            <p:cNvSpPr>
              <a:spLocks noChangeShapeType="1"/>
            </p:cNvSpPr>
            <p:nvPr/>
          </p:nvSpPr>
          <p:spPr bwMode="auto">
            <a:xfrm>
              <a:off x="3024" y="177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Oval 29"/>
            <p:cNvSpPr>
              <a:spLocks noChangeArrowheads="1"/>
            </p:cNvSpPr>
            <p:nvPr/>
          </p:nvSpPr>
          <p:spPr bwMode="auto">
            <a:xfrm>
              <a:off x="3393" y="1008"/>
              <a:ext cx="1488" cy="15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30"/>
            <p:cNvSpPr>
              <a:spLocks noChangeShapeType="1"/>
            </p:cNvSpPr>
            <p:nvPr/>
          </p:nvSpPr>
          <p:spPr bwMode="auto">
            <a:xfrm flipV="1">
              <a:off x="3398" y="970"/>
              <a:ext cx="148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31"/>
            <p:cNvSpPr>
              <a:spLocks noChangeShapeType="1"/>
            </p:cNvSpPr>
            <p:nvPr/>
          </p:nvSpPr>
          <p:spPr bwMode="auto">
            <a:xfrm>
              <a:off x="3398" y="1018"/>
              <a:ext cx="1488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Oval 32"/>
            <p:cNvSpPr>
              <a:spLocks noChangeArrowheads="1"/>
            </p:cNvSpPr>
            <p:nvPr/>
          </p:nvSpPr>
          <p:spPr bwMode="auto">
            <a:xfrm>
              <a:off x="4320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Oval 33"/>
            <p:cNvSpPr>
              <a:spLocks noChangeArrowheads="1"/>
            </p:cNvSpPr>
            <p:nvPr/>
          </p:nvSpPr>
          <p:spPr bwMode="auto">
            <a:xfrm>
              <a:off x="432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Oval 34"/>
            <p:cNvSpPr>
              <a:spLocks noChangeArrowheads="1"/>
            </p:cNvSpPr>
            <p:nvPr/>
          </p:nvSpPr>
          <p:spPr bwMode="auto">
            <a:xfrm>
              <a:off x="3840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Oval 35"/>
            <p:cNvSpPr>
              <a:spLocks noChangeArrowheads="1"/>
            </p:cNvSpPr>
            <p:nvPr/>
          </p:nvSpPr>
          <p:spPr bwMode="auto">
            <a:xfrm>
              <a:off x="3840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Oval 36"/>
            <p:cNvSpPr>
              <a:spLocks noChangeArrowheads="1"/>
            </p:cNvSpPr>
            <p:nvPr/>
          </p:nvSpPr>
          <p:spPr bwMode="auto">
            <a:xfrm>
              <a:off x="4765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Oval 37"/>
            <p:cNvSpPr>
              <a:spLocks noChangeArrowheads="1"/>
            </p:cNvSpPr>
            <p:nvPr/>
          </p:nvSpPr>
          <p:spPr bwMode="auto">
            <a:xfrm>
              <a:off x="4758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Oval 38"/>
            <p:cNvSpPr>
              <a:spLocks noChangeArrowheads="1"/>
            </p:cNvSpPr>
            <p:nvPr/>
          </p:nvSpPr>
          <p:spPr bwMode="auto">
            <a:xfrm>
              <a:off x="3415" y="14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Oval 39"/>
            <p:cNvSpPr>
              <a:spLocks noChangeArrowheads="1"/>
            </p:cNvSpPr>
            <p:nvPr/>
          </p:nvSpPr>
          <p:spPr bwMode="auto">
            <a:xfrm>
              <a:off x="3408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6" name="Text Box 40"/>
          <p:cNvSpPr txBox="1">
            <a:spLocks noChangeArrowheads="1"/>
          </p:cNvSpPr>
          <p:nvPr/>
        </p:nvSpPr>
        <p:spPr bwMode="auto">
          <a:xfrm>
            <a:off x="6916738" y="1371600"/>
            <a:ext cx="55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(x,y)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797" name="Text Box 41"/>
          <p:cNvSpPr txBox="1">
            <a:spLocks noChangeArrowheads="1"/>
          </p:cNvSpPr>
          <p:nvPr/>
        </p:nvSpPr>
        <p:spPr bwMode="auto">
          <a:xfrm>
            <a:off x="5562600" y="13716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(-x,y)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798" name="Text Box 42"/>
          <p:cNvSpPr txBox="1">
            <a:spLocks noChangeArrowheads="1"/>
          </p:cNvSpPr>
          <p:nvPr/>
        </p:nvSpPr>
        <p:spPr bwMode="auto">
          <a:xfrm>
            <a:off x="5486400" y="3886200"/>
            <a:ext cx="681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(-x,-y)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799" name="Text Box 43"/>
          <p:cNvSpPr txBox="1">
            <a:spLocks noChangeArrowheads="1"/>
          </p:cNvSpPr>
          <p:nvPr/>
        </p:nvSpPr>
        <p:spPr bwMode="auto">
          <a:xfrm>
            <a:off x="4805363" y="3200400"/>
            <a:ext cx="681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(-y,-x)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800" name="Text Box 44"/>
          <p:cNvSpPr txBox="1">
            <a:spLocks noChangeArrowheads="1"/>
          </p:cNvSpPr>
          <p:nvPr/>
        </p:nvSpPr>
        <p:spPr bwMode="auto">
          <a:xfrm>
            <a:off x="4870450" y="22098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(-y,x)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801" name="Text Box 45"/>
          <p:cNvSpPr txBox="1">
            <a:spLocks noChangeArrowheads="1"/>
          </p:cNvSpPr>
          <p:nvPr/>
        </p:nvSpPr>
        <p:spPr bwMode="auto">
          <a:xfrm>
            <a:off x="7640638" y="2184400"/>
            <a:ext cx="55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(y,x)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802" name="Text Box 46"/>
          <p:cNvSpPr txBox="1">
            <a:spLocks noChangeArrowheads="1"/>
          </p:cNvSpPr>
          <p:nvPr/>
        </p:nvSpPr>
        <p:spPr bwMode="auto">
          <a:xfrm>
            <a:off x="7639050" y="31877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(y,-x)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33803" name="Text Box 47"/>
          <p:cNvSpPr txBox="1">
            <a:spLocks noChangeArrowheads="1"/>
          </p:cNvSpPr>
          <p:nvPr/>
        </p:nvSpPr>
        <p:spPr bwMode="auto">
          <a:xfrm>
            <a:off x="6927850" y="3886200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sz="1400">
                <a:solidFill>
                  <a:schemeClr val="accent2"/>
                </a:solidFill>
                <a:latin typeface="Tahoma" pitchFamily="34" charset="0"/>
              </a:rPr>
              <a:t>(x,-y)</a:t>
            </a:r>
            <a:endParaRPr lang="en-US" sz="1400">
              <a:solidFill>
                <a:schemeClr val="accent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Circle Summary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efficient algorithm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incremental and integer arithmetic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3366FF"/>
                </a:solidFill>
                <a:cs typeface="+mn-cs"/>
              </a:rPr>
              <a:t>multiplications</a:t>
            </a:r>
            <a:r>
              <a:rPr lang="en-US" dirty="0">
                <a:cs typeface="+mn-cs"/>
              </a:rPr>
              <a:t> still needed for increments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latin typeface="Symbol" charset="0"/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2x + 3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  <a:latin typeface="Symbol" charset="0"/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d</a:t>
            </a:r>
            <a:r>
              <a:rPr lang="en-US" baseline="-25000" dirty="0" err="1">
                <a:solidFill>
                  <a:srgbClr val="FF0000"/>
                </a:solidFill>
              </a:rPr>
              <a:t>SE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2(x-y) + 5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charset="0"/>
              </a:rPr>
              <a:t>line algorithm had constant increments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charset="0"/>
              </a:rPr>
              <a:t>can we do this here, too?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3366FF"/>
                </a:solidFill>
                <a:cs typeface="+mn-cs"/>
                <a:sym typeface="Symbol" charset="0"/>
              </a:rPr>
              <a:t>refinement</a:t>
            </a:r>
            <a:r>
              <a:rPr lang="en-US" dirty="0">
                <a:cs typeface="+mn-cs"/>
                <a:sym typeface="Symbol" charset="0"/>
              </a:rPr>
              <a:t>: second order differences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charset="0"/>
              </a:rPr>
              <a:t>idea: compute </a:t>
            </a:r>
            <a:r>
              <a:rPr lang="en-US" dirty="0">
                <a:solidFill>
                  <a:srgbClr val="3366FF"/>
                </a:solidFill>
                <a:sym typeface="Symbol" charset="0"/>
              </a:rPr>
              <a:t>increments of increments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charset="0"/>
              </a:rPr>
              <a:t>how: consider </a:t>
            </a:r>
            <a:r>
              <a:rPr lang="en-US" dirty="0">
                <a:solidFill>
                  <a:srgbClr val="3366FF"/>
                </a:solidFill>
                <a:sym typeface="Symbol" charset="0"/>
              </a:rPr>
              <a:t>two steps </a:t>
            </a:r>
            <a:r>
              <a:rPr lang="en-US" dirty="0">
                <a:sym typeface="Symbol" charset="0"/>
              </a:rPr>
              <a:t>in advance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ym typeface="Symbol" charset="0"/>
              </a:rPr>
              <a:t>   (see next chapter in the slides)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 Midpoint Algorithms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3366FF"/>
                </a:solidFill>
                <a:ea typeface="ＭＳ Ｐゴシック" pitchFamily="34" charset="-128"/>
              </a:rPr>
              <a:t>Summary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fast and simple because of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incremental technique using integer arithmetic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multiplication/division avoidance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extensions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many other curves (implicit equations needed)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not axis-aligned curves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practical importance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OpenGL / DirectX drivers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printer drivers (PostScript, PDF, …)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Goal: Draw Graphic Primitives in Raster Displays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graphic </a:t>
            </a:r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primitives</a:t>
            </a:r>
            <a:r>
              <a:rPr lang="en-US" dirty="0">
                <a:ea typeface="ＭＳ Ｐゴシック" pitchFamily="34" charset="-128"/>
              </a:rPr>
              <a:t>: lines, circles, ellipsoids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how to show such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shapes on a raster?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task: determine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the pixels to draw 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requirements: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efficiency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Quality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simplest case: </a:t>
            </a:r>
            <a:r>
              <a:rPr lang="en-US" b="1" dirty="0">
                <a:ea typeface="ＭＳ Ｐゴシック" pitchFamily="34" charset="-128"/>
              </a:rPr>
              <a:t>straight lines</a:t>
            </a:r>
          </a:p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  <p:graphicFrame>
        <p:nvGraphicFramePr>
          <p:cNvPr id="6147" name="Object 9"/>
          <p:cNvGraphicFramePr>
            <a:graphicFrameLocks noChangeAspect="1"/>
          </p:cNvGraphicFramePr>
          <p:nvPr/>
        </p:nvGraphicFramePr>
        <p:xfrm>
          <a:off x="4724400" y="2362200"/>
          <a:ext cx="40386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PHOTO-PAINT" r:id="rId3" imgW="9066667" imgH="6914286" progId="">
                  <p:embed/>
                </p:oleObj>
              </mc:Choice>
              <mc:Fallback>
                <p:oleObj name="PHOTO-PAINT" r:id="rId3" imgW="9066667" imgH="6914286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0386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Lines: Mathematical Descriptions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input: </a:t>
            </a:r>
          </a:p>
          <a:p>
            <a:pPr marL="457200" lvl="1" indent="0">
              <a:buNone/>
            </a:pP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b="1" baseline="-25000" dirty="0">
                <a:ea typeface="ＭＳ Ｐゴシック" pitchFamily="34" charset="-128"/>
              </a:rPr>
              <a:t>1</a:t>
            </a:r>
            <a:r>
              <a:rPr lang="en-US" b="1" dirty="0">
                <a:ea typeface="ＭＳ Ｐゴシック" pitchFamily="34" charset="-128"/>
              </a:rPr>
              <a:t>(x</a:t>
            </a:r>
            <a:r>
              <a:rPr lang="en-US" b="1" baseline="-25000" dirty="0">
                <a:ea typeface="ＭＳ Ｐゴシック" pitchFamily="34" charset="-128"/>
              </a:rPr>
              <a:t>1</a:t>
            </a:r>
            <a:r>
              <a:rPr lang="en-US" b="1" dirty="0">
                <a:ea typeface="ＭＳ Ｐゴシック" pitchFamily="34" charset="-128"/>
              </a:rPr>
              <a:t>, y</a:t>
            </a:r>
            <a:r>
              <a:rPr lang="en-US" b="1" baseline="-25000" dirty="0">
                <a:ea typeface="ＭＳ Ｐゴシック" pitchFamily="34" charset="-128"/>
              </a:rPr>
              <a:t>1</a:t>
            </a:r>
            <a:r>
              <a:rPr lang="en-US" b="1" dirty="0">
                <a:ea typeface="ＭＳ Ｐゴシック" pitchFamily="34" charset="-128"/>
              </a:rPr>
              <a:t>) </a:t>
            </a:r>
            <a:r>
              <a:rPr lang="en-US" dirty="0">
                <a:ea typeface="ＭＳ Ｐゴシック" pitchFamily="34" charset="-128"/>
              </a:rPr>
              <a:t>and </a:t>
            </a:r>
            <a:r>
              <a:rPr lang="en-US" b="1" dirty="0">
                <a:ea typeface="ＭＳ Ｐゴシック" pitchFamily="34" charset="-128"/>
              </a:rPr>
              <a:t>P</a:t>
            </a:r>
            <a:r>
              <a:rPr lang="en-US" b="1" baseline="-25000" dirty="0">
                <a:ea typeface="ＭＳ Ｐゴシック" pitchFamily="34" charset="-128"/>
              </a:rPr>
              <a:t>2</a:t>
            </a:r>
            <a:r>
              <a:rPr lang="en-US" b="1" dirty="0">
                <a:ea typeface="ＭＳ Ｐゴシック" pitchFamily="34" charset="-128"/>
              </a:rPr>
              <a:t>(x</a:t>
            </a:r>
            <a:r>
              <a:rPr lang="en-US" b="1" baseline="-25000" dirty="0">
                <a:ea typeface="ＭＳ Ｐゴシック" pitchFamily="34" charset="-128"/>
              </a:rPr>
              <a:t>2</a:t>
            </a:r>
            <a:r>
              <a:rPr lang="en-US" b="1" dirty="0">
                <a:ea typeface="ＭＳ Ｐゴシック" pitchFamily="34" charset="-128"/>
              </a:rPr>
              <a:t>, y</a:t>
            </a:r>
            <a:r>
              <a:rPr lang="en-US" b="1" baseline="-25000" dirty="0">
                <a:ea typeface="ＭＳ Ｐゴシック" pitchFamily="34" charset="-128"/>
              </a:rPr>
              <a:t>2</a:t>
            </a:r>
            <a:r>
              <a:rPr lang="en-US" b="1" dirty="0">
                <a:ea typeface="ＭＳ Ｐゴシック" pitchFamily="34" charset="-128"/>
              </a:rPr>
              <a:t>)</a:t>
            </a:r>
            <a:br>
              <a:rPr lang="en-US" b="1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>
                <a:ea typeface="ＭＳ Ｐゴシック" pitchFamily="34" charset="-128"/>
              </a:rPr>
              <a:t>x = x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 – x</a:t>
            </a:r>
            <a:r>
              <a:rPr lang="en-US" baseline="-25000" dirty="0">
                <a:ea typeface="ＭＳ Ｐゴシック" pitchFamily="34" charset="-128"/>
              </a:rPr>
              <a:t>1; 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>
                <a:ea typeface="ＭＳ Ｐゴシック" pitchFamily="34" charset="-128"/>
              </a:rPr>
              <a:t>y = y</a:t>
            </a:r>
            <a:r>
              <a:rPr lang="en-US" baseline="-25000" dirty="0">
                <a:ea typeface="ＭＳ Ｐゴシック" pitchFamily="34" charset="-128"/>
              </a:rPr>
              <a:t>2 </a:t>
            </a:r>
            <a:r>
              <a:rPr lang="en-US" dirty="0">
                <a:ea typeface="ＭＳ Ｐゴシック" pitchFamily="34" charset="-128"/>
              </a:rPr>
              <a:t>–</a:t>
            </a:r>
            <a:r>
              <a:rPr lang="en-US" baseline="-2500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y</a:t>
            </a:r>
            <a:r>
              <a:rPr lang="en-US" baseline="-25000" dirty="0">
                <a:ea typeface="ＭＳ Ｐゴシック" pitchFamily="34" charset="-128"/>
              </a:rPr>
              <a:t>1; </a:t>
            </a:r>
            <a:r>
              <a:rPr lang="en-US" dirty="0">
                <a:ea typeface="ＭＳ Ｐゴシック" pitchFamily="34" charset="-128"/>
              </a:rPr>
              <a:t>m = 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>
                <a:ea typeface="ＭＳ Ｐゴシック" pitchFamily="34" charset="-128"/>
              </a:rPr>
              <a:t>y/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>
                <a:ea typeface="ＭＳ Ｐゴシック" pitchFamily="34" charset="-128"/>
              </a:rPr>
              <a:t>x  (</a:t>
            </a:r>
            <a:r>
              <a:rPr lang="en-US" dirty="0"/>
              <a:t>The  </a:t>
            </a:r>
            <a:r>
              <a:rPr lang="en-US" b="1" dirty="0"/>
              <a:t>slope (m)</a:t>
            </a:r>
            <a:r>
              <a:rPr lang="en-US" dirty="0"/>
              <a:t> of a line is the ratio of the amount that </a:t>
            </a:r>
            <a:r>
              <a:rPr lang="en-US" i="1" dirty="0"/>
              <a:t>y</a:t>
            </a:r>
            <a:r>
              <a:rPr lang="en-US" dirty="0"/>
              <a:t> increases as </a:t>
            </a:r>
            <a:r>
              <a:rPr lang="en-US" i="1" dirty="0"/>
              <a:t>x</a:t>
            </a:r>
            <a:r>
              <a:rPr lang="en-US" dirty="0"/>
              <a:t> increases some amount. Slope tells you how steep a line is, or how much </a:t>
            </a:r>
            <a:r>
              <a:rPr lang="en-US" i="1" dirty="0"/>
              <a:t>y</a:t>
            </a:r>
            <a:r>
              <a:rPr lang="en-US" dirty="0"/>
              <a:t> increases as </a:t>
            </a:r>
            <a:r>
              <a:rPr lang="en-US" i="1" dirty="0"/>
              <a:t>x</a:t>
            </a:r>
            <a:r>
              <a:rPr lang="en-US" dirty="0"/>
              <a:t> increases.)</a:t>
            </a:r>
            <a:endParaRPr lang="en-US" baseline="-25000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explicit equation: </a:t>
            </a:r>
          </a:p>
          <a:p>
            <a:pPr marL="457200" lvl="1" indent="0" eaLnBrk="1" hangingPunct="1">
              <a:buFontTx/>
              <a:buNone/>
            </a:pPr>
            <a:r>
              <a:rPr lang="en-US" dirty="0">
                <a:ea typeface="ＭＳ Ｐゴシック" pitchFamily="34" charset="-128"/>
              </a:rPr>
              <a:t>f(x) = </a:t>
            </a:r>
            <a:r>
              <a:rPr lang="en-US" dirty="0" err="1">
                <a:ea typeface="ＭＳ Ｐゴシック" pitchFamily="34" charset="-128"/>
              </a:rPr>
              <a:t>mx</a:t>
            </a:r>
            <a:r>
              <a:rPr lang="en-US" dirty="0">
                <a:ea typeface="ＭＳ Ｐゴシック" pitchFamily="34" charset="-128"/>
              </a:rPr>
              <a:t> + n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m = 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>
                <a:ea typeface="ＭＳ Ｐゴシック" pitchFamily="34" charset="-128"/>
              </a:rPr>
              <a:t>y/</a:t>
            </a:r>
            <a:r>
              <a:rPr lang="en-US" dirty="0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>
                <a:ea typeface="ＭＳ Ｐゴシック" pitchFamily="34" charset="-128"/>
              </a:rPr>
              <a:t>x; n: intersection with </a:t>
            </a:r>
            <a:r>
              <a:rPr lang="en-US" i="1" dirty="0">
                <a:ea typeface="ＭＳ Ｐゴシック" pitchFamily="34" charset="-128"/>
              </a:rPr>
              <a:t>y</a:t>
            </a:r>
            <a:r>
              <a:rPr lang="en-US" dirty="0">
                <a:ea typeface="ＭＳ Ｐゴシック" pitchFamily="34" charset="-128"/>
              </a:rPr>
              <a:t>-axis</a:t>
            </a:r>
          </a:p>
          <a:p>
            <a:pPr eaLnBrk="1" hangingPunct="1"/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parametric description: </a:t>
            </a:r>
          </a:p>
          <a:p>
            <a:pPr marL="457200" lvl="1" indent="0" eaLnBrk="1" hangingPunct="1">
              <a:buFontTx/>
              <a:buNone/>
            </a:pPr>
            <a:r>
              <a:rPr lang="en-US" dirty="0">
                <a:ea typeface="ＭＳ Ｐゴシック" pitchFamily="34" charset="-128"/>
              </a:rPr>
              <a:t>x = x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 + t(x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-x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 = x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dirty="0" err="1">
                <a:ea typeface="ＭＳ Ｐゴシック" pitchFamily="34" charset="-128"/>
              </a:rPr>
              <a:t>t</a:t>
            </a:r>
            <a:r>
              <a:rPr lang="en-US" dirty="0" err="1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 err="1">
                <a:ea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y = y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 + t(y</a:t>
            </a:r>
            <a:r>
              <a:rPr lang="en-US" baseline="-25000" dirty="0">
                <a:ea typeface="ＭＳ Ｐゴシック" pitchFamily="34" charset="-128"/>
              </a:rPr>
              <a:t>2</a:t>
            </a:r>
            <a:r>
              <a:rPr lang="en-US" dirty="0">
                <a:ea typeface="ＭＳ Ｐゴシック" pitchFamily="34" charset="-128"/>
              </a:rPr>
              <a:t>-y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) = y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 + </a:t>
            </a:r>
            <a:r>
              <a:rPr lang="en-US" dirty="0" err="1">
                <a:ea typeface="ＭＳ Ｐゴシック" pitchFamily="34" charset="-128"/>
              </a:rPr>
              <a:t>t</a:t>
            </a:r>
            <a:r>
              <a:rPr lang="en-US" dirty="0" err="1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 dirty="0" err="1">
                <a:ea typeface="ＭＳ Ｐゴシック" pitchFamily="34" charset="-128"/>
              </a:rPr>
              <a:t>y</a:t>
            </a:r>
            <a:r>
              <a:rPr lang="en-US" dirty="0">
                <a:ea typeface="ＭＳ Ｐゴシック" pitchFamily="34" charset="-128"/>
              </a:rPr>
              <a:t> </a:t>
            </a:r>
          </a:p>
          <a:p>
            <a:pPr eaLnBrk="1" hangingPunct="1"/>
            <a:r>
              <a:rPr lang="en-US" dirty="0">
                <a:solidFill>
                  <a:srgbClr val="0066CC"/>
                </a:solidFill>
                <a:ea typeface="ＭＳ Ｐゴシック" pitchFamily="34" charset="-128"/>
              </a:rPr>
              <a:t>implicit equation: </a:t>
            </a:r>
            <a:r>
              <a:rPr lang="en-US" dirty="0">
                <a:ea typeface="ＭＳ Ｐゴシック" pitchFamily="34" charset="-128"/>
              </a:rPr>
              <a:t>F(x, y) = ax + by + c = 0</a:t>
            </a:r>
            <a:br>
              <a:rPr lang="en-US" dirty="0">
                <a:ea typeface="ＭＳ Ｐゴシック" pitchFamily="34" charset="-128"/>
              </a:rPr>
            </a:br>
            <a:endParaRPr lang="en-US" dirty="0">
              <a:ea typeface="ＭＳ Ｐゴシック" pitchFamily="34" charset="-128"/>
              <a:cs typeface="Arial" pitchFamily="34" charset="0"/>
            </a:endParaRPr>
          </a:p>
          <a:p>
            <a:pPr marL="457200" lvl="1" indent="0" eaLnBrk="1" hangingPunct="1"/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3962400" y="5695950"/>
            <a:ext cx="4495800" cy="5334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419600" y="5715000"/>
            <a:ext cx="3700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advantageous for scan conversion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Na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ï</a:t>
            </a:r>
            <a:r>
              <a:rPr lang="en-US">
                <a:ea typeface="ＭＳ Ｐゴシック" pitchFamily="34" charset="-128"/>
              </a:rPr>
              <a:t>ve Algorithm</a:t>
            </a:r>
          </a:p>
        </p:txBody>
      </p:sp>
      <p:sp>
        <p:nvSpPr>
          <p:cNvPr id="16515" name="Rectangle 13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use </a:t>
            </a:r>
            <a:r>
              <a:rPr lang="en-US">
                <a:solidFill>
                  <a:srgbClr val="0066CC"/>
                </a:solidFill>
                <a:ea typeface="ＭＳ Ｐゴシック" pitchFamily="34" charset="-128"/>
              </a:rPr>
              <a:t>explicit equation </a:t>
            </a:r>
            <a:r>
              <a:rPr lang="en-US">
                <a:ea typeface="ＭＳ Ｐゴシック" pitchFamily="34" charset="-128"/>
              </a:rPr>
              <a:t>f(x) = mx + n,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iterate over x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problems:</a:t>
            </a:r>
          </a:p>
          <a:p>
            <a:pPr lvl="1" eaLnBrk="1" hangingPunct="1"/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accuracy</a:t>
            </a:r>
            <a:r>
              <a:rPr lang="en-US">
                <a:ea typeface="ＭＳ Ｐゴシック" pitchFamily="34" charset="-128"/>
              </a:rPr>
              <a:t/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(floating point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computations)</a:t>
            </a:r>
          </a:p>
          <a:p>
            <a:pPr lvl="1" eaLnBrk="1" hangingPunct="1"/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efficiency</a:t>
            </a:r>
            <a:br>
              <a:rPr lang="en-US">
                <a:solidFill>
                  <a:srgbClr val="FF6600"/>
                </a:solidFill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(multiplications)</a:t>
            </a:r>
          </a:p>
          <a:p>
            <a:pPr lvl="1" eaLnBrk="1" hangingPunct="1"/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rounding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sometimes 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missing</a:t>
            </a:r>
            <a:r>
              <a:rPr lang="en-US">
                <a:ea typeface="ＭＳ Ｐゴシック" pitchFamily="34" charset="-128"/>
              </a:rPr>
              <a:t> pixels or 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not defined </a:t>
            </a:r>
            <a:r>
              <a:rPr lang="en-US">
                <a:ea typeface="ＭＳ Ｐゴシック" pitchFamily="34" charset="-128"/>
              </a:rPr>
              <a:t>at all</a:t>
            </a: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3962400" y="1905000"/>
            <a:ext cx="4800600" cy="3429000"/>
            <a:chOff x="240" y="336"/>
            <a:chExt cx="5136" cy="3744"/>
          </a:xfrm>
        </p:grpSpPr>
        <p:sp>
          <p:nvSpPr>
            <p:cNvPr id="8196" name="Line 134"/>
            <p:cNvSpPr>
              <a:spLocks noChangeShapeType="1"/>
            </p:cNvSpPr>
            <p:nvPr/>
          </p:nvSpPr>
          <p:spPr bwMode="auto">
            <a:xfrm flipV="1">
              <a:off x="2112" y="528"/>
              <a:ext cx="1680" cy="4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35"/>
            <p:cNvGrpSpPr>
              <a:grpSpLocks/>
            </p:cNvGrpSpPr>
            <p:nvPr/>
          </p:nvGrpSpPr>
          <p:grpSpPr bwMode="auto">
            <a:xfrm>
              <a:off x="240" y="336"/>
              <a:ext cx="5136" cy="3744"/>
              <a:chOff x="240" y="336"/>
              <a:chExt cx="5136" cy="3744"/>
            </a:xfrm>
          </p:grpSpPr>
          <p:sp>
            <p:nvSpPr>
              <p:cNvPr id="8223" name="Line 136"/>
              <p:cNvSpPr>
                <a:spLocks noChangeShapeType="1"/>
              </p:cNvSpPr>
              <p:nvPr/>
            </p:nvSpPr>
            <p:spPr bwMode="auto">
              <a:xfrm>
                <a:off x="43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137"/>
              <p:cNvSpPr>
                <a:spLocks noChangeShapeType="1"/>
              </p:cNvSpPr>
              <p:nvPr/>
            </p:nvSpPr>
            <p:spPr bwMode="auto">
              <a:xfrm>
                <a:off x="67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Line 138"/>
              <p:cNvSpPr>
                <a:spLocks noChangeShapeType="1"/>
              </p:cNvSpPr>
              <p:nvPr/>
            </p:nvSpPr>
            <p:spPr bwMode="auto">
              <a:xfrm>
                <a:off x="91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139"/>
              <p:cNvSpPr>
                <a:spLocks noChangeShapeType="1"/>
              </p:cNvSpPr>
              <p:nvPr/>
            </p:nvSpPr>
            <p:spPr bwMode="auto">
              <a:xfrm>
                <a:off x="115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140"/>
              <p:cNvSpPr>
                <a:spLocks noChangeShapeType="1"/>
              </p:cNvSpPr>
              <p:nvPr/>
            </p:nvSpPr>
            <p:spPr bwMode="auto">
              <a:xfrm>
                <a:off x="139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141"/>
              <p:cNvSpPr>
                <a:spLocks noChangeShapeType="1"/>
              </p:cNvSpPr>
              <p:nvPr/>
            </p:nvSpPr>
            <p:spPr bwMode="auto">
              <a:xfrm>
                <a:off x="163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142"/>
              <p:cNvSpPr>
                <a:spLocks noChangeShapeType="1"/>
              </p:cNvSpPr>
              <p:nvPr/>
            </p:nvSpPr>
            <p:spPr bwMode="auto">
              <a:xfrm>
                <a:off x="187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143"/>
              <p:cNvSpPr>
                <a:spLocks noChangeShapeType="1"/>
              </p:cNvSpPr>
              <p:nvPr/>
            </p:nvSpPr>
            <p:spPr bwMode="auto">
              <a:xfrm>
                <a:off x="211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144"/>
              <p:cNvSpPr>
                <a:spLocks noChangeShapeType="1"/>
              </p:cNvSpPr>
              <p:nvPr/>
            </p:nvSpPr>
            <p:spPr bwMode="auto">
              <a:xfrm>
                <a:off x="235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145"/>
              <p:cNvSpPr>
                <a:spLocks noChangeShapeType="1"/>
              </p:cNvSpPr>
              <p:nvPr/>
            </p:nvSpPr>
            <p:spPr bwMode="auto">
              <a:xfrm>
                <a:off x="259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146"/>
              <p:cNvSpPr>
                <a:spLocks noChangeShapeType="1"/>
              </p:cNvSpPr>
              <p:nvPr/>
            </p:nvSpPr>
            <p:spPr bwMode="auto">
              <a:xfrm>
                <a:off x="283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147"/>
              <p:cNvSpPr>
                <a:spLocks noChangeShapeType="1"/>
              </p:cNvSpPr>
              <p:nvPr/>
            </p:nvSpPr>
            <p:spPr bwMode="auto">
              <a:xfrm>
                <a:off x="307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148"/>
              <p:cNvSpPr>
                <a:spLocks noChangeShapeType="1"/>
              </p:cNvSpPr>
              <p:nvPr/>
            </p:nvSpPr>
            <p:spPr bwMode="auto">
              <a:xfrm>
                <a:off x="331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149"/>
              <p:cNvSpPr>
                <a:spLocks noChangeShapeType="1"/>
              </p:cNvSpPr>
              <p:nvPr/>
            </p:nvSpPr>
            <p:spPr bwMode="auto">
              <a:xfrm>
                <a:off x="355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150"/>
              <p:cNvSpPr>
                <a:spLocks noChangeShapeType="1"/>
              </p:cNvSpPr>
              <p:nvPr/>
            </p:nvSpPr>
            <p:spPr bwMode="auto">
              <a:xfrm>
                <a:off x="379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151"/>
              <p:cNvSpPr>
                <a:spLocks noChangeShapeType="1"/>
              </p:cNvSpPr>
              <p:nvPr/>
            </p:nvSpPr>
            <p:spPr bwMode="auto">
              <a:xfrm>
                <a:off x="403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152"/>
              <p:cNvSpPr>
                <a:spLocks noChangeShapeType="1"/>
              </p:cNvSpPr>
              <p:nvPr/>
            </p:nvSpPr>
            <p:spPr bwMode="auto">
              <a:xfrm>
                <a:off x="427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153"/>
              <p:cNvSpPr>
                <a:spLocks noChangeShapeType="1"/>
              </p:cNvSpPr>
              <p:nvPr/>
            </p:nvSpPr>
            <p:spPr bwMode="auto">
              <a:xfrm>
                <a:off x="451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Line 154"/>
              <p:cNvSpPr>
                <a:spLocks noChangeShapeType="1"/>
              </p:cNvSpPr>
              <p:nvPr/>
            </p:nvSpPr>
            <p:spPr bwMode="auto">
              <a:xfrm>
                <a:off x="475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Line 155"/>
              <p:cNvSpPr>
                <a:spLocks noChangeShapeType="1"/>
              </p:cNvSpPr>
              <p:nvPr/>
            </p:nvSpPr>
            <p:spPr bwMode="auto">
              <a:xfrm>
                <a:off x="499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Line 156"/>
              <p:cNvSpPr>
                <a:spLocks noChangeShapeType="1"/>
              </p:cNvSpPr>
              <p:nvPr/>
            </p:nvSpPr>
            <p:spPr bwMode="auto">
              <a:xfrm>
                <a:off x="5232" y="336"/>
                <a:ext cx="0" cy="3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Line 157"/>
              <p:cNvSpPr>
                <a:spLocks noChangeShapeType="1"/>
              </p:cNvSpPr>
              <p:nvPr/>
            </p:nvSpPr>
            <p:spPr bwMode="auto">
              <a:xfrm>
                <a:off x="240" y="52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Line 158"/>
              <p:cNvSpPr>
                <a:spLocks noChangeShapeType="1"/>
              </p:cNvSpPr>
              <p:nvPr/>
            </p:nvSpPr>
            <p:spPr bwMode="auto">
              <a:xfrm>
                <a:off x="240" y="76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159"/>
              <p:cNvSpPr>
                <a:spLocks noChangeShapeType="1"/>
              </p:cNvSpPr>
              <p:nvPr/>
            </p:nvSpPr>
            <p:spPr bwMode="auto">
              <a:xfrm>
                <a:off x="240" y="100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160"/>
              <p:cNvSpPr>
                <a:spLocks noChangeShapeType="1"/>
              </p:cNvSpPr>
              <p:nvPr/>
            </p:nvSpPr>
            <p:spPr bwMode="auto">
              <a:xfrm>
                <a:off x="240" y="124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Line 161"/>
              <p:cNvSpPr>
                <a:spLocks noChangeShapeType="1"/>
              </p:cNvSpPr>
              <p:nvPr/>
            </p:nvSpPr>
            <p:spPr bwMode="auto">
              <a:xfrm>
                <a:off x="240" y="148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162"/>
              <p:cNvSpPr>
                <a:spLocks noChangeShapeType="1"/>
              </p:cNvSpPr>
              <p:nvPr/>
            </p:nvSpPr>
            <p:spPr bwMode="auto">
              <a:xfrm>
                <a:off x="240" y="172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163"/>
              <p:cNvSpPr>
                <a:spLocks noChangeShapeType="1"/>
              </p:cNvSpPr>
              <p:nvPr/>
            </p:nvSpPr>
            <p:spPr bwMode="auto">
              <a:xfrm>
                <a:off x="240" y="196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1" name="Line 164"/>
              <p:cNvSpPr>
                <a:spLocks noChangeShapeType="1"/>
              </p:cNvSpPr>
              <p:nvPr/>
            </p:nvSpPr>
            <p:spPr bwMode="auto">
              <a:xfrm>
                <a:off x="240" y="220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165"/>
              <p:cNvSpPr>
                <a:spLocks noChangeShapeType="1"/>
              </p:cNvSpPr>
              <p:nvPr/>
            </p:nvSpPr>
            <p:spPr bwMode="auto">
              <a:xfrm>
                <a:off x="240" y="244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166"/>
              <p:cNvSpPr>
                <a:spLocks noChangeShapeType="1"/>
              </p:cNvSpPr>
              <p:nvPr/>
            </p:nvSpPr>
            <p:spPr bwMode="auto">
              <a:xfrm>
                <a:off x="240" y="268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4" name="Line 167"/>
              <p:cNvSpPr>
                <a:spLocks noChangeShapeType="1"/>
              </p:cNvSpPr>
              <p:nvPr/>
            </p:nvSpPr>
            <p:spPr bwMode="auto">
              <a:xfrm>
                <a:off x="240" y="292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168"/>
              <p:cNvSpPr>
                <a:spLocks noChangeShapeType="1"/>
              </p:cNvSpPr>
              <p:nvPr/>
            </p:nvSpPr>
            <p:spPr bwMode="auto">
              <a:xfrm>
                <a:off x="240" y="316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169"/>
              <p:cNvSpPr>
                <a:spLocks noChangeShapeType="1"/>
              </p:cNvSpPr>
              <p:nvPr/>
            </p:nvSpPr>
            <p:spPr bwMode="auto">
              <a:xfrm>
                <a:off x="240" y="340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Line 170"/>
              <p:cNvSpPr>
                <a:spLocks noChangeShapeType="1"/>
              </p:cNvSpPr>
              <p:nvPr/>
            </p:nvSpPr>
            <p:spPr bwMode="auto">
              <a:xfrm>
                <a:off x="240" y="364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8" name="Line 171"/>
              <p:cNvSpPr>
                <a:spLocks noChangeShapeType="1"/>
              </p:cNvSpPr>
              <p:nvPr/>
            </p:nvSpPr>
            <p:spPr bwMode="auto">
              <a:xfrm>
                <a:off x="240" y="3888"/>
                <a:ext cx="5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8" name="Line 172"/>
            <p:cNvSpPr>
              <a:spLocks noChangeShapeType="1"/>
            </p:cNvSpPr>
            <p:nvPr/>
          </p:nvSpPr>
          <p:spPr bwMode="auto">
            <a:xfrm flipV="1">
              <a:off x="432" y="2208"/>
              <a:ext cx="2160" cy="120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173"/>
            <p:cNvSpPr>
              <a:spLocks noChangeShapeType="1"/>
            </p:cNvSpPr>
            <p:nvPr/>
          </p:nvSpPr>
          <p:spPr bwMode="auto">
            <a:xfrm flipV="1">
              <a:off x="3072" y="2208"/>
              <a:ext cx="480" cy="168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Oval 174"/>
            <p:cNvSpPr>
              <a:spLocks noChangeArrowheads="1"/>
            </p:cNvSpPr>
            <p:nvPr/>
          </p:nvSpPr>
          <p:spPr bwMode="auto">
            <a:xfrm>
              <a:off x="336" y="33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Oval 175"/>
            <p:cNvSpPr>
              <a:spLocks noChangeArrowheads="1"/>
            </p:cNvSpPr>
            <p:nvPr/>
          </p:nvSpPr>
          <p:spPr bwMode="auto">
            <a:xfrm>
              <a:off x="576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76"/>
            <p:cNvSpPr>
              <a:spLocks noChangeArrowheads="1"/>
            </p:cNvSpPr>
            <p:nvPr/>
          </p:nvSpPr>
          <p:spPr bwMode="auto">
            <a:xfrm>
              <a:off x="816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Oval 177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78"/>
            <p:cNvSpPr>
              <a:spLocks noChangeArrowheads="1"/>
            </p:cNvSpPr>
            <p:nvPr/>
          </p:nvSpPr>
          <p:spPr bwMode="auto">
            <a:xfrm>
              <a:off x="129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79"/>
            <p:cNvSpPr>
              <a:spLocks noChangeArrowheads="1"/>
            </p:cNvSpPr>
            <p:nvPr/>
          </p:nvSpPr>
          <p:spPr bwMode="auto">
            <a:xfrm>
              <a:off x="1536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80"/>
            <p:cNvSpPr>
              <a:spLocks noChangeArrowheads="1"/>
            </p:cNvSpPr>
            <p:nvPr/>
          </p:nvSpPr>
          <p:spPr bwMode="auto">
            <a:xfrm>
              <a:off x="1776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81"/>
            <p:cNvSpPr>
              <a:spLocks noChangeArrowheads="1"/>
            </p:cNvSpPr>
            <p:nvPr/>
          </p:nvSpPr>
          <p:spPr bwMode="auto">
            <a:xfrm>
              <a:off x="2016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82"/>
            <p:cNvSpPr>
              <a:spLocks noChangeArrowheads="1"/>
            </p:cNvSpPr>
            <p:nvPr/>
          </p:nvSpPr>
          <p:spPr bwMode="auto">
            <a:xfrm>
              <a:off x="2256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83"/>
            <p:cNvSpPr>
              <a:spLocks noChangeArrowheads="1"/>
            </p:cNvSpPr>
            <p:nvPr/>
          </p:nvSpPr>
          <p:spPr bwMode="auto">
            <a:xfrm>
              <a:off x="2496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184"/>
            <p:cNvSpPr>
              <a:spLocks noChangeArrowheads="1"/>
            </p:cNvSpPr>
            <p:nvPr/>
          </p:nvSpPr>
          <p:spPr bwMode="auto">
            <a:xfrm>
              <a:off x="2976" y="37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85"/>
            <p:cNvSpPr>
              <a:spLocks noChangeArrowheads="1"/>
            </p:cNvSpPr>
            <p:nvPr/>
          </p:nvSpPr>
          <p:spPr bwMode="auto">
            <a:xfrm>
              <a:off x="3216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186"/>
            <p:cNvSpPr>
              <a:spLocks noChangeArrowheads="1"/>
            </p:cNvSpPr>
            <p:nvPr/>
          </p:nvSpPr>
          <p:spPr bwMode="auto">
            <a:xfrm>
              <a:off x="3456" y="21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87"/>
            <p:cNvSpPr>
              <a:spLocks noChangeShapeType="1"/>
            </p:cNvSpPr>
            <p:nvPr/>
          </p:nvSpPr>
          <p:spPr bwMode="auto">
            <a:xfrm flipV="1">
              <a:off x="4512" y="1968"/>
              <a:ext cx="0" cy="192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188"/>
            <p:cNvSpPr txBox="1">
              <a:spLocks noChangeArrowheads="1"/>
            </p:cNvSpPr>
            <p:nvPr/>
          </p:nvSpPr>
          <p:spPr bwMode="auto">
            <a:xfrm>
              <a:off x="4369" y="2688"/>
              <a:ext cx="443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de-DE" sz="3200" b="1">
                  <a:solidFill>
                    <a:srgbClr val="FF0000"/>
                  </a:solidFill>
                  <a:latin typeface="Tahoma" pitchFamily="34" charset="0"/>
                </a:rPr>
                <a:t>?</a:t>
              </a:r>
              <a:endParaRPr lang="en-US" sz="32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215" name="Oval 189"/>
            <p:cNvSpPr>
              <a:spLocks noChangeArrowheads="1"/>
            </p:cNvSpPr>
            <p:nvPr/>
          </p:nvSpPr>
          <p:spPr bwMode="auto">
            <a:xfrm>
              <a:off x="2016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Oval 190"/>
            <p:cNvSpPr>
              <a:spLocks noChangeArrowheads="1"/>
            </p:cNvSpPr>
            <p:nvPr/>
          </p:nvSpPr>
          <p:spPr bwMode="auto">
            <a:xfrm>
              <a:off x="2256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191"/>
            <p:cNvSpPr>
              <a:spLocks noChangeArrowheads="1"/>
            </p:cNvSpPr>
            <p:nvPr/>
          </p:nvSpPr>
          <p:spPr bwMode="auto">
            <a:xfrm>
              <a:off x="2496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192"/>
            <p:cNvSpPr>
              <a:spLocks noChangeArrowheads="1"/>
            </p:cNvSpPr>
            <p:nvPr/>
          </p:nvSpPr>
          <p:spPr bwMode="auto">
            <a:xfrm>
              <a:off x="2736" y="6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193"/>
            <p:cNvSpPr>
              <a:spLocks noChangeArrowheads="1"/>
            </p:cNvSpPr>
            <p:nvPr/>
          </p:nvSpPr>
          <p:spPr bwMode="auto">
            <a:xfrm>
              <a:off x="2976" y="6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194"/>
            <p:cNvSpPr>
              <a:spLocks noChangeArrowheads="1"/>
            </p:cNvSpPr>
            <p:nvPr/>
          </p:nvSpPr>
          <p:spPr bwMode="auto">
            <a:xfrm>
              <a:off x="3216" y="6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195"/>
            <p:cNvSpPr>
              <a:spLocks noChangeArrowheads="1"/>
            </p:cNvSpPr>
            <p:nvPr/>
          </p:nvSpPr>
          <p:spPr bwMode="auto">
            <a:xfrm>
              <a:off x="3456" y="4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196"/>
            <p:cNvSpPr>
              <a:spLocks noChangeArrowheads="1"/>
            </p:cNvSpPr>
            <p:nvPr/>
          </p:nvSpPr>
          <p:spPr bwMode="auto">
            <a:xfrm>
              <a:off x="3696" y="4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Implicit Line Equation: Advantage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not only defines the line but tells us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if a pixel is on the line or not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F(x, y) = ax + by + c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F(x, y) &gt; 0 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→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cs typeface="Arial" pitchFamily="34" charset="0"/>
              </a:rPr>
              <a:t>below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the line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F(x, y) = 0 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→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cs typeface="Arial" pitchFamily="34" charset="0"/>
              </a:rPr>
              <a:t>on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the line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F(x, y) &lt; 0 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→ </a:t>
            </a:r>
            <a:r>
              <a:rPr lang="en-US">
                <a:solidFill>
                  <a:srgbClr val="3366FF"/>
                </a:solidFill>
                <a:ea typeface="ＭＳ Ｐゴシック" pitchFamily="34" charset="-128"/>
                <a:cs typeface="Arial" pitchFamily="34" charset="0"/>
              </a:rPr>
              <a:t>above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the line</a:t>
            </a:r>
            <a:endParaRPr lang="en-US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tells us on which side of the (mathematical) line a (discrete) pixel lies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>
            <a:off x="6543675" y="2395538"/>
            <a:ext cx="22225" cy="249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7094538" y="2462213"/>
            <a:ext cx="0" cy="2424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 flipH="1">
            <a:off x="7645400" y="2389188"/>
            <a:ext cx="6350" cy="2497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8196263" y="2441575"/>
            <a:ext cx="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8747125" y="244792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6213475" y="3484563"/>
            <a:ext cx="272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flipV="1">
            <a:off x="6157913" y="4002088"/>
            <a:ext cx="2754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6213475" y="4522788"/>
            <a:ext cx="271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5"/>
          <p:cNvSpPr>
            <a:spLocks noChangeShapeType="1"/>
          </p:cNvSpPr>
          <p:nvPr/>
        </p:nvSpPr>
        <p:spPr bwMode="auto">
          <a:xfrm flipV="1">
            <a:off x="6551613" y="3041650"/>
            <a:ext cx="2178050" cy="92075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6"/>
          <p:cNvSpPr>
            <a:spLocks noChangeShapeType="1"/>
          </p:cNvSpPr>
          <p:nvPr/>
        </p:nvSpPr>
        <p:spPr bwMode="auto">
          <a:xfrm>
            <a:off x="6181725" y="2994025"/>
            <a:ext cx="2757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8"/>
          <p:cNvSpPr>
            <a:spLocks noChangeShapeType="1"/>
          </p:cNvSpPr>
          <p:nvPr/>
        </p:nvSpPr>
        <p:spPr bwMode="auto">
          <a:xfrm>
            <a:off x="6216650" y="2551113"/>
            <a:ext cx="2722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Oval 21"/>
          <p:cNvSpPr>
            <a:spLocks noChangeArrowheads="1"/>
          </p:cNvSpPr>
          <p:nvPr/>
        </p:nvSpPr>
        <p:spPr bwMode="auto">
          <a:xfrm>
            <a:off x="7002463" y="3386138"/>
            <a:ext cx="219075" cy="207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8077200" y="3386138"/>
            <a:ext cx="220663" cy="207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7543800" y="3386138"/>
            <a:ext cx="220663" cy="207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7" grpId="0" animBg="1"/>
      <p:bldP spid="19482" grpId="0" animBg="1"/>
      <p:bldP spid="194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Implicit Line Equation: Getting there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F(x, y) = ax + by + c = 0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finding a, b, (and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        f(x) = mx + n; m =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y/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           y = mx +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           0 = mx – y +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           0 =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y x –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x y + n</a:t>
            </a:r>
            <a:r>
              <a:rPr lang="ja-JP" altLang="en-US">
                <a:ea typeface="ＭＳ Ｐゴシック" pitchFamily="34" charset="-128"/>
                <a:cs typeface="Arial" pitchFamily="34" charset="0"/>
              </a:rPr>
              <a:t>’</a:t>
            </a:r>
            <a:endParaRPr lang="en-US" altLang="ja-JP"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   F(x, y) =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y x –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ea typeface="ＭＳ Ｐゴシック" pitchFamily="34" charset="-128"/>
              </a:rPr>
              <a:t>x y + n</a:t>
            </a:r>
            <a:r>
              <a:rPr lang="ja-JP" altLang="en-US"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>
                <a:ea typeface="ＭＳ Ｐゴシック" pitchFamily="34" charset="-128"/>
                <a:cs typeface="Arial" pitchFamily="34" charset="0"/>
              </a:rPr>
              <a:t>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  <a:cs typeface="Arial" pitchFamily="34" charset="0"/>
              </a:rPr>
              <a:t>    →    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  <a:cs typeface="Arial" pitchFamily="34" charset="0"/>
              </a:rPr>
              <a:t>a = 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y</a:t>
            </a:r>
            <a:r>
              <a:rPr lang="en-US">
                <a:ea typeface="ＭＳ Ｐゴシック" pitchFamily="34" charset="-128"/>
              </a:rPr>
              <a:t>; 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b = -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  <a:sym typeface="Symbol" pitchFamily="18" charset="2"/>
              </a:rPr>
              <a:t></a:t>
            </a:r>
            <a:r>
              <a:rPr lang="en-US">
                <a:solidFill>
                  <a:srgbClr val="FF6600"/>
                </a:solidFill>
                <a:ea typeface="ＭＳ Ｐゴシック" pitchFamily="34" charset="-128"/>
              </a:rPr>
              <a:t>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ea typeface="ＭＳ Ｐゴシック" pitchFamily="34" charset="-128"/>
              </a:rPr>
              <a:t>   </a:t>
            </a:r>
            <a:r>
              <a:rPr lang="en-US" sz="2400">
                <a:ea typeface="ＭＳ Ｐゴシック" pitchFamily="34" charset="-128"/>
              </a:rPr>
              <a:t>(c = n</a:t>
            </a:r>
            <a:r>
              <a:rPr lang="ja-JP" altLang="en-US" sz="2400"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>
                <a:ea typeface="ＭＳ Ｐゴシック" pitchFamily="34" charset="-128"/>
                <a:cs typeface="Arial" pitchFamily="34" charset="0"/>
              </a:rPr>
              <a:t>can be determined using one point but we won</a:t>
            </a:r>
            <a:r>
              <a:rPr lang="ja-JP" altLang="en-US" sz="2400"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>
                <a:ea typeface="ＭＳ Ｐゴシック" pitchFamily="34" charset="-128"/>
                <a:cs typeface="Arial" pitchFamily="34" charset="0"/>
              </a:rPr>
              <a:t>t really need it)</a:t>
            </a:r>
            <a:endParaRPr lang="en-US" sz="2400"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Bresenham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Midpoint Algorithm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6096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3366FF"/>
                </a:solidFill>
                <a:ea typeface="ＭＳ Ｐゴシック" pitchFamily="34" charset="-128"/>
              </a:rPr>
              <a:t>for Lines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032000"/>
            <a:ext cx="396240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847</Words>
  <Application>Microsoft Office PowerPoint</Application>
  <PresentationFormat>On-screen Show (4:3)</PresentationFormat>
  <Paragraphs>303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Symbol</vt:lpstr>
      <vt:lpstr>Tahoma</vt:lpstr>
      <vt:lpstr>Office Theme</vt:lpstr>
      <vt:lpstr>PHOTO-PAINT</vt:lpstr>
      <vt:lpstr>Equation</vt:lpstr>
      <vt:lpstr>Document</vt:lpstr>
      <vt:lpstr>PowerPoint Presentation</vt:lpstr>
      <vt:lpstr>Scan Conversion Introduction</vt:lpstr>
      <vt:lpstr>Computer Screens: Raster Displays</vt:lpstr>
      <vt:lpstr>Goal: Draw Graphic Primitives in Raster Displays</vt:lpstr>
      <vt:lpstr>Lines: Mathematical Descriptions</vt:lpstr>
      <vt:lpstr>Naïve Algorithm</vt:lpstr>
      <vt:lpstr>Implicit Line Equation: Advantage</vt:lpstr>
      <vt:lpstr>Implicit Line Equation: Getting there</vt:lpstr>
      <vt:lpstr>Bresenham’s Midpoint Algorithm</vt:lpstr>
      <vt:lpstr>Bresenham Midpoint Algorithm</vt:lpstr>
      <vt:lpstr>Bresenham Midpoint Algorithm</vt:lpstr>
      <vt:lpstr>Bresenham: How to Decide?</vt:lpstr>
      <vt:lpstr>Bresenham: How to Decide?</vt:lpstr>
      <vt:lpstr>Bresenham: Iteration, Case 1</vt:lpstr>
      <vt:lpstr>Bresenham: Iteration, Case 2</vt:lpstr>
      <vt:lpstr>Bresenham: Algorithm</vt:lpstr>
      <vt:lpstr>Bresenham: Computing d0</vt:lpstr>
      <vt:lpstr>Bresenham: Computing d0</vt:lpstr>
      <vt:lpstr>Bresenham: Extension to All Slopes</vt:lpstr>
      <vt:lpstr>Bresenham-Lines: Summary</vt:lpstr>
      <vt:lpstr>Bresenham’s Midpoint Algorithm</vt:lpstr>
      <vt:lpstr>Let’s Have More Fun: Circles!</vt:lpstr>
      <vt:lpstr>Problems with Naïve Algorithm</vt:lpstr>
      <vt:lpstr>Parametric Approach for Circles</vt:lpstr>
      <vt:lpstr>Bresenham Midpoint for Circles</vt:lpstr>
      <vt:lpstr>Bresenham Midpoint for Circles</vt:lpstr>
      <vt:lpstr>Bresenham Midpoint for Circles</vt:lpstr>
      <vt:lpstr>Bresenham Midpoint for Circles</vt:lpstr>
      <vt:lpstr>Bresenham Midpoint for Circles</vt:lpstr>
      <vt:lpstr>Bresenham Midpoint for Circles</vt:lpstr>
      <vt:lpstr>Bresenham Circle Symmetry</vt:lpstr>
      <vt:lpstr>Bresenham Circle Summary</vt:lpstr>
      <vt:lpstr>Bresenham Midpoint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Display</dc:title>
  <dc:creator>Ferdosi</dc:creator>
  <cp:lastModifiedBy>bilkis</cp:lastModifiedBy>
  <cp:revision>35</cp:revision>
  <dcterms:created xsi:type="dcterms:W3CDTF">2015-08-12T07:01:10Z</dcterms:created>
  <dcterms:modified xsi:type="dcterms:W3CDTF">2020-09-17T05:46:46Z</dcterms:modified>
</cp:coreProperties>
</file>