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92" r:id="rId2"/>
    <p:sldId id="293" r:id="rId3"/>
    <p:sldId id="261" r:id="rId4"/>
    <p:sldId id="262" r:id="rId5"/>
    <p:sldId id="263" r:id="rId6"/>
    <p:sldId id="291" r:id="rId7"/>
    <p:sldId id="265" r:id="rId8"/>
    <p:sldId id="266" r:id="rId9"/>
    <p:sldId id="267" r:id="rId10"/>
    <p:sldId id="268" r:id="rId11"/>
    <p:sldId id="269" r:id="rId12"/>
    <p:sldId id="289" r:id="rId13"/>
    <p:sldId id="290" r:id="rId14"/>
    <p:sldId id="270" r:id="rId15"/>
    <p:sldId id="298" r:id="rId16"/>
    <p:sldId id="294" r:id="rId17"/>
    <p:sldId id="295" r:id="rId18"/>
    <p:sldId id="296" r:id="rId19"/>
    <p:sldId id="297" r:id="rId20"/>
    <p:sldId id="299" r:id="rId21"/>
    <p:sldId id="300" r:id="rId22"/>
    <p:sldId id="301" r:id="rId23"/>
    <p:sldId id="302" r:id="rId24"/>
    <p:sldId id="304" r:id="rId25"/>
    <p:sldId id="303" r:id="rId26"/>
  </p:sldIdLst>
  <p:sldSz cx="9144000" cy="6858000" type="screen4x3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BDD4ED37-3B73-4113-BABB-9434BAB5E71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938BD282-F497-40E9-A53F-47989EF9FF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87706-087D-4536-972C-FD25F7C155E3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6"/>
          <p:cNvSpPr>
            <a:spLocks noChangeArrowheads="1"/>
          </p:cNvSpPr>
          <p:nvPr/>
        </p:nvSpPr>
        <p:spPr bwMode="auto">
          <a:xfrm>
            <a:off x="685800" y="20574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4400" b="1" dirty="0">
                <a:solidFill>
                  <a:schemeClr val="accent2"/>
                </a:solidFill>
              </a:rPr>
              <a:t>Clipping</a:t>
            </a:r>
            <a:endParaRPr lang="en-US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3074" name="Rectangle 7"/>
          <p:cNvSpPr>
            <a:spLocks noChangeArrowheads="1"/>
          </p:cNvSpPr>
          <p:nvPr/>
        </p:nvSpPr>
        <p:spPr bwMode="auto">
          <a:xfrm>
            <a:off x="1371600" y="5291138"/>
            <a:ext cx="64008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5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Cohen-Sutherland Algorithm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3366FF"/>
                </a:solidFill>
                <a:ea typeface="ＭＳ Ｐゴシック" pitchFamily="34" charset="-128"/>
              </a:rPr>
              <a:t>Example 3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code(P</a:t>
            </a:r>
            <a:r>
              <a:rPr lang="en-US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) = 0001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code(P</a:t>
            </a:r>
            <a:r>
              <a:rPr lang="en-US" baseline="-25000" dirty="0">
                <a:ea typeface="ＭＳ Ｐゴシック" pitchFamily="34" charset="-128"/>
              </a:rPr>
              <a:t>2</a:t>
            </a:r>
            <a:r>
              <a:rPr lang="en-US" dirty="0">
                <a:ea typeface="ＭＳ Ｐゴシック" pitchFamily="34" charset="-128"/>
              </a:rPr>
              <a:t>) = 0100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first test:</a:t>
            </a:r>
            <a:br>
              <a:rPr lang="en-US" dirty="0">
                <a:ea typeface="ＭＳ Ｐゴシック" pitchFamily="34" charset="-128"/>
              </a:rPr>
            </a:br>
            <a:r>
              <a:rPr lang="en-US" sz="2800" dirty="0">
                <a:ea typeface="ＭＳ Ｐゴシック" pitchFamily="34" charset="-128"/>
              </a:rPr>
              <a:t>code(P</a:t>
            </a:r>
            <a:r>
              <a:rPr lang="en-US" sz="2800" baseline="-25000" dirty="0">
                <a:ea typeface="ＭＳ Ｐゴシック" pitchFamily="34" charset="-128"/>
              </a:rPr>
              <a:t>1</a:t>
            </a:r>
            <a:r>
              <a:rPr lang="en-US" sz="2800" dirty="0">
                <a:ea typeface="ＭＳ Ｐゴシック" pitchFamily="34" charset="-128"/>
              </a:rPr>
              <a:t>) | code(P</a:t>
            </a:r>
            <a:r>
              <a:rPr lang="en-US" sz="2800" baseline="-25000" dirty="0">
                <a:ea typeface="ＭＳ Ｐゴシック" pitchFamily="34" charset="-128"/>
              </a:rPr>
              <a:t>2</a:t>
            </a:r>
            <a:r>
              <a:rPr lang="en-US" sz="2800" dirty="0">
                <a:ea typeface="ＭＳ Ｐゴシック" pitchFamily="34" charset="-128"/>
              </a:rPr>
              <a:t>) = 0101</a:t>
            </a:r>
            <a:r>
              <a:rPr lang="en-US" dirty="0">
                <a:ea typeface="ＭＳ Ｐゴシック" pitchFamily="34" charset="-128"/>
              </a:rPr>
              <a:t> </a:t>
            </a:r>
            <a:br>
              <a:rPr lang="en-US" dirty="0">
                <a:ea typeface="ＭＳ Ｐゴシック" pitchFamily="34" charset="-128"/>
              </a:rPr>
            </a:br>
            <a:r>
              <a:rPr lang="en-US" sz="2600" dirty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>
                <a:ea typeface="ＭＳ Ｐゴシック" pitchFamily="34" charset="-128"/>
              </a:rPr>
              <a:t> no conclusion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second test:</a:t>
            </a:r>
            <a:br>
              <a:rPr lang="en-US" dirty="0">
                <a:ea typeface="ＭＳ Ｐゴシック" pitchFamily="34" charset="-128"/>
              </a:rPr>
            </a:br>
            <a:r>
              <a:rPr lang="en-US" sz="2800" dirty="0">
                <a:ea typeface="ＭＳ Ｐゴシック" pitchFamily="34" charset="-128"/>
              </a:rPr>
              <a:t>code(P</a:t>
            </a:r>
            <a:r>
              <a:rPr lang="en-US" sz="2800" baseline="-25000" dirty="0">
                <a:ea typeface="ＭＳ Ｐゴシック" pitchFamily="34" charset="-128"/>
              </a:rPr>
              <a:t>1</a:t>
            </a:r>
            <a:r>
              <a:rPr lang="en-US" sz="2800" dirty="0">
                <a:ea typeface="ＭＳ Ｐゴシック" pitchFamily="34" charset="-128"/>
              </a:rPr>
              <a:t>) &amp; code(P</a:t>
            </a:r>
            <a:r>
              <a:rPr lang="en-US" sz="2800" baseline="-25000" dirty="0">
                <a:ea typeface="ＭＳ Ｐゴシック" pitchFamily="34" charset="-128"/>
              </a:rPr>
              <a:t>2</a:t>
            </a:r>
            <a:r>
              <a:rPr lang="en-US" sz="2800" dirty="0">
                <a:ea typeface="ＭＳ Ｐゴシック" pitchFamily="34" charset="-128"/>
              </a:rPr>
              <a:t>) = 0000</a:t>
            </a:r>
            <a:r>
              <a:rPr lang="en-US" dirty="0">
                <a:ea typeface="ＭＳ Ｐゴシック" pitchFamily="34" charset="-128"/>
              </a:rPr>
              <a:t> </a:t>
            </a:r>
            <a:br>
              <a:rPr lang="en-US" dirty="0">
                <a:ea typeface="ＭＳ Ｐゴシック" pitchFamily="34" charset="-128"/>
              </a:rPr>
            </a:br>
            <a:r>
              <a:rPr lang="en-US" sz="2600" dirty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>
                <a:ea typeface="ＭＳ Ｐゴシック" pitchFamily="34" charset="-128"/>
              </a:rPr>
              <a:t> intersect!</a:t>
            </a:r>
            <a:br>
              <a:rPr lang="en-US" sz="2600" dirty="0">
                <a:ea typeface="ＭＳ Ｐゴシック" pitchFamily="34" charset="-128"/>
              </a:rPr>
            </a:br>
            <a:r>
              <a:rPr lang="en-US" sz="2600" dirty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>
                <a:ea typeface="ＭＳ Ｐゴシック" pitchFamily="34" charset="-128"/>
              </a:rPr>
              <a:t> </a:t>
            </a:r>
            <a:r>
              <a:rPr lang="en-US" sz="2600" dirty="0">
                <a:solidFill>
                  <a:srgbClr val="3366FF"/>
                </a:solidFill>
                <a:ea typeface="ＭＳ Ｐゴシック" pitchFamily="34" charset="-128"/>
              </a:rPr>
              <a:t>replace </a:t>
            </a:r>
            <a:r>
              <a:rPr lang="en-US" sz="2400" dirty="0">
                <a:solidFill>
                  <a:srgbClr val="3366FF"/>
                </a:solidFill>
                <a:ea typeface="ＭＳ Ｐゴシック" pitchFamily="34" charset="-128"/>
              </a:rPr>
              <a:t>P</a:t>
            </a:r>
            <a:r>
              <a:rPr lang="en-US" sz="2400" baseline="-25000" dirty="0">
                <a:solidFill>
                  <a:srgbClr val="3366FF"/>
                </a:solidFill>
                <a:ea typeface="ＭＳ Ｐゴシック" pitchFamily="34" charset="-128"/>
              </a:rPr>
              <a:t>1</a:t>
            </a:r>
            <a:r>
              <a:rPr lang="en-US" sz="2600" dirty="0">
                <a:solidFill>
                  <a:srgbClr val="3366FF"/>
                </a:solidFill>
                <a:ea typeface="ＭＳ Ｐゴシック" pitchFamily="34" charset="-128"/>
              </a:rPr>
              <a:t>,</a:t>
            </a:r>
            <a:r>
              <a:rPr lang="en-US" sz="2400" dirty="0">
                <a:solidFill>
                  <a:srgbClr val="3366FF"/>
                </a:solidFill>
                <a:ea typeface="ＭＳ Ｐゴシック" pitchFamily="34" charset="-128"/>
              </a:rPr>
              <a:t>P</a:t>
            </a:r>
            <a:r>
              <a:rPr lang="en-US" sz="2400" baseline="-25000" dirty="0">
                <a:solidFill>
                  <a:srgbClr val="3366FF"/>
                </a:solidFill>
                <a:ea typeface="ＭＳ Ｐゴシック" pitchFamily="34" charset="-128"/>
              </a:rPr>
              <a:t>2</a:t>
            </a:r>
            <a:r>
              <a:rPr lang="en-US" sz="2400" dirty="0">
                <a:solidFill>
                  <a:srgbClr val="3366FF"/>
                </a:solidFill>
                <a:ea typeface="ＭＳ Ｐゴシック" pitchFamily="34" charset="-128"/>
              </a:rPr>
              <a:t> with new points, repeat</a:t>
            </a:r>
            <a:endParaRPr lang="en-US" sz="26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 eaLnBrk="1" hangingPunct="1"/>
            <a:endParaRPr lang="en-US" sz="2600" dirty="0">
              <a:ea typeface="ＭＳ Ｐゴシック" pitchFamily="34" charset="-128"/>
            </a:endParaRPr>
          </a:p>
        </p:txBody>
      </p:sp>
      <p:sp>
        <p:nvSpPr>
          <p:cNvPr id="12291" name="Line 4"/>
          <p:cNvSpPr>
            <a:spLocks noChangeShapeType="1"/>
          </p:cNvSpPr>
          <p:nvPr/>
        </p:nvSpPr>
        <p:spPr bwMode="auto">
          <a:xfrm>
            <a:off x="4648200" y="47244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4648200" y="29718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>
            <a:off x="55626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7"/>
          <p:cNvSpPr>
            <a:spLocks noChangeShapeType="1"/>
          </p:cNvSpPr>
          <p:nvPr/>
        </p:nvSpPr>
        <p:spPr bwMode="auto">
          <a:xfrm>
            <a:off x="80010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46482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1001</a:t>
            </a: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4648200" y="36718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1000</a:t>
            </a:r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4648200" y="5029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1010</a:t>
            </a:r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64770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0001</a:t>
            </a:r>
          </a:p>
        </p:txBody>
      </p: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6477000" y="36718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0000</a:t>
            </a:r>
          </a:p>
        </p:txBody>
      </p:sp>
      <p:sp>
        <p:nvSpPr>
          <p:cNvPr id="12300" name="Rectangle 13"/>
          <p:cNvSpPr>
            <a:spLocks noChangeArrowheads="1"/>
          </p:cNvSpPr>
          <p:nvPr/>
        </p:nvSpPr>
        <p:spPr bwMode="auto">
          <a:xfrm>
            <a:off x="6477000" y="50434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0010</a:t>
            </a:r>
          </a:p>
        </p:txBody>
      </p:sp>
      <p:sp>
        <p:nvSpPr>
          <p:cNvPr id="12301" name="Rectangle 14"/>
          <p:cNvSpPr>
            <a:spLocks noChangeArrowheads="1"/>
          </p:cNvSpPr>
          <p:nvPr/>
        </p:nvSpPr>
        <p:spPr bwMode="auto">
          <a:xfrm>
            <a:off x="8153400" y="5029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0110</a:t>
            </a:r>
          </a:p>
        </p:txBody>
      </p:sp>
      <p:sp>
        <p:nvSpPr>
          <p:cNvPr id="12302" name="Rectangle 15"/>
          <p:cNvSpPr>
            <a:spLocks noChangeArrowheads="1"/>
          </p:cNvSpPr>
          <p:nvPr/>
        </p:nvSpPr>
        <p:spPr bwMode="auto">
          <a:xfrm>
            <a:off x="8153400" y="36576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0100</a:t>
            </a:r>
          </a:p>
        </p:txBody>
      </p:sp>
      <p:sp>
        <p:nvSpPr>
          <p:cNvPr id="12303" name="Rectangle 16"/>
          <p:cNvSpPr>
            <a:spLocks noChangeArrowheads="1"/>
          </p:cNvSpPr>
          <p:nvPr/>
        </p:nvSpPr>
        <p:spPr bwMode="auto">
          <a:xfrm>
            <a:off x="81534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0101</a:t>
            </a:r>
          </a:p>
        </p:txBody>
      </p:sp>
      <p:sp>
        <p:nvSpPr>
          <p:cNvPr id="12304" name="Line 19"/>
          <p:cNvSpPr>
            <a:spLocks noChangeShapeType="1"/>
          </p:cNvSpPr>
          <p:nvPr/>
        </p:nvSpPr>
        <p:spPr bwMode="auto">
          <a:xfrm flipV="1">
            <a:off x="7772400" y="4343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Line 20"/>
          <p:cNvSpPr>
            <a:spLocks noChangeShapeType="1"/>
          </p:cNvSpPr>
          <p:nvPr/>
        </p:nvSpPr>
        <p:spPr bwMode="auto">
          <a:xfrm>
            <a:off x="6019800" y="5029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Line 22"/>
          <p:cNvSpPr>
            <a:spLocks noChangeShapeType="1"/>
          </p:cNvSpPr>
          <p:nvPr/>
        </p:nvSpPr>
        <p:spPr bwMode="auto">
          <a:xfrm>
            <a:off x="7239000" y="2514600"/>
            <a:ext cx="1066800" cy="914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Line 23"/>
          <p:cNvSpPr>
            <a:spLocks noChangeShapeType="1"/>
          </p:cNvSpPr>
          <p:nvPr/>
        </p:nvSpPr>
        <p:spPr bwMode="auto">
          <a:xfrm>
            <a:off x="5181600" y="33528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24"/>
          <p:cNvSpPr>
            <a:spLocks noChangeShapeType="1"/>
          </p:cNvSpPr>
          <p:nvPr/>
        </p:nvSpPr>
        <p:spPr bwMode="auto">
          <a:xfrm flipV="1">
            <a:off x="6248400" y="34290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Line 25"/>
          <p:cNvSpPr>
            <a:spLocks noChangeShapeType="1"/>
          </p:cNvSpPr>
          <p:nvPr/>
        </p:nvSpPr>
        <p:spPr bwMode="auto">
          <a:xfrm>
            <a:off x="5715000" y="2438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962400" y="27432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max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44958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min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72400" y="55626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aseline="-25000" dirty="0" err="1"/>
              <a:t>Xmax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55626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aseline="-25000" dirty="0" err="1"/>
              <a:t>Xmin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Cohen-Sutherland Algorithm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3366FF"/>
                </a:solidFill>
                <a:ea typeface="ＭＳ Ｐゴシック" pitchFamily="34" charset="-128"/>
              </a:rPr>
              <a:t>Example 4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code(P</a:t>
            </a:r>
            <a:r>
              <a:rPr lang="en-US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) = 0100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code(P</a:t>
            </a:r>
            <a:r>
              <a:rPr lang="en-US" baseline="-25000" dirty="0">
                <a:ea typeface="ＭＳ Ｐゴシック" pitchFamily="34" charset="-128"/>
              </a:rPr>
              <a:t>2</a:t>
            </a:r>
            <a:r>
              <a:rPr lang="en-US" dirty="0">
                <a:ea typeface="ＭＳ Ｐゴシック" pitchFamily="34" charset="-128"/>
              </a:rPr>
              <a:t>) = 0010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first test:</a:t>
            </a:r>
            <a:br>
              <a:rPr lang="en-US" dirty="0">
                <a:ea typeface="ＭＳ Ｐゴシック" pitchFamily="34" charset="-128"/>
              </a:rPr>
            </a:br>
            <a:r>
              <a:rPr lang="en-US" sz="2800" dirty="0">
                <a:ea typeface="ＭＳ Ｐゴシック" pitchFamily="34" charset="-128"/>
              </a:rPr>
              <a:t>code(P</a:t>
            </a:r>
            <a:r>
              <a:rPr lang="en-US" sz="2800" baseline="-25000" dirty="0">
                <a:ea typeface="ＭＳ Ｐゴシック" pitchFamily="34" charset="-128"/>
              </a:rPr>
              <a:t>1</a:t>
            </a:r>
            <a:r>
              <a:rPr lang="en-US" sz="2800" dirty="0">
                <a:ea typeface="ＭＳ Ｐゴシック" pitchFamily="34" charset="-128"/>
              </a:rPr>
              <a:t>) | code(P</a:t>
            </a:r>
            <a:r>
              <a:rPr lang="en-US" sz="2800" baseline="-25000" dirty="0">
                <a:ea typeface="ＭＳ Ｐゴシック" pitchFamily="34" charset="-128"/>
              </a:rPr>
              <a:t>2</a:t>
            </a:r>
            <a:r>
              <a:rPr lang="en-US" sz="2800" dirty="0">
                <a:ea typeface="ＭＳ Ｐゴシック" pitchFamily="34" charset="-128"/>
              </a:rPr>
              <a:t>) = 0110</a:t>
            </a:r>
            <a:r>
              <a:rPr lang="en-US" dirty="0">
                <a:ea typeface="ＭＳ Ｐゴシック" pitchFamily="34" charset="-128"/>
              </a:rPr>
              <a:t> </a:t>
            </a:r>
            <a:br>
              <a:rPr lang="en-US" dirty="0">
                <a:ea typeface="ＭＳ Ｐゴシック" pitchFamily="34" charset="-128"/>
              </a:rPr>
            </a:br>
            <a:r>
              <a:rPr lang="en-US" sz="2600" dirty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>
                <a:ea typeface="ＭＳ Ｐゴシック" pitchFamily="34" charset="-128"/>
              </a:rPr>
              <a:t> no conclusion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second test:</a:t>
            </a:r>
            <a:br>
              <a:rPr lang="en-US" dirty="0">
                <a:ea typeface="ＭＳ Ｐゴシック" pitchFamily="34" charset="-128"/>
              </a:rPr>
            </a:br>
            <a:r>
              <a:rPr lang="en-US" sz="2800" dirty="0">
                <a:ea typeface="ＭＳ Ｐゴシック" pitchFamily="34" charset="-128"/>
              </a:rPr>
              <a:t>code(P</a:t>
            </a:r>
            <a:r>
              <a:rPr lang="en-US" sz="2800" baseline="-25000" dirty="0">
                <a:ea typeface="ＭＳ Ｐゴシック" pitchFamily="34" charset="-128"/>
              </a:rPr>
              <a:t>1</a:t>
            </a:r>
            <a:r>
              <a:rPr lang="en-US" sz="2800" dirty="0">
                <a:ea typeface="ＭＳ Ｐゴシック" pitchFamily="34" charset="-128"/>
              </a:rPr>
              <a:t>) &amp; code(P</a:t>
            </a:r>
            <a:r>
              <a:rPr lang="en-US" sz="2800" baseline="-25000" dirty="0">
                <a:ea typeface="ＭＳ Ｐゴシック" pitchFamily="34" charset="-128"/>
              </a:rPr>
              <a:t>2</a:t>
            </a:r>
            <a:r>
              <a:rPr lang="en-US" sz="2800" dirty="0">
                <a:ea typeface="ＭＳ Ｐゴシック" pitchFamily="34" charset="-128"/>
              </a:rPr>
              <a:t>) = 0000</a:t>
            </a:r>
            <a:r>
              <a:rPr lang="en-US" dirty="0">
                <a:ea typeface="ＭＳ Ｐゴシック" pitchFamily="34" charset="-128"/>
              </a:rPr>
              <a:t> </a:t>
            </a:r>
            <a:br>
              <a:rPr lang="en-US" dirty="0">
                <a:ea typeface="ＭＳ Ｐゴシック" pitchFamily="34" charset="-128"/>
              </a:rPr>
            </a:br>
            <a:r>
              <a:rPr lang="en-US" sz="2600" dirty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>
                <a:ea typeface="ＭＳ Ｐゴシック" pitchFamily="34" charset="-128"/>
              </a:rPr>
              <a:t> intersect!</a:t>
            </a:r>
            <a:br>
              <a:rPr lang="en-US" sz="2600" dirty="0">
                <a:ea typeface="ＭＳ Ｐゴシック" pitchFamily="34" charset="-128"/>
              </a:rPr>
            </a:br>
            <a:r>
              <a:rPr lang="en-US" sz="2600" dirty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>
                <a:ea typeface="ＭＳ Ｐゴシック" pitchFamily="34" charset="-128"/>
              </a:rPr>
              <a:t> </a:t>
            </a:r>
            <a:r>
              <a:rPr lang="en-US" sz="2600" dirty="0">
                <a:solidFill>
                  <a:srgbClr val="3366FF"/>
                </a:solidFill>
                <a:ea typeface="ＭＳ Ｐゴシック" pitchFamily="34" charset="-128"/>
              </a:rPr>
              <a:t>replace P</a:t>
            </a:r>
            <a:r>
              <a:rPr lang="en-US" sz="2600" baseline="-25000" dirty="0">
                <a:solidFill>
                  <a:srgbClr val="3366FF"/>
                </a:solidFill>
                <a:ea typeface="ＭＳ Ｐゴシック" pitchFamily="34" charset="-128"/>
              </a:rPr>
              <a:t>1</a:t>
            </a:r>
            <a:r>
              <a:rPr lang="en-US" sz="2600" dirty="0">
                <a:solidFill>
                  <a:srgbClr val="3366FF"/>
                </a:solidFill>
                <a:ea typeface="ＭＳ Ｐゴシック" pitchFamily="34" charset="-128"/>
              </a:rPr>
              <a:t>,P</a:t>
            </a:r>
            <a:r>
              <a:rPr lang="en-US" sz="2600" baseline="-25000" dirty="0">
                <a:solidFill>
                  <a:srgbClr val="3366FF"/>
                </a:solidFill>
                <a:ea typeface="ＭＳ Ｐゴシック" pitchFamily="34" charset="-128"/>
              </a:rPr>
              <a:t>2</a:t>
            </a:r>
            <a:r>
              <a:rPr lang="en-US" sz="2600" dirty="0">
                <a:solidFill>
                  <a:srgbClr val="3366FF"/>
                </a:solidFill>
                <a:ea typeface="ＭＳ Ｐゴシック" pitchFamily="34" charset="-128"/>
              </a:rPr>
              <a:t> with new points </a:t>
            </a:r>
            <a:r>
              <a:rPr lang="en-US" sz="2600" dirty="0">
                <a:solidFill>
                  <a:srgbClr val="3366FF"/>
                </a:solidFill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>
                <a:solidFill>
                  <a:srgbClr val="3366FF"/>
                </a:solidFill>
                <a:ea typeface="ＭＳ Ｐゴシック" pitchFamily="34" charset="-128"/>
              </a:rPr>
              <a:t> done</a:t>
            </a:r>
          </a:p>
          <a:p>
            <a:pPr eaLnBrk="1" hangingPunct="1"/>
            <a:endParaRPr lang="en-US" sz="2600" dirty="0">
              <a:ea typeface="ＭＳ Ｐゴシック" pitchFamily="34" charset="-128"/>
            </a:endParaRPr>
          </a:p>
        </p:txBody>
      </p:sp>
      <p:sp>
        <p:nvSpPr>
          <p:cNvPr id="13315" name="Line 4"/>
          <p:cNvSpPr>
            <a:spLocks noChangeShapeType="1"/>
          </p:cNvSpPr>
          <p:nvPr/>
        </p:nvSpPr>
        <p:spPr bwMode="auto">
          <a:xfrm>
            <a:off x="4648200" y="47244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4648200" y="29718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55626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80010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46482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1001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648200" y="36718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1000</a:t>
            </a:r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4648200" y="5029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1010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4770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0001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477000" y="36718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0000</a:t>
            </a:r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6477000" y="50434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0010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8153400" y="5029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0110</a:t>
            </a:r>
          </a:p>
        </p:txBody>
      </p:sp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8153400" y="36576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0100</a:t>
            </a:r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81534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0101</a:t>
            </a:r>
          </a:p>
        </p:txBody>
      </p:sp>
      <p:sp>
        <p:nvSpPr>
          <p:cNvPr id="13328" name="Line 19"/>
          <p:cNvSpPr>
            <a:spLocks noChangeShapeType="1"/>
          </p:cNvSpPr>
          <p:nvPr/>
        </p:nvSpPr>
        <p:spPr bwMode="auto">
          <a:xfrm flipV="1">
            <a:off x="7772400" y="4343400"/>
            <a:ext cx="533400" cy="1219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Line 20"/>
          <p:cNvSpPr>
            <a:spLocks noChangeShapeType="1"/>
          </p:cNvSpPr>
          <p:nvPr/>
        </p:nvSpPr>
        <p:spPr bwMode="auto">
          <a:xfrm>
            <a:off x="6019800" y="5029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Line 22"/>
          <p:cNvSpPr>
            <a:spLocks noChangeShapeType="1"/>
          </p:cNvSpPr>
          <p:nvPr/>
        </p:nvSpPr>
        <p:spPr bwMode="auto">
          <a:xfrm>
            <a:off x="7239000" y="2514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Line 23"/>
          <p:cNvSpPr>
            <a:spLocks noChangeShapeType="1"/>
          </p:cNvSpPr>
          <p:nvPr/>
        </p:nvSpPr>
        <p:spPr bwMode="auto">
          <a:xfrm>
            <a:off x="5181600" y="33528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 flipV="1">
            <a:off x="6248400" y="34290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Line 25"/>
          <p:cNvSpPr>
            <a:spLocks noChangeShapeType="1"/>
          </p:cNvSpPr>
          <p:nvPr/>
        </p:nvSpPr>
        <p:spPr bwMode="auto">
          <a:xfrm>
            <a:off x="5715000" y="2438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Cohen-Sutherland Algorithm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4419600" cy="4953000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US" sz="2600" dirty="0">
                <a:solidFill>
                  <a:srgbClr val="3366FF"/>
                </a:solidFill>
                <a:ea typeface="ＭＳ Ｐゴシック" pitchFamily="34" charset="-128"/>
              </a:rPr>
              <a:t>Finding intersections</a:t>
            </a:r>
          </a:p>
          <a:p>
            <a:pPr eaLnBrk="1" hangingPunct="1">
              <a:buFontTx/>
              <a:buNone/>
            </a:pPr>
            <a:r>
              <a:rPr lang="en-US" sz="2600" b="1" dirty="0">
                <a:solidFill>
                  <a:srgbClr val="C00000"/>
                </a:solidFill>
                <a:ea typeface="ＭＳ Ｐゴシック" pitchFamily="34" charset="-128"/>
              </a:rPr>
              <a:t>If bit </a:t>
            </a:r>
            <a:r>
              <a:rPr lang="en-US" sz="2600" b="1" dirty="0" smtClean="0">
                <a:solidFill>
                  <a:srgbClr val="C00000"/>
                </a:solidFill>
                <a:ea typeface="ＭＳ Ｐゴシック" pitchFamily="34" charset="-128"/>
              </a:rPr>
              <a:t>4</a:t>
            </a:r>
            <a:r>
              <a:rPr lang="en-US" sz="2600" b="1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600" b="1" dirty="0">
                <a:solidFill>
                  <a:srgbClr val="C00000"/>
                </a:solidFill>
                <a:ea typeface="ＭＳ Ｐゴシック" pitchFamily="34" charset="-128"/>
              </a:rPr>
              <a:t>is 1, </a:t>
            </a:r>
          </a:p>
          <a:p>
            <a:pPr eaLnBrk="1" hangingPunct="1">
              <a:buFontTx/>
              <a:buNone/>
            </a:pPr>
            <a:r>
              <a:rPr lang="en-US" sz="2600" dirty="0">
                <a:solidFill>
                  <a:srgbClr val="3366FF"/>
                </a:solidFill>
                <a:ea typeface="ＭＳ Ｐゴシック" pitchFamily="34" charset="-128"/>
              </a:rPr>
              <a:t>	</a:t>
            </a:r>
            <a:r>
              <a:rPr lang="en-US" sz="2600" b="1" dirty="0">
                <a:solidFill>
                  <a:srgbClr val="3366FF"/>
                </a:solidFill>
                <a:ea typeface="ＭＳ Ｐゴシック" pitchFamily="34" charset="-128"/>
              </a:rPr>
              <a:t>intersect with line 	x = </a:t>
            </a:r>
            <a:r>
              <a:rPr lang="en-US" sz="2600" b="1" dirty="0" err="1">
                <a:solidFill>
                  <a:srgbClr val="3366FF"/>
                </a:solidFill>
                <a:ea typeface="ＭＳ Ｐゴシック" pitchFamily="34" charset="-128"/>
              </a:rPr>
              <a:t>x</a:t>
            </a:r>
            <a:r>
              <a:rPr lang="en-US" sz="2600" b="1" baseline="-25000" dirty="0" err="1">
                <a:solidFill>
                  <a:srgbClr val="3366FF"/>
                </a:solidFill>
                <a:ea typeface="ＭＳ Ｐゴシック" pitchFamily="34" charset="-128"/>
              </a:rPr>
              <a:t>min</a:t>
            </a:r>
            <a:r>
              <a:rPr lang="en-US" sz="2600" b="1" baseline="-250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</a:p>
          <a:p>
            <a:pPr>
              <a:buNone/>
            </a:pPr>
            <a:r>
              <a:rPr lang="en-US" sz="2600" baseline="-25000" dirty="0">
                <a:solidFill>
                  <a:srgbClr val="3366FF"/>
                </a:solidFill>
                <a:ea typeface="ＭＳ Ｐゴシック" pitchFamily="34" charset="-128"/>
              </a:rPr>
              <a:t>	</a:t>
            </a:r>
          </a:p>
          <a:p>
            <a:pPr>
              <a:buNone/>
            </a:pPr>
            <a:r>
              <a:rPr lang="en-US" sz="2600" b="1" dirty="0">
                <a:solidFill>
                  <a:srgbClr val="C00000"/>
                </a:solidFill>
                <a:ea typeface="ＭＳ Ｐゴシック" pitchFamily="34" charset="-128"/>
              </a:rPr>
              <a:t>If bit </a:t>
            </a:r>
            <a:r>
              <a:rPr lang="en-US" sz="2600" b="1" dirty="0" smtClean="0">
                <a:solidFill>
                  <a:srgbClr val="C00000"/>
                </a:solidFill>
                <a:ea typeface="ＭＳ Ｐゴシック" pitchFamily="34" charset="-128"/>
              </a:rPr>
              <a:t>3 </a:t>
            </a:r>
            <a:r>
              <a:rPr lang="en-US" sz="2600" b="1" dirty="0">
                <a:solidFill>
                  <a:srgbClr val="C00000"/>
                </a:solidFill>
                <a:ea typeface="ＭＳ Ｐゴシック" pitchFamily="34" charset="-128"/>
              </a:rPr>
              <a:t>is 1, </a:t>
            </a:r>
          </a:p>
          <a:p>
            <a:pPr>
              <a:buNone/>
            </a:pPr>
            <a:r>
              <a:rPr lang="en-US" sz="2600" dirty="0">
                <a:solidFill>
                  <a:srgbClr val="3366FF"/>
                </a:solidFill>
                <a:ea typeface="ＭＳ Ｐゴシック" pitchFamily="34" charset="-128"/>
              </a:rPr>
              <a:t>	</a:t>
            </a:r>
            <a:r>
              <a:rPr lang="en-US" sz="2600" b="1" dirty="0">
                <a:solidFill>
                  <a:srgbClr val="3366FF"/>
                </a:solidFill>
                <a:ea typeface="ＭＳ Ｐゴシック" pitchFamily="34" charset="-128"/>
              </a:rPr>
              <a:t>intersect with line 	</a:t>
            </a:r>
            <a:r>
              <a:rPr lang="en-US" sz="2600" b="1" baseline="-250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sz="2600" b="1" dirty="0">
                <a:solidFill>
                  <a:srgbClr val="3366FF"/>
                </a:solidFill>
                <a:ea typeface="ＭＳ Ｐゴシック" pitchFamily="34" charset="-128"/>
              </a:rPr>
              <a:t>x = </a:t>
            </a:r>
            <a:r>
              <a:rPr lang="en-US" sz="2600" b="1" dirty="0" err="1">
                <a:solidFill>
                  <a:srgbClr val="3366FF"/>
                </a:solidFill>
                <a:ea typeface="ＭＳ Ｐゴシック" pitchFamily="34" charset="-128"/>
              </a:rPr>
              <a:t>x</a:t>
            </a:r>
            <a:r>
              <a:rPr lang="en-US" sz="2600" b="1" baseline="-25000" dirty="0" err="1">
                <a:solidFill>
                  <a:srgbClr val="3366FF"/>
                </a:solidFill>
                <a:ea typeface="ＭＳ Ｐゴシック" pitchFamily="34" charset="-128"/>
              </a:rPr>
              <a:t>max</a:t>
            </a:r>
            <a:endParaRPr lang="en-US" sz="2600" b="1" baseline="-250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>
              <a:buNone/>
            </a:pPr>
            <a:r>
              <a:rPr lang="en-US" sz="2600" baseline="-25000" dirty="0">
                <a:solidFill>
                  <a:srgbClr val="3366FF"/>
                </a:solidFill>
                <a:ea typeface="ＭＳ Ｐゴシック" pitchFamily="34" charset="-128"/>
              </a:rPr>
              <a:t>	</a:t>
            </a:r>
          </a:p>
          <a:p>
            <a:pPr>
              <a:buNone/>
            </a:pPr>
            <a:r>
              <a:rPr lang="en-US" sz="2600" b="1" dirty="0">
                <a:solidFill>
                  <a:srgbClr val="C00000"/>
                </a:solidFill>
                <a:ea typeface="ＭＳ Ｐゴシック" pitchFamily="34" charset="-128"/>
              </a:rPr>
              <a:t>If bit </a:t>
            </a:r>
            <a:r>
              <a:rPr lang="en-US" sz="2600" b="1" dirty="0" smtClean="0">
                <a:solidFill>
                  <a:srgbClr val="C00000"/>
                </a:solidFill>
                <a:ea typeface="ＭＳ Ｐゴシック" pitchFamily="34" charset="-128"/>
              </a:rPr>
              <a:t>2 </a:t>
            </a:r>
            <a:r>
              <a:rPr lang="en-US" sz="2600" b="1" dirty="0">
                <a:solidFill>
                  <a:srgbClr val="C00000"/>
                </a:solidFill>
                <a:ea typeface="ＭＳ Ｐゴシック" pitchFamily="34" charset="-128"/>
              </a:rPr>
              <a:t>is 1, </a:t>
            </a:r>
          </a:p>
          <a:p>
            <a:pPr>
              <a:buNone/>
            </a:pPr>
            <a:r>
              <a:rPr lang="en-US" sz="2600" dirty="0">
                <a:solidFill>
                  <a:srgbClr val="3366FF"/>
                </a:solidFill>
                <a:ea typeface="ＭＳ Ｐゴシック" pitchFamily="34" charset="-128"/>
              </a:rPr>
              <a:t>	</a:t>
            </a:r>
            <a:r>
              <a:rPr lang="en-US" sz="2600" b="1" dirty="0">
                <a:solidFill>
                  <a:srgbClr val="3366FF"/>
                </a:solidFill>
                <a:ea typeface="ＭＳ Ｐゴシック" pitchFamily="34" charset="-128"/>
              </a:rPr>
              <a:t>intersect with line 	 y = </a:t>
            </a:r>
            <a:r>
              <a:rPr lang="en-US" sz="2600" b="1" dirty="0" err="1">
                <a:solidFill>
                  <a:srgbClr val="3366FF"/>
                </a:solidFill>
                <a:ea typeface="ＭＳ Ｐゴシック" pitchFamily="34" charset="-128"/>
              </a:rPr>
              <a:t>y</a:t>
            </a:r>
            <a:r>
              <a:rPr lang="en-US" sz="2600" b="1" baseline="-25000" dirty="0" err="1">
                <a:solidFill>
                  <a:srgbClr val="3366FF"/>
                </a:solidFill>
                <a:ea typeface="ＭＳ Ｐゴシック" pitchFamily="34" charset="-128"/>
              </a:rPr>
              <a:t>min</a:t>
            </a:r>
            <a:endParaRPr lang="en-US" sz="2600" b="1" baseline="-250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>
              <a:buNone/>
            </a:pPr>
            <a:endParaRPr lang="en-US" sz="2600" baseline="-250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>
              <a:buNone/>
            </a:pPr>
            <a:r>
              <a:rPr lang="en-US" sz="2600" b="1" dirty="0">
                <a:solidFill>
                  <a:srgbClr val="C00000"/>
                </a:solidFill>
                <a:ea typeface="ＭＳ Ｐゴシック" pitchFamily="34" charset="-128"/>
              </a:rPr>
              <a:t>If bit </a:t>
            </a:r>
            <a:r>
              <a:rPr lang="en-US" sz="2600" b="1" dirty="0" smtClean="0">
                <a:solidFill>
                  <a:srgbClr val="C00000"/>
                </a:solidFill>
                <a:ea typeface="ＭＳ Ｐゴシック" pitchFamily="34" charset="-128"/>
              </a:rPr>
              <a:t>1 </a:t>
            </a:r>
            <a:r>
              <a:rPr lang="en-US" sz="2600" b="1" dirty="0">
                <a:solidFill>
                  <a:srgbClr val="C00000"/>
                </a:solidFill>
                <a:ea typeface="ＭＳ Ｐゴシック" pitchFamily="34" charset="-128"/>
              </a:rPr>
              <a:t>is 1, </a:t>
            </a:r>
          </a:p>
          <a:p>
            <a:pPr>
              <a:buNone/>
            </a:pPr>
            <a:r>
              <a:rPr lang="en-US" sz="2600" dirty="0">
                <a:solidFill>
                  <a:srgbClr val="3366FF"/>
                </a:solidFill>
                <a:ea typeface="ＭＳ Ｐゴシック" pitchFamily="34" charset="-128"/>
              </a:rPr>
              <a:t>	</a:t>
            </a:r>
            <a:r>
              <a:rPr lang="en-US" sz="2600" b="1" dirty="0">
                <a:solidFill>
                  <a:srgbClr val="3366FF"/>
                </a:solidFill>
                <a:ea typeface="ＭＳ Ｐゴシック" pitchFamily="34" charset="-128"/>
              </a:rPr>
              <a:t>intersect with line 	y = </a:t>
            </a:r>
            <a:r>
              <a:rPr lang="en-US" sz="2600" b="1" dirty="0" err="1">
                <a:solidFill>
                  <a:srgbClr val="3366FF"/>
                </a:solidFill>
                <a:ea typeface="ＭＳ Ｐゴシック" pitchFamily="34" charset="-128"/>
              </a:rPr>
              <a:t>y</a:t>
            </a:r>
            <a:r>
              <a:rPr lang="en-US" sz="2600" b="1" baseline="-25000" dirty="0" err="1">
                <a:solidFill>
                  <a:srgbClr val="3366FF"/>
                </a:solidFill>
                <a:ea typeface="ＭＳ Ｐゴシック" pitchFamily="34" charset="-128"/>
              </a:rPr>
              <a:t>max</a:t>
            </a:r>
            <a:endParaRPr lang="en-US" sz="2600" b="1" baseline="-250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>
              <a:buNone/>
            </a:pPr>
            <a:endParaRPr lang="en-US" sz="2600" baseline="-250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>
              <a:buNone/>
            </a:pPr>
            <a:endParaRPr lang="en-US" sz="2600" baseline="-250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 sz="26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 eaLnBrk="1" hangingPunct="1"/>
            <a:endParaRPr lang="en-US" sz="2600" dirty="0">
              <a:ea typeface="ＭＳ Ｐゴシック" pitchFamily="34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750445" y="2133600"/>
            <a:ext cx="4209406" cy="3327331"/>
            <a:chOff x="3902137" y="2133600"/>
            <a:chExt cx="5057715" cy="3857141"/>
          </a:xfrm>
        </p:grpSpPr>
        <p:sp>
          <p:nvSpPr>
            <p:cNvPr id="13315" name="Line 4"/>
            <p:cNvSpPr>
              <a:spLocks noChangeShapeType="1"/>
            </p:cNvSpPr>
            <p:nvPr/>
          </p:nvSpPr>
          <p:spPr bwMode="auto">
            <a:xfrm>
              <a:off x="4648200" y="4724400"/>
              <a:ext cx="426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6" name="Line 5"/>
            <p:cNvSpPr>
              <a:spLocks noChangeShapeType="1"/>
            </p:cNvSpPr>
            <p:nvPr/>
          </p:nvSpPr>
          <p:spPr bwMode="auto">
            <a:xfrm>
              <a:off x="4648200" y="2971800"/>
              <a:ext cx="426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7" name="Line 6"/>
            <p:cNvSpPr>
              <a:spLocks noChangeShapeType="1"/>
            </p:cNvSpPr>
            <p:nvPr/>
          </p:nvSpPr>
          <p:spPr bwMode="auto">
            <a:xfrm>
              <a:off x="5562600" y="2133600"/>
              <a:ext cx="0" cy="3429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8" name="Line 7"/>
            <p:cNvSpPr>
              <a:spLocks noChangeShapeType="1"/>
            </p:cNvSpPr>
            <p:nvPr/>
          </p:nvSpPr>
          <p:spPr bwMode="auto">
            <a:xfrm>
              <a:off x="8001000" y="2133600"/>
              <a:ext cx="0" cy="3429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Rectangle 8"/>
            <p:cNvSpPr>
              <a:spLocks noChangeArrowheads="1"/>
            </p:cNvSpPr>
            <p:nvPr/>
          </p:nvSpPr>
          <p:spPr bwMode="auto">
            <a:xfrm>
              <a:off x="4648200" y="2362200"/>
              <a:ext cx="730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1001</a:t>
              </a:r>
            </a:p>
          </p:txBody>
        </p:sp>
        <p:sp>
          <p:nvSpPr>
            <p:cNvPr id="13320" name="Rectangle 9"/>
            <p:cNvSpPr>
              <a:spLocks noChangeArrowheads="1"/>
            </p:cNvSpPr>
            <p:nvPr/>
          </p:nvSpPr>
          <p:spPr bwMode="auto">
            <a:xfrm>
              <a:off x="4648201" y="3671889"/>
              <a:ext cx="7302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Courier New" pitchFamily="49" charset="0"/>
                </a:rPr>
                <a:t>1000</a:t>
              </a:r>
            </a:p>
          </p:txBody>
        </p:sp>
        <p:sp>
          <p:nvSpPr>
            <p:cNvPr id="13321" name="Rectangle 10"/>
            <p:cNvSpPr>
              <a:spLocks noChangeArrowheads="1"/>
            </p:cNvSpPr>
            <p:nvPr/>
          </p:nvSpPr>
          <p:spPr bwMode="auto">
            <a:xfrm>
              <a:off x="4648201" y="5029201"/>
              <a:ext cx="730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Courier New" pitchFamily="49" charset="0"/>
                </a:rPr>
                <a:t>1010</a:t>
              </a:r>
            </a:p>
          </p:txBody>
        </p:sp>
        <p:sp>
          <p:nvSpPr>
            <p:cNvPr id="13322" name="Rectangle 11"/>
            <p:cNvSpPr>
              <a:spLocks noChangeArrowheads="1"/>
            </p:cNvSpPr>
            <p:nvPr/>
          </p:nvSpPr>
          <p:spPr bwMode="auto">
            <a:xfrm>
              <a:off x="6477001" y="2362200"/>
              <a:ext cx="730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Courier New" pitchFamily="49" charset="0"/>
                </a:rPr>
                <a:t>0001</a:t>
              </a:r>
            </a:p>
          </p:txBody>
        </p:sp>
        <p:sp>
          <p:nvSpPr>
            <p:cNvPr id="13323" name="Rectangle 12"/>
            <p:cNvSpPr>
              <a:spLocks noChangeArrowheads="1"/>
            </p:cNvSpPr>
            <p:nvPr/>
          </p:nvSpPr>
          <p:spPr bwMode="auto">
            <a:xfrm>
              <a:off x="6477000" y="3671888"/>
              <a:ext cx="7302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0000</a:t>
              </a:r>
            </a:p>
          </p:txBody>
        </p:sp>
        <p:sp>
          <p:nvSpPr>
            <p:cNvPr id="13324" name="Rectangle 13"/>
            <p:cNvSpPr>
              <a:spLocks noChangeArrowheads="1"/>
            </p:cNvSpPr>
            <p:nvPr/>
          </p:nvSpPr>
          <p:spPr bwMode="auto">
            <a:xfrm>
              <a:off x="6477001" y="5043488"/>
              <a:ext cx="7302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Courier New" pitchFamily="49" charset="0"/>
                </a:rPr>
                <a:t>0010</a:t>
              </a:r>
            </a:p>
          </p:txBody>
        </p:sp>
        <p:sp>
          <p:nvSpPr>
            <p:cNvPr id="13325" name="Rectangle 14"/>
            <p:cNvSpPr>
              <a:spLocks noChangeArrowheads="1"/>
            </p:cNvSpPr>
            <p:nvPr/>
          </p:nvSpPr>
          <p:spPr bwMode="auto">
            <a:xfrm>
              <a:off x="8153400" y="5029200"/>
              <a:ext cx="730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0110</a:t>
              </a:r>
            </a:p>
          </p:txBody>
        </p:sp>
        <p:sp>
          <p:nvSpPr>
            <p:cNvPr id="13326" name="Rectangle 15"/>
            <p:cNvSpPr>
              <a:spLocks noChangeArrowheads="1"/>
            </p:cNvSpPr>
            <p:nvPr/>
          </p:nvSpPr>
          <p:spPr bwMode="auto">
            <a:xfrm>
              <a:off x="8229602" y="4038600"/>
              <a:ext cx="730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Courier New" pitchFamily="49" charset="0"/>
                </a:rPr>
                <a:t>0100</a:t>
              </a:r>
            </a:p>
          </p:txBody>
        </p:sp>
        <p:sp>
          <p:nvSpPr>
            <p:cNvPr id="13327" name="Rectangle 16"/>
            <p:cNvSpPr>
              <a:spLocks noChangeArrowheads="1"/>
            </p:cNvSpPr>
            <p:nvPr/>
          </p:nvSpPr>
          <p:spPr bwMode="auto">
            <a:xfrm>
              <a:off x="8153401" y="2133600"/>
              <a:ext cx="730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Courier New" pitchFamily="49" charset="0"/>
                </a:rPr>
                <a:t>0101</a:t>
              </a:r>
            </a:p>
          </p:txBody>
        </p:sp>
        <p:sp>
          <p:nvSpPr>
            <p:cNvPr id="13328" name="Line 19"/>
            <p:cNvSpPr>
              <a:spLocks noChangeShapeType="1"/>
            </p:cNvSpPr>
            <p:nvPr/>
          </p:nvSpPr>
          <p:spPr bwMode="auto">
            <a:xfrm flipV="1">
              <a:off x="7620000" y="2743200"/>
              <a:ext cx="685800" cy="2286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5334000" y="2743200"/>
              <a:ext cx="762000" cy="12954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229600" y="2667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8153400" y="2895600"/>
              <a:ext cx="1524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7938868" y="3677528"/>
              <a:ext cx="1524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7620000" y="4648200"/>
              <a:ext cx="1524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543800" y="4953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16200000" flipH="1">
              <a:off x="5881468" y="2895600"/>
              <a:ext cx="1524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5486400" y="3581400"/>
              <a:ext cx="1524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382000" y="2514600"/>
              <a:ext cx="304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67600" y="5105400"/>
              <a:ext cx="304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05800" y="2971800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77200" y="3669268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15200" y="4355068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r>
                <a:rPr lang="en-US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02137" y="4495800"/>
              <a:ext cx="792713" cy="4281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y</a:t>
              </a:r>
              <a:r>
                <a:rPr lang="en-US" b="1" baseline="-25000" dirty="0" err="1"/>
                <a:t>min</a:t>
              </a:r>
              <a:endParaRPr 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72400" y="5562600"/>
              <a:ext cx="767816" cy="4281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baseline="-25000" dirty="0" err="1"/>
                <a:t>Xmax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34000" y="5562600"/>
              <a:ext cx="825752" cy="4281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baseline="-25000" dirty="0" err="1"/>
                <a:t>Xmin</a:t>
              </a:r>
              <a:endParaRPr lang="en-US" b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724400" y="26670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y</a:t>
            </a:r>
            <a:r>
              <a:rPr lang="en-US" b="1" baseline="-25000" dirty="0" err="1"/>
              <a:t>max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Cohen-Sutherland Algorithm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4572000" cy="4953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600" dirty="0">
                <a:solidFill>
                  <a:srgbClr val="3366FF"/>
                </a:solidFill>
                <a:ea typeface="ＭＳ Ｐゴシック" pitchFamily="34" charset="-128"/>
              </a:rPr>
              <a:t>Finding intersections</a:t>
            </a:r>
          </a:p>
          <a:p>
            <a:pPr marL="0" indent="1588" eaLnBrk="1" hangingPunct="1">
              <a:buFontTx/>
              <a:buNone/>
            </a:pPr>
            <a:r>
              <a:rPr lang="en-US" sz="2600" b="1" dirty="0">
                <a:ea typeface="ＭＳ Ｐゴシック" pitchFamily="34" charset="-128"/>
              </a:rPr>
              <a:t>Coordinates of the intersection point are</a:t>
            </a:r>
          </a:p>
          <a:p>
            <a:pPr marL="0" indent="1588">
              <a:buNone/>
            </a:pPr>
            <a:r>
              <a:rPr lang="en-US" sz="2600" b="1" dirty="0">
                <a:solidFill>
                  <a:srgbClr val="C00000"/>
                </a:solidFill>
                <a:ea typeface="ＭＳ Ｐゴシック" pitchFamily="34" charset="-128"/>
              </a:rPr>
              <a:t>x</a:t>
            </a:r>
            <a:r>
              <a:rPr lang="en-US" sz="2600" b="1" baseline="-25000" dirty="0">
                <a:solidFill>
                  <a:srgbClr val="C00000"/>
                </a:solidFill>
                <a:ea typeface="ＭＳ Ｐゴシック" pitchFamily="34" charset="-128"/>
              </a:rPr>
              <a:t>i</a:t>
            </a:r>
            <a:r>
              <a:rPr lang="en-US" sz="2600" b="1" dirty="0">
                <a:solidFill>
                  <a:srgbClr val="C00000"/>
                </a:solidFill>
                <a:ea typeface="ＭＳ Ｐゴシック" pitchFamily="34" charset="-128"/>
              </a:rPr>
              <a:t> = </a:t>
            </a:r>
            <a:r>
              <a:rPr lang="en-US" sz="2600" b="1" dirty="0" err="1">
                <a:solidFill>
                  <a:srgbClr val="C00000"/>
                </a:solidFill>
                <a:ea typeface="ＭＳ Ｐゴシック" pitchFamily="34" charset="-128"/>
              </a:rPr>
              <a:t>x</a:t>
            </a:r>
            <a:r>
              <a:rPr lang="en-US" sz="2600" b="1" baseline="-25000" dirty="0" err="1">
                <a:solidFill>
                  <a:srgbClr val="C00000"/>
                </a:solidFill>
                <a:ea typeface="ＭＳ Ｐゴシック" pitchFamily="34" charset="-128"/>
              </a:rPr>
              <a:t>min</a:t>
            </a:r>
            <a:r>
              <a:rPr lang="en-US" sz="2600" b="1" baseline="-25000" dirty="0">
                <a:solidFill>
                  <a:srgbClr val="C00000"/>
                </a:solidFill>
                <a:ea typeface="ＭＳ Ｐゴシック" pitchFamily="34" charset="-128"/>
              </a:rPr>
              <a:t>  </a:t>
            </a:r>
            <a:r>
              <a:rPr lang="en-US" sz="2600" b="1" dirty="0">
                <a:solidFill>
                  <a:srgbClr val="C00000"/>
                </a:solidFill>
                <a:ea typeface="ＭＳ Ｐゴシック" pitchFamily="34" charset="-128"/>
              </a:rPr>
              <a:t>or </a:t>
            </a:r>
            <a:r>
              <a:rPr lang="en-US" sz="2600" b="1" dirty="0" err="1">
                <a:solidFill>
                  <a:srgbClr val="C00000"/>
                </a:solidFill>
                <a:ea typeface="ＭＳ Ｐゴシック" pitchFamily="34" charset="-128"/>
              </a:rPr>
              <a:t>x</a:t>
            </a:r>
            <a:r>
              <a:rPr lang="en-US" sz="2600" b="1" baseline="-25000" dirty="0" err="1">
                <a:solidFill>
                  <a:srgbClr val="C00000"/>
                </a:solidFill>
                <a:ea typeface="ＭＳ Ｐゴシック" pitchFamily="34" charset="-128"/>
              </a:rPr>
              <a:t>max</a:t>
            </a:r>
            <a:r>
              <a:rPr lang="en-US" sz="2600" b="1" baseline="-25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600" b="1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sz="1800" b="1" dirty="0">
                <a:solidFill>
                  <a:srgbClr val="3366FF"/>
                </a:solidFill>
                <a:ea typeface="ＭＳ Ｐゴシック" pitchFamily="34" charset="-128"/>
              </a:rPr>
              <a:t>if the boundary line is vertical</a:t>
            </a:r>
          </a:p>
          <a:p>
            <a:pPr marL="0" indent="1588">
              <a:buNone/>
            </a:pP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y</a:t>
            </a:r>
            <a:r>
              <a:rPr lang="en-US" sz="2400" b="1" baseline="-25000" dirty="0" err="1">
                <a:solidFill>
                  <a:srgbClr val="C00000"/>
                </a:solidFill>
                <a:ea typeface="ＭＳ Ｐゴシック" pitchFamily="34" charset="-128"/>
              </a:rPr>
              <a:t>i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 = y</a:t>
            </a:r>
            <a:r>
              <a:rPr lang="en-US" sz="2400" b="1" baseline="-25000" dirty="0">
                <a:solidFill>
                  <a:srgbClr val="C00000"/>
                </a:solidFill>
                <a:ea typeface="ＭＳ Ｐゴシック" pitchFamily="34" charset="-128"/>
              </a:rPr>
              <a:t>1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+ m(x</a:t>
            </a:r>
            <a:r>
              <a:rPr lang="en-US" sz="2400" b="1" baseline="-25000" dirty="0">
                <a:solidFill>
                  <a:srgbClr val="C00000"/>
                </a:solidFill>
                <a:ea typeface="ＭＳ Ｐゴシック" pitchFamily="34" charset="-128"/>
              </a:rPr>
              <a:t>i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– x</a:t>
            </a:r>
            <a:r>
              <a:rPr lang="en-US" sz="2400" b="1" baseline="-25000" dirty="0">
                <a:solidFill>
                  <a:srgbClr val="C00000"/>
                </a:solidFill>
                <a:ea typeface="ＭＳ Ｐゴシック" pitchFamily="34" charset="-128"/>
              </a:rPr>
              <a:t>1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)</a:t>
            </a:r>
            <a:endParaRPr lang="en-US" sz="2400" b="1" dirty="0">
              <a:solidFill>
                <a:srgbClr val="3366FF"/>
              </a:solidFill>
              <a:ea typeface="ＭＳ Ｐゴシック" pitchFamily="34" charset="-128"/>
            </a:endParaRPr>
          </a:p>
          <a:p>
            <a:pPr marL="0" indent="1588">
              <a:buNone/>
            </a:pPr>
            <a:endParaRPr lang="en-US" sz="1800" b="1" dirty="0">
              <a:solidFill>
                <a:srgbClr val="3366FF"/>
              </a:solidFill>
              <a:ea typeface="ＭＳ Ｐゴシック" pitchFamily="34" charset="-128"/>
            </a:endParaRPr>
          </a:p>
          <a:p>
            <a:pPr marL="0" indent="1588">
              <a:buNone/>
            </a:pPr>
            <a:r>
              <a:rPr lang="en-US" sz="2600" b="1" dirty="0">
                <a:solidFill>
                  <a:srgbClr val="C00000"/>
                </a:solidFill>
                <a:ea typeface="ＭＳ Ｐゴシック" pitchFamily="34" charset="-128"/>
              </a:rPr>
              <a:t>x</a:t>
            </a:r>
            <a:r>
              <a:rPr lang="en-US" sz="2600" b="1" baseline="-25000" dirty="0">
                <a:solidFill>
                  <a:srgbClr val="C00000"/>
                </a:solidFill>
                <a:ea typeface="ＭＳ Ｐゴシック" pitchFamily="34" charset="-128"/>
              </a:rPr>
              <a:t>i</a:t>
            </a:r>
            <a:r>
              <a:rPr lang="en-US" sz="2600" b="1" dirty="0">
                <a:solidFill>
                  <a:srgbClr val="C00000"/>
                </a:solidFill>
                <a:ea typeface="ＭＳ Ｐゴシック" pitchFamily="34" charset="-128"/>
              </a:rPr>
              <a:t> = x</a:t>
            </a:r>
            <a:r>
              <a:rPr lang="en-US" sz="2600" b="1" baseline="-25000" dirty="0">
                <a:solidFill>
                  <a:srgbClr val="C00000"/>
                </a:solidFill>
                <a:ea typeface="ＭＳ Ｐゴシック" pitchFamily="34" charset="-128"/>
              </a:rPr>
              <a:t>1</a:t>
            </a:r>
            <a:r>
              <a:rPr lang="en-US" sz="2600" b="1" dirty="0">
                <a:solidFill>
                  <a:srgbClr val="C00000"/>
                </a:solidFill>
                <a:ea typeface="ＭＳ Ｐゴシック" pitchFamily="34" charset="-128"/>
              </a:rPr>
              <a:t> + (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y</a:t>
            </a:r>
            <a:r>
              <a:rPr lang="en-US" sz="2400" b="1" baseline="-25000" dirty="0" err="1">
                <a:solidFill>
                  <a:srgbClr val="C00000"/>
                </a:solidFill>
                <a:ea typeface="ＭＳ Ｐゴシック" pitchFamily="34" charset="-128"/>
              </a:rPr>
              <a:t>i</a:t>
            </a:r>
            <a:r>
              <a:rPr lang="en-US" sz="2400" b="1" baseline="-25000" dirty="0">
                <a:solidFill>
                  <a:srgbClr val="C00000"/>
                </a:solidFill>
                <a:ea typeface="ＭＳ Ｐゴシック" pitchFamily="34" charset="-128"/>
              </a:rPr>
              <a:t> –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 y</a:t>
            </a:r>
            <a:r>
              <a:rPr lang="en-US" sz="2400" b="1" baseline="-25000" dirty="0">
                <a:solidFill>
                  <a:srgbClr val="C00000"/>
                </a:solidFill>
                <a:ea typeface="ＭＳ Ｐゴシック" pitchFamily="34" charset="-128"/>
              </a:rPr>
              <a:t>1 </a:t>
            </a:r>
            <a:r>
              <a:rPr lang="en-US" sz="2600" b="1" dirty="0">
                <a:solidFill>
                  <a:srgbClr val="C00000"/>
                </a:solidFill>
                <a:ea typeface="ＭＳ Ｐゴシック" pitchFamily="34" charset="-128"/>
              </a:rPr>
              <a:t>)/m </a:t>
            </a:r>
            <a:r>
              <a:rPr lang="en-US" sz="1800" b="1" dirty="0">
                <a:solidFill>
                  <a:srgbClr val="3366FF"/>
                </a:solidFill>
                <a:ea typeface="ＭＳ Ｐゴシック" pitchFamily="34" charset="-128"/>
              </a:rPr>
              <a:t>if the boundary line is horizontal</a:t>
            </a:r>
          </a:p>
          <a:p>
            <a:pPr marL="0" indent="1588">
              <a:buNone/>
            </a:pP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y</a:t>
            </a:r>
            <a:r>
              <a:rPr lang="en-US" sz="2400" b="1" baseline="-25000" dirty="0" err="1">
                <a:solidFill>
                  <a:srgbClr val="C00000"/>
                </a:solidFill>
                <a:ea typeface="ＭＳ Ｐゴシック" pitchFamily="34" charset="-128"/>
              </a:rPr>
              <a:t>i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 = 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y</a:t>
            </a:r>
            <a:r>
              <a:rPr lang="en-US" sz="2400" b="1" baseline="-25000" dirty="0" err="1">
                <a:solidFill>
                  <a:srgbClr val="C00000"/>
                </a:solidFill>
                <a:ea typeface="ＭＳ Ｐゴシック" pitchFamily="34" charset="-128"/>
              </a:rPr>
              <a:t>min</a:t>
            </a:r>
            <a:r>
              <a:rPr lang="en-US" sz="2400" b="1" baseline="-25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or</a:t>
            </a:r>
            <a:r>
              <a:rPr lang="en-US" sz="2400" b="1" baseline="-25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y</a:t>
            </a:r>
            <a:r>
              <a:rPr lang="en-US" sz="2400" b="1" baseline="-25000" dirty="0" err="1">
                <a:solidFill>
                  <a:srgbClr val="C00000"/>
                </a:solidFill>
                <a:ea typeface="ＭＳ Ｐゴシック" pitchFamily="34" charset="-128"/>
              </a:rPr>
              <a:t>max</a:t>
            </a:r>
            <a:endParaRPr lang="en-US" sz="2400" b="1" dirty="0">
              <a:solidFill>
                <a:srgbClr val="3366FF"/>
              </a:solidFill>
              <a:ea typeface="ＭＳ Ｐゴシック" pitchFamily="34" charset="-128"/>
            </a:endParaRPr>
          </a:p>
          <a:p>
            <a:pPr marL="0" indent="1588">
              <a:buNone/>
            </a:pPr>
            <a:r>
              <a:rPr lang="en-US" sz="2600" baseline="-25000" dirty="0">
                <a:solidFill>
                  <a:srgbClr val="C00000"/>
                </a:solidFill>
                <a:ea typeface="ＭＳ Ｐゴシック" pitchFamily="34" charset="-128"/>
              </a:rPr>
              <a:t>	 </a:t>
            </a:r>
            <a:r>
              <a:rPr lang="en-US" sz="2600" dirty="0">
                <a:solidFill>
                  <a:srgbClr val="C00000"/>
                </a:solidFill>
                <a:ea typeface="ＭＳ Ｐゴシック" pitchFamily="34" charset="-128"/>
              </a:rPr>
              <a:t>	</a:t>
            </a:r>
            <a:endParaRPr lang="en-US" sz="26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>
              <a:buNone/>
            </a:pPr>
            <a:endParaRPr lang="en-US" sz="26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>
              <a:buNone/>
            </a:pPr>
            <a:endParaRPr lang="en-US" sz="26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 sz="26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 eaLnBrk="1" hangingPunct="1"/>
            <a:endParaRPr lang="en-US" sz="2600" dirty="0">
              <a:ea typeface="ＭＳ Ｐゴシック" pitchFamily="34" charset="-128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750445" y="2133600"/>
            <a:ext cx="4209406" cy="3327331"/>
            <a:chOff x="3902137" y="2133600"/>
            <a:chExt cx="5057715" cy="3857141"/>
          </a:xfrm>
        </p:grpSpPr>
        <p:sp>
          <p:nvSpPr>
            <p:cNvPr id="13315" name="Line 4"/>
            <p:cNvSpPr>
              <a:spLocks noChangeShapeType="1"/>
            </p:cNvSpPr>
            <p:nvPr/>
          </p:nvSpPr>
          <p:spPr bwMode="auto">
            <a:xfrm>
              <a:off x="4648200" y="4724400"/>
              <a:ext cx="426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6" name="Line 5"/>
            <p:cNvSpPr>
              <a:spLocks noChangeShapeType="1"/>
            </p:cNvSpPr>
            <p:nvPr/>
          </p:nvSpPr>
          <p:spPr bwMode="auto">
            <a:xfrm>
              <a:off x="4648200" y="2971800"/>
              <a:ext cx="426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7" name="Line 6"/>
            <p:cNvSpPr>
              <a:spLocks noChangeShapeType="1"/>
            </p:cNvSpPr>
            <p:nvPr/>
          </p:nvSpPr>
          <p:spPr bwMode="auto">
            <a:xfrm>
              <a:off x="5562600" y="2133600"/>
              <a:ext cx="0" cy="3429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8" name="Line 7"/>
            <p:cNvSpPr>
              <a:spLocks noChangeShapeType="1"/>
            </p:cNvSpPr>
            <p:nvPr/>
          </p:nvSpPr>
          <p:spPr bwMode="auto">
            <a:xfrm>
              <a:off x="8001000" y="2133600"/>
              <a:ext cx="0" cy="3429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Rectangle 8"/>
            <p:cNvSpPr>
              <a:spLocks noChangeArrowheads="1"/>
            </p:cNvSpPr>
            <p:nvPr/>
          </p:nvSpPr>
          <p:spPr bwMode="auto">
            <a:xfrm>
              <a:off x="4648200" y="2362200"/>
              <a:ext cx="730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1001</a:t>
              </a:r>
            </a:p>
          </p:txBody>
        </p:sp>
        <p:sp>
          <p:nvSpPr>
            <p:cNvPr id="13320" name="Rectangle 9"/>
            <p:cNvSpPr>
              <a:spLocks noChangeArrowheads="1"/>
            </p:cNvSpPr>
            <p:nvPr/>
          </p:nvSpPr>
          <p:spPr bwMode="auto">
            <a:xfrm>
              <a:off x="4648201" y="3671889"/>
              <a:ext cx="7302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Courier New" pitchFamily="49" charset="0"/>
                </a:rPr>
                <a:t>1000</a:t>
              </a:r>
            </a:p>
          </p:txBody>
        </p:sp>
        <p:sp>
          <p:nvSpPr>
            <p:cNvPr id="13321" name="Rectangle 10"/>
            <p:cNvSpPr>
              <a:spLocks noChangeArrowheads="1"/>
            </p:cNvSpPr>
            <p:nvPr/>
          </p:nvSpPr>
          <p:spPr bwMode="auto">
            <a:xfrm>
              <a:off x="4648201" y="5029201"/>
              <a:ext cx="730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Courier New" pitchFamily="49" charset="0"/>
                </a:rPr>
                <a:t>1010</a:t>
              </a:r>
            </a:p>
          </p:txBody>
        </p:sp>
        <p:sp>
          <p:nvSpPr>
            <p:cNvPr id="13322" name="Rectangle 11"/>
            <p:cNvSpPr>
              <a:spLocks noChangeArrowheads="1"/>
            </p:cNvSpPr>
            <p:nvPr/>
          </p:nvSpPr>
          <p:spPr bwMode="auto">
            <a:xfrm>
              <a:off x="6477001" y="2362200"/>
              <a:ext cx="730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Courier New" pitchFamily="49" charset="0"/>
                </a:rPr>
                <a:t>0001</a:t>
              </a:r>
            </a:p>
          </p:txBody>
        </p:sp>
        <p:sp>
          <p:nvSpPr>
            <p:cNvPr id="13323" name="Rectangle 12"/>
            <p:cNvSpPr>
              <a:spLocks noChangeArrowheads="1"/>
            </p:cNvSpPr>
            <p:nvPr/>
          </p:nvSpPr>
          <p:spPr bwMode="auto">
            <a:xfrm>
              <a:off x="6477000" y="3671888"/>
              <a:ext cx="7302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0000</a:t>
              </a:r>
            </a:p>
          </p:txBody>
        </p:sp>
        <p:sp>
          <p:nvSpPr>
            <p:cNvPr id="13324" name="Rectangle 13"/>
            <p:cNvSpPr>
              <a:spLocks noChangeArrowheads="1"/>
            </p:cNvSpPr>
            <p:nvPr/>
          </p:nvSpPr>
          <p:spPr bwMode="auto">
            <a:xfrm>
              <a:off x="6477001" y="5043488"/>
              <a:ext cx="7302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Courier New" pitchFamily="49" charset="0"/>
                </a:rPr>
                <a:t>0010</a:t>
              </a:r>
            </a:p>
          </p:txBody>
        </p:sp>
        <p:sp>
          <p:nvSpPr>
            <p:cNvPr id="13325" name="Rectangle 14"/>
            <p:cNvSpPr>
              <a:spLocks noChangeArrowheads="1"/>
            </p:cNvSpPr>
            <p:nvPr/>
          </p:nvSpPr>
          <p:spPr bwMode="auto">
            <a:xfrm>
              <a:off x="8153400" y="5029200"/>
              <a:ext cx="730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0110</a:t>
              </a:r>
            </a:p>
          </p:txBody>
        </p:sp>
        <p:sp>
          <p:nvSpPr>
            <p:cNvPr id="13326" name="Rectangle 15"/>
            <p:cNvSpPr>
              <a:spLocks noChangeArrowheads="1"/>
            </p:cNvSpPr>
            <p:nvPr/>
          </p:nvSpPr>
          <p:spPr bwMode="auto">
            <a:xfrm>
              <a:off x="8229602" y="4038600"/>
              <a:ext cx="730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Courier New" pitchFamily="49" charset="0"/>
                </a:rPr>
                <a:t>0100</a:t>
              </a:r>
            </a:p>
          </p:txBody>
        </p:sp>
        <p:sp>
          <p:nvSpPr>
            <p:cNvPr id="13327" name="Rectangle 16"/>
            <p:cNvSpPr>
              <a:spLocks noChangeArrowheads="1"/>
            </p:cNvSpPr>
            <p:nvPr/>
          </p:nvSpPr>
          <p:spPr bwMode="auto">
            <a:xfrm>
              <a:off x="8153401" y="2133600"/>
              <a:ext cx="730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Courier New" pitchFamily="49" charset="0"/>
                </a:rPr>
                <a:t>0101</a:t>
              </a:r>
            </a:p>
          </p:txBody>
        </p:sp>
        <p:sp>
          <p:nvSpPr>
            <p:cNvPr id="13328" name="Line 19"/>
            <p:cNvSpPr>
              <a:spLocks noChangeShapeType="1"/>
            </p:cNvSpPr>
            <p:nvPr/>
          </p:nvSpPr>
          <p:spPr bwMode="auto">
            <a:xfrm flipV="1">
              <a:off x="7620000" y="2743200"/>
              <a:ext cx="685800" cy="2286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5334000" y="2743200"/>
              <a:ext cx="762000" cy="12954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229600" y="2667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8153400" y="2895600"/>
              <a:ext cx="1524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7938868" y="3677528"/>
              <a:ext cx="1524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7620000" y="4648200"/>
              <a:ext cx="1524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543800" y="4953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16200000" flipH="1">
              <a:off x="5881468" y="2895600"/>
              <a:ext cx="1524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5486400" y="3581400"/>
              <a:ext cx="1524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382000" y="2514600"/>
              <a:ext cx="304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67600" y="5105400"/>
              <a:ext cx="304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05800" y="2971800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77200" y="3669268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15200" y="4355068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r>
                <a:rPr lang="en-US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02137" y="4495800"/>
              <a:ext cx="792713" cy="4281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y</a:t>
              </a:r>
              <a:r>
                <a:rPr lang="en-US" b="1" baseline="-25000" dirty="0" err="1"/>
                <a:t>min</a:t>
              </a:r>
              <a:endParaRPr 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72400" y="5562600"/>
              <a:ext cx="767816" cy="4281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baseline="-25000" dirty="0" err="1"/>
                <a:t>Xmax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34000" y="5562600"/>
              <a:ext cx="825752" cy="4281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baseline="-25000" dirty="0" err="1"/>
                <a:t>Xmin</a:t>
              </a:r>
              <a:endParaRPr lang="en-US" b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724400" y="26670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y</a:t>
            </a:r>
            <a:r>
              <a:rPr lang="en-US" b="1" baseline="-25000" dirty="0" err="1"/>
              <a:t>max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Cohen-Sutherland Algorithm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extension to clipping in 3D easily possible: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six bit outcodes</a:t>
            </a:r>
          </a:p>
          <a:p>
            <a:pPr lvl="1" eaLnBrk="1" hangingPunct="1"/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four</a:t>
            </a:r>
            <a:r>
              <a:rPr lang="en-US">
                <a:ea typeface="ＭＳ Ｐゴシック" pitchFamily="34" charset="-128"/>
              </a:rPr>
              <a:t> bits for point position w.r.t. left, right, bottom, and top clipping </a:t>
            </a:r>
            <a:r>
              <a:rPr lang="en-US" b="1">
                <a:ea typeface="ＭＳ Ｐゴシック" pitchFamily="34" charset="-128"/>
              </a:rPr>
              <a:t>planes</a:t>
            </a:r>
            <a:r>
              <a:rPr lang="en-US">
                <a:ea typeface="ＭＳ Ｐゴシック" pitchFamily="34" charset="-128"/>
              </a:rPr>
              <a:t> instead of </a:t>
            </a:r>
            <a:r>
              <a:rPr lang="en-US" b="1">
                <a:ea typeface="ＭＳ Ｐゴシック" pitchFamily="34" charset="-128"/>
              </a:rPr>
              <a:t>edges</a:t>
            </a:r>
            <a:endParaRPr lang="en-US">
              <a:ea typeface="ＭＳ Ｐゴシック" pitchFamily="34" charset="-128"/>
            </a:endParaRPr>
          </a:p>
          <a:p>
            <a:pPr lvl="1" eaLnBrk="1" hangingPunct="1"/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two</a:t>
            </a:r>
            <a:r>
              <a:rPr lang="en-US">
                <a:ea typeface="ＭＳ Ｐゴシック" pitchFamily="34" charset="-128"/>
              </a:rPr>
              <a:t> more bits for front and back clipping planes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for the rest: analogous to previous algorithm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Clipping</a:t>
            </a:r>
          </a:p>
        </p:txBody>
      </p:sp>
      <p:sp>
        <p:nvSpPr>
          <p:cNvPr id="15362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 Intersections with the</a:t>
            </a:r>
            <a:br>
              <a:rPr lang="en-US" altLang="en-US" smtClean="0"/>
            </a:br>
            <a:r>
              <a:rPr lang="en-US" altLang="en-US" smtClean="0"/>
              <a:t> Liang-Barsky Algorithm</a:t>
            </a:r>
          </a:p>
        </p:txBody>
      </p:sp>
    </p:spTree>
    <p:extLst>
      <p:ext uri="{BB962C8B-B14F-4D97-AF65-F5344CB8AC3E}">
        <p14:creationId xmlns:p14="http://schemas.microsoft.com/office/powerpoint/2010/main" val="50168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985"/>
            <a:ext cx="7467600" cy="65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7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0001"/>
            <a:ext cx="8229600" cy="643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02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4" y="152400"/>
            <a:ext cx="8264236" cy="64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4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638"/>
            <a:ext cx="8305800" cy="63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3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do we need clipping for?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have a </a:t>
            </a:r>
            <a:r>
              <a:rPr lang="en-US" altLang="en-US" smtClean="0">
                <a:solidFill>
                  <a:srgbClr val="3366FF"/>
                </a:solidFill>
              </a:rPr>
              <a:t>rectangular</a:t>
            </a:r>
            <a:r>
              <a:rPr lang="en-US" altLang="en-US" smtClean="0"/>
              <a:t> screen</a:t>
            </a:r>
          </a:p>
          <a:p>
            <a:pPr eaLnBrk="1" hangingPunct="1"/>
            <a:r>
              <a:rPr lang="en-US" altLang="en-US" smtClean="0"/>
              <a:t>shows a section of 3D world (view volume)</a:t>
            </a:r>
          </a:p>
          <a:p>
            <a:pPr eaLnBrk="1" hangingPunct="1"/>
            <a:r>
              <a:rPr lang="en-US" altLang="en-US" smtClean="0">
                <a:solidFill>
                  <a:srgbClr val="3366FF"/>
                </a:solidFill>
              </a:rPr>
              <a:t>clipping</a:t>
            </a:r>
            <a:r>
              <a:rPr lang="en-US" altLang="en-US" smtClean="0"/>
              <a:t> removes invisible parts</a:t>
            </a:r>
          </a:p>
          <a:p>
            <a:pPr lvl="1" eaLnBrk="1" hangingPunct="1"/>
            <a:r>
              <a:rPr lang="en-US" altLang="en-US" smtClean="0"/>
              <a:t>avoid processing – view volume clipping</a:t>
            </a:r>
          </a:p>
          <a:p>
            <a:pPr lvl="1" eaLnBrk="1" hangingPunct="1"/>
            <a:r>
              <a:rPr lang="en-US" altLang="en-US" smtClean="0"/>
              <a:t>avoid raster conversion – viewport clipping</a:t>
            </a:r>
          </a:p>
          <a:p>
            <a:pPr lvl="1" eaLnBrk="1" hangingPunct="1"/>
            <a:r>
              <a:rPr lang="en-US" altLang="en-US" smtClean="0"/>
              <a:t>avoid color computation – viewport clipping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sym typeface="Symbol" panose="05050102010706020507" pitchFamily="18" charset="2"/>
              </a:rPr>
              <a:t> faster rendering!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355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Clipping</a:t>
            </a:r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Polygon Clipping:</a:t>
            </a:r>
            <a:br>
              <a:rPr lang="en-US" altLang="en-US" smtClean="0"/>
            </a:br>
            <a:r>
              <a:rPr lang="en-US" altLang="en-US" smtClean="0"/>
              <a:t>Sutherland-Hodgman Algorithm</a:t>
            </a:r>
          </a:p>
        </p:txBody>
      </p:sp>
    </p:spTree>
    <p:extLst>
      <p:ext uri="{BB962C8B-B14F-4D97-AF65-F5344CB8AC3E}">
        <p14:creationId xmlns:p14="http://schemas.microsoft.com/office/powerpoint/2010/main" val="626145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Polygon Clipping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Sutherland-Hodgman algorithm</a:t>
            </a:r>
          </a:p>
          <a:p>
            <a:pPr eaLnBrk="1" hangingPunct="1"/>
            <a:r>
              <a:rPr lang="en-US" altLang="en-US" smtClean="0"/>
              <a:t>arbitrary polygons can be clipped</a:t>
            </a:r>
          </a:p>
          <a:p>
            <a:pPr eaLnBrk="1" hangingPunct="1"/>
            <a:r>
              <a:rPr lang="en-US" altLang="en-US" smtClean="0"/>
              <a:t>clip against each clip-edge individually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457200" y="3140075"/>
          <a:ext cx="3732213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CorelDRAW" r:id="rId3" imgW="3657600" imgH="1587500" progId="CorelDRAW.Graphic.12">
                  <p:embed/>
                </p:oleObj>
              </mc:Choice>
              <mc:Fallback>
                <p:oleObj name="CorelDRAW" r:id="rId3" imgW="3657600" imgH="1587500" progId="CorelDRAW.Graphic.12">
                  <p:embed/>
                  <p:pic>
                    <p:nvPicPr>
                      <p:cNvPr id="276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40075"/>
                        <a:ext cx="3732213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6"/>
          <p:cNvGraphicFramePr>
            <a:graphicFrameLocks noChangeAspect="1"/>
          </p:cNvGraphicFramePr>
          <p:nvPr/>
        </p:nvGraphicFramePr>
        <p:xfrm>
          <a:off x="4876800" y="3124200"/>
          <a:ext cx="371316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CorelDRAW" r:id="rId5" imgW="3632200" imgH="1244600" progId="CorelDRAW.Graphic.12">
                  <p:embed/>
                </p:oleObj>
              </mc:Choice>
              <mc:Fallback>
                <p:oleObj name="CorelDRAW" r:id="rId5" imgW="3632200" imgH="1244600" progId="CorelDRAW.Graphic.12">
                  <p:embed/>
                  <p:pic>
                    <p:nvPicPr>
                      <p:cNvPr id="2765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3713163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7"/>
          <p:cNvGraphicFramePr>
            <a:graphicFrameLocks noChangeAspect="1"/>
          </p:cNvGraphicFramePr>
          <p:nvPr/>
        </p:nvGraphicFramePr>
        <p:xfrm>
          <a:off x="2438400" y="4648200"/>
          <a:ext cx="4003675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CorelDRAW" r:id="rId7" imgW="3911600" imgH="1587500" progId="CorelDRAW.Graphic.12">
                  <p:embed/>
                </p:oleObj>
              </mc:Choice>
              <mc:Fallback>
                <p:oleObj name="CorelDRAW" r:id="rId7" imgW="3911600" imgH="1587500" progId="CorelDRAW.Graphic.12">
                  <p:embed/>
                  <p:pic>
                    <p:nvPicPr>
                      <p:cNvPr id="2765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4003675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818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Sutherland-Hodgman Algorithm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four cases depending on edge location</a:t>
            </a:r>
          </a:p>
          <a:p>
            <a:pPr eaLnBrk="1" hangingPunct="1"/>
            <a:r>
              <a:rPr lang="en-US" altLang="en-US" smtClean="0"/>
              <a:t>input vertex series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output vertex series</a:t>
            </a:r>
          </a:p>
          <a:p>
            <a:pPr eaLnBrk="1" hangingPunct="1"/>
            <a:r>
              <a:rPr lang="en-US" altLang="en-US" smtClean="0"/>
              <a:t># of vertices may change during process</a:t>
            </a:r>
          </a:p>
        </p:txBody>
      </p:sp>
      <p:sp>
        <p:nvSpPr>
          <p:cNvPr id="28675" name="Rectangle 12"/>
          <p:cNvSpPr>
            <a:spLocks noChangeArrowheads="1"/>
          </p:cNvSpPr>
          <p:nvPr/>
        </p:nvSpPr>
        <p:spPr bwMode="auto">
          <a:xfrm>
            <a:off x="457200" y="3200400"/>
            <a:ext cx="1066800" cy="2438400"/>
          </a:xfrm>
          <a:prstGeom prst="rect">
            <a:avLst/>
          </a:prstGeom>
          <a:solidFill>
            <a:srgbClr val="BACB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8676" name="Line 7"/>
          <p:cNvSpPr>
            <a:spLocks noChangeShapeType="1"/>
          </p:cNvSpPr>
          <p:nvPr/>
        </p:nvSpPr>
        <p:spPr bwMode="auto">
          <a:xfrm flipH="1">
            <a:off x="685800" y="3886200"/>
            <a:ext cx="3048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8"/>
          <p:cNvSpPr>
            <a:spLocks noChangeShapeType="1"/>
          </p:cNvSpPr>
          <p:nvPr/>
        </p:nvSpPr>
        <p:spPr bwMode="auto">
          <a:xfrm>
            <a:off x="685800" y="49530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9"/>
          <p:cNvSpPr>
            <a:spLocks noChangeShapeType="1"/>
          </p:cNvSpPr>
          <p:nvPr/>
        </p:nvSpPr>
        <p:spPr bwMode="auto">
          <a:xfrm flipV="1">
            <a:off x="2057400" y="3657600"/>
            <a:ext cx="76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10"/>
          <p:cNvSpPr>
            <a:spLocks noChangeShapeType="1"/>
          </p:cNvSpPr>
          <p:nvPr/>
        </p:nvSpPr>
        <p:spPr bwMode="auto">
          <a:xfrm flipH="1">
            <a:off x="990600" y="36576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11"/>
          <p:cNvSpPr>
            <a:spLocks noChangeShapeType="1"/>
          </p:cNvSpPr>
          <p:nvPr/>
        </p:nvSpPr>
        <p:spPr bwMode="auto">
          <a:xfrm>
            <a:off x="1524000" y="3200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Rectangle 13"/>
          <p:cNvSpPr>
            <a:spLocks noChangeArrowheads="1"/>
          </p:cNvSpPr>
          <p:nvPr/>
        </p:nvSpPr>
        <p:spPr bwMode="auto">
          <a:xfrm>
            <a:off x="2590800" y="3200400"/>
            <a:ext cx="1066800" cy="2438400"/>
          </a:xfrm>
          <a:prstGeom prst="rect">
            <a:avLst/>
          </a:prstGeom>
          <a:solidFill>
            <a:srgbClr val="BACB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8682" name="Line 14"/>
          <p:cNvSpPr>
            <a:spLocks noChangeShapeType="1"/>
          </p:cNvSpPr>
          <p:nvPr/>
        </p:nvSpPr>
        <p:spPr bwMode="auto">
          <a:xfrm flipH="1">
            <a:off x="2819400" y="38862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5"/>
          <p:cNvSpPr>
            <a:spLocks noChangeShapeType="1"/>
          </p:cNvSpPr>
          <p:nvPr/>
        </p:nvSpPr>
        <p:spPr bwMode="auto">
          <a:xfrm>
            <a:off x="2819400" y="4953000"/>
            <a:ext cx="1371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6"/>
          <p:cNvSpPr>
            <a:spLocks noChangeShapeType="1"/>
          </p:cNvSpPr>
          <p:nvPr/>
        </p:nvSpPr>
        <p:spPr bwMode="auto">
          <a:xfrm flipV="1">
            <a:off x="4191000" y="3657600"/>
            <a:ext cx="76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7"/>
          <p:cNvSpPr>
            <a:spLocks noChangeShapeType="1"/>
          </p:cNvSpPr>
          <p:nvPr/>
        </p:nvSpPr>
        <p:spPr bwMode="auto">
          <a:xfrm flipH="1">
            <a:off x="3124200" y="36576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8"/>
          <p:cNvSpPr>
            <a:spLocks noChangeShapeType="1"/>
          </p:cNvSpPr>
          <p:nvPr/>
        </p:nvSpPr>
        <p:spPr bwMode="auto">
          <a:xfrm>
            <a:off x="3657600" y="3200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Rectangle 19"/>
          <p:cNvSpPr>
            <a:spLocks noChangeArrowheads="1"/>
          </p:cNvSpPr>
          <p:nvPr/>
        </p:nvSpPr>
        <p:spPr bwMode="auto">
          <a:xfrm>
            <a:off x="4724400" y="3200400"/>
            <a:ext cx="1066800" cy="2438400"/>
          </a:xfrm>
          <a:prstGeom prst="rect">
            <a:avLst/>
          </a:prstGeom>
          <a:solidFill>
            <a:srgbClr val="BACB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8688" name="Line 20"/>
          <p:cNvSpPr>
            <a:spLocks noChangeShapeType="1"/>
          </p:cNvSpPr>
          <p:nvPr/>
        </p:nvSpPr>
        <p:spPr bwMode="auto">
          <a:xfrm flipH="1">
            <a:off x="4953000" y="38862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21"/>
          <p:cNvSpPr>
            <a:spLocks noChangeShapeType="1"/>
          </p:cNvSpPr>
          <p:nvPr/>
        </p:nvSpPr>
        <p:spPr bwMode="auto">
          <a:xfrm>
            <a:off x="4953000" y="49530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22"/>
          <p:cNvSpPr>
            <a:spLocks noChangeShapeType="1"/>
          </p:cNvSpPr>
          <p:nvPr/>
        </p:nvSpPr>
        <p:spPr bwMode="auto">
          <a:xfrm flipV="1">
            <a:off x="6324600" y="3657600"/>
            <a:ext cx="76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 flipH="1">
            <a:off x="5257800" y="36576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24"/>
          <p:cNvSpPr>
            <a:spLocks noChangeShapeType="1"/>
          </p:cNvSpPr>
          <p:nvPr/>
        </p:nvSpPr>
        <p:spPr bwMode="auto">
          <a:xfrm>
            <a:off x="5791200" y="3200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Rectangle 25"/>
          <p:cNvSpPr>
            <a:spLocks noChangeArrowheads="1"/>
          </p:cNvSpPr>
          <p:nvPr/>
        </p:nvSpPr>
        <p:spPr bwMode="auto">
          <a:xfrm>
            <a:off x="6858000" y="3200400"/>
            <a:ext cx="1066800" cy="2438400"/>
          </a:xfrm>
          <a:prstGeom prst="rect">
            <a:avLst/>
          </a:prstGeom>
          <a:solidFill>
            <a:srgbClr val="BACB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8694" name="Line 26"/>
          <p:cNvSpPr>
            <a:spLocks noChangeShapeType="1"/>
          </p:cNvSpPr>
          <p:nvPr/>
        </p:nvSpPr>
        <p:spPr bwMode="auto">
          <a:xfrm flipH="1">
            <a:off x="7086600" y="38862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Line 27"/>
          <p:cNvSpPr>
            <a:spLocks noChangeShapeType="1"/>
          </p:cNvSpPr>
          <p:nvPr/>
        </p:nvSpPr>
        <p:spPr bwMode="auto">
          <a:xfrm>
            <a:off x="7086600" y="49530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Line 28"/>
          <p:cNvSpPr>
            <a:spLocks noChangeShapeType="1"/>
          </p:cNvSpPr>
          <p:nvPr/>
        </p:nvSpPr>
        <p:spPr bwMode="auto">
          <a:xfrm flipV="1">
            <a:off x="8458200" y="3657600"/>
            <a:ext cx="76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Line 29"/>
          <p:cNvSpPr>
            <a:spLocks noChangeShapeType="1"/>
          </p:cNvSpPr>
          <p:nvPr/>
        </p:nvSpPr>
        <p:spPr bwMode="auto">
          <a:xfrm flipH="1">
            <a:off x="7391400" y="3657600"/>
            <a:ext cx="1143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Line 30"/>
          <p:cNvSpPr>
            <a:spLocks noChangeShapeType="1"/>
          </p:cNvSpPr>
          <p:nvPr/>
        </p:nvSpPr>
        <p:spPr bwMode="auto">
          <a:xfrm>
            <a:off x="7924800" y="3200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Rectangle 32"/>
          <p:cNvSpPr>
            <a:spLocks noChangeArrowheads="1"/>
          </p:cNvSpPr>
          <p:nvPr/>
        </p:nvSpPr>
        <p:spPr bwMode="auto">
          <a:xfrm>
            <a:off x="533400" y="487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8700" name="Rectangle 33"/>
          <p:cNvSpPr>
            <a:spLocks noChangeArrowheads="1"/>
          </p:cNvSpPr>
          <p:nvPr/>
        </p:nvSpPr>
        <p:spPr bwMode="auto">
          <a:xfrm>
            <a:off x="18288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701" name="Rectangle 34"/>
          <p:cNvSpPr>
            <a:spLocks noChangeArrowheads="1"/>
          </p:cNvSpPr>
          <p:nvPr/>
        </p:nvSpPr>
        <p:spPr bwMode="auto">
          <a:xfrm>
            <a:off x="1905000" y="3276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8702" name="Rectangle 35"/>
          <p:cNvSpPr>
            <a:spLocks noChangeArrowheads="1"/>
          </p:cNvSpPr>
          <p:nvPr/>
        </p:nvSpPr>
        <p:spPr bwMode="auto">
          <a:xfrm>
            <a:off x="76200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28703" name="Rectangle 36"/>
          <p:cNvSpPr>
            <a:spLocks noChangeArrowheads="1"/>
          </p:cNvSpPr>
          <p:nvPr/>
        </p:nvSpPr>
        <p:spPr bwMode="auto">
          <a:xfrm>
            <a:off x="2673350" y="487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8704" name="Rectangle 37"/>
          <p:cNvSpPr>
            <a:spLocks noChangeArrowheads="1"/>
          </p:cNvSpPr>
          <p:nvPr/>
        </p:nvSpPr>
        <p:spPr bwMode="auto">
          <a:xfrm>
            <a:off x="396875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705" name="Rectangle 38"/>
          <p:cNvSpPr>
            <a:spLocks noChangeArrowheads="1"/>
          </p:cNvSpPr>
          <p:nvPr/>
        </p:nvSpPr>
        <p:spPr bwMode="auto">
          <a:xfrm>
            <a:off x="4044950" y="3276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8706" name="Rectangle 39"/>
          <p:cNvSpPr>
            <a:spLocks noChangeArrowheads="1"/>
          </p:cNvSpPr>
          <p:nvPr/>
        </p:nvSpPr>
        <p:spPr bwMode="auto">
          <a:xfrm>
            <a:off x="290195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28707" name="Rectangle 40"/>
          <p:cNvSpPr>
            <a:spLocks noChangeArrowheads="1"/>
          </p:cNvSpPr>
          <p:nvPr/>
        </p:nvSpPr>
        <p:spPr bwMode="auto">
          <a:xfrm>
            <a:off x="4800600" y="487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8708" name="Rectangle 41"/>
          <p:cNvSpPr>
            <a:spLocks noChangeArrowheads="1"/>
          </p:cNvSpPr>
          <p:nvPr/>
        </p:nvSpPr>
        <p:spPr bwMode="auto">
          <a:xfrm>
            <a:off x="60960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709" name="Rectangle 42"/>
          <p:cNvSpPr>
            <a:spLocks noChangeArrowheads="1"/>
          </p:cNvSpPr>
          <p:nvPr/>
        </p:nvSpPr>
        <p:spPr bwMode="auto">
          <a:xfrm>
            <a:off x="6172200" y="3276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8710" name="Rectangle 43"/>
          <p:cNvSpPr>
            <a:spLocks noChangeArrowheads="1"/>
          </p:cNvSpPr>
          <p:nvPr/>
        </p:nvSpPr>
        <p:spPr bwMode="auto">
          <a:xfrm>
            <a:off x="502920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28711" name="Rectangle 44"/>
          <p:cNvSpPr>
            <a:spLocks noChangeArrowheads="1"/>
          </p:cNvSpPr>
          <p:nvPr/>
        </p:nvSpPr>
        <p:spPr bwMode="auto">
          <a:xfrm>
            <a:off x="6934200" y="487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8712" name="Rectangle 45"/>
          <p:cNvSpPr>
            <a:spLocks noChangeArrowheads="1"/>
          </p:cNvSpPr>
          <p:nvPr/>
        </p:nvSpPr>
        <p:spPr bwMode="auto">
          <a:xfrm>
            <a:off x="82296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713" name="Rectangle 46"/>
          <p:cNvSpPr>
            <a:spLocks noChangeArrowheads="1"/>
          </p:cNvSpPr>
          <p:nvPr/>
        </p:nvSpPr>
        <p:spPr bwMode="auto">
          <a:xfrm>
            <a:off x="8305800" y="3276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8714" name="Rectangle 47"/>
          <p:cNvSpPr>
            <a:spLocks noChangeArrowheads="1"/>
          </p:cNvSpPr>
          <p:nvPr/>
        </p:nvSpPr>
        <p:spPr bwMode="auto">
          <a:xfrm>
            <a:off x="716280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28715" name="Rectangle 48"/>
          <p:cNvSpPr>
            <a:spLocks noChangeArrowheads="1"/>
          </p:cNvSpPr>
          <p:nvPr/>
        </p:nvSpPr>
        <p:spPr bwMode="auto">
          <a:xfrm>
            <a:off x="2590800" y="579120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output: e</a:t>
            </a:r>
          </a:p>
        </p:txBody>
      </p:sp>
      <p:sp>
        <p:nvSpPr>
          <p:cNvPr id="28716" name="Rectangle 49"/>
          <p:cNvSpPr>
            <a:spLocks noChangeArrowheads="1"/>
          </p:cNvSpPr>
          <p:nvPr/>
        </p:nvSpPr>
        <p:spPr bwMode="auto">
          <a:xfrm>
            <a:off x="4718050" y="5791200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output: nothing</a:t>
            </a:r>
          </a:p>
        </p:txBody>
      </p:sp>
      <p:sp>
        <p:nvSpPr>
          <p:cNvPr id="28717" name="Rectangle 50"/>
          <p:cNvSpPr>
            <a:spLocks noChangeArrowheads="1"/>
          </p:cNvSpPr>
          <p:nvPr/>
        </p:nvSpPr>
        <p:spPr bwMode="auto">
          <a:xfrm>
            <a:off x="6858000" y="5791200"/>
            <a:ext cx="126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output: f, d</a:t>
            </a:r>
          </a:p>
        </p:txBody>
      </p:sp>
      <p:sp>
        <p:nvSpPr>
          <p:cNvPr id="28718" name="Rectangle 51"/>
          <p:cNvSpPr>
            <a:spLocks noChangeArrowheads="1"/>
          </p:cNvSpPr>
          <p:nvPr/>
        </p:nvSpPr>
        <p:spPr bwMode="auto">
          <a:xfrm>
            <a:off x="457200" y="579120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output: a</a:t>
            </a:r>
          </a:p>
        </p:txBody>
      </p:sp>
      <p:sp>
        <p:nvSpPr>
          <p:cNvPr id="28719" name="Rectangle 52"/>
          <p:cNvSpPr>
            <a:spLocks noChangeArrowheads="1"/>
          </p:cNvSpPr>
          <p:nvPr/>
        </p:nvSpPr>
        <p:spPr bwMode="auto">
          <a:xfrm>
            <a:off x="3352800" y="5029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8720" name="Rectangle 53"/>
          <p:cNvSpPr>
            <a:spLocks noChangeArrowheads="1"/>
          </p:cNvSpPr>
          <p:nvPr/>
        </p:nvSpPr>
        <p:spPr bwMode="auto">
          <a:xfrm>
            <a:off x="7689850" y="342900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28721" name="Oval 54"/>
          <p:cNvSpPr>
            <a:spLocks noChangeArrowheads="1"/>
          </p:cNvSpPr>
          <p:nvPr/>
        </p:nvSpPr>
        <p:spPr bwMode="auto">
          <a:xfrm>
            <a:off x="3625850" y="50609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8722" name="Oval 55"/>
          <p:cNvSpPr>
            <a:spLocks noChangeArrowheads="1"/>
          </p:cNvSpPr>
          <p:nvPr/>
        </p:nvSpPr>
        <p:spPr bwMode="auto">
          <a:xfrm>
            <a:off x="7891463" y="3733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41975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Sutherland-Hodgman Algorithm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repeat process for each clip edge</a:t>
            </a:r>
          </a:p>
          <a:p>
            <a:pPr eaLnBrk="1" hangingPunct="1"/>
            <a:r>
              <a:rPr lang="en-US" altLang="en-US" smtClean="0"/>
              <a:t>has been implemented in hardware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29699" name="Object 7"/>
          <p:cNvGraphicFramePr>
            <a:graphicFrameLocks noChangeAspect="1"/>
          </p:cNvGraphicFramePr>
          <p:nvPr/>
        </p:nvGraphicFramePr>
        <p:xfrm>
          <a:off x="685800" y="2541588"/>
          <a:ext cx="7786688" cy="340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CorelDRAW" r:id="rId3" imgW="7620000" imgH="3302000" progId="CorelDRAW.Graphic.12">
                  <p:embed/>
                </p:oleObj>
              </mc:Choice>
              <mc:Fallback>
                <p:oleObj name="CorelDRAW" r:id="rId3" imgW="7620000" imgH="3302000" progId="CorelDRAW.Graphic.12">
                  <p:embed/>
                  <p:pic>
                    <p:nvPicPr>
                      <p:cNvPr id="296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41588"/>
                        <a:ext cx="7786688" cy="340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95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57200" y="240002"/>
            <a:ext cx="7848600" cy="637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3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Clipping Summary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/>
              <a:t>3 step process for clipping line segments</a:t>
            </a:r>
          </a:p>
          <a:p>
            <a:pPr lvl="1" eaLnBrk="1" hangingPunct="1"/>
            <a:r>
              <a:rPr lang="en-US" altLang="en-US" smtClean="0"/>
              <a:t>trivially accept/reject segments using</a:t>
            </a:r>
            <a:br>
              <a:rPr lang="en-US" altLang="en-US" smtClean="0"/>
            </a:br>
            <a:r>
              <a:rPr lang="en-US" altLang="en-US" smtClean="0"/>
              <a:t>Cohen-Sutherland technique (outcodes)</a:t>
            </a:r>
          </a:p>
          <a:p>
            <a:pPr lvl="1" eaLnBrk="1" hangingPunct="1"/>
            <a:r>
              <a:rPr lang="en-US" altLang="en-US" smtClean="0"/>
              <a:t>determine all intersection points using</a:t>
            </a:r>
            <a:br>
              <a:rPr lang="en-US" altLang="en-US" smtClean="0"/>
            </a:br>
            <a:r>
              <a:rPr lang="en-US" altLang="en-US" smtClean="0"/>
              <a:t>Liang-Barsky technique</a:t>
            </a:r>
          </a:p>
          <a:p>
            <a:pPr lvl="1" eaLnBrk="1" hangingPunct="1"/>
            <a:r>
              <a:rPr lang="en-US" altLang="en-US" smtClean="0"/>
              <a:t>find part to be drawn using classifications</a:t>
            </a:r>
          </a:p>
          <a:p>
            <a:pPr eaLnBrk="1" hangingPunct="1"/>
            <a:r>
              <a:rPr lang="en-US" altLang="en-US" smtClean="0"/>
              <a:t>clipping of complex polygons using</a:t>
            </a:r>
            <a:br>
              <a:rPr lang="en-US" altLang="en-US" smtClean="0"/>
            </a:br>
            <a:r>
              <a:rPr lang="en-US" altLang="en-US" smtClean="0"/>
              <a:t>Sutherland-Hodgman algorithm</a:t>
            </a:r>
          </a:p>
          <a:p>
            <a:pPr eaLnBrk="1" hangingPunct="1"/>
            <a:r>
              <a:rPr lang="en-US" altLang="en-US" smtClean="0"/>
              <a:t>usage: clip 3D geometry on view frustum</a:t>
            </a:r>
          </a:p>
          <a:p>
            <a:pPr eaLnBrk="1" hangingPunct="1"/>
            <a:r>
              <a:rPr lang="en-US" altLang="en-US" smtClean="0"/>
              <a:t>efficiency!</a:t>
            </a:r>
          </a:p>
        </p:txBody>
      </p:sp>
    </p:spTree>
    <p:extLst>
      <p:ext uri="{BB962C8B-B14F-4D97-AF65-F5344CB8AC3E}">
        <p14:creationId xmlns:p14="http://schemas.microsoft.com/office/powerpoint/2010/main" val="76946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Basic Clipping Objectives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simple case: </a:t>
            </a:r>
            <a:r>
              <a:rPr lang="en-US">
                <a:ea typeface="ＭＳ Ｐゴシック" pitchFamily="34" charset="-128"/>
              </a:rPr>
              <a:t>clip lines </a:t>
            </a:r>
            <a:r>
              <a:rPr lang="en-US" i="1">
                <a:ea typeface="ＭＳ Ｐゴシック" pitchFamily="34" charset="-128"/>
              </a:rPr>
              <a:t>vs</a:t>
            </a:r>
            <a:r>
              <a:rPr lang="en-US">
                <a:ea typeface="ＭＳ Ｐゴシック" pitchFamily="34" charset="-128"/>
              </a:rPr>
              <a:t> axis-aligned 2D rectangle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for each line, decide if it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can be discarded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can be fully drawn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has to be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further examined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need high efficiency!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(millions of lines)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5562600" y="2971800"/>
            <a:ext cx="2438400" cy="1752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 flipV="1">
            <a:off x="6248400" y="34290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5715000" y="2438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6" name="Line 8"/>
          <p:cNvSpPr>
            <a:spLocks noChangeShapeType="1"/>
          </p:cNvSpPr>
          <p:nvPr/>
        </p:nvSpPr>
        <p:spPr bwMode="auto">
          <a:xfrm flipV="1">
            <a:off x="7772400" y="4343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>
            <a:off x="6019800" y="5029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11"/>
          <p:cNvSpPr>
            <a:spLocks noChangeShapeType="1"/>
          </p:cNvSpPr>
          <p:nvPr/>
        </p:nvSpPr>
        <p:spPr bwMode="auto">
          <a:xfrm>
            <a:off x="7239000" y="2514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Line 12"/>
          <p:cNvSpPr>
            <a:spLocks noChangeShapeType="1"/>
          </p:cNvSpPr>
          <p:nvPr/>
        </p:nvSpPr>
        <p:spPr bwMode="auto">
          <a:xfrm>
            <a:off x="5181600" y="33528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Simple Clipping Algorithm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ea typeface="ＭＳ Ｐゴシック" pitchFamily="34" charset="-128"/>
              </a:rPr>
              <a:t>classify line segment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endpoints:</a:t>
            </a:r>
            <a:endParaRPr lang="en-US">
              <a:ea typeface="ＭＳ Ｐゴシック" pitchFamily="34" charset="-128"/>
            </a:endParaRPr>
          </a:p>
          <a:p>
            <a:pPr lvl="1" eaLnBrk="1" hangingPunct="1"/>
            <a:r>
              <a:rPr lang="en-US">
                <a:ea typeface="ＭＳ Ｐゴシック" pitchFamily="34" charset="-128"/>
              </a:rPr>
              <a:t>both </a:t>
            </a:r>
            <a:r>
              <a:rPr lang="en-US" b="1">
                <a:ea typeface="ＭＳ Ｐゴシック" pitchFamily="34" charset="-128"/>
              </a:rPr>
              <a:t>inside</a:t>
            </a:r>
            <a:r>
              <a:rPr lang="en-US">
                <a:ea typeface="ＭＳ Ｐゴシック" pitchFamily="34" charset="-128"/>
              </a:rPr>
              <a:t> rectangle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 draw line segment</a:t>
            </a:r>
          </a:p>
          <a:p>
            <a:pPr lvl="1" eaLnBrk="1" hangingPunct="1"/>
            <a:r>
              <a:rPr lang="en-US">
                <a:ea typeface="ＭＳ Ｐゴシック" pitchFamily="34" charset="-128"/>
                <a:sym typeface="Symbol" pitchFamily="18" charset="2"/>
              </a:rPr>
              <a:t>one </a:t>
            </a:r>
            <a:r>
              <a:rPr lang="en-US" b="1">
                <a:ea typeface="ＭＳ Ｐゴシック" pitchFamily="34" charset="-128"/>
                <a:sym typeface="Symbol" pitchFamily="18" charset="2"/>
              </a:rPr>
              <a:t>inside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, one </a:t>
            </a:r>
            <a:r>
              <a:rPr lang="en-US" b="1">
                <a:ea typeface="ＭＳ Ｐゴシック" pitchFamily="34" charset="-128"/>
                <a:sym typeface="Symbol" pitchFamily="18" charset="2"/>
              </a:rPr>
              <a:t>outside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/>
            </a:r>
            <a:br>
              <a:rPr lang="en-US">
                <a:ea typeface="ＭＳ Ｐゴシック" pitchFamily="34" charset="-128"/>
                <a:sym typeface="Symbol" pitchFamily="18" charset="2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 find intersection</a:t>
            </a:r>
            <a:br>
              <a:rPr lang="en-US">
                <a:ea typeface="ＭＳ Ｐゴシック" pitchFamily="34" charset="-128"/>
                <a:sym typeface="Symbol" pitchFamily="18" charset="2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 draw inside part</a:t>
            </a:r>
          </a:p>
          <a:p>
            <a:pPr lvl="1" eaLnBrk="1" hangingPunct="1"/>
            <a:r>
              <a:rPr lang="en-US">
                <a:ea typeface="ＭＳ Ｐゴシック" pitchFamily="34" charset="-128"/>
                <a:sym typeface="Symbol" pitchFamily="18" charset="2"/>
              </a:rPr>
              <a:t>both </a:t>
            </a:r>
            <a:r>
              <a:rPr lang="en-US" b="1">
                <a:ea typeface="ＭＳ Ｐゴシック" pitchFamily="34" charset="-128"/>
                <a:sym typeface="Symbol" pitchFamily="18" charset="2"/>
              </a:rPr>
              <a:t>outside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/>
            </a:r>
            <a:br>
              <a:rPr lang="en-US">
                <a:ea typeface="ＭＳ Ｐゴシック" pitchFamily="34" charset="-128"/>
                <a:sym typeface="Symbol" pitchFamily="18" charset="2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 not clear (yet)</a:t>
            </a:r>
            <a:br>
              <a:rPr lang="en-US">
                <a:ea typeface="ＭＳ Ｐゴシック" pitchFamily="34" charset="-128"/>
                <a:sym typeface="Symbol" pitchFamily="18" charset="2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 line could be </a:t>
            </a:r>
            <a:br>
              <a:rPr lang="en-US">
                <a:ea typeface="ＭＳ Ｐゴシック" pitchFamily="34" charset="-128"/>
                <a:sym typeface="Symbol" pitchFamily="18" charset="2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   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  <a:sym typeface="Symbol" pitchFamily="18" charset="2"/>
              </a:rPr>
              <a:t>partially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 inside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5562600" y="2971800"/>
            <a:ext cx="2438400" cy="1752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 flipV="1">
            <a:off x="6248400" y="34290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5715000" y="2438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 flipV="1">
            <a:off x="7772400" y="4343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6019800" y="5029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5181600" y="33528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7239000" y="2514600"/>
            <a:ext cx="1066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Clipping</a:t>
            </a:r>
          </a:p>
        </p:txBody>
      </p:sp>
      <p:sp>
        <p:nvSpPr>
          <p:cNvPr id="7170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Cohen-Sutherland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Cohen-Sutherland Algorithm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 Starting from the </a:t>
            </a:r>
            <a:r>
              <a:rPr lang="en-US" dirty="0" smtClean="0">
                <a:ea typeface="ＭＳ Ｐゴシック" pitchFamily="34" charset="-128"/>
              </a:rPr>
              <a:t>right</a:t>
            </a:r>
            <a:r>
              <a:rPr lang="en-US" dirty="0" smtClean="0">
                <a:ea typeface="ＭＳ Ｐゴシック" pitchFamily="34" charset="-128"/>
              </a:rPr>
              <a:t>most </a:t>
            </a:r>
            <a:r>
              <a:rPr lang="en-US" dirty="0">
                <a:ea typeface="ＭＳ Ｐゴシック" pitchFamily="34" charset="-128"/>
              </a:rPr>
              <a:t>bit, each bit of the code is set to true (1) or false (0) according 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Bit 1 = sign (y – </a:t>
            </a:r>
            <a:r>
              <a:rPr lang="en-US" dirty="0" err="1">
                <a:ea typeface="ＭＳ Ｐゴシック" pitchFamily="34" charset="-128"/>
              </a:rPr>
              <a:t>y</a:t>
            </a:r>
            <a:r>
              <a:rPr lang="en-US" baseline="-25000" dirty="0" err="1">
                <a:ea typeface="ＭＳ Ｐゴシック" pitchFamily="34" charset="-128"/>
              </a:rPr>
              <a:t>max</a:t>
            </a:r>
            <a:r>
              <a:rPr lang="en-US" baseline="-2500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 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Bit 2 = sign (</a:t>
            </a:r>
            <a:r>
              <a:rPr lang="en-US" dirty="0" err="1">
                <a:ea typeface="ＭＳ Ｐゴシック" pitchFamily="34" charset="-128"/>
              </a:rPr>
              <a:t>y</a:t>
            </a:r>
            <a:r>
              <a:rPr lang="en-US" baseline="-25000" dirty="0" err="1">
                <a:ea typeface="ＭＳ Ｐゴシック" pitchFamily="34" charset="-128"/>
              </a:rPr>
              <a:t>min</a:t>
            </a:r>
            <a:r>
              <a:rPr lang="en-US" dirty="0">
                <a:ea typeface="ＭＳ Ｐゴシック" pitchFamily="34" charset="-128"/>
              </a:rPr>
              <a:t> – y</a:t>
            </a:r>
            <a:r>
              <a:rPr lang="en-US" baseline="-2500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 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Bit 3 = sign (x – </a:t>
            </a:r>
            <a:r>
              <a:rPr lang="en-US" dirty="0" err="1">
                <a:ea typeface="ＭＳ Ｐゴシック" pitchFamily="34" charset="-128"/>
              </a:rPr>
              <a:t>x</a:t>
            </a:r>
            <a:r>
              <a:rPr lang="en-US" baseline="-25000" dirty="0" err="1">
                <a:ea typeface="ＭＳ Ｐゴシック" pitchFamily="34" charset="-128"/>
              </a:rPr>
              <a:t>max</a:t>
            </a:r>
            <a:r>
              <a:rPr lang="en-US" baseline="-2500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Bit 4 = sign (</a:t>
            </a:r>
            <a:r>
              <a:rPr lang="en-US" dirty="0" err="1">
                <a:ea typeface="ＭＳ Ｐゴシック" pitchFamily="34" charset="-128"/>
              </a:rPr>
              <a:t>x</a:t>
            </a:r>
            <a:r>
              <a:rPr lang="en-US" baseline="-25000" dirty="0" err="1">
                <a:ea typeface="ＭＳ Ｐゴシック" pitchFamily="34" charset="-128"/>
              </a:rPr>
              <a:t>min</a:t>
            </a:r>
            <a:r>
              <a:rPr lang="en-US" dirty="0">
                <a:ea typeface="ＭＳ Ｐゴシック" pitchFamily="34" charset="-128"/>
              </a:rPr>
              <a:t> – x</a:t>
            </a:r>
            <a:r>
              <a:rPr lang="en-US" baseline="-2500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 ) 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 sign (a ) = </a:t>
            </a:r>
            <a:endParaRPr lang="en-US" baseline="-25000" dirty="0">
              <a:ea typeface="ＭＳ Ｐゴシック" pitchFamily="34" charset="-128"/>
            </a:endParaRPr>
          </a:p>
          <a:p>
            <a:pPr eaLnBrk="1" hangingPunct="1">
              <a:buNone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8195" name="Line 11"/>
          <p:cNvSpPr>
            <a:spLocks noChangeShapeType="1"/>
          </p:cNvSpPr>
          <p:nvPr/>
        </p:nvSpPr>
        <p:spPr bwMode="auto">
          <a:xfrm>
            <a:off x="5764237" y="4368532"/>
            <a:ext cx="3151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Line 12"/>
          <p:cNvSpPr>
            <a:spLocks noChangeShapeType="1"/>
          </p:cNvSpPr>
          <p:nvPr/>
        </p:nvSpPr>
        <p:spPr bwMode="auto">
          <a:xfrm>
            <a:off x="5764237" y="2856666"/>
            <a:ext cx="3151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Line 13"/>
          <p:cNvSpPr>
            <a:spLocks noChangeShapeType="1"/>
          </p:cNvSpPr>
          <p:nvPr/>
        </p:nvSpPr>
        <p:spPr bwMode="auto">
          <a:xfrm>
            <a:off x="6439486" y="2133600"/>
            <a:ext cx="0" cy="29579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Line 14"/>
          <p:cNvSpPr>
            <a:spLocks noChangeShapeType="1"/>
          </p:cNvSpPr>
          <p:nvPr/>
        </p:nvSpPr>
        <p:spPr bwMode="auto">
          <a:xfrm>
            <a:off x="8240151" y="2133600"/>
            <a:ext cx="0" cy="29579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Rectangle 15"/>
          <p:cNvSpPr>
            <a:spLocks noChangeArrowheads="1"/>
          </p:cNvSpPr>
          <p:nvPr/>
        </p:nvSpPr>
        <p:spPr bwMode="auto">
          <a:xfrm>
            <a:off x="5764237" y="2330800"/>
            <a:ext cx="539262" cy="31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1001</a:t>
            </a:r>
          </a:p>
        </p:txBody>
      </p:sp>
      <p:sp>
        <p:nvSpPr>
          <p:cNvPr id="8200" name="Rectangle 16"/>
          <p:cNvSpPr>
            <a:spLocks noChangeArrowheads="1"/>
          </p:cNvSpPr>
          <p:nvPr/>
        </p:nvSpPr>
        <p:spPr bwMode="auto">
          <a:xfrm>
            <a:off x="5764237" y="3460592"/>
            <a:ext cx="539262" cy="316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1000</a:t>
            </a:r>
          </a:p>
        </p:txBody>
      </p:sp>
      <p:sp>
        <p:nvSpPr>
          <p:cNvPr id="8201" name="Rectangle 17"/>
          <p:cNvSpPr>
            <a:spLocks noChangeArrowheads="1"/>
          </p:cNvSpPr>
          <p:nvPr/>
        </p:nvSpPr>
        <p:spPr bwMode="auto">
          <a:xfrm>
            <a:off x="5764237" y="4631466"/>
            <a:ext cx="539262" cy="31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1010</a:t>
            </a:r>
          </a:p>
        </p:txBody>
      </p:sp>
      <p:sp>
        <p:nvSpPr>
          <p:cNvPr id="8202" name="Rectangle 18"/>
          <p:cNvSpPr>
            <a:spLocks noChangeArrowheads="1"/>
          </p:cNvSpPr>
          <p:nvPr/>
        </p:nvSpPr>
        <p:spPr bwMode="auto">
          <a:xfrm>
            <a:off x="7114735" y="2330800"/>
            <a:ext cx="539262" cy="31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0001</a:t>
            </a:r>
          </a:p>
        </p:txBody>
      </p:sp>
      <p:sp>
        <p:nvSpPr>
          <p:cNvPr id="8203" name="Rectangle 19"/>
          <p:cNvSpPr>
            <a:spLocks noChangeArrowheads="1"/>
          </p:cNvSpPr>
          <p:nvPr/>
        </p:nvSpPr>
        <p:spPr bwMode="auto">
          <a:xfrm>
            <a:off x="7114735" y="3460592"/>
            <a:ext cx="539262" cy="316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0000</a:t>
            </a:r>
          </a:p>
        </p:txBody>
      </p:sp>
      <p:sp>
        <p:nvSpPr>
          <p:cNvPr id="8204" name="Rectangle 20"/>
          <p:cNvSpPr>
            <a:spLocks noChangeArrowheads="1"/>
          </p:cNvSpPr>
          <p:nvPr/>
        </p:nvSpPr>
        <p:spPr bwMode="auto">
          <a:xfrm>
            <a:off x="7114735" y="4643791"/>
            <a:ext cx="539262" cy="316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0010</a:t>
            </a:r>
          </a:p>
        </p:txBody>
      </p:sp>
      <p:sp>
        <p:nvSpPr>
          <p:cNvPr id="8205" name="Rectangle 22"/>
          <p:cNvSpPr>
            <a:spLocks noChangeArrowheads="1"/>
          </p:cNvSpPr>
          <p:nvPr/>
        </p:nvSpPr>
        <p:spPr bwMode="auto">
          <a:xfrm>
            <a:off x="8352692" y="4631466"/>
            <a:ext cx="539262" cy="31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0110</a:t>
            </a:r>
          </a:p>
        </p:txBody>
      </p:sp>
      <p:sp>
        <p:nvSpPr>
          <p:cNvPr id="8206" name="Rectangle 23"/>
          <p:cNvSpPr>
            <a:spLocks noChangeArrowheads="1"/>
          </p:cNvSpPr>
          <p:nvPr/>
        </p:nvSpPr>
        <p:spPr bwMode="auto">
          <a:xfrm>
            <a:off x="8352692" y="3448266"/>
            <a:ext cx="539262" cy="31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0100</a:t>
            </a:r>
          </a:p>
        </p:txBody>
      </p:sp>
      <p:sp>
        <p:nvSpPr>
          <p:cNvPr id="8207" name="Rectangle 24"/>
          <p:cNvSpPr>
            <a:spLocks noChangeArrowheads="1"/>
          </p:cNvSpPr>
          <p:nvPr/>
        </p:nvSpPr>
        <p:spPr bwMode="auto">
          <a:xfrm>
            <a:off x="8352692" y="2330800"/>
            <a:ext cx="539262" cy="31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0101</a:t>
            </a:r>
          </a:p>
        </p:txBody>
      </p:sp>
      <p:sp>
        <p:nvSpPr>
          <p:cNvPr id="24" name="Left Brace 23"/>
          <p:cNvSpPr/>
          <p:nvPr/>
        </p:nvSpPr>
        <p:spPr>
          <a:xfrm>
            <a:off x="2514600" y="5257800"/>
            <a:ext cx="533400" cy="1066800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95600" y="53340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b="1" dirty="0"/>
              <a:t>If a is positive</a:t>
            </a:r>
          </a:p>
          <a:p>
            <a:pPr marL="342900" indent="-342900">
              <a:buAutoNum type="arabicPlain"/>
            </a:pPr>
            <a:endParaRPr lang="en-US" b="1" dirty="0"/>
          </a:p>
          <a:p>
            <a:pPr marL="342900" indent="-342900"/>
            <a:r>
              <a:rPr lang="en-US" b="1" dirty="0"/>
              <a:t>0     otherwise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Cohen-Sutherland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classify all endpoints according to these bit codes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use bit operations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for efficient testing</a:t>
            </a:r>
            <a:r>
              <a:rPr lang="en-US" sz="2000"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z="2000">
                <a:latin typeface="Courier New" pitchFamily="49" charset="0"/>
                <a:ea typeface="ＭＳ Ｐゴシック" pitchFamily="34" charset="-128"/>
              </a:rPr>
            </a:br>
            <a:r>
              <a:rPr lang="en-US" sz="2000"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z="2000">
                <a:latin typeface="Courier New" pitchFamily="49" charset="0"/>
                <a:ea typeface="ＭＳ Ｐゴシック" pitchFamily="34" charset="-128"/>
              </a:rPr>
            </a:br>
            <a:r>
              <a:rPr lang="en-US" sz="1600" b="1">
                <a:latin typeface="Courier New" pitchFamily="49" charset="0"/>
                <a:ea typeface="ＭＳ Ｐゴシック" pitchFamily="34" charset="-128"/>
              </a:rPr>
              <a:t>while(true)</a:t>
            </a:r>
            <a:br>
              <a:rPr lang="en-US" sz="1600" b="1">
                <a:latin typeface="Courier New" pitchFamily="49" charset="0"/>
                <a:ea typeface="ＭＳ Ｐゴシック" pitchFamily="34" charset="-128"/>
              </a:rPr>
            </a:br>
            <a:r>
              <a:rPr lang="en-US" sz="1600" b="1">
                <a:latin typeface="Courier New" pitchFamily="49" charset="0"/>
                <a:ea typeface="ＭＳ Ｐゴシック" pitchFamily="34" charset="-128"/>
              </a:rPr>
              <a:t>  if (!(code(P</a:t>
            </a:r>
            <a:r>
              <a:rPr lang="en-US" sz="1600" b="1" baseline="-25000">
                <a:latin typeface="Courier New" pitchFamily="49" charset="0"/>
                <a:ea typeface="ＭＳ Ｐゴシック" pitchFamily="34" charset="-128"/>
              </a:rPr>
              <a:t>1</a:t>
            </a:r>
            <a:r>
              <a:rPr lang="en-US" sz="1600" b="1">
                <a:latin typeface="Courier New" pitchFamily="49" charset="0"/>
                <a:ea typeface="ＭＳ Ｐゴシック" pitchFamily="34" charset="-128"/>
              </a:rPr>
              <a:t>) | code(P</a:t>
            </a:r>
            <a:r>
              <a:rPr lang="en-US" sz="1600" b="1" baseline="-25000">
                <a:latin typeface="Courier New" pitchFamily="49" charset="0"/>
                <a:ea typeface="ＭＳ Ｐゴシック" pitchFamily="34" charset="-128"/>
              </a:rPr>
              <a:t>2</a:t>
            </a:r>
            <a:r>
              <a:rPr lang="en-US" sz="1600" b="1">
                <a:latin typeface="Courier New" pitchFamily="49" charset="0"/>
                <a:ea typeface="ＭＳ Ｐゴシック" pitchFamily="34" charset="-128"/>
              </a:rPr>
              <a:t>)) </a:t>
            </a:r>
            <a:br>
              <a:rPr lang="en-US" sz="1600" b="1">
                <a:latin typeface="Courier New" pitchFamily="49" charset="0"/>
                <a:ea typeface="ＭＳ Ｐゴシック" pitchFamily="34" charset="-128"/>
              </a:rPr>
            </a:br>
            <a:r>
              <a:rPr lang="en-US" sz="1600" b="1">
                <a:latin typeface="Courier New" pitchFamily="49" charset="0"/>
                <a:ea typeface="ＭＳ Ｐゴシック" pitchFamily="34" charset="-128"/>
              </a:rPr>
              <a:t>	{ accept(); break; }</a:t>
            </a:r>
            <a:br>
              <a:rPr lang="en-US" sz="1600" b="1">
                <a:latin typeface="Courier New" pitchFamily="49" charset="0"/>
                <a:ea typeface="ＭＳ Ｐゴシック" pitchFamily="34" charset="-128"/>
              </a:rPr>
            </a:br>
            <a:r>
              <a:rPr lang="en-US" sz="1600" b="1">
                <a:latin typeface="Courier New" pitchFamily="49" charset="0"/>
                <a:ea typeface="ＭＳ Ｐゴシック" pitchFamily="34" charset="-128"/>
              </a:rPr>
              <a:t>  else if (code(P</a:t>
            </a:r>
            <a:r>
              <a:rPr lang="en-US" sz="1600" b="1" baseline="-25000">
                <a:latin typeface="Courier New" pitchFamily="49" charset="0"/>
                <a:ea typeface="ＭＳ Ｐゴシック" pitchFamily="34" charset="-128"/>
              </a:rPr>
              <a:t>1</a:t>
            </a:r>
            <a:r>
              <a:rPr lang="en-US" sz="1600" b="1">
                <a:latin typeface="Courier New" pitchFamily="49" charset="0"/>
                <a:ea typeface="ＭＳ Ｐゴシック" pitchFamily="34" charset="-128"/>
              </a:rPr>
              <a:t>) &amp; code(P</a:t>
            </a:r>
            <a:r>
              <a:rPr lang="en-US" sz="1600" b="1" baseline="-25000">
                <a:latin typeface="Courier New" pitchFamily="49" charset="0"/>
                <a:ea typeface="ＭＳ Ｐゴシック" pitchFamily="34" charset="-128"/>
              </a:rPr>
              <a:t>2</a:t>
            </a:r>
            <a:r>
              <a:rPr lang="en-US" sz="1600" b="1">
                <a:latin typeface="Courier New" pitchFamily="49" charset="0"/>
                <a:ea typeface="ＭＳ Ｐゴシック" pitchFamily="34" charset="-128"/>
              </a:rPr>
              <a:t>)) </a:t>
            </a:r>
            <a:br>
              <a:rPr lang="en-US" sz="1600" b="1">
                <a:latin typeface="Courier New" pitchFamily="49" charset="0"/>
                <a:ea typeface="ＭＳ Ｐゴシック" pitchFamily="34" charset="-128"/>
              </a:rPr>
            </a:br>
            <a:r>
              <a:rPr lang="en-US" sz="1600" b="1">
                <a:latin typeface="Courier New" pitchFamily="49" charset="0"/>
                <a:ea typeface="ＭＳ Ｐゴシック" pitchFamily="34" charset="-128"/>
              </a:rPr>
              <a:t>	{ reject(); break; }</a:t>
            </a:r>
            <a:br>
              <a:rPr lang="en-US" sz="1600" b="1">
                <a:latin typeface="Courier New" pitchFamily="49" charset="0"/>
                <a:ea typeface="ＭＳ Ｐゴシック" pitchFamily="34" charset="-128"/>
              </a:rPr>
            </a:br>
            <a:r>
              <a:rPr lang="en-US" sz="1600" b="1">
                <a:latin typeface="Courier New" pitchFamily="49" charset="0"/>
                <a:ea typeface="ＭＳ Ｐゴシック" pitchFamily="34" charset="-128"/>
              </a:rPr>
              <a:t>  else </a:t>
            </a:r>
            <a:br>
              <a:rPr lang="en-US" sz="1600" b="1">
                <a:latin typeface="Courier New" pitchFamily="49" charset="0"/>
                <a:ea typeface="ＭＳ Ｐゴシック" pitchFamily="34" charset="-128"/>
              </a:rPr>
            </a:br>
            <a:r>
              <a:rPr lang="en-US" sz="1600" b="1">
                <a:latin typeface="Courier New" pitchFamily="49" charset="0"/>
                <a:ea typeface="ＭＳ Ｐゴシック" pitchFamily="34" charset="-128"/>
              </a:rPr>
              <a:t>	intersect_segment();</a:t>
            </a:r>
            <a:br>
              <a:rPr lang="en-US" sz="1600" b="1">
                <a:latin typeface="Courier New" pitchFamily="49" charset="0"/>
                <a:ea typeface="ＭＳ Ｐゴシック" pitchFamily="34" charset="-128"/>
              </a:rPr>
            </a:br>
            <a:r>
              <a:rPr lang="en-US" sz="1600" b="1">
                <a:latin typeface="Courier New" pitchFamily="49" charset="0"/>
                <a:ea typeface="ＭＳ Ｐゴシック" pitchFamily="34" charset="-128"/>
              </a:rPr>
              <a:t>	</a:t>
            </a:r>
            <a:endParaRPr lang="en-US" sz="160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9219" name="Line 4"/>
          <p:cNvSpPr>
            <a:spLocks noChangeShapeType="1"/>
          </p:cNvSpPr>
          <p:nvPr/>
        </p:nvSpPr>
        <p:spPr bwMode="auto">
          <a:xfrm>
            <a:off x="4648200" y="47244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4648200" y="29718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55626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80010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46482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1001</a:t>
            </a: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4648200" y="36718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1000</a:t>
            </a:r>
          </a:p>
        </p:txBody>
      </p:sp>
      <p:sp>
        <p:nvSpPr>
          <p:cNvPr id="9225" name="Rectangle 10"/>
          <p:cNvSpPr>
            <a:spLocks noChangeArrowheads="1"/>
          </p:cNvSpPr>
          <p:nvPr/>
        </p:nvSpPr>
        <p:spPr bwMode="auto">
          <a:xfrm>
            <a:off x="4648200" y="5029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1010</a:t>
            </a:r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64770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0001</a:t>
            </a:r>
          </a:p>
        </p:txBody>
      </p:sp>
      <p:sp>
        <p:nvSpPr>
          <p:cNvPr id="9227" name="Rectangle 12"/>
          <p:cNvSpPr>
            <a:spLocks noChangeArrowheads="1"/>
          </p:cNvSpPr>
          <p:nvPr/>
        </p:nvSpPr>
        <p:spPr bwMode="auto">
          <a:xfrm>
            <a:off x="6477000" y="36718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0000</a:t>
            </a:r>
          </a:p>
        </p:txBody>
      </p:sp>
      <p:sp>
        <p:nvSpPr>
          <p:cNvPr id="9228" name="Rectangle 13"/>
          <p:cNvSpPr>
            <a:spLocks noChangeArrowheads="1"/>
          </p:cNvSpPr>
          <p:nvPr/>
        </p:nvSpPr>
        <p:spPr bwMode="auto">
          <a:xfrm>
            <a:off x="6477000" y="50434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0010</a:t>
            </a:r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8153400" y="5029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0110</a:t>
            </a:r>
          </a:p>
        </p:txBody>
      </p:sp>
      <p:sp>
        <p:nvSpPr>
          <p:cNvPr id="9230" name="Rectangle 15"/>
          <p:cNvSpPr>
            <a:spLocks noChangeArrowheads="1"/>
          </p:cNvSpPr>
          <p:nvPr/>
        </p:nvSpPr>
        <p:spPr bwMode="auto">
          <a:xfrm>
            <a:off x="8153400" y="36576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0100</a:t>
            </a:r>
          </a:p>
        </p:txBody>
      </p:sp>
      <p:sp>
        <p:nvSpPr>
          <p:cNvPr id="9231" name="Rectangle 16"/>
          <p:cNvSpPr>
            <a:spLocks noChangeArrowheads="1"/>
          </p:cNvSpPr>
          <p:nvPr/>
        </p:nvSpPr>
        <p:spPr bwMode="auto">
          <a:xfrm>
            <a:off x="81534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0101</a:t>
            </a:r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 flipV="1">
            <a:off x="6248400" y="34290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Line 19"/>
          <p:cNvSpPr>
            <a:spLocks noChangeShapeType="1"/>
          </p:cNvSpPr>
          <p:nvPr/>
        </p:nvSpPr>
        <p:spPr bwMode="auto">
          <a:xfrm flipV="1">
            <a:off x="7772400" y="4343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4" name="Line 20"/>
          <p:cNvSpPr>
            <a:spLocks noChangeShapeType="1"/>
          </p:cNvSpPr>
          <p:nvPr/>
        </p:nvSpPr>
        <p:spPr bwMode="auto">
          <a:xfrm>
            <a:off x="6019800" y="5029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5" name="Line 22"/>
          <p:cNvSpPr>
            <a:spLocks noChangeShapeType="1"/>
          </p:cNvSpPr>
          <p:nvPr/>
        </p:nvSpPr>
        <p:spPr bwMode="auto">
          <a:xfrm>
            <a:off x="7239000" y="2514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6" name="Line 23"/>
          <p:cNvSpPr>
            <a:spLocks noChangeShapeType="1"/>
          </p:cNvSpPr>
          <p:nvPr/>
        </p:nvSpPr>
        <p:spPr bwMode="auto">
          <a:xfrm>
            <a:off x="5181600" y="33528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7" name="Line 24"/>
          <p:cNvSpPr>
            <a:spLocks noChangeShapeType="1"/>
          </p:cNvSpPr>
          <p:nvPr/>
        </p:nvSpPr>
        <p:spPr bwMode="auto">
          <a:xfrm>
            <a:off x="5715000" y="2438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Cohen-Sutherland Algorithm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3366FF"/>
                </a:solidFill>
                <a:ea typeface="ＭＳ Ｐゴシック" pitchFamily="34" charset="-128"/>
              </a:rPr>
              <a:t>Example 1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code(P</a:t>
            </a:r>
            <a:r>
              <a:rPr lang="en-US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) = 0000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code(P</a:t>
            </a:r>
            <a:r>
              <a:rPr lang="en-US" baseline="-25000" dirty="0">
                <a:ea typeface="ＭＳ Ｐゴシック" pitchFamily="34" charset="-128"/>
              </a:rPr>
              <a:t>2</a:t>
            </a:r>
            <a:r>
              <a:rPr lang="en-US" dirty="0">
                <a:ea typeface="ＭＳ Ｐゴシック" pitchFamily="34" charset="-128"/>
              </a:rPr>
              <a:t>) = 0000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first test:</a:t>
            </a:r>
            <a:br>
              <a:rPr lang="en-US" dirty="0">
                <a:ea typeface="ＭＳ Ｐゴシック" pitchFamily="34" charset="-128"/>
              </a:rPr>
            </a:br>
            <a:r>
              <a:rPr lang="en-US" sz="2800" dirty="0">
                <a:ea typeface="ＭＳ Ｐゴシック" pitchFamily="34" charset="-128"/>
              </a:rPr>
              <a:t>code(P</a:t>
            </a:r>
            <a:r>
              <a:rPr lang="en-US" sz="2800" baseline="-25000" dirty="0">
                <a:ea typeface="ＭＳ Ｐゴシック" pitchFamily="34" charset="-128"/>
              </a:rPr>
              <a:t>1</a:t>
            </a:r>
            <a:r>
              <a:rPr lang="en-US" sz="2800" dirty="0">
                <a:ea typeface="ＭＳ Ｐゴシック" pitchFamily="34" charset="-128"/>
              </a:rPr>
              <a:t>) | code(P</a:t>
            </a:r>
            <a:r>
              <a:rPr lang="en-US" sz="2800" baseline="-25000" dirty="0">
                <a:ea typeface="ＭＳ Ｐゴシック" pitchFamily="34" charset="-128"/>
              </a:rPr>
              <a:t>2</a:t>
            </a:r>
            <a:r>
              <a:rPr lang="en-US" sz="2800" dirty="0">
                <a:ea typeface="ＭＳ Ｐゴシック" pitchFamily="34" charset="-128"/>
              </a:rPr>
              <a:t>) = 0000</a:t>
            </a:r>
            <a:r>
              <a:rPr lang="en-US" dirty="0">
                <a:ea typeface="ＭＳ Ｐゴシック" pitchFamily="34" charset="-128"/>
              </a:rPr>
              <a:t> </a:t>
            </a:r>
            <a:br>
              <a:rPr lang="en-US" dirty="0">
                <a:ea typeface="ＭＳ Ｐゴシック" pitchFamily="34" charset="-128"/>
              </a:rPr>
            </a:br>
            <a:r>
              <a:rPr lang="en-US" sz="2800" dirty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800" dirty="0">
                <a:ea typeface="ＭＳ Ｐゴシック" pitchFamily="34" charset="-128"/>
              </a:rPr>
              <a:t> accept, draw, done</a:t>
            </a:r>
          </a:p>
        </p:txBody>
      </p:sp>
      <p:sp>
        <p:nvSpPr>
          <p:cNvPr id="10243" name="Line 4"/>
          <p:cNvSpPr>
            <a:spLocks noChangeShapeType="1"/>
          </p:cNvSpPr>
          <p:nvPr/>
        </p:nvSpPr>
        <p:spPr bwMode="auto">
          <a:xfrm>
            <a:off x="4648200" y="47244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4648200" y="29718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55626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>
            <a:off x="80010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46482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1001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4648200" y="36718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1000</a:t>
            </a:r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4648200" y="5029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1010</a:t>
            </a: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64770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0001</a:t>
            </a:r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6477000" y="36718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0000</a:t>
            </a:r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6477000" y="50434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0010</a:t>
            </a:r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8153400" y="5029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0110</a:t>
            </a:r>
          </a:p>
        </p:txBody>
      </p:sp>
      <p:sp>
        <p:nvSpPr>
          <p:cNvPr id="10254" name="Rectangle 15"/>
          <p:cNvSpPr>
            <a:spLocks noChangeArrowheads="1"/>
          </p:cNvSpPr>
          <p:nvPr/>
        </p:nvSpPr>
        <p:spPr bwMode="auto">
          <a:xfrm>
            <a:off x="8153400" y="36576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0100</a:t>
            </a:r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>
            <a:off x="81534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0101</a:t>
            </a:r>
          </a:p>
        </p:txBody>
      </p:sp>
      <p:sp>
        <p:nvSpPr>
          <p:cNvPr id="10256" name="Line 17"/>
          <p:cNvSpPr>
            <a:spLocks noChangeShapeType="1"/>
          </p:cNvSpPr>
          <p:nvPr/>
        </p:nvSpPr>
        <p:spPr bwMode="auto">
          <a:xfrm flipV="1">
            <a:off x="6248400" y="3429000"/>
            <a:ext cx="15240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 flipV="1">
            <a:off x="7772400" y="4343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>
            <a:off x="6019800" y="5029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9" name="Line 22"/>
          <p:cNvSpPr>
            <a:spLocks noChangeShapeType="1"/>
          </p:cNvSpPr>
          <p:nvPr/>
        </p:nvSpPr>
        <p:spPr bwMode="auto">
          <a:xfrm>
            <a:off x="7239000" y="2514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Line 23"/>
          <p:cNvSpPr>
            <a:spLocks noChangeShapeType="1"/>
          </p:cNvSpPr>
          <p:nvPr/>
        </p:nvSpPr>
        <p:spPr bwMode="auto">
          <a:xfrm>
            <a:off x="5181600" y="33528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Line 25"/>
          <p:cNvSpPr>
            <a:spLocks noChangeShapeType="1"/>
          </p:cNvSpPr>
          <p:nvPr/>
        </p:nvSpPr>
        <p:spPr bwMode="auto">
          <a:xfrm>
            <a:off x="5715000" y="2438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Cohen-Sutherland Algorithm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3366FF"/>
                </a:solidFill>
                <a:ea typeface="ＭＳ Ｐゴシック" pitchFamily="34" charset="-128"/>
              </a:rPr>
              <a:t>Example 2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code(P</a:t>
            </a:r>
            <a:r>
              <a:rPr lang="en-US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) = 1000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code(P</a:t>
            </a:r>
            <a:r>
              <a:rPr lang="en-US" baseline="-25000" dirty="0">
                <a:ea typeface="ＭＳ Ｐゴシック" pitchFamily="34" charset="-128"/>
              </a:rPr>
              <a:t>2</a:t>
            </a:r>
            <a:r>
              <a:rPr lang="en-US" dirty="0">
                <a:ea typeface="ＭＳ Ｐゴシック" pitchFamily="34" charset="-128"/>
              </a:rPr>
              <a:t>) = 1010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first test:</a:t>
            </a:r>
            <a:br>
              <a:rPr lang="en-US" dirty="0">
                <a:ea typeface="ＭＳ Ｐゴシック" pitchFamily="34" charset="-128"/>
              </a:rPr>
            </a:br>
            <a:r>
              <a:rPr lang="en-US" sz="2800" dirty="0">
                <a:ea typeface="ＭＳ Ｐゴシック" pitchFamily="34" charset="-128"/>
              </a:rPr>
              <a:t>code(P</a:t>
            </a:r>
            <a:r>
              <a:rPr lang="en-US" sz="2800" baseline="-25000" dirty="0">
                <a:ea typeface="ＭＳ Ｐゴシック" pitchFamily="34" charset="-128"/>
              </a:rPr>
              <a:t>1</a:t>
            </a:r>
            <a:r>
              <a:rPr lang="en-US" sz="2800" dirty="0">
                <a:ea typeface="ＭＳ Ｐゴシック" pitchFamily="34" charset="-128"/>
              </a:rPr>
              <a:t>) | code(P</a:t>
            </a:r>
            <a:r>
              <a:rPr lang="en-US" sz="2800" baseline="-25000" dirty="0">
                <a:ea typeface="ＭＳ Ｐゴシック" pitchFamily="34" charset="-128"/>
              </a:rPr>
              <a:t>2</a:t>
            </a:r>
            <a:r>
              <a:rPr lang="en-US" sz="2800" dirty="0">
                <a:ea typeface="ＭＳ Ｐゴシック" pitchFamily="34" charset="-128"/>
              </a:rPr>
              <a:t>) = 1010</a:t>
            </a:r>
            <a:r>
              <a:rPr lang="en-US" dirty="0">
                <a:ea typeface="ＭＳ Ｐゴシック" pitchFamily="34" charset="-128"/>
              </a:rPr>
              <a:t> </a:t>
            </a:r>
            <a:br>
              <a:rPr lang="en-US" dirty="0">
                <a:ea typeface="ＭＳ Ｐゴシック" pitchFamily="34" charset="-128"/>
              </a:rPr>
            </a:br>
            <a:r>
              <a:rPr lang="en-US" sz="2600" dirty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>
                <a:ea typeface="ＭＳ Ｐゴシック" pitchFamily="34" charset="-128"/>
              </a:rPr>
              <a:t> no conclusion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second test:</a:t>
            </a:r>
            <a:br>
              <a:rPr lang="en-US" dirty="0">
                <a:ea typeface="ＭＳ Ｐゴシック" pitchFamily="34" charset="-128"/>
              </a:rPr>
            </a:br>
            <a:r>
              <a:rPr lang="en-US" sz="2800" dirty="0">
                <a:ea typeface="ＭＳ Ｐゴシック" pitchFamily="34" charset="-128"/>
              </a:rPr>
              <a:t>code(P</a:t>
            </a:r>
            <a:r>
              <a:rPr lang="en-US" sz="2800" baseline="-25000" dirty="0">
                <a:ea typeface="ＭＳ Ｐゴシック" pitchFamily="34" charset="-128"/>
              </a:rPr>
              <a:t>1</a:t>
            </a:r>
            <a:r>
              <a:rPr lang="en-US" sz="2800" dirty="0">
                <a:ea typeface="ＭＳ Ｐゴシック" pitchFamily="34" charset="-128"/>
              </a:rPr>
              <a:t>) &amp; code(P</a:t>
            </a:r>
            <a:r>
              <a:rPr lang="en-US" sz="2800" baseline="-25000" dirty="0">
                <a:ea typeface="ＭＳ Ｐゴシック" pitchFamily="34" charset="-128"/>
              </a:rPr>
              <a:t>2</a:t>
            </a:r>
            <a:r>
              <a:rPr lang="en-US" sz="2800" dirty="0">
                <a:ea typeface="ＭＳ Ｐゴシック" pitchFamily="34" charset="-128"/>
              </a:rPr>
              <a:t>) = 1000</a:t>
            </a:r>
            <a:r>
              <a:rPr lang="en-US" dirty="0">
                <a:ea typeface="ＭＳ Ｐゴシック" pitchFamily="34" charset="-128"/>
              </a:rPr>
              <a:t> </a:t>
            </a:r>
            <a:br>
              <a:rPr lang="en-US" dirty="0">
                <a:ea typeface="ＭＳ Ｐゴシック" pitchFamily="34" charset="-128"/>
              </a:rPr>
            </a:br>
            <a:r>
              <a:rPr lang="en-US" sz="2600" dirty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>
                <a:ea typeface="ＭＳ Ｐゴシック" pitchFamily="34" charset="-128"/>
              </a:rPr>
              <a:t> reject, draw nothing, </a:t>
            </a:r>
            <a:br>
              <a:rPr lang="en-US" sz="2600" dirty="0">
                <a:ea typeface="ＭＳ Ｐゴシック" pitchFamily="34" charset="-128"/>
              </a:rPr>
            </a:br>
            <a:r>
              <a:rPr lang="en-US" sz="2600" dirty="0">
                <a:ea typeface="ＭＳ Ｐゴシック" pitchFamily="34" charset="-128"/>
              </a:rPr>
              <a:t>     done</a:t>
            </a:r>
          </a:p>
        </p:txBody>
      </p:sp>
      <p:sp>
        <p:nvSpPr>
          <p:cNvPr id="11267" name="Line 4"/>
          <p:cNvSpPr>
            <a:spLocks noChangeShapeType="1"/>
          </p:cNvSpPr>
          <p:nvPr/>
        </p:nvSpPr>
        <p:spPr bwMode="auto">
          <a:xfrm>
            <a:off x="4648200" y="47244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4648200" y="29718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>
            <a:off x="55626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>
            <a:off x="80010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46482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1001</a:t>
            </a: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4648200" y="36718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1000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4648200" y="5029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1010</a:t>
            </a: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64770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0001</a:t>
            </a: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6477000" y="36718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0000</a:t>
            </a:r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6477000" y="50434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0010</a:t>
            </a:r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8153400" y="5029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0110</a:t>
            </a:r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8153400" y="36576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0100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81534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0101</a:t>
            </a:r>
          </a:p>
        </p:txBody>
      </p:sp>
      <p:sp>
        <p:nvSpPr>
          <p:cNvPr id="11280" name="Line 17"/>
          <p:cNvSpPr>
            <a:spLocks noChangeShapeType="1"/>
          </p:cNvSpPr>
          <p:nvPr/>
        </p:nvSpPr>
        <p:spPr bwMode="auto">
          <a:xfrm flipV="1">
            <a:off x="6248400" y="34290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19"/>
          <p:cNvSpPr>
            <a:spLocks noChangeShapeType="1"/>
          </p:cNvSpPr>
          <p:nvPr/>
        </p:nvSpPr>
        <p:spPr bwMode="auto">
          <a:xfrm flipV="1">
            <a:off x="7772400" y="4343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Line 20"/>
          <p:cNvSpPr>
            <a:spLocks noChangeShapeType="1"/>
          </p:cNvSpPr>
          <p:nvPr/>
        </p:nvSpPr>
        <p:spPr bwMode="auto">
          <a:xfrm>
            <a:off x="6019800" y="5029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22"/>
          <p:cNvSpPr>
            <a:spLocks noChangeShapeType="1"/>
          </p:cNvSpPr>
          <p:nvPr/>
        </p:nvSpPr>
        <p:spPr bwMode="auto">
          <a:xfrm>
            <a:off x="7239000" y="2514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23"/>
          <p:cNvSpPr>
            <a:spLocks noChangeShapeType="1"/>
          </p:cNvSpPr>
          <p:nvPr/>
        </p:nvSpPr>
        <p:spPr bwMode="auto">
          <a:xfrm>
            <a:off x="5181600" y="3352800"/>
            <a:ext cx="152400" cy="182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Line 24"/>
          <p:cNvSpPr>
            <a:spLocks noChangeShapeType="1"/>
          </p:cNvSpPr>
          <p:nvPr/>
        </p:nvSpPr>
        <p:spPr bwMode="auto">
          <a:xfrm>
            <a:off x="5715000" y="2438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962400" y="27432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max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44958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min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72400" y="55626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aseline="-25000" dirty="0" err="1"/>
              <a:t>Xmax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55626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aseline="-25000" dirty="0" err="1"/>
              <a:t>Xmin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548</Words>
  <Application>Microsoft Office PowerPoint</Application>
  <PresentationFormat>On-screen Show (4:3)</PresentationFormat>
  <Paragraphs>235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MS PGothic</vt:lpstr>
      <vt:lpstr>MS PGothic</vt:lpstr>
      <vt:lpstr>Arial</vt:lpstr>
      <vt:lpstr>Calibri</vt:lpstr>
      <vt:lpstr>Courier New</vt:lpstr>
      <vt:lpstr>Symbol</vt:lpstr>
      <vt:lpstr>Wingdings</vt:lpstr>
      <vt:lpstr>Office Theme</vt:lpstr>
      <vt:lpstr>CorelDRAW 12.0 Graphic</vt:lpstr>
      <vt:lpstr>PowerPoint Presentation</vt:lpstr>
      <vt:lpstr>What do we need clipping for?</vt:lpstr>
      <vt:lpstr>Basic Clipping Objectives</vt:lpstr>
      <vt:lpstr>Simple Clipping Algorithm</vt:lpstr>
      <vt:lpstr>Clipping</vt:lpstr>
      <vt:lpstr>Cohen-Sutherland Algorithm</vt:lpstr>
      <vt:lpstr>Cohen-Sutherland Algorithm</vt:lpstr>
      <vt:lpstr>Cohen-Sutherland Algorithm</vt:lpstr>
      <vt:lpstr>Cohen-Sutherland Algorithm</vt:lpstr>
      <vt:lpstr>Cohen-Sutherland Algorithm</vt:lpstr>
      <vt:lpstr>Cohen-Sutherland Algorithm</vt:lpstr>
      <vt:lpstr>Cohen-Sutherland Algorithm</vt:lpstr>
      <vt:lpstr>Cohen-Sutherland Algorithm</vt:lpstr>
      <vt:lpstr>Cohen-Sutherland Algorithm</vt:lpstr>
      <vt:lpstr>Clipping</vt:lpstr>
      <vt:lpstr>PowerPoint Presentation</vt:lpstr>
      <vt:lpstr>PowerPoint Presentation</vt:lpstr>
      <vt:lpstr>PowerPoint Presentation</vt:lpstr>
      <vt:lpstr>PowerPoint Presentation</vt:lpstr>
      <vt:lpstr>Clipping</vt:lpstr>
      <vt:lpstr>Polygon Clipping</vt:lpstr>
      <vt:lpstr>Sutherland-Hodgman Algorithm</vt:lpstr>
      <vt:lpstr>Sutherland-Hodgman Algorithm</vt:lpstr>
      <vt:lpstr>PowerPoint Presentation</vt:lpstr>
      <vt:lpstr>Clipping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Clipping</dc:title>
  <dc:creator>Ferdosi</dc:creator>
  <cp:lastModifiedBy>bilkis</cp:lastModifiedBy>
  <cp:revision>69</cp:revision>
  <dcterms:created xsi:type="dcterms:W3CDTF">2015-08-09T07:39:15Z</dcterms:created>
  <dcterms:modified xsi:type="dcterms:W3CDTF">2020-08-31T18:54:02Z</dcterms:modified>
</cp:coreProperties>
</file>