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0" r:id="rId10"/>
    <p:sldId id="264" r:id="rId11"/>
    <p:sldId id="265" r:id="rId12"/>
    <p:sldId id="266" r:id="rId13"/>
    <p:sldId id="267" r:id="rId14"/>
    <p:sldId id="268" r:id="rId15"/>
    <p:sldId id="281" r:id="rId16"/>
    <p:sldId id="269" r:id="rId17"/>
    <p:sldId id="282" r:id="rId18"/>
    <p:sldId id="270" r:id="rId19"/>
    <p:sldId id="283" r:id="rId20"/>
    <p:sldId id="284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CCEC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0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FFBED9-3606-4613-8657-EFFD1C7955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781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6"/>
          <p:cNvSpPr>
            <a:spLocks noGrp="1" noChangeArrowheads="1"/>
          </p:cNvSpPr>
          <p:nvPr>
            <p:ph type="subTitle" idx="1"/>
          </p:nvPr>
        </p:nvSpPr>
        <p:spPr>
          <a:xfrm>
            <a:off x="4953000" y="3124200"/>
            <a:ext cx="4038600" cy="1752600"/>
          </a:xfrm>
        </p:spPr>
        <p:txBody>
          <a:bodyPr/>
          <a:lstStyle>
            <a:lvl1pPr marL="0" indent="0" algn="ctr">
              <a:buFontTx/>
              <a:buNone/>
              <a:defRPr i="1"/>
            </a:lvl1pPr>
          </a:lstStyle>
          <a:p>
            <a:pPr lvl="0"/>
            <a:r>
              <a:rPr lang="en-US" noProof="0" smtClean="0"/>
              <a:t>An Introduction to Management</a:t>
            </a:r>
          </a:p>
        </p:txBody>
      </p:sp>
      <p:sp>
        <p:nvSpPr>
          <p:cNvPr id="51203" name="Rectangle 1027"/>
          <p:cNvSpPr>
            <a:spLocks noGrp="1" noChangeArrowheads="1"/>
          </p:cNvSpPr>
          <p:nvPr>
            <p:ph type="ctrTitle" sz="quarter"/>
          </p:nvPr>
        </p:nvSpPr>
        <p:spPr>
          <a:xfrm>
            <a:off x="7391400" y="1174750"/>
            <a:ext cx="1066800" cy="990600"/>
          </a:xfrm>
        </p:spPr>
        <p:txBody>
          <a:bodyPr/>
          <a:lstStyle>
            <a:lvl1pPr>
              <a:defRPr sz="4000">
                <a:solidFill>
                  <a:srgbClr val="C69A17"/>
                </a:solidFill>
              </a:defRPr>
            </a:lvl1pPr>
          </a:lstStyle>
          <a:p>
            <a:pPr lvl="0"/>
            <a:r>
              <a:rPr lang="en-US" noProof="0" smtClean="0"/>
              <a:t>22</a:t>
            </a:r>
          </a:p>
        </p:txBody>
      </p:sp>
      <p:sp>
        <p:nvSpPr>
          <p:cNvPr id="51204" name="Text Box 1028"/>
          <p:cNvSpPr txBox="1">
            <a:spLocks noChangeArrowheads="1"/>
          </p:cNvSpPr>
          <p:nvPr userDrawn="1"/>
        </p:nvSpPr>
        <p:spPr bwMode="auto">
          <a:xfrm>
            <a:off x="695325" y="6148388"/>
            <a:ext cx="77533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b="1">
                <a:latin typeface="Arial" charset="0"/>
              </a:rPr>
              <a:t>Slide content created by Joseph B. Mosca, Monmouth University. </a:t>
            </a:r>
            <a:br>
              <a:rPr lang="en-US" sz="1400" b="1">
                <a:latin typeface="Arial" charset="0"/>
              </a:rPr>
            </a:br>
            <a:r>
              <a:rPr lang="en-US" sz="1400" b="1">
                <a:latin typeface="Arial" charset="0"/>
              </a:rPr>
              <a:t>Copyright © Houghton Mifflin Company. All rights reserved.</a:t>
            </a:r>
            <a:endParaRPr lang="en-US" sz="1400" b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8 - </a:t>
            </a:r>
            <a:fld id="{BA97B2F4-76D6-481C-97F6-25258ECB78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8 - </a:t>
            </a:r>
            <a:fld id="{69460A4F-8B84-4B1A-BF99-028D1BB3E0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33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4953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390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8 - </a:t>
            </a:r>
            <a:fld id="{06995BD4-8072-4464-8F7B-244C52493E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1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8 - </a:t>
            </a:r>
            <a:fld id="{E30FC457-4E80-4180-811B-086004BC55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6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8 - </a:t>
            </a:r>
            <a:fld id="{1F9A263B-5D6F-43C9-80BD-CA22195EE8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8 - </a:t>
            </a:r>
            <a:fld id="{C52C2777-DDAC-4AC8-9AD1-2C4FDB0810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8 - </a:t>
            </a:r>
            <a:fld id="{1F814C39-9334-47C5-A8DA-2004979767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87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8 - </a:t>
            </a:r>
            <a:fld id="{B3328445-EADF-473E-B07A-63F83C4913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3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8 - </a:t>
            </a:r>
            <a:fld id="{EC99B00B-39CF-41F1-BD0F-1CC21AAC89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3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8 - </a:t>
            </a:r>
            <a:fld id="{A4D5AD46-C18C-4DBB-9156-BE1E49441E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6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8 - </a:t>
            </a:r>
            <a:fld id="{ADB1EE0A-C877-4394-A83A-01091FFCF5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6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</a:t>
            </a:r>
            <a:br>
              <a:rPr lang="en-US" smtClean="0"/>
            </a:br>
            <a:r>
              <a:rPr lang="en-US" smtClean="0"/>
              <a:t>Master 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495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8 - </a:t>
            </a:r>
            <a:fld id="{2F81D5A0-631F-4952-9E08-C71AC3CB7B3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87226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E87226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E87226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E87226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E87226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87226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87226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87226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87226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8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953000" y="2590800"/>
            <a:ext cx="4038600" cy="2286000"/>
          </a:xfrm>
        </p:spPr>
        <p:txBody>
          <a:bodyPr/>
          <a:lstStyle/>
          <a:p>
            <a:r>
              <a:rPr lang="en-US" sz="1800" b="1" i="0"/>
              <a:t>Ready Notes</a:t>
            </a:r>
            <a:endParaRPr lang="en-US"/>
          </a:p>
          <a:p>
            <a:r>
              <a:rPr lang="en-US"/>
              <a:t>Managing Strategy and Strategic Planning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5334000" y="4876800"/>
            <a:ext cx="3352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b="1">
                <a:latin typeface="Arial" charset="0"/>
              </a:rPr>
              <a:t>For in-class note taking, choose Handouts or Notes Pages from the print options, with three slides per page.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8 - </a:t>
            </a:r>
            <a:fld id="{044D554A-2A22-4A2C-B155-BBDD90BAF6AD}" type="slidenum">
              <a:rPr lang="en-US"/>
              <a:pPr/>
              <a:t>10</a:t>
            </a:fld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SWOT: Evaluating Strengths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Strategic imitation: the practice of duplicating another organization’s distinctive competency and thereby implementing a valuable strategy.</a:t>
            </a:r>
          </a:p>
          <a:p>
            <a:r>
              <a:rPr lang="en-US"/>
              <a:t>Sustained competitive advantage: a competitive advantage that exists after all attempts at strategic imitation have ceased.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8 - </a:t>
            </a:r>
            <a:fld id="{5559E2AC-2798-435B-9704-2C3AB50023A0}" type="slidenum">
              <a:rPr lang="en-US"/>
              <a:pPr/>
              <a:t>11</a:t>
            </a:fld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Evaluating an Organization’s Weaknesses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Organizational weakness: a skill or capability that does not enable an organization to choose and implement strategies that support its mission.</a:t>
            </a:r>
          </a:p>
          <a:p>
            <a:r>
              <a:rPr lang="en-US"/>
              <a:t>Competitive disadvantage: a situation in which an organization is not implementing valuable strategies that are being implemented by competing organizations.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8 - </a:t>
            </a:r>
            <a:fld id="{317DD588-CDA0-4082-BA28-74FD4CB8C0CA}" type="slidenum">
              <a:rPr lang="en-US"/>
              <a:pPr/>
              <a:t>12</a:t>
            </a:fld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an Organization’s </a:t>
            </a:r>
            <a:br>
              <a:rPr lang="en-US"/>
            </a:br>
            <a:r>
              <a:rPr lang="en-US"/>
              <a:t>Opportunities and Threats</a:t>
            </a:r>
          </a:p>
        </p:txBody>
      </p:sp>
      <p:sp>
        <p:nvSpPr>
          <p:cNvPr id="18440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Organizational opportunity: an area in the environment that, if exploited, may generate higher performance.</a:t>
            </a:r>
          </a:p>
          <a:p>
            <a:r>
              <a:rPr lang="en-US" sz="2400"/>
              <a:t>Organizational threats: an area in the environment that increases the difficulty of an organization performing at a high level. </a:t>
            </a:r>
          </a:p>
        </p:txBody>
      </p:sp>
      <p:pic>
        <p:nvPicPr>
          <p:cNvPr id="18442" name="Picture 10" descr="j0290795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81600" y="2133600"/>
            <a:ext cx="3276600" cy="317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8 - </a:t>
            </a:r>
            <a:fld id="{A0879B16-F4F8-4941-AD32-273AD474206D}" type="slidenum">
              <a:rPr lang="en-US"/>
              <a:pPr/>
              <a:t>13</a:t>
            </a:fld>
            <a:endParaRPr lang="en-US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Porter’s Generic Strategies</a:t>
            </a:r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Differentiation strategy: a strategy in which an organization seeks to distinguish itself from competitors through the quality of its products or services.</a:t>
            </a:r>
          </a:p>
          <a:p>
            <a:pPr>
              <a:lnSpc>
                <a:spcPct val="90000"/>
              </a:lnSpc>
            </a:pPr>
            <a:r>
              <a:rPr lang="en-US" sz="2800"/>
              <a:t>Overall cost leadership strategy: a strategy in which an organization attempts to gain a competitive advantage by reducing its costs below the costs of competing firms.</a:t>
            </a:r>
          </a:p>
          <a:p>
            <a:pPr>
              <a:lnSpc>
                <a:spcPct val="90000"/>
              </a:lnSpc>
            </a:pPr>
            <a:r>
              <a:rPr lang="en-US" sz="2800"/>
              <a:t>Focus strategy: a strategy in which an organization concentrates on a specific regional market, product line, or group of buyers.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8 - </a:t>
            </a:r>
            <a:fld id="{733E59A8-B5E7-45A4-8983-68701DCEB68C}" type="slidenum">
              <a:rPr lang="en-US"/>
              <a:pPr/>
              <a:t>14</a:t>
            </a:fld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Miles and Snow Typology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Prospector strategy: a strategy in which the firm is constantly seeking new markets and new opportunities and is oriented toward growth and risk taking.</a:t>
            </a:r>
          </a:p>
          <a:p>
            <a:r>
              <a:rPr lang="en-US"/>
              <a:t>Defender strategy: a strategy in which the firm concentrates on protecting its current markets, maintaining stable growth, and serving current customers.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8 - </a:t>
            </a:r>
            <a:fld id="{09BD1B1D-9C24-4236-A018-1C47E263BE0B}" type="slidenum">
              <a:rPr lang="en-US"/>
              <a:pPr/>
              <a:t>15</a:t>
            </a:fld>
            <a:endParaRPr lang="en-US"/>
          </a:p>
        </p:txBody>
      </p:sp>
      <p:pic>
        <p:nvPicPr>
          <p:cNvPr id="44039" name="Picture 1031" descr="C:\Documents and Settings\fournij\Desktop\griffin_gifs\table8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"/>
            <a:ext cx="7467600" cy="60102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8 - </a:t>
            </a:r>
            <a:fld id="{1CBD61DF-A0EF-4C58-9A53-C0EE3005CDB0}" type="slidenum">
              <a:rPr lang="en-US"/>
              <a:pPr/>
              <a:t>16</a:t>
            </a:fld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Miles and Snow Typology </a:t>
            </a:r>
            <a:r>
              <a:rPr lang="en-US" sz="2400"/>
              <a:t>(cont’d)</a:t>
            </a:r>
          </a:p>
        </p:txBody>
      </p:sp>
      <p:sp>
        <p:nvSpPr>
          <p:cNvPr id="22536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Analyzer strategy: a strategy in which the firm attempts to maintain its current businesses and to create new market opportunities.</a:t>
            </a:r>
          </a:p>
          <a:p>
            <a:r>
              <a:rPr lang="en-US" sz="2400"/>
              <a:t>Reactor strategy: a strategy in which a firm has no consistent approach to strategy.</a:t>
            </a:r>
          </a:p>
        </p:txBody>
      </p:sp>
      <p:pic>
        <p:nvPicPr>
          <p:cNvPr id="22538" name="Picture 10" descr="j0343429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3000" y="2057400"/>
            <a:ext cx="2971800" cy="3151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8 - </a:t>
            </a:r>
            <a:fld id="{813D029E-6469-4B34-B081-D9FC5445B58C}" type="slidenum">
              <a:rPr lang="en-US"/>
              <a:pPr/>
              <a:t>17</a:t>
            </a:fld>
            <a:endParaRPr lang="en-US"/>
          </a:p>
        </p:txBody>
      </p:sp>
      <p:pic>
        <p:nvPicPr>
          <p:cNvPr id="45063" name="Picture 1031" descr="C:\Documents and Settings\fournij\Desktop\griffin_gifs\table8-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79500"/>
            <a:ext cx="8686800" cy="469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8 - </a:t>
            </a:r>
            <a:fld id="{FC930470-110D-4DB7-B3D5-87F9E504BC35}" type="slidenum">
              <a:rPr lang="en-US"/>
              <a:pPr/>
              <a:t>18</a:t>
            </a:fld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Strategies Based on the Product Life Cycle</a:t>
            </a:r>
          </a:p>
        </p:txBody>
      </p:sp>
      <p:sp>
        <p:nvSpPr>
          <p:cNvPr id="2458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Product life cycle: a model that shows sales volume changes over the life of products.</a:t>
            </a:r>
          </a:p>
          <a:p>
            <a:pPr>
              <a:lnSpc>
                <a:spcPct val="90000"/>
              </a:lnSpc>
            </a:pPr>
            <a:r>
              <a:rPr lang="en-US" sz="2800"/>
              <a:t>Introduction stage: demand may be very high and sometimes outpaces the firm’s ability to supply the product.</a:t>
            </a:r>
          </a:p>
          <a:p>
            <a:pPr>
              <a:lnSpc>
                <a:spcPct val="90000"/>
              </a:lnSpc>
            </a:pPr>
            <a:r>
              <a:rPr lang="en-US" sz="2800"/>
              <a:t>Growth stage: more firms begin producing the product, and sales continue to grow.</a:t>
            </a:r>
          </a:p>
          <a:p>
            <a:pPr>
              <a:lnSpc>
                <a:spcPct val="90000"/>
              </a:lnSpc>
            </a:pPr>
            <a:r>
              <a:rPr lang="en-US" sz="2800"/>
              <a:t>Mature stage: overall demand growth begins to slow down.</a:t>
            </a:r>
          </a:p>
          <a:p>
            <a:pPr>
              <a:lnSpc>
                <a:spcPct val="90000"/>
              </a:lnSpc>
            </a:pPr>
            <a:r>
              <a:rPr lang="en-US" sz="2800"/>
              <a:t>Decline stage: demand for product decreases.</a:t>
            </a:r>
          </a:p>
        </p:txBody>
      </p:sp>
      <p:pic>
        <p:nvPicPr>
          <p:cNvPr id="24586" name="Picture 10" descr="j0215351"/>
          <p:cNvPicPr>
            <a:picLocks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0" y="5105400"/>
            <a:ext cx="1676400" cy="1168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8 - </a:t>
            </a:r>
            <a:fld id="{86BBC638-C1D1-42E2-8A4A-23732C78F81E}" type="slidenum">
              <a:rPr lang="en-US"/>
              <a:pPr/>
              <a:t>19</a:t>
            </a:fld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8.2: The Product Life Cycle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Insert Figure 8.2</a:t>
            </a:r>
          </a:p>
        </p:txBody>
      </p:sp>
      <p:pic>
        <p:nvPicPr>
          <p:cNvPr id="46086" name="Picture 6" descr="C:\Documents and Settings\fournij\Desktop\griffin_gifs\335020_la_08_02.ep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1371600"/>
            <a:ext cx="8829675" cy="45180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8 - </a:t>
            </a:r>
            <a:fld id="{D5D02A57-2221-49FA-BE9C-8C89B34CA930}" type="slidenum">
              <a:rPr lang="en-US"/>
              <a:pPr/>
              <a:t>2</a:t>
            </a:fld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Nature of Strategic Management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Strategy: a comprehensive plan for accomplishing an organization’s goals.</a:t>
            </a:r>
          </a:p>
          <a:p>
            <a:pPr>
              <a:lnSpc>
                <a:spcPct val="90000"/>
              </a:lnSpc>
            </a:pPr>
            <a:r>
              <a:rPr lang="en-US" sz="2400"/>
              <a:t>Strategic management: a comprehensive and ongoing management process aimed at formulating and implementing effective strategies; it is a way of approaching business opportunities and challenges.</a:t>
            </a:r>
          </a:p>
        </p:txBody>
      </p:sp>
      <p:pic>
        <p:nvPicPr>
          <p:cNvPr id="5130" name="Picture 10" descr="j0316785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4400" y="2286000"/>
            <a:ext cx="3962400" cy="2635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8 - </a:t>
            </a:r>
            <a:fld id="{CB84C2F6-F26D-4D45-AB21-0C9D4E725C96}" type="slidenum">
              <a:rPr lang="en-US"/>
              <a:pPr/>
              <a:t>20</a:t>
            </a:fld>
            <a:endParaRPr lang="en-US"/>
          </a:p>
        </p:txBody>
      </p:sp>
      <p:pic>
        <p:nvPicPr>
          <p:cNvPr id="47111" name="Picture 1031" descr="C:\Documents and Settings\fournij\Desktop\griffin_gifs\table8-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8686800" cy="5219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8 - </a:t>
            </a:r>
            <a:fld id="{37A0D98D-818B-4E44-A176-32B079CA8D8E}" type="slidenum">
              <a:rPr lang="en-US"/>
              <a:pPr/>
              <a:t>21</a:t>
            </a:fld>
            <a:endParaRPr lang="en-US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Formulating Corporate Level Strategies</a:t>
            </a:r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Diversification: the number of different businesses that an organization in engaged in and the extent to which these businesses are related to one another.</a:t>
            </a:r>
          </a:p>
          <a:p>
            <a:r>
              <a:rPr lang="en-US" sz="2400"/>
              <a:t>Single-product strategy: a strategy in which an organization manufactures just one product or service and sells it in a single geographic market. </a:t>
            </a:r>
          </a:p>
          <a:p>
            <a:r>
              <a:rPr lang="en-US" sz="2400"/>
              <a:t>Related diversification: a strategy in which an organization operates in several different businesses, industries, or markets that are somehow linked.</a:t>
            </a:r>
          </a:p>
          <a:p>
            <a:r>
              <a:rPr lang="en-US" sz="2400"/>
              <a:t>Unrelated diversification: when a firm operates multiple businesses that are not logically associated with one another.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8 - </a:t>
            </a:r>
            <a:fld id="{4DA7FF7D-95B1-46B9-A662-122EFC693999}" type="slidenum">
              <a:rPr lang="en-US"/>
              <a:pPr/>
              <a:t>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Corporate Level Strategies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Backward vertical integration: an organization  begins the business activities formerly conducted by its suppliers.</a:t>
            </a:r>
          </a:p>
          <a:p>
            <a:r>
              <a:rPr lang="en-US" sz="2800"/>
              <a:t>Forward vertical integration: an organization stops selling to one customer and sells instead to that customer’s customers.</a:t>
            </a:r>
          </a:p>
          <a:p>
            <a:r>
              <a:rPr lang="en-US" sz="2800"/>
              <a:t>Merger: the purchase of one firm by another of the same size.</a:t>
            </a:r>
          </a:p>
          <a:p>
            <a:r>
              <a:rPr lang="en-US" sz="2800"/>
              <a:t>Acquisition: the purchase of a firm by another that is considerably larger.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8 - </a:t>
            </a:r>
            <a:fld id="{97D4168A-A6D7-4C27-AA97-C85E0D7EB8A5}" type="slidenum">
              <a:rPr lang="en-US"/>
              <a:pPr/>
              <a:t>23</a:t>
            </a:fld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International and Global Strategies</a:t>
            </a:r>
          </a:p>
        </p:txBody>
      </p:sp>
      <p:sp>
        <p:nvSpPr>
          <p:cNvPr id="28680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45720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International firms can improve their efficiency through several means not accessible to a domestic firm.</a:t>
            </a:r>
          </a:p>
          <a:p>
            <a:pPr>
              <a:lnSpc>
                <a:spcPct val="90000"/>
              </a:lnSpc>
            </a:pPr>
            <a:r>
              <a:rPr lang="en-US" sz="2400"/>
              <a:t>Location efficiencies, by locating their facilities anywhere in the world that yields the lowest costs.</a:t>
            </a:r>
          </a:p>
          <a:p>
            <a:pPr>
              <a:lnSpc>
                <a:spcPct val="90000"/>
              </a:lnSpc>
            </a:pPr>
            <a:r>
              <a:rPr lang="en-US" sz="2400"/>
              <a:t>They may also lower costs by capturing economies of scale.</a:t>
            </a:r>
          </a:p>
          <a:p>
            <a:pPr>
              <a:lnSpc>
                <a:spcPct val="90000"/>
              </a:lnSpc>
            </a:pPr>
            <a:r>
              <a:rPr lang="en-US" sz="2400"/>
              <a:t>By broadening their product lines they can enjoy economies of scope.</a:t>
            </a:r>
          </a:p>
        </p:txBody>
      </p:sp>
      <p:pic>
        <p:nvPicPr>
          <p:cNvPr id="28682" name="Picture 10" descr="j0215547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15000" y="2209800"/>
            <a:ext cx="2657475" cy="31829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0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8 - </a:t>
            </a:r>
            <a:fld id="{297691CD-2BE3-4035-90E4-C80BBC8FF312}" type="slidenum">
              <a:rPr lang="en-US"/>
              <a:pPr/>
              <a:t>24</a:t>
            </a:fld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Multinational Flexibility</a:t>
            </a:r>
          </a:p>
        </p:txBody>
      </p:sp>
      <p:sp>
        <p:nvSpPr>
          <p:cNvPr id="30728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Unlike domestic firms which operate in and respond to changes in the context of a single domestic environment, international businesses may also respond to a change in one country by implementing a change in another country.</a:t>
            </a:r>
          </a:p>
        </p:txBody>
      </p:sp>
      <p:pic>
        <p:nvPicPr>
          <p:cNvPr id="30730" name="Picture 10" descr="j0174101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5400" y="2209800"/>
            <a:ext cx="3048000" cy="2874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8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8 - </a:t>
            </a:r>
            <a:fld id="{76D4A39A-0118-4C53-99F0-359C6D3F8F4F}" type="slidenum">
              <a:rPr lang="en-US"/>
              <a:pPr/>
              <a:t>25</a:t>
            </a:fld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Worldwide Learning</a:t>
            </a:r>
          </a:p>
        </p:txBody>
      </p:sp>
      <p:sp>
        <p:nvSpPr>
          <p:cNvPr id="32776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The diverse operating environments of multinational corporations may also contribute to organizational learning.</a:t>
            </a:r>
          </a:p>
          <a:p>
            <a:r>
              <a:rPr lang="en-US" sz="2400"/>
              <a:t>Differences in these operating environments may cause the firm to operate differently in one country than another.</a:t>
            </a:r>
          </a:p>
        </p:txBody>
      </p:sp>
      <p:pic>
        <p:nvPicPr>
          <p:cNvPr id="32778" name="Picture 10" descr="j0233595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1890713"/>
            <a:ext cx="3810000" cy="3989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6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8 - </a:t>
            </a:r>
            <a:fld id="{24712FC3-2F74-4A95-80A5-F65EAE5EEA3D}" type="slidenum">
              <a:rPr lang="en-US"/>
              <a:pPr/>
              <a:t>26</a:t>
            </a:fld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Strategic Alternatives for International Business</a:t>
            </a:r>
          </a:p>
        </p:txBody>
      </p:sp>
      <p:sp>
        <p:nvSpPr>
          <p:cNvPr id="3482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4724400"/>
          </a:xfrm>
        </p:spPr>
        <p:txBody>
          <a:bodyPr/>
          <a:lstStyle/>
          <a:p>
            <a:r>
              <a:rPr lang="en-US" sz="2800"/>
              <a:t>Home replication: a firm utilizes the core competency or firm specific advantage it developed at home as its main competitive weapon in the foreign markets that it enters.</a:t>
            </a:r>
          </a:p>
          <a:p>
            <a:r>
              <a:rPr lang="en-US" sz="2800"/>
              <a:t>Multi-domestic strategy: a corporation manages itself as a collection of relatively independent operating subsidiaries and is free to customize its products, its marketing campaigns, and operating techniques </a:t>
            </a:r>
            <a:br>
              <a:rPr lang="en-US" sz="2800"/>
            </a:br>
            <a:r>
              <a:rPr lang="en-US" sz="2800"/>
              <a:t>to meet local customer needs.</a:t>
            </a:r>
          </a:p>
        </p:txBody>
      </p:sp>
      <p:pic>
        <p:nvPicPr>
          <p:cNvPr id="34826" name="Picture 10" descr="j0238797"/>
          <p:cNvPicPr>
            <a:picLocks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15200" y="4800600"/>
            <a:ext cx="1241425" cy="1381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4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8 - </a:t>
            </a:r>
            <a:fld id="{4FD1010A-9635-4E20-970A-C0AE94AF6023}" type="slidenum">
              <a:rPr lang="en-US"/>
              <a:pPr/>
              <a:t>27</a:t>
            </a:fld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Strategy</a:t>
            </a:r>
          </a:p>
        </p:txBody>
      </p:sp>
      <p:sp>
        <p:nvSpPr>
          <p:cNvPr id="3687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 global corporation views the </a:t>
            </a:r>
            <a:br>
              <a:rPr lang="en-US" sz="2800"/>
            </a:br>
            <a:r>
              <a:rPr lang="en-US" sz="2800"/>
              <a:t>world as a single marketplace </a:t>
            </a:r>
            <a:br>
              <a:rPr lang="en-US" sz="2800"/>
            </a:br>
            <a:r>
              <a:rPr lang="en-US" sz="2800"/>
              <a:t>and has as its primary goal the </a:t>
            </a:r>
            <a:br>
              <a:rPr lang="en-US" sz="2800"/>
            </a:br>
            <a:r>
              <a:rPr lang="en-US" sz="2800"/>
              <a:t>creation of standardized goods </a:t>
            </a:r>
            <a:br>
              <a:rPr lang="en-US" sz="2800"/>
            </a:br>
            <a:r>
              <a:rPr lang="en-US" sz="2800"/>
              <a:t>and services that will address </a:t>
            </a:r>
            <a:br>
              <a:rPr lang="en-US" sz="2800"/>
            </a:br>
            <a:r>
              <a:rPr lang="en-US" sz="2800"/>
              <a:t>the needs of customers worldwide.</a:t>
            </a:r>
          </a:p>
          <a:p>
            <a:pPr>
              <a:lnSpc>
                <a:spcPct val="90000"/>
              </a:lnSpc>
            </a:pPr>
            <a:r>
              <a:rPr lang="en-US" sz="2800"/>
              <a:t>Transnational strategy: the transnational attempts to combine the benefits of global scale efficiencies, such as those pursued by a global corporation, with the benefits and advantages of local responsiveness, which is the goal of a multi-domestic corporation. </a:t>
            </a:r>
          </a:p>
        </p:txBody>
      </p:sp>
      <p:pic>
        <p:nvPicPr>
          <p:cNvPr id="36873" name="Picture 9" descr="j03008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4000"/>
            <a:ext cx="259080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2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8 - </a:t>
            </a:r>
            <a:fld id="{696A2BE3-B6C5-468E-A002-B097146CBC11}" type="slidenum">
              <a:rPr lang="en-US"/>
              <a:pPr/>
              <a:t>28</a:t>
            </a:fld>
            <a:endParaRPr lang="en-US"/>
          </a:p>
        </p:txBody>
      </p:sp>
      <p:sp>
        <p:nvSpPr>
          <p:cNvPr id="3892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Replacement of Suppliers and Customers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066800" y="1905000"/>
            <a:ext cx="1828800" cy="1524000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b="1">
                <a:latin typeface="Arial" charset="0"/>
              </a:rPr>
              <a:t>Backward</a:t>
            </a:r>
          </a:p>
          <a:p>
            <a:pPr algn="ctr"/>
            <a:r>
              <a:rPr lang="en-US" sz="1600" b="1">
                <a:latin typeface="Arial" charset="0"/>
              </a:rPr>
              <a:t>Vertical</a:t>
            </a:r>
          </a:p>
          <a:p>
            <a:pPr algn="ctr"/>
            <a:r>
              <a:rPr lang="en-US" sz="1600" b="1">
                <a:latin typeface="Arial" charset="0"/>
              </a:rPr>
              <a:t>Integration</a:t>
            </a:r>
          </a:p>
          <a:p>
            <a:pPr algn="ctr"/>
            <a:endParaRPr lang="en-US" sz="1600" b="1">
              <a:latin typeface="Arial" charset="0"/>
            </a:endParaRPr>
          </a:p>
        </p:txBody>
      </p:sp>
      <p:sp>
        <p:nvSpPr>
          <p:cNvPr id="38918" name="AutoShape 6"/>
          <p:cNvSpPr>
            <a:spLocks noChangeArrowheads="1"/>
          </p:cNvSpPr>
          <p:nvPr/>
        </p:nvSpPr>
        <p:spPr bwMode="auto">
          <a:xfrm>
            <a:off x="2971800" y="2438400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3810000" y="2095500"/>
            <a:ext cx="4572000" cy="1143000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latin typeface="Arial" charset="0"/>
              </a:rPr>
              <a:t>An organization’s beginning the</a:t>
            </a:r>
          </a:p>
          <a:p>
            <a:pPr algn="ctr"/>
            <a:r>
              <a:rPr lang="en-US" sz="1800" b="1">
                <a:latin typeface="Arial" charset="0"/>
              </a:rPr>
              <a:t>business activities formerly conducted</a:t>
            </a:r>
          </a:p>
          <a:p>
            <a:pPr algn="ctr"/>
            <a:r>
              <a:rPr lang="en-US" sz="1800" b="1">
                <a:latin typeface="Arial" charset="0"/>
              </a:rPr>
              <a:t>by its suppliers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1143000" y="4267200"/>
            <a:ext cx="1676400" cy="1600200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latin typeface="Arial" charset="0"/>
              </a:rPr>
              <a:t>Forward</a:t>
            </a:r>
          </a:p>
          <a:p>
            <a:pPr algn="ctr"/>
            <a:r>
              <a:rPr lang="en-US" sz="1800" b="1">
                <a:latin typeface="Arial" charset="0"/>
              </a:rPr>
              <a:t>Vertical</a:t>
            </a:r>
          </a:p>
          <a:p>
            <a:pPr algn="ctr"/>
            <a:r>
              <a:rPr lang="en-US" sz="1800" b="1">
                <a:latin typeface="Arial" charset="0"/>
              </a:rPr>
              <a:t>Integration</a:t>
            </a:r>
          </a:p>
        </p:txBody>
      </p:sp>
      <p:sp>
        <p:nvSpPr>
          <p:cNvPr id="38921" name="AutoShape 9"/>
          <p:cNvSpPr>
            <a:spLocks noChangeArrowheads="1"/>
          </p:cNvSpPr>
          <p:nvPr/>
        </p:nvSpPr>
        <p:spPr bwMode="auto">
          <a:xfrm>
            <a:off x="2895600" y="4838700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3733800" y="4457700"/>
            <a:ext cx="4648200" cy="1219200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latin typeface="Arial" charset="0"/>
              </a:rPr>
              <a:t>An organization stops selling to one</a:t>
            </a:r>
          </a:p>
          <a:p>
            <a:pPr algn="ctr"/>
            <a:r>
              <a:rPr lang="en-US" sz="1800" b="1">
                <a:latin typeface="Arial" charset="0"/>
              </a:rPr>
              <a:t>customer and sells instead to that</a:t>
            </a:r>
          </a:p>
          <a:p>
            <a:pPr algn="ctr"/>
            <a:r>
              <a:rPr lang="en-US" sz="1800" b="1">
                <a:latin typeface="Arial" charset="0"/>
              </a:rPr>
              <a:t>customer’s customers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  <p:bldP spid="38919" grpId="0" animBg="1"/>
      <p:bldP spid="38920" grpId="0" animBg="1"/>
      <p:bldP spid="389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8 - </a:t>
            </a:r>
            <a:fld id="{CD4A24DD-131D-48F9-AD67-EC50B19CE5CD}" type="slidenum">
              <a:rPr lang="en-US"/>
              <a:pPr/>
              <a:t>29</a:t>
            </a:fld>
            <a:endParaRPr lang="en-US"/>
          </a:p>
        </p:txBody>
      </p:sp>
      <p:sp>
        <p:nvSpPr>
          <p:cNvPr id="4097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Diversification</a:t>
            </a:r>
          </a:p>
        </p:txBody>
      </p:sp>
      <p:sp>
        <p:nvSpPr>
          <p:cNvPr id="40965" name="AutoShape 5"/>
          <p:cNvSpPr>
            <a:spLocks noChangeArrowheads="1"/>
          </p:cNvSpPr>
          <p:nvPr/>
        </p:nvSpPr>
        <p:spPr bwMode="auto">
          <a:xfrm>
            <a:off x="914400" y="1752600"/>
            <a:ext cx="1676400" cy="1447800"/>
          </a:xfrm>
          <a:prstGeom prst="octagon">
            <a:avLst>
              <a:gd name="adj" fmla="val 29287"/>
            </a:avLst>
          </a:prstGeom>
          <a:solidFill>
            <a:srgbClr val="CCECFF"/>
          </a:solidFill>
          <a:ln w="38100" cap="sq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latin typeface="Arial" charset="0"/>
              </a:rPr>
              <a:t>Portfolio</a:t>
            </a:r>
          </a:p>
          <a:p>
            <a:pPr algn="ctr"/>
            <a:r>
              <a:rPr lang="en-US" sz="1800" b="1">
                <a:latin typeface="Arial" charset="0"/>
              </a:rPr>
              <a:t>management</a:t>
            </a:r>
          </a:p>
          <a:p>
            <a:pPr algn="ctr"/>
            <a:r>
              <a:rPr lang="en-US" sz="1800" b="1">
                <a:latin typeface="Arial" charset="0"/>
              </a:rPr>
              <a:t>technique</a:t>
            </a: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2667000" y="2233613"/>
            <a:ext cx="1219200" cy="485775"/>
          </a:xfrm>
          <a:prstGeom prst="rightArrow">
            <a:avLst>
              <a:gd name="adj1" fmla="val 50000"/>
              <a:gd name="adj2" fmla="val 62745"/>
            </a:avLst>
          </a:prstGeom>
          <a:solidFill>
            <a:srgbClr val="0033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962400" y="1714500"/>
            <a:ext cx="4495800" cy="1524000"/>
          </a:xfrm>
          <a:prstGeom prst="rect">
            <a:avLst/>
          </a:prstGeom>
          <a:solidFill>
            <a:srgbClr val="6699FF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latin typeface="Arial" charset="0"/>
              </a:rPr>
              <a:t>A method that diversified organizations</a:t>
            </a:r>
          </a:p>
          <a:p>
            <a:pPr algn="ctr"/>
            <a:r>
              <a:rPr lang="en-US" sz="1800" b="1">
                <a:latin typeface="Arial" charset="0"/>
              </a:rPr>
              <a:t>use to make decisions about what</a:t>
            </a:r>
          </a:p>
          <a:p>
            <a:pPr algn="ctr"/>
            <a:r>
              <a:rPr lang="en-US" sz="1800" b="1">
                <a:latin typeface="Arial" charset="0"/>
              </a:rPr>
              <a:t>businesses to engage in and how to</a:t>
            </a:r>
          </a:p>
          <a:p>
            <a:pPr algn="ctr"/>
            <a:r>
              <a:rPr lang="en-US" sz="1800" b="1">
                <a:latin typeface="Arial" charset="0"/>
              </a:rPr>
              <a:t>manage these multiple businesses </a:t>
            </a:r>
          </a:p>
          <a:p>
            <a:pPr algn="ctr"/>
            <a:r>
              <a:rPr lang="en-US" sz="1800" b="1">
                <a:latin typeface="Arial" charset="0"/>
              </a:rPr>
              <a:t>to maximize corporate performance</a:t>
            </a:r>
          </a:p>
        </p:txBody>
      </p:sp>
      <p:sp>
        <p:nvSpPr>
          <p:cNvPr id="40968" name="AutoShape 8"/>
          <p:cNvSpPr>
            <a:spLocks noChangeArrowheads="1"/>
          </p:cNvSpPr>
          <p:nvPr/>
        </p:nvSpPr>
        <p:spPr bwMode="auto">
          <a:xfrm>
            <a:off x="838200" y="39243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CCECFF"/>
          </a:solidFill>
          <a:ln w="38100" cap="sq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latin typeface="Arial" charset="0"/>
              </a:rPr>
              <a:t>BCG </a:t>
            </a:r>
          </a:p>
          <a:p>
            <a:pPr algn="ctr"/>
            <a:r>
              <a:rPr lang="en-US" sz="1800" b="1">
                <a:latin typeface="Arial" charset="0"/>
              </a:rPr>
              <a:t>matrix</a:t>
            </a:r>
          </a:p>
        </p:txBody>
      </p:sp>
      <p:sp>
        <p:nvSpPr>
          <p:cNvPr id="40969" name="AutoShape 9"/>
          <p:cNvSpPr>
            <a:spLocks noChangeArrowheads="1"/>
          </p:cNvSpPr>
          <p:nvPr/>
        </p:nvSpPr>
        <p:spPr bwMode="auto">
          <a:xfrm>
            <a:off x="2743200" y="4481513"/>
            <a:ext cx="1143000" cy="485775"/>
          </a:xfrm>
          <a:prstGeom prst="rightArrow">
            <a:avLst>
              <a:gd name="adj1" fmla="val 50000"/>
              <a:gd name="adj2" fmla="val 58824"/>
            </a:avLst>
          </a:prstGeom>
          <a:solidFill>
            <a:srgbClr val="0033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0970" name="AutoShape 10"/>
          <p:cNvSpPr>
            <a:spLocks noChangeArrowheads="1"/>
          </p:cNvSpPr>
          <p:nvPr/>
        </p:nvSpPr>
        <p:spPr bwMode="auto">
          <a:xfrm>
            <a:off x="3962400" y="4038600"/>
            <a:ext cx="4191000" cy="137160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12700" cap="sq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>
                <a:latin typeface="Arial" charset="0"/>
              </a:rPr>
              <a:t>A method of evaluating businesses </a:t>
            </a:r>
          </a:p>
          <a:p>
            <a:pPr algn="ctr"/>
            <a:r>
              <a:rPr lang="en-US" sz="1800" b="1">
                <a:latin typeface="Arial" charset="0"/>
              </a:rPr>
              <a:t>relative to the growth rate of</a:t>
            </a:r>
          </a:p>
          <a:p>
            <a:pPr algn="ctr"/>
            <a:r>
              <a:rPr lang="en-US" sz="1800" b="1">
                <a:latin typeface="Arial" charset="0"/>
              </a:rPr>
              <a:t>their market and the organization’s</a:t>
            </a:r>
          </a:p>
          <a:p>
            <a:pPr algn="ctr"/>
            <a:r>
              <a:rPr lang="en-US" sz="1800" b="1">
                <a:latin typeface="Arial" charset="0"/>
              </a:rPr>
              <a:t>share of the market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  <p:bldP spid="40967" grpId="0" animBg="1"/>
      <p:bldP spid="40968" grpId="0" animBg="1"/>
      <p:bldP spid="4097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8 - </a:t>
            </a:r>
            <a:fld id="{2923F1EB-84E4-4D8D-B875-B2C368EB04BF}" type="slidenum">
              <a:rPr lang="en-US"/>
              <a:pPr/>
              <a:t>3</a:t>
            </a:fld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Effective Strategy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A strategy that promotes a superior alignment between the organization and its environment and between the organization and the achievement of its strategic goals.</a:t>
            </a:r>
          </a:p>
        </p:txBody>
      </p:sp>
      <p:pic>
        <p:nvPicPr>
          <p:cNvPr id="7178" name="Picture 10" descr="j0315542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3000" y="2209800"/>
            <a:ext cx="3657600" cy="281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8 - </a:t>
            </a:r>
            <a:fld id="{36043ED8-B213-4E8D-B017-273F34D4C5DA}" type="slidenum">
              <a:rPr lang="en-US"/>
              <a:pPr/>
              <a:t>30</a:t>
            </a:fld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8.3: The BCG Matrix</a:t>
            </a:r>
          </a:p>
        </p:txBody>
      </p:sp>
      <p:pic>
        <p:nvPicPr>
          <p:cNvPr id="48135" name="Picture 7" descr="C:\Documents and Settings\fournij\Desktop\griffin_gifs\335020_la_08_03.ep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76338"/>
            <a:ext cx="6553200" cy="5130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8 - </a:t>
            </a:r>
            <a:fld id="{73F5595D-F7B3-4C4B-A878-83846AA9746B}" type="slidenum">
              <a:rPr lang="en-US"/>
              <a:pPr/>
              <a:t>31</a:t>
            </a:fld>
            <a:endParaRPr 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8.4: The GE Business Screen</a:t>
            </a:r>
          </a:p>
        </p:txBody>
      </p:sp>
      <p:pic>
        <p:nvPicPr>
          <p:cNvPr id="49159" name="Picture 7" descr="C:\Documents and Settings\fournij\Desktop\griffin_gifs\335020_la_08_04.ep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11250"/>
            <a:ext cx="6858000" cy="5213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8 - </a:t>
            </a:r>
            <a:fld id="{44118DCB-9D2A-42FE-AD3E-2CC2DE345D1E}" type="slidenum">
              <a:rPr lang="en-US"/>
              <a:pPr/>
              <a:t>4</a:t>
            </a:fld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Components of Strategy</a:t>
            </a:r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/>
              <a:t>Distinctive components: an organizational strength possessed by only a small number of competing firms.</a:t>
            </a:r>
          </a:p>
          <a:p>
            <a:r>
              <a:rPr lang="en-US" sz="2000"/>
              <a:t>Scope: when applied to strategy, it specifies the range of markets in which an organization will compete.</a:t>
            </a:r>
          </a:p>
          <a:p>
            <a:r>
              <a:rPr lang="en-US" sz="2000"/>
              <a:t>Resource deployment: how an organization will distribute its resources across the areas in which it competes.</a:t>
            </a:r>
          </a:p>
        </p:txBody>
      </p:sp>
      <p:pic>
        <p:nvPicPr>
          <p:cNvPr id="9226" name="Picture 10" descr="j0240669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5588" y="2433638"/>
            <a:ext cx="2589212" cy="22431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8 - </a:t>
            </a:r>
            <a:fld id="{29640FD3-FE41-4FAA-B0B2-0AE3520C14BB}" type="slidenum">
              <a:rPr lang="en-US"/>
              <a:pPr/>
              <a:t>5</a:t>
            </a:fld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Strategic Alternatives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Business-level strategy is the set of strategic alternatives that an organization chooses from as it conducts business in a particular industry or market.</a:t>
            </a:r>
          </a:p>
          <a:p>
            <a:r>
              <a:rPr lang="en-US" sz="2800"/>
              <a:t>Corporate-level strategy is the set of strategic alternatives that an organization chooses from as it manages its organization and operations simultaneously across several industries and markets.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8 - </a:t>
            </a:r>
            <a:fld id="{4E06A2D2-DD96-4B60-A51F-DCE49D01DBA8}" type="slidenum">
              <a:rPr lang="en-US"/>
              <a:pPr/>
              <a:t>6</a:t>
            </a:fld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Formulation and Implementation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Strategy formulation: the set of processes involved in creating or determining the strategies of the organization; it focuses on the content of strategies.</a:t>
            </a:r>
          </a:p>
          <a:p>
            <a:pPr>
              <a:lnSpc>
                <a:spcPct val="90000"/>
              </a:lnSpc>
            </a:pPr>
            <a:r>
              <a:rPr lang="en-US"/>
              <a:t>Strategy implementation: the methods by which strategies are operational or executed within the organization; it focuses on the processes through which strategies are achieved.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8 - </a:t>
            </a:r>
            <a:fld id="{78D253B5-8D61-4782-BDA1-83E0EC993DCB}" type="slidenum">
              <a:rPr lang="en-US"/>
              <a:pPr/>
              <a:t>7</a:t>
            </a:fld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Formulation and Implementation </a:t>
            </a:r>
            <a:r>
              <a:rPr lang="en-US" sz="2400"/>
              <a:t>(cont’d)</a:t>
            </a:r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Deliberate strategy: a plan chosen and implemented to support specific goals.</a:t>
            </a:r>
          </a:p>
          <a:p>
            <a:r>
              <a:rPr lang="en-US" sz="2400"/>
              <a:t>Emergent strategy:  a pattern of action that develops over time in an organization in the absence of missions and goals or despite missions and goals. </a:t>
            </a:r>
          </a:p>
        </p:txBody>
      </p:sp>
      <p:pic>
        <p:nvPicPr>
          <p:cNvPr id="13322" name="Picture 10" descr="j0316793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4400" y="2362200"/>
            <a:ext cx="3657600" cy="2587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8 - </a:t>
            </a:r>
            <a:fld id="{6C96EA4F-E590-4BCB-A8CB-16FAF9BC09A2}" type="slidenum">
              <a:rPr lang="en-US"/>
              <a:pPr/>
              <a:t>8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SWOT Analysis to Formulate Strategy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SWOT: An acronym that stands for strengths, weaknesses, opportunities, and threats.</a:t>
            </a:r>
          </a:p>
          <a:p>
            <a:pPr>
              <a:lnSpc>
                <a:spcPct val="90000"/>
              </a:lnSpc>
            </a:pPr>
            <a:r>
              <a:rPr lang="en-US"/>
              <a:t>Organizational strength: a skill or capability that enables an organization to conceive of and implement its strategies.</a:t>
            </a:r>
          </a:p>
          <a:p>
            <a:pPr>
              <a:lnSpc>
                <a:spcPct val="90000"/>
              </a:lnSpc>
            </a:pPr>
            <a:r>
              <a:rPr lang="en-US"/>
              <a:t>Common strength: an organizational capability possessed by numerous competing firms.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Houghton Mifflin Company.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8 - </a:t>
            </a:r>
            <a:fld id="{FC436BCA-A169-4C92-BDCF-295D7DB929E8}" type="slidenum">
              <a:rPr lang="en-US"/>
              <a:pPr/>
              <a:t>9</a:t>
            </a:fld>
            <a:endParaRPr lang="en-US"/>
          </a:p>
        </p:txBody>
      </p:sp>
      <p:sp>
        <p:nvSpPr>
          <p:cNvPr id="43012" name="Rectangle 1028"/>
          <p:cNvSpPr>
            <a:spLocks noGrp="1" noChangeArrowheads="1"/>
          </p:cNvSpPr>
          <p:nvPr>
            <p:ph type="title"/>
          </p:nvPr>
        </p:nvSpPr>
        <p:spPr>
          <a:xfrm>
            <a:off x="152400" y="2514600"/>
            <a:ext cx="3810000" cy="1828800"/>
          </a:xfrm>
        </p:spPr>
        <p:txBody>
          <a:bodyPr/>
          <a:lstStyle/>
          <a:p>
            <a:pPr algn="l"/>
            <a:r>
              <a:rPr lang="en-US"/>
              <a:t>Figure 8.1: SWOT Analysis</a:t>
            </a:r>
          </a:p>
        </p:txBody>
      </p:sp>
      <p:pic>
        <p:nvPicPr>
          <p:cNvPr id="43015" name="Picture 1031" descr="C:\Documents and Settings\fournij\Desktop\griffin_gifs\335020_la_08_01.ep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28600"/>
            <a:ext cx="4708525" cy="6172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griffin_template">
  <a:themeElements>
    <a:clrScheme name="griffi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ffi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riffi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ffi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Settings\fournij\Desktop\griffin_template.pot</Template>
  <TotalTime>498</TotalTime>
  <Words>1635</Words>
  <Application>Microsoft Office PowerPoint</Application>
  <PresentationFormat>On-screen Show (4:3)</PresentationFormat>
  <Paragraphs>170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Times New Roman</vt:lpstr>
      <vt:lpstr>Arial</vt:lpstr>
      <vt:lpstr>griffin_template</vt:lpstr>
      <vt:lpstr>8</vt:lpstr>
      <vt:lpstr>The Nature of Strategic Management</vt:lpstr>
      <vt:lpstr>Effective Strategy</vt:lpstr>
      <vt:lpstr>The Components of Strategy</vt:lpstr>
      <vt:lpstr>Types of Strategic Alternatives</vt:lpstr>
      <vt:lpstr>Strategy Formulation and Implementation</vt:lpstr>
      <vt:lpstr>Formulation and Implementation (cont’d)</vt:lpstr>
      <vt:lpstr>Using SWOT Analysis to Formulate Strategy</vt:lpstr>
      <vt:lpstr>Figure 8.1: SWOT Analysis</vt:lpstr>
      <vt:lpstr>SWOT: Evaluating Strengths</vt:lpstr>
      <vt:lpstr> Evaluating an Organization’s Weaknesses</vt:lpstr>
      <vt:lpstr>Evaluating an Organization’s  Opportunities and Threats</vt:lpstr>
      <vt:lpstr>Porter’s Generic Strategies</vt:lpstr>
      <vt:lpstr>The Miles and Snow Typology</vt:lpstr>
      <vt:lpstr>PowerPoint Presentation</vt:lpstr>
      <vt:lpstr>Miles and Snow Typology (cont’d)</vt:lpstr>
      <vt:lpstr>PowerPoint Presentation</vt:lpstr>
      <vt:lpstr>Strategies Based on the Product Life Cycle</vt:lpstr>
      <vt:lpstr>Figure 8.2: The Product Life Cycle</vt:lpstr>
      <vt:lpstr>PowerPoint Presentation</vt:lpstr>
      <vt:lpstr>Formulating Corporate Level Strategies</vt:lpstr>
      <vt:lpstr>Implementing Corporate Level Strategies</vt:lpstr>
      <vt:lpstr>International and Global Strategies</vt:lpstr>
      <vt:lpstr>Multinational Flexibility</vt:lpstr>
      <vt:lpstr>Worldwide Learning</vt:lpstr>
      <vt:lpstr>Strategic Alternatives for International Business</vt:lpstr>
      <vt:lpstr>Global Strategy</vt:lpstr>
      <vt:lpstr>Replacement of Suppliers and Customers</vt:lpstr>
      <vt:lpstr>Managing Diversification</vt:lpstr>
      <vt:lpstr>Figure 8.3: The BCG Matrix</vt:lpstr>
      <vt:lpstr>Figure 8.4: The GE Business Screen</vt:lpstr>
    </vt:vector>
  </TitlesOfParts>
  <Company>Gateway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</dc:creator>
  <cp:lastModifiedBy>ismail - [2010]</cp:lastModifiedBy>
  <cp:revision>14</cp:revision>
  <dcterms:created xsi:type="dcterms:W3CDTF">2003-06-17T00:02:46Z</dcterms:created>
  <dcterms:modified xsi:type="dcterms:W3CDTF">2021-08-09T02:54:55Z</dcterms:modified>
</cp:coreProperties>
</file>