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4" r:id="rId2"/>
  </p:sldMasterIdLst>
  <p:notesMasterIdLst>
    <p:notesMasterId r:id="rId25"/>
  </p:notesMasterIdLst>
  <p:sldIdLst>
    <p:sldId id="395" r:id="rId3"/>
    <p:sldId id="379" r:id="rId4"/>
    <p:sldId id="380" r:id="rId5"/>
    <p:sldId id="381" r:id="rId6"/>
    <p:sldId id="382" r:id="rId7"/>
    <p:sldId id="383" r:id="rId8"/>
    <p:sldId id="384" r:id="rId9"/>
    <p:sldId id="333" r:id="rId10"/>
    <p:sldId id="396" r:id="rId11"/>
    <p:sldId id="399" r:id="rId12"/>
    <p:sldId id="397" r:id="rId13"/>
    <p:sldId id="400" r:id="rId14"/>
    <p:sldId id="401" r:id="rId15"/>
    <p:sldId id="403" r:id="rId16"/>
    <p:sldId id="402" r:id="rId17"/>
    <p:sldId id="404" r:id="rId18"/>
    <p:sldId id="405" r:id="rId19"/>
    <p:sldId id="406" r:id="rId20"/>
    <p:sldId id="407" r:id="rId21"/>
    <p:sldId id="408" r:id="rId22"/>
    <p:sldId id="385" r:id="rId23"/>
    <p:sldId id="38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6600"/>
    <a:srgbClr val="339933"/>
    <a:srgbClr val="91E509"/>
    <a:srgbClr val="72E509"/>
    <a:srgbClr val="28A010"/>
    <a:srgbClr val="002B82"/>
    <a:srgbClr val="00CC00"/>
    <a:srgbClr val="FFA401"/>
    <a:srgbClr val="E458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79" autoAdjust="0"/>
    <p:restoredTop sz="94291" autoAdjust="0"/>
  </p:normalViewPr>
  <p:slideViewPr>
    <p:cSldViewPr>
      <p:cViewPr varScale="1">
        <p:scale>
          <a:sx n="122" d="100"/>
          <a:sy n="122" d="100"/>
        </p:scale>
        <p:origin x="-1584"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05/09/21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xmlns=""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8</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xmlns=""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xmlns=""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70653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xmlns=""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xmlns=""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xmlns=""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04776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xmlns=""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18</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xmlns=""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xmlns=""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33901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xmlns=""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xmlns=""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xmlns=""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63448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xmlns=""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20</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xmlns=""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xmlns=""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82708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xmlns=""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xmlns=""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xmlns=""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55150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xmlns="" id="{ECEA0D2F-48DF-4D29-94BF-4A5386A6FE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xmlns="" id="{F4A4789C-E51D-466A-9E89-2DA4D73E76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r>
              <a:rPr lang="en-US" altLang="en-US" sz="1000"/>
              <a:t>A </a:t>
            </a:r>
            <a:r>
              <a:rPr lang="en-US" altLang="en-US" sz="1000" b="1"/>
              <a:t>lookup table</a:t>
            </a:r>
            <a:r>
              <a:rPr lang="en-US" altLang="en-US" sz="1000"/>
              <a:t> is a data structure in the form of an array, often used to replace a runtime computation with a simpler array indexing operation. The savings in terms of processing time can be significant, since retrieving a value from memory is often faster than undergoing an 'expensive' computation</a:t>
            </a:r>
          </a:p>
          <a:p>
            <a:pPr eaLnBrk="1" hangingPunct="1">
              <a:lnSpc>
                <a:spcPct val="90000"/>
              </a:lnSpc>
              <a:spcBef>
                <a:spcPct val="0"/>
              </a:spcBef>
            </a:pPr>
            <a:endParaRPr lang="en-US" altLang="en-US" sz="1000"/>
          </a:p>
          <a:p>
            <a:pPr eaLnBrk="1" hangingPunct="1">
              <a:lnSpc>
                <a:spcPct val="90000"/>
              </a:lnSpc>
              <a:spcBef>
                <a:spcPct val="0"/>
              </a:spcBef>
            </a:pPr>
            <a:r>
              <a:rPr lang="en-US" altLang="en-US" sz="1000"/>
              <a:t>The flip flop allows for control of the output in correlation with clock management and is also used for feedback purposes</a:t>
            </a:r>
          </a:p>
          <a:p>
            <a:pPr eaLnBrk="1" hangingPunct="1">
              <a:lnSpc>
                <a:spcPct val="90000"/>
              </a:lnSpc>
              <a:spcBef>
                <a:spcPct val="0"/>
              </a:spcBef>
            </a:pPr>
            <a:endParaRPr lang="en-US" altLang="en-US" sz="1000"/>
          </a:p>
          <a:p>
            <a:pPr eaLnBrk="1" hangingPunct="1">
              <a:lnSpc>
                <a:spcPct val="90000"/>
              </a:lnSpc>
              <a:spcBef>
                <a:spcPct val="0"/>
              </a:spcBef>
            </a:pPr>
            <a:r>
              <a:rPr lang="en-US" altLang="en-US" sz="1000"/>
              <a:t>Each input is accessible from one side of the logic block, while the output pin can connect to routing wires in both the channel to the right and the channel below the logic block.</a:t>
            </a:r>
          </a:p>
          <a:p>
            <a:pPr eaLnBrk="1" hangingPunct="1">
              <a:lnSpc>
                <a:spcPct val="90000"/>
              </a:lnSpc>
              <a:spcBef>
                <a:spcPct val="0"/>
              </a:spcBef>
            </a:pPr>
            <a:endParaRPr lang="en-US" altLang="en-US" sz="1000"/>
          </a:p>
          <a:p>
            <a:pPr eaLnBrk="1" hangingPunct="1">
              <a:lnSpc>
                <a:spcPct val="90000"/>
              </a:lnSpc>
              <a:spcBef>
                <a:spcPct val="0"/>
              </a:spcBef>
            </a:pPr>
            <a:r>
              <a:rPr lang="en-US" altLang="en-US" sz="1000"/>
              <a:t>Each logic block output pin can connect to any of the wiring segments in the channels adjacent to it.</a:t>
            </a:r>
          </a:p>
          <a:p>
            <a:pPr eaLnBrk="1" hangingPunct="1">
              <a:lnSpc>
                <a:spcPct val="90000"/>
              </a:lnSpc>
              <a:spcBef>
                <a:spcPct val="0"/>
              </a:spcBef>
            </a:pPr>
            <a:endParaRPr lang="en-US" altLang="en-US" sz="1000"/>
          </a:p>
          <a:p>
            <a:pPr eaLnBrk="1" hangingPunct="1">
              <a:lnSpc>
                <a:spcPct val="90000"/>
              </a:lnSpc>
              <a:spcBef>
                <a:spcPct val="0"/>
              </a:spcBef>
            </a:pPr>
            <a:r>
              <a:rPr lang="en-US" altLang="en-US" sz="1000"/>
              <a:t>Similarly, an I/O pad can connect to any one of the wiring segments in the channel adjacent to it. For example, an I/O pad at the top of the chip can connect to any of the W wires (where W is the channel width) in the horizontal channel immediately below it.</a:t>
            </a:r>
          </a:p>
          <a:p>
            <a:pPr eaLnBrk="1" hangingPunct="1">
              <a:lnSpc>
                <a:spcPct val="90000"/>
              </a:lnSpc>
              <a:spcBef>
                <a:spcPct val="0"/>
              </a:spcBef>
            </a:pPr>
            <a:endParaRPr lang="en-US" altLang="en-US" sz="1000"/>
          </a:p>
          <a:p>
            <a:pPr eaLnBrk="1" hangingPunct="1">
              <a:lnSpc>
                <a:spcPct val="90000"/>
              </a:lnSpc>
              <a:spcBef>
                <a:spcPct val="0"/>
              </a:spcBef>
            </a:pPr>
            <a:r>
              <a:rPr lang="en-US" altLang="en-US" sz="1000"/>
              <a:t>Generally, the FPGA routing is unsegmented. That is, each wiring segment spans only one logic block before it terminates in a switch box. By turning on some of the programmable switches within a switch box, longer paths can be constructed. For higher speed interconnect, some FPGA architectures use longer routing lines that span multiple logic blocks.</a:t>
            </a:r>
          </a:p>
          <a:p>
            <a:pPr eaLnBrk="1" hangingPunct="1">
              <a:lnSpc>
                <a:spcPct val="90000"/>
              </a:lnSpc>
              <a:spcBef>
                <a:spcPct val="0"/>
              </a:spcBef>
            </a:pPr>
            <a:endParaRPr lang="en-US" altLang="en-US" sz="1000"/>
          </a:p>
          <a:p>
            <a:pPr eaLnBrk="1" hangingPunct="1">
              <a:lnSpc>
                <a:spcPct val="90000"/>
              </a:lnSpc>
              <a:spcBef>
                <a:spcPct val="0"/>
              </a:spcBef>
            </a:pPr>
            <a:r>
              <a:rPr lang="en-US" altLang="en-US" sz="1000"/>
              <a:t>Whenever a vertical and a horizontal channel intersect, there is a switch box. In this architecture, when a wire enters a switch box, there are three programmable switches that allow it to connect to three other wires in adjacent channel segments. The pattern, or topology, of switches used in this architecture is the planar or domain-based switch box topology. In this switch box topology, a wire in track number one connects only to wires in track number one in adjacent channel segments, wires in track number 2 connect only to other wires in track number 2 and so on</a:t>
            </a:r>
          </a:p>
        </p:txBody>
      </p:sp>
      <p:sp>
        <p:nvSpPr>
          <p:cNvPr id="75780" name="Slide Number Placeholder 3">
            <a:extLst>
              <a:ext uri="{FF2B5EF4-FFF2-40B4-BE49-F238E27FC236}">
                <a16:creationId xmlns:a16="http://schemas.microsoft.com/office/drawing/2014/main" xmlns="" id="{C4AEA581-8EFB-4DC5-AB8C-6EB76AFC12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A503DD-30D3-4B24-9294-644DB4BCA085}" type="slidenum">
              <a:rPr lang="en-US" altLang="en-US"/>
              <a:pPr eaLnBrk="1" hangingPunct="1"/>
              <a:t>10</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xmlns=""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xmlns=""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xmlns=""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58631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xmlns=""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xmlns=""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xmlns=""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55010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xmlns=""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13</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xmlns=""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xmlns=""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28469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xmlns=""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xmlns=""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xmlns=""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28428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xmlns=""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xmlns=""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xmlns=""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73922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xmlns="" id="{8901EE32-2F4A-461B-899A-7DC87FE4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20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2075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2075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2075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2075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marR="0" lvl="0" indent="0" algn="r" defTabSz="920750" rtl="0" eaLnBrk="1" fontAlgn="auto" latinLnBrk="0" hangingPunct="1">
              <a:lnSpc>
                <a:spcPct val="100000"/>
              </a:lnSpc>
              <a:spcBef>
                <a:spcPts val="0"/>
              </a:spcBef>
              <a:spcAft>
                <a:spcPts val="0"/>
              </a:spcAft>
              <a:buClrTx/>
              <a:buSzTx/>
              <a:buFontTx/>
              <a:buNone/>
              <a:tabLst/>
              <a:defRPr/>
            </a:pPr>
            <a:fld id="{8DDCA793-AA21-434E-879C-8A818A8BA0E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0750" rtl="0" eaLnBrk="1" fontAlgn="auto" latinLnBrk="0" hangingPunct="1">
                <a:lnSpc>
                  <a:spcPct val="100000"/>
                </a:lnSpc>
                <a:spcBef>
                  <a:spcPts val="0"/>
                </a:spcBef>
                <a:spcAft>
                  <a:spcPts val="0"/>
                </a:spcAft>
                <a:buClrTx/>
                <a:buSzTx/>
                <a:buFontTx/>
                <a:buNone/>
                <a:tabLst/>
                <a:defRPr/>
              </a:pPr>
              <a:t>16</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64515" name="Rectangle 2">
            <a:extLst>
              <a:ext uri="{FF2B5EF4-FFF2-40B4-BE49-F238E27FC236}">
                <a16:creationId xmlns:a16="http://schemas.microsoft.com/office/drawing/2014/main" xmlns="" id="{C86022E5-82EC-4B72-A11C-D979A3E4D9E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xmlns="" id="{0E1026C8-A4FF-469A-B329-9DBB548B21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83027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5-Sep-21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5-Sep-21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5-Sep-21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5-Sep-21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675576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5-Sep-21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422809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5-Sep-21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561842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5-Sep-21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840677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5-Sep-21</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98624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5-Sep-21</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52373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5-Sep-21</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48745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5-Sep-21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73492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517E22-7686-4A9A-9B72-7225E35F4468}" type="datetime5">
              <a:rPr lang="en-US" smtClean="0"/>
              <a:t>5-Sep-21</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5-Sep-21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866870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5-Sep-21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5980248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5-Sep-21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947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5-Sep-21</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5-Sep-21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5-Sep-21</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5-Sep-21</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5-Sep-21</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5-Sep-21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5-Sep-21</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5-Sep-21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57143" indent="-214288" algn="l" defTabSz="685715"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857144" indent="-171430" algn="l" defTabSz="685715"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200000" indent="-171430" algn="l" defTabSz="685715"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1542857" indent="-171430" algn="l" defTabSz="685715"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5-Sep-21</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43608369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VLSI Design Flow</a:t>
            </a: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1600" smtClean="0"/>
              <a:t>5-Sep-21</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a:t>
            </a:fld>
            <a:endParaRPr lang="en-US" sz="2000" dirty="0">
              <a:solidFill>
                <a:srgbClr val="009900"/>
              </a:solidFill>
            </a:endParaRPr>
          </a:p>
        </p:txBody>
      </p:sp>
      <p:pic>
        <p:nvPicPr>
          <p:cNvPr id="6" name="Picture 5">
            <a:extLst>
              <a:ext uri="{FF2B5EF4-FFF2-40B4-BE49-F238E27FC236}">
                <a16:creationId xmlns:a16="http://schemas.microsoft.com/office/drawing/2014/main" xmlns="" id="{76641027-68C9-40ED-B3C7-4E2B5408148E}"/>
              </a:ext>
            </a:extLst>
          </p:cNvPr>
          <p:cNvPicPr>
            <a:picLocks noChangeAspect="1"/>
          </p:cNvPicPr>
          <p:nvPr/>
        </p:nvPicPr>
        <p:blipFill>
          <a:blip r:embed="rId2"/>
          <a:stretch>
            <a:fillRect/>
          </a:stretch>
        </p:blipFill>
        <p:spPr>
          <a:xfrm>
            <a:off x="2595562" y="619145"/>
            <a:ext cx="4186238" cy="6173440"/>
          </a:xfrm>
          <a:prstGeom prst="rect">
            <a:avLst/>
          </a:prstGeom>
        </p:spPr>
      </p:pic>
    </p:spTree>
    <p:extLst>
      <p:ext uri="{BB962C8B-B14F-4D97-AF65-F5344CB8AC3E}">
        <p14:creationId xmlns:p14="http://schemas.microsoft.com/office/powerpoint/2010/main" val="3677284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79B1B965-C3C5-4974-AEDE-D55B05CBA3FE}"/>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dirty="0">
                <a:solidFill>
                  <a:prstClr val="white"/>
                </a:solidFill>
                <a:latin typeface="Times New Roman" panose="02020603050405020304" pitchFamily="18" charset="0"/>
                <a:cs typeface="Times New Roman" panose="02020603050405020304" pitchFamily="18" charset="0"/>
              </a:rPr>
              <a:t>FPGA Architecture</a:t>
            </a:r>
            <a:endParaRPr kumimoji="0" lang="en-US" sz="3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5" name="Slide Number Placeholder 2">
            <a:extLst>
              <a:ext uri="{FF2B5EF4-FFF2-40B4-BE49-F238E27FC236}">
                <a16:creationId xmlns:a16="http://schemas.microsoft.com/office/drawing/2014/main" xmlns="" id="{7FCEC4B8-0483-454E-9334-C4DD65BD5F9F}"/>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6" name="Date Placeholder 1">
            <a:extLst>
              <a:ext uri="{FF2B5EF4-FFF2-40B4-BE49-F238E27FC236}">
                <a16:creationId xmlns:a16="http://schemas.microsoft.com/office/drawing/2014/main" xmlns="" id="{888E2982-B5A9-45C1-8E9B-C0929AAD8A7C}"/>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5-Sep-21</a:t>
            </a:fld>
            <a:endParaRPr lang="en-US" dirty="0"/>
          </a:p>
        </p:txBody>
      </p:sp>
      <p:pic>
        <p:nvPicPr>
          <p:cNvPr id="6" name="Picture 5">
            <a:extLst>
              <a:ext uri="{FF2B5EF4-FFF2-40B4-BE49-F238E27FC236}">
                <a16:creationId xmlns:a16="http://schemas.microsoft.com/office/drawing/2014/main" xmlns="" id="{AA549574-DCF3-483B-9E8B-732C905B6B7A}"/>
              </a:ext>
            </a:extLst>
          </p:cNvPr>
          <p:cNvPicPr>
            <a:picLocks noChangeAspect="1"/>
          </p:cNvPicPr>
          <p:nvPr/>
        </p:nvPicPr>
        <p:blipFill>
          <a:blip r:embed="rId3"/>
          <a:stretch>
            <a:fillRect/>
          </a:stretch>
        </p:blipFill>
        <p:spPr>
          <a:xfrm>
            <a:off x="989673" y="736039"/>
            <a:ext cx="7448821" cy="5541683"/>
          </a:xfrm>
          <a:prstGeom prst="rect">
            <a:avLst/>
          </a:prstGeom>
        </p:spPr>
      </p:pic>
      <p:pic>
        <p:nvPicPr>
          <p:cNvPr id="20" name="Picture 19">
            <a:extLst>
              <a:ext uri="{FF2B5EF4-FFF2-40B4-BE49-F238E27FC236}">
                <a16:creationId xmlns:a16="http://schemas.microsoft.com/office/drawing/2014/main" xmlns="" id="{65DCBE3D-671B-444A-83C8-04D484A5B43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43126" y="736039"/>
            <a:ext cx="4714875" cy="4622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xmlns="" id="{3B6E9A4E-86C7-4A8A-8438-28757C82BB23}"/>
              </a:ext>
            </a:extLst>
          </p:cNvPr>
          <p:cNvSpPr/>
          <p:nvPr/>
        </p:nvSpPr>
        <p:spPr>
          <a:xfrm>
            <a:off x="6858001" y="914400"/>
            <a:ext cx="14478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F0C7C6E7-B2E4-4EE4-A9D7-8A381C909C76}"/>
              </a:ext>
            </a:extLst>
          </p:cNvPr>
          <p:cNvSpPr/>
          <p:nvPr/>
        </p:nvSpPr>
        <p:spPr>
          <a:xfrm>
            <a:off x="6904150" y="3429000"/>
            <a:ext cx="14478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04912DC6-11F8-4DCF-B9B9-BBA68A2A959D}"/>
              </a:ext>
            </a:extLst>
          </p:cNvPr>
          <p:cNvSpPr/>
          <p:nvPr/>
        </p:nvSpPr>
        <p:spPr>
          <a:xfrm>
            <a:off x="2362200" y="5358222"/>
            <a:ext cx="14478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0305E454-4063-4166-A81D-59F895099B77}"/>
              </a:ext>
            </a:extLst>
          </p:cNvPr>
          <p:cNvSpPr/>
          <p:nvPr/>
        </p:nvSpPr>
        <p:spPr>
          <a:xfrm>
            <a:off x="1143001" y="1219200"/>
            <a:ext cx="11430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24"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a:solidFill>
                  <a:prstClr val="white"/>
                </a:solidFill>
                <a:latin typeface="Times New Roman" panose="02020603050405020304" pitchFamily="18" charset="0"/>
                <a:cs typeface="Times New Roman" panose="02020603050405020304" pitchFamily="18" charset="0"/>
              </a:rPr>
              <a:t>FPGA</a:t>
            </a:r>
            <a:endParaRPr kumimoji="0" lang="en-US" sz="3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9" name="Slide Number Placeholder 2">
            <a:extLst>
              <a:ext uri="{FF2B5EF4-FFF2-40B4-BE49-F238E27FC236}">
                <a16:creationId xmlns:a16="http://schemas.microsoft.com/office/drawing/2014/main" xmlns=""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xmlns=""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5-Sep-21</a:t>
            </a:fld>
            <a:endParaRPr lang="en-US" dirty="0"/>
          </a:p>
        </p:txBody>
      </p:sp>
      <p:sp>
        <p:nvSpPr>
          <p:cNvPr id="2" name="Rectangle 1">
            <a:extLst>
              <a:ext uri="{FF2B5EF4-FFF2-40B4-BE49-F238E27FC236}">
                <a16:creationId xmlns:a16="http://schemas.microsoft.com/office/drawing/2014/main" xmlns="" id="{BAE5039F-41A0-4EE5-A76C-38EE84637A90}"/>
              </a:ext>
            </a:extLst>
          </p:cNvPr>
          <p:cNvSpPr/>
          <p:nvPr/>
        </p:nvSpPr>
        <p:spPr>
          <a:xfrm>
            <a:off x="152400" y="838200"/>
            <a:ext cx="8839200" cy="460202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I/O buffers, which are designed and numbered according to function.</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CLB performs the logic operation given to the module.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inter connection between CLB and I/O blocks are made with the help of horizontal routing channels, vertical routing channels and PSM (Programmable Multiplexers).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functionality of CLB’s and PSM are designed by VHDL or any other hardware descriptive language.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After programming, CLB and PSM are placed on chip and connected with each other with routing channels</a:t>
            </a:r>
          </a:p>
        </p:txBody>
      </p:sp>
    </p:spTree>
    <p:extLst>
      <p:ext uri="{BB962C8B-B14F-4D97-AF65-F5344CB8AC3E}">
        <p14:creationId xmlns:p14="http://schemas.microsoft.com/office/powerpoint/2010/main" val="12086750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a:solidFill>
                  <a:prstClr val="white"/>
                </a:solidFill>
                <a:latin typeface="Times New Roman" panose="02020603050405020304" pitchFamily="18" charset="0"/>
                <a:cs typeface="Times New Roman" panose="02020603050405020304" pitchFamily="18" charset="0"/>
              </a:rPr>
              <a:t>FPGA</a:t>
            </a:r>
            <a:endParaRPr kumimoji="0" lang="en-US" sz="3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9" name="Slide Number Placeholder 2">
            <a:extLst>
              <a:ext uri="{FF2B5EF4-FFF2-40B4-BE49-F238E27FC236}">
                <a16:creationId xmlns:a16="http://schemas.microsoft.com/office/drawing/2014/main" xmlns=""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xmlns=""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5-Sep-21</a:t>
            </a:fld>
            <a:endParaRPr lang="en-US" dirty="0"/>
          </a:p>
        </p:txBody>
      </p:sp>
      <p:sp>
        <p:nvSpPr>
          <p:cNvPr id="2" name="Rectangle 1">
            <a:extLst>
              <a:ext uri="{FF2B5EF4-FFF2-40B4-BE49-F238E27FC236}">
                <a16:creationId xmlns:a16="http://schemas.microsoft.com/office/drawing/2014/main" xmlns="" id="{BAE5039F-41A0-4EE5-A76C-38EE84637A90}"/>
              </a:ext>
            </a:extLst>
          </p:cNvPr>
          <p:cNvSpPr/>
          <p:nvPr/>
        </p:nvSpPr>
        <p:spPr>
          <a:xfrm>
            <a:off x="152400" y="838200"/>
            <a:ext cx="8839200" cy="4094198"/>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benefits of using the FPGA-based design are that the design cycle time is very short and very much suitable for low volume prototype development with low cost.</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 concept can be quickly implemented in the hardware and checked if it is worth implementing in a large volume.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But FPGA-based design is not optimized for performance.</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typical design time is few hours to a couple of days for an FPGA-based design.</a:t>
            </a:r>
          </a:p>
        </p:txBody>
      </p:sp>
    </p:spTree>
    <p:extLst>
      <p:ext uri="{BB962C8B-B14F-4D97-AF65-F5344CB8AC3E}">
        <p14:creationId xmlns:p14="http://schemas.microsoft.com/office/powerpoint/2010/main" val="30586231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dirty="0">
                <a:solidFill>
                  <a:prstClr val="white"/>
                </a:solidFill>
                <a:latin typeface="Times New Roman" panose="02020603050405020304" pitchFamily="18" charset="0"/>
                <a:cs typeface="Times New Roman" panose="02020603050405020304" pitchFamily="18" charset="0"/>
              </a:rPr>
              <a:t>Gate Array Design</a:t>
            </a:r>
            <a:endParaRPr kumimoji="0" lang="en-US" sz="3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9" name="Slide Number Placeholder 2">
            <a:extLst>
              <a:ext uri="{FF2B5EF4-FFF2-40B4-BE49-F238E27FC236}">
                <a16:creationId xmlns:a16="http://schemas.microsoft.com/office/drawing/2014/main" xmlns=""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xmlns=""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5-Sep-21</a:t>
            </a:fld>
            <a:endParaRPr lang="en-US" dirty="0"/>
          </a:p>
        </p:txBody>
      </p:sp>
      <p:sp>
        <p:nvSpPr>
          <p:cNvPr id="2" name="Rectangle 1">
            <a:extLst>
              <a:ext uri="{FF2B5EF4-FFF2-40B4-BE49-F238E27FC236}">
                <a16:creationId xmlns:a16="http://schemas.microsoft.com/office/drawing/2014/main" xmlns="" id="{BAE5039F-41A0-4EE5-A76C-38EE84637A90}"/>
              </a:ext>
            </a:extLst>
          </p:cNvPr>
          <p:cNvSpPr/>
          <p:nvPr/>
        </p:nvSpPr>
        <p:spPr>
          <a:xfrm>
            <a:off x="152400" y="838200"/>
            <a:ext cx="8839200" cy="561769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 a gate array (GA) structure, the transistors are fabricated on the silicon wafer.</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But the interconnections are not fabricated. The metal mask layers are customized to define the interconnections between the transistors for a targeted functionality.</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can also be used for the prototype development in short time, ranked after the FPGA.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Depending on the array structure, the GA are of the following three types:</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Channeled</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Channel-less</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Structured</a:t>
            </a:r>
          </a:p>
        </p:txBody>
      </p:sp>
    </p:spTree>
    <p:extLst>
      <p:ext uri="{BB962C8B-B14F-4D97-AF65-F5344CB8AC3E}">
        <p14:creationId xmlns:p14="http://schemas.microsoft.com/office/powerpoint/2010/main" val="34837399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 calcmode="lin" valueType="num">
                                      <p:cBhvr additive="base">
                                        <p:cTn id="29"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 calcmode="lin" valueType="num">
                                      <p:cBhvr additive="base">
                                        <p:cTn id="33"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dirty="0">
                <a:solidFill>
                  <a:prstClr val="white"/>
                </a:solidFill>
                <a:latin typeface="Times New Roman" panose="02020603050405020304" pitchFamily="18" charset="0"/>
                <a:cs typeface="Times New Roman" panose="02020603050405020304" pitchFamily="18" charset="0"/>
              </a:rPr>
              <a:t>Gate Array Design</a:t>
            </a:r>
            <a:endParaRPr kumimoji="0" lang="en-US" sz="3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9" name="Slide Number Placeholder 2">
            <a:extLst>
              <a:ext uri="{FF2B5EF4-FFF2-40B4-BE49-F238E27FC236}">
                <a16:creationId xmlns:a16="http://schemas.microsoft.com/office/drawing/2014/main" xmlns=""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xmlns=""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5-Sep-21</a:t>
            </a:fld>
            <a:endParaRPr lang="en-US" dirty="0"/>
          </a:p>
        </p:txBody>
      </p:sp>
      <p:pic>
        <p:nvPicPr>
          <p:cNvPr id="3" name="Picture 2">
            <a:extLst>
              <a:ext uri="{FF2B5EF4-FFF2-40B4-BE49-F238E27FC236}">
                <a16:creationId xmlns:a16="http://schemas.microsoft.com/office/drawing/2014/main" xmlns="" id="{AD4DCEBC-0C24-46D8-9162-3AF75F5FD737}"/>
              </a:ext>
            </a:extLst>
          </p:cNvPr>
          <p:cNvPicPr>
            <a:picLocks noChangeAspect="1"/>
          </p:cNvPicPr>
          <p:nvPr/>
        </p:nvPicPr>
        <p:blipFill>
          <a:blip r:embed="rId3"/>
          <a:stretch>
            <a:fillRect/>
          </a:stretch>
        </p:blipFill>
        <p:spPr>
          <a:xfrm>
            <a:off x="100012" y="1752600"/>
            <a:ext cx="8943975" cy="2828925"/>
          </a:xfrm>
          <a:prstGeom prst="rect">
            <a:avLst/>
          </a:prstGeom>
        </p:spPr>
      </p:pic>
      <p:sp>
        <p:nvSpPr>
          <p:cNvPr id="4" name="Rectangle 3">
            <a:extLst>
              <a:ext uri="{FF2B5EF4-FFF2-40B4-BE49-F238E27FC236}">
                <a16:creationId xmlns:a16="http://schemas.microsoft.com/office/drawing/2014/main" xmlns="" id="{BCFCFA06-01D0-4592-9968-6CA72C4E4139}"/>
              </a:ext>
            </a:extLst>
          </p:cNvPr>
          <p:cNvSpPr/>
          <p:nvPr/>
        </p:nvSpPr>
        <p:spPr>
          <a:xfrm>
            <a:off x="100012" y="4868653"/>
            <a:ext cx="8943975" cy="430887"/>
          </a:xfrm>
          <a:prstGeom prst="rect">
            <a:avLst/>
          </a:prstGeom>
        </p:spPr>
        <p:txBody>
          <a:bodyPr wrap="square">
            <a:spAutoFit/>
          </a:bodyPr>
          <a:lstStyle/>
          <a:p>
            <a:r>
              <a:rPr lang="en-US" sz="2200" dirty="0"/>
              <a:t>Gate array (GA) architecture: (a) channeled    (b) channel-less   (c) structured</a:t>
            </a:r>
          </a:p>
        </p:txBody>
      </p:sp>
    </p:spTree>
    <p:extLst>
      <p:ext uri="{BB962C8B-B14F-4D97-AF65-F5344CB8AC3E}">
        <p14:creationId xmlns:p14="http://schemas.microsoft.com/office/powerpoint/2010/main" val="380859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dirty="0">
                <a:solidFill>
                  <a:prstClr val="white"/>
                </a:solidFill>
                <a:latin typeface="Times New Roman" panose="02020603050405020304" pitchFamily="18" charset="0"/>
                <a:cs typeface="Times New Roman" panose="02020603050405020304" pitchFamily="18" charset="0"/>
              </a:rPr>
              <a:t>Gate Array Design</a:t>
            </a:r>
            <a:endParaRPr kumimoji="0" lang="en-US" sz="3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9" name="Slide Number Placeholder 2">
            <a:extLst>
              <a:ext uri="{FF2B5EF4-FFF2-40B4-BE49-F238E27FC236}">
                <a16:creationId xmlns:a16="http://schemas.microsoft.com/office/drawing/2014/main" xmlns=""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xmlns=""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5-Sep-21</a:t>
            </a:fld>
            <a:endParaRPr lang="en-US" dirty="0"/>
          </a:p>
        </p:txBody>
      </p:sp>
      <p:sp>
        <p:nvSpPr>
          <p:cNvPr id="6" name="Rectangle 5">
            <a:extLst>
              <a:ext uri="{FF2B5EF4-FFF2-40B4-BE49-F238E27FC236}">
                <a16:creationId xmlns:a16="http://schemas.microsoft.com/office/drawing/2014/main" xmlns="" id="{DEB49DDC-F760-4432-A31B-3544A2BFDA9B}"/>
              </a:ext>
            </a:extLst>
          </p:cNvPr>
          <p:cNvSpPr/>
          <p:nvPr/>
        </p:nvSpPr>
        <p:spPr>
          <a:xfrm>
            <a:off x="9525" y="553998"/>
            <a:ext cx="8982075" cy="5617692"/>
          </a:xfrm>
          <a:prstGeom prst="rect">
            <a:avLst/>
          </a:prstGeom>
        </p:spPr>
        <p:txBody>
          <a:bodyPr wrap="square">
            <a:spAutoFit/>
          </a:bodyPr>
          <a:lstStyle/>
          <a:p>
            <a:pPr marL="457200" indent="-4572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In the channeled gate array architecture, there are rows of transistors called arrays and channels are provided between the rows of transistors for their interconnections.</a:t>
            </a:r>
          </a:p>
          <a:p>
            <a:pPr marL="457200" indent="-457200" algn="just">
              <a:lnSpc>
                <a:spcPct val="150000"/>
              </a:lnSpc>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In the channel-less gate array there are no channels between the rows. As there are no channels in the channel-less architecture, the interconnections are made by drawing metal lines through the unused transistors.</a:t>
            </a:r>
          </a:p>
          <a:p>
            <a:pPr marL="457200" indent="-457200" algn="just">
              <a:lnSpc>
                <a:spcPct val="150000"/>
              </a:lnSpc>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 In case of the structured GA architecture, either channeled or channel-less structure can be used, but the only difference is that it includes custom blocks.</a:t>
            </a:r>
          </a:p>
        </p:txBody>
      </p:sp>
    </p:spTree>
    <p:extLst>
      <p:ext uri="{BB962C8B-B14F-4D97-AF65-F5344CB8AC3E}">
        <p14:creationId xmlns:p14="http://schemas.microsoft.com/office/powerpoint/2010/main" val="1846615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dirty="0">
                <a:solidFill>
                  <a:prstClr val="white"/>
                </a:solidFill>
                <a:latin typeface="Times New Roman" panose="02020603050405020304" pitchFamily="18" charset="0"/>
                <a:cs typeface="Times New Roman" panose="02020603050405020304" pitchFamily="18" charset="0"/>
              </a:rPr>
              <a:t>Standard Cell-based Design</a:t>
            </a:r>
          </a:p>
        </p:txBody>
      </p:sp>
      <p:sp>
        <p:nvSpPr>
          <p:cNvPr id="9" name="Slide Number Placeholder 2">
            <a:extLst>
              <a:ext uri="{FF2B5EF4-FFF2-40B4-BE49-F238E27FC236}">
                <a16:creationId xmlns:a16="http://schemas.microsoft.com/office/drawing/2014/main" xmlns=""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xmlns=""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5-Sep-21</a:t>
            </a:fld>
            <a:endParaRPr lang="en-US" dirty="0"/>
          </a:p>
        </p:txBody>
      </p:sp>
      <p:sp>
        <p:nvSpPr>
          <p:cNvPr id="3" name="Rectangle 2">
            <a:extLst>
              <a:ext uri="{FF2B5EF4-FFF2-40B4-BE49-F238E27FC236}">
                <a16:creationId xmlns:a16="http://schemas.microsoft.com/office/drawing/2014/main" xmlns="" id="{997A3A5C-A23B-4FB2-A52D-D2E2C32DC7A5}"/>
              </a:ext>
            </a:extLst>
          </p:cNvPr>
          <p:cNvSpPr/>
          <p:nvPr/>
        </p:nvSpPr>
        <p:spPr>
          <a:xfrm>
            <a:off x="152400" y="685800"/>
            <a:ext cx="8763000" cy="5847755"/>
          </a:xfrm>
          <a:prstGeom prst="rect">
            <a:avLst/>
          </a:prstGeom>
        </p:spPr>
        <p:txBody>
          <a:bodyPr wrap="square">
            <a:spAutoFit/>
          </a:bodyPr>
          <a:lstStyle/>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standard cell-based integrated circuit refers to a class of integrated circuits which uses the pre-designed, pre-tested, and pre-characterized standard cells. </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standard cells include </a:t>
            </a:r>
          </a:p>
          <a:p>
            <a:pPr marL="914400" lvl="1" indent="-4572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basic logic gates (AND, OR, NAND, NOR, XOR, XNOR, NOT, etc.), </a:t>
            </a:r>
          </a:p>
          <a:p>
            <a:pPr marL="914400" lvl="1" indent="-4572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some mega cells (such as multiplexer, full-adder, decoder, etc.), </a:t>
            </a:r>
          </a:p>
          <a:p>
            <a:pPr marL="914400" lvl="1" indent="-4572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sequential elements (such as D flip-flop with direct set/reset/clear inputs, registers, etc.), </a:t>
            </a:r>
          </a:p>
          <a:p>
            <a:pPr marL="914400" lvl="1" indent="-4572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input–output buffers (I/O cells), and some special cells. </a:t>
            </a:r>
          </a:p>
          <a:p>
            <a:pPr lvl="1" algn="just"/>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All these standard cells are designed, tested, and characterized and put in a database which is known as </a:t>
            </a:r>
            <a:r>
              <a:rPr lang="en-US" sz="2200" b="1" i="1" dirty="0">
                <a:latin typeface="Times New Roman" panose="02020603050405020304" pitchFamily="18" charset="0"/>
                <a:cs typeface="Times New Roman" panose="02020603050405020304" pitchFamily="18" charset="0"/>
              </a:rPr>
              <a:t>a standard cell library</a:t>
            </a:r>
            <a:r>
              <a:rPr lang="en-US" sz="2200" i="1"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endParaRPr lang="en-US" sz="2200" i="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design style also includes some fixed blocks.</a:t>
            </a:r>
          </a:p>
          <a:p>
            <a:pPr marL="342900" indent="-342900"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981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dirty="0">
                <a:solidFill>
                  <a:prstClr val="white"/>
                </a:solidFill>
                <a:latin typeface="Times New Roman" panose="02020603050405020304" pitchFamily="18" charset="0"/>
                <a:cs typeface="Times New Roman" panose="02020603050405020304" pitchFamily="18" charset="0"/>
              </a:rPr>
              <a:t>Standard Cell-based Design</a:t>
            </a:r>
          </a:p>
        </p:txBody>
      </p:sp>
      <p:sp>
        <p:nvSpPr>
          <p:cNvPr id="9" name="Slide Number Placeholder 2">
            <a:extLst>
              <a:ext uri="{FF2B5EF4-FFF2-40B4-BE49-F238E27FC236}">
                <a16:creationId xmlns:a16="http://schemas.microsoft.com/office/drawing/2014/main" xmlns=""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xmlns=""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5-Sep-21</a:t>
            </a:fld>
            <a:endParaRPr lang="en-US" dirty="0"/>
          </a:p>
        </p:txBody>
      </p:sp>
      <p:pic>
        <p:nvPicPr>
          <p:cNvPr id="2" name="Picture 1">
            <a:extLst>
              <a:ext uri="{FF2B5EF4-FFF2-40B4-BE49-F238E27FC236}">
                <a16:creationId xmlns:a16="http://schemas.microsoft.com/office/drawing/2014/main" xmlns="" id="{5393F659-CD6B-44D4-BCC0-DE7D6D718336}"/>
              </a:ext>
            </a:extLst>
          </p:cNvPr>
          <p:cNvPicPr>
            <a:picLocks noChangeAspect="1"/>
          </p:cNvPicPr>
          <p:nvPr/>
        </p:nvPicPr>
        <p:blipFill>
          <a:blip r:embed="rId3"/>
          <a:stretch>
            <a:fillRect/>
          </a:stretch>
        </p:blipFill>
        <p:spPr>
          <a:xfrm>
            <a:off x="609600" y="1011386"/>
            <a:ext cx="8180801" cy="4935223"/>
          </a:xfrm>
          <a:prstGeom prst="rect">
            <a:avLst/>
          </a:prstGeom>
        </p:spPr>
      </p:pic>
    </p:spTree>
    <p:extLst>
      <p:ext uri="{BB962C8B-B14F-4D97-AF65-F5344CB8AC3E}">
        <p14:creationId xmlns:p14="http://schemas.microsoft.com/office/powerpoint/2010/main" val="862242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dirty="0">
                <a:solidFill>
                  <a:prstClr val="white"/>
                </a:solidFill>
                <a:latin typeface="Times New Roman" panose="02020603050405020304" pitchFamily="18" charset="0"/>
                <a:cs typeface="Times New Roman" panose="02020603050405020304" pitchFamily="18" charset="0"/>
              </a:rPr>
              <a:t>Full-custom Design</a:t>
            </a:r>
          </a:p>
        </p:txBody>
      </p:sp>
      <p:sp>
        <p:nvSpPr>
          <p:cNvPr id="9" name="Slide Number Placeholder 2">
            <a:extLst>
              <a:ext uri="{FF2B5EF4-FFF2-40B4-BE49-F238E27FC236}">
                <a16:creationId xmlns:a16="http://schemas.microsoft.com/office/drawing/2014/main" xmlns=""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xmlns=""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5-Sep-21</a:t>
            </a:fld>
            <a:endParaRPr lang="en-US" dirty="0"/>
          </a:p>
        </p:txBody>
      </p:sp>
      <p:sp>
        <p:nvSpPr>
          <p:cNvPr id="3" name="Rectangle 2">
            <a:extLst>
              <a:ext uri="{FF2B5EF4-FFF2-40B4-BE49-F238E27FC236}">
                <a16:creationId xmlns:a16="http://schemas.microsoft.com/office/drawing/2014/main" xmlns="" id="{09585527-B72F-4429-AAD8-8B6D5A9271ED}"/>
              </a:ext>
            </a:extLst>
          </p:cNvPr>
          <p:cNvSpPr/>
          <p:nvPr/>
        </p:nvSpPr>
        <p:spPr>
          <a:xfrm>
            <a:off x="190500" y="685800"/>
            <a:ext cx="8763000" cy="4457952"/>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the full-custom design, the designers do not use the pre-designed standard cell library.</a:t>
            </a: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Instead, they design the entire chip from the scratch. </a:t>
            </a: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As each and every part is designed in this approach, the chips are highly optimized for area, power, and delay. </a:t>
            </a: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full-custom design is always superior to any other design style. Full-custom design style is used for high performance and high volume products.</a:t>
            </a:r>
          </a:p>
        </p:txBody>
      </p:sp>
    </p:spTree>
    <p:extLst>
      <p:ext uri="{BB962C8B-B14F-4D97-AF65-F5344CB8AC3E}">
        <p14:creationId xmlns:p14="http://schemas.microsoft.com/office/powerpoint/2010/main" val="2859229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dirty="0">
                <a:solidFill>
                  <a:prstClr val="white"/>
                </a:solidFill>
                <a:latin typeface="Times New Roman" panose="02020603050405020304" pitchFamily="18" charset="0"/>
                <a:cs typeface="Times New Roman" panose="02020603050405020304" pitchFamily="18" charset="0"/>
              </a:rPr>
              <a:t>Programmable Logic Device (PLD)</a:t>
            </a:r>
          </a:p>
        </p:txBody>
      </p:sp>
      <p:sp>
        <p:nvSpPr>
          <p:cNvPr id="9" name="Slide Number Placeholder 2">
            <a:extLst>
              <a:ext uri="{FF2B5EF4-FFF2-40B4-BE49-F238E27FC236}">
                <a16:creationId xmlns:a16="http://schemas.microsoft.com/office/drawing/2014/main" xmlns=""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xmlns=""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5-Sep-21</a:t>
            </a:fld>
            <a:endParaRPr lang="en-US" dirty="0"/>
          </a:p>
        </p:txBody>
      </p:sp>
      <p:sp>
        <p:nvSpPr>
          <p:cNvPr id="4" name="Rectangle 3">
            <a:extLst>
              <a:ext uri="{FF2B5EF4-FFF2-40B4-BE49-F238E27FC236}">
                <a16:creationId xmlns:a16="http://schemas.microsoft.com/office/drawing/2014/main" xmlns="" id="{A563618D-0AED-4EBE-959D-188915DD63AC}"/>
              </a:ext>
            </a:extLst>
          </p:cNvPr>
          <p:cNvSpPr/>
          <p:nvPr/>
        </p:nvSpPr>
        <p:spPr>
          <a:xfrm>
            <a:off x="152401" y="685800"/>
            <a:ext cx="8839200" cy="493981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Programmable logic devices (PLDs) </a:t>
            </a:r>
            <a:r>
              <a:rPr lang="en-US" sz="2200" dirty="0">
                <a:latin typeface="Times New Roman" panose="02020603050405020304" pitchFamily="18" charset="0"/>
                <a:cs typeface="Times New Roman" panose="02020603050405020304" pitchFamily="18" charset="0"/>
              </a:rPr>
              <a:t>are standard products, which can be programmed to obtain the desired functionality required for a specific application.</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programming can be done either by the end user or by the manufacturer.</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PLDs  which are programmed by the manufacturer are known as mask-programmable logic devices (MPLDs).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PLDs, which are programmed by the end user are called field-programmable logic devices (FPLDs). </a:t>
            </a:r>
          </a:p>
          <a:p>
            <a:pPr algn="just"/>
            <a:endParaRPr lang="en-US" dirty="0"/>
          </a:p>
        </p:txBody>
      </p:sp>
    </p:spTree>
    <p:extLst>
      <p:ext uri="{BB962C8B-B14F-4D97-AF65-F5344CB8AC3E}">
        <p14:creationId xmlns:p14="http://schemas.microsoft.com/office/powerpoint/2010/main" val="277496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Y Chart</a:t>
            </a: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1600" smtClean="0"/>
              <a:t>5-Sep-21</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4" name="Rectangle 3">
            <a:extLst>
              <a:ext uri="{FF2B5EF4-FFF2-40B4-BE49-F238E27FC236}">
                <a16:creationId xmlns:a16="http://schemas.microsoft.com/office/drawing/2014/main" xmlns="" id="{C7073C43-3314-4526-BE85-4E8984DE8A3E}"/>
              </a:ext>
            </a:extLst>
          </p:cNvPr>
          <p:cNvSpPr/>
          <p:nvPr/>
        </p:nvSpPr>
        <p:spPr>
          <a:xfrm>
            <a:off x="167101" y="762000"/>
            <a:ext cx="8809797" cy="514820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Y-chart</a:t>
            </a:r>
            <a:r>
              <a:rPr lang="en-US" sz="2200" dirty="0">
                <a:latin typeface="Times New Roman" panose="02020603050405020304" pitchFamily="18" charset="0"/>
                <a:cs typeface="Times New Roman" panose="02020603050405020304" pitchFamily="18" charset="0"/>
              </a:rPr>
              <a:t> is a model, which captures the considerations in designing semiconductor devices.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Y-chart in VLSI has been developed by </a:t>
            </a:r>
            <a:r>
              <a:rPr lang="en-US" sz="2200" dirty="0" err="1">
                <a:latin typeface="Times New Roman" panose="02020603050405020304" pitchFamily="18" charset="0"/>
                <a:cs typeface="Times New Roman" panose="02020603050405020304" pitchFamily="18" charset="0"/>
              </a:rPr>
              <a:t>Gajski</a:t>
            </a:r>
            <a:r>
              <a:rPr lang="en-US" sz="2200" dirty="0">
                <a:latin typeface="Times New Roman" panose="02020603050405020304" pitchFamily="18" charset="0"/>
                <a:cs typeface="Times New Roman" panose="02020603050405020304" pitchFamily="18" charset="0"/>
              </a:rPr>
              <a:t> and Kuhn in the year 1983.</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a:t>
            </a:r>
            <a:r>
              <a:rPr lang="en-US" sz="2200" spc="-104" dirty="0">
                <a:latin typeface="Times New Roman" panose="02020603050405020304" pitchFamily="18" charset="0"/>
                <a:cs typeface="Times New Roman" panose="02020603050405020304" pitchFamily="18" charset="0"/>
              </a:rPr>
              <a:t> </a:t>
            </a:r>
            <a:r>
              <a:rPr lang="en-US" sz="2200" spc="-319" dirty="0">
                <a:latin typeface="Times New Roman" panose="02020603050405020304" pitchFamily="18" charset="0"/>
                <a:cs typeface="Times New Roman" panose="02020603050405020304" pitchFamily="18" charset="0"/>
              </a:rPr>
              <a:t>Y</a:t>
            </a:r>
            <a:r>
              <a:rPr lang="en-US" sz="2200" spc="4"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chart</a:t>
            </a:r>
            <a:r>
              <a:rPr lang="en-US" sz="2200" spc="-29"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co</a:t>
            </a:r>
            <a:r>
              <a:rPr lang="en-US" sz="2200" spc="4"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si</a:t>
            </a:r>
            <a:r>
              <a:rPr lang="en-US" sz="2200" spc="4"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ts</a:t>
            </a:r>
            <a:r>
              <a:rPr lang="en-US" sz="2200" spc="-2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of</a:t>
            </a:r>
            <a:r>
              <a:rPr lang="en-US" sz="2200" spc="-23"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three</a:t>
            </a:r>
            <a:r>
              <a:rPr lang="en-US" sz="2200" spc="-9" dirty="0">
                <a:latin typeface="Times New Roman" panose="02020603050405020304" pitchFamily="18" charset="0"/>
                <a:cs typeface="Times New Roman" panose="02020603050405020304" pitchFamily="18" charset="0"/>
              </a:rPr>
              <a:t> </a:t>
            </a:r>
            <a:r>
              <a:rPr lang="en-US" sz="2200" spc="-14"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ajor</a:t>
            </a:r>
            <a:r>
              <a:rPr lang="en-US" sz="2200" spc="9"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t>
            </a:r>
            <a:r>
              <a:rPr lang="en-US" sz="2200" spc="4" dirty="0">
                <a:latin typeface="Times New Roman" panose="02020603050405020304" pitchFamily="18" charset="0"/>
                <a:cs typeface="Times New Roman" panose="02020603050405020304" pitchFamily="18" charset="0"/>
              </a:rPr>
              <a:t>o</a:t>
            </a:r>
            <a:r>
              <a:rPr lang="en-US" sz="2200" spc="-14"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ains,</a:t>
            </a:r>
            <a:r>
              <a:rPr lang="en-US" sz="2200" spc="-27"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na</a:t>
            </a:r>
            <a:r>
              <a:rPr lang="en-US" sz="2200" spc="-19"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ely:</a:t>
            </a:r>
          </a:p>
          <a:p>
            <a:pPr marL="812800" marR="53309" lvl="1" indent="-342900" algn="just">
              <a:lnSpc>
                <a:spcPct val="150000"/>
              </a:lnSpc>
              <a:spcBef>
                <a:spcPts val="147"/>
              </a:spcBef>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behav</a:t>
            </a:r>
            <a:r>
              <a:rPr lang="en-US" sz="2200" spc="9" dirty="0">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o</a:t>
            </a:r>
            <a:r>
              <a:rPr lang="en-US" sz="2200" spc="9"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al</a:t>
            </a:r>
            <a:r>
              <a:rPr lang="en-US" sz="2200" spc="-117"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t>
            </a:r>
            <a:r>
              <a:rPr lang="en-US" sz="2200" spc="9" dirty="0">
                <a:latin typeface="Times New Roman" panose="02020603050405020304" pitchFamily="18" charset="0"/>
                <a:cs typeface="Times New Roman" panose="02020603050405020304" pitchFamily="18" charset="0"/>
              </a:rPr>
              <a:t>o</a:t>
            </a:r>
            <a:r>
              <a:rPr lang="en-US" sz="2200" spc="-14"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ain,</a:t>
            </a:r>
          </a:p>
          <a:p>
            <a:pPr marL="812800" marR="53309" lvl="1" indent="-342900" algn="just">
              <a:lnSpc>
                <a:spcPct val="150000"/>
              </a:lnSpc>
              <a:spcBef>
                <a:spcPts val="664"/>
              </a:spcBef>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st</a:t>
            </a:r>
            <a:r>
              <a:rPr lang="en-US" sz="2200" spc="9"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uct</a:t>
            </a:r>
            <a:r>
              <a:rPr lang="en-US" sz="2200" spc="4" dirty="0">
                <a:latin typeface="Times New Roman" panose="02020603050405020304" pitchFamily="18" charset="0"/>
                <a:cs typeface="Times New Roman" panose="02020603050405020304" pitchFamily="18" charset="0"/>
              </a:rPr>
              <a:t>u</a:t>
            </a:r>
            <a:r>
              <a:rPr lang="en-US" sz="2200" dirty="0">
                <a:latin typeface="Times New Roman" panose="02020603050405020304" pitchFamily="18" charset="0"/>
                <a:cs typeface="Times New Roman" panose="02020603050405020304" pitchFamily="18" charset="0"/>
              </a:rPr>
              <a:t>ral</a:t>
            </a:r>
            <a:r>
              <a:rPr lang="en-US" sz="2200" spc="-9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t>
            </a:r>
            <a:r>
              <a:rPr lang="en-US" sz="2200" spc="9" dirty="0">
                <a:latin typeface="Times New Roman" panose="02020603050405020304" pitchFamily="18" charset="0"/>
                <a:cs typeface="Times New Roman" panose="02020603050405020304" pitchFamily="18" charset="0"/>
              </a:rPr>
              <a:t>o</a:t>
            </a:r>
            <a:r>
              <a:rPr lang="en-US" sz="2200" spc="-14"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ain,</a:t>
            </a:r>
          </a:p>
          <a:p>
            <a:pPr marL="812800" lvl="1" indent="-342900" algn="just">
              <a:lnSpc>
                <a:spcPct val="150000"/>
              </a:lnSpc>
              <a:spcBef>
                <a:spcPts val="800"/>
              </a:spcBef>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geo</a:t>
            </a:r>
            <a:r>
              <a:rPr lang="en-US" sz="2200" spc="-14"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etric</a:t>
            </a:r>
            <a:r>
              <a:rPr lang="en-US" sz="2200" spc="-9" dirty="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l layo</a:t>
            </a:r>
            <a:r>
              <a:rPr lang="en-US" sz="2200" spc="4" dirty="0">
                <a:latin typeface="Times New Roman" panose="02020603050405020304" pitchFamily="18" charset="0"/>
                <a:cs typeface="Times New Roman" panose="02020603050405020304" pitchFamily="18" charset="0"/>
              </a:rPr>
              <a:t>u</a:t>
            </a:r>
            <a:r>
              <a:rPr lang="en-US" sz="2200" dirty="0">
                <a:latin typeface="Times New Roman" panose="02020603050405020304" pitchFamily="18" charset="0"/>
                <a:cs typeface="Times New Roman" panose="02020603050405020304" pitchFamily="18" charset="0"/>
              </a:rPr>
              <a:t>t</a:t>
            </a:r>
            <a:r>
              <a:rPr lang="en-US" sz="2200" spc="-14"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t>
            </a:r>
            <a:r>
              <a:rPr lang="en-US" sz="2200" spc="4" dirty="0">
                <a:latin typeface="Times New Roman" panose="02020603050405020304" pitchFamily="18" charset="0"/>
                <a:cs typeface="Times New Roman" panose="02020603050405020304" pitchFamily="18" charset="0"/>
              </a:rPr>
              <a:t>o</a:t>
            </a:r>
            <a:r>
              <a:rPr lang="en-US" sz="2200" spc="-14"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ai</a:t>
            </a:r>
            <a:r>
              <a:rPr lang="en-US" sz="2200" spc="9"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2873809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dirty="0">
                <a:solidFill>
                  <a:prstClr val="white"/>
                </a:solidFill>
                <a:latin typeface="Times New Roman" panose="02020603050405020304" pitchFamily="18" charset="0"/>
                <a:cs typeface="Times New Roman" panose="02020603050405020304" pitchFamily="18" charset="0"/>
              </a:rPr>
              <a:t>Programmable Logic Device (PLD)</a:t>
            </a:r>
          </a:p>
        </p:txBody>
      </p:sp>
      <p:sp>
        <p:nvSpPr>
          <p:cNvPr id="9" name="Slide Number Placeholder 2">
            <a:extLst>
              <a:ext uri="{FF2B5EF4-FFF2-40B4-BE49-F238E27FC236}">
                <a16:creationId xmlns:a16="http://schemas.microsoft.com/office/drawing/2014/main" xmlns=""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xmlns=""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5-Sep-21</a:t>
            </a:fld>
            <a:endParaRPr lang="en-US" dirty="0"/>
          </a:p>
        </p:txBody>
      </p:sp>
      <p:sp>
        <p:nvSpPr>
          <p:cNvPr id="4" name="Rectangle 3">
            <a:extLst>
              <a:ext uri="{FF2B5EF4-FFF2-40B4-BE49-F238E27FC236}">
                <a16:creationId xmlns:a16="http://schemas.microsoft.com/office/drawing/2014/main" xmlns="" id="{A563618D-0AED-4EBE-959D-188915DD63AC}"/>
              </a:ext>
            </a:extLst>
          </p:cNvPr>
          <p:cNvSpPr/>
          <p:nvPr/>
        </p:nvSpPr>
        <p:spPr>
          <a:xfrm>
            <a:off x="152401" y="685800"/>
            <a:ext cx="8839200" cy="4939814"/>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architecture of PLDs is very regular and fixed. It cannot be changed by the end user.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PLDs have wide range of applications and have low risk and cost in manufacturing in large volume.</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PLDs are classified into three categories based on the architecture and programmability:</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Read only memory (ROM)</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Programmable array logic (PAL)</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Programmable logic array (PLA)</a:t>
            </a:r>
          </a:p>
          <a:p>
            <a:pPr algn="just"/>
            <a:endParaRPr lang="en-US" dirty="0"/>
          </a:p>
        </p:txBody>
      </p:sp>
    </p:spTree>
    <p:extLst>
      <p:ext uri="{BB962C8B-B14F-4D97-AF65-F5344CB8AC3E}">
        <p14:creationId xmlns:p14="http://schemas.microsoft.com/office/powerpoint/2010/main" val="571767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Hardware Description Language </a:t>
            </a: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1600" smtClean="0"/>
              <a:t>5-Sep-21</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4" name="Rectangle 3">
            <a:extLst>
              <a:ext uri="{FF2B5EF4-FFF2-40B4-BE49-F238E27FC236}">
                <a16:creationId xmlns:a16="http://schemas.microsoft.com/office/drawing/2014/main" xmlns="" id="{244FD7C0-DD22-43D1-8227-C15043F25631}"/>
              </a:ext>
            </a:extLst>
          </p:cNvPr>
          <p:cNvSpPr/>
          <p:nvPr/>
        </p:nvSpPr>
        <p:spPr>
          <a:xfrm>
            <a:off x="190500" y="838200"/>
            <a:ext cx="8763000" cy="4986750"/>
          </a:xfrm>
          <a:prstGeom prst="rect">
            <a:avLst/>
          </a:prstGeom>
        </p:spPr>
        <p:txBody>
          <a:bodyPr wrap="square">
            <a:spAutoFit/>
          </a:bodyPr>
          <a:lstStyle/>
          <a:p>
            <a:pPr marL="342900" indent="-342900" algn="just">
              <a:lnSpc>
                <a:spcPct val="150000"/>
              </a:lnSpc>
              <a:spcBef>
                <a:spcPts val="1025"/>
              </a:spcBef>
              <a:buSzPct val="100000"/>
              <a:buFont typeface="Wingdings" panose="05000000000000000000" pitchFamily="2" charset="2"/>
              <a:buChar char="Ø"/>
              <a:defRPr/>
            </a:pPr>
            <a:r>
              <a:rPr lang="en-US" altLang="en-US" sz="2200" dirty="0">
                <a:latin typeface="Times New Roman" panose="02020603050405020304" pitchFamily="18" charset="0"/>
                <a:cs typeface="Times New Roman" panose="02020603050405020304" pitchFamily="18" charset="0"/>
              </a:rPr>
              <a:t>A hardware description language (HDL) is a specialized computer language used to describe the structure and behavior of electronic circuits, and most commonly, digital logic circuits. </a:t>
            </a:r>
          </a:p>
          <a:p>
            <a:pPr marL="342900" indent="-342900" algn="just">
              <a:lnSpc>
                <a:spcPct val="150000"/>
              </a:lnSpc>
              <a:spcBef>
                <a:spcPts val="1025"/>
              </a:spcBef>
              <a:buSzPct val="10000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The structure, operation and design of the circuits are programmable using HDL. </a:t>
            </a:r>
          </a:p>
          <a:p>
            <a:pPr marL="342900" indent="-342900" algn="just">
              <a:lnSpc>
                <a:spcPct val="150000"/>
              </a:lnSpc>
              <a:spcBef>
                <a:spcPts val="1025"/>
              </a:spcBef>
              <a:buSzPct val="10000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HDL includes a textual description consisting of operators, expressions, statements, inputs and outputs. </a:t>
            </a:r>
          </a:p>
          <a:p>
            <a:pPr marL="342900" indent="-342900" algn="just">
              <a:lnSpc>
                <a:spcPct val="150000"/>
              </a:lnSpc>
              <a:spcBef>
                <a:spcPts val="1025"/>
              </a:spcBef>
              <a:buSzPct val="10000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Instead of generating a computer executable file, the HDL compilers provide a gate map. </a:t>
            </a:r>
          </a:p>
        </p:txBody>
      </p:sp>
    </p:spTree>
    <p:extLst>
      <p:ext uri="{BB962C8B-B14F-4D97-AF65-F5344CB8AC3E}">
        <p14:creationId xmlns:p14="http://schemas.microsoft.com/office/powerpoint/2010/main" val="1925680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Hardware Description Language </a:t>
            </a: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1600" smtClean="0"/>
              <a:t>5-Sep-21</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4" name="Rectangle 3">
            <a:extLst>
              <a:ext uri="{FF2B5EF4-FFF2-40B4-BE49-F238E27FC236}">
                <a16:creationId xmlns:a16="http://schemas.microsoft.com/office/drawing/2014/main" xmlns="" id="{244FD7C0-DD22-43D1-8227-C15043F25631}"/>
              </a:ext>
            </a:extLst>
          </p:cNvPr>
          <p:cNvSpPr/>
          <p:nvPr/>
        </p:nvSpPr>
        <p:spPr>
          <a:xfrm>
            <a:off x="190500" y="560624"/>
            <a:ext cx="8763000" cy="5279137"/>
          </a:xfrm>
          <a:prstGeom prst="rect">
            <a:avLst/>
          </a:prstGeom>
        </p:spPr>
        <p:txBody>
          <a:bodyPr wrap="square">
            <a:spAutoFit/>
          </a:bodyPr>
          <a:lstStyle/>
          <a:p>
            <a:pPr marL="342900" indent="-342900" algn="just">
              <a:lnSpc>
                <a:spcPct val="150000"/>
              </a:lnSpc>
              <a:spcBef>
                <a:spcPts val="1025"/>
              </a:spcBef>
              <a:buSzPct val="10000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The gate map obtained is then downloaded to the programming device to check the operations of the desired circuit. </a:t>
            </a:r>
          </a:p>
          <a:p>
            <a:pPr marL="342900" indent="-342900" algn="just">
              <a:lnSpc>
                <a:spcPct val="150000"/>
              </a:lnSpc>
              <a:spcBef>
                <a:spcPts val="1025"/>
              </a:spcBef>
              <a:buSzPct val="10000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The language helps to describe any digital circuit in the form of structural, behavioral and gate level.</a:t>
            </a:r>
          </a:p>
          <a:p>
            <a:pPr marL="342900" indent="-342900" algn="just">
              <a:lnSpc>
                <a:spcPct val="150000"/>
              </a:lnSpc>
              <a:spcBef>
                <a:spcPts val="1025"/>
              </a:spcBef>
              <a:buSzPct val="100000"/>
              <a:buFont typeface="Wingdings" panose="05000000000000000000" pitchFamily="2" charset="2"/>
              <a:buChar char="Ø"/>
              <a:defRPr/>
            </a:pPr>
            <a:r>
              <a:rPr lang="en-US" altLang="en-US" sz="2200" dirty="0">
                <a:latin typeface="Times New Roman" panose="02020603050405020304" pitchFamily="18" charset="0"/>
                <a:cs typeface="Times New Roman" panose="02020603050405020304" pitchFamily="18" charset="0"/>
              </a:rPr>
              <a:t>The three common HDLs are </a:t>
            </a:r>
          </a:p>
          <a:p>
            <a:pPr marL="1257300" lvl="3" indent="-342900" algn="just">
              <a:spcBef>
                <a:spcPts val="1025"/>
              </a:spcBef>
              <a:buSzPct val="1000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Verilog</a:t>
            </a:r>
          </a:p>
          <a:p>
            <a:pPr marL="1257300" lvl="3" indent="-342900" algn="just">
              <a:spcBef>
                <a:spcPts val="1025"/>
              </a:spcBef>
              <a:buSzPct val="1000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 VHDL </a:t>
            </a:r>
          </a:p>
          <a:p>
            <a:pPr marL="1257300" lvl="3" indent="-342900" algn="just">
              <a:spcBef>
                <a:spcPts val="1025"/>
              </a:spcBef>
              <a:buSzPct val="100000"/>
              <a:buFont typeface="Arial" panose="020B0604020202020204" pitchFamily="34" charset="0"/>
              <a:buChar char="•"/>
              <a:defRPr/>
            </a:pPr>
            <a:r>
              <a:rPr lang="en-US" altLang="en-US" sz="2000" dirty="0" err="1">
                <a:latin typeface="Times New Roman" panose="02020603050405020304" pitchFamily="18" charset="0"/>
                <a:cs typeface="Times New Roman" panose="02020603050405020304" pitchFamily="18" charset="0"/>
              </a:rPr>
              <a:t>SystemC</a:t>
            </a: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150000"/>
              </a:lnSpc>
              <a:spcBef>
                <a:spcPts val="1025"/>
              </a:spcBef>
              <a:buSzPct val="100000"/>
              <a:buFont typeface="Wingdings" panose="05000000000000000000" pitchFamily="2" charset="2"/>
              <a:buChar char="Ø"/>
              <a:defRPr/>
            </a:pPr>
            <a:r>
              <a:rPr lang="en-US" altLang="en-US" sz="2200" dirty="0" err="1">
                <a:latin typeface="Times New Roman" panose="02020603050405020304" pitchFamily="18" charset="0"/>
                <a:cs typeface="Times New Roman" panose="02020603050405020304" pitchFamily="18" charset="0"/>
              </a:rPr>
              <a:t>SystemC</a:t>
            </a:r>
            <a:r>
              <a:rPr lang="en-US" altLang="en-US" sz="2200" dirty="0">
                <a:latin typeface="Times New Roman" panose="02020603050405020304" pitchFamily="18" charset="0"/>
                <a:cs typeface="Times New Roman" panose="02020603050405020304" pitchFamily="18" charset="0"/>
              </a:rPr>
              <a:t> is the newest.  The HDLs will allow fast design and better verification. In most of the industries, Verilog and VHDL are common.</a:t>
            </a:r>
            <a:endParaRPr lang="en-GB"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86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Y Chart</a:t>
            </a: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1600" smtClean="0"/>
              <a:t>5-Sep-21</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pic>
        <p:nvPicPr>
          <p:cNvPr id="5" name="Picture 4">
            <a:extLst>
              <a:ext uri="{FF2B5EF4-FFF2-40B4-BE49-F238E27FC236}">
                <a16:creationId xmlns:a16="http://schemas.microsoft.com/office/drawing/2014/main" xmlns="" id="{EF1D8354-53C2-48AA-A128-402458FFB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25" y="591802"/>
            <a:ext cx="7244198" cy="6249633"/>
          </a:xfrm>
          <a:prstGeom prst="rect">
            <a:avLst/>
          </a:prstGeom>
        </p:spPr>
      </p:pic>
    </p:spTree>
    <p:extLst>
      <p:ext uri="{BB962C8B-B14F-4D97-AF65-F5344CB8AC3E}">
        <p14:creationId xmlns:p14="http://schemas.microsoft.com/office/powerpoint/2010/main" val="2481984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Y Chart</a:t>
            </a: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1600" smtClean="0"/>
              <a:t>5-Sep-21</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4" name="Rectangle 3">
            <a:extLst>
              <a:ext uri="{FF2B5EF4-FFF2-40B4-BE49-F238E27FC236}">
                <a16:creationId xmlns:a16="http://schemas.microsoft.com/office/drawing/2014/main" xmlns="" id="{2B8F5FAF-EB47-4DE9-A306-1715D4720A1D}"/>
              </a:ext>
            </a:extLst>
          </p:cNvPr>
          <p:cNvSpPr/>
          <p:nvPr/>
        </p:nvSpPr>
        <p:spPr>
          <a:xfrm>
            <a:off x="381000" y="762000"/>
            <a:ext cx="8534400" cy="4771306"/>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Physical/geometry domain:-</a:t>
            </a:r>
          </a:p>
          <a:p>
            <a:endParaRPr lang="en-US" sz="2200" b="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At the physical domain it is first necessary to subdivide a large system into small sized pieces which is referred as </a:t>
            </a:r>
            <a:r>
              <a:rPr lang="en-US" sz="2200" b="1" i="1" dirty="0">
                <a:latin typeface="Times New Roman" panose="02020603050405020304" pitchFamily="18" charset="0"/>
                <a:cs typeface="Times New Roman" panose="02020603050405020304" pitchFamily="18" charset="0"/>
              </a:rPr>
              <a:t>physical partition</a:t>
            </a:r>
            <a:r>
              <a:rPr lang="en-US" sz="2200"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that the small blocks are arranged together in the form of </a:t>
            </a:r>
            <a:r>
              <a:rPr lang="en-US" sz="2200" b="1" i="1" dirty="0">
                <a:latin typeface="Times New Roman" panose="02020603050405020304" pitchFamily="18" charset="0"/>
                <a:cs typeface="Times New Roman" panose="02020603050405020304" pitchFamily="18" charset="0"/>
              </a:rPr>
              <a:t>clusters</a:t>
            </a:r>
            <a:r>
              <a:rPr lang="en-US" sz="2200" dirty="0">
                <a:latin typeface="Times New Roman" panose="02020603050405020304" pitchFamily="18" charset="0"/>
                <a:cs typeface="Times New Roman" panose="02020603050405020304" pitchFamily="18" charset="0"/>
              </a:rPr>
              <a:t>.</a:t>
            </a:r>
            <a:r>
              <a:rPr lang="en-US" sz="2200" b="1" i="1"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200" b="1" i="1" dirty="0">
                <a:latin typeface="Times New Roman" panose="02020603050405020304" pitchFamily="18" charset="0"/>
                <a:cs typeface="Times New Roman" panose="02020603050405020304" pitchFamily="18" charset="0"/>
              </a:rPr>
              <a:t>floor plan</a:t>
            </a:r>
            <a:r>
              <a:rPr lang="en-US" sz="2200" dirty="0">
                <a:latin typeface="Times New Roman" panose="02020603050405020304" pitchFamily="18" charset="0"/>
                <a:cs typeface="Times New Roman" panose="02020603050405020304" pitchFamily="18" charset="0"/>
              </a:rPr>
              <a:t> is necessary to find out the approximate location of each module or block in the chip.</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a:t>
            </a:r>
            <a:r>
              <a:rPr lang="en-US" sz="2200" b="1" i="1" dirty="0">
                <a:latin typeface="Times New Roman" panose="02020603050405020304" pitchFamily="18" charset="0"/>
                <a:cs typeface="Times New Roman" panose="02020603050405020304" pitchFamily="18" charset="0"/>
              </a:rPr>
              <a:t>module layout and cell layout , </a:t>
            </a:r>
            <a:r>
              <a:rPr lang="en-US" sz="2200" dirty="0">
                <a:latin typeface="Times New Roman" panose="02020603050405020304" pitchFamily="18" charset="0"/>
                <a:cs typeface="Times New Roman" panose="02020603050405020304" pitchFamily="18" charset="0"/>
              </a:rPr>
              <a:t>each unit of block to be placed on chip and the connections between the cells and the block is defined.</a:t>
            </a:r>
          </a:p>
        </p:txBody>
      </p:sp>
    </p:spTree>
    <p:extLst>
      <p:ext uri="{BB962C8B-B14F-4D97-AF65-F5344CB8AC3E}">
        <p14:creationId xmlns:p14="http://schemas.microsoft.com/office/powerpoint/2010/main" val="245925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Y Chart</a:t>
            </a: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1600" smtClean="0"/>
              <a:t>5-Sep-21</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4" name="Rectangle 3">
            <a:extLst>
              <a:ext uri="{FF2B5EF4-FFF2-40B4-BE49-F238E27FC236}">
                <a16:creationId xmlns:a16="http://schemas.microsoft.com/office/drawing/2014/main" xmlns="" id="{B1707E53-08AD-4431-A28F-D8917FFFFE4B}"/>
              </a:ext>
            </a:extLst>
          </p:cNvPr>
          <p:cNvSpPr/>
          <p:nvPr/>
        </p:nvSpPr>
        <p:spPr>
          <a:xfrm>
            <a:off x="190500" y="685800"/>
            <a:ext cx="8763000" cy="5279137"/>
          </a:xfrm>
          <a:prstGeom prst="rect">
            <a:avLst/>
          </a:prstGeom>
        </p:spPr>
        <p:txBody>
          <a:bodyPr wrap="square">
            <a:spAutoFit/>
          </a:bodyPr>
          <a:lstStyle/>
          <a:p>
            <a:pPr algn="just"/>
            <a:r>
              <a:rPr lang="en-US" sz="2200" b="1" dirty="0" err="1">
                <a:latin typeface="Times New Roman" panose="02020603050405020304" pitchFamily="18" charset="0"/>
                <a:cs typeface="Times New Roman" panose="02020603050405020304" pitchFamily="18" charset="0"/>
              </a:rPr>
              <a:t>Behavioural</a:t>
            </a:r>
            <a:r>
              <a:rPr lang="en-US" sz="2200" b="1" dirty="0">
                <a:latin typeface="Times New Roman" panose="02020603050405020304" pitchFamily="18" charset="0"/>
                <a:cs typeface="Times New Roman" panose="02020603050405020304" pitchFamily="18" charset="0"/>
              </a:rPr>
              <a:t> domain:-</a:t>
            </a:r>
          </a:p>
          <a:p>
            <a:pPr algn="just"/>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behaviour</a:t>
            </a:r>
            <a:r>
              <a:rPr lang="en-US" sz="2200" dirty="0">
                <a:latin typeface="Times New Roman" panose="02020603050405020304" pitchFamily="18" charset="0"/>
                <a:cs typeface="Times New Roman" panose="02020603050405020304" pitchFamily="18" charset="0"/>
              </a:rPr>
              <a:t> of the entity can be modelled using procedural code which can represent the circuit at a higher level of abstraction.</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first hierarchy is </a:t>
            </a:r>
            <a:r>
              <a:rPr lang="en-US" sz="2200" b="1" i="1" dirty="0">
                <a:latin typeface="Times New Roman" panose="02020603050405020304" pitchFamily="18" charset="0"/>
                <a:cs typeface="Times New Roman" panose="02020603050405020304" pitchFamily="18" charset="0"/>
              </a:rPr>
              <a:t>system</a:t>
            </a:r>
            <a:r>
              <a:rPr lang="en-US" sz="2200" dirty="0">
                <a:latin typeface="Times New Roman" panose="02020603050405020304" pitchFamily="18" charset="0"/>
                <a:cs typeface="Times New Roman" panose="02020603050405020304" pitchFamily="18" charset="0"/>
              </a:rPr>
              <a:t> where the behavior of the architecture is defined.</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Then a set of </a:t>
            </a:r>
            <a:r>
              <a:rPr lang="en-US" sz="2200" b="1" i="1" dirty="0">
                <a:latin typeface="Times New Roman" panose="02020603050405020304" pitchFamily="18" charset="0"/>
                <a:cs typeface="Times New Roman" panose="02020603050405020304" pitchFamily="18" charset="0"/>
              </a:rPr>
              <a:t>algorithm</a:t>
            </a:r>
            <a:r>
              <a:rPr lang="en-US" sz="2200" dirty="0">
                <a:latin typeface="Times New Roman" panose="02020603050405020304" pitchFamily="18" charset="0"/>
                <a:cs typeface="Times New Roman" panose="02020603050405020304" pitchFamily="18" charset="0"/>
              </a:rPr>
              <a:t> needs to be defined for processing the different parameters and a set of flowchart.</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third step is </a:t>
            </a:r>
            <a:r>
              <a:rPr lang="en-US" sz="2200" b="1" i="1" dirty="0">
                <a:latin typeface="Times New Roman" panose="02020603050405020304" pitchFamily="18" charset="0"/>
                <a:cs typeface="Times New Roman" panose="02020603050405020304" pitchFamily="18" charset="0"/>
              </a:rPr>
              <a:t>RTL</a:t>
            </a:r>
            <a:r>
              <a:rPr lang="en-US" sz="2200" dirty="0">
                <a:latin typeface="Times New Roman" panose="02020603050405020304" pitchFamily="18" charset="0"/>
                <a:cs typeface="Times New Roman" panose="02020603050405020304" pitchFamily="18" charset="0"/>
              </a:rPr>
              <a:t> (</a:t>
            </a:r>
            <a:r>
              <a:rPr lang="en-US" sz="2200" b="1" i="1" dirty="0">
                <a:latin typeface="Times New Roman" panose="02020603050405020304" pitchFamily="18" charset="0"/>
                <a:cs typeface="Times New Roman" panose="02020603050405020304" pitchFamily="18" charset="0"/>
              </a:rPr>
              <a:t>register transfer level</a:t>
            </a:r>
            <a:r>
              <a:rPr lang="en-US" sz="2200" dirty="0">
                <a:latin typeface="Times New Roman" panose="02020603050405020304" pitchFamily="18" charset="0"/>
                <a:cs typeface="Times New Roman" panose="02020603050405020304" pitchFamily="18" charset="0"/>
              </a:rPr>
              <a:t>) where the coding needs to be done and then the </a:t>
            </a:r>
            <a:r>
              <a:rPr lang="en-US" sz="2200" b="1" i="1" dirty="0">
                <a:latin typeface="Times New Roman" panose="02020603050405020304" pitchFamily="18" charset="0"/>
                <a:cs typeface="Times New Roman" panose="02020603050405020304" pitchFamily="18" charset="0"/>
              </a:rPr>
              <a:t>logic</a:t>
            </a:r>
            <a:r>
              <a:rPr lang="en-US" sz="2200" dirty="0">
                <a:latin typeface="Times New Roman" panose="02020603050405020304" pitchFamily="18" charset="0"/>
                <a:cs typeface="Times New Roman" panose="02020603050405020304" pitchFamily="18" charset="0"/>
              </a:rPr>
              <a:t> level where we are concerned with 0 and 1 level, after which the </a:t>
            </a:r>
            <a:r>
              <a:rPr lang="en-US" sz="2200" b="1" i="1" dirty="0">
                <a:latin typeface="Times New Roman" panose="02020603050405020304" pitchFamily="18" charset="0"/>
                <a:cs typeface="Times New Roman" panose="02020603050405020304" pitchFamily="18" charset="0"/>
              </a:rPr>
              <a:t>transfer function</a:t>
            </a:r>
            <a:r>
              <a:rPr lang="en-US" sz="2200" dirty="0">
                <a:latin typeface="Times New Roman" panose="02020603050405020304" pitchFamily="18" charset="0"/>
                <a:cs typeface="Times New Roman" panose="02020603050405020304" pitchFamily="18" charset="0"/>
              </a:rPr>
              <a:t> is defined.</a:t>
            </a:r>
          </a:p>
        </p:txBody>
      </p:sp>
    </p:spTree>
    <p:extLst>
      <p:ext uri="{BB962C8B-B14F-4D97-AF65-F5344CB8AC3E}">
        <p14:creationId xmlns:p14="http://schemas.microsoft.com/office/powerpoint/2010/main" val="15829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Y Chart</a:t>
            </a: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1600" smtClean="0"/>
              <a:t>5-Sep-21</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4" name="Rectangle 3">
            <a:extLst>
              <a:ext uri="{FF2B5EF4-FFF2-40B4-BE49-F238E27FC236}">
                <a16:creationId xmlns:a16="http://schemas.microsoft.com/office/drawing/2014/main" xmlns="" id="{94A63B41-ACE0-4F73-A437-65EC465FC070}"/>
              </a:ext>
            </a:extLst>
          </p:cNvPr>
          <p:cNvSpPr/>
          <p:nvPr/>
        </p:nvSpPr>
        <p:spPr>
          <a:xfrm>
            <a:off x="391352" y="914400"/>
            <a:ext cx="8447847" cy="3755644"/>
          </a:xfrm>
          <a:prstGeom prst="rect">
            <a:avLst/>
          </a:prstGeom>
        </p:spPr>
        <p:txBody>
          <a:bodyPr wrap="square">
            <a:spAutoFit/>
          </a:bodyPr>
          <a:lstStyle/>
          <a:p>
            <a:r>
              <a:rPr lang="en-US" sz="2200" b="1" dirty="0">
                <a:latin typeface="Times New Roman" panose="02020603050405020304" pitchFamily="18" charset="0"/>
                <a:cs typeface="Times New Roman" panose="02020603050405020304" pitchFamily="18" charset="0"/>
              </a:rPr>
              <a:t>Structural domain:-</a:t>
            </a:r>
          </a:p>
          <a:p>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 particular block is connected across with set of signals or netlist and here in this case we are more interested in the structure.</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Generally the people in this field are more interested to know how a system works. </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So all CPU design, verification related works come in this field as this domain is more inclined towards processors and memories.</a:t>
            </a:r>
          </a:p>
        </p:txBody>
      </p:sp>
    </p:spTree>
    <p:extLst>
      <p:ext uri="{BB962C8B-B14F-4D97-AF65-F5344CB8AC3E}">
        <p14:creationId xmlns:p14="http://schemas.microsoft.com/office/powerpoint/2010/main" val="23093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Structured Design</a:t>
            </a:r>
          </a:p>
        </p:txBody>
      </p:sp>
      <p:sp>
        <p:nvSpPr>
          <p:cNvPr id="2" name="Date Placeholder 1">
            <a:extLst>
              <a:ext uri="{FF2B5EF4-FFF2-40B4-BE49-F238E27FC236}">
                <a16:creationId xmlns:a16="http://schemas.microsoft.com/office/drawing/2014/main" xmlns="" id="{27FB26D8-3561-48E4-8D15-3EE1CBD1861D}"/>
              </a:ext>
            </a:extLst>
          </p:cNvPr>
          <p:cNvSpPr>
            <a:spLocks noGrp="1"/>
          </p:cNvSpPr>
          <p:nvPr>
            <p:ph type="dt" sz="half" idx="10"/>
          </p:nvPr>
        </p:nvSpPr>
        <p:spPr/>
        <p:txBody>
          <a:bodyPr/>
          <a:lstStyle/>
          <a:p>
            <a:fld id="{7B1AFE59-00C6-4921-A621-C727A74DF132}" type="datetime5">
              <a:rPr lang="en-US" sz="1600" smtClean="0"/>
              <a:t>5-Sep-21</a:t>
            </a:fld>
            <a:endParaRPr lang="en-US" dirty="0"/>
          </a:p>
        </p:txBody>
      </p:sp>
      <p:sp>
        <p:nvSpPr>
          <p:cNvPr id="3" name="Slide Number Placeholder 2">
            <a:extLst>
              <a:ext uri="{FF2B5EF4-FFF2-40B4-BE49-F238E27FC236}">
                <a16:creationId xmlns:a16="http://schemas.microsoft.com/office/drawing/2014/main" xmlns=""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4" name="Rectangle 3">
            <a:extLst>
              <a:ext uri="{FF2B5EF4-FFF2-40B4-BE49-F238E27FC236}">
                <a16:creationId xmlns:a16="http://schemas.microsoft.com/office/drawing/2014/main" xmlns="" id="{244FD7C0-DD22-43D1-8227-C15043F25631}"/>
              </a:ext>
            </a:extLst>
          </p:cNvPr>
          <p:cNvSpPr/>
          <p:nvPr/>
        </p:nvSpPr>
        <p:spPr>
          <a:xfrm>
            <a:off x="228600" y="735763"/>
            <a:ext cx="8763000" cy="5542543"/>
          </a:xfrm>
          <a:prstGeom prst="rect">
            <a:avLst/>
          </a:prstGeom>
        </p:spPr>
        <p:txBody>
          <a:bodyPr wrap="square">
            <a:spAutoFit/>
          </a:bodyPr>
          <a:lstStyle/>
          <a:p>
            <a:pPr>
              <a:spcBef>
                <a:spcPts val="1025"/>
              </a:spcBef>
              <a:buClr>
                <a:srgbClr val="578963"/>
              </a:buClr>
              <a:buSzPct val="100000"/>
              <a:defRPr/>
            </a:pPr>
            <a:r>
              <a:rPr lang="en-GB" altLang="en-US" sz="2400" b="1" dirty="0">
                <a:latin typeface="Times New Roman" panose="02020603050405020304" pitchFamily="18" charset="0"/>
                <a:cs typeface="Times New Roman" panose="02020603050405020304" pitchFamily="18" charset="0"/>
              </a:rPr>
              <a:t>Regularity</a:t>
            </a:r>
          </a:p>
          <a:p>
            <a:pPr marL="800100" lvl="1" indent="-342900">
              <a:spcBef>
                <a:spcPts val="738"/>
              </a:spcBef>
              <a:buClr>
                <a:schemeClr val="tx1"/>
              </a:buClr>
              <a:buSzPct val="80000"/>
              <a:buFont typeface="Wingdings" panose="05000000000000000000" pitchFamily="2" charset="2"/>
              <a:buChar char="v"/>
              <a:defRPr/>
            </a:pPr>
            <a:r>
              <a:rPr lang="en-GB" altLang="en-US" sz="2000" dirty="0">
                <a:solidFill>
                  <a:srgbClr val="333333"/>
                </a:solidFill>
                <a:latin typeface="Times New Roman" panose="02020603050405020304" pitchFamily="18" charset="0"/>
                <a:cs typeface="Times New Roman" panose="02020603050405020304" pitchFamily="18" charset="0"/>
              </a:rPr>
              <a:t>Divide the hierarchy in to similar building blocks whenever possible.</a:t>
            </a:r>
          </a:p>
          <a:p>
            <a:pPr marL="800100" lvl="1" indent="-342900">
              <a:spcBef>
                <a:spcPts val="738"/>
              </a:spcBef>
              <a:buClr>
                <a:schemeClr val="tx1"/>
              </a:buClr>
              <a:buSzPct val="80000"/>
              <a:buFont typeface="Wingdings" panose="05000000000000000000" pitchFamily="2" charset="2"/>
              <a:buChar char="v"/>
              <a:defRPr/>
            </a:pPr>
            <a:r>
              <a:rPr lang="en-US" altLang="en-US" sz="2000" dirty="0">
                <a:solidFill>
                  <a:srgbClr val="333333"/>
                </a:solidFill>
                <a:latin typeface="Times New Roman" panose="02020603050405020304" pitchFamily="18" charset="0"/>
                <a:cs typeface="Times New Roman" panose="02020603050405020304" pitchFamily="18" charset="0"/>
              </a:rPr>
              <a:t>Aids the management of design complexity by designing the minimum number of different blocks</a:t>
            </a:r>
            <a:endParaRPr lang="en-GB" altLang="en-US" sz="2000" dirty="0">
              <a:solidFill>
                <a:srgbClr val="333333"/>
              </a:solidFill>
              <a:latin typeface="Times New Roman" panose="02020603050405020304" pitchFamily="18" charset="0"/>
              <a:cs typeface="Times New Roman" panose="02020603050405020304" pitchFamily="18" charset="0"/>
            </a:endParaRPr>
          </a:p>
          <a:p>
            <a:pPr marL="800100" lvl="1" indent="-342900">
              <a:spcBef>
                <a:spcPts val="738"/>
              </a:spcBef>
              <a:buClr>
                <a:schemeClr val="tx1"/>
              </a:buClr>
              <a:buSzPct val="80000"/>
              <a:buFont typeface="Wingdings" panose="05000000000000000000" pitchFamily="2" charset="2"/>
              <a:buChar char="v"/>
              <a:defRPr/>
            </a:pPr>
            <a:r>
              <a:rPr lang="en-GB" altLang="en-US" sz="2000" dirty="0">
                <a:solidFill>
                  <a:srgbClr val="333333"/>
                </a:solidFill>
                <a:latin typeface="Times New Roman" panose="02020603050405020304" pitchFamily="18" charset="0"/>
                <a:cs typeface="Times New Roman" panose="02020603050405020304" pitchFamily="18" charset="0"/>
              </a:rPr>
              <a:t>Some programmability could be added to achieve regularity.</a:t>
            </a:r>
          </a:p>
          <a:p>
            <a:pPr>
              <a:spcBef>
                <a:spcPts val="1025"/>
              </a:spcBef>
              <a:buClr>
                <a:srgbClr val="578963"/>
              </a:buClr>
              <a:buSzPct val="100000"/>
              <a:defRPr/>
            </a:pPr>
            <a:endParaRPr lang="en-GB" altLang="en-US" sz="2400" b="1" dirty="0">
              <a:latin typeface="Times New Roman" panose="02020603050405020304" pitchFamily="18" charset="0"/>
              <a:cs typeface="Times New Roman" panose="02020603050405020304" pitchFamily="18" charset="0"/>
            </a:endParaRPr>
          </a:p>
          <a:p>
            <a:pPr>
              <a:spcBef>
                <a:spcPts val="1025"/>
              </a:spcBef>
              <a:buClr>
                <a:srgbClr val="578963"/>
              </a:buClr>
              <a:buSzPct val="100000"/>
              <a:defRPr/>
            </a:pPr>
            <a:r>
              <a:rPr lang="en-GB" altLang="en-US" sz="2400" b="1" dirty="0">
                <a:latin typeface="Times New Roman" panose="02020603050405020304" pitchFamily="18" charset="0"/>
                <a:cs typeface="Times New Roman" panose="02020603050405020304" pitchFamily="18" charset="0"/>
              </a:rPr>
              <a:t>Modularity</a:t>
            </a:r>
          </a:p>
          <a:p>
            <a:pPr marL="800100" lvl="1" indent="-342900">
              <a:spcBef>
                <a:spcPts val="738"/>
              </a:spcBef>
              <a:buSzPct val="80000"/>
              <a:buFont typeface="Wingdings" panose="05000000000000000000" pitchFamily="2" charset="2"/>
              <a:buChar char="v"/>
              <a:defRPr/>
            </a:pPr>
            <a:r>
              <a:rPr lang="en-GB" altLang="en-US" sz="2000" dirty="0">
                <a:solidFill>
                  <a:srgbClr val="333333"/>
                </a:solidFill>
                <a:latin typeface="Times New Roman" panose="02020603050405020304" pitchFamily="18" charset="0"/>
                <a:cs typeface="Times New Roman" panose="02020603050405020304" pitchFamily="18" charset="0"/>
              </a:rPr>
              <a:t>Well defined behavioural, structural and physical interface.</a:t>
            </a:r>
          </a:p>
          <a:p>
            <a:pPr marL="800100" lvl="1" indent="-342900">
              <a:spcBef>
                <a:spcPts val="738"/>
              </a:spcBef>
              <a:buSzPct val="80000"/>
              <a:buFont typeface="Wingdings" panose="05000000000000000000" pitchFamily="2" charset="2"/>
              <a:buChar char="v"/>
              <a:defRPr/>
            </a:pPr>
            <a:r>
              <a:rPr lang="en-GB" altLang="en-US" sz="2000" dirty="0">
                <a:solidFill>
                  <a:srgbClr val="333333"/>
                </a:solidFill>
                <a:latin typeface="Times New Roman" panose="02020603050405020304" pitchFamily="18" charset="0"/>
                <a:cs typeface="Times New Roman" panose="02020603050405020304" pitchFamily="18" charset="0"/>
              </a:rPr>
              <a:t>Helps: divide tasks into well defined modules, design integration, aids in team design.</a:t>
            </a:r>
          </a:p>
          <a:p>
            <a:pPr>
              <a:spcBef>
                <a:spcPts val="1025"/>
              </a:spcBef>
              <a:buClr>
                <a:srgbClr val="578963"/>
              </a:buClr>
              <a:buSzPct val="100000"/>
              <a:defRPr/>
            </a:pPr>
            <a:endParaRPr lang="en-GB" altLang="en-US" sz="2400" b="1" dirty="0">
              <a:latin typeface="Times New Roman" panose="02020603050405020304" pitchFamily="18" charset="0"/>
              <a:cs typeface="Times New Roman" panose="02020603050405020304" pitchFamily="18" charset="0"/>
            </a:endParaRPr>
          </a:p>
          <a:p>
            <a:pPr>
              <a:spcBef>
                <a:spcPts val="1025"/>
              </a:spcBef>
              <a:buClr>
                <a:srgbClr val="578963"/>
              </a:buClr>
              <a:buSzPct val="100000"/>
              <a:defRPr/>
            </a:pPr>
            <a:r>
              <a:rPr lang="en-GB" altLang="en-US" sz="2400" b="1" dirty="0">
                <a:latin typeface="Times New Roman" panose="02020603050405020304" pitchFamily="18" charset="0"/>
                <a:cs typeface="Times New Roman" panose="02020603050405020304" pitchFamily="18" charset="0"/>
              </a:rPr>
              <a:t>Locality</a:t>
            </a:r>
          </a:p>
          <a:p>
            <a:pPr marL="800100" lvl="1" indent="-342900">
              <a:spcBef>
                <a:spcPts val="738"/>
              </a:spcBef>
              <a:buSzPct val="80000"/>
              <a:buFont typeface="Wingdings" panose="05000000000000000000" pitchFamily="2" charset="2"/>
              <a:buChar char="v"/>
              <a:defRPr/>
            </a:pPr>
            <a:r>
              <a:rPr lang="en-US" altLang="en-US" sz="2000" dirty="0">
                <a:solidFill>
                  <a:srgbClr val="333333"/>
                </a:solidFill>
                <a:latin typeface="Times New Roman" panose="02020603050405020304" pitchFamily="18" charset="0"/>
                <a:cs typeface="Times New Roman" panose="02020603050405020304" pitchFamily="18" charset="0"/>
              </a:rPr>
              <a:t>Involves keeping information where it is used, physically and temporally</a:t>
            </a:r>
            <a:endParaRPr lang="en-GB" alt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317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dirty="0">
                <a:solidFill>
                  <a:prstClr val="white"/>
                </a:solidFill>
                <a:latin typeface="Times New Roman" panose="02020603050405020304" pitchFamily="18" charset="0"/>
                <a:cs typeface="Times New Roman" panose="02020603050405020304" pitchFamily="18" charset="0"/>
              </a:rPr>
              <a:t>Design Styles</a:t>
            </a:r>
            <a:endParaRPr kumimoji="0" lang="en-US" sz="3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9" name="Slide Number Placeholder 2">
            <a:extLst>
              <a:ext uri="{FF2B5EF4-FFF2-40B4-BE49-F238E27FC236}">
                <a16:creationId xmlns:a16="http://schemas.microsoft.com/office/drawing/2014/main" xmlns=""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xmlns=""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5-Sep-21</a:t>
            </a:fld>
            <a:endParaRPr lang="en-US" dirty="0"/>
          </a:p>
        </p:txBody>
      </p:sp>
      <p:sp>
        <p:nvSpPr>
          <p:cNvPr id="5" name="Rectangle 4">
            <a:extLst>
              <a:ext uri="{FF2B5EF4-FFF2-40B4-BE49-F238E27FC236}">
                <a16:creationId xmlns:a16="http://schemas.microsoft.com/office/drawing/2014/main" xmlns="" id="{0894B692-C9AB-418D-AB9E-50C1C61B798C}"/>
              </a:ext>
            </a:extLst>
          </p:cNvPr>
          <p:cNvSpPr/>
          <p:nvPr/>
        </p:nvSpPr>
        <p:spPr>
          <a:xfrm>
            <a:off x="152400" y="762000"/>
            <a:ext cx="8915400" cy="5509200"/>
          </a:xfrm>
          <a:prstGeom prst="rect">
            <a:avLst/>
          </a:prstGeom>
        </p:spPr>
        <p:txBody>
          <a:bodyPr wrap="square">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Depending on the application, cost of production, performance, and the volume of production, there are different VLSI design styles that are followed to implement a chip. </a:t>
            </a:r>
          </a:p>
          <a:p>
            <a:pPr algn="just">
              <a:lnSpc>
                <a:spcPct val="150000"/>
              </a:lnSpc>
            </a:pPr>
            <a:r>
              <a:rPr lang="en-US" sz="2200" dirty="0">
                <a:latin typeface="Times New Roman" panose="02020603050405020304" pitchFamily="18" charset="0"/>
                <a:cs typeface="Times New Roman" panose="02020603050405020304" pitchFamily="18" charset="0"/>
              </a:rPr>
              <a:t>The commonly used design styles are as follows:</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Field programmable gate array (FPGA) design</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Gate array design</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Standard cell-based design</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Full-custom design</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Semi-custom design</a:t>
            </a:r>
          </a:p>
          <a:p>
            <a:pPr marL="800100" lvl="1"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Programmable logic device (PLD)</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17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04FA6077-01BB-4450-9B0D-CC6600E298E0}"/>
              </a:ext>
            </a:extLst>
          </p:cNvPr>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lvl="0" algn="ctr">
              <a:defRPr/>
            </a:pPr>
            <a:r>
              <a:rPr lang="en-US" sz="3000" b="1">
                <a:solidFill>
                  <a:prstClr val="white"/>
                </a:solidFill>
                <a:latin typeface="Times New Roman" panose="02020603050405020304" pitchFamily="18" charset="0"/>
                <a:cs typeface="Times New Roman" panose="02020603050405020304" pitchFamily="18" charset="0"/>
              </a:rPr>
              <a:t>FPGA</a:t>
            </a:r>
            <a:endParaRPr kumimoji="0" lang="en-US" sz="3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9" name="Slide Number Placeholder 2">
            <a:extLst>
              <a:ext uri="{FF2B5EF4-FFF2-40B4-BE49-F238E27FC236}">
                <a16:creationId xmlns:a16="http://schemas.microsoft.com/office/drawing/2014/main" xmlns="" id="{30A41D6E-3DFA-4E61-808E-69EA30A614F8}"/>
              </a:ext>
            </a:extLst>
          </p:cNvPr>
          <p:cNvSpPr>
            <a:spLocks noGrp="1"/>
          </p:cNvSpPr>
          <p:nvPr>
            <p:ph type="sldNum" sz="quarter" idx="12"/>
          </p:nvPr>
        </p:nvSpPr>
        <p:spPr>
          <a:xfrm>
            <a:off x="7000875" y="6492894"/>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490F8C-3D0D-4DB1-B2BD-1525EA5CE111}" type="slidenum">
              <a:rPr kumimoji="0" lang="en-US" sz="2000" b="1" i="0" u="none" strike="noStrike" kern="1200" cap="none" spc="0" normalizeH="0" baseline="0" noProof="0" smtClean="0">
                <a:ln>
                  <a:noFill/>
                </a:ln>
                <a:solidFill>
                  <a:srgbClr val="0099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2000" b="1" i="0" u="none" strike="noStrike" kern="1200" cap="none" spc="0" normalizeH="0" baseline="0" noProof="0" dirty="0">
              <a:ln>
                <a:noFill/>
              </a:ln>
              <a:solidFill>
                <a:srgbClr val="009900"/>
              </a:solidFill>
              <a:effectLst/>
              <a:uLnTx/>
              <a:uFillTx/>
              <a:latin typeface="Calibri"/>
              <a:ea typeface="+mn-ea"/>
              <a:cs typeface="+mn-cs"/>
            </a:endParaRPr>
          </a:p>
        </p:txBody>
      </p:sp>
      <p:sp>
        <p:nvSpPr>
          <p:cNvPr id="11" name="Date Placeholder 1">
            <a:extLst>
              <a:ext uri="{FF2B5EF4-FFF2-40B4-BE49-F238E27FC236}">
                <a16:creationId xmlns:a16="http://schemas.microsoft.com/office/drawing/2014/main" xmlns="" id="{0248FEF7-FAB9-4169-939A-D8CEC463E045}"/>
              </a:ext>
            </a:extLst>
          </p:cNvPr>
          <p:cNvSpPr>
            <a:spLocks noGrp="1"/>
          </p:cNvSpPr>
          <p:nvPr>
            <p:ph type="dt" sz="half" idx="10"/>
          </p:nvPr>
        </p:nvSpPr>
        <p:spPr>
          <a:xfrm>
            <a:off x="9525" y="6448445"/>
            <a:ext cx="2133600" cy="365125"/>
          </a:xfrm>
        </p:spPr>
        <p:txBody>
          <a:bodyPr/>
          <a:lstStyle/>
          <a:p>
            <a:fld id="{7B1AFE59-00C6-4921-A621-C727A74DF132}" type="datetime5">
              <a:rPr lang="en-US" sz="1600" smtClean="0"/>
              <a:t>5-Sep-21</a:t>
            </a:fld>
            <a:endParaRPr lang="en-US" dirty="0"/>
          </a:p>
        </p:txBody>
      </p:sp>
      <p:sp>
        <p:nvSpPr>
          <p:cNvPr id="2" name="Rectangle 1">
            <a:extLst>
              <a:ext uri="{FF2B5EF4-FFF2-40B4-BE49-F238E27FC236}">
                <a16:creationId xmlns:a16="http://schemas.microsoft.com/office/drawing/2014/main" xmlns="" id="{BAE5039F-41A0-4EE5-A76C-38EE84637A90}"/>
              </a:ext>
            </a:extLst>
          </p:cNvPr>
          <p:cNvSpPr/>
          <p:nvPr/>
        </p:nvSpPr>
        <p:spPr>
          <a:xfrm>
            <a:off x="152400" y="685801"/>
            <a:ext cx="8839200" cy="460202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full form of FPGA is “Field Programmable Gate Array”.</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FPGA is a fully fabricated IC chip in which the interconnections can be programmed to implement different functions.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An FPGA chip has thousands of logic gates which are to be connected to implement any logic function.</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has the following three main components:</a:t>
            </a:r>
          </a:p>
          <a:p>
            <a:pPr marL="742950" lvl="1" indent="-28575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I/O buffers</a:t>
            </a:r>
          </a:p>
          <a:p>
            <a:pPr marL="742950" lvl="1" indent="-28575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Array of configurable logic blocks (CLBs)</a:t>
            </a:r>
          </a:p>
          <a:p>
            <a:pPr marL="742950" lvl="1" indent="-28575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Programmable interconnects</a:t>
            </a:r>
          </a:p>
        </p:txBody>
      </p:sp>
    </p:spTree>
    <p:extLst>
      <p:ext uri="{BB962C8B-B14F-4D97-AF65-F5344CB8AC3E}">
        <p14:creationId xmlns:p14="http://schemas.microsoft.com/office/powerpoint/2010/main" val="3168765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4114</TotalTime>
  <Words>1932</Words>
  <Application>Microsoft Macintosh PowerPoint</Application>
  <PresentationFormat>On-screen Show (4:3)</PresentationFormat>
  <Paragraphs>199</Paragraphs>
  <Slides>22</Slides>
  <Notes>13</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Office Theme</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Jahir Rafiq</cp:lastModifiedBy>
  <cp:revision>574</cp:revision>
  <dcterms:created xsi:type="dcterms:W3CDTF">2014-02-03T19:53:25Z</dcterms:created>
  <dcterms:modified xsi:type="dcterms:W3CDTF">2021-09-05T04:16:32Z</dcterms:modified>
</cp:coreProperties>
</file>