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49" r:id="rId2"/>
    <p:sldId id="368" r:id="rId3"/>
    <p:sldId id="409" r:id="rId4"/>
    <p:sldId id="410" r:id="rId5"/>
    <p:sldId id="372" r:id="rId6"/>
    <p:sldId id="373" r:id="rId7"/>
    <p:sldId id="374" r:id="rId8"/>
    <p:sldId id="375" r:id="rId9"/>
    <p:sldId id="376" r:id="rId10"/>
    <p:sldId id="390" r:id="rId11"/>
    <p:sldId id="265" r:id="rId12"/>
    <p:sldId id="264" r:id="rId13"/>
    <p:sldId id="392" r:id="rId14"/>
    <p:sldId id="394" r:id="rId15"/>
    <p:sldId id="287" r:id="rId16"/>
    <p:sldId id="413" r:id="rId17"/>
    <p:sldId id="414" r:id="rId18"/>
    <p:sldId id="415" r:id="rId19"/>
    <p:sldId id="416" r:id="rId20"/>
    <p:sldId id="417" r:id="rId21"/>
    <p:sldId id="418" r:id="rId22"/>
    <p:sldId id="285" r:id="rId23"/>
    <p:sldId id="295"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339933"/>
    <a:srgbClr val="91E509"/>
    <a:srgbClr val="72E509"/>
    <a:srgbClr val="28A010"/>
    <a:srgbClr val="002B82"/>
    <a:srgbClr val="00CC00"/>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2690" autoAdjust="0"/>
  </p:normalViewPr>
  <p:slideViewPr>
    <p:cSldViewPr>
      <p:cViewPr>
        <p:scale>
          <a:sx n="100" d="100"/>
          <a:sy n="100" d="100"/>
        </p:scale>
        <p:origin x="750" y="-7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Chemical</a:t>
            </a:r>
            <a:r>
              <a:rPr lang="en-US" baseline="0" dirty="0"/>
              <a:t> </a:t>
            </a:r>
            <a:r>
              <a:rPr lang="en-US" baseline="0" dirty="0" err="1"/>
              <a:t>Vapour</a:t>
            </a:r>
            <a:r>
              <a:rPr lang="en-US" baseline="0" dirty="0"/>
              <a:t> Deposition Oxide = CVD Oxide</a:t>
            </a:r>
            <a:endParaRPr lang="en-US" dirty="0"/>
          </a:p>
        </p:txBody>
      </p:sp>
      <p:sp>
        <p:nvSpPr>
          <p:cNvPr id="4" name="Slide Number Placeholder 3"/>
          <p:cNvSpPr>
            <a:spLocks noGrp="1"/>
          </p:cNvSpPr>
          <p:nvPr>
            <p:ph type="sldNum" sz="quarter" idx="10"/>
          </p:nvPr>
        </p:nvSpPr>
        <p:spPr/>
        <p:txBody>
          <a:bodyPr/>
          <a:lstStyle/>
          <a:p>
            <a:fld id="{1330495F-B77E-4F9C-B54C-CC1559B68E8D}" type="slidenum">
              <a:rPr lang="en-US" smtClean="0"/>
              <a:pPr/>
              <a:t>11</a:t>
            </a:fld>
            <a:endParaRPr lang="en-US"/>
          </a:p>
        </p:txBody>
      </p:sp>
    </p:spTree>
    <p:extLst>
      <p:ext uri="{BB962C8B-B14F-4D97-AF65-F5344CB8AC3E}">
        <p14:creationId xmlns:p14="http://schemas.microsoft.com/office/powerpoint/2010/main" val="367954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30495F-B77E-4F9C-B54C-CC1559B68E8D}" type="slidenum">
              <a:rPr lang="en-US" smtClean="0"/>
              <a:pPr/>
              <a:t>12</a:t>
            </a:fld>
            <a:endParaRPr lang="en-US"/>
          </a:p>
        </p:txBody>
      </p:sp>
    </p:spTree>
    <p:extLst>
      <p:ext uri="{BB962C8B-B14F-4D97-AF65-F5344CB8AC3E}">
        <p14:creationId xmlns:p14="http://schemas.microsoft.com/office/powerpoint/2010/main" val="293008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1/19/2021</a:t>
            </a:fld>
            <a:endParaRPr lang="en-US"/>
          </a:p>
        </p:txBody>
      </p:sp>
    </p:spTree>
    <p:extLst>
      <p:ext uri="{BB962C8B-B14F-4D97-AF65-F5344CB8AC3E}">
        <p14:creationId xmlns:p14="http://schemas.microsoft.com/office/powerpoint/2010/main" val="256145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1/19/2021</a:t>
            </a:fld>
            <a:endParaRPr lang="en-US"/>
          </a:p>
        </p:txBody>
      </p:sp>
    </p:spTree>
    <p:extLst>
      <p:ext uri="{BB962C8B-B14F-4D97-AF65-F5344CB8AC3E}">
        <p14:creationId xmlns:p14="http://schemas.microsoft.com/office/powerpoint/2010/main" val="347685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1/19/2021</a:t>
            </a:fld>
            <a:endParaRPr lang="en-US"/>
          </a:p>
        </p:txBody>
      </p:sp>
    </p:spTree>
    <p:extLst>
      <p:ext uri="{BB962C8B-B14F-4D97-AF65-F5344CB8AC3E}">
        <p14:creationId xmlns:p14="http://schemas.microsoft.com/office/powerpoint/2010/main" val="374812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1/19/2021</a:t>
            </a:fld>
            <a:endParaRPr lang="en-US"/>
          </a:p>
        </p:txBody>
      </p:sp>
    </p:spTree>
    <p:extLst>
      <p:ext uri="{BB962C8B-B14F-4D97-AF65-F5344CB8AC3E}">
        <p14:creationId xmlns:p14="http://schemas.microsoft.com/office/powerpoint/2010/main" val="105470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4496-B667-4447-9D38-97BCB21D026C}"/>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88842-D49A-4246-9585-0C6552D4E10E}"/>
              </a:ext>
            </a:extLst>
          </p:cNvPr>
          <p:cNvSpPr>
            <a:spLocks noGrp="1"/>
          </p:cNvSpPr>
          <p:nvPr>
            <p:ph type="body" sz="half" idx="1"/>
          </p:nvPr>
        </p:nvSpPr>
        <p:spPr>
          <a:xfrm>
            <a:off x="6858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206AD963-3ECE-438B-8331-6C662026DE2A}"/>
              </a:ext>
            </a:extLst>
          </p:cNvPr>
          <p:cNvSpPr>
            <a:spLocks noGrp="1"/>
          </p:cNvSpPr>
          <p:nvPr>
            <p:ph type="clipArt" sz="half" idx="2"/>
          </p:nvPr>
        </p:nvSpPr>
        <p:spPr>
          <a:xfrm>
            <a:off x="4648200" y="1143000"/>
            <a:ext cx="3810000" cy="4953000"/>
          </a:xfrm>
        </p:spPr>
        <p:txBody>
          <a:bodyPr/>
          <a:lstStyle/>
          <a:p>
            <a:endParaRPr lang="en-US"/>
          </a:p>
        </p:txBody>
      </p:sp>
      <p:sp>
        <p:nvSpPr>
          <p:cNvPr id="5" name="Date Placeholder 4">
            <a:extLst>
              <a:ext uri="{FF2B5EF4-FFF2-40B4-BE49-F238E27FC236}">
                <a16:creationId xmlns:a16="http://schemas.microsoft.com/office/drawing/2014/main" id="{25D8D74C-108B-45CE-8136-406D9905ED3B}"/>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ED3BB07A-5A88-4431-9BFA-1C9E4EF13FA0}"/>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C9893D54-AEDE-4260-A572-8A39E989EE81}"/>
              </a:ext>
            </a:extLst>
          </p:cNvPr>
          <p:cNvSpPr>
            <a:spLocks noGrp="1"/>
          </p:cNvSpPr>
          <p:nvPr>
            <p:ph type="sldNum" sz="quarter" idx="12"/>
          </p:nvPr>
        </p:nvSpPr>
        <p:spPr>
          <a:xfrm>
            <a:off x="6553200" y="6248400"/>
            <a:ext cx="1905000" cy="457200"/>
          </a:xfrm>
        </p:spPr>
        <p:txBody>
          <a:bodyPr/>
          <a:lstStyle>
            <a:lvl1pPr>
              <a:defRPr/>
            </a:lvl1pPr>
          </a:lstStyle>
          <a:p>
            <a:fld id="{6933A5B3-B0F7-4094-8A0D-AA4A5D38BD1B}" type="slidenum">
              <a:rPr lang="en-US" altLang="en-US"/>
              <a:pPr/>
              <a:t>‹#›</a:t>
            </a:fld>
            <a:endParaRPr lang="en-US" altLang="en-US"/>
          </a:p>
        </p:txBody>
      </p:sp>
    </p:spTree>
    <p:extLst>
      <p:ext uri="{BB962C8B-B14F-4D97-AF65-F5344CB8AC3E}">
        <p14:creationId xmlns:p14="http://schemas.microsoft.com/office/powerpoint/2010/main" val="349006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3E36-D113-4164-A5A7-0E4515FF39BC}"/>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AFE1F-F9EF-480B-BA9B-9D508BFFB7AA}"/>
              </a:ext>
            </a:extLst>
          </p:cNvPr>
          <p:cNvSpPr>
            <a:spLocks noGrp="1"/>
          </p:cNvSpPr>
          <p:nvPr>
            <p:ph type="body" sz="half" idx="1"/>
          </p:nvPr>
        </p:nvSpPr>
        <p:spPr>
          <a:xfrm>
            <a:off x="685800" y="11430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3A2EC-EFB8-47C1-A193-5C2F954DB130}"/>
              </a:ext>
            </a:extLst>
          </p:cNvPr>
          <p:cNvSpPr>
            <a:spLocks noGrp="1"/>
          </p:cNvSpPr>
          <p:nvPr>
            <p:ph sz="half" idx="2"/>
          </p:nvPr>
        </p:nvSpPr>
        <p:spPr>
          <a:xfrm>
            <a:off x="685800" y="36957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80859A-E991-4A02-B936-9C70162F4112}"/>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7D16E223-B54F-4213-8393-F517692A212B}"/>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79A10852-4ADF-4A28-8119-3E7D0969DFA9}"/>
              </a:ext>
            </a:extLst>
          </p:cNvPr>
          <p:cNvSpPr>
            <a:spLocks noGrp="1"/>
          </p:cNvSpPr>
          <p:nvPr>
            <p:ph type="sldNum" sz="quarter" idx="12"/>
          </p:nvPr>
        </p:nvSpPr>
        <p:spPr>
          <a:xfrm>
            <a:off x="6553200" y="6248400"/>
            <a:ext cx="1905000" cy="457200"/>
          </a:xfrm>
        </p:spPr>
        <p:txBody>
          <a:bodyPr/>
          <a:lstStyle>
            <a:lvl1pPr>
              <a:defRPr/>
            </a:lvl1pPr>
          </a:lstStyle>
          <a:p>
            <a:fld id="{760AB4C2-E3F5-4C3A-BE3E-A9D9A8738B46}" type="slidenum">
              <a:rPr lang="en-US" altLang="en-US"/>
              <a:pPr/>
              <a:t>‹#›</a:t>
            </a:fld>
            <a:endParaRPr lang="en-US" altLang="en-US"/>
          </a:p>
        </p:txBody>
      </p:sp>
    </p:spTree>
    <p:extLst>
      <p:ext uri="{BB962C8B-B14F-4D97-AF65-F5344CB8AC3E}">
        <p14:creationId xmlns:p14="http://schemas.microsoft.com/office/powerpoint/2010/main" val="246061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F62D-DCB2-41BC-9F14-5A689521DE4E}"/>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BE18A6-A325-45ED-A057-209827788830}"/>
              </a:ext>
            </a:extLst>
          </p:cNvPr>
          <p:cNvSpPr>
            <a:spLocks noGrp="1"/>
          </p:cNvSpPr>
          <p:nvPr>
            <p:ph sz="half" idx="1"/>
          </p:nvPr>
        </p:nvSpPr>
        <p:spPr>
          <a:xfrm>
            <a:off x="685800" y="11430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6C220-63C4-42C9-9A87-E1A5614FD955}"/>
              </a:ext>
            </a:extLst>
          </p:cNvPr>
          <p:cNvSpPr>
            <a:spLocks noGrp="1"/>
          </p:cNvSpPr>
          <p:nvPr>
            <p:ph type="body" sz="half" idx="2"/>
          </p:nvPr>
        </p:nvSpPr>
        <p:spPr>
          <a:xfrm>
            <a:off x="685800" y="36957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481ED-F1E7-4D87-9A88-56395B12C1B0}"/>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F3D0399E-A38B-46E4-B7B3-EA24FECBE83B}"/>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6914E293-A24D-4136-87A5-37ED83645A6C}"/>
              </a:ext>
            </a:extLst>
          </p:cNvPr>
          <p:cNvSpPr>
            <a:spLocks noGrp="1"/>
          </p:cNvSpPr>
          <p:nvPr>
            <p:ph type="sldNum" sz="quarter" idx="12"/>
          </p:nvPr>
        </p:nvSpPr>
        <p:spPr>
          <a:xfrm>
            <a:off x="6553200" y="6248400"/>
            <a:ext cx="1905000" cy="457200"/>
          </a:xfrm>
        </p:spPr>
        <p:txBody>
          <a:bodyPr/>
          <a:lstStyle>
            <a:lvl1pPr>
              <a:defRPr/>
            </a:lvl1pPr>
          </a:lstStyle>
          <a:p>
            <a:fld id="{639C1279-7FD0-4C5C-8D40-7F3DA8CA0BE3}" type="slidenum">
              <a:rPr lang="en-US" altLang="en-US"/>
              <a:pPr/>
              <a:t>‹#›</a:t>
            </a:fld>
            <a:endParaRPr lang="en-US" altLang="en-US"/>
          </a:p>
        </p:txBody>
      </p:sp>
    </p:spTree>
    <p:extLst>
      <p:ext uri="{BB962C8B-B14F-4D97-AF65-F5344CB8AC3E}">
        <p14:creationId xmlns:p14="http://schemas.microsoft.com/office/powerpoint/2010/main" val="355539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517E22-7686-4A9A-9B72-7225E35F4468}" type="datetime5">
              <a:rPr lang="en-US" smtClean="0"/>
              <a:t>19-Jan-21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19-Jan-21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19-Jan-21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19-Jan-21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19-Jan-21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43" indent="-214288"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144"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200000"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542857"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4.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Technology</a:t>
            </a:r>
          </a:p>
        </p:txBody>
      </p:sp>
      <p:sp>
        <p:nvSpPr>
          <p:cNvPr id="3" name="Rectangle 2"/>
          <p:cNvSpPr/>
          <p:nvPr/>
        </p:nvSpPr>
        <p:spPr>
          <a:xfrm>
            <a:off x="457200" y="914400"/>
            <a:ext cx="8229600" cy="4888839"/>
          </a:xfrm>
          <a:prstGeom prst="rect">
            <a:avLst/>
          </a:prstGeom>
        </p:spPr>
        <p:txBody>
          <a:bodyPr wrap="square">
            <a:spAutoFit/>
          </a:bodyPr>
          <a:lstStyle/>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CMOS: Complementary metal–oxide–semiconductor.</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Also known as complementary-symmetry metal–oxide–semiconductor.</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is a type of </a:t>
            </a:r>
            <a:r>
              <a:rPr lang="en-US" sz="2400" b="1" dirty="0">
                <a:latin typeface="Times New Roman" panose="02020603050405020304" pitchFamily="18" charset="0"/>
                <a:ea typeface="Calibri" panose="020F0502020204030204" pitchFamily="34" charset="0"/>
                <a:cs typeface="Times New Roman" panose="02020603050405020304" pitchFamily="18" charset="0"/>
              </a:rPr>
              <a:t>MOSFET</a:t>
            </a:r>
            <a:r>
              <a:rPr lang="en-US" sz="2400" dirty="0">
                <a:latin typeface="Times New Roman" panose="02020603050405020304" pitchFamily="18" charset="0"/>
                <a:ea typeface="Calibri" panose="020F0502020204030204" pitchFamily="34" charset="0"/>
                <a:cs typeface="Times New Roman" panose="02020603050405020304" pitchFamily="18" charset="0"/>
              </a:rPr>
              <a:t> fabrication process that uses complementary and symmetrical pairs of p-type and n-type MOSFETs for logic functions.</a:t>
            </a:r>
          </a:p>
          <a:p>
            <a:pPr algn="just">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transistors are arranged in a structure formed by two complementary networks .</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Pull-up network is complement of pull-down network.</a:t>
            </a:r>
          </a:p>
          <a:p>
            <a:pPr marL="342900" indent="-342900" algn="just">
              <a:lnSpc>
                <a:spcPct val="150000"/>
              </a:lnSpc>
              <a:spcAft>
                <a:spcPts val="800"/>
              </a:spcAft>
              <a:buFont typeface="Wingdings" panose="05000000000000000000" pitchFamily="2" charset="2"/>
              <a:buChar char="v"/>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1">
            <a:extLst>
              <a:ext uri="{FF2B5EF4-FFF2-40B4-BE49-F238E27FC236}">
                <a16:creationId xmlns:a16="http://schemas.microsoft.com/office/drawing/2014/main" id="{E0C4CEB0-542A-4A70-BBB7-A3D27862C31A}"/>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7" name="Slide Number Placeholder 2">
            <a:extLst>
              <a:ext uri="{FF2B5EF4-FFF2-40B4-BE49-F238E27FC236}">
                <a16:creationId xmlns:a16="http://schemas.microsoft.com/office/drawing/2014/main" id="{A031A99B-3594-48ED-82CE-243B055FF9BD}"/>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a:t>
            </a:fld>
            <a:endParaRPr lang="en-US" sz="2000" dirty="0">
              <a:solidFill>
                <a:srgbClr val="009900"/>
              </a:solidFill>
            </a:endParaRPr>
          </a:p>
        </p:txBody>
      </p:sp>
    </p:spTree>
    <p:extLst>
      <p:ext uri="{BB962C8B-B14F-4D97-AF65-F5344CB8AC3E}">
        <p14:creationId xmlns:p14="http://schemas.microsoft.com/office/powerpoint/2010/main" val="10162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10</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 (All) </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pic>
        <p:nvPicPr>
          <p:cNvPr id="5" name="Picture 4">
            <a:extLst>
              <a:ext uri="{FF2B5EF4-FFF2-40B4-BE49-F238E27FC236}">
                <a16:creationId xmlns:a16="http://schemas.microsoft.com/office/drawing/2014/main" id="{72F9AF13-4B56-4D57-8C35-11963AFFE7E1}"/>
              </a:ext>
            </a:extLst>
          </p:cNvPr>
          <p:cNvPicPr>
            <a:picLocks noChangeAspect="1"/>
          </p:cNvPicPr>
          <p:nvPr/>
        </p:nvPicPr>
        <p:blipFill>
          <a:blip r:embed="rId2"/>
          <a:stretch>
            <a:fillRect/>
          </a:stretch>
        </p:blipFill>
        <p:spPr>
          <a:xfrm>
            <a:off x="76200" y="932507"/>
            <a:ext cx="3252787" cy="5226388"/>
          </a:xfrm>
          <a:prstGeom prst="rect">
            <a:avLst/>
          </a:prstGeom>
        </p:spPr>
      </p:pic>
      <p:pic>
        <p:nvPicPr>
          <p:cNvPr id="11" name="Picture 10">
            <a:extLst>
              <a:ext uri="{FF2B5EF4-FFF2-40B4-BE49-F238E27FC236}">
                <a16:creationId xmlns:a16="http://schemas.microsoft.com/office/drawing/2014/main" id="{C903C41D-D646-4B00-B477-68F6B15A6A65}"/>
              </a:ext>
            </a:extLst>
          </p:cNvPr>
          <p:cNvPicPr>
            <a:picLocks noChangeAspect="1"/>
          </p:cNvPicPr>
          <p:nvPr/>
        </p:nvPicPr>
        <p:blipFill>
          <a:blip r:embed="rId3"/>
          <a:stretch>
            <a:fillRect/>
          </a:stretch>
        </p:blipFill>
        <p:spPr>
          <a:xfrm>
            <a:off x="3336021" y="919202"/>
            <a:ext cx="2919413" cy="5239693"/>
          </a:xfrm>
          <a:prstGeom prst="rect">
            <a:avLst/>
          </a:prstGeom>
        </p:spPr>
      </p:pic>
      <p:pic>
        <p:nvPicPr>
          <p:cNvPr id="12" name="Picture 11">
            <a:extLst>
              <a:ext uri="{FF2B5EF4-FFF2-40B4-BE49-F238E27FC236}">
                <a16:creationId xmlns:a16="http://schemas.microsoft.com/office/drawing/2014/main" id="{30064ACB-B0E3-45E8-855B-A34F11DED6B6}"/>
              </a:ext>
            </a:extLst>
          </p:cNvPr>
          <p:cNvPicPr>
            <a:picLocks noChangeAspect="1"/>
          </p:cNvPicPr>
          <p:nvPr/>
        </p:nvPicPr>
        <p:blipFill>
          <a:blip r:embed="rId4"/>
          <a:stretch>
            <a:fillRect/>
          </a:stretch>
        </p:blipFill>
        <p:spPr>
          <a:xfrm>
            <a:off x="5870946" y="2741780"/>
            <a:ext cx="3230851" cy="1607841"/>
          </a:xfrm>
          <a:prstGeom prst="rect">
            <a:avLst/>
          </a:prstGeom>
        </p:spPr>
      </p:pic>
    </p:spTree>
    <p:extLst>
      <p:ext uri="{BB962C8B-B14F-4D97-AF65-F5344CB8AC3E}">
        <p14:creationId xmlns:p14="http://schemas.microsoft.com/office/powerpoint/2010/main" val="14434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930BD498-1723-4A1A-A413-64B1F44AA70B}"/>
              </a:ext>
            </a:extLst>
          </p:cNvPr>
          <p:cNvSpPr>
            <a:spLocks noGrp="1" noChangeArrowheads="1"/>
          </p:cNvSpPr>
          <p:nvPr>
            <p:ph type="body" sz="half" idx="2"/>
          </p:nvPr>
        </p:nvSpPr>
        <p:spPr>
          <a:xfrm>
            <a:off x="685800" y="3543300"/>
            <a:ext cx="4038600" cy="2939920"/>
          </a:xfrm>
        </p:spPr>
        <p:txBody>
          <a:bodyPr>
            <a:normAutofit/>
          </a:bodyPr>
          <a:lstStyle/>
          <a:p>
            <a:pPr>
              <a:buFontTx/>
              <a:buNone/>
            </a:pPr>
            <a:r>
              <a:rPr lang="en-US" altLang="en-US" sz="2000" dirty="0"/>
              <a:t>PMOS physical structure:</a:t>
            </a:r>
          </a:p>
          <a:p>
            <a:pPr lvl="1"/>
            <a:r>
              <a:rPr lang="en-US" altLang="en-US" sz="1800" dirty="0"/>
              <a:t>p-substrate</a:t>
            </a:r>
          </a:p>
          <a:p>
            <a:pPr lvl="1"/>
            <a:r>
              <a:rPr lang="en-US" altLang="en-US" sz="1800" dirty="0"/>
              <a:t>n-well (bulk)</a:t>
            </a:r>
          </a:p>
          <a:p>
            <a:pPr lvl="1"/>
            <a:r>
              <a:rPr lang="en-US" altLang="en-US" sz="1800" dirty="0"/>
              <a:t>p+ source/drain</a:t>
            </a:r>
          </a:p>
          <a:p>
            <a:pPr lvl="1"/>
            <a:r>
              <a:rPr lang="en-US" altLang="en-US" sz="1800" dirty="0"/>
              <a:t>gate oxide (SiO</a:t>
            </a:r>
            <a:r>
              <a:rPr lang="en-US" altLang="en-US" sz="1800" baseline="-25000" dirty="0"/>
              <a:t>2</a:t>
            </a:r>
            <a:r>
              <a:rPr lang="en-US" altLang="en-US" sz="1800" dirty="0"/>
              <a:t>)</a:t>
            </a:r>
          </a:p>
          <a:p>
            <a:pPr lvl="1"/>
            <a:r>
              <a:rPr lang="en-US" altLang="en-US" sz="1800" dirty="0"/>
              <a:t>polysilicon gate</a:t>
            </a:r>
          </a:p>
          <a:p>
            <a:pPr lvl="1"/>
            <a:r>
              <a:rPr lang="en-US" altLang="en-US" sz="1800" dirty="0"/>
              <a:t>CVD oxide</a:t>
            </a:r>
          </a:p>
          <a:p>
            <a:pPr lvl="1"/>
            <a:r>
              <a:rPr lang="en-US" altLang="en-US" sz="1800" dirty="0"/>
              <a:t>metal 1</a:t>
            </a:r>
          </a:p>
        </p:txBody>
      </p:sp>
      <p:sp>
        <p:nvSpPr>
          <p:cNvPr id="17413" name="Rectangle 5">
            <a:extLst>
              <a:ext uri="{FF2B5EF4-FFF2-40B4-BE49-F238E27FC236}">
                <a16:creationId xmlns:a16="http://schemas.microsoft.com/office/drawing/2014/main" id="{872D047C-8F17-4CCD-B932-EC75CDEFD9C2}"/>
              </a:ext>
            </a:extLst>
          </p:cNvPr>
          <p:cNvSpPr>
            <a:spLocks noChangeArrowheads="1"/>
          </p:cNvSpPr>
          <p:nvPr/>
        </p:nvSpPr>
        <p:spPr bwMode="auto">
          <a:xfrm>
            <a:off x="4572000" y="3673808"/>
            <a:ext cx="3886200"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800" dirty="0"/>
              <a:t>PMOS layout representation:</a:t>
            </a:r>
          </a:p>
          <a:p>
            <a:r>
              <a:rPr lang="en-US" altLang="en-US" sz="1800" dirty="0"/>
              <a:t>Implicit layers:</a:t>
            </a:r>
          </a:p>
          <a:p>
            <a:pPr lvl="1"/>
            <a:r>
              <a:rPr lang="en-US" altLang="en-US" sz="1600" dirty="0"/>
              <a:t>oxide layers</a:t>
            </a:r>
          </a:p>
          <a:p>
            <a:r>
              <a:rPr lang="en-US" altLang="en-US" sz="1800" dirty="0"/>
              <a:t>Drawn layers:</a:t>
            </a:r>
          </a:p>
          <a:p>
            <a:pPr lvl="1"/>
            <a:r>
              <a:rPr lang="en-US" altLang="en-US" sz="1600" dirty="0"/>
              <a:t>n-well (bulk)</a:t>
            </a:r>
          </a:p>
          <a:p>
            <a:pPr lvl="1"/>
            <a:r>
              <a:rPr lang="en-US" altLang="en-US" sz="1600" dirty="0"/>
              <a:t>n+ regions</a:t>
            </a:r>
          </a:p>
          <a:p>
            <a:pPr lvl="1"/>
            <a:r>
              <a:rPr lang="en-US" altLang="en-US" sz="1600" dirty="0"/>
              <a:t>polysilicon gate</a:t>
            </a:r>
          </a:p>
          <a:p>
            <a:pPr lvl="1"/>
            <a:r>
              <a:rPr lang="en-US" altLang="en-US" sz="1600" dirty="0"/>
              <a:t>oxide contact cuts</a:t>
            </a:r>
          </a:p>
          <a:p>
            <a:pPr lvl="1"/>
            <a:r>
              <a:rPr lang="en-US" altLang="en-US" sz="1600" dirty="0"/>
              <a:t>metal layers</a:t>
            </a:r>
          </a:p>
        </p:txBody>
      </p:sp>
      <p:pic>
        <p:nvPicPr>
          <p:cNvPr id="17416" name="Picture 8">
            <a:extLst>
              <a:ext uri="{FF2B5EF4-FFF2-40B4-BE49-F238E27FC236}">
                <a16:creationId xmlns:a16="http://schemas.microsoft.com/office/drawing/2014/main" id="{8ED155B0-D66B-4380-A3F3-05A520AFE53D}"/>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063073" y="695788"/>
            <a:ext cx="6861727" cy="2836230"/>
          </a:xfrm>
        </p:spPr>
      </p:pic>
      <p:sp>
        <p:nvSpPr>
          <p:cNvPr id="11" name="Date Placeholder 1">
            <a:extLst>
              <a:ext uri="{FF2B5EF4-FFF2-40B4-BE49-F238E27FC236}">
                <a16:creationId xmlns:a16="http://schemas.microsoft.com/office/drawing/2014/main" id="{1AD259D1-3729-4B96-8AD9-DBBB66A63372}"/>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12" name="TextBox 11">
            <a:extLst>
              <a:ext uri="{FF2B5EF4-FFF2-40B4-BE49-F238E27FC236}">
                <a16:creationId xmlns:a16="http://schemas.microsoft.com/office/drawing/2014/main" id="{24C92FF9-1DCB-4619-9A31-B937CEB2654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structure of PMOS</a:t>
            </a:r>
          </a:p>
        </p:txBody>
      </p:sp>
      <p:sp>
        <p:nvSpPr>
          <p:cNvPr id="15" name="Slide Number Placeholder 5">
            <a:extLst>
              <a:ext uri="{FF2B5EF4-FFF2-40B4-BE49-F238E27FC236}">
                <a16:creationId xmlns:a16="http://schemas.microsoft.com/office/drawing/2014/main" id="{9545034A-CB27-4F27-A73F-0CC5B03BC0D7}"/>
              </a:ext>
            </a:extLst>
          </p:cNvPr>
          <p:cNvSpPr>
            <a:spLocks noGrp="1"/>
          </p:cNvSpPr>
          <p:nvPr>
            <p:ph type="sldNum" sz="quarter" idx="12"/>
          </p:nvPr>
        </p:nvSpPr>
        <p:spPr>
          <a:xfrm>
            <a:off x="7000875" y="6492894"/>
            <a:ext cx="2133600" cy="365125"/>
          </a:xfrm>
        </p:spPr>
        <p:txBody>
          <a:bodyPr/>
          <a:lstStyle/>
          <a:p>
            <a:fld id="{8119E582-629A-409D-8DFB-A06FE0AEE5F0}" type="slidenum">
              <a:rPr lang="en-US" altLang="en-US" sz="1800">
                <a:solidFill>
                  <a:srgbClr val="006600"/>
                </a:solidFill>
              </a:rPr>
              <a:pPr/>
              <a:t>11</a:t>
            </a:fld>
            <a:endParaRPr lang="en-US" altLang="en-US" dirty="0">
              <a:solidFill>
                <a:srgbClr val="0066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F6C47509-245D-445C-BB0E-F3959D9E8072}"/>
              </a:ext>
            </a:extLst>
          </p:cNvPr>
          <p:cNvSpPr>
            <a:spLocks noGrp="1" noChangeArrowheads="1"/>
          </p:cNvSpPr>
          <p:nvPr>
            <p:ph type="body" sz="half" idx="2"/>
          </p:nvPr>
        </p:nvSpPr>
        <p:spPr>
          <a:xfrm>
            <a:off x="685800" y="3543300"/>
            <a:ext cx="4343400" cy="2819400"/>
          </a:xfrm>
        </p:spPr>
        <p:txBody>
          <a:bodyPr>
            <a:normAutofit/>
          </a:bodyPr>
          <a:lstStyle/>
          <a:p>
            <a:pPr>
              <a:buFontTx/>
              <a:buNone/>
            </a:pPr>
            <a:r>
              <a:rPr lang="en-US" altLang="en-US" sz="2000" dirty="0"/>
              <a:t>NMOS physical structure:</a:t>
            </a:r>
          </a:p>
          <a:p>
            <a:pPr lvl="1"/>
            <a:r>
              <a:rPr lang="en-US" altLang="en-US" sz="1800" dirty="0"/>
              <a:t>p-substrate</a:t>
            </a:r>
          </a:p>
          <a:p>
            <a:pPr lvl="1"/>
            <a:r>
              <a:rPr lang="en-US" altLang="en-US" sz="1800" dirty="0"/>
              <a:t>n+ source/drain</a:t>
            </a:r>
          </a:p>
          <a:p>
            <a:pPr lvl="1"/>
            <a:r>
              <a:rPr lang="en-US" altLang="en-US" sz="1800" dirty="0"/>
              <a:t>gate oxide (SiO2)</a:t>
            </a:r>
          </a:p>
          <a:p>
            <a:pPr lvl="1"/>
            <a:r>
              <a:rPr lang="en-US" altLang="en-US" sz="1800" dirty="0"/>
              <a:t>polysilicon gate</a:t>
            </a:r>
          </a:p>
          <a:p>
            <a:pPr lvl="1"/>
            <a:r>
              <a:rPr lang="en-US" altLang="en-US" sz="1800" dirty="0"/>
              <a:t>CVD oxide</a:t>
            </a:r>
          </a:p>
          <a:p>
            <a:pPr lvl="1"/>
            <a:r>
              <a:rPr lang="en-US" altLang="en-US" sz="1800" dirty="0"/>
              <a:t>metal 1</a:t>
            </a:r>
          </a:p>
          <a:p>
            <a:pPr lvl="1"/>
            <a:r>
              <a:rPr lang="en-US" altLang="en-US" sz="1800" dirty="0" err="1"/>
              <a:t>L</a:t>
            </a:r>
            <a:r>
              <a:rPr lang="en-US" altLang="en-US" sz="1800" baseline="-25000" dirty="0" err="1"/>
              <a:t>eff</a:t>
            </a:r>
            <a:r>
              <a:rPr lang="en-US" altLang="en-US" sz="1800" dirty="0"/>
              <a:t>&lt;</a:t>
            </a:r>
            <a:r>
              <a:rPr lang="en-US" altLang="en-US" sz="1800" dirty="0" err="1"/>
              <a:t>L</a:t>
            </a:r>
            <a:r>
              <a:rPr lang="en-US" altLang="en-US" sz="1800" baseline="-25000" dirty="0" err="1"/>
              <a:t>drawn</a:t>
            </a:r>
            <a:r>
              <a:rPr lang="en-US" altLang="en-US" sz="1800" dirty="0"/>
              <a:t> (lateral doping effects)</a:t>
            </a:r>
          </a:p>
        </p:txBody>
      </p:sp>
      <p:sp>
        <p:nvSpPr>
          <p:cNvPr id="16391" name="Rectangle 7">
            <a:extLst>
              <a:ext uri="{FF2B5EF4-FFF2-40B4-BE49-F238E27FC236}">
                <a16:creationId xmlns:a16="http://schemas.microsoft.com/office/drawing/2014/main" id="{D7D719D5-BE18-4716-B3CD-D2A3C99EA253}"/>
              </a:ext>
            </a:extLst>
          </p:cNvPr>
          <p:cNvSpPr>
            <a:spLocks noChangeArrowheads="1"/>
          </p:cNvSpPr>
          <p:nvPr/>
        </p:nvSpPr>
        <p:spPr bwMode="auto">
          <a:xfrm>
            <a:off x="4572000" y="3629045"/>
            <a:ext cx="3886200"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800" dirty="0"/>
              <a:t>NMOS layout representation:</a:t>
            </a:r>
          </a:p>
          <a:p>
            <a:r>
              <a:rPr lang="en-US" altLang="en-US" sz="1800" dirty="0"/>
              <a:t>Implicit layers:</a:t>
            </a:r>
          </a:p>
          <a:p>
            <a:pPr lvl="1"/>
            <a:r>
              <a:rPr lang="en-US" altLang="en-US" sz="1600" dirty="0"/>
              <a:t>oxide layers</a:t>
            </a:r>
          </a:p>
          <a:p>
            <a:pPr lvl="1"/>
            <a:r>
              <a:rPr lang="en-US" altLang="en-US" sz="1600" dirty="0"/>
              <a:t>substrate (bulk)</a:t>
            </a:r>
          </a:p>
          <a:p>
            <a:r>
              <a:rPr lang="en-US" altLang="en-US" sz="1800" dirty="0"/>
              <a:t>Drawn layers:</a:t>
            </a:r>
          </a:p>
          <a:p>
            <a:pPr lvl="1"/>
            <a:r>
              <a:rPr lang="en-US" altLang="en-US" sz="1600" dirty="0"/>
              <a:t>n+ regions</a:t>
            </a:r>
          </a:p>
          <a:p>
            <a:pPr lvl="1"/>
            <a:r>
              <a:rPr lang="en-US" altLang="en-US" sz="1600" dirty="0"/>
              <a:t>polysilicon gate</a:t>
            </a:r>
          </a:p>
          <a:p>
            <a:pPr lvl="1"/>
            <a:r>
              <a:rPr lang="en-US" altLang="en-US" sz="1600" dirty="0"/>
              <a:t>oxide contact cuts</a:t>
            </a:r>
          </a:p>
          <a:p>
            <a:pPr lvl="1"/>
            <a:r>
              <a:rPr lang="en-US" altLang="en-US" sz="1600" dirty="0"/>
              <a:t>metal layers</a:t>
            </a:r>
          </a:p>
        </p:txBody>
      </p:sp>
      <p:sp>
        <p:nvSpPr>
          <p:cNvPr id="10" name="TextBox 9">
            <a:extLst>
              <a:ext uri="{FF2B5EF4-FFF2-40B4-BE49-F238E27FC236}">
                <a16:creationId xmlns:a16="http://schemas.microsoft.com/office/drawing/2014/main" id="{3208BA25-7202-49B4-8239-43AA93AE270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structure of NMOS</a:t>
            </a:r>
          </a:p>
        </p:txBody>
      </p:sp>
      <p:sp>
        <p:nvSpPr>
          <p:cNvPr id="11" name="Date Placeholder 1">
            <a:extLst>
              <a:ext uri="{FF2B5EF4-FFF2-40B4-BE49-F238E27FC236}">
                <a16:creationId xmlns:a16="http://schemas.microsoft.com/office/drawing/2014/main" id="{CF8EE88A-85F1-4081-AE8F-30CA0D23D57E}"/>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13" name="Slide Number Placeholder 5">
            <a:extLst>
              <a:ext uri="{FF2B5EF4-FFF2-40B4-BE49-F238E27FC236}">
                <a16:creationId xmlns:a16="http://schemas.microsoft.com/office/drawing/2014/main" id="{F4E2577A-E1B2-49A3-96CE-620434883D6F}"/>
              </a:ext>
            </a:extLst>
          </p:cNvPr>
          <p:cNvSpPr>
            <a:spLocks noGrp="1"/>
          </p:cNvSpPr>
          <p:nvPr>
            <p:ph type="sldNum" sz="quarter" idx="12"/>
          </p:nvPr>
        </p:nvSpPr>
        <p:spPr>
          <a:xfrm>
            <a:off x="7000875" y="6492894"/>
            <a:ext cx="2133600" cy="365125"/>
          </a:xfrm>
        </p:spPr>
        <p:txBody>
          <a:bodyPr/>
          <a:lstStyle/>
          <a:p>
            <a:fld id="{8119E582-629A-409D-8DFB-A06FE0AEE5F0}" type="slidenum">
              <a:rPr lang="en-US" altLang="en-US" sz="1800">
                <a:solidFill>
                  <a:srgbClr val="006600"/>
                </a:solidFill>
              </a:rPr>
              <a:pPr/>
              <a:t>12</a:t>
            </a:fld>
            <a:endParaRPr lang="en-US" altLang="en-US" dirty="0">
              <a:solidFill>
                <a:srgbClr val="006600"/>
              </a:solidFill>
            </a:endParaRPr>
          </a:p>
        </p:txBody>
      </p:sp>
      <p:pic>
        <p:nvPicPr>
          <p:cNvPr id="14" name="Picture 6">
            <a:extLst>
              <a:ext uri="{FF2B5EF4-FFF2-40B4-BE49-F238E27FC236}">
                <a16:creationId xmlns:a16="http://schemas.microsoft.com/office/drawing/2014/main" id="{D9760453-EA71-47BD-B475-385138BE25A8}"/>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263991" y="639743"/>
            <a:ext cx="6616018" cy="273466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13</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Etching</a:t>
            </a:r>
            <a:endParaRPr lang="en-US" sz="3000" b="1" dirty="0">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2" name="Rectangle 1">
            <a:extLst>
              <a:ext uri="{FF2B5EF4-FFF2-40B4-BE49-F238E27FC236}">
                <a16:creationId xmlns:a16="http://schemas.microsoft.com/office/drawing/2014/main" id="{0F075CE8-BDBC-4A1B-9F7C-76E865A2AB3B}"/>
              </a:ext>
            </a:extLst>
          </p:cNvPr>
          <p:cNvSpPr/>
          <p:nvPr/>
        </p:nvSpPr>
        <p:spPr>
          <a:xfrm>
            <a:off x="9525" y="553998"/>
            <a:ext cx="9121734" cy="5910079"/>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Etching</a:t>
            </a:r>
            <a:r>
              <a:rPr lang="en-US" sz="2200" dirty="0">
                <a:latin typeface="Times New Roman" panose="02020603050405020304" pitchFamily="18" charset="0"/>
                <a:cs typeface="Times New Roman" panose="02020603050405020304" pitchFamily="18" charset="0"/>
              </a:rPr>
              <a:t> is the process of material being removed from a material’s surface. </a:t>
            </a: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Etching is a critically important process module, and every wafer undergoes many etching steps before it is complete.</a:t>
            </a:r>
          </a:p>
          <a:p>
            <a:pPr algn="just"/>
            <a:endParaRPr lang="en-US" altLang="en-US" sz="2200" dirty="0">
              <a:latin typeface="Times New Roman" panose="02020603050405020304" pitchFamily="18" charset="0"/>
              <a:cs typeface="Times New Roman" panose="02020603050405020304" pitchFamily="18" charset="0"/>
            </a:endParaRPr>
          </a:p>
          <a:p>
            <a:pPr algn="just">
              <a:lnSpc>
                <a:spcPct val="150000"/>
              </a:lnSpc>
            </a:pPr>
            <a:r>
              <a:rPr lang="en-US" altLang="en-US" sz="2200" b="1" dirty="0">
                <a:latin typeface="Times New Roman" panose="02020603050405020304" pitchFamily="18" charset="0"/>
                <a:cs typeface="Times New Roman" panose="02020603050405020304" pitchFamily="18" charset="0"/>
              </a:rPr>
              <a:t>Etching techniques:</a:t>
            </a:r>
            <a:endParaRPr lang="en-US" sz="2200" b="1"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two major types of etching are</a:t>
            </a:r>
          </a:p>
          <a:p>
            <a:pPr algn="just">
              <a:lnSpc>
                <a:spcPct val="150000"/>
              </a:lnSpc>
            </a:pP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wet etching  ii) dry etching or plasma etching.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etching process that involves using liquid chemicals or etchants to take off the substrate material is called </a:t>
            </a:r>
            <a:r>
              <a:rPr lang="en-US" sz="2200" b="1" dirty="0">
                <a:latin typeface="Times New Roman" panose="02020603050405020304" pitchFamily="18" charset="0"/>
                <a:cs typeface="Times New Roman" panose="02020603050405020304" pitchFamily="18" charset="0"/>
              </a:rPr>
              <a:t>wet etching</a:t>
            </a:r>
            <a:r>
              <a:rPr lang="en-US" sz="220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In the </a:t>
            </a:r>
            <a:r>
              <a:rPr lang="en-US" sz="2200" b="1" dirty="0">
                <a:latin typeface="Times New Roman" panose="02020603050405020304" pitchFamily="18" charset="0"/>
                <a:cs typeface="Times New Roman" panose="02020603050405020304" pitchFamily="18" charset="0"/>
              </a:rPr>
              <a:t>plasma etching </a:t>
            </a:r>
            <a:r>
              <a:rPr lang="en-US" sz="2200" dirty="0">
                <a:latin typeface="Times New Roman" panose="02020603050405020304" pitchFamily="18" charset="0"/>
                <a:cs typeface="Times New Roman" panose="02020603050405020304" pitchFamily="18" charset="0"/>
              </a:rPr>
              <a:t>process, also known as dry etching, plasmas or etchant gases are used to remove the substrate material.</a:t>
            </a:r>
          </a:p>
        </p:txBody>
      </p:sp>
    </p:spTree>
    <p:extLst>
      <p:ext uri="{BB962C8B-B14F-4D97-AF65-F5344CB8AC3E}">
        <p14:creationId xmlns:p14="http://schemas.microsoft.com/office/powerpoint/2010/main" val="349911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14</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Etching</a:t>
            </a:r>
            <a:endParaRPr lang="en-US" sz="3000" b="1" dirty="0">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graphicFrame>
        <p:nvGraphicFramePr>
          <p:cNvPr id="3" name="Table 2">
            <a:extLst>
              <a:ext uri="{FF2B5EF4-FFF2-40B4-BE49-F238E27FC236}">
                <a16:creationId xmlns:a16="http://schemas.microsoft.com/office/drawing/2014/main" id="{F8718C7F-8026-48A8-BCF5-0B49BB858FC4}"/>
              </a:ext>
            </a:extLst>
          </p:cNvPr>
          <p:cNvGraphicFramePr>
            <a:graphicFrameLocks noGrp="1"/>
          </p:cNvGraphicFramePr>
          <p:nvPr>
            <p:extLst>
              <p:ext uri="{D42A27DB-BD31-4B8C-83A1-F6EECF244321}">
                <p14:modId xmlns:p14="http://schemas.microsoft.com/office/powerpoint/2010/main" val="2863682309"/>
              </p:ext>
            </p:extLst>
          </p:nvPr>
        </p:nvGraphicFramePr>
        <p:xfrm>
          <a:off x="233363" y="896768"/>
          <a:ext cx="8677273" cy="5475011"/>
        </p:xfrm>
        <a:graphic>
          <a:graphicData uri="http://schemas.openxmlformats.org/drawingml/2006/table">
            <a:tbl>
              <a:tblPr firstRow="1" firstCol="1" bandRow="1">
                <a:tableStyleId>{5940675A-B579-460E-94D1-54222C63F5DA}</a:tableStyleId>
              </a:tblPr>
              <a:tblGrid>
                <a:gridCol w="1747837">
                  <a:extLst>
                    <a:ext uri="{9D8B030D-6E8A-4147-A177-3AD203B41FA5}">
                      <a16:colId xmlns:a16="http://schemas.microsoft.com/office/drawing/2014/main" val="328348178"/>
                    </a:ext>
                  </a:extLst>
                </a:gridCol>
                <a:gridCol w="3509569">
                  <a:extLst>
                    <a:ext uri="{9D8B030D-6E8A-4147-A177-3AD203B41FA5}">
                      <a16:colId xmlns:a16="http://schemas.microsoft.com/office/drawing/2014/main" val="4048422544"/>
                    </a:ext>
                  </a:extLst>
                </a:gridCol>
                <a:gridCol w="3419867">
                  <a:extLst>
                    <a:ext uri="{9D8B030D-6E8A-4147-A177-3AD203B41FA5}">
                      <a16:colId xmlns:a16="http://schemas.microsoft.com/office/drawing/2014/main" val="3446717087"/>
                    </a:ext>
                  </a:extLst>
                </a:gridCol>
              </a:tblGrid>
              <a:tr h="196033">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solidFill>
                            <a:schemeClr val="tx1"/>
                          </a:solidFill>
                          <a:effectLst/>
                          <a:latin typeface="Times New Roman" panose="02020603050405020304" pitchFamily="18" charset="0"/>
                          <a:cs typeface="Times New Roman" panose="02020603050405020304" pitchFamily="18" charset="0"/>
                        </a:rPr>
                        <a:t>Wet Etching</a:t>
                      </a:r>
                      <a:endParaRPr lang="en-US" sz="20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Dry Etching</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056457"/>
                  </a:ext>
                </a:extLst>
              </a:tr>
              <a:tr h="780330">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Method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Chemical Solutions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Chemical </a:t>
                      </a:r>
                      <a:r>
                        <a:rPr lang="en-US" sz="1800" dirty="0">
                          <a:effectLst/>
                          <a:latin typeface="Times New Roman" panose="02020603050405020304" pitchFamily="18" charset="0"/>
                          <a:cs typeface="Times New Roman" panose="02020603050405020304" pitchFamily="18" charset="0"/>
                        </a:rPr>
                        <a:t>or physical Reactive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7167168"/>
                  </a:ext>
                </a:extLst>
              </a:tr>
              <a:tr h="401117">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Environment and </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equipment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Atmosphere, Bath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Vacuum Chamber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1750409"/>
                  </a:ext>
                </a:extLst>
              </a:tr>
              <a:tr h="1398438">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Advantage</a:t>
                      </a:r>
                    </a:p>
                    <a:p>
                      <a:pPr marL="0" marR="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Low cost, easy to implement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etching rate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Good selectivity for most materials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resolution and cleanliness.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Better process control.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Ease of automation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350306"/>
                  </a:ext>
                </a:extLst>
              </a:tr>
              <a:tr h="1564152">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Disadvantage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Inadequate for defining feature size &lt; 1um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Potential of chemical handling hazards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Wafer contamination issues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cost, hard to implement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Low throughput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Poor selectivity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Potential radiation damage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061260"/>
                  </a:ext>
                </a:extLst>
              </a:tr>
              <a:tr h="606200">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Directionality</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Isotropic</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(Except for etching Crystalline</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Materials)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Anisotropic</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8456783"/>
                  </a:ext>
                </a:extLst>
              </a:tr>
            </a:tbl>
          </a:graphicData>
        </a:graphic>
      </p:graphicFrame>
    </p:spTree>
    <p:extLst>
      <p:ext uri="{BB962C8B-B14F-4D97-AF65-F5344CB8AC3E}">
        <p14:creationId xmlns:p14="http://schemas.microsoft.com/office/powerpoint/2010/main" val="70782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1" name="Object 5">
            <a:extLst>
              <a:ext uri="{FF2B5EF4-FFF2-40B4-BE49-F238E27FC236}">
                <a16:creationId xmlns:a16="http://schemas.microsoft.com/office/drawing/2014/main" id="{D33DDF20-84C4-4039-B860-A3951EA98235}"/>
              </a:ext>
            </a:extLst>
          </p:cNvPr>
          <p:cNvGraphicFramePr>
            <a:graphicFrameLocks noChangeAspect="1"/>
          </p:cNvGraphicFramePr>
          <p:nvPr>
            <p:extLst>
              <p:ext uri="{D42A27DB-BD31-4B8C-83A1-F6EECF244321}">
                <p14:modId xmlns:p14="http://schemas.microsoft.com/office/powerpoint/2010/main" val="489584381"/>
              </p:ext>
            </p:extLst>
          </p:nvPr>
        </p:nvGraphicFramePr>
        <p:xfrm>
          <a:off x="292918" y="2651125"/>
          <a:ext cx="3657600" cy="647700"/>
        </p:xfrm>
        <a:graphic>
          <a:graphicData uri="http://schemas.openxmlformats.org/presentationml/2006/ole">
            <mc:AlternateContent xmlns:mc="http://schemas.openxmlformats.org/markup-compatibility/2006">
              <mc:Choice xmlns:v="urn:schemas-microsoft-com:vml" Requires="v">
                <p:oleObj spid="_x0000_s1432" name="Equation" r:id="rId3" imgW="4012920" imgH="711000" progId="Equation.2">
                  <p:embed/>
                </p:oleObj>
              </mc:Choice>
              <mc:Fallback>
                <p:oleObj name="Equation" r:id="rId3" imgW="4012920" imgH="711000" progId="Equation.2">
                  <p:embed/>
                  <p:pic>
                    <p:nvPicPr>
                      <p:cNvPr id="39941" name="Object 5">
                        <a:extLst>
                          <a:ext uri="{FF2B5EF4-FFF2-40B4-BE49-F238E27FC236}">
                            <a16:creationId xmlns:a16="http://schemas.microsoft.com/office/drawing/2014/main" id="{D33DDF20-84C4-4039-B860-A3951EA98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8" y="2651125"/>
                        <a:ext cx="3657600" cy="647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a:extLst>
              <a:ext uri="{FF2B5EF4-FFF2-40B4-BE49-F238E27FC236}">
                <a16:creationId xmlns:a16="http://schemas.microsoft.com/office/drawing/2014/main" id="{0F5EEABE-8C93-4AA9-81CF-5A6B64E6CE23}"/>
              </a:ext>
            </a:extLst>
          </p:cNvPr>
          <p:cNvGraphicFramePr>
            <a:graphicFrameLocks noChangeAspect="1"/>
          </p:cNvGraphicFramePr>
          <p:nvPr>
            <p:extLst>
              <p:ext uri="{D42A27DB-BD31-4B8C-83A1-F6EECF244321}">
                <p14:modId xmlns:p14="http://schemas.microsoft.com/office/powerpoint/2010/main" val="962687425"/>
              </p:ext>
            </p:extLst>
          </p:nvPr>
        </p:nvGraphicFramePr>
        <p:xfrm>
          <a:off x="3232191" y="4876800"/>
          <a:ext cx="1282700" cy="368300"/>
        </p:xfrm>
        <a:graphic>
          <a:graphicData uri="http://schemas.openxmlformats.org/presentationml/2006/ole">
            <mc:AlternateContent xmlns:mc="http://schemas.openxmlformats.org/markup-compatibility/2006">
              <mc:Choice xmlns:v="urn:schemas-microsoft-com:vml" Requires="v">
                <p:oleObj spid="_x0000_s1433" name="Equation" r:id="rId5" imgW="1282680" imgH="368280" progId="Equation.2">
                  <p:embed/>
                </p:oleObj>
              </mc:Choice>
              <mc:Fallback>
                <p:oleObj name="Equation" r:id="rId5" imgW="1282680" imgH="368280" progId="Equation.2">
                  <p:embed/>
                  <p:pic>
                    <p:nvPicPr>
                      <p:cNvPr id="39942" name="Object 6">
                        <a:extLst>
                          <a:ext uri="{FF2B5EF4-FFF2-40B4-BE49-F238E27FC236}">
                            <a16:creationId xmlns:a16="http://schemas.microsoft.com/office/drawing/2014/main" id="{0F5EEABE-8C93-4AA9-81CF-5A6B64E6CE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91" y="4876800"/>
                        <a:ext cx="1282700" cy="368300"/>
                      </a:xfrm>
                      <a:prstGeom prst="rect">
                        <a:avLst/>
                      </a:prstGeom>
                      <a:noFill/>
                      <a:ln>
                        <a:noFill/>
                      </a:ln>
                      <a:effectLst/>
                    </p:spPr>
                  </p:pic>
                </p:oleObj>
              </mc:Fallback>
            </mc:AlternateContent>
          </a:graphicData>
        </a:graphic>
      </p:graphicFrame>
      <p:pic>
        <p:nvPicPr>
          <p:cNvPr id="39943" name="Picture 7">
            <a:extLst>
              <a:ext uri="{FF2B5EF4-FFF2-40B4-BE49-F238E27FC236}">
                <a16:creationId xmlns:a16="http://schemas.microsoft.com/office/drawing/2014/main" id="{1F3B47B3-C7E2-48A5-97B6-D85CA68A0516}"/>
              </a:ext>
            </a:extLst>
          </p:cNvPr>
          <p:cNvPicPr>
            <a:picLocks noGrp="1" noChangeAspect="1" noChangeArrowheads="1"/>
          </p:cNvPicPr>
          <p:nvPr>
            <p:ph type="clipArt" sz="half" idx="2"/>
          </p:nvPr>
        </p:nvPicPr>
        <p:blipFill>
          <a:blip r:embed="rId7">
            <a:extLst>
              <a:ext uri="{28A0092B-C50C-407E-A947-70E740481C1C}">
                <a14:useLocalDpi xmlns:a14="http://schemas.microsoft.com/office/drawing/2010/main" val="0"/>
              </a:ext>
            </a:extLst>
          </a:blip>
          <a:srcRect/>
          <a:stretch>
            <a:fillRect/>
          </a:stretch>
        </p:blipFill>
        <p:spPr>
          <a:xfrm>
            <a:off x="5193483" y="2651125"/>
            <a:ext cx="3933952" cy="3335338"/>
          </a:xfrm>
          <a:noFill/>
          <a:ln/>
        </p:spPr>
      </p:pic>
      <p:sp>
        <p:nvSpPr>
          <p:cNvPr id="10" name="Slide Number Placeholder 5">
            <a:extLst>
              <a:ext uri="{FF2B5EF4-FFF2-40B4-BE49-F238E27FC236}">
                <a16:creationId xmlns:a16="http://schemas.microsoft.com/office/drawing/2014/main" id="{964FEFAC-F22C-4F53-A7BB-9E386ACB4209}"/>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15</a:t>
            </a:fld>
            <a:endParaRPr lang="en-US" altLang="en-US" sz="2000" dirty="0">
              <a:solidFill>
                <a:srgbClr val="009900"/>
              </a:solidFill>
            </a:endParaRPr>
          </a:p>
        </p:txBody>
      </p:sp>
      <p:sp>
        <p:nvSpPr>
          <p:cNvPr id="11" name="TextBox 10">
            <a:extLst>
              <a:ext uri="{FF2B5EF4-FFF2-40B4-BE49-F238E27FC236}">
                <a16:creationId xmlns:a16="http://schemas.microsoft.com/office/drawing/2014/main" id="{18FD10DC-81EC-457C-B5AA-7636C91F73C0}"/>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Yield</a:t>
            </a:r>
            <a:endParaRPr lang="en-US" sz="30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527A4CC1-4291-4243-88F8-E613E283492C}"/>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19-Jan-21</a:t>
            </a:fld>
            <a:endParaRPr lang="en-US" dirty="0"/>
          </a:p>
        </p:txBody>
      </p:sp>
      <p:sp>
        <p:nvSpPr>
          <p:cNvPr id="4" name="TextBox 3">
            <a:extLst>
              <a:ext uri="{FF2B5EF4-FFF2-40B4-BE49-F238E27FC236}">
                <a16:creationId xmlns:a16="http://schemas.microsoft.com/office/drawing/2014/main" id="{F2246440-9A67-42A4-AAAC-63433ED52CEA}"/>
              </a:ext>
            </a:extLst>
          </p:cNvPr>
          <p:cNvSpPr txBox="1"/>
          <p:nvPr/>
        </p:nvSpPr>
        <p:spPr>
          <a:xfrm>
            <a:off x="304801" y="21169"/>
            <a:ext cx="8534400" cy="6580264"/>
          </a:xfrm>
          <a:prstGeom prst="rect">
            <a:avLst/>
          </a:prstGeom>
          <a:noFill/>
        </p:spPr>
        <p:txBody>
          <a:bodyPr wrap="square" rtlCol="0">
            <a:spAutoFit/>
          </a:bodyPr>
          <a:lstStyle/>
          <a:p>
            <a:endParaRPr lang="en-US" dirty="0"/>
          </a:p>
          <a:p>
            <a:endParaRPr lang="en-US" dirty="0"/>
          </a:p>
          <a:p>
            <a:endParaRPr lang="en-US" dirty="0"/>
          </a:p>
          <a:p>
            <a:pPr marL="342900"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Yield means number of good chips produced from a dice</a:t>
            </a:r>
          </a:p>
          <a:p>
            <a:pPr marL="342900"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yield is influenced by:</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technology</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chip area</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layout</a:t>
            </a:r>
            <a:endParaRPr lang="en-US" altLang="en-US" dirty="0"/>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endParaRPr lang="en-US" dirty="0"/>
          </a:p>
          <a:p>
            <a:r>
              <a:rPr lang="en-US" altLang="en-US" dirty="0"/>
              <a:t>Yield can be approximated by:</a:t>
            </a:r>
          </a:p>
          <a:p>
            <a:pPr lvl="1">
              <a:lnSpc>
                <a:spcPct val="140000"/>
              </a:lnSpc>
              <a:buFontTx/>
              <a:buNone/>
            </a:pPr>
            <a:r>
              <a:rPr lang="en-US" altLang="en-US" dirty="0"/>
              <a:t>			</a:t>
            </a:r>
          </a:p>
          <a:p>
            <a:pPr lvl="1">
              <a:lnSpc>
                <a:spcPct val="140000"/>
              </a:lnSpc>
              <a:buFontTx/>
              <a:buNone/>
            </a:pPr>
            <a:endParaRPr lang="en-US" altLang="en-US" dirty="0"/>
          </a:p>
          <a:p>
            <a:pPr lvl="1">
              <a:lnSpc>
                <a:spcPct val="140000"/>
              </a:lnSpc>
              <a:buFontTx/>
              <a:buNone/>
            </a:pPr>
            <a:r>
              <a:rPr lang="en-US" altLang="en-US" dirty="0"/>
              <a:t>			A - chip area (cm</a:t>
            </a:r>
            <a:r>
              <a:rPr lang="en-US" altLang="en-US" baseline="30000" dirty="0"/>
              <a:t>2</a:t>
            </a:r>
            <a:r>
              <a:rPr lang="en-US" altLang="en-US" dirty="0"/>
              <a:t>)</a:t>
            </a:r>
          </a:p>
          <a:p>
            <a:pPr lvl="1">
              <a:buFontTx/>
              <a:buNone/>
            </a:pPr>
            <a:r>
              <a:rPr lang="en-US" altLang="en-US" dirty="0"/>
              <a:t>			D - defect density (defects/cm</a:t>
            </a:r>
            <a:r>
              <a:rPr lang="en-US" altLang="en-US" baseline="30000" dirty="0"/>
              <a:t>2</a:t>
            </a:r>
            <a:r>
              <a:rPr lang="en-US" alt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71F8BF-33D4-410C-8F55-FD147C1D308A}" type="datetime5">
              <a:rPr lang="en-US" smtClean="0"/>
              <a:t>19-Jan-21</a:t>
            </a:fld>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16</a:t>
            </a:fld>
            <a:endParaRPr lang="en-US"/>
          </a:p>
        </p:txBody>
      </p:sp>
      <p:sp>
        <p:nvSpPr>
          <p:cNvPr id="6" name="TextBox 5">
            <a:extLst>
              <a:ext uri="{FF2B5EF4-FFF2-40B4-BE49-F238E27FC236}">
                <a16:creationId xmlns:a16="http://schemas.microsoft.com/office/drawing/2014/main" id="{6DA7BCDC-AC2B-49BD-B017-9FD82766B622}"/>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Yield</a:t>
            </a:r>
            <a:endParaRPr lang="en-US" sz="3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0" y="872518"/>
            <a:ext cx="9144000" cy="5240421"/>
          </a:xfrm>
          <a:prstGeom prst="rect">
            <a:avLst/>
          </a:prstGeom>
        </p:spPr>
      </p:pic>
    </p:spTree>
    <p:extLst>
      <p:ext uri="{BB962C8B-B14F-4D97-AF65-F5344CB8AC3E}">
        <p14:creationId xmlns:p14="http://schemas.microsoft.com/office/powerpoint/2010/main" val="199102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71F8BF-33D4-410C-8F55-FD147C1D308A}" type="datetime5">
              <a:rPr lang="en-US" smtClean="0"/>
              <a:t>19-Jan-21</a:t>
            </a:fld>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17</a:t>
            </a:fld>
            <a:endParaRPr lang="en-US"/>
          </a:p>
        </p:txBody>
      </p:sp>
      <p:pic>
        <p:nvPicPr>
          <p:cNvPr id="5" name="Picture 4"/>
          <p:cNvPicPr>
            <a:picLocks noChangeAspect="1"/>
          </p:cNvPicPr>
          <p:nvPr/>
        </p:nvPicPr>
        <p:blipFill>
          <a:blip r:embed="rId2"/>
          <a:stretch>
            <a:fillRect/>
          </a:stretch>
        </p:blipFill>
        <p:spPr>
          <a:xfrm>
            <a:off x="0" y="762000"/>
            <a:ext cx="9144000" cy="5319132"/>
          </a:xfrm>
          <a:prstGeom prst="rect">
            <a:avLst/>
          </a:prstGeom>
        </p:spPr>
      </p:pic>
      <p:sp>
        <p:nvSpPr>
          <p:cNvPr id="6" name="Title 5">
            <a:extLst>
              <a:ext uri="{FF2B5EF4-FFF2-40B4-BE49-F238E27FC236}">
                <a16:creationId xmlns:a16="http://schemas.microsoft.com/office/drawing/2014/main" id="{18FD10DC-81EC-457C-B5AA-7636C91F73C0}"/>
              </a:ext>
            </a:extLst>
          </p:cNvPr>
          <p:cNvSpPr txBox="1">
            <a:spLocks noGrp="1"/>
          </p:cNvSpPr>
          <p:nvPr>
            <p:ph type="title"/>
          </p:nvPr>
        </p:nvSpPr>
        <p:spPr>
          <a:xfrm>
            <a:off x="0" y="217993"/>
            <a:ext cx="9144000" cy="584776"/>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Models of Yield</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Yield Vs Company P</a:t>
            </a:r>
            <a:r>
              <a:rPr lang="en-US" sz="3200" b="1" dirty="0">
                <a:latin typeface="Times New Roman" panose="02020603050405020304" pitchFamily="18" charset="0"/>
                <a:cs typeface="Times New Roman" panose="02020603050405020304" pitchFamily="18" charset="0"/>
              </a:rPr>
              <a:t>rofitability</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19-Jan-21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sp>
        <p:nvSpPr>
          <p:cNvPr id="2" name="Rectangle 1"/>
          <p:cNvSpPr/>
          <p:nvPr/>
        </p:nvSpPr>
        <p:spPr>
          <a:xfrm>
            <a:off x="228600" y="958386"/>
            <a:ext cx="7924800" cy="646331"/>
          </a:xfrm>
          <a:prstGeom prst="rect">
            <a:avLst/>
          </a:prstGeom>
        </p:spPr>
        <p:txBody>
          <a:bodyPr wrap="square">
            <a:spAutoFit/>
          </a:bodyPr>
          <a:lstStyle/>
          <a:p>
            <a:r>
              <a:rPr lang="en-US" dirty="0"/>
              <a:t>Yield of a process determines the profitability of a semiconductor company.</a:t>
            </a:r>
          </a:p>
          <a:p>
            <a:r>
              <a:rPr lang="en-US" dirty="0"/>
              <a:t>Yield can be written as</a:t>
            </a:r>
          </a:p>
        </p:txBody>
      </p:sp>
      <p:pic>
        <p:nvPicPr>
          <p:cNvPr id="4" name="Picture 3"/>
          <p:cNvPicPr>
            <a:picLocks noChangeAspect="1"/>
          </p:cNvPicPr>
          <p:nvPr/>
        </p:nvPicPr>
        <p:blipFill>
          <a:blip r:embed="rId3"/>
          <a:stretch>
            <a:fillRect/>
          </a:stretch>
        </p:blipFill>
        <p:spPr>
          <a:xfrm>
            <a:off x="1881187" y="2199095"/>
            <a:ext cx="4619625" cy="77152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1145" y="3309806"/>
            <a:ext cx="8924925" cy="971550"/>
          </a:xfrm>
          <a:prstGeom prst="rect">
            <a:avLst/>
          </a:prstGeom>
        </p:spPr>
      </p:pic>
      <p:pic>
        <p:nvPicPr>
          <p:cNvPr id="10" name="Picture 9"/>
          <p:cNvPicPr>
            <a:picLocks noChangeAspect="1"/>
          </p:cNvPicPr>
          <p:nvPr/>
        </p:nvPicPr>
        <p:blipFill>
          <a:blip r:embed="rId6"/>
          <a:stretch>
            <a:fillRect/>
          </a:stretch>
        </p:blipFill>
        <p:spPr>
          <a:xfrm>
            <a:off x="3387226" y="4499991"/>
            <a:ext cx="2133600" cy="857250"/>
          </a:xfrm>
          <a:prstGeom prst="rect">
            <a:avLst/>
          </a:prstGeom>
        </p:spPr>
      </p:pic>
    </p:spTree>
    <p:extLst>
      <p:ext uri="{BB962C8B-B14F-4D97-AF65-F5344CB8AC3E}">
        <p14:creationId xmlns:p14="http://schemas.microsoft.com/office/powerpoint/2010/main" val="355559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 -1</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19-Jan-21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28600" y="3815861"/>
            <a:ext cx="6939771" cy="1478794"/>
          </a:xfrm>
          <a:prstGeom prst="rect">
            <a:avLst/>
          </a:prstGeom>
        </p:spPr>
      </p:pic>
      <p:pic>
        <p:nvPicPr>
          <p:cNvPr id="10" name="Picture 9"/>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1328265" y="1143000"/>
            <a:ext cx="6076106" cy="2043582"/>
          </a:xfrm>
          <a:prstGeom prst="rect">
            <a:avLst/>
          </a:prstGeom>
        </p:spPr>
      </p:pic>
    </p:spTree>
    <p:extLst>
      <p:ext uri="{BB962C8B-B14F-4D97-AF65-F5344CB8AC3E}">
        <p14:creationId xmlns:p14="http://schemas.microsoft.com/office/powerpoint/2010/main" val="40259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7560309" y="4298569"/>
            <a:ext cx="234696" cy="227075"/>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457200" y="914400"/>
            <a:ext cx="8534400" cy="5791199"/>
          </a:xfrm>
          <a:prstGeom prst="rect">
            <a:avLst/>
          </a:prstGeom>
        </p:spPr>
        <p:txBody>
          <a:bodyPr wrap="square" lIns="0" tIns="0" rIns="0" bIns="0" rtlCol="0">
            <a:noAutofit/>
          </a:bodyPr>
          <a:lstStyle/>
          <a:p>
            <a:pPr marL="355600" marR="39380" indent="-342900">
              <a:lnSpc>
                <a:spcPct val="150000"/>
              </a:lnSpc>
              <a:spcBef>
                <a:spcPts val="120"/>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Lower static power dissipation</a:t>
            </a:r>
          </a:p>
          <a:p>
            <a:pPr marL="355600" marR="39380" indent="-342900">
              <a:lnSpc>
                <a:spcPct val="150000"/>
              </a:lnSpc>
              <a:spcBef>
                <a:spcPts val="11"/>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Higher noise margins</a:t>
            </a:r>
            <a:r>
              <a:rPr lang="en-US" sz="2400" dirty="0">
                <a:latin typeface="Times New Roman" panose="02020603050405020304" pitchFamily="18" charset="0"/>
                <a:cs typeface="Times New Roman" panose="02020603050405020304" pitchFamily="18" charset="0"/>
              </a:rPr>
              <a:t> and packing density</a:t>
            </a:r>
            <a:endParaRPr sz="2400" dirty="0">
              <a:latin typeface="Times New Roman" panose="02020603050405020304" pitchFamily="18" charset="0"/>
              <a:cs typeface="Times New Roman" panose="02020603050405020304" pitchFamily="18" charset="0"/>
            </a:endParaRPr>
          </a:p>
          <a:p>
            <a:pPr marL="355600" marR="39380" indent="-342900">
              <a:lnSpc>
                <a:spcPct val="150000"/>
              </a:lnSpc>
              <a:spcBef>
                <a:spcPts val="0"/>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yield with large integrated complex functions</a:t>
            </a:r>
          </a:p>
          <a:p>
            <a:pPr marL="355600" marR="39380" indent="-342900">
              <a:lnSpc>
                <a:spcPct val="150000"/>
              </a:lnSpc>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input impedance </a:t>
            </a:r>
            <a:r>
              <a:rPr lang="en-US" sz="2400" dirty="0">
                <a:latin typeface="Times New Roman" panose="02020603050405020304" pitchFamily="18" charset="0"/>
                <a:cs typeface="Times New Roman" panose="02020603050405020304" pitchFamily="18" charset="0"/>
              </a:rPr>
              <a:t> and scalable</a:t>
            </a:r>
            <a:r>
              <a:rPr sz="2400" dirty="0">
                <a:latin typeface="Times New Roman" panose="02020603050405020304" pitchFamily="18" charset="0"/>
                <a:cs typeface="Times New Roman" panose="02020603050405020304" pitchFamily="18" charset="0"/>
              </a:rPr>
              <a:t> threshold voltage</a:t>
            </a:r>
          </a:p>
          <a:p>
            <a:pPr marL="355600" marR="39380" indent="-342900">
              <a:lnSpc>
                <a:spcPct val="150000"/>
              </a:lnSpc>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delay load sensitivity</a:t>
            </a:r>
          </a:p>
          <a:p>
            <a:pPr marL="35560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Low</a:t>
            </a:r>
            <a:r>
              <a:rPr sz="2400" spc="-43"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tr</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a:t>
            </a:r>
            <a:r>
              <a:rPr sz="2400" spc="9" dirty="0">
                <a:latin typeface="Times New Roman" panose="02020603050405020304" pitchFamily="18" charset="0"/>
                <a:cs typeface="Times New Roman" panose="02020603050405020304" pitchFamily="18" charset="0"/>
              </a:rPr>
              <a:t>s</a:t>
            </a:r>
            <a:r>
              <a:rPr sz="2400" spc="0" dirty="0">
                <a:latin typeface="Times New Roman" panose="02020603050405020304" pitchFamily="18" charset="0"/>
                <a:cs typeface="Times New Roman" panose="02020603050405020304" pitchFamily="18" charset="0"/>
              </a:rPr>
              <a:t>conduct</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nc</a:t>
            </a:r>
            <a:r>
              <a:rPr sz="2400" spc="4" dirty="0">
                <a:latin typeface="Times New Roman" panose="02020603050405020304" pitchFamily="18" charset="0"/>
                <a:cs typeface="Times New Roman" panose="02020603050405020304" pitchFamily="18" charset="0"/>
              </a:rPr>
              <a:t>e</a:t>
            </a:r>
            <a:r>
              <a:rPr sz="2400" spc="0" dirty="0">
                <a:latin typeface="Times New Roman" panose="02020603050405020304" pitchFamily="18" charset="0"/>
                <a:cs typeface="Times New Roman" panose="02020603050405020304" pitchFamily="18" charset="0"/>
              </a:rPr>
              <a:t>,</a:t>
            </a:r>
            <a:r>
              <a:rPr sz="2400" spc="-196"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w</a:t>
            </a:r>
            <a:r>
              <a:rPr sz="2400" spc="9" dirty="0">
                <a:latin typeface="Times New Roman" panose="02020603050405020304" pitchFamily="18" charset="0"/>
                <a:cs typeface="Times New Roman" panose="02020603050405020304" pitchFamily="18" charset="0"/>
              </a:rPr>
              <a:t>h</a:t>
            </a:r>
            <a:r>
              <a:rPr sz="2400" spc="0" dirty="0">
                <a:latin typeface="Times New Roman" panose="02020603050405020304" pitchFamily="18" charset="0"/>
                <a:cs typeface="Times New Roman" panose="02020603050405020304" pitchFamily="18" charset="0"/>
              </a:rPr>
              <a:t>ere</a:t>
            </a:r>
            <a:r>
              <a:rPr sz="2400" spc="-6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tra</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sco</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ducta</a:t>
            </a:r>
            <a:r>
              <a:rPr sz="2400" spc="9"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ce,</a:t>
            </a:r>
            <a:r>
              <a:rPr sz="2400" spc="-196" dirty="0">
                <a:latin typeface="Times New Roman" panose="02020603050405020304" pitchFamily="18" charset="0"/>
                <a:cs typeface="Times New Roman" panose="02020603050405020304" pitchFamily="18" charset="0"/>
              </a:rPr>
              <a:t> </a:t>
            </a:r>
            <a:r>
              <a:rPr sz="2400" spc="29" dirty="0">
                <a:latin typeface="Times New Roman" panose="02020603050405020304" pitchFamily="18" charset="0"/>
                <a:cs typeface="Times New Roman" panose="02020603050405020304" pitchFamily="18" charset="0"/>
              </a:rPr>
              <a:t>g</a:t>
            </a:r>
            <a:r>
              <a:rPr sz="2400" spc="0" baseline="-20349" dirty="0">
                <a:latin typeface="Times New Roman" panose="02020603050405020304" pitchFamily="18" charset="0"/>
                <a:cs typeface="Times New Roman" panose="02020603050405020304" pitchFamily="18" charset="0"/>
              </a:rPr>
              <a:t>m </a:t>
            </a:r>
            <a:endParaRPr sz="2400" dirty="0">
              <a:latin typeface="Times New Roman" panose="02020603050405020304" pitchFamily="18" charset="0"/>
              <a:cs typeface="Times New Roman" panose="02020603050405020304" pitchFamily="18" charset="0"/>
            </a:endParaRPr>
          </a:p>
          <a:p>
            <a:pPr marL="35560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B</a:t>
            </a:r>
            <a:r>
              <a:rPr sz="2400" spc="-4"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-direction</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l</a:t>
            </a:r>
            <a:r>
              <a:rPr sz="2400" spc="-131"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cap</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bi</a:t>
            </a:r>
            <a:r>
              <a:rPr sz="2400" spc="-9" dirty="0">
                <a:latin typeface="Times New Roman" panose="02020603050405020304" pitchFamily="18" charset="0"/>
                <a:cs typeface="Times New Roman" panose="02020603050405020304" pitchFamily="18" charset="0"/>
              </a:rPr>
              <a:t>l</a:t>
            </a:r>
            <a:r>
              <a:rPr sz="2400" spc="0" dirty="0">
                <a:latin typeface="Times New Roman" panose="02020603050405020304" pitchFamily="18" charset="0"/>
                <a:cs typeface="Times New Roman" panose="02020603050405020304" pitchFamily="18" charset="0"/>
              </a:rPr>
              <a:t>ity</a:t>
            </a:r>
            <a:r>
              <a:rPr sz="2400" spc="-95"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(drain</a:t>
            </a:r>
            <a:r>
              <a:rPr sz="2400" spc="-44"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&amp;</a:t>
            </a:r>
            <a:r>
              <a:rPr sz="2400" spc="-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source</a:t>
            </a:r>
            <a:r>
              <a:rPr sz="2400" spc="-48"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are</a:t>
            </a:r>
            <a:r>
              <a:rPr lang="en-US" sz="2400" spc="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in</a:t>
            </a:r>
            <a:r>
              <a:rPr sz="2400" spc="4" dirty="0">
                <a:latin typeface="Times New Roman" panose="02020603050405020304" pitchFamily="18" charset="0"/>
                <a:cs typeface="Times New Roman" panose="02020603050405020304" pitchFamily="18" charset="0"/>
              </a:rPr>
              <a:t>t</a:t>
            </a:r>
            <a:r>
              <a:rPr sz="2400" spc="0" dirty="0">
                <a:latin typeface="Times New Roman" panose="02020603050405020304" pitchFamily="18" charset="0"/>
                <a:cs typeface="Times New Roman" panose="02020603050405020304" pitchFamily="18" charset="0"/>
              </a:rPr>
              <a:t>er</a:t>
            </a:r>
            <a:r>
              <a:rPr lang="en-US" sz="2400" spc="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ch</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a:t>
            </a:r>
            <a:r>
              <a:rPr sz="2400" spc="4" dirty="0">
                <a:latin typeface="Times New Roman" panose="02020603050405020304" pitchFamily="18" charset="0"/>
                <a:cs typeface="Times New Roman" panose="02020603050405020304" pitchFamily="18" charset="0"/>
              </a:rPr>
              <a:t>g</a:t>
            </a:r>
            <a:r>
              <a:rPr sz="2400" spc="0" dirty="0">
                <a:latin typeface="Times New Roman" panose="02020603050405020304" pitchFamily="18" charset="0"/>
                <a:cs typeface="Times New Roman" panose="02020603050405020304" pitchFamily="18" charset="0"/>
              </a:rPr>
              <a:t>e</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ble)</a:t>
            </a:r>
            <a:endParaRPr sz="2400" dirty="0">
              <a:latin typeface="Times New Roman" panose="02020603050405020304" pitchFamily="18" charset="0"/>
              <a:cs typeface="Times New Roman" panose="02020603050405020304" pitchFamily="18" charset="0"/>
            </a:endParaRPr>
          </a:p>
          <a:p>
            <a:pPr marL="355600" marR="3938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A</a:t>
            </a:r>
            <a:r>
              <a:rPr sz="2400" spc="-1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n</a:t>
            </a:r>
            <a:r>
              <a:rPr sz="2400" spc="4" dirty="0">
                <a:latin typeface="Times New Roman" panose="02020603050405020304" pitchFamily="18" charset="0"/>
                <a:cs typeface="Times New Roman" panose="02020603050405020304" pitchFamily="18" charset="0"/>
              </a:rPr>
              <a:t>e</a:t>
            </a:r>
            <a:r>
              <a:rPr sz="2400" spc="0" dirty="0">
                <a:latin typeface="Times New Roman" panose="02020603050405020304" pitchFamily="18" charset="0"/>
                <a:cs typeface="Times New Roman" panose="02020603050405020304" pitchFamily="18" charset="0"/>
              </a:rPr>
              <a:t>ar</a:t>
            </a:r>
            <a:r>
              <a:rPr sz="2400" spc="-4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de</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l</a:t>
            </a:r>
            <a:r>
              <a:rPr sz="2400" spc="-5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s</a:t>
            </a:r>
            <a:r>
              <a:rPr sz="2400" spc="4" dirty="0">
                <a:latin typeface="Times New Roman" panose="02020603050405020304" pitchFamily="18" charset="0"/>
                <a:cs typeface="Times New Roman" panose="02020603050405020304" pitchFamily="18" charset="0"/>
              </a:rPr>
              <a:t>w</a:t>
            </a:r>
            <a:r>
              <a:rPr sz="2400" spc="0" dirty="0">
                <a:latin typeface="Times New Roman" panose="02020603050405020304" pitchFamily="18" charset="0"/>
                <a:cs typeface="Times New Roman" panose="02020603050405020304" pitchFamily="18" charset="0"/>
              </a:rPr>
              <a:t>itchi</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g</a:t>
            </a:r>
            <a:r>
              <a:rPr sz="2400" spc="-95"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dev</a:t>
            </a:r>
            <a:r>
              <a:rPr sz="2400" spc="-4"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ce</a:t>
            </a:r>
            <a:endParaRPr sz="2400" dirty="0">
              <a:latin typeface="Times New Roman" panose="02020603050405020304" pitchFamily="18" charset="0"/>
              <a:cs typeface="Times New Roman" panose="02020603050405020304" pitchFamily="18" charset="0"/>
            </a:endParaRPr>
          </a:p>
          <a:p>
            <a:pPr marL="355600" marR="36715" indent="-342900">
              <a:lnSpc>
                <a:spcPct val="150000"/>
              </a:lnSpc>
              <a:spcBef>
                <a:spcPts val="131"/>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Low gai</a:t>
            </a:r>
            <a:r>
              <a:rPr lang="en-US" sz="2400" dirty="0">
                <a:latin typeface="Times New Roman" panose="02020603050405020304" pitchFamily="18" charset="0"/>
                <a:cs typeface="Times New Roman" panose="02020603050405020304" pitchFamily="18" charset="0"/>
              </a:rPr>
              <a:t>n</a:t>
            </a:r>
            <a:endParaRPr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Characteristics of CMOS Technology</a:t>
            </a:r>
          </a:p>
        </p:txBody>
      </p:sp>
      <p:sp>
        <p:nvSpPr>
          <p:cNvPr id="12" name="Date Placeholder 1">
            <a:extLst>
              <a:ext uri="{FF2B5EF4-FFF2-40B4-BE49-F238E27FC236}">
                <a16:creationId xmlns:a16="http://schemas.microsoft.com/office/drawing/2014/main" id="{D54D9505-37B1-44D2-BB16-899E8631EC53}"/>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13" name="Slide Number Placeholder 2">
            <a:extLst>
              <a:ext uri="{FF2B5EF4-FFF2-40B4-BE49-F238E27FC236}">
                <a16:creationId xmlns:a16="http://schemas.microsoft.com/office/drawing/2014/main" id="{B85DBCEA-6CE5-45CA-BF7F-685414926D61}"/>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1015663"/>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Math-2</a:t>
            </a:r>
          </a:p>
          <a:p>
            <a:pPr algn="ct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19-Jan-21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sp>
        <p:nvSpPr>
          <p:cNvPr id="2" name="Rectangle 1"/>
          <p:cNvSpPr/>
          <p:nvPr/>
        </p:nvSpPr>
        <p:spPr>
          <a:xfrm>
            <a:off x="533400" y="1752600"/>
            <a:ext cx="8243202" cy="4154984"/>
          </a:xfrm>
          <a:prstGeom prst="rect">
            <a:avLst/>
          </a:prstGeom>
        </p:spPr>
        <p:txBody>
          <a:bodyPr wrap="square">
            <a:spAutoFit/>
          </a:bodyPr>
          <a:lstStyle/>
          <a:p>
            <a:r>
              <a:rPr lang="en-US" sz="2400" dirty="0"/>
              <a:t>Consider a wafer with </a:t>
            </a:r>
          </a:p>
          <a:p>
            <a:pPr marL="285750" indent="-285750">
              <a:buFont typeface="Wingdings" panose="05000000000000000000" pitchFamily="2" charset="2"/>
              <a:buChar char="§"/>
            </a:pPr>
            <a:r>
              <a:rPr lang="en-US" sz="2400" dirty="0"/>
              <a:t>Defect density </a:t>
            </a:r>
            <a:r>
              <a:rPr lang="en-US" sz="2400" i="1" dirty="0"/>
              <a:t>d = 1.25 defects/cm</a:t>
            </a:r>
            <a:r>
              <a:rPr lang="en-US" sz="2400" i="1" baseline="30000" dirty="0"/>
              <a:t>2 </a:t>
            </a:r>
          </a:p>
          <a:p>
            <a:pPr marL="285750" indent="-285750">
              <a:buFont typeface="Wingdings" panose="05000000000000000000" pitchFamily="2" charset="2"/>
              <a:buChar char="§"/>
            </a:pPr>
            <a:r>
              <a:rPr lang="en-US" sz="2400" dirty="0"/>
              <a:t>clustering parameter α</a:t>
            </a:r>
            <a:r>
              <a:rPr lang="en-US" sz="2400" i="1" dirty="0"/>
              <a:t> = 0.5 </a:t>
            </a:r>
            <a:r>
              <a:rPr lang="en-US" sz="2400" dirty="0"/>
              <a:t>and Chip area, </a:t>
            </a:r>
            <a:r>
              <a:rPr lang="en-US" sz="2400" i="1" dirty="0"/>
              <a:t>A = 8 mm × 8 mm = 0.64 cm</a:t>
            </a:r>
            <a:r>
              <a:rPr lang="en-US" sz="2400" i="1" baseline="30000" dirty="0"/>
              <a:t>2 </a:t>
            </a:r>
          </a:p>
          <a:p>
            <a:pPr marL="285750" indent="-285750">
              <a:buFont typeface="Wingdings" panose="05000000000000000000" pitchFamily="2" charset="2"/>
              <a:buChar char="§"/>
            </a:pPr>
            <a:r>
              <a:rPr lang="en-US" sz="2400" dirty="0"/>
              <a:t>each wafer has 500 chips</a:t>
            </a:r>
          </a:p>
          <a:p>
            <a:pPr marL="285750" indent="-285750">
              <a:buFont typeface="Wingdings" panose="05000000000000000000" pitchFamily="2" charset="2"/>
              <a:buChar char="§"/>
            </a:pPr>
            <a:r>
              <a:rPr lang="en-US" sz="2400" dirty="0"/>
              <a:t>The cost of processing a wafer is $100</a:t>
            </a:r>
          </a:p>
          <a:p>
            <a:pPr marL="285750" indent="-285750">
              <a:buFont typeface="Wingdings" panose="05000000000000000000" pitchFamily="2" charset="2"/>
              <a:buChar char="§"/>
            </a:pPr>
            <a:endParaRPr lang="en-US" sz="2400" dirty="0"/>
          </a:p>
          <a:p>
            <a:pPr marL="857250" lvl="1" indent="-400050">
              <a:buFont typeface="+mj-lt"/>
              <a:buAutoNum type="romanUcPeriod"/>
            </a:pPr>
            <a:r>
              <a:rPr lang="en-US" sz="2400" dirty="0"/>
              <a:t>Calculate the processing cost per chip.</a:t>
            </a:r>
          </a:p>
          <a:p>
            <a:pPr marL="857250" lvl="1" indent="-400050">
              <a:buFont typeface="+mj-lt"/>
              <a:buAutoNum type="romanUcPeriod"/>
            </a:pPr>
            <a:r>
              <a:rPr lang="en-US" sz="2400" dirty="0"/>
              <a:t> Calculate the processing cost </a:t>
            </a:r>
            <a:r>
              <a:rPr lang="en-US" sz="2400"/>
              <a:t>per chip </a:t>
            </a:r>
            <a:r>
              <a:rPr lang="en-US" sz="2400" dirty="0"/>
              <a:t>if </a:t>
            </a:r>
            <a:r>
              <a:rPr lang="en-US" sz="2400" dirty="0">
                <a:solidFill>
                  <a:srgbClr val="231F20"/>
                </a:solidFill>
                <a:latin typeface="Times New Roman" panose="02020603050405020304" pitchFamily="18" charset="0"/>
              </a:rPr>
              <a:t>Design for testability (DFT) </a:t>
            </a:r>
            <a:r>
              <a:rPr lang="en-US" sz="2400" dirty="0"/>
              <a:t> is included, which increases the chip area by 10%</a:t>
            </a:r>
          </a:p>
        </p:txBody>
      </p:sp>
    </p:spTree>
    <p:extLst>
      <p:ext uri="{BB962C8B-B14F-4D97-AF65-F5344CB8AC3E}">
        <p14:creationId xmlns:p14="http://schemas.microsoft.com/office/powerpoint/2010/main" val="82223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19-Jan-21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 y="843285"/>
            <a:ext cx="9000000" cy="5171429"/>
          </a:xfrm>
          <a:prstGeom prst="rect">
            <a:avLst/>
          </a:prstGeom>
        </p:spPr>
      </p:pic>
    </p:spTree>
    <p:extLst>
      <p:ext uri="{BB962C8B-B14F-4D97-AF65-F5344CB8AC3E}">
        <p14:creationId xmlns:p14="http://schemas.microsoft.com/office/powerpoint/2010/main" val="210548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7" name="Picture 9">
            <a:extLst>
              <a:ext uri="{FF2B5EF4-FFF2-40B4-BE49-F238E27FC236}">
                <a16:creationId xmlns:a16="http://schemas.microsoft.com/office/drawing/2014/main" id="{FB4614D8-3D76-4CE8-B7FB-5447EC8A2060}"/>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957262" y="2992438"/>
            <a:ext cx="7229475" cy="3081337"/>
          </a:xfrm>
        </p:spPr>
      </p:pic>
      <p:sp>
        <p:nvSpPr>
          <p:cNvPr id="8" name="Slide Number Placeholder 5">
            <a:extLst>
              <a:ext uri="{FF2B5EF4-FFF2-40B4-BE49-F238E27FC236}">
                <a16:creationId xmlns:a16="http://schemas.microsoft.com/office/drawing/2014/main" id="{9B923265-8AB1-4EE6-8487-A0D23F112E58}"/>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22</a:t>
            </a:fld>
            <a:endParaRPr lang="en-US" altLang="en-US" sz="2000" dirty="0">
              <a:solidFill>
                <a:srgbClr val="009900"/>
              </a:solidFill>
            </a:endParaRPr>
          </a:p>
        </p:txBody>
      </p:sp>
      <p:sp>
        <p:nvSpPr>
          <p:cNvPr id="9" name="TextBox 8">
            <a:extLst>
              <a:ext uri="{FF2B5EF4-FFF2-40B4-BE49-F238E27FC236}">
                <a16:creationId xmlns:a16="http://schemas.microsoft.com/office/drawing/2014/main" id="{E522AEAA-98CA-43EB-AD76-43F5A65C9400}"/>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SOI</a:t>
            </a:r>
            <a:endParaRPr lang="en-US" sz="3200" b="1" dirty="0">
              <a:latin typeface="Times New Roman" panose="02020603050405020304" pitchFamily="18" charset="0"/>
              <a:cs typeface="Times New Roman" panose="02020603050405020304" pitchFamily="18" charset="0"/>
            </a:endParaRPr>
          </a:p>
        </p:txBody>
      </p:sp>
      <p:sp>
        <p:nvSpPr>
          <p:cNvPr id="10" name="Date Placeholder 1">
            <a:extLst>
              <a:ext uri="{FF2B5EF4-FFF2-40B4-BE49-F238E27FC236}">
                <a16:creationId xmlns:a16="http://schemas.microsoft.com/office/drawing/2014/main" id="{35DE0098-09B7-4E0B-8296-9A7AF78B3C93}"/>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19-Jan-21</a:t>
            </a:fld>
            <a:endParaRPr lang="en-US" dirty="0"/>
          </a:p>
        </p:txBody>
      </p:sp>
      <p:sp>
        <p:nvSpPr>
          <p:cNvPr id="4" name="TextBox 3">
            <a:extLst>
              <a:ext uri="{FF2B5EF4-FFF2-40B4-BE49-F238E27FC236}">
                <a16:creationId xmlns:a16="http://schemas.microsoft.com/office/drawing/2014/main" id="{55BF4BE0-1571-4CFB-9E3C-40795D8582BD}"/>
              </a:ext>
            </a:extLst>
          </p:cNvPr>
          <p:cNvSpPr txBox="1"/>
          <p:nvPr/>
        </p:nvSpPr>
        <p:spPr>
          <a:xfrm>
            <a:off x="457200" y="784225"/>
            <a:ext cx="8534400" cy="1908215"/>
          </a:xfrm>
          <a:prstGeom prst="rect">
            <a:avLst/>
          </a:prstGeom>
          <a:noFill/>
        </p:spPr>
        <p:txBody>
          <a:bodyPr wrap="square" rtlCol="0">
            <a:spAutoFit/>
          </a:bodyPr>
          <a:lstStyle/>
          <a:p>
            <a:r>
              <a:rPr lang="en-US" altLang="en-US" sz="2800" b="1" dirty="0">
                <a:latin typeface="Times New Roman" panose="02020603050405020304" pitchFamily="18" charset="0"/>
                <a:cs typeface="Times New Roman" panose="02020603050405020304" pitchFamily="18" charset="0"/>
              </a:rPr>
              <a:t>Silicon On Insulator (SOI)</a:t>
            </a:r>
          </a:p>
          <a:p>
            <a:pPr marL="742950" lvl="1" indent="-285750">
              <a:buFont typeface="Arial" panose="020B0604020202020204" pitchFamily="34" charset="0"/>
              <a:buChar char="•"/>
            </a:pPr>
            <a:r>
              <a:rPr lang="en-US" altLang="en-US" dirty="0"/>
              <a:t>Silicon on insulator (SOI) technology refers to the use of a layered silicon–insulator–silicon substrate in place of conventional silicon in semiconductor Manufacturing.</a:t>
            </a:r>
          </a:p>
          <a:p>
            <a:pPr marL="742950" lvl="1" indent="-285750">
              <a:buFont typeface="Arial" panose="020B0604020202020204" pitchFamily="34" charset="0"/>
              <a:buChar char="•"/>
            </a:pPr>
            <a:r>
              <a:rPr lang="en-US" dirty="0"/>
              <a:t>Developed by IBM </a:t>
            </a:r>
            <a:endParaRPr lang="en-US" altLang="en-US" sz="2000"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268DDF0D-5CDF-4BA1-B0C0-BDEE58E8E8E8}"/>
              </a:ext>
            </a:extLst>
          </p:cNvPr>
          <p:cNvSpPr>
            <a:spLocks noGrp="1" noChangeArrowheads="1"/>
          </p:cNvSpPr>
          <p:nvPr>
            <p:ph type="body" sz="half" idx="1"/>
          </p:nvPr>
        </p:nvSpPr>
        <p:spPr>
          <a:xfrm>
            <a:off x="685800" y="762000"/>
            <a:ext cx="7924800" cy="2781300"/>
          </a:xfrm>
        </p:spPr>
        <p:txBody>
          <a:bodyPr>
            <a:normAutofit/>
          </a:bodyPr>
          <a:lstStyle/>
          <a:p>
            <a:pPr algn="just"/>
            <a:r>
              <a:rPr lang="en-US" altLang="en-US" sz="2000" dirty="0"/>
              <a:t>SOI wafers can also be manufactured by a method called: Separation by Implantation of Oxygen (SIMOX)</a:t>
            </a:r>
          </a:p>
          <a:p>
            <a:pPr algn="just"/>
            <a:r>
              <a:rPr lang="en-US" altLang="en-US" sz="2000" dirty="0"/>
              <a:t>The starting material is a silicon wafer where heavy doses of oxygen are implanted</a:t>
            </a:r>
          </a:p>
          <a:p>
            <a:pPr algn="just"/>
            <a:r>
              <a:rPr lang="en-US" altLang="en-US" sz="2000" dirty="0"/>
              <a:t>The wafer is annealed until a thin layer of SOI film is formed</a:t>
            </a:r>
          </a:p>
          <a:p>
            <a:pPr algn="just"/>
            <a:r>
              <a:rPr lang="en-US" altLang="en-US" sz="2000" dirty="0"/>
              <a:t>Once the SOI film is made, the fabrication steps are similar to those of a bulk CMOS process</a:t>
            </a:r>
          </a:p>
        </p:txBody>
      </p:sp>
      <p:pic>
        <p:nvPicPr>
          <p:cNvPr id="48134" name="Picture 6">
            <a:extLst>
              <a:ext uri="{FF2B5EF4-FFF2-40B4-BE49-F238E27FC236}">
                <a16:creationId xmlns:a16="http://schemas.microsoft.com/office/drawing/2014/main" id="{F43F667E-32F8-44F2-BC0F-19F563BF7E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4075021"/>
            <a:ext cx="6705600" cy="1883211"/>
          </a:xfrm>
          <a:ln/>
        </p:spPr>
      </p:pic>
      <p:sp>
        <p:nvSpPr>
          <p:cNvPr id="10" name="Slide Number Placeholder 5">
            <a:extLst>
              <a:ext uri="{FF2B5EF4-FFF2-40B4-BE49-F238E27FC236}">
                <a16:creationId xmlns:a16="http://schemas.microsoft.com/office/drawing/2014/main" id="{4D16A212-8A54-4E12-B9DF-4433E22989C8}"/>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23</a:t>
            </a:fld>
            <a:endParaRPr lang="en-US" altLang="en-US" sz="2000" dirty="0">
              <a:solidFill>
                <a:srgbClr val="009900"/>
              </a:solidFill>
            </a:endParaRPr>
          </a:p>
        </p:txBody>
      </p:sp>
      <p:sp>
        <p:nvSpPr>
          <p:cNvPr id="11" name="TextBox 10">
            <a:extLst>
              <a:ext uri="{FF2B5EF4-FFF2-40B4-BE49-F238E27FC236}">
                <a16:creationId xmlns:a16="http://schemas.microsoft.com/office/drawing/2014/main" id="{C74AE04A-1CEF-42B6-A9D2-59612CFB256D}"/>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 SOI</a:t>
            </a:r>
            <a:endParaRPr lang="en-US" sz="32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48B58523-AC9A-46E1-95A6-C3F3D7A19D76}"/>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19-Jan-21</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7CD30E-1EBA-407D-A28F-DB042B0513C9}"/>
              </a:ext>
            </a:extLst>
          </p:cNvPr>
          <p:cNvSpPr>
            <a:spLocks noGrp="1"/>
          </p:cNvSpPr>
          <p:nvPr>
            <p:ph type="sldNum" sz="quarter" idx="12"/>
          </p:nvPr>
        </p:nvSpPr>
        <p:spPr/>
        <p:txBody>
          <a:bodyPr/>
          <a:lstStyle/>
          <a:p>
            <a:fld id="{72C3398D-F8CD-480D-8B22-387EBEACD967}" type="slidenum">
              <a:rPr lang="en-US" altLang="en-US"/>
              <a:pPr/>
              <a:t>24</a:t>
            </a:fld>
            <a:endParaRPr lang="en-US" altLang="en-US"/>
          </a:p>
        </p:txBody>
      </p:sp>
      <p:sp>
        <p:nvSpPr>
          <p:cNvPr id="2" name="Rectangle 1">
            <a:extLst>
              <a:ext uri="{FF2B5EF4-FFF2-40B4-BE49-F238E27FC236}">
                <a16:creationId xmlns:a16="http://schemas.microsoft.com/office/drawing/2014/main" id="{1B750D49-6237-493D-B561-EACCA7FD6F94}"/>
              </a:ext>
            </a:extLst>
          </p:cNvPr>
          <p:cNvSpPr/>
          <p:nvPr/>
        </p:nvSpPr>
        <p:spPr>
          <a:xfrm>
            <a:off x="228600" y="799604"/>
            <a:ext cx="8686800" cy="5501506"/>
          </a:xfrm>
          <a:prstGeom prst="rect">
            <a:avLst/>
          </a:prstGeom>
        </p:spPr>
        <p:txBody>
          <a:bodyPr wrap="square">
            <a:spAutoFit/>
          </a:bodyPr>
          <a:lstStyle/>
          <a:p>
            <a:r>
              <a:rPr lang="en-US" altLang="en-US" sz="2400" b="1" dirty="0">
                <a:latin typeface="Times New Roman" panose="02020603050405020304" pitchFamily="18" charset="0"/>
                <a:cs typeface="Times New Roman" panose="02020603050405020304" pitchFamily="18" charset="0"/>
              </a:rPr>
              <a:t>Silicon On Insulator (SOI)</a:t>
            </a:r>
          </a:p>
          <a:p>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Advantages: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wells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denser transistor structures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Lower substrate capacitances</a:t>
            </a:r>
            <a:endParaRPr lang="en-US" alt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Very low leakage currents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FOX FET exists between unrelated devices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a:t>
            </a:r>
            <a:r>
              <a:rPr lang="en-US" altLang="en-US" sz="2000" dirty="0" err="1">
                <a:latin typeface="Times New Roman" panose="02020603050405020304" pitchFamily="18" charset="0"/>
                <a:cs typeface="Times New Roman" panose="02020603050405020304" pitchFamily="18" charset="0"/>
              </a:rPr>
              <a:t>latchup</a:t>
            </a:r>
            <a:endParaRPr lang="en-US" alt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body-effect:</a:t>
            </a:r>
          </a:p>
          <a:p>
            <a:pPr marL="1200150" lvl="2" indent="-285750">
              <a:buFont typeface="Wingdings" panose="05000000000000000000" pitchFamily="2" charset="2"/>
              <a:buChar char="§"/>
            </a:pPr>
            <a:r>
              <a:rPr lang="en-US" altLang="en-US" sz="1750" dirty="0">
                <a:latin typeface="Times New Roman" panose="02020603050405020304" pitchFamily="18" charset="0"/>
                <a:cs typeface="Times New Roman" panose="02020603050405020304" pitchFamily="18" charset="0"/>
              </a:rPr>
              <a:t>However, the absence of a backside substrate can give origin to the “kink effect”</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Radiation tolerance</a:t>
            </a:r>
          </a:p>
          <a:p>
            <a:pPr marL="800100" lvl="1" indent="-342900">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Disadvantages</a:t>
            </a:r>
            <a:r>
              <a:rPr lang="en-US" altLang="en-US" sz="2400"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Absence of substrate diodes (hard to implement protection circuits)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Higher number of substrate defects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lower gain devices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More expensive processing</a:t>
            </a:r>
            <a:endParaRPr lang="en-US" altLang="en-US" sz="2000"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2942606-4B75-4687-B4B8-50F85422B8CB}"/>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-SOI</a:t>
            </a:r>
            <a:endParaRPr lang="en-US" sz="32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BDB54704-6FBD-4A37-862D-5B39AFABADF7}"/>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19-Jan-21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416E7F6-89AA-CD40-80AD-D82787C5A764}" type="slidenum">
              <a:rPr lang="en-US" sz="1400"/>
              <a:pPr/>
              <a:t>3</a:t>
            </a:fld>
            <a:endParaRPr lang="en-US" sz="1400"/>
          </a:p>
        </p:txBody>
      </p:sp>
      <p:sp>
        <p:nvSpPr>
          <p:cNvPr id="4102" name="Rectangle 3"/>
          <p:cNvSpPr>
            <a:spLocks noGrp="1" noChangeArrowheads="1"/>
          </p:cNvSpPr>
          <p:nvPr>
            <p:ph type="body" sz="half" idx="1"/>
          </p:nvPr>
        </p:nvSpPr>
        <p:spPr/>
        <p:txBody>
          <a:bodyPr/>
          <a:lstStyle/>
          <a:p>
            <a:r>
              <a:rPr lang="en-US" sz="1800">
                <a:latin typeface="Arial" charset="0"/>
              </a:rPr>
              <a:t>An </a:t>
            </a:r>
            <a:r>
              <a:rPr lang="en-US" sz="1800" i="1">
                <a:latin typeface="Arial" charset="0"/>
              </a:rPr>
              <a:t>Integrated Circuit</a:t>
            </a:r>
            <a:r>
              <a:rPr lang="en-US" sz="1800">
                <a:latin typeface="Arial" charset="0"/>
              </a:rPr>
              <a:t> is an electronic network fabricated in a single piece of a semiconductor material</a:t>
            </a:r>
          </a:p>
          <a:p>
            <a:r>
              <a:rPr lang="en-US" sz="1800">
                <a:latin typeface="Arial" charset="0"/>
              </a:rPr>
              <a:t>The semiconductor surface is subjected to various processing steps in which impurities and other materials are added with specific geometrical patterns</a:t>
            </a:r>
          </a:p>
          <a:p>
            <a:r>
              <a:rPr lang="en-US" sz="1800">
                <a:latin typeface="Arial" charset="0"/>
              </a:rPr>
              <a:t>The fabrication steps are sequenced to form three dimensional regions that act as transistors and interconnects that form the switching or amplification network</a:t>
            </a:r>
            <a:endParaRPr lang="en-US" sz="2400">
              <a:latin typeface="Arial" charset="0"/>
            </a:endParaRPr>
          </a:p>
        </p:txBody>
      </p:sp>
      <p:pic>
        <p:nvPicPr>
          <p:cNvPr id="4103" name="Picture 6" descr="C:\Paulo\Trieste98\CMOS Technology\soichip.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84738" y="1143000"/>
            <a:ext cx="3336925" cy="4953000"/>
          </a:xfrm>
        </p:spPr>
      </p:pic>
      <p:sp>
        <p:nvSpPr>
          <p:cNvPr id="6" name="TextBox 5">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a:t>
            </a:r>
          </a:p>
        </p:txBody>
      </p:sp>
    </p:spTree>
    <p:extLst>
      <p:ext uri="{BB962C8B-B14F-4D97-AF65-F5344CB8AC3E}">
        <p14:creationId xmlns:p14="http://schemas.microsoft.com/office/powerpoint/2010/main" val="210135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3966511-E907-1C4E-9713-00D33DD80B99}" type="slidenum">
              <a:rPr lang="en-US" sz="1400"/>
              <a:pPr/>
              <a:t>4</a:t>
            </a:fld>
            <a:endParaRPr lang="en-US" sz="1400"/>
          </a:p>
        </p:txBody>
      </p:sp>
      <p:sp>
        <p:nvSpPr>
          <p:cNvPr id="5126" name="Rectangle 3"/>
          <p:cNvSpPr>
            <a:spLocks noGrp="1" noChangeArrowheads="1"/>
          </p:cNvSpPr>
          <p:nvPr>
            <p:ph type="body" idx="1"/>
          </p:nvPr>
        </p:nvSpPr>
        <p:spPr/>
        <p:txBody>
          <a:bodyPr/>
          <a:lstStyle/>
          <a:p>
            <a:pPr>
              <a:buFontTx/>
              <a:buNone/>
            </a:pPr>
            <a:r>
              <a:rPr lang="en-US" dirty="0">
                <a:latin typeface="Arial" charset="0"/>
              </a:rPr>
              <a:t>It is a </a:t>
            </a:r>
            <a:r>
              <a:rPr lang="en-US" sz="2400" dirty="0">
                <a:latin typeface="Arial" charset="0"/>
              </a:rPr>
              <a:t>process that is used to transfer patterns to each layer of the IC</a:t>
            </a:r>
          </a:p>
          <a:p>
            <a:pPr>
              <a:buFontTx/>
              <a:buNone/>
            </a:pPr>
            <a:r>
              <a:rPr lang="en-US" sz="2400" dirty="0">
                <a:latin typeface="Arial" charset="0"/>
              </a:rPr>
              <a:t>Lithography sequence steps:</a:t>
            </a:r>
          </a:p>
          <a:p>
            <a:r>
              <a:rPr lang="en-US" sz="2400" u="sng" dirty="0">
                <a:latin typeface="Arial" charset="0"/>
              </a:rPr>
              <a:t>Designer</a:t>
            </a:r>
            <a:r>
              <a:rPr lang="en-US" sz="2400" dirty="0">
                <a:latin typeface="Arial" charset="0"/>
              </a:rPr>
              <a:t>:</a:t>
            </a:r>
          </a:p>
          <a:p>
            <a:pPr lvl="1"/>
            <a:r>
              <a:rPr lang="en-US" sz="2000" dirty="0">
                <a:latin typeface="Arial" charset="0"/>
              </a:rPr>
              <a:t>Drawing the layer patterns on a layout editor</a:t>
            </a:r>
          </a:p>
          <a:p>
            <a:r>
              <a:rPr lang="en-US" sz="2400" u="sng" dirty="0">
                <a:latin typeface="Arial" charset="0"/>
              </a:rPr>
              <a:t>Silicon Foundry</a:t>
            </a:r>
            <a:r>
              <a:rPr lang="en-US" sz="2400" dirty="0">
                <a:latin typeface="Arial" charset="0"/>
              </a:rPr>
              <a:t>:</a:t>
            </a:r>
          </a:p>
          <a:p>
            <a:pPr lvl="1"/>
            <a:r>
              <a:rPr lang="en-US" sz="2000" dirty="0">
                <a:latin typeface="Arial" charset="0"/>
              </a:rPr>
              <a:t>Masks generation from the layer patterns in the design data base</a:t>
            </a:r>
          </a:p>
          <a:p>
            <a:pPr lvl="1"/>
            <a:r>
              <a:rPr lang="en-US" sz="2000" dirty="0">
                <a:latin typeface="Arial" charset="0"/>
              </a:rPr>
              <a:t>Printing: transfer the mask pattern to the wafer surface</a:t>
            </a:r>
          </a:p>
          <a:p>
            <a:pPr lvl="1"/>
            <a:r>
              <a:rPr lang="en-US" sz="2000" dirty="0">
                <a:latin typeface="Arial" charset="0"/>
              </a:rPr>
              <a:t>Process the wafer to physically pattern each layer of the IC</a:t>
            </a:r>
            <a:endParaRPr lang="en-US" dirty="0">
              <a:latin typeface="Arial" charset="0"/>
            </a:endParaRPr>
          </a:p>
          <a:p>
            <a:pPr lvl="1"/>
            <a:endParaRPr lang="en-US" dirty="0">
              <a:latin typeface="Arial" charset="0"/>
            </a:endParaRPr>
          </a:p>
        </p:txBody>
      </p:sp>
      <p:sp>
        <p:nvSpPr>
          <p:cNvPr id="5" name="TextBox 4">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a:t>
            </a:r>
          </a:p>
        </p:txBody>
      </p:sp>
    </p:spTree>
    <p:extLst>
      <p:ext uri="{BB962C8B-B14F-4D97-AF65-F5344CB8AC3E}">
        <p14:creationId xmlns:p14="http://schemas.microsoft.com/office/powerpoint/2010/main" val="259281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5</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5678557" cy="5334000"/>
          </a:xfrm>
        </p:spPr>
        <p:txBody>
          <a:bodyPr>
            <a:noAutofit/>
          </a:bodyPr>
          <a:lstStyle/>
          <a:p>
            <a:pPr marL="0" indent="0">
              <a:buNone/>
            </a:pPr>
            <a:r>
              <a:rPr lang="en-US" b="1" dirty="0"/>
              <a:t>Step 1 : Oxidation layering </a:t>
            </a:r>
          </a:p>
          <a:p>
            <a:pPr marL="0" indent="0">
              <a:buNone/>
            </a:pPr>
            <a:endParaRPr lang="en-US" dirty="0"/>
          </a:p>
          <a:p>
            <a:pPr algn="just"/>
            <a:r>
              <a:rPr lang="en-US" sz="2000" dirty="0"/>
              <a:t>A thin layer of SiO</a:t>
            </a:r>
            <a:r>
              <a:rPr lang="en-US" sz="2000" baseline="-25000" dirty="0"/>
              <a:t>2</a:t>
            </a:r>
            <a:r>
              <a:rPr lang="en-US" sz="2000" dirty="0"/>
              <a:t> is deposited over the complete wafer by exposing it to oxygen. </a:t>
            </a:r>
          </a:p>
          <a:p>
            <a:pPr marL="0" indent="0" algn="just">
              <a:lnSpc>
                <a:spcPct val="150000"/>
              </a:lnSpc>
              <a:buSzPct val="80000"/>
              <a:buNone/>
            </a:pPr>
            <a:r>
              <a:rPr lang="en-US" b="1" dirty="0"/>
              <a:t>Step 2 : Photoresist coating</a:t>
            </a:r>
          </a:p>
          <a:p>
            <a:pPr algn="just">
              <a:lnSpc>
                <a:spcPct val="150000"/>
              </a:lnSpc>
              <a:buSzPct val="80000"/>
            </a:pPr>
            <a:r>
              <a:rPr lang="en-US" sz="2000" dirty="0"/>
              <a:t>A light sensitive polymer is coated on the wafer.</a:t>
            </a:r>
          </a:p>
          <a:p>
            <a:pPr algn="just">
              <a:lnSpc>
                <a:spcPct val="150000"/>
              </a:lnSpc>
              <a:buSzPct val="80000"/>
            </a:pPr>
            <a:r>
              <a:rPr lang="en-US" sz="2000" dirty="0"/>
              <a:t>This material is soluble in organic solvent but has the property that when exposed to light, the light exposed regions become insoluble in organic solvent this types of photoresist is called as </a:t>
            </a:r>
            <a:r>
              <a:rPr lang="en-US" sz="2000" b="1" dirty="0"/>
              <a:t>negative photoresist</a:t>
            </a:r>
            <a:r>
              <a:rPr lang="en-US" sz="2000" dirty="0"/>
              <a:t>.</a:t>
            </a:r>
          </a:p>
          <a:p>
            <a:pPr>
              <a:lnSpc>
                <a:spcPct val="150000"/>
              </a:lnSpc>
              <a:buSzPct val="80000"/>
            </a:pPr>
            <a:endParaRPr lang="en-US" altLang="en-US"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3" name="Picture 2">
            <a:extLst>
              <a:ext uri="{FF2B5EF4-FFF2-40B4-BE49-F238E27FC236}">
                <a16:creationId xmlns:a16="http://schemas.microsoft.com/office/drawing/2014/main" id="{51DF77E6-52ED-482E-8637-1B0934BEBAD4}"/>
              </a:ext>
            </a:extLst>
          </p:cNvPr>
          <p:cNvPicPr>
            <a:picLocks noChangeAspect="1"/>
          </p:cNvPicPr>
          <p:nvPr/>
        </p:nvPicPr>
        <p:blipFill>
          <a:blip r:embed="rId2"/>
          <a:stretch>
            <a:fillRect/>
          </a:stretch>
        </p:blipFill>
        <p:spPr>
          <a:xfrm>
            <a:off x="5956852" y="3126898"/>
            <a:ext cx="3128117" cy="3365996"/>
          </a:xfrm>
          <a:prstGeom prst="rect">
            <a:avLst/>
          </a:prstGeom>
        </p:spPr>
      </p:pic>
      <p:sp>
        <p:nvSpPr>
          <p:cNvPr id="10" name="object 16">
            <a:extLst>
              <a:ext uri="{FF2B5EF4-FFF2-40B4-BE49-F238E27FC236}">
                <a16:creationId xmlns:a16="http://schemas.microsoft.com/office/drawing/2014/main" id="{A8AA2F1F-5F0F-4C0F-AA6C-561C71347052}"/>
              </a:ext>
            </a:extLst>
          </p:cNvPr>
          <p:cNvSpPr/>
          <p:nvPr/>
        </p:nvSpPr>
        <p:spPr>
          <a:xfrm>
            <a:off x="0" y="2987137"/>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357544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6</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458201" cy="5334000"/>
          </a:xfrm>
        </p:spPr>
        <p:txBody>
          <a:bodyPr>
            <a:noAutofit/>
          </a:bodyPr>
          <a:lstStyle/>
          <a:p>
            <a:pPr marL="0" indent="0">
              <a:buNone/>
            </a:pPr>
            <a:r>
              <a:rPr lang="en-US" b="1" dirty="0"/>
              <a:t>Step 3 : Stepper exposure</a:t>
            </a:r>
            <a:endParaRPr lang="en-US" dirty="0"/>
          </a:p>
          <a:p>
            <a:pPr algn="just">
              <a:lnSpc>
                <a:spcPct val="150000"/>
              </a:lnSpc>
              <a:buSzPct val="80000"/>
            </a:pPr>
            <a:r>
              <a:rPr lang="en-US" sz="2200" dirty="0"/>
              <a:t>A reticle or (a mask) which contains patterned layout is brought close proximity to the wafer. </a:t>
            </a:r>
          </a:p>
          <a:p>
            <a:pPr algn="just">
              <a:lnSpc>
                <a:spcPct val="150000"/>
              </a:lnSpc>
              <a:buSzPct val="80000"/>
            </a:pPr>
            <a:r>
              <a:rPr lang="en-US" sz="2200" dirty="0"/>
              <a:t>The mask is transparent in some regions and opaque in the regions which we wanted to process.</a:t>
            </a:r>
          </a:p>
          <a:p>
            <a:pPr algn="just">
              <a:lnSpc>
                <a:spcPct val="150000"/>
              </a:lnSpc>
              <a:buSzPct val="80000"/>
            </a:pPr>
            <a:r>
              <a:rPr lang="en-US" sz="2200" dirty="0"/>
              <a:t> The combination of mask and wafer is now exposed to ultraviolet light. </a:t>
            </a:r>
          </a:p>
          <a:p>
            <a:pPr algn="just">
              <a:lnSpc>
                <a:spcPct val="150000"/>
              </a:lnSpc>
              <a:buSzPct val="80000"/>
            </a:pPr>
            <a:r>
              <a:rPr lang="en-US" sz="2200" dirty="0"/>
              <a:t>If the negative photoresist is coated on the wafer then the region where the mask is transparent, the photoresist becomes insoluble.</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217138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7</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4 : Soft baking</a:t>
            </a:r>
          </a:p>
          <a:p>
            <a:endParaRPr lang="en-US" sz="2200" b="1" dirty="0"/>
          </a:p>
          <a:p>
            <a:r>
              <a:rPr lang="en-US" sz="2000" dirty="0"/>
              <a:t>The wafers are kept in either on acidic or basic solutions to remove the non exposed areas of photoresist. </a:t>
            </a:r>
          </a:p>
          <a:p>
            <a:r>
              <a:rPr lang="en-US" sz="2000" dirty="0"/>
              <a:t>Once the exposed photoresist is removed the wafer soft baking at a low temperature to harden the remaining photoresist.</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2" name="Picture 1">
            <a:extLst>
              <a:ext uri="{FF2B5EF4-FFF2-40B4-BE49-F238E27FC236}">
                <a16:creationId xmlns:a16="http://schemas.microsoft.com/office/drawing/2014/main" id="{C0A00B6B-1D99-49C6-9880-70F62152A61E}"/>
              </a:ext>
            </a:extLst>
          </p:cNvPr>
          <p:cNvPicPr>
            <a:picLocks noChangeAspect="1"/>
          </p:cNvPicPr>
          <p:nvPr/>
        </p:nvPicPr>
        <p:blipFill>
          <a:blip r:embed="rId2"/>
          <a:stretch>
            <a:fillRect/>
          </a:stretch>
        </p:blipFill>
        <p:spPr>
          <a:xfrm>
            <a:off x="5708503" y="3753615"/>
            <a:ext cx="3027991" cy="3005138"/>
          </a:xfrm>
          <a:prstGeom prst="rect">
            <a:avLst/>
          </a:prstGeom>
        </p:spPr>
      </p:pic>
      <p:sp>
        <p:nvSpPr>
          <p:cNvPr id="3" name="Rectangle 2">
            <a:extLst>
              <a:ext uri="{FF2B5EF4-FFF2-40B4-BE49-F238E27FC236}">
                <a16:creationId xmlns:a16="http://schemas.microsoft.com/office/drawing/2014/main" id="{E279A3FB-98C7-4F25-B9BE-900359E887B8}"/>
              </a:ext>
            </a:extLst>
          </p:cNvPr>
          <p:cNvSpPr/>
          <p:nvPr/>
        </p:nvSpPr>
        <p:spPr>
          <a:xfrm>
            <a:off x="265042" y="3244334"/>
            <a:ext cx="5330405" cy="2123658"/>
          </a:xfrm>
          <a:prstGeom prst="rect">
            <a:avLst/>
          </a:prstGeom>
        </p:spPr>
        <p:txBody>
          <a:bodyPr wrap="square">
            <a:spAutoFit/>
          </a:bodyPr>
          <a:lstStyle/>
          <a:p>
            <a:pPr defTabSz="685715">
              <a:spcBef>
                <a:spcPct val="20000"/>
              </a:spcBef>
            </a:pPr>
            <a:r>
              <a:rPr lang="en-US" sz="2400" b="1" dirty="0">
                <a:latin typeface="Times New Roman" panose="02020603050405020304" pitchFamily="18" charset="0"/>
                <a:cs typeface="Times New Roman" panose="02020603050405020304" pitchFamily="18" charset="0"/>
              </a:rPr>
              <a:t>Step 5 : Acid etching</a:t>
            </a:r>
          </a:p>
          <a:p>
            <a:pPr algn="just" defTabSz="685715">
              <a:spcBef>
                <a:spcPct val="20000"/>
              </a:spcBef>
            </a:pPr>
            <a:endParaRPr lang="en-US" sz="2000" dirty="0">
              <a:latin typeface="Times New Roman" panose="02020603050405020304" pitchFamily="18" charset="0"/>
              <a:cs typeface="Times New Roman" panose="02020603050405020304" pitchFamily="18" charset="0"/>
            </a:endParaRPr>
          </a:p>
          <a:p>
            <a:pPr marL="342900" indent="-342900" algn="just" defTabSz="685715">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material from the selected areas which are not covered with photoresist is removed by using different types of acid base and acoustic solutions.</a:t>
            </a:r>
          </a:p>
        </p:txBody>
      </p:sp>
      <p:sp>
        <p:nvSpPr>
          <p:cNvPr id="10" name="object 16">
            <a:extLst>
              <a:ext uri="{FF2B5EF4-FFF2-40B4-BE49-F238E27FC236}">
                <a16:creationId xmlns:a16="http://schemas.microsoft.com/office/drawing/2014/main" id="{9B9ED50C-BDC7-4361-87B5-BEDD96B279BA}"/>
              </a:ext>
            </a:extLst>
          </p:cNvPr>
          <p:cNvSpPr/>
          <p:nvPr/>
        </p:nvSpPr>
        <p:spPr>
          <a:xfrm>
            <a:off x="9525" y="368699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53291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a:xfrm>
            <a:off x="7030278" y="6492875"/>
            <a:ext cx="2133600" cy="365125"/>
          </a:xfrm>
        </p:spPr>
        <p:txBody>
          <a:bodyPr/>
          <a:lstStyle/>
          <a:p>
            <a:fld id="{8119E582-629A-409D-8DFB-A06FE0AEE5F0}" type="slidenum">
              <a:rPr lang="en-US" altLang="en-US"/>
              <a:pPr/>
              <a:t>8</a:t>
            </a:fld>
            <a:endParaRPr lang="en-US" altLang="en-US" dirty="0"/>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6 : SRD</a:t>
            </a:r>
          </a:p>
          <a:p>
            <a:pPr marL="0" indent="0">
              <a:buNone/>
            </a:pPr>
            <a:endParaRPr lang="en-US" sz="2200" b="1" dirty="0"/>
          </a:p>
          <a:p>
            <a:r>
              <a:rPr lang="en-US" sz="2000" dirty="0"/>
              <a:t>This is called as Spin, Rinse and Dry step which cleans the wafer with deionized water and dries it with Nitrogen.</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
        <p:nvSpPr>
          <p:cNvPr id="3" name="Rectangle 2">
            <a:extLst>
              <a:ext uri="{FF2B5EF4-FFF2-40B4-BE49-F238E27FC236}">
                <a16:creationId xmlns:a16="http://schemas.microsoft.com/office/drawing/2014/main" id="{E279A3FB-98C7-4F25-B9BE-900359E887B8}"/>
              </a:ext>
            </a:extLst>
          </p:cNvPr>
          <p:cNvSpPr/>
          <p:nvPr/>
        </p:nvSpPr>
        <p:spPr>
          <a:xfrm>
            <a:off x="33129" y="2952666"/>
            <a:ext cx="5330405" cy="1815882"/>
          </a:xfrm>
          <a:prstGeom prst="rect">
            <a:avLst/>
          </a:prstGeom>
        </p:spPr>
        <p:txBody>
          <a:bodyPr wrap="square">
            <a:spAutoFit/>
          </a:bodyPr>
          <a:lstStyle/>
          <a:p>
            <a:pPr defTabSz="685715">
              <a:spcBef>
                <a:spcPct val="20000"/>
              </a:spcBef>
            </a:pPr>
            <a:r>
              <a:rPr lang="en-US" sz="2400" b="1" dirty="0">
                <a:latin typeface="Times New Roman" panose="02020603050405020304" pitchFamily="18" charset="0"/>
                <a:cs typeface="Times New Roman" panose="02020603050405020304" pitchFamily="18" charset="0"/>
              </a:rPr>
              <a:t>Step 7 : Various process steps</a:t>
            </a:r>
          </a:p>
          <a:p>
            <a:pPr defTabSz="685715">
              <a:spcBef>
                <a:spcPct val="20000"/>
              </a:spcBef>
            </a:pPr>
            <a:endParaRPr lang="en-US" sz="2000" dirty="0">
              <a:latin typeface="Times New Roman" panose="02020603050405020304" pitchFamily="18" charset="0"/>
              <a:cs typeface="Times New Roman" panose="02020603050405020304" pitchFamily="18" charset="0"/>
            </a:endParaRPr>
          </a:p>
          <a:p>
            <a:pPr marL="342900" indent="-342900" algn="just" defTabSz="685715">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exposed area can be used for other processing steps such as ion implantation, plasma etching or metal deposition.</a:t>
            </a:r>
          </a:p>
        </p:txBody>
      </p:sp>
      <p:sp>
        <p:nvSpPr>
          <p:cNvPr id="10" name="object 16">
            <a:extLst>
              <a:ext uri="{FF2B5EF4-FFF2-40B4-BE49-F238E27FC236}">
                <a16:creationId xmlns:a16="http://schemas.microsoft.com/office/drawing/2014/main" id="{9B9ED50C-BDC7-4361-87B5-BEDD96B279BA}"/>
              </a:ext>
            </a:extLst>
          </p:cNvPr>
          <p:cNvSpPr/>
          <p:nvPr/>
        </p:nvSpPr>
        <p:spPr>
          <a:xfrm>
            <a:off x="9525" y="3400747"/>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4" name="Picture 3">
            <a:extLst>
              <a:ext uri="{FF2B5EF4-FFF2-40B4-BE49-F238E27FC236}">
                <a16:creationId xmlns:a16="http://schemas.microsoft.com/office/drawing/2014/main" id="{BB107762-56A9-4F6B-9D04-61501B2011DE}"/>
              </a:ext>
            </a:extLst>
          </p:cNvPr>
          <p:cNvPicPr>
            <a:picLocks noChangeAspect="1"/>
          </p:cNvPicPr>
          <p:nvPr/>
        </p:nvPicPr>
        <p:blipFill>
          <a:blip r:embed="rId2"/>
          <a:stretch>
            <a:fillRect/>
          </a:stretch>
        </p:blipFill>
        <p:spPr>
          <a:xfrm>
            <a:off x="5847107" y="3680699"/>
            <a:ext cx="3091484" cy="2759830"/>
          </a:xfrm>
          <a:prstGeom prst="rect">
            <a:avLst/>
          </a:prstGeom>
        </p:spPr>
      </p:pic>
    </p:spTree>
    <p:extLst>
      <p:ext uri="{BB962C8B-B14F-4D97-AF65-F5344CB8AC3E}">
        <p14:creationId xmlns:p14="http://schemas.microsoft.com/office/powerpoint/2010/main" val="20354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9</a:t>
            </a:fld>
            <a:endParaRPr lang="en-US" altLang="en-US" dirty="0"/>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8 : </a:t>
            </a:r>
            <a:r>
              <a:rPr lang="en-US" b="1" dirty="0" err="1"/>
              <a:t>Ashing</a:t>
            </a:r>
            <a:r>
              <a:rPr lang="en-US" b="1" dirty="0"/>
              <a:t> </a:t>
            </a:r>
          </a:p>
          <a:p>
            <a:pPr marL="0" indent="0">
              <a:buNone/>
            </a:pPr>
            <a:endParaRPr lang="en-US" sz="2200" b="1" dirty="0"/>
          </a:p>
          <a:p>
            <a:r>
              <a:rPr lang="en-US" sz="2000" dirty="0"/>
              <a:t>This step is used to remove the remaining photoresist without damaging the other wafer areas where devices are formed. </a:t>
            </a:r>
          </a:p>
          <a:p>
            <a:r>
              <a:rPr lang="en-US" sz="2000" dirty="0"/>
              <a:t>As this photoresist was exposed to light this is hard and insoluble in solvent hence to remove this, high temperature plasma is used.</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19-Jan-21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2" name="Picture 1">
            <a:extLst>
              <a:ext uri="{FF2B5EF4-FFF2-40B4-BE49-F238E27FC236}">
                <a16:creationId xmlns:a16="http://schemas.microsoft.com/office/drawing/2014/main" id="{0E369BFF-7EB5-47EC-896A-715D20CF7DEA}"/>
              </a:ext>
            </a:extLst>
          </p:cNvPr>
          <p:cNvPicPr>
            <a:picLocks noChangeAspect="1"/>
          </p:cNvPicPr>
          <p:nvPr/>
        </p:nvPicPr>
        <p:blipFill>
          <a:blip r:embed="rId2"/>
          <a:stretch>
            <a:fillRect/>
          </a:stretch>
        </p:blipFill>
        <p:spPr>
          <a:xfrm>
            <a:off x="2743201" y="3177302"/>
            <a:ext cx="3657600" cy="3052583"/>
          </a:xfrm>
          <a:prstGeom prst="rect">
            <a:avLst/>
          </a:prstGeom>
        </p:spPr>
      </p:pic>
    </p:spTree>
    <p:extLst>
      <p:ext uri="{BB962C8B-B14F-4D97-AF65-F5344CB8AC3E}">
        <p14:creationId xmlns:p14="http://schemas.microsoft.com/office/powerpoint/2010/main" val="2128960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4605</TotalTime>
  <Words>1325</Words>
  <Application>Microsoft Office PowerPoint</Application>
  <PresentationFormat>On-screen Show (4:3)</PresentationFormat>
  <Paragraphs>263</Paragraphs>
  <Slides>24</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of Yield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590</cp:revision>
  <dcterms:created xsi:type="dcterms:W3CDTF">2014-02-03T19:53:25Z</dcterms:created>
  <dcterms:modified xsi:type="dcterms:W3CDTF">2021-01-19T10:08:26Z</dcterms:modified>
</cp:coreProperties>
</file>