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367" r:id="rId2"/>
    <p:sldId id="361" r:id="rId3"/>
    <p:sldId id="362" r:id="rId4"/>
    <p:sldId id="363" r:id="rId5"/>
    <p:sldId id="365" r:id="rId6"/>
    <p:sldId id="364" r:id="rId7"/>
    <p:sldId id="366" r:id="rId8"/>
    <p:sldId id="371" r:id="rId9"/>
    <p:sldId id="372" r:id="rId10"/>
    <p:sldId id="370" r:id="rId11"/>
    <p:sldId id="373" r:id="rId12"/>
    <p:sldId id="374" r:id="rId13"/>
    <p:sldId id="375" r:id="rId14"/>
    <p:sldId id="379" r:id="rId15"/>
    <p:sldId id="376" r:id="rId16"/>
    <p:sldId id="377" r:id="rId17"/>
    <p:sldId id="378" r:id="rId18"/>
    <p:sldId id="380" r:id="rId19"/>
    <p:sldId id="368" r:id="rId20"/>
    <p:sldId id="369" r:id="rId21"/>
    <p:sldId id="381" r:id="rId22"/>
    <p:sldId id="382" r:id="rId23"/>
    <p:sldId id="383" r:id="rId24"/>
    <p:sldId id="384" r:id="rId25"/>
    <p:sldId id="385" r:id="rId26"/>
    <p:sldId id="386" r:id="rId27"/>
    <p:sldId id="387" r:id="rId28"/>
    <p:sldId id="388" r:id="rId29"/>
    <p:sldId id="392" r:id="rId30"/>
    <p:sldId id="393" r:id="rId31"/>
    <p:sldId id="394" r:id="rId32"/>
  </p:sldIdLst>
  <p:sldSz cx="9144000" cy="6858000" type="screen4x3"/>
  <p:notesSz cx="9929813"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E4580A"/>
    <a:srgbClr val="28A010"/>
    <a:srgbClr val="339933"/>
    <a:srgbClr val="91E509"/>
    <a:srgbClr val="72E509"/>
    <a:srgbClr val="002B82"/>
    <a:srgbClr val="00CC00"/>
    <a:srgbClr val="0066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76173" autoAdjust="0"/>
  </p:normalViewPr>
  <p:slideViewPr>
    <p:cSldViewPr>
      <p:cViewPr varScale="1">
        <p:scale>
          <a:sx n="72" d="100"/>
          <a:sy n="72" d="100"/>
        </p:scale>
        <p:origin x="144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C0C9B7-9450-4284-BE19-0BF3FDE582C4}"/>
              </a:ext>
            </a:extLst>
          </p:cNvPr>
          <p:cNvSpPr>
            <a:spLocks noGrp="1"/>
          </p:cNvSpPr>
          <p:nvPr>
            <p:ph type="hdr" sz="quarter"/>
          </p:nvPr>
        </p:nvSpPr>
        <p:spPr>
          <a:xfrm>
            <a:off x="0" y="0"/>
            <a:ext cx="4302919" cy="34145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5841160-E611-4F74-BBB6-E41BA8F59B53}"/>
              </a:ext>
            </a:extLst>
          </p:cNvPr>
          <p:cNvSpPr>
            <a:spLocks noGrp="1"/>
          </p:cNvSpPr>
          <p:nvPr>
            <p:ph type="dt" sz="quarter" idx="1"/>
          </p:nvPr>
        </p:nvSpPr>
        <p:spPr>
          <a:xfrm>
            <a:off x="5625171" y="0"/>
            <a:ext cx="4302919" cy="341458"/>
          </a:xfrm>
          <a:prstGeom prst="rect">
            <a:avLst/>
          </a:prstGeom>
        </p:spPr>
        <p:txBody>
          <a:bodyPr vert="horz" lIns="91440" tIns="45720" rIns="91440" bIns="45720" rtlCol="0"/>
          <a:lstStyle>
            <a:lvl1pPr algn="r">
              <a:defRPr sz="1200"/>
            </a:lvl1pPr>
          </a:lstStyle>
          <a:p>
            <a:fld id="{E5017085-F1C2-4F49-9ACE-F21D4B4044A5}" type="datetime1">
              <a:rPr lang="en-US" smtClean="0"/>
              <a:t>24-Oct-21</a:t>
            </a:fld>
            <a:endParaRPr lang="en-US"/>
          </a:p>
        </p:txBody>
      </p:sp>
      <p:sp>
        <p:nvSpPr>
          <p:cNvPr id="4" name="Footer Placeholder 3">
            <a:extLst>
              <a:ext uri="{FF2B5EF4-FFF2-40B4-BE49-F238E27FC236}">
                <a16:creationId xmlns:a16="http://schemas.microsoft.com/office/drawing/2014/main" id="{572B530E-2AC2-4093-BF1A-20B6FCACED3B}"/>
              </a:ext>
            </a:extLst>
          </p:cNvPr>
          <p:cNvSpPr>
            <a:spLocks noGrp="1"/>
          </p:cNvSpPr>
          <p:nvPr>
            <p:ph type="ftr" sz="quarter" idx="2"/>
          </p:nvPr>
        </p:nvSpPr>
        <p:spPr>
          <a:xfrm>
            <a:off x="0" y="6456219"/>
            <a:ext cx="4302919" cy="34145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ECF678A-4E16-43EF-93EA-4914746E1B00}"/>
              </a:ext>
            </a:extLst>
          </p:cNvPr>
          <p:cNvSpPr>
            <a:spLocks noGrp="1"/>
          </p:cNvSpPr>
          <p:nvPr>
            <p:ph type="sldNum" sz="quarter" idx="3"/>
          </p:nvPr>
        </p:nvSpPr>
        <p:spPr>
          <a:xfrm>
            <a:off x="5625171" y="6456219"/>
            <a:ext cx="4302919" cy="341457"/>
          </a:xfrm>
          <a:prstGeom prst="rect">
            <a:avLst/>
          </a:prstGeom>
        </p:spPr>
        <p:txBody>
          <a:bodyPr vert="horz" lIns="91440" tIns="45720" rIns="91440" bIns="45720" rtlCol="0" anchor="b"/>
          <a:lstStyle>
            <a:lvl1pPr algn="r">
              <a:defRPr sz="1200"/>
            </a:lvl1pPr>
          </a:lstStyle>
          <a:p>
            <a:fld id="{30A8D378-5DAF-47DC-B39A-8CF766EEE60E}" type="slidenum">
              <a:rPr lang="en-US" smtClean="0"/>
              <a:t>‹#›</a:t>
            </a:fld>
            <a:endParaRPr lang="en-US"/>
          </a:p>
        </p:txBody>
      </p:sp>
    </p:spTree>
    <p:extLst>
      <p:ext uri="{BB962C8B-B14F-4D97-AF65-F5344CB8AC3E}">
        <p14:creationId xmlns:p14="http://schemas.microsoft.com/office/powerpoint/2010/main" val="343656001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919"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4596" y="0"/>
            <a:ext cx="4302919" cy="339884"/>
          </a:xfrm>
          <a:prstGeom prst="rect">
            <a:avLst/>
          </a:prstGeom>
        </p:spPr>
        <p:txBody>
          <a:bodyPr vert="horz" lIns="91440" tIns="45720" rIns="91440" bIns="45720" rtlCol="0"/>
          <a:lstStyle>
            <a:lvl1pPr algn="r">
              <a:defRPr sz="1200"/>
            </a:lvl1pPr>
          </a:lstStyle>
          <a:p>
            <a:fld id="{CCC1A9B6-FC25-4962-BD86-A161645C26C6}" type="datetime1">
              <a:rPr lang="en-US" smtClean="0"/>
              <a:t>24-Oct-21</a:t>
            </a:fld>
            <a:endParaRPr lang="en-US"/>
          </a:p>
        </p:txBody>
      </p:sp>
      <p:sp>
        <p:nvSpPr>
          <p:cNvPr id="4" name="Slide Image Placeholder 3"/>
          <p:cNvSpPr>
            <a:spLocks noGrp="1" noRot="1" noChangeAspect="1"/>
          </p:cNvSpPr>
          <p:nvPr>
            <p:ph type="sldImg" idx="2"/>
          </p:nvPr>
        </p:nvSpPr>
        <p:spPr>
          <a:xfrm>
            <a:off x="3265488" y="509588"/>
            <a:ext cx="3398837"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982" y="3228896"/>
            <a:ext cx="7943850" cy="30589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56612"/>
            <a:ext cx="4302919"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4596" y="6456612"/>
            <a:ext cx="4302919" cy="339884"/>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24-Oct-21</a:t>
            </a:fld>
            <a:endParaRPr lang="en-US"/>
          </a:p>
        </p:txBody>
      </p:sp>
    </p:spTree>
    <p:extLst>
      <p:ext uri="{BB962C8B-B14F-4D97-AF65-F5344CB8AC3E}">
        <p14:creationId xmlns:p14="http://schemas.microsoft.com/office/powerpoint/2010/main" val="1662838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10</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8F6458B4-C3DE-4D97-917C-A0B32F9E4E53}"/>
              </a:ext>
            </a:extLst>
          </p:cNvPr>
          <p:cNvSpPr>
            <a:spLocks noGrp="1"/>
          </p:cNvSpPr>
          <p:nvPr>
            <p:ph type="dt" idx="1"/>
          </p:nvPr>
        </p:nvSpPr>
        <p:spPr/>
        <p:txBody>
          <a:bodyPr/>
          <a:lstStyle/>
          <a:p>
            <a:fld id="{B109E03E-A161-4F4F-B2B1-35B44050ECBA}" type="datetime1">
              <a:rPr lang="en-US" smtClean="0"/>
              <a:t>24-Oct-21</a:t>
            </a:fld>
            <a:endParaRPr lang="en-US"/>
          </a:p>
        </p:txBody>
      </p:sp>
    </p:spTree>
    <p:extLst>
      <p:ext uri="{BB962C8B-B14F-4D97-AF65-F5344CB8AC3E}">
        <p14:creationId xmlns:p14="http://schemas.microsoft.com/office/powerpoint/2010/main" val="3361991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11</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D4D45FB3-3BDB-4739-9585-3DEAA0D941AA}"/>
              </a:ext>
            </a:extLst>
          </p:cNvPr>
          <p:cNvSpPr>
            <a:spLocks noGrp="1"/>
          </p:cNvSpPr>
          <p:nvPr>
            <p:ph type="dt" idx="1"/>
          </p:nvPr>
        </p:nvSpPr>
        <p:spPr/>
        <p:txBody>
          <a:bodyPr/>
          <a:lstStyle/>
          <a:p>
            <a:fld id="{F3181F43-6975-403B-8514-6DCBB3AFA60A}" type="datetime1">
              <a:rPr lang="en-US" smtClean="0"/>
              <a:t>24-Oct-21</a:t>
            </a:fld>
            <a:endParaRPr lang="en-US"/>
          </a:p>
        </p:txBody>
      </p:sp>
    </p:spTree>
    <p:extLst>
      <p:ext uri="{BB962C8B-B14F-4D97-AF65-F5344CB8AC3E}">
        <p14:creationId xmlns:p14="http://schemas.microsoft.com/office/powerpoint/2010/main" val="2206552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12</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1CAA090C-072A-4A01-B9E2-9A02AFD49D6A}"/>
              </a:ext>
            </a:extLst>
          </p:cNvPr>
          <p:cNvSpPr>
            <a:spLocks noGrp="1"/>
          </p:cNvSpPr>
          <p:nvPr>
            <p:ph type="dt" idx="1"/>
          </p:nvPr>
        </p:nvSpPr>
        <p:spPr/>
        <p:txBody>
          <a:bodyPr/>
          <a:lstStyle/>
          <a:p>
            <a:fld id="{70872BC7-86D1-4F18-BAC3-E042FA017A38}" type="datetime1">
              <a:rPr lang="en-US" smtClean="0"/>
              <a:t>24-Oct-21</a:t>
            </a:fld>
            <a:endParaRPr lang="en-US"/>
          </a:p>
        </p:txBody>
      </p:sp>
    </p:spTree>
    <p:extLst>
      <p:ext uri="{BB962C8B-B14F-4D97-AF65-F5344CB8AC3E}">
        <p14:creationId xmlns:p14="http://schemas.microsoft.com/office/powerpoint/2010/main" val="903175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13</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9682B4B-49E2-4570-B535-4AE1BEAECBA7}"/>
              </a:ext>
            </a:extLst>
          </p:cNvPr>
          <p:cNvSpPr>
            <a:spLocks noGrp="1"/>
          </p:cNvSpPr>
          <p:nvPr>
            <p:ph type="dt" idx="1"/>
          </p:nvPr>
        </p:nvSpPr>
        <p:spPr/>
        <p:txBody>
          <a:bodyPr/>
          <a:lstStyle/>
          <a:p>
            <a:fld id="{5437A7EA-C555-478C-9721-4E754C9A99F3}" type="datetime1">
              <a:rPr lang="en-US" smtClean="0"/>
              <a:t>24-Oct-21</a:t>
            </a:fld>
            <a:endParaRPr lang="en-US"/>
          </a:p>
        </p:txBody>
      </p:sp>
    </p:spTree>
    <p:extLst>
      <p:ext uri="{BB962C8B-B14F-4D97-AF65-F5344CB8AC3E}">
        <p14:creationId xmlns:p14="http://schemas.microsoft.com/office/powerpoint/2010/main" val="3454070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14</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98BD84C7-5876-4530-B27C-A4B7AF03F86A}"/>
              </a:ext>
            </a:extLst>
          </p:cNvPr>
          <p:cNvSpPr>
            <a:spLocks noGrp="1"/>
          </p:cNvSpPr>
          <p:nvPr>
            <p:ph type="dt" idx="1"/>
          </p:nvPr>
        </p:nvSpPr>
        <p:spPr/>
        <p:txBody>
          <a:bodyPr/>
          <a:lstStyle/>
          <a:p>
            <a:fld id="{5AA2FA05-B055-425B-9544-4F3CCAC792FA}" type="datetime1">
              <a:rPr lang="en-US" smtClean="0"/>
              <a:t>24-Oct-21</a:t>
            </a:fld>
            <a:endParaRPr lang="en-US"/>
          </a:p>
        </p:txBody>
      </p:sp>
    </p:spTree>
    <p:extLst>
      <p:ext uri="{BB962C8B-B14F-4D97-AF65-F5344CB8AC3E}">
        <p14:creationId xmlns:p14="http://schemas.microsoft.com/office/powerpoint/2010/main" val="2078266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15</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57A50929-A97E-4A30-8710-22657A0156C9}"/>
              </a:ext>
            </a:extLst>
          </p:cNvPr>
          <p:cNvSpPr>
            <a:spLocks noGrp="1"/>
          </p:cNvSpPr>
          <p:nvPr>
            <p:ph type="dt" idx="1"/>
          </p:nvPr>
        </p:nvSpPr>
        <p:spPr/>
        <p:txBody>
          <a:bodyPr/>
          <a:lstStyle/>
          <a:p>
            <a:fld id="{F01E0312-A38C-4DAE-A3C9-884C9FD2DBF2}" type="datetime1">
              <a:rPr lang="en-US" smtClean="0"/>
              <a:t>24-Oct-21</a:t>
            </a:fld>
            <a:endParaRPr lang="en-US"/>
          </a:p>
        </p:txBody>
      </p:sp>
    </p:spTree>
    <p:extLst>
      <p:ext uri="{BB962C8B-B14F-4D97-AF65-F5344CB8AC3E}">
        <p14:creationId xmlns:p14="http://schemas.microsoft.com/office/powerpoint/2010/main" val="3384906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16</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55B2F5C0-01AA-4D8F-AE23-6F7833AAEED7}"/>
              </a:ext>
            </a:extLst>
          </p:cNvPr>
          <p:cNvSpPr>
            <a:spLocks noGrp="1"/>
          </p:cNvSpPr>
          <p:nvPr>
            <p:ph type="dt" idx="1"/>
          </p:nvPr>
        </p:nvSpPr>
        <p:spPr/>
        <p:txBody>
          <a:bodyPr/>
          <a:lstStyle/>
          <a:p>
            <a:fld id="{9438963F-6491-4528-A50E-4609731BE6F8}" type="datetime1">
              <a:rPr lang="en-US" smtClean="0"/>
              <a:t>24-Oct-21</a:t>
            </a:fld>
            <a:endParaRPr lang="en-US"/>
          </a:p>
        </p:txBody>
      </p:sp>
    </p:spTree>
    <p:extLst>
      <p:ext uri="{BB962C8B-B14F-4D97-AF65-F5344CB8AC3E}">
        <p14:creationId xmlns:p14="http://schemas.microsoft.com/office/powerpoint/2010/main" val="59058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17</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D60FEDCF-CFB5-4E44-B698-62963A92C21F}"/>
              </a:ext>
            </a:extLst>
          </p:cNvPr>
          <p:cNvSpPr>
            <a:spLocks noGrp="1"/>
          </p:cNvSpPr>
          <p:nvPr>
            <p:ph type="dt" idx="1"/>
          </p:nvPr>
        </p:nvSpPr>
        <p:spPr/>
        <p:txBody>
          <a:bodyPr/>
          <a:lstStyle/>
          <a:p>
            <a:fld id="{105116BA-DDC7-42AE-8CA9-6797CBA11D7E}" type="datetime1">
              <a:rPr lang="en-US" smtClean="0"/>
              <a:t>24-Oct-21</a:t>
            </a:fld>
            <a:endParaRPr lang="en-US"/>
          </a:p>
        </p:txBody>
      </p:sp>
    </p:spTree>
    <p:extLst>
      <p:ext uri="{BB962C8B-B14F-4D97-AF65-F5344CB8AC3E}">
        <p14:creationId xmlns:p14="http://schemas.microsoft.com/office/powerpoint/2010/main" val="3891573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18</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24-Oct-21</a:t>
            </a:fld>
            <a:endParaRPr lang="en-US"/>
          </a:p>
        </p:txBody>
      </p:sp>
    </p:spTree>
    <p:extLst>
      <p:ext uri="{BB962C8B-B14F-4D97-AF65-F5344CB8AC3E}">
        <p14:creationId xmlns:p14="http://schemas.microsoft.com/office/powerpoint/2010/main" val="1662838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19</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DD9691F7-94AB-4C73-A5B5-98E5AB5CCB03}"/>
              </a:ext>
            </a:extLst>
          </p:cNvPr>
          <p:cNvSpPr>
            <a:spLocks noGrp="1"/>
          </p:cNvSpPr>
          <p:nvPr>
            <p:ph type="dt" idx="1"/>
          </p:nvPr>
        </p:nvSpPr>
        <p:spPr/>
        <p:txBody>
          <a:bodyPr/>
          <a:lstStyle/>
          <a:p>
            <a:fld id="{0A32524D-DDED-4C9B-9B25-9F8AE376696F}" type="datetime1">
              <a:rPr lang="en-US" smtClean="0"/>
              <a:t>24-Oct-21</a:t>
            </a:fld>
            <a:endParaRPr lang="en-US"/>
          </a:p>
        </p:txBody>
      </p:sp>
    </p:spTree>
    <p:extLst>
      <p:ext uri="{BB962C8B-B14F-4D97-AF65-F5344CB8AC3E}">
        <p14:creationId xmlns:p14="http://schemas.microsoft.com/office/powerpoint/2010/main" val="1704036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7F22138D-8BB4-4B12-8585-79BEF39F427E}"/>
              </a:ext>
            </a:extLst>
          </p:cNvPr>
          <p:cNvSpPr>
            <a:spLocks noGrp="1"/>
          </p:cNvSpPr>
          <p:nvPr>
            <p:ph type="dt" idx="1"/>
          </p:nvPr>
        </p:nvSpPr>
        <p:spPr/>
        <p:txBody>
          <a:bodyPr/>
          <a:lstStyle/>
          <a:p>
            <a:fld id="{B84516F9-A6DC-448F-8EAB-1CD84613D0C8}" type="datetime1">
              <a:rPr lang="en-US" smtClean="0"/>
              <a:t>24-Oct-21</a:t>
            </a:fld>
            <a:endParaRPr lang="en-US"/>
          </a:p>
        </p:txBody>
      </p:sp>
    </p:spTree>
    <p:extLst>
      <p:ext uri="{BB962C8B-B14F-4D97-AF65-F5344CB8AC3E}">
        <p14:creationId xmlns:p14="http://schemas.microsoft.com/office/powerpoint/2010/main" val="3622721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20</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18C1B8FC-9C55-4FEE-AD44-94DD4E388AEF}"/>
              </a:ext>
            </a:extLst>
          </p:cNvPr>
          <p:cNvSpPr>
            <a:spLocks noGrp="1"/>
          </p:cNvSpPr>
          <p:nvPr>
            <p:ph type="dt" idx="1"/>
          </p:nvPr>
        </p:nvSpPr>
        <p:spPr/>
        <p:txBody>
          <a:bodyPr/>
          <a:lstStyle/>
          <a:p>
            <a:fld id="{267C8555-1A52-443F-B8B6-82FA79CC824B}" type="datetime1">
              <a:rPr lang="en-US" smtClean="0"/>
              <a:t>24-Oct-21</a:t>
            </a:fld>
            <a:endParaRPr lang="en-US"/>
          </a:p>
        </p:txBody>
      </p:sp>
    </p:spTree>
    <p:extLst>
      <p:ext uri="{BB962C8B-B14F-4D97-AF65-F5344CB8AC3E}">
        <p14:creationId xmlns:p14="http://schemas.microsoft.com/office/powerpoint/2010/main" val="724400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21</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24-Oct-21</a:t>
            </a:fld>
            <a:endParaRPr lang="en-US"/>
          </a:p>
        </p:txBody>
      </p:sp>
    </p:spTree>
    <p:extLst>
      <p:ext uri="{BB962C8B-B14F-4D97-AF65-F5344CB8AC3E}">
        <p14:creationId xmlns:p14="http://schemas.microsoft.com/office/powerpoint/2010/main" val="362189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22</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24-Oct-21</a:t>
            </a:fld>
            <a:endParaRPr lang="en-US"/>
          </a:p>
        </p:txBody>
      </p:sp>
    </p:spTree>
    <p:extLst>
      <p:ext uri="{BB962C8B-B14F-4D97-AF65-F5344CB8AC3E}">
        <p14:creationId xmlns:p14="http://schemas.microsoft.com/office/powerpoint/2010/main" val="1888658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23</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24-Oct-21</a:t>
            </a:fld>
            <a:endParaRPr lang="en-US"/>
          </a:p>
        </p:txBody>
      </p:sp>
    </p:spTree>
    <p:extLst>
      <p:ext uri="{BB962C8B-B14F-4D97-AF65-F5344CB8AC3E}">
        <p14:creationId xmlns:p14="http://schemas.microsoft.com/office/powerpoint/2010/main" val="3535998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24</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24-Oct-21</a:t>
            </a:fld>
            <a:endParaRPr lang="en-US"/>
          </a:p>
        </p:txBody>
      </p:sp>
    </p:spTree>
    <p:extLst>
      <p:ext uri="{BB962C8B-B14F-4D97-AF65-F5344CB8AC3E}">
        <p14:creationId xmlns:p14="http://schemas.microsoft.com/office/powerpoint/2010/main" val="1755061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25</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24-Oct-21</a:t>
            </a:fld>
            <a:endParaRPr lang="en-US"/>
          </a:p>
        </p:txBody>
      </p:sp>
    </p:spTree>
    <p:extLst>
      <p:ext uri="{BB962C8B-B14F-4D97-AF65-F5344CB8AC3E}">
        <p14:creationId xmlns:p14="http://schemas.microsoft.com/office/powerpoint/2010/main" val="2960462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26</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24-Oct-21</a:t>
            </a:fld>
            <a:endParaRPr lang="en-US"/>
          </a:p>
        </p:txBody>
      </p:sp>
    </p:spTree>
    <p:extLst>
      <p:ext uri="{BB962C8B-B14F-4D97-AF65-F5344CB8AC3E}">
        <p14:creationId xmlns:p14="http://schemas.microsoft.com/office/powerpoint/2010/main" val="16863583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27</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24-Oct-21</a:t>
            </a:fld>
            <a:endParaRPr lang="en-US"/>
          </a:p>
        </p:txBody>
      </p:sp>
    </p:spTree>
    <p:extLst>
      <p:ext uri="{BB962C8B-B14F-4D97-AF65-F5344CB8AC3E}">
        <p14:creationId xmlns:p14="http://schemas.microsoft.com/office/powerpoint/2010/main" val="995460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28</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24-Oct-21</a:t>
            </a:fld>
            <a:endParaRPr lang="en-US"/>
          </a:p>
        </p:txBody>
      </p:sp>
    </p:spTree>
    <p:extLst>
      <p:ext uri="{BB962C8B-B14F-4D97-AF65-F5344CB8AC3E}">
        <p14:creationId xmlns:p14="http://schemas.microsoft.com/office/powerpoint/2010/main" val="3597947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29</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24-Oct-21</a:t>
            </a:fld>
            <a:endParaRPr lang="en-US"/>
          </a:p>
        </p:txBody>
      </p:sp>
    </p:spTree>
    <p:extLst>
      <p:ext uri="{BB962C8B-B14F-4D97-AF65-F5344CB8AC3E}">
        <p14:creationId xmlns:p14="http://schemas.microsoft.com/office/powerpoint/2010/main" val="4169812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3</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93424275-01F5-4E52-801B-20A22A633E10}"/>
              </a:ext>
            </a:extLst>
          </p:cNvPr>
          <p:cNvSpPr>
            <a:spLocks noGrp="1"/>
          </p:cNvSpPr>
          <p:nvPr>
            <p:ph type="dt" idx="1"/>
          </p:nvPr>
        </p:nvSpPr>
        <p:spPr/>
        <p:txBody>
          <a:bodyPr/>
          <a:lstStyle/>
          <a:p>
            <a:fld id="{F60289C2-6C94-4AF1-8DF4-404395873EE3}" type="datetime1">
              <a:rPr lang="en-US" smtClean="0"/>
              <a:t>24-Oct-21</a:t>
            </a:fld>
            <a:endParaRPr lang="en-US"/>
          </a:p>
        </p:txBody>
      </p:sp>
    </p:spTree>
    <p:extLst>
      <p:ext uri="{BB962C8B-B14F-4D97-AF65-F5344CB8AC3E}">
        <p14:creationId xmlns:p14="http://schemas.microsoft.com/office/powerpoint/2010/main" val="33171904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30</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24-Oct-21</a:t>
            </a:fld>
            <a:endParaRPr lang="en-US"/>
          </a:p>
        </p:txBody>
      </p:sp>
    </p:spTree>
    <p:extLst>
      <p:ext uri="{BB962C8B-B14F-4D97-AF65-F5344CB8AC3E}">
        <p14:creationId xmlns:p14="http://schemas.microsoft.com/office/powerpoint/2010/main" val="33890132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31</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24-Oct-21</a:t>
            </a:fld>
            <a:endParaRPr lang="en-US"/>
          </a:p>
        </p:txBody>
      </p:sp>
    </p:spTree>
    <p:extLst>
      <p:ext uri="{BB962C8B-B14F-4D97-AF65-F5344CB8AC3E}">
        <p14:creationId xmlns:p14="http://schemas.microsoft.com/office/powerpoint/2010/main" val="1687166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4</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57F6EB81-F358-43F6-8B39-CC30309E735A}"/>
              </a:ext>
            </a:extLst>
          </p:cNvPr>
          <p:cNvSpPr>
            <a:spLocks noGrp="1"/>
          </p:cNvSpPr>
          <p:nvPr>
            <p:ph type="dt" idx="1"/>
          </p:nvPr>
        </p:nvSpPr>
        <p:spPr/>
        <p:txBody>
          <a:bodyPr/>
          <a:lstStyle/>
          <a:p>
            <a:fld id="{77C02287-B36A-4790-85C1-7BED32FB0A47}" type="datetime1">
              <a:rPr lang="en-US" smtClean="0"/>
              <a:t>24-Oct-21</a:t>
            </a:fld>
            <a:endParaRPr lang="en-US"/>
          </a:p>
        </p:txBody>
      </p:sp>
    </p:spTree>
    <p:extLst>
      <p:ext uri="{BB962C8B-B14F-4D97-AF65-F5344CB8AC3E}">
        <p14:creationId xmlns:p14="http://schemas.microsoft.com/office/powerpoint/2010/main" val="1558823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5</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2BBEDA58-7193-4022-AF53-E2B30EA48ABD}"/>
              </a:ext>
            </a:extLst>
          </p:cNvPr>
          <p:cNvSpPr>
            <a:spLocks noGrp="1"/>
          </p:cNvSpPr>
          <p:nvPr>
            <p:ph type="dt" idx="1"/>
          </p:nvPr>
        </p:nvSpPr>
        <p:spPr/>
        <p:txBody>
          <a:bodyPr/>
          <a:lstStyle/>
          <a:p>
            <a:fld id="{A7372909-6FA5-48A4-97EC-AEA964896ADD}" type="datetime1">
              <a:rPr lang="en-US" smtClean="0"/>
              <a:t>24-Oct-21</a:t>
            </a:fld>
            <a:endParaRPr lang="en-US"/>
          </a:p>
        </p:txBody>
      </p:sp>
    </p:spTree>
    <p:extLst>
      <p:ext uri="{BB962C8B-B14F-4D97-AF65-F5344CB8AC3E}">
        <p14:creationId xmlns:p14="http://schemas.microsoft.com/office/powerpoint/2010/main" val="2125209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6</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40B93CFD-DA5B-4D85-86F9-F92208E7E119}"/>
              </a:ext>
            </a:extLst>
          </p:cNvPr>
          <p:cNvSpPr>
            <a:spLocks noGrp="1"/>
          </p:cNvSpPr>
          <p:nvPr>
            <p:ph type="dt" idx="1"/>
          </p:nvPr>
        </p:nvSpPr>
        <p:spPr/>
        <p:txBody>
          <a:bodyPr/>
          <a:lstStyle/>
          <a:p>
            <a:fld id="{BCC9D865-BEB6-4EBB-BA34-BEEE7024DEF0}" type="datetime1">
              <a:rPr lang="en-US" smtClean="0"/>
              <a:t>24-Oct-21</a:t>
            </a:fld>
            <a:endParaRPr lang="en-US"/>
          </a:p>
        </p:txBody>
      </p:sp>
    </p:spTree>
    <p:extLst>
      <p:ext uri="{BB962C8B-B14F-4D97-AF65-F5344CB8AC3E}">
        <p14:creationId xmlns:p14="http://schemas.microsoft.com/office/powerpoint/2010/main" val="3649035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7</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024DDC1-2D56-4310-80D7-3A6273DB779F}"/>
              </a:ext>
            </a:extLst>
          </p:cNvPr>
          <p:cNvSpPr>
            <a:spLocks noGrp="1"/>
          </p:cNvSpPr>
          <p:nvPr>
            <p:ph type="dt" idx="1"/>
          </p:nvPr>
        </p:nvSpPr>
        <p:spPr/>
        <p:txBody>
          <a:bodyPr/>
          <a:lstStyle/>
          <a:p>
            <a:fld id="{30DEBF84-B873-492F-A732-1E803410D09A}" type="datetime1">
              <a:rPr lang="en-US" smtClean="0"/>
              <a:t>24-Oct-21</a:t>
            </a:fld>
            <a:endParaRPr lang="en-US"/>
          </a:p>
        </p:txBody>
      </p:sp>
    </p:spTree>
    <p:extLst>
      <p:ext uri="{BB962C8B-B14F-4D97-AF65-F5344CB8AC3E}">
        <p14:creationId xmlns:p14="http://schemas.microsoft.com/office/powerpoint/2010/main" val="3160400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8</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DDB96F28-3743-44CB-A8D8-5A1AFD0E97CE}"/>
              </a:ext>
            </a:extLst>
          </p:cNvPr>
          <p:cNvSpPr>
            <a:spLocks noGrp="1"/>
          </p:cNvSpPr>
          <p:nvPr>
            <p:ph type="dt" idx="1"/>
          </p:nvPr>
        </p:nvSpPr>
        <p:spPr/>
        <p:txBody>
          <a:bodyPr/>
          <a:lstStyle/>
          <a:p>
            <a:fld id="{2B44700B-B657-4790-9481-CB1EB89C9D80}" type="datetime1">
              <a:rPr lang="en-US" smtClean="0"/>
              <a:t>24-Oct-21</a:t>
            </a:fld>
            <a:endParaRPr lang="en-US"/>
          </a:p>
        </p:txBody>
      </p:sp>
    </p:spTree>
    <p:extLst>
      <p:ext uri="{BB962C8B-B14F-4D97-AF65-F5344CB8AC3E}">
        <p14:creationId xmlns:p14="http://schemas.microsoft.com/office/powerpoint/2010/main" val="3862298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9</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C7AE79C9-6A13-4424-B98B-099221CAD6E6}"/>
              </a:ext>
            </a:extLst>
          </p:cNvPr>
          <p:cNvSpPr>
            <a:spLocks noGrp="1"/>
          </p:cNvSpPr>
          <p:nvPr>
            <p:ph type="dt" idx="1"/>
          </p:nvPr>
        </p:nvSpPr>
        <p:spPr/>
        <p:txBody>
          <a:bodyPr/>
          <a:lstStyle/>
          <a:p>
            <a:fld id="{B9FA8326-078D-40CC-8F7A-58BD90C8EE7B}" type="datetime1">
              <a:rPr lang="en-US" smtClean="0"/>
              <a:t>24-Oct-21</a:t>
            </a:fld>
            <a:endParaRPr lang="en-US"/>
          </a:p>
        </p:txBody>
      </p:sp>
    </p:spTree>
    <p:extLst>
      <p:ext uri="{BB962C8B-B14F-4D97-AF65-F5344CB8AC3E}">
        <p14:creationId xmlns:p14="http://schemas.microsoft.com/office/powerpoint/2010/main" val="673685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24-Oct-21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24-Oct-21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24-Oct-21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17E22-7686-4A9A-9B72-7225E35F4468}" type="datetime5">
              <a:rPr lang="en-US" smtClean="0"/>
              <a:t>24-Oct-21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24-Oct-21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24-Oct-21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24-Oct-21</a:t>
            </a:fld>
            <a:endParaRPr lang="en-US"/>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24-Oct-21</a:t>
            </a:fld>
            <a:endParaRPr lang="en-US"/>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24-Oct-21</a:t>
            </a:fld>
            <a:endParaRPr lang="en-US"/>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24-Oct-21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24-Oct-21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24-Oct-21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microsoft.com/office/2007/relationships/hdphoto" Target="../media/hdphoto6.wdp"/><Relationship Id="rId5" Type="http://schemas.openxmlformats.org/officeDocument/2006/relationships/image" Target="../media/image9.png"/><Relationship Id="rId4" Type="http://schemas.microsoft.com/office/2007/relationships/hdphoto" Target="../media/hdphoto5.wdp"/></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Interval_(mathematics)" TargetMode="External"/><Relationship Id="rId7" Type="http://schemas.openxmlformats.org/officeDocument/2006/relationships/hyperlink" Target="https://en.wikipedia.org/wiki/Locally_finite_collectio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en.wikipedia.org/wiki/Compact" TargetMode="External"/><Relationship Id="rId5" Type="http://schemas.openxmlformats.org/officeDocument/2006/relationships/hyperlink" Target="https://en.wikipedia.org/wiki/Affine_transformation" TargetMode="External"/><Relationship Id="rId4" Type="http://schemas.openxmlformats.org/officeDocument/2006/relationships/hyperlink" Target="https://en.wikipedia.org/wiki/Real_number"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microsoft.com/office/2007/relationships/hdphoto" Target="../media/hdphoto8.wdp"/><Relationship Id="rId5" Type="http://schemas.openxmlformats.org/officeDocument/2006/relationships/image" Target="../media/image16.png"/><Relationship Id="rId4" Type="http://schemas.microsoft.com/office/2007/relationships/hdphoto" Target="../media/hdphoto7.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9.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microsoft.com/office/2007/relationships/hdphoto" Target="../media/hdphoto10.wdp"/></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microsoft.com/office/2007/relationships/hdphoto" Target="../media/hdphoto1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5.png"/><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Physical design</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ADF5A313-DFE6-448C-857B-AAC33D330831}"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a:t>
            </a:fld>
            <a:endParaRPr lang="en-US" sz="2000" dirty="0">
              <a:solidFill>
                <a:srgbClr val="009900"/>
              </a:solidFill>
            </a:endParaRPr>
          </a:p>
        </p:txBody>
      </p:sp>
      <p:sp>
        <p:nvSpPr>
          <p:cNvPr id="2" name="Rectangle 1"/>
          <p:cNvSpPr/>
          <p:nvPr/>
        </p:nvSpPr>
        <p:spPr>
          <a:xfrm>
            <a:off x="154008" y="810497"/>
            <a:ext cx="8839200" cy="1107996"/>
          </a:xfrm>
          <a:prstGeom prst="rect">
            <a:avLst/>
          </a:prstGeom>
        </p:spPr>
        <p:txBody>
          <a:bodyPr wrap="square">
            <a:spAutoFit/>
          </a:bodyPr>
          <a:lstStyle/>
          <a:p>
            <a:pPr algn="just"/>
            <a:r>
              <a:rPr lang="en-US" sz="2200" b="1" dirty="0"/>
              <a:t>Physical design </a:t>
            </a:r>
            <a:r>
              <a:rPr lang="en-US" sz="2200" dirty="0"/>
              <a:t>is the process of </a:t>
            </a:r>
            <a:r>
              <a:rPr lang="en-US" sz="2200" b="1" dirty="0">
                <a:solidFill>
                  <a:srgbClr val="7030A0"/>
                </a:solidFill>
              </a:rPr>
              <a:t>generating the physical layout </a:t>
            </a:r>
            <a:r>
              <a:rPr lang="en-US" sz="2200" dirty="0"/>
              <a:t>of the VLSI circuit from the schematic or gate level netlist. </a:t>
            </a:r>
          </a:p>
          <a:p>
            <a:pPr marL="342900" indent="-342900" algn="just">
              <a:buFont typeface="Arial" panose="020B0604020202020204" pitchFamily="34" charset="0"/>
              <a:buChar char="•"/>
            </a:pPr>
            <a:endParaRPr lang="en-US" sz="2200"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5651" y="2514600"/>
            <a:ext cx="4550764" cy="2881312"/>
          </a:xfrm>
          <a:prstGeom prst="rect">
            <a:avLst/>
          </a:prstGeom>
        </p:spPr>
      </p:pic>
      <p:pic>
        <p:nvPicPr>
          <p:cNvPr id="5" name="Picture 4"/>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5850506" y="2514600"/>
            <a:ext cx="3283969" cy="3101807"/>
          </a:xfrm>
          <a:prstGeom prst="rect">
            <a:avLst/>
          </a:prstGeom>
        </p:spPr>
      </p:pic>
      <p:sp>
        <p:nvSpPr>
          <p:cNvPr id="9" name="Right Arrow 8"/>
          <p:cNvSpPr/>
          <p:nvPr/>
        </p:nvSpPr>
        <p:spPr>
          <a:xfrm>
            <a:off x="4659761" y="3612356"/>
            <a:ext cx="1126106" cy="685800"/>
          </a:xfrm>
          <a:prstGeom prst="rightArrow">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078068" y="5998519"/>
            <a:ext cx="5016694" cy="400110"/>
          </a:xfrm>
          <a:prstGeom prst="rect">
            <a:avLst/>
          </a:prstGeom>
        </p:spPr>
        <p:txBody>
          <a:bodyPr wrap="none">
            <a:spAutoFit/>
          </a:bodyPr>
          <a:lstStyle/>
          <a:p>
            <a:r>
              <a:rPr lang="en-US" sz="2000" dirty="0"/>
              <a:t>Fig: A logic circuit and its corresponding layout</a:t>
            </a:r>
          </a:p>
        </p:txBody>
      </p:sp>
    </p:spTree>
    <p:extLst>
      <p:ext uri="{BB962C8B-B14F-4D97-AF65-F5344CB8AC3E}">
        <p14:creationId xmlns:p14="http://schemas.microsoft.com/office/powerpoint/2010/main" val="26179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Physical design</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7B1AFE59-00C6-4921-A621-C727A74DF132}"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4" name="Rectangle 3"/>
          <p:cNvSpPr/>
          <p:nvPr/>
        </p:nvSpPr>
        <p:spPr>
          <a:xfrm>
            <a:off x="9525" y="553998"/>
            <a:ext cx="9124950" cy="4801314"/>
          </a:xfrm>
          <a:prstGeom prst="rect">
            <a:avLst/>
          </a:prstGeom>
        </p:spPr>
        <p:txBody>
          <a:bodyPr wrap="square">
            <a:spAutoFit/>
          </a:bodyPr>
          <a:lstStyle/>
          <a:p>
            <a:pPr>
              <a:lnSpc>
                <a:spcPct val="150000"/>
              </a:lnSpc>
            </a:pPr>
            <a:r>
              <a:rPr lang="en-US" sz="2800" b="1" dirty="0">
                <a:solidFill>
                  <a:srgbClr val="7030A0"/>
                </a:solidFill>
              </a:rPr>
              <a:t>Netlist</a:t>
            </a:r>
          </a:p>
          <a:p>
            <a:pPr marL="342900" indent="-342900">
              <a:lnSpc>
                <a:spcPct val="150000"/>
              </a:lnSpc>
              <a:buFont typeface="Arial" panose="020B0604020202020204" pitchFamily="34" charset="0"/>
              <a:buChar char="•"/>
            </a:pPr>
            <a:r>
              <a:rPr lang="en-US" sz="2200" dirty="0"/>
              <a:t>A </a:t>
            </a:r>
            <a:r>
              <a:rPr lang="en-US" sz="2200" b="1" dirty="0"/>
              <a:t>netlist</a:t>
            </a:r>
            <a:r>
              <a:rPr lang="en-US" sz="2200" dirty="0"/>
              <a:t> is a representation of the actual design in any formal hardware description language (VHDL or Verilog). </a:t>
            </a:r>
          </a:p>
          <a:p>
            <a:pPr marL="342900" indent="-342900">
              <a:lnSpc>
                <a:spcPct val="150000"/>
              </a:lnSpc>
              <a:buFont typeface="Arial" panose="020B0604020202020204" pitchFamily="34" charset="0"/>
              <a:buChar char="•"/>
            </a:pPr>
            <a:endParaRPr lang="en-US" sz="2200" dirty="0"/>
          </a:p>
          <a:p>
            <a:pPr marL="342900" indent="-342900">
              <a:lnSpc>
                <a:spcPct val="150000"/>
              </a:lnSpc>
              <a:buFont typeface="Arial" panose="020B0604020202020204" pitchFamily="34" charset="0"/>
              <a:buChar char="•"/>
            </a:pPr>
            <a:r>
              <a:rPr lang="en-US" sz="2200" dirty="0"/>
              <a:t>It contains all the functional and control logic cells and blocks, soft and hard macros, memory blocks, registers, etc.</a:t>
            </a:r>
          </a:p>
          <a:p>
            <a:pPr marL="342900" indent="-342900">
              <a:lnSpc>
                <a:spcPct val="150000"/>
              </a:lnSpc>
              <a:buFont typeface="Arial" panose="020B0604020202020204" pitchFamily="34" charset="0"/>
              <a:buChar char="•"/>
            </a:pPr>
            <a:endParaRPr lang="en-US" sz="2200" dirty="0"/>
          </a:p>
          <a:p>
            <a:pPr marL="342900" indent="-342900">
              <a:lnSpc>
                <a:spcPct val="150000"/>
              </a:lnSpc>
              <a:buFont typeface="Arial" panose="020B0604020202020204" pitchFamily="34" charset="0"/>
              <a:buChar char="•"/>
            </a:pPr>
            <a:r>
              <a:rPr lang="en-US" sz="2200" dirty="0"/>
              <a:t>It also describes the input and output ports of each block and the connectivity between the blocks.</a:t>
            </a:r>
          </a:p>
        </p:txBody>
      </p:sp>
    </p:spTree>
    <p:extLst>
      <p:ext uri="{BB962C8B-B14F-4D97-AF65-F5344CB8AC3E}">
        <p14:creationId xmlns:p14="http://schemas.microsoft.com/office/powerpoint/2010/main" val="368992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Floorplanning: flexible or fixed block </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7B1AFE59-00C6-4921-A621-C727A74DF132}"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9" name="Rectangle 8"/>
          <p:cNvSpPr/>
          <p:nvPr/>
        </p:nvSpPr>
        <p:spPr>
          <a:xfrm>
            <a:off x="120670" y="722678"/>
            <a:ext cx="8905875" cy="483209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231F20"/>
                </a:solidFill>
                <a:latin typeface="Times New Roman" panose="02020603050405020304" pitchFamily="18" charset="0"/>
              </a:rPr>
              <a:t>During the floorplanning, it is also required to know if any block is flexible or fixed.</a:t>
            </a:r>
          </a:p>
          <a:p>
            <a:r>
              <a:rPr lang="en-US" sz="2200" dirty="0">
                <a:solidFill>
                  <a:srgbClr val="231F20"/>
                </a:solidFill>
                <a:latin typeface="Times New Roman" panose="02020603050405020304" pitchFamily="18" charset="0"/>
              </a:rPr>
              <a:t> </a:t>
            </a:r>
          </a:p>
          <a:p>
            <a:pPr marL="342900" indent="-342900">
              <a:buFont typeface="Arial" panose="020B0604020202020204" pitchFamily="34" charset="0"/>
              <a:buChar char="•"/>
            </a:pPr>
            <a:r>
              <a:rPr lang="en-US" sz="2200" dirty="0">
                <a:solidFill>
                  <a:srgbClr val="231F20"/>
                </a:solidFill>
                <a:latin typeface="Times New Roman" panose="02020603050405020304" pitchFamily="18" charset="0"/>
              </a:rPr>
              <a:t>A </a:t>
            </a:r>
            <a:r>
              <a:rPr lang="en-US" sz="2200" b="1" i="1" dirty="0">
                <a:solidFill>
                  <a:srgbClr val="231F20"/>
                </a:solidFill>
                <a:latin typeface="Times New Roman" panose="02020603050405020304" pitchFamily="18" charset="0"/>
              </a:rPr>
              <a:t>flexible block </a:t>
            </a:r>
            <a:r>
              <a:rPr lang="en-US" sz="2200" dirty="0">
                <a:solidFill>
                  <a:srgbClr val="231F20"/>
                </a:solidFill>
                <a:latin typeface="Times New Roman" panose="02020603050405020304" pitchFamily="18" charset="0"/>
              </a:rPr>
              <a:t>is normally made of standard cells; hence, standard cells size is fixed</a:t>
            </a:r>
            <a:r>
              <a:rPr lang="en-US" sz="2200" i="1" dirty="0">
                <a:solidFill>
                  <a:srgbClr val="231F20"/>
                </a:solidFill>
                <a:latin typeface="Times New Roman" panose="02020603050405020304" pitchFamily="18" charset="0"/>
              </a:rPr>
              <a:t>, </a:t>
            </a:r>
            <a:r>
              <a:rPr lang="en-US" sz="2200" dirty="0">
                <a:solidFill>
                  <a:srgbClr val="231F20"/>
                </a:solidFill>
                <a:latin typeface="Times New Roman" panose="02020603050405020304" pitchFamily="18" charset="0"/>
              </a:rPr>
              <a:t>but they can be rearranged so that the block shape is flexible.</a:t>
            </a:r>
          </a:p>
          <a:p>
            <a:pPr marL="342900" indent="-342900">
              <a:buFont typeface="Arial" panose="020B0604020202020204" pitchFamily="34" charset="0"/>
              <a:buChar char="•"/>
            </a:pPr>
            <a:endParaRPr lang="en-US" sz="2200" dirty="0">
              <a:solidFill>
                <a:srgbClr val="231F20"/>
              </a:solidFill>
              <a:latin typeface="Times New Roman" panose="02020603050405020304" pitchFamily="18" charset="0"/>
            </a:endParaRPr>
          </a:p>
          <a:p>
            <a:pPr marL="342900" indent="-342900">
              <a:buFont typeface="Arial" panose="020B0604020202020204" pitchFamily="34" charset="0"/>
              <a:buChar char="•"/>
            </a:pPr>
            <a:r>
              <a:rPr lang="en-US" sz="2200" dirty="0">
                <a:solidFill>
                  <a:srgbClr val="231F20"/>
                </a:solidFill>
                <a:latin typeface="Times New Roman" panose="02020603050405020304" pitchFamily="18" charset="0"/>
              </a:rPr>
              <a:t>Whereas </a:t>
            </a:r>
            <a:r>
              <a:rPr lang="en-US" sz="2200" i="1" dirty="0">
                <a:solidFill>
                  <a:srgbClr val="231F20"/>
                </a:solidFill>
                <a:latin typeface="Times New Roman" panose="02020603050405020304" pitchFamily="18" charset="0"/>
              </a:rPr>
              <a:t>fixed blocks </a:t>
            </a:r>
            <a:r>
              <a:rPr lang="en-US" sz="2200" dirty="0">
                <a:solidFill>
                  <a:srgbClr val="231F20"/>
                </a:solidFill>
                <a:latin typeface="Times New Roman" panose="02020603050405020304" pitchFamily="18" charset="0"/>
              </a:rPr>
              <a:t>are not alterable. </a:t>
            </a:r>
          </a:p>
          <a:p>
            <a:pPr marL="342900" indent="-342900">
              <a:buFont typeface="Arial" panose="020B0604020202020204" pitchFamily="34" charset="0"/>
              <a:buChar char="•"/>
            </a:pPr>
            <a:endParaRPr lang="en-US" sz="2200" dirty="0">
              <a:solidFill>
                <a:srgbClr val="231F20"/>
              </a:solidFill>
              <a:latin typeface="Times New Roman" panose="02020603050405020304" pitchFamily="18" charset="0"/>
            </a:endParaRPr>
          </a:p>
          <a:p>
            <a:pPr marL="342900" indent="-342900">
              <a:buFont typeface="Arial" panose="020B0604020202020204" pitchFamily="34" charset="0"/>
              <a:buChar char="•"/>
            </a:pPr>
            <a:r>
              <a:rPr lang="en-US" sz="2200" dirty="0">
                <a:solidFill>
                  <a:srgbClr val="231F20"/>
                </a:solidFill>
                <a:latin typeface="Times New Roman" panose="02020603050405020304" pitchFamily="18" charset="0"/>
              </a:rPr>
              <a:t>So, after placing the fixed blocks, the flexible blocks can be placed at the vacant areas.</a:t>
            </a:r>
          </a:p>
          <a:p>
            <a:pPr marL="342900" indent="-342900">
              <a:buFont typeface="Arial" panose="020B0604020202020204" pitchFamily="34" charset="0"/>
              <a:buChar char="•"/>
            </a:pPr>
            <a:endParaRPr lang="en-US" sz="2200" dirty="0">
              <a:solidFill>
                <a:srgbClr val="231F20"/>
              </a:solidFill>
              <a:latin typeface="Times New Roman" panose="02020603050405020304" pitchFamily="18" charset="0"/>
            </a:endParaRPr>
          </a:p>
          <a:p>
            <a:pPr marL="342900" indent="-342900">
              <a:buFont typeface="Arial" panose="020B0604020202020204" pitchFamily="34" charset="0"/>
              <a:buChar char="•"/>
            </a:pPr>
            <a:r>
              <a:rPr lang="en-US" sz="2200" dirty="0"/>
              <a:t>Although the blocks are planned, it is very important to allocate space for inter connects between the blocks. The process of space allocation for interconnects is known as </a:t>
            </a:r>
            <a:r>
              <a:rPr lang="en-US" sz="2200" b="1" dirty="0">
                <a:solidFill>
                  <a:srgbClr val="7030A0"/>
                </a:solidFill>
              </a:rPr>
              <a:t>Channel definition.</a:t>
            </a:r>
          </a:p>
        </p:txBody>
      </p:sp>
    </p:spTree>
    <p:extLst>
      <p:ext uri="{BB962C8B-B14F-4D97-AF65-F5344CB8AC3E}">
        <p14:creationId xmlns:p14="http://schemas.microsoft.com/office/powerpoint/2010/main" val="64556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fade">
                                      <p:cBhvr>
                                        <p:cTn id="22" dur="500"/>
                                        <p:tgtEl>
                                          <p:spTgt spid="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Effect transition="in" filter="fade">
                                      <p:cBhvr>
                                        <p:cTn id="27"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Floorplanning classes</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7B1AFE59-00C6-4921-A621-C727A74DF132}"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2" name="Rectangle 1"/>
          <p:cNvSpPr/>
          <p:nvPr/>
        </p:nvSpPr>
        <p:spPr>
          <a:xfrm>
            <a:off x="152400" y="837075"/>
            <a:ext cx="8839200" cy="1569660"/>
          </a:xfrm>
          <a:prstGeom prst="rect">
            <a:avLst/>
          </a:prstGeom>
        </p:spPr>
        <p:txBody>
          <a:bodyPr wrap="square">
            <a:spAutoFit/>
          </a:bodyPr>
          <a:lstStyle/>
          <a:p>
            <a:r>
              <a:rPr lang="en-US" sz="2400" dirty="0"/>
              <a:t>Two types of floorplanning classes are normally used:</a:t>
            </a:r>
          </a:p>
          <a:p>
            <a:r>
              <a:rPr lang="en-US" sz="2400" dirty="0"/>
              <a:t>	</a:t>
            </a:r>
          </a:p>
          <a:p>
            <a:pPr marL="742950" lvl="1" indent="-285750">
              <a:buFont typeface="Arial" panose="020B0604020202020204" pitchFamily="34" charset="0"/>
              <a:buChar char="•"/>
            </a:pPr>
            <a:r>
              <a:rPr lang="en-US" sz="2400" dirty="0"/>
              <a:t>Slicing floorplan</a:t>
            </a:r>
          </a:p>
          <a:p>
            <a:pPr marL="742950" lvl="1" indent="-285750">
              <a:buFont typeface="Arial" panose="020B0604020202020204" pitchFamily="34" charset="0"/>
              <a:buChar char="•"/>
            </a:pPr>
            <a:r>
              <a:rPr lang="en-US" sz="2400" dirty="0"/>
              <a:t>Non-slicing floorplan</a:t>
            </a:r>
          </a:p>
        </p:txBody>
      </p:sp>
      <p:pic>
        <p:nvPicPr>
          <p:cNvPr id="4" name="Picture 3"/>
          <p:cNvPicPr>
            <a:picLocks noChangeAspect="1"/>
          </p:cNvPicPr>
          <p:nvPr/>
        </p:nvPicPr>
        <p:blipFill>
          <a:blip r:embed="rId3"/>
          <a:stretch>
            <a:fillRect/>
          </a:stretch>
        </p:blipFill>
        <p:spPr>
          <a:xfrm>
            <a:off x="4404360" y="1511967"/>
            <a:ext cx="4572000" cy="2256234"/>
          </a:xfrm>
          <a:prstGeom prst="rect">
            <a:avLst/>
          </a:prstGeom>
        </p:spPr>
      </p:pic>
      <p:sp>
        <p:nvSpPr>
          <p:cNvPr id="5" name="Rectangle 4"/>
          <p:cNvSpPr/>
          <p:nvPr/>
        </p:nvSpPr>
        <p:spPr>
          <a:xfrm>
            <a:off x="4715311" y="3939502"/>
            <a:ext cx="3980577" cy="400110"/>
          </a:xfrm>
          <a:prstGeom prst="rect">
            <a:avLst/>
          </a:prstGeom>
        </p:spPr>
        <p:txBody>
          <a:bodyPr wrap="none">
            <a:spAutoFit/>
          </a:bodyPr>
          <a:lstStyle/>
          <a:p>
            <a:r>
              <a:rPr lang="en-US" sz="2000" dirty="0">
                <a:solidFill>
                  <a:srgbClr val="231F20"/>
                </a:solidFill>
                <a:latin typeface="Arial Narrow" panose="020B0606020202030204" pitchFamily="34" charset="0"/>
              </a:rPr>
              <a:t>Fig: Floorplan: (a) slicing; (b) non-slicing </a:t>
            </a:r>
            <a:endParaRPr lang="en-US" sz="2000" dirty="0"/>
          </a:p>
        </p:txBody>
      </p:sp>
      <p:sp>
        <p:nvSpPr>
          <p:cNvPr id="10" name="Rectangle 9"/>
          <p:cNvSpPr/>
          <p:nvPr/>
        </p:nvSpPr>
        <p:spPr>
          <a:xfrm>
            <a:off x="9525" y="4726171"/>
            <a:ext cx="8982075" cy="1785104"/>
          </a:xfrm>
          <a:prstGeom prst="rect">
            <a:avLst/>
          </a:prstGeom>
        </p:spPr>
        <p:txBody>
          <a:bodyPr wrap="square">
            <a:spAutoFit/>
          </a:bodyPr>
          <a:lstStyle/>
          <a:p>
            <a:pPr algn="just"/>
            <a:r>
              <a:rPr lang="en-US" sz="2200" dirty="0"/>
              <a:t>In </a:t>
            </a:r>
            <a:r>
              <a:rPr lang="en-US" sz="2200" b="1" dirty="0"/>
              <a:t>slicing floorplan</a:t>
            </a:r>
            <a:r>
              <a:rPr lang="en-US" sz="2200" dirty="0"/>
              <a:t>, the whole die area is first partitioned into two slices of equal or unequal sizes using either a horizontal or vertical line. Individual blocks are again partitioned into two by using either horizontal or vertical lines. This process continues until all the blocks are separated. This process of partitioning a die area is called </a:t>
            </a:r>
            <a:r>
              <a:rPr lang="en-US" sz="2200" b="1" dirty="0"/>
              <a:t>slicing floorplan</a:t>
            </a:r>
            <a:r>
              <a:rPr lang="en-US" sz="2200" dirty="0"/>
              <a:t>.</a:t>
            </a:r>
          </a:p>
        </p:txBody>
      </p:sp>
    </p:spTree>
    <p:extLst>
      <p:ext uri="{BB962C8B-B14F-4D97-AF65-F5344CB8AC3E}">
        <p14:creationId xmlns:p14="http://schemas.microsoft.com/office/powerpoint/2010/main" val="152859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additive="base">
                                        <p:cTn id="12"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
                                            <p:txEl>
                                              <p:pRg st="2" end="2"/>
                                            </p:txEl>
                                          </p:spTgt>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 calcmode="lin" valueType="num">
                                      <p:cBhvr additive="base">
                                        <p:cTn id="16"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Floorplanning classes</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7B1AFE59-00C6-4921-A621-C727A74DF132}"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9" name="Rectangle 8"/>
          <p:cNvSpPr/>
          <p:nvPr/>
        </p:nvSpPr>
        <p:spPr>
          <a:xfrm>
            <a:off x="9525" y="762000"/>
            <a:ext cx="9006024" cy="1446550"/>
          </a:xfrm>
          <a:prstGeom prst="rect">
            <a:avLst/>
          </a:prstGeom>
        </p:spPr>
        <p:txBody>
          <a:bodyPr wrap="square">
            <a:spAutoFit/>
          </a:bodyPr>
          <a:lstStyle/>
          <a:p>
            <a:pPr algn="just"/>
            <a:r>
              <a:rPr lang="en-US" sz="2200" dirty="0"/>
              <a:t>The slicing floorplan is represented by a binary tree structure known as </a:t>
            </a:r>
            <a:r>
              <a:rPr lang="en-US" sz="2200" b="1" dirty="0"/>
              <a:t>slicing tree. </a:t>
            </a:r>
            <a:r>
              <a:rPr lang="en-US" sz="2200" dirty="0"/>
              <a:t>The leaf nodes of the slicing tree are the blocks of the design. The other nodes are either represented by V or H. H signifies a horizontal partition, whereas V signifies a vertical partition.</a:t>
            </a: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28599" y="2225966"/>
            <a:ext cx="3641433" cy="3641433"/>
          </a:xfrm>
          <a:prstGeom prst="rect">
            <a:avLst/>
          </a:prstGeom>
        </p:spPr>
      </p:pic>
      <p:pic>
        <p:nvPicPr>
          <p:cNvPr id="5" name="Picture 4"/>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4343400" y="2590800"/>
            <a:ext cx="4486275" cy="2985720"/>
          </a:xfrm>
          <a:prstGeom prst="rect">
            <a:avLst/>
          </a:prstGeom>
        </p:spPr>
      </p:pic>
      <p:sp>
        <p:nvSpPr>
          <p:cNvPr id="10" name="Rectangle 9"/>
          <p:cNvSpPr/>
          <p:nvPr/>
        </p:nvSpPr>
        <p:spPr>
          <a:xfrm>
            <a:off x="2961471" y="5884815"/>
            <a:ext cx="3828292" cy="400110"/>
          </a:xfrm>
          <a:prstGeom prst="rect">
            <a:avLst/>
          </a:prstGeom>
        </p:spPr>
        <p:txBody>
          <a:bodyPr wrap="none">
            <a:spAutoFit/>
          </a:bodyPr>
          <a:lstStyle/>
          <a:p>
            <a:r>
              <a:rPr lang="en-US" sz="2000" dirty="0">
                <a:solidFill>
                  <a:srgbClr val="231F20"/>
                </a:solidFill>
                <a:latin typeface="Arial Narrow" panose="020B0606020202030204" pitchFamily="34" charset="0"/>
              </a:rPr>
              <a:t>Fig: (a) Slicing floorplan; (b) slicing tree</a:t>
            </a:r>
            <a:endParaRPr lang="en-US" sz="2000" dirty="0"/>
          </a:p>
        </p:txBody>
      </p:sp>
    </p:spTree>
    <p:extLst>
      <p:ext uri="{BB962C8B-B14F-4D97-AF65-F5344CB8AC3E}">
        <p14:creationId xmlns:p14="http://schemas.microsoft.com/office/powerpoint/2010/main" val="353755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Sizing Algorithm for Slicing Floorplans </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7B1AFE59-00C6-4921-A621-C727A74DF132}"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pic>
        <p:nvPicPr>
          <p:cNvPr id="3" name="Picture 2"/>
          <p:cNvPicPr>
            <a:picLocks noChangeAspect="1"/>
          </p:cNvPicPr>
          <p:nvPr/>
        </p:nvPicPr>
        <p:blipFill>
          <a:blip r:embed="rId3"/>
          <a:stretch>
            <a:fillRect/>
          </a:stretch>
        </p:blipFill>
        <p:spPr>
          <a:xfrm>
            <a:off x="3520291" y="578725"/>
            <a:ext cx="2106633" cy="1948331"/>
          </a:xfrm>
          <a:prstGeom prst="rect">
            <a:avLst/>
          </a:prstGeom>
        </p:spPr>
      </p:pic>
      <p:pic>
        <p:nvPicPr>
          <p:cNvPr id="4" name="Picture 3"/>
          <p:cNvPicPr>
            <a:picLocks noChangeAspect="1"/>
          </p:cNvPicPr>
          <p:nvPr/>
        </p:nvPicPr>
        <p:blipFill>
          <a:blip r:embed="rId4"/>
          <a:stretch>
            <a:fillRect/>
          </a:stretch>
        </p:blipFill>
        <p:spPr>
          <a:xfrm>
            <a:off x="1039314" y="2553960"/>
            <a:ext cx="2504078" cy="2809875"/>
          </a:xfrm>
          <a:prstGeom prst="rect">
            <a:avLst/>
          </a:prstGeom>
        </p:spPr>
      </p:pic>
      <p:sp>
        <p:nvSpPr>
          <p:cNvPr id="9" name="TextBox 8"/>
          <p:cNvSpPr txBox="1"/>
          <p:nvPr/>
        </p:nvSpPr>
        <p:spPr>
          <a:xfrm>
            <a:off x="1734395" y="5667819"/>
            <a:ext cx="6327310" cy="369332"/>
          </a:xfrm>
          <a:prstGeom prst="rect">
            <a:avLst/>
          </a:prstGeom>
          <a:noFill/>
        </p:spPr>
        <p:txBody>
          <a:bodyPr wrap="none" rtlCol="0">
            <a:spAutoFit/>
          </a:bodyPr>
          <a:lstStyle/>
          <a:p>
            <a:r>
              <a:rPr lang="en-US" dirty="0"/>
              <a:t>Fig: (a) Slicing floorplan; (b) slicing tree; (c) Alternative slicing tree</a:t>
            </a:r>
          </a:p>
        </p:txBody>
      </p:sp>
      <p:cxnSp>
        <p:nvCxnSpPr>
          <p:cNvPr id="11" name="Straight Arrow Connector 10">
            <a:extLst>
              <a:ext uri="{FF2B5EF4-FFF2-40B4-BE49-F238E27FC236}">
                <a16:creationId xmlns:a16="http://schemas.microsoft.com/office/drawing/2014/main" id="{CC2EF0C4-9F2C-4538-ACCD-6A1B304404C8}"/>
              </a:ext>
            </a:extLst>
          </p:cNvPr>
          <p:cNvCxnSpPr/>
          <p:nvPr/>
        </p:nvCxnSpPr>
        <p:spPr>
          <a:xfrm flipH="1">
            <a:off x="2552792" y="1660564"/>
            <a:ext cx="990600" cy="96689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64F216EE-168E-4C4A-9BDD-2CCDFBB0F7C9}"/>
              </a:ext>
            </a:extLst>
          </p:cNvPr>
          <p:cNvPicPr>
            <a:picLocks noChangeAspect="1"/>
          </p:cNvPicPr>
          <p:nvPr/>
        </p:nvPicPr>
        <p:blipFill>
          <a:blip r:embed="rId5"/>
          <a:stretch>
            <a:fillRect/>
          </a:stretch>
        </p:blipFill>
        <p:spPr>
          <a:xfrm>
            <a:off x="6024369" y="2420597"/>
            <a:ext cx="2409825" cy="3143250"/>
          </a:xfrm>
          <a:prstGeom prst="rect">
            <a:avLst/>
          </a:prstGeom>
        </p:spPr>
      </p:pic>
    </p:spTree>
    <p:extLst>
      <p:ext uri="{BB962C8B-B14F-4D97-AF65-F5344CB8AC3E}">
        <p14:creationId xmlns:p14="http://schemas.microsoft.com/office/powerpoint/2010/main" val="271756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Floorplanning classes</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7B1AFE59-00C6-4921-A621-C727A74DF132}"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2" name="Rectangle 1"/>
          <p:cNvSpPr/>
          <p:nvPr/>
        </p:nvSpPr>
        <p:spPr>
          <a:xfrm>
            <a:off x="152400" y="685800"/>
            <a:ext cx="8982075" cy="2215991"/>
          </a:xfrm>
          <a:prstGeom prst="rect">
            <a:avLst/>
          </a:prstGeom>
        </p:spPr>
        <p:txBody>
          <a:bodyPr wrap="square">
            <a:spAutoFit/>
          </a:bodyPr>
          <a:lstStyle/>
          <a:p>
            <a:r>
              <a:rPr lang="en-US" sz="2600" b="1" dirty="0">
                <a:solidFill>
                  <a:srgbClr val="231F20"/>
                </a:solidFill>
                <a:latin typeface="Arial Narrow" panose="020B0606020202030204" pitchFamily="34" charset="0"/>
              </a:rPr>
              <a:t>Non-slicing Floorplan</a:t>
            </a:r>
          </a:p>
          <a:p>
            <a:pPr marL="342900" indent="-342900">
              <a:buFont typeface="Arial" panose="020B0604020202020204" pitchFamily="34" charset="0"/>
              <a:buChar char="•"/>
            </a:pPr>
            <a:r>
              <a:rPr lang="en-US" sz="2200" dirty="0"/>
              <a:t>If a floorplan is obtained with no recursive through cuts, it is called </a:t>
            </a:r>
            <a:r>
              <a:rPr lang="en-US" sz="2200" i="1" dirty="0"/>
              <a:t>non-slicing floorplan.</a:t>
            </a:r>
          </a:p>
          <a:p>
            <a:pPr marL="342900" indent="-342900">
              <a:buFont typeface="Arial" panose="020B0604020202020204" pitchFamily="34" charset="0"/>
              <a:buChar char="•"/>
            </a:pPr>
            <a:r>
              <a:rPr lang="en-US" sz="2200" dirty="0"/>
              <a:t>It is also known as wheel or spiral floorplan. In this floorplan, the blocks are not obtained by bisections. </a:t>
            </a:r>
          </a:p>
          <a:p>
            <a:pPr marL="342900" indent="-342900">
              <a:buFont typeface="Arial" panose="020B0604020202020204" pitchFamily="34" charset="0"/>
              <a:buChar char="•"/>
            </a:pPr>
            <a:r>
              <a:rPr lang="en-US" sz="2200" dirty="0"/>
              <a:t>But it must have at least five blocks.</a:t>
            </a:r>
          </a:p>
        </p:txBody>
      </p:sp>
      <p:sp>
        <p:nvSpPr>
          <p:cNvPr id="4" name="Rectangle 3"/>
          <p:cNvSpPr/>
          <p:nvPr/>
        </p:nvSpPr>
        <p:spPr>
          <a:xfrm>
            <a:off x="71437" y="3276600"/>
            <a:ext cx="9063038" cy="1169551"/>
          </a:xfrm>
          <a:prstGeom prst="rect">
            <a:avLst/>
          </a:prstGeom>
        </p:spPr>
        <p:txBody>
          <a:bodyPr wrap="square">
            <a:spAutoFit/>
          </a:bodyPr>
          <a:lstStyle/>
          <a:p>
            <a:r>
              <a:rPr lang="en-US" sz="2600" b="1" dirty="0">
                <a:solidFill>
                  <a:srgbClr val="231F20"/>
                </a:solidFill>
                <a:latin typeface="Arial Narrow" panose="020B0606020202030204" pitchFamily="34" charset="0"/>
              </a:rPr>
              <a:t>Abutment</a:t>
            </a:r>
          </a:p>
          <a:p>
            <a:r>
              <a:rPr lang="en-US" sz="2200" dirty="0">
                <a:solidFill>
                  <a:srgbClr val="231F20"/>
                </a:solidFill>
                <a:latin typeface="Times New Roman" panose="02020603050405020304" pitchFamily="18" charset="0"/>
              </a:rPr>
              <a:t>It is a process of placing two blocks adjacent to each other without leaving any space between them for interconnections</a:t>
            </a:r>
            <a:endParaRPr lang="en-US" sz="2200" dirty="0"/>
          </a:p>
        </p:txBody>
      </p:sp>
      <p:pic>
        <p:nvPicPr>
          <p:cNvPr id="11" name="Picture 10"/>
          <p:cNvPicPr>
            <a:picLocks noChangeAspect="1"/>
          </p:cNvPicPr>
          <p:nvPr/>
        </p:nvPicPr>
        <p:blipFill>
          <a:blip r:embed="rId3"/>
          <a:stretch>
            <a:fillRect/>
          </a:stretch>
        </p:blipFill>
        <p:spPr>
          <a:xfrm>
            <a:off x="1501795" y="4446151"/>
            <a:ext cx="6143625" cy="1371600"/>
          </a:xfrm>
          <a:prstGeom prst="rect">
            <a:avLst/>
          </a:prstGeom>
        </p:spPr>
      </p:pic>
      <p:sp>
        <p:nvSpPr>
          <p:cNvPr id="12" name="Rectangle 11"/>
          <p:cNvSpPr/>
          <p:nvPr/>
        </p:nvSpPr>
        <p:spPr>
          <a:xfrm>
            <a:off x="2840279" y="5970656"/>
            <a:ext cx="3849772" cy="369332"/>
          </a:xfrm>
          <a:prstGeom prst="rect">
            <a:avLst/>
          </a:prstGeom>
        </p:spPr>
        <p:txBody>
          <a:bodyPr wrap="none">
            <a:spAutoFit/>
          </a:bodyPr>
          <a:lstStyle/>
          <a:p>
            <a:r>
              <a:rPr lang="en-US" dirty="0"/>
              <a:t>Fig: Two blocks are joined by abutment</a:t>
            </a:r>
          </a:p>
        </p:txBody>
      </p:sp>
    </p:spTree>
    <p:extLst>
      <p:ext uri="{BB962C8B-B14F-4D97-AF65-F5344CB8AC3E}">
        <p14:creationId xmlns:p14="http://schemas.microsoft.com/office/powerpoint/2010/main" val="321397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Floorplanning Algorithms</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7B1AFE59-00C6-4921-A621-C727A74DF132}"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3" name="Rectangle 2"/>
          <p:cNvSpPr/>
          <p:nvPr/>
        </p:nvSpPr>
        <p:spPr>
          <a:xfrm>
            <a:off x="152400" y="845790"/>
            <a:ext cx="8461612" cy="1846659"/>
          </a:xfrm>
          <a:prstGeom prst="rect">
            <a:avLst/>
          </a:prstGeom>
        </p:spPr>
        <p:txBody>
          <a:bodyPr wrap="none">
            <a:spAutoFit/>
          </a:bodyPr>
          <a:lstStyle/>
          <a:p>
            <a:r>
              <a:rPr lang="en-US" sz="2800" dirty="0"/>
              <a:t>There are several floorplanning algorithms</a:t>
            </a:r>
            <a:r>
              <a:rPr lang="en-US" sz="2400" dirty="0"/>
              <a:t>. </a:t>
            </a:r>
          </a:p>
          <a:p>
            <a:endParaRPr lang="en-US" sz="2000" dirty="0"/>
          </a:p>
          <a:p>
            <a:pPr marL="342900" indent="-342900">
              <a:buFont typeface="+mj-lt"/>
              <a:buAutoNum type="arabicPeriod"/>
            </a:pPr>
            <a:r>
              <a:rPr lang="en-US" sz="2400" dirty="0"/>
              <a:t>Sizing Algorithm for Slicing Floorplans (using </a:t>
            </a:r>
            <a:r>
              <a:rPr lang="en-US" sz="2400" b="1" dirty="0"/>
              <a:t>Polish Expression </a:t>
            </a:r>
            <a:r>
              <a:rPr lang="en-US" sz="2400" dirty="0"/>
              <a:t>)</a:t>
            </a:r>
          </a:p>
          <a:p>
            <a:pPr marL="342900" indent="-342900">
              <a:buFont typeface="+mj-lt"/>
              <a:buAutoNum type="arabicPeriod"/>
            </a:pPr>
            <a:r>
              <a:rPr lang="en-US" sz="2400" dirty="0"/>
              <a:t>Wong–Liu Algorithm</a:t>
            </a:r>
          </a:p>
          <a:p>
            <a:endParaRPr lang="en-US" dirty="0"/>
          </a:p>
        </p:txBody>
      </p:sp>
      <p:pic>
        <p:nvPicPr>
          <p:cNvPr id="5" name="Picture 4"/>
          <p:cNvPicPr>
            <a:picLocks noChangeAspect="1"/>
          </p:cNvPicPr>
          <p:nvPr/>
        </p:nvPicPr>
        <p:blipFill>
          <a:blip r:embed="rId3"/>
          <a:stretch>
            <a:fillRect/>
          </a:stretch>
        </p:blipFill>
        <p:spPr>
          <a:xfrm>
            <a:off x="2956114" y="2861439"/>
            <a:ext cx="3547569" cy="2671763"/>
          </a:xfrm>
          <a:prstGeom prst="rect">
            <a:avLst/>
          </a:prstGeom>
        </p:spPr>
      </p:pic>
      <p:sp>
        <p:nvSpPr>
          <p:cNvPr id="9" name="TextBox 8"/>
          <p:cNvSpPr txBox="1"/>
          <p:nvPr/>
        </p:nvSpPr>
        <p:spPr>
          <a:xfrm>
            <a:off x="3078646" y="5638800"/>
            <a:ext cx="3302507" cy="400110"/>
          </a:xfrm>
          <a:prstGeom prst="rect">
            <a:avLst/>
          </a:prstGeom>
          <a:noFill/>
        </p:spPr>
        <p:txBody>
          <a:bodyPr wrap="none" rtlCol="0">
            <a:spAutoFit/>
          </a:bodyPr>
          <a:lstStyle/>
          <a:p>
            <a:r>
              <a:rPr lang="en-US" sz="2000" dirty="0"/>
              <a:t>Fig: Sample Slicing Floorplans </a:t>
            </a:r>
          </a:p>
        </p:txBody>
      </p:sp>
    </p:spTree>
    <p:extLst>
      <p:ext uri="{BB962C8B-B14F-4D97-AF65-F5344CB8AC3E}">
        <p14:creationId xmlns:p14="http://schemas.microsoft.com/office/powerpoint/2010/main" val="56363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Sizing Algorithm for Slicing Floorplans </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7B1AFE59-00C6-4921-A621-C727A74DF132}"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2" name="Rectangle 1"/>
          <p:cNvSpPr/>
          <p:nvPr/>
        </p:nvSpPr>
        <p:spPr>
          <a:xfrm>
            <a:off x="230208" y="838200"/>
            <a:ext cx="8686800" cy="6186309"/>
          </a:xfrm>
          <a:prstGeom prst="rect">
            <a:avLst/>
          </a:prstGeom>
        </p:spPr>
        <p:txBody>
          <a:bodyPr wrap="square">
            <a:spAutoFit/>
          </a:bodyPr>
          <a:lstStyle/>
          <a:p>
            <a:r>
              <a:rPr lang="en-US" sz="2400" dirty="0"/>
              <a:t>Sizing algorithm for slicing floorplans are as follows:</a:t>
            </a:r>
          </a:p>
          <a:p>
            <a:pPr algn="just"/>
            <a:endParaRPr lang="en-US" sz="2200" dirty="0"/>
          </a:p>
          <a:p>
            <a:pPr marL="457200" indent="-457200" algn="just">
              <a:buAutoNum type="arabicPeriod"/>
            </a:pPr>
            <a:r>
              <a:rPr lang="en-US" sz="2200" dirty="0"/>
              <a:t>The shape functions of all leaf cells are given as piecewise linear functions*.</a:t>
            </a:r>
          </a:p>
          <a:p>
            <a:pPr marL="457200" indent="-457200" algn="just">
              <a:buAutoNum type="arabicPeriod"/>
            </a:pPr>
            <a:endParaRPr lang="en-US" sz="2200" dirty="0"/>
          </a:p>
          <a:p>
            <a:pPr algn="just"/>
            <a:r>
              <a:rPr lang="en-US" sz="2200" dirty="0"/>
              <a:t>2. Traverse the slicing tree in order to compute the shape functions of all composite cells (bottom–up composition).</a:t>
            </a:r>
          </a:p>
          <a:p>
            <a:pPr algn="just"/>
            <a:endParaRPr lang="en-US" sz="2200" dirty="0"/>
          </a:p>
          <a:p>
            <a:pPr algn="just"/>
            <a:r>
              <a:rPr lang="en-US" sz="2200" dirty="0"/>
              <a:t>3. Choose the desired shape of the top-level cell; as the shape function is piece-wise linear, only the break points of the function need to be evaluated, when looking for the minimal area.</a:t>
            </a:r>
          </a:p>
          <a:p>
            <a:pPr algn="just"/>
            <a:endParaRPr lang="en-US" sz="2200" dirty="0"/>
          </a:p>
          <a:p>
            <a:pPr algn="just"/>
            <a:r>
              <a:rPr lang="en-US" sz="2200" dirty="0"/>
              <a:t>4. Propagate the consequences of the choice down to the leaf cells (top–down propagation).</a:t>
            </a:r>
          </a:p>
          <a:p>
            <a:pPr algn="just"/>
            <a:endParaRPr lang="en-US" sz="2200" dirty="0"/>
          </a:p>
          <a:p>
            <a:pPr algn="just"/>
            <a:r>
              <a:rPr lang="en-US" sz="1400" dirty="0"/>
              <a:t>*A piecewise linear function is a function defined on the a (possibly unbounded) </a:t>
            </a:r>
            <a:r>
              <a:rPr lang="en-US" sz="1400" dirty="0">
                <a:hlinkClick r:id="rId3" tooltip="Interval (mathematics)"/>
              </a:rPr>
              <a:t>interval</a:t>
            </a:r>
            <a:r>
              <a:rPr lang="en-US" sz="1400" dirty="0"/>
              <a:t> of </a:t>
            </a:r>
            <a:r>
              <a:rPr lang="en-US" sz="1400" dirty="0">
                <a:hlinkClick r:id="rId4" tooltip="Real number"/>
              </a:rPr>
              <a:t>real numbers</a:t>
            </a:r>
            <a:r>
              <a:rPr lang="en-US" sz="1400" dirty="0"/>
              <a:t>, such that there is a collection of intervals on each of which the function is an </a:t>
            </a:r>
            <a:r>
              <a:rPr lang="en-US" sz="1400" dirty="0">
                <a:hlinkClick r:id="rId5" tooltip="Affine transformation"/>
              </a:rPr>
              <a:t>affine function</a:t>
            </a:r>
            <a:r>
              <a:rPr lang="en-US" sz="1400" dirty="0"/>
              <a:t>. If the domain of the function is </a:t>
            </a:r>
            <a:r>
              <a:rPr lang="en-US" sz="1400" dirty="0">
                <a:hlinkClick r:id="rId6" tooltip="Compact"/>
              </a:rPr>
              <a:t>compact</a:t>
            </a:r>
            <a:r>
              <a:rPr lang="en-US" sz="1400" dirty="0"/>
              <a:t>, there needs to be a finite collection of such intervals; if the domain is not compact, it may either be required to be finite or to be </a:t>
            </a:r>
            <a:r>
              <a:rPr lang="en-US" sz="1400" dirty="0">
                <a:hlinkClick r:id="rId7" tooltip="Locally finite collection"/>
              </a:rPr>
              <a:t>locally finite</a:t>
            </a:r>
            <a:r>
              <a:rPr lang="en-US" sz="1400" dirty="0"/>
              <a:t> in the reals.</a:t>
            </a:r>
            <a:endParaRPr lang="en-US" dirty="0"/>
          </a:p>
        </p:txBody>
      </p:sp>
    </p:spTree>
    <p:extLst>
      <p:ext uri="{BB962C8B-B14F-4D97-AF65-F5344CB8AC3E}">
        <p14:creationId xmlns:p14="http://schemas.microsoft.com/office/powerpoint/2010/main" val="64528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Effect transition="in" filter="fade">
                                      <p:cBhvr>
                                        <p:cTn id="2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Wong–Liu Algorithm</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ADF5A313-DFE6-448C-857B-AAC33D330831}"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3" name="Rectangle 2">
            <a:extLst>
              <a:ext uri="{FF2B5EF4-FFF2-40B4-BE49-F238E27FC236}">
                <a16:creationId xmlns:a16="http://schemas.microsoft.com/office/drawing/2014/main" id="{37BA1B29-755C-4F2C-AEE1-0CCAEC5BC75F}"/>
              </a:ext>
            </a:extLst>
          </p:cNvPr>
          <p:cNvSpPr/>
          <p:nvPr/>
        </p:nvSpPr>
        <p:spPr>
          <a:xfrm>
            <a:off x="228601" y="762000"/>
            <a:ext cx="8610600" cy="3477875"/>
          </a:xfrm>
          <a:prstGeom prst="rect">
            <a:avLst/>
          </a:prstGeom>
        </p:spPr>
        <p:txBody>
          <a:bodyPr wrap="square">
            <a:spAutoFit/>
          </a:bodyPr>
          <a:lstStyle/>
          <a:p>
            <a:pPr algn="just"/>
            <a:r>
              <a:rPr lang="en-US" sz="2200" dirty="0"/>
              <a:t>If a slicing floorplan is represented by a slicing tree and each internal node of the slicing tree is labelled by V or H, </a:t>
            </a:r>
          </a:p>
          <a:p>
            <a:pPr marL="285750" indent="-285750" algn="just">
              <a:buFont typeface="Arial" panose="020B0604020202020204" pitchFamily="34" charset="0"/>
              <a:buChar char="•"/>
            </a:pPr>
            <a:r>
              <a:rPr lang="en-US" sz="2200" dirty="0"/>
              <a:t>A polish expression will be obtained if the slicing tree is traversed in </a:t>
            </a:r>
            <a:r>
              <a:rPr lang="en-US" sz="2200" b="1" dirty="0"/>
              <a:t>post-order.</a:t>
            </a:r>
          </a:p>
          <a:p>
            <a:pPr marL="285750" indent="-285750" algn="just">
              <a:buFont typeface="Arial" panose="020B0604020202020204" pitchFamily="34" charset="0"/>
              <a:buChar char="•"/>
            </a:pPr>
            <a:r>
              <a:rPr lang="en-US" sz="2200" dirty="0"/>
              <a:t>The polish expression is called </a:t>
            </a:r>
            <a:r>
              <a:rPr lang="en-US" sz="2200" b="1" dirty="0"/>
              <a:t>normalized</a:t>
            </a:r>
            <a:r>
              <a:rPr lang="en-US" sz="2200" dirty="0"/>
              <a:t> if there is </a:t>
            </a:r>
            <a:r>
              <a:rPr lang="en-US" sz="2200" b="1" dirty="0"/>
              <a:t>no consecutive V’s or consecutive H’s</a:t>
            </a:r>
            <a:r>
              <a:rPr lang="en-US" sz="2200" dirty="0"/>
              <a:t> in the sequence.</a:t>
            </a:r>
          </a:p>
          <a:p>
            <a:pPr marL="285750" indent="-285750" algn="just">
              <a:buFont typeface="Arial" panose="020B0604020202020204" pitchFamily="34" charset="0"/>
              <a:buChar char="•"/>
            </a:pPr>
            <a:r>
              <a:rPr lang="en-US" sz="2200" dirty="0"/>
              <a:t>There is a </a:t>
            </a:r>
            <a:r>
              <a:rPr lang="en-US" sz="2200" b="1" dirty="0"/>
              <a:t>one-to-one mapping</a:t>
            </a:r>
            <a:r>
              <a:rPr lang="en-US" sz="2200" dirty="0"/>
              <a:t> between the set of normalized polish expressions of length </a:t>
            </a:r>
            <a:r>
              <a:rPr lang="en-US" sz="2200" b="1" dirty="0"/>
              <a:t>(2N − 1) </a:t>
            </a:r>
            <a:r>
              <a:rPr lang="en-US" sz="2200" dirty="0"/>
              <a:t>and the set of slicing floorplans with N modules.</a:t>
            </a:r>
          </a:p>
          <a:p>
            <a:pPr marL="285750" indent="-285750" algn="just">
              <a:buFont typeface="Arial" panose="020B0604020202020204" pitchFamily="34" charset="0"/>
              <a:buChar char="•"/>
            </a:pPr>
            <a:r>
              <a:rPr lang="en-US" sz="2200" dirty="0"/>
              <a:t>The floor-planning cost is defined by the following expression: </a:t>
            </a:r>
          </a:p>
        </p:txBody>
      </p:sp>
      <p:pic>
        <p:nvPicPr>
          <p:cNvPr id="13" name="Picture 12">
            <a:extLst>
              <a:ext uri="{FF2B5EF4-FFF2-40B4-BE49-F238E27FC236}">
                <a16:creationId xmlns:a16="http://schemas.microsoft.com/office/drawing/2014/main" id="{F078E748-03BF-4F09-A472-674BB1EB841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352800" y="4318195"/>
            <a:ext cx="2819400" cy="563880"/>
          </a:xfrm>
          <a:prstGeom prst="rect">
            <a:avLst/>
          </a:prstGeom>
        </p:spPr>
      </p:pic>
      <p:pic>
        <p:nvPicPr>
          <p:cNvPr id="14" name="Picture 13">
            <a:extLst>
              <a:ext uri="{FF2B5EF4-FFF2-40B4-BE49-F238E27FC236}">
                <a16:creationId xmlns:a16="http://schemas.microsoft.com/office/drawing/2014/main" id="{0A1C75E1-2C7F-46EB-A56C-A0F8998DA54F}"/>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758274" y="4940517"/>
            <a:ext cx="8080927" cy="1819275"/>
          </a:xfrm>
          <a:prstGeom prst="rect">
            <a:avLst/>
          </a:prstGeom>
        </p:spPr>
      </p:pic>
    </p:spTree>
    <p:extLst>
      <p:ext uri="{BB962C8B-B14F-4D97-AF65-F5344CB8AC3E}">
        <p14:creationId xmlns:p14="http://schemas.microsoft.com/office/powerpoint/2010/main" val="1205668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Physical design Steps</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7B1AFE59-00C6-4921-A621-C727A74DF132}"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4" name="Rectangle 3"/>
          <p:cNvSpPr/>
          <p:nvPr/>
        </p:nvSpPr>
        <p:spPr>
          <a:xfrm>
            <a:off x="9525" y="685800"/>
            <a:ext cx="9134475" cy="5909310"/>
          </a:xfrm>
          <a:prstGeom prst="rect">
            <a:avLst/>
          </a:prstGeom>
        </p:spPr>
        <p:txBody>
          <a:bodyPr wrap="square">
            <a:spAutoFit/>
          </a:bodyPr>
          <a:lstStyle/>
          <a:p>
            <a:r>
              <a:rPr lang="en-US" sz="2800" b="1" dirty="0">
                <a:solidFill>
                  <a:srgbClr val="7030A0"/>
                </a:solidFill>
                <a:latin typeface="Arial Narrow" panose="020B0606020202030204" pitchFamily="34" charset="0"/>
              </a:rPr>
              <a:t>Placement</a:t>
            </a:r>
          </a:p>
          <a:p>
            <a:pPr marL="342900" indent="-342900">
              <a:buFont typeface="Arial" panose="020B0604020202020204" pitchFamily="34" charset="0"/>
              <a:buChar char="•"/>
            </a:pPr>
            <a:r>
              <a:rPr lang="en-US" sz="2200" dirty="0"/>
              <a:t>Floorplanning step generates	 an initial layout	 of a design with the	 location of the fixed block, and location and shape of	the flexible blocks.</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In the placement step, the logic cells are placed within the flexible blocks. It determines the physical layout of a chip.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 routability of the layout is mainly determined by the placement.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400" dirty="0"/>
              <a:t>The objectives of the placement step are as follows:</a:t>
            </a:r>
          </a:p>
          <a:p>
            <a:pPr lvl="2">
              <a:lnSpc>
                <a:spcPct val="150000"/>
              </a:lnSpc>
            </a:pPr>
            <a:r>
              <a:rPr lang="en-US" sz="2000" dirty="0"/>
              <a:t>1. Minimize the chip area.</a:t>
            </a:r>
          </a:p>
          <a:p>
            <a:pPr lvl="2">
              <a:lnSpc>
                <a:spcPct val="150000"/>
              </a:lnSpc>
            </a:pPr>
            <a:r>
              <a:rPr lang="en-US" sz="2000" dirty="0"/>
              <a:t>2. Minimize the delay on critical paths.</a:t>
            </a:r>
          </a:p>
          <a:p>
            <a:pPr lvl="2">
              <a:lnSpc>
                <a:spcPct val="150000"/>
              </a:lnSpc>
            </a:pPr>
            <a:r>
              <a:rPr lang="en-US" sz="2000" dirty="0"/>
              <a:t>3. Ensure that layout is routable.</a:t>
            </a:r>
          </a:p>
          <a:p>
            <a:pPr lvl="2">
              <a:lnSpc>
                <a:spcPct val="150000"/>
              </a:lnSpc>
            </a:pPr>
            <a:r>
              <a:rPr lang="en-US" sz="2000" dirty="0"/>
              <a:t>4. Minimize power dissipation of the design.</a:t>
            </a:r>
          </a:p>
          <a:p>
            <a:pPr lvl="2">
              <a:lnSpc>
                <a:spcPct val="150000"/>
              </a:lnSpc>
            </a:pPr>
            <a:r>
              <a:rPr lang="en-US" sz="2000" dirty="0"/>
              <a:t>5. Minimize the crosstalk between the signals.</a:t>
            </a:r>
          </a:p>
        </p:txBody>
      </p:sp>
    </p:spTree>
    <p:extLst>
      <p:ext uri="{BB962C8B-B14F-4D97-AF65-F5344CB8AC3E}">
        <p14:creationId xmlns:p14="http://schemas.microsoft.com/office/powerpoint/2010/main" val="51498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1000"/>
                                        <p:tgtEl>
                                          <p:spTgt spid="4">
                                            <p:txEl>
                                              <p:pRg st="8" end="8"/>
                                            </p:txEl>
                                          </p:spTgt>
                                        </p:tgtEl>
                                      </p:cBhvr>
                                    </p:animEffect>
                                    <p:anim calcmode="lin" valueType="num">
                                      <p:cBhvr>
                                        <p:cTn id="2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fade">
                                      <p:cBhvr>
                                        <p:cTn id="32" dur="1000"/>
                                        <p:tgtEl>
                                          <p:spTgt spid="4">
                                            <p:txEl>
                                              <p:pRg st="9" end="9"/>
                                            </p:txEl>
                                          </p:spTgt>
                                        </p:tgtEl>
                                      </p:cBhvr>
                                    </p:animEffect>
                                    <p:anim calcmode="lin" valueType="num">
                                      <p:cBhvr>
                                        <p:cTn id="33"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9" end="9"/>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1000"/>
                                        <p:tgtEl>
                                          <p:spTgt spid="4">
                                            <p:txEl>
                                              <p:pRg st="10" end="10"/>
                                            </p:txEl>
                                          </p:spTgt>
                                        </p:tgtEl>
                                      </p:cBhvr>
                                    </p:animEffect>
                                    <p:anim calcmode="lin" valueType="num">
                                      <p:cBhvr>
                                        <p:cTn id="38"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fade">
                                      <p:cBhvr>
                                        <p:cTn id="42" dur="1000"/>
                                        <p:tgtEl>
                                          <p:spTgt spid="4">
                                            <p:txEl>
                                              <p:pRg st="11" end="11"/>
                                            </p:txEl>
                                          </p:spTgt>
                                        </p:tgtEl>
                                      </p:cBhvr>
                                    </p:animEffect>
                                    <p:anim calcmode="lin" valueType="num">
                                      <p:cBhvr>
                                        <p:cTn id="43"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fade">
                                      <p:cBhvr>
                                        <p:cTn id="47" dur="1000"/>
                                        <p:tgtEl>
                                          <p:spTgt spid="4">
                                            <p:txEl>
                                              <p:pRg st="12" end="12"/>
                                            </p:txEl>
                                          </p:spTgt>
                                        </p:tgtEl>
                                      </p:cBhvr>
                                    </p:animEffect>
                                    <p:anim calcmode="lin" valueType="num">
                                      <p:cBhvr>
                                        <p:cTn id="48"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Physical design</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39CA76AB-86BC-49E1-B03B-6119C98FD55B}"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2" name="Rectangle 1"/>
          <p:cNvSpPr/>
          <p:nvPr/>
        </p:nvSpPr>
        <p:spPr>
          <a:xfrm>
            <a:off x="154008" y="810497"/>
            <a:ext cx="8839200" cy="4832092"/>
          </a:xfrm>
          <a:prstGeom prst="rect">
            <a:avLst/>
          </a:prstGeom>
        </p:spPr>
        <p:txBody>
          <a:bodyPr wrap="square">
            <a:spAutoFit/>
          </a:bodyPr>
          <a:lstStyle/>
          <a:p>
            <a:pPr marL="342900" indent="-342900" algn="just">
              <a:buFont typeface="Arial" panose="020B0604020202020204" pitchFamily="34" charset="0"/>
              <a:buChar char="•"/>
            </a:pPr>
            <a:r>
              <a:rPr lang="en-US" sz="2200" dirty="0"/>
              <a:t>The physical layout contains all the mask layers with their exact locations and dimensions. The physical design phase typically starts after the logic design and verification steps.</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The physical design phase mainly consists of four steps</a:t>
            </a:r>
          </a:p>
          <a:p>
            <a:pPr marL="1257300" lvl="2" indent="-342900" algn="just">
              <a:buFont typeface="Wingdings" panose="05000000000000000000" pitchFamily="2" charset="2"/>
              <a:buChar char="§"/>
            </a:pPr>
            <a:r>
              <a:rPr lang="en-US" sz="2200" dirty="0"/>
              <a:t>Partitioning</a:t>
            </a:r>
          </a:p>
          <a:p>
            <a:pPr marL="1257300" lvl="2" indent="-342900" algn="just">
              <a:buFont typeface="Wingdings" panose="05000000000000000000" pitchFamily="2" charset="2"/>
              <a:buChar char="§"/>
            </a:pPr>
            <a:r>
              <a:rPr lang="en-US" sz="2200" dirty="0" err="1"/>
              <a:t>Floorplanning</a:t>
            </a:r>
            <a:endParaRPr lang="en-US" sz="2200" dirty="0"/>
          </a:p>
          <a:p>
            <a:pPr marL="1257300" lvl="2" indent="-342900" algn="just">
              <a:buFont typeface="Wingdings" panose="05000000000000000000" pitchFamily="2" charset="2"/>
              <a:buChar char="§"/>
            </a:pPr>
            <a:r>
              <a:rPr lang="en-US" sz="2200" dirty="0"/>
              <a:t>Placement</a:t>
            </a:r>
          </a:p>
          <a:p>
            <a:pPr marL="1257300" lvl="2" indent="-342900" algn="just">
              <a:buFont typeface="Wingdings" panose="05000000000000000000" pitchFamily="2" charset="2"/>
              <a:buChar char="§"/>
            </a:pPr>
            <a:r>
              <a:rPr lang="en-US" sz="2200" dirty="0"/>
              <a:t>Routing</a:t>
            </a:r>
          </a:p>
          <a:p>
            <a:pPr marL="342900" indent="-342900" algn="just">
              <a:buFont typeface="Arial" panose="020B0604020202020204" pitchFamily="34" charset="0"/>
              <a:buChar char="•"/>
            </a:pPr>
            <a:r>
              <a:rPr lang="en-US" sz="2200" dirty="0"/>
              <a:t>At the end of the physical design step, the design is verified for its correctness.</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Then the mask layers are generated from the layout. The mask design is sent to the foundry for integrated circuit (IC) manufacturing.</a:t>
            </a:r>
          </a:p>
        </p:txBody>
      </p:sp>
    </p:spTree>
    <p:extLst>
      <p:ext uri="{BB962C8B-B14F-4D97-AF65-F5344CB8AC3E}">
        <p14:creationId xmlns:p14="http://schemas.microsoft.com/office/powerpoint/2010/main" val="331929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500"/>
                                        <p:tgtEl>
                                          <p:spTgt spid="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500"/>
                                        <p:tgtEl>
                                          <p:spTgt spid="2">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fade">
                                      <p:cBhvr>
                                        <p:cTn id="3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Physical design Steps</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7B1AFE59-00C6-4921-A621-C727A74DF132}"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4" name="Rectangle 3"/>
          <p:cNvSpPr/>
          <p:nvPr/>
        </p:nvSpPr>
        <p:spPr>
          <a:xfrm>
            <a:off x="9525" y="553998"/>
            <a:ext cx="8686800" cy="6263253"/>
          </a:xfrm>
          <a:prstGeom prst="rect">
            <a:avLst/>
          </a:prstGeom>
        </p:spPr>
        <p:txBody>
          <a:bodyPr wrap="square">
            <a:spAutoFit/>
          </a:bodyPr>
          <a:lstStyle/>
          <a:p>
            <a:r>
              <a:rPr lang="en-US" sz="2800" b="1" dirty="0">
                <a:solidFill>
                  <a:srgbClr val="7030A0"/>
                </a:solidFill>
                <a:latin typeface="Arial Narrow" panose="020B0606020202030204" pitchFamily="34" charset="0"/>
              </a:rPr>
              <a:t>Routing</a:t>
            </a:r>
          </a:p>
          <a:p>
            <a:pPr marL="342900" indent="-342900" algn="just">
              <a:lnSpc>
                <a:spcPct val="150000"/>
              </a:lnSpc>
              <a:buFont typeface="Arial" panose="020B0604020202020204" pitchFamily="34" charset="0"/>
              <a:buChar char="•"/>
            </a:pPr>
            <a:r>
              <a:rPr lang="en-US" sz="2200" dirty="0"/>
              <a:t>Routing simply means drawing paths from the source to the destination in a layout. </a:t>
            </a:r>
          </a:p>
          <a:p>
            <a:pPr marL="342900" indent="-342900" algn="just">
              <a:lnSpc>
                <a:spcPct val="150000"/>
              </a:lnSpc>
              <a:buFont typeface="Arial" panose="020B0604020202020204" pitchFamily="34" charset="0"/>
              <a:buChar char="•"/>
            </a:pPr>
            <a:r>
              <a:rPr lang="en-US" sz="2200" dirty="0"/>
              <a:t>In this step, the interconnection lines are drawn for the signal, power, ground, and clock nets. </a:t>
            </a:r>
          </a:p>
          <a:p>
            <a:pPr marL="342900" indent="-342900" algn="just">
              <a:lnSpc>
                <a:spcPct val="150000"/>
              </a:lnSpc>
              <a:buFont typeface="Arial" panose="020B0604020202020204" pitchFamily="34" charset="0"/>
              <a:buChar char="•"/>
            </a:pPr>
            <a:r>
              <a:rPr lang="en-US" sz="2200" dirty="0"/>
              <a:t>Although it seems a pretty simple process, it is a very hard problem to solve when the number of connections is very large.</a:t>
            </a:r>
          </a:p>
          <a:p>
            <a:pPr marL="342900" indent="-342900" algn="just">
              <a:lnSpc>
                <a:spcPct val="150000"/>
              </a:lnSpc>
              <a:buFont typeface="Arial" panose="020B0604020202020204" pitchFamily="34" charset="0"/>
              <a:buChar char="•"/>
            </a:pPr>
            <a:endParaRPr lang="en-US" sz="2200" dirty="0"/>
          </a:p>
          <a:p>
            <a:r>
              <a:rPr lang="en-US" sz="2200" b="1" dirty="0"/>
              <a:t>The objectives of routing are to</a:t>
            </a:r>
          </a:p>
          <a:p>
            <a:pPr marL="914400" lvl="1" indent="-457200">
              <a:lnSpc>
                <a:spcPct val="150000"/>
              </a:lnSpc>
              <a:buFont typeface="+mj-lt"/>
              <a:buAutoNum type="arabicPeriod"/>
            </a:pPr>
            <a:r>
              <a:rPr lang="en-US" sz="2000" dirty="0"/>
              <a:t>Minimize area of the chip</a:t>
            </a:r>
          </a:p>
          <a:p>
            <a:pPr marL="914400" lvl="1" indent="-457200">
              <a:lnSpc>
                <a:spcPct val="150000"/>
              </a:lnSpc>
              <a:buFont typeface="+mj-lt"/>
              <a:buAutoNum type="arabicPeriod"/>
            </a:pPr>
            <a:r>
              <a:rPr lang="en-US" sz="2000" dirty="0"/>
              <a:t>Minimize total wire length in the chip</a:t>
            </a:r>
          </a:p>
          <a:p>
            <a:pPr marL="914400" lvl="1" indent="-457200">
              <a:lnSpc>
                <a:spcPct val="150000"/>
              </a:lnSpc>
              <a:buFont typeface="+mj-lt"/>
              <a:buAutoNum type="arabicPeriod"/>
            </a:pPr>
            <a:r>
              <a:rPr lang="en-US" sz="2000" dirty="0"/>
              <a:t>Minimize layer changes for interconnection</a:t>
            </a:r>
          </a:p>
          <a:p>
            <a:pPr marL="914400" lvl="1" indent="-457200">
              <a:lnSpc>
                <a:spcPct val="150000"/>
              </a:lnSpc>
              <a:buFont typeface="+mj-lt"/>
              <a:buAutoNum type="arabicPeriod"/>
            </a:pPr>
            <a:r>
              <a:rPr lang="en-US" sz="2000" dirty="0"/>
              <a:t>Minimize  net delay on critical paths</a:t>
            </a:r>
            <a:endParaRPr lang="en-US" sz="2400" dirty="0"/>
          </a:p>
        </p:txBody>
      </p:sp>
    </p:spTree>
    <p:extLst>
      <p:ext uri="{BB962C8B-B14F-4D97-AF65-F5344CB8AC3E}">
        <p14:creationId xmlns:p14="http://schemas.microsoft.com/office/powerpoint/2010/main" val="397222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fade">
                                      <p:cBhvr>
                                        <p:cTn id="33" dur="500"/>
                                        <p:tgtEl>
                                          <p:spTgt spid="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fade">
                                      <p:cBhvr>
                                        <p:cTn id="36"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Placement Algorithms</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ADF5A313-DFE6-448C-857B-AAC33D330831}"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2" name="Rectangle 1">
            <a:extLst>
              <a:ext uri="{FF2B5EF4-FFF2-40B4-BE49-F238E27FC236}">
                <a16:creationId xmlns:a16="http://schemas.microsoft.com/office/drawing/2014/main" id="{13572CD7-9039-4751-9004-7EB2D60F4D8B}"/>
              </a:ext>
            </a:extLst>
          </p:cNvPr>
          <p:cNvSpPr/>
          <p:nvPr/>
        </p:nvSpPr>
        <p:spPr>
          <a:xfrm>
            <a:off x="533400" y="866419"/>
            <a:ext cx="7696200" cy="4102533"/>
          </a:xfrm>
          <a:prstGeom prst="rect">
            <a:avLst/>
          </a:prstGeom>
        </p:spPr>
        <p:txBody>
          <a:bodyPr wrap="square">
            <a:spAutoFit/>
          </a:bodyPr>
          <a:lstStyle/>
          <a:p>
            <a:pPr>
              <a:lnSpc>
                <a:spcPct val="150000"/>
              </a:lnSpc>
            </a:pPr>
            <a:r>
              <a:rPr lang="en-US" sz="2200" dirty="0"/>
              <a:t>There are mainly two categories of placement algorithms </a:t>
            </a:r>
          </a:p>
          <a:p>
            <a:pPr>
              <a:lnSpc>
                <a:spcPct val="150000"/>
              </a:lnSpc>
            </a:pPr>
            <a:r>
              <a:rPr lang="en-US" sz="2200" dirty="0"/>
              <a:t>	</a:t>
            </a:r>
          </a:p>
          <a:p>
            <a:pPr marL="285750" indent="-285750">
              <a:lnSpc>
                <a:spcPct val="150000"/>
              </a:lnSpc>
              <a:buFont typeface="Wingdings" panose="05000000000000000000" pitchFamily="2" charset="2"/>
              <a:buChar char="v"/>
            </a:pPr>
            <a:r>
              <a:rPr lang="en-US" sz="2200" dirty="0"/>
              <a:t>Constructive placement</a:t>
            </a:r>
          </a:p>
          <a:p>
            <a:pPr marL="742950" lvl="1" indent="-285750">
              <a:lnSpc>
                <a:spcPct val="150000"/>
              </a:lnSpc>
              <a:buFont typeface="Wingdings" panose="05000000000000000000" pitchFamily="2" charset="2"/>
              <a:buChar char="§"/>
            </a:pPr>
            <a:r>
              <a:rPr lang="en-US" sz="2200" dirty="0"/>
              <a:t>Min-cut algorithm</a:t>
            </a:r>
          </a:p>
          <a:p>
            <a:pPr marL="742950" lvl="1" indent="-285750">
              <a:lnSpc>
                <a:spcPct val="150000"/>
              </a:lnSpc>
              <a:buFont typeface="Wingdings" panose="05000000000000000000" pitchFamily="2" charset="2"/>
              <a:buChar char="§"/>
            </a:pPr>
            <a:r>
              <a:rPr lang="en-US" sz="2200" dirty="0"/>
              <a:t>Clustering method</a:t>
            </a:r>
          </a:p>
          <a:p>
            <a:pPr marL="285750" indent="-285750">
              <a:lnSpc>
                <a:spcPct val="150000"/>
              </a:lnSpc>
              <a:buFont typeface="Wingdings" panose="05000000000000000000" pitchFamily="2" charset="2"/>
              <a:buChar char="v"/>
            </a:pPr>
            <a:endParaRPr lang="en-US" sz="2200" dirty="0"/>
          </a:p>
          <a:p>
            <a:pPr marL="285750" indent="-285750">
              <a:lnSpc>
                <a:spcPct val="150000"/>
              </a:lnSpc>
              <a:buFont typeface="Wingdings" panose="05000000000000000000" pitchFamily="2" charset="2"/>
              <a:buChar char="v"/>
            </a:pPr>
            <a:r>
              <a:rPr lang="en-US" sz="2200" dirty="0"/>
              <a:t>Iterative placement</a:t>
            </a:r>
          </a:p>
          <a:p>
            <a:pPr marL="742950" lvl="1" indent="-285750">
              <a:lnSpc>
                <a:spcPct val="150000"/>
              </a:lnSpc>
              <a:buFont typeface="Wingdings" panose="05000000000000000000" pitchFamily="2" charset="2"/>
              <a:buChar char="§"/>
            </a:pPr>
            <a:r>
              <a:rPr lang="en-US" sz="2200" dirty="0"/>
              <a:t>Kernighan–Lin Algorithm</a:t>
            </a:r>
          </a:p>
        </p:txBody>
      </p:sp>
    </p:spTree>
    <p:extLst>
      <p:ext uri="{BB962C8B-B14F-4D97-AF65-F5344CB8AC3E}">
        <p14:creationId xmlns:p14="http://schemas.microsoft.com/office/powerpoint/2010/main" val="2266999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646331"/>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Placement Algorithms : </a:t>
            </a:r>
            <a:r>
              <a:rPr lang="en-US" sz="2400" b="1" dirty="0"/>
              <a:t>Iterative Placement</a:t>
            </a:r>
            <a:r>
              <a:rPr lang="en-US" sz="3600" b="1" dirty="0">
                <a:latin typeface="Times New Roman" panose="02020603050405020304" pitchFamily="18" charset="0"/>
                <a:cs typeface="Times New Roman" panose="02020603050405020304" pitchFamily="18" charset="0"/>
              </a:rPr>
              <a:t> </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ADF5A313-DFE6-448C-857B-AAC33D330831}"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2" name="Rectangle 1">
            <a:extLst>
              <a:ext uri="{FF2B5EF4-FFF2-40B4-BE49-F238E27FC236}">
                <a16:creationId xmlns:a16="http://schemas.microsoft.com/office/drawing/2014/main" id="{13572CD7-9039-4751-9004-7EB2D60F4D8B}"/>
              </a:ext>
            </a:extLst>
          </p:cNvPr>
          <p:cNvSpPr/>
          <p:nvPr/>
        </p:nvSpPr>
        <p:spPr>
          <a:xfrm>
            <a:off x="271462" y="838200"/>
            <a:ext cx="8601075" cy="1200329"/>
          </a:xfrm>
          <a:prstGeom prst="rect">
            <a:avLst/>
          </a:prstGeom>
        </p:spPr>
        <p:txBody>
          <a:bodyPr wrap="square">
            <a:spAutoFit/>
          </a:bodyPr>
          <a:lstStyle/>
          <a:p>
            <a:pPr algn="just"/>
            <a:r>
              <a:rPr lang="en-US" dirty="0"/>
              <a:t>In the iterative placement, an already placed layout is taken, and the placed cells are perturbed or moved around to generate a new placement. If the new placement is better than the old one, the old one is replaced by the new one. This way the placement can be improved; hence, the method is also called iterative placement improvement.</a:t>
            </a:r>
          </a:p>
        </p:txBody>
      </p:sp>
      <p:pic>
        <p:nvPicPr>
          <p:cNvPr id="3" name="Picture 2">
            <a:extLst>
              <a:ext uri="{FF2B5EF4-FFF2-40B4-BE49-F238E27FC236}">
                <a16:creationId xmlns:a16="http://schemas.microsoft.com/office/drawing/2014/main" id="{84D41B2D-93A8-4A78-8B89-7F46A8E015F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330998" y="2038529"/>
            <a:ext cx="3339754" cy="4474010"/>
          </a:xfrm>
          <a:prstGeom prst="rect">
            <a:avLst/>
          </a:prstGeom>
        </p:spPr>
      </p:pic>
      <p:sp>
        <p:nvSpPr>
          <p:cNvPr id="4" name="Rectangle 3">
            <a:extLst>
              <a:ext uri="{FF2B5EF4-FFF2-40B4-BE49-F238E27FC236}">
                <a16:creationId xmlns:a16="http://schemas.microsoft.com/office/drawing/2014/main" id="{43EDB2F1-B56E-4DE9-B4C6-24F731E3216F}"/>
              </a:ext>
            </a:extLst>
          </p:cNvPr>
          <p:cNvSpPr/>
          <p:nvPr/>
        </p:nvSpPr>
        <p:spPr>
          <a:xfrm>
            <a:off x="244959" y="2413337"/>
            <a:ext cx="4884254" cy="2680862"/>
          </a:xfrm>
          <a:prstGeom prst="rect">
            <a:avLst/>
          </a:prstGeom>
        </p:spPr>
        <p:txBody>
          <a:bodyPr wrap="square">
            <a:spAutoFit/>
          </a:bodyPr>
          <a:lstStyle/>
          <a:p>
            <a:r>
              <a:rPr lang="en-US" dirty="0"/>
              <a:t>The algorithm consists of the following basic steps:</a:t>
            </a:r>
          </a:p>
          <a:p>
            <a:pPr marL="285750" indent="-285750">
              <a:lnSpc>
                <a:spcPct val="150000"/>
              </a:lnSpc>
              <a:buFont typeface="Wingdings" panose="05000000000000000000" pitchFamily="2" charset="2"/>
              <a:buChar char="Ø"/>
            </a:pPr>
            <a:r>
              <a:rPr lang="en-US" dirty="0"/>
              <a:t>Initial configuration</a:t>
            </a:r>
          </a:p>
          <a:p>
            <a:pPr marL="285750" indent="-285750">
              <a:lnSpc>
                <a:spcPct val="150000"/>
              </a:lnSpc>
              <a:buFont typeface="Wingdings" panose="05000000000000000000" pitchFamily="2" charset="2"/>
              <a:buChar char="Ø"/>
            </a:pPr>
            <a:r>
              <a:rPr lang="en-US" dirty="0"/>
              <a:t>Cost computation</a:t>
            </a:r>
          </a:p>
          <a:p>
            <a:pPr marL="285750" indent="-285750">
              <a:lnSpc>
                <a:spcPct val="150000"/>
              </a:lnSpc>
              <a:buFont typeface="Wingdings" panose="05000000000000000000" pitchFamily="2" charset="2"/>
              <a:buChar char="Ø"/>
            </a:pPr>
            <a:r>
              <a:rPr lang="en-US" dirty="0"/>
              <a:t>Perturb to generate new placement</a:t>
            </a:r>
          </a:p>
          <a:p>
            <a:pPr marL="285750" indent="-285750">
              <a:lnSpc>
                <a:spcPct val="150000"/>
              </a:lnSpc>
              <a:buFont typeface="Wingdings" panose="05000000000000000000" pitchFamily="2" charset="2"/>
              <a:buChar char="Ø"/>
            </a:pPr>
            <a:r>
              <a:rPr lang="en-US" dirty="0"/>
              <a:t>Checking the acceptance criteria</a:t>
            </a:r>
          </a:p>
          <a:p>
            <a:pPr marL="285750" indent="-285750">
              <a:lnSpc>
                <a:spcPct val="150000"/>
              </a:lnSpc>
              <a:buFont typeface="Wingdings" panose="05000000000000000000" pitchFamily="2" charset="2"/>
              <a:buChar char="Ø"/>
            </a:pPr>
            <a:r>
              <a:rPr lang="en-US" dirty="0"/>
              <a:t>Stop if the number of iterations reach the limit</a:t>
            </a:r>
          </a:p>
        </p:txBody>
      </p:sp>
      <p:sp>
        <p:nvSpPr>
          <p:cNvPr id="5" name="TextBox 4">
            <a:extLst>
              <a:ext uri="{FF2B5EF4-FFF2-40B4-BE49-F238E27FC236}">
                <a16:creationId xmlns:a16="http://schemas.microsoft.com/office/drawing/2014/main" id="{E6FC0FB2-3774-4C63-A7EC-02A21716972A}"/>
              </a:ext>
            </a:extLst>
          </p:cNvPr>
          <p:cNvSpPr txBox="1"/>
          <p:nvPr/>
        </p:nvSpPr>
        <p:spPr>
          <a:xfrm>
            <a:off x="5188584" y="6475016"/>
            <a:ext cx="3624582" cy="338554"/>
          </a:xfrm>
          <a:prstGeom prst="rect">
            <a:avLst/>
          </a:prstGeom>
          <a:noFill/>
        </p:spPr>
        <p:txBody>
          <a:bodyPr wrap="none" rtlCol="0">
            <a:spAutoFit/>
          </a:bodyPr>
          <a:lstStyle/>
          <a:p>
            <a:r>
              <a:rPr lang="en-US" sz="1600" dirty="0"/>
              <a:t>Fig: Flowchart for the iterative placement</a:t>
            </a:r>
          </a:p>
        </p:txBody>
      </p:sp>
    </p:spTree>
    <p:extLst>
      <p:ext uri="{BB962C8B-B14F-4D97-AF65-F5344CB8AC3E}">
        <p14:creationId xmlns:p14="http://schemas.microsoft.com/office/powerpoint/2010/main" val="3480505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Routing</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ADF5A313-DFE6-448C-857B-AAC33D330831}"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3" name="Rectangle 2"/>
          <p:cNvSpPr/>
          <p:nvPr/>
        </p:nvSpPr>
        <p:spPr>
          <a:xfrm>
            <a:off x="58783" y="553998"/>
            <a:ext cx="8991600" cy="6124754"/>
          </a:xfrm>
          <a:prstGeom prst="rect">
            <a:avLst/>
          </a:prstGeom>
        </p:spPr>
        <p:txBody>
          <a:bodyPr wrap="square">
            <a:spAutoFit/>
          </a:bodyPr>
          <a:lstStyle/>
          <a:p>
            <a:r>
              <a:rPr lang="en-US" sz="2200" b="1" dirty="0"/>
              <a:t>Routing </a:t>
            </a:r>
            <a:r>
              <a:rPr lang="en-US" sz="2200" dirty="0"/>
              <a:t>simply means drawing paths from the source to the destination in a layout.</a:t>
            </a:r>
          </a:p>
          <a:p>
            <a:endParaRPr lang="en-US" sz="2200" dirty="0"/>
          </a:p>
          <a:p>
            <a:r>
              <a:rPr lang="en-US" sz="2200" b="1" dirty="0">
                <a:solidFill>
                  <a:srgbClr val="231F20"/>
                </a:solidFill>
              </a:rPr>
              <a:t>Following points are to be considered while routing:</a:t>
            </a:r>
          </a:p>
          <a:p>
            <a:pPr marL="800100" lvl="1" indent="-342900">
              <a:buFont typeface="Wingdings" panose="05000000000000000000" pitchFamily="2" charset="2"/>
              <a:buChar char="Ø"/>
            </a:pPr>
            <a:r>
              <a:rPr lang="en-US" sz="2200" dirty="0"/>
              <a:t>Presence of obstacles</a:t>
            </a:r>
          </a:p>
          <a:p>
            <a:pPr marL="800100" lvl="1" indent="-342900">
              <a:buFont typeface="Wingdings" panose="05000000000000000000" pitchFamily="2" charset="2"/>
              <a:buChar char="Ø"/>
            </a:pPr>
            <a:r>
              <a:rPr lang="en-US" sz="2200" dirty="0"/>
              <a:t>Wire orientation in a layer (H, V)</a:t>
            </a:r>
          </a:p>
          <a:p>
            <a:pPr marL="800100" lvl="1" indent="-342900">
              <a:buFont typeface="Wingdings" panose="05000000000000000000" pitchFamily="2" charset="2"/>
              <a:buChar char="Ø"/>
            </a:pPr>
            <a:r>
              <a:rPr lang="en-US" sz="2200" dirty="0"/>
              <a:t>Design rules on wire width and separation</a:t>
            </a:r>
          </a:p>
          <a:p>
            <a:pPr marL="800100" lvl="1" indent="-342900">
              <a:buFont typeface="Wingdings" panose="05000000000000000000" pitchFamily="2" charset="2"/>
              <a:buChar char="Ø"/>
            </a:pPr>
            <a:r>
              <a:rPr lang="en-US" sz="2200" dirty="0"/>
              <a:t>Number of terminals (usually two, but can be many for power and clock nets)</a:t>
            </a:r>
          </a:p>
          <a:p>
            <a:pPr marL="800100" lvl="1" indent="-342900">
              <a:buFont typeface="Wingdings" panose="05000000000000000000" pitchFamily="2" charset="2"/>
              <a:buChar char="Ø"/>
            </a:pPr>
            <a:r>
              <a:rPr lang="en-US" sz="2200" dirty="0"/>
              <a:t>Terminal positions (channel, switch box), Fixed vs floating terminals</a:t>
            </a:r>
          </a:p>
          <a:p>
            <a:pPr marL="800100" lvl="1" indent="-342900">
              <a:buFont typeface="Wingdings" panose="05000000000000000000" pitchFamily="2" charset="2"/>
              <a:buChar char="Ø"/>
            </a:pPr>
            <a:r>
              <a:rPr lang="en-US" sz="2200" dirty="0"/>
              <a:t>Net width (signal nets have less width but power/ground nets have greater width)</a:t>
            </a:r>
          </a:p>
          <a:p>
            <a:pPr marL="800100" lvl="1" indent="-342900">
              <a:buFont typeface="Wingdings" panose="05000000000000000000" pitchFamily="2" charset="2"/>
              <a:buChar char="Ø"/>
            </a:pPr>
            <a:r>
              <a:rPr lang="en-US" sz="2200" dirty="0"/>
              <a:t>Number of layers (number of metal layers)</a:t>
            </a:r>
          </a:p>
          <a:p>
            <a:pPr marL="800100" lvl="1" indent="-342900">
              <a:buFont typeface="Wingdings" panose="05000000000000000000" pitchFamily="2" charset="2"/>
              <a:buChar char="Ø"/>
            </a:pPr>
            <a:r>
              <a:rPr lang="en-US" sz="2200" dirty="0"/>
              <a:t>Net types (power, ground, clock, or signal net)</a:t>
            </a:r>
          </a:p>
          <a:p>
            <a:pPr marL="800100" lvl="1" indent="-342900">
              <a:buFont typeface="Wingdings" panose="05000000000000000000" pitchFamily="2" charset="2"/>
              <a:buChar char="Ø"/>
            </a:pPr>
            <a:r>
              <a:rPr lang="en-US" sz="2200" dirty="0"/>
              <a:t>Yield</a:t>
            </a:r>
          </a:p>
          <a:p>
            <a:pPr marL="800100" lvl="1" indent="-342900">
              <a:buFont typeface="Wingdings" panose="05000000000000000000" pitchFamily="2" charset="2"/>
              <a:buChar char="Ø"/>
            </a:pPr>
            <a:r>
              <a:rPr lang="en-US" sz="2200" dirty="0"/>
              <a:t>Heat and power dissipation</a:t>
            </a:r>
          </a:p>
          <a:p>
            <a:pPr marL="800100" lvl="1" indent="-342900">
              <a:buFont typeface="Wingdings" panose="05000000000000000000" pitchFamily="2" charset="2"/>
              <a:buChar char="Ø"/>
            </a:pPr>
            <a:r>
              <a:rPr lang="en-US" sz="2200" dirty="0"/>
              <a:t>Signal integrity (noise, crosstalk, power bounce)</a:t>
            </a:r>
          </a:p>
          <a:p>
            <a:endParaRPr lang="en-US" dirty="0"/>
          </a:p>
        </p:txBody>
      </p:sp>
    </p:spTree>
    <p:extLst>
      <p:ext uri="{BB962C8B-B14F-4D97-AF65-F5344CB8AC3E}">
        <p14:creationId xmlns:p14="http://schemas.microsoft.com/office/powerpoint/2010/main" val="416706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 calcmode="lin" valueType="num">
                                      <p:cBhvr additive="base">
                                        <p:cTn id="4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 calcmode="lin" valueType="num">
                                      <p:cBhvr additive="base">
                                        <p:cTn id="5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Types of Routing</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ADF5A313-DFE6-448C-857B-AAC33D330831}"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sp>
        <p:nvSpPr>
          <p:cNvPr id="5" name="Rectangle 4"/>
          <p:cNvSpPr/>
          <p:nvPr/>
        </p:nvSpPr>
        <p:spPr>
          <a:xfrm>
            <a:off x="228600" y="612258"/>
            <a:ext cx="8458200" cy="6063198"/>
          </a:xfrm>
          <a:prstGeom prst="rect">
            <a:avLst/>
          </a:prstGeom>
        </p:spPr>
        <p:txBody>
          <a:bodyPr wrap="square">
            <a:spAutoFit/>
          </a:bodyPr>
          <a:lstStyle/>
          <a:p>
            <a:r>
              <a:rPr lang="en-US" sz="2400" dirty="0"/>
              <a:t>Routing can be classified into two main categories:</a:t>
            </a:r>
          </a:p>
          <a:p>
            <a:r>
              <a:rPr lang="en-US" sz="2000" dirty="0"/>
              <a:t>	</a:t>
            </a:r>
          </a:p>
          <a:p>
            <a:pPr marL="285750" indent="-285750">
              <a:buFont typeface="Wingdings" panose="05000000000000000000" pitchFamily="2" charset="2"/>
              <a:buChar char="v"/>
            </a:pPr>
            <a:r>
              <a:rPr lang="en-US" sz="2000" b="1" dirty="0"/>
              <a:t>Global routing </a:t>
            </a:r>
            <a:r>
              <a:rPr lang="en-US" sz="2000" dirty="0"/>
              <a:t>: the routing is planned</a:t>
            </a:r>
          </a:p>
          <a:p>
            <a:pPr marL="742950" lvl="1" indent="-285750">
              <a:buFont typeface="Arial" panose="020B0604020202020204" pitchFamily="34" charset="0"/>
              <a:buChar char="•"/>
            </a:pPr>
            <a:r>
              <a:rPr lang="en-US" sz="2000" dirty="0"/>
              <a:t>Sequential approach</a:t>
            </a:r>
          </a:p>
          <a:p>
            <a:pPr marL="742950" lvl="1" indent="-285750">
              <a:buFont typeface="Arial" panose="020B0604020202020204" pitchFamily="34" charset="0"/>
              <a:buChar char="•"/>
            </a:pPr>
            <a:r>
              <a:rPr lang="en-US" sz="2000" dirty="0"/>
              <a:t>Concurrent approach</a:t>
            </a:r>
          </a:p>
          <a:p>
            <a:pPr marL="285750" indent="-285750">
              <a:buFont typeface="Wingdings" panose="05000000000000000000" pitchFamily="2" charset="2"/>
              <a:buChar char="v"/>
            </a:pPr>
            <a:r>
              <a:rPr lang="en-US" sz="2000" b="1" dirty="0"/>
              <a:t>Detailed or local routing </a:t>
            </a:r>
            <a:r>
              <a:rPr lang="en-US" sz="2000" dirty="0"/>
              <a:t>: the actual routing is done</a:t>
            </a:r>
          </a:p>
          <a:p>
            <a:pPr marL="742950" lvl="1" indent="-285750">
              <a:buFont typeface="Arial" panose="020B0604020202020204" pitchFamily="34" charset="0"/>
              <a:buChar char="•"/>
            </a:pPr>
            <a:r>
              <a:rPr lang="en-US" sz="2000" dirty="0"/>
              <a:t>Area routing</a:t>
            </a:r>
          </a:p>
          <a:p>
            <a:pPr marL="742950" lvl="1" indent="-285750">
              <a:buFont typeface="Arial" panose="020B0604020202020204" pitchFamily="34" charset="0"/>
              <a:buChar char="•"/>
            </a:pPr>
            <a:r>
              <a:rPr lang="en-US" sz="2000" dirty="0"/>
              <a:t>Channel routing</a:t>
            </a:r>
          </a:p>
          <a:p>
            <a:endParaRPr lang="en-US" sz="2000" dirty="0"/>
          </a:p>
          <a:p>
            <a:pPr marL="285750" indent="-285750">
              <a:lnSpc>
                <a:spcPct val="150000"/>
              </a:lnSpc>
              <a:buFont typeface="Arial" panose="020B0604020202020204" pitchFamily="34" charset="0"/>
              <a:buChar char="•"/>
            </a:pPr>
            <a:r>
              <a:rPr lang="en-US" sz="2000" dirty="0"/>
              <a:t>In area routing, the routing is carried out with obstacles.</a:t>
            </a:r>
          </a:p>
          <a:p>
            <a:pPr marL="285750" indent="-285750">
              <a:lnSpc>
                <a:spcPct val="150000"/>
              </a:lnSpc>
              <a:buFont typeface="Arial" panose="020B0604020202020204" pitchFamily="34" charset="0"/>
              <a:buChar char="•"/>
            </a:pPr>
            <a:r>
              <a:rPr lang="en-US" sz="2000" dirty="0"/>
              <a:t>It is also called </a:t>
            </a:r>
            <a:r>
              <a:rPr lang="en-US" sz="2000" b="1" dirty="0"/>
              <a:t>maze routing</a:t>
            </a:r>
            <a:r>
              <a:rPr lang="en-US" sz="2000" dirty="0"/>
              <a:t>. </a:t>
            </a:r>
          </a:p>
          <a:p>
            <a:pPr marL="285750" indent="-285750">
              <a:lnSpc>
                <a:spcPct val="150000"/>
              </a:lnSpc>
              <a:buFont typeface="Arial" panose="020B0604020202020204" pitchFamily="34" charset="0"/>
              <a:buChar char="•"/>
            </a:pPr>
            <a:r>
              <a:rPr lang="en-US" sz="2000" dirty="0"/>
              <a:t>This routing problem is to find the shortest path between two terminals on a grid with obstacles. </a:t>
            </a:r>
          </a:p>
          <a:p>
            <a:pPr marL="285750" indent="-285750">
              <a:lnSpc>
                <a:spcPct val="150000"/>
              </a:lnSpc>
              <a:buFont typeface="Arial" panose="020B0604020202020204" pitchFamily="34" charset="0"/>
              <a:buChar char="•"/>
            </a:pPr>
            <a:r>
              <a:rPr lang="en-US" sz="2000" dirty="0"/>
              <a:t>In channel routing, dedicated space called routing channels are provided for routing. Channel routing is very much suitable for standard cell-based design.</a:t>
            </a:r>
          </a:p>
          <a:p>
            <a:endParaRPr lang="en-US" sz="2000" dirty="0"/>
          </a:p>
        </p:txBody>
      </p:sp>
    </p:spTree>
    <p:extLst>
      <p:ext uri="{BB962C8B-B14F-4D97-AF65-F5344CB8AC3E}">
        <p14:creationId xmlns:p14="http://schemas.microsoft.com/office/powerpoint/2010/main" val="30137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fade">
                                      <p:cBhvr>
                                        <p:cTn id="13" dur="500"/>
                                        <p:tgtEl>
                                          <p:spTgt spid="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fade">
                                      <p:cBhvr>
                                        <p:cTn id="18" dur="500"/>
                                        <p:tgtEl>
                                          <p:spTgt spid="5">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500"/>
                                        <p:tgtEl>
                                          <p:spTgt spid="5">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fade">
                                      <p:cBhvr>
                                        <p:cTn id="24" dur="500"/>
                                        <p:tgtEl>
                                          <p:spTgt spid="5">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Effect transition="in" filter="fade">
                                      <p:cBhvr>
                                        <p:cTn id="29" dur="500"/>
                                        <p:tgtEl>
                                          <p:spTgt spid="5">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fade">
                                      <p:cBhvr>
                                        <p:cTn id="32" dur="500"/>
                                        <p:tgtEl>
                                          <p:spTgt spid="5">
                                            <p:txEl>
                                              <p:pRg st="10" end="1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animEffect transition="in" filter="fade">
                                      <p:cBhvr>
                                        <p:cTn id="35" dur="500"/>
                                        <p:tgtEl>
                                          <p:spTgt spid="5">
                                            <p:txEl>
                                              <p:pRg st="11" end="1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xEl>
                                              <p:pRg st="12" end="12"/>
                                            </p:txEl>
                                          </p:spTgt>
                                        </p:tgtEl>
                                        <p:attrNameLst>
                                          <p:attrName>style.visibility</p:attrName>
                                        </p:attrNameLst>
                                      </p:cBhvr>
                                      <p:to>
                                        <p:strVal val="visible"/>
                                      </p:to>
                                    </p:set>
                                    <p:animEffect transition="in" filter="fade">
                                      <p:cBhvr>
                                        <p:cTn id="40"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Backtracking </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ADF5A313-DFE6-448C-857B-AAC33D330831}"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893" y="1676400"/>
            <a:ext cx="6876782" cy="4187197"/>
          </a:xfrm>
          <a:prstGeom prst="rect">
            <a:avLst/>
          </a:prstGeom>
        </p:spPr>
      </p:pic>
    </p:spTree>
    <p:extLst>
      <p:ext uri="{BB962C8B-B14F-4D97-AF65-F5344CB8AC3E}">
        <p14:creationId xmlns:p14="http://schemas.microsoft.com/office/powerpoint/2010/main" val="3194727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Area Routing by Lee’s Algorithm</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ADF5A313-DFE6-448C-857B-AAC33D330831}"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
        <p:nvSpPr>
          <p:cNvPr id="2" name="Rectangle 1"/>
          <p:cNvSpPr/>
          <p:nvPr/>
        </p:nvSpPr>
        <p:spPr>
          <a:xfrm>
            <a:off x="9525" y="614958"/>
            <a:ext cx="8755083" cy="2246769"/>
          </a:xfrm>
          <a:prstGeom prst="rect">
            <a:avLst/>
          </a:prstGeom>
        </p:spPr>
        <p:txBody>
          <a:bodyPr wrap="square">
            <a:spAutoFit/>
          </a:bodyPr>
          <a:lstStyle/>
          <a:p>
            <a:r>
              <a:rPr lang="en-US" sz="2000" b="1" dirty="0"/>
              <a:t>Problem:</a:t>
            </a:r>
          </a:p>
          <a:p>
            <a:pPr marL="342900" indent="-342900" algn="just">
              <a:buFont typeface="Arial" panose="020B0604020202020204" pitchFamily="34" charset="0"/>
              <a:buChar char="•"/>
            </a:pPr>
            <a:r>
              <a:rPr lang="en-US" sz="2000" dirty="0"/>
              <a:t>This algorithm is used where the positions of the source and destination are throughout the entire area of the chip. </a:t>
            </a:r>
          </a:p>
          <a:p>
            <a:pPr marL="342900" indent="-342900" algn="just">
              <a:buFont typeface="Arial" panose="020B0604020202020204" pitchFamily="34" charset="0"/>
              <a:buChar char="•"/>
            </a:pPr>
            <a:r>
              <a:rPr lang="en-US" sz="2000" dirty="0"/>
              <a:t>This type of routing problem is known as the area routing problem. </a:t>
            </a:r>
          </a:p>
          <a:p>
            <a:pPr marL="342900" indent="-342900" algn="just">
              <a:buFont typeface="Arial" panose="020B0604020202020204" pitchFamily="34" charset="0"/>
              <a:buChar char="•"/>
            </a:pPr>
            <a:r>
              <a:rPr lang="en-US" sz="2000" dirty="0"/>
              <a:t>The aim of this algorithm is to draw a path from a source to a destination, avoiding any obstacles.</a:t>
            </a:r>
          </a:p>
          <a:p>
            <a:endParaRPr lang="en-US" sz="2000" dirty="0"/>
          </a:p>
        </p:txBody>
      </p:sp>
      <p:pic>
        <p:nvPicPr>
          <p:cNvPr id="9" name="Picture 8"/>
          <p:cNvPicPr>
            <a:picLocks noChangeAspect="1"/>
          </p:cNvPicPr>
          <p:nvPr/>
        </p:nvPicPr>
        <p:blipFill>
          <a:blip r:embed="rId3"/>
          <a:stretch>
            <a:fillRect/>
          </a:stretch>
        </p:blipFill>
        <p:spPr>
          <a:xfrm>
            <a:off x="2895600" y="2514600"/>
            <a:ext cx="4648200" cy="3825894"/>
          </a:xfrm>
          <a:prstGeom prst="rect">
            <a:avLst/>
          </a:prstGeom>
        </p:spPr>
      </p:pic>
    </p:spTree>
    <p:extLst>
      <p:ext uri="{BB962C8B-B14F-4D97-AF65-F5344CB8AC3E}">
        <p14:creationId xmlns:p14="http://schemas.microsoft.com/office/powerpoint/2010/main" val="247551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Area Routing by Lee’s Algorithm</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ADF5A313-DFE6-448C-857B-AAC33D330831}"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27</a:t>
            </a:fld>
            <a:endParaRPr lang="en-US" sz="2000" dirty="0">
              <a:solidFill>
                <a:srgbClr val="009900"/>
              </a:solidFill>
            </a:endParaRPr>
          </a:p>
        </p:txBody>
      </p:sp>
      <p:sp>
        <p:nvSpPr>
          <p:cNvPr id="2" name="Rectangle 1"/>
          <p:cNvSpPr/>
          <p:nvPr/>
        </p:nvSpPr>
        <p:spPr>
          <a:xfrm>
            <a:off x="382608" y="614958"/>
            <a:ext cx="8382000" cy="4893647"/>
          </a:xfrm>
          <a:prstGeom prst="rect">
            <a:avLst/>
          </a:prstGeom>
        </p:spPr>
        <p:txBody>
          <a:bodyPr wrap="square">
            <a:spAutoFit/>
          </a:bodyPr>
          <a:lstStyle/>
          <a:p>
            <a:r>
              <a:rPr lang="en-US" sz="2400" dirty="0"/>
              <a:t>Solution:</a:t>
            </a:r>
          </a:p>
          <a:p>
            <a:pPr marL="342900" indent="-342900" algn="just">
              <a:buFont typeface="Arial" panose="020B0604020202020204" pitchFamily="34" charset="0"/>
              <a:buChar char="•"/>
            </a:pPr>
            <a:r>
              <a:rPr lang="en-US" sz="2000" dirty="0"/>
              <a:t>The whole area is divided into a grid structure, where the separation between the grid points indicates the minimum wire width and their spacing.</a:t>
            </a:r>
          </a:p>
          <a:p>
            <a:pPr marL="342900" indent="-342900" algn="just">
              <a:buFont typeface="Arial" panose="020B0604020202020204" pitchFamily="34" charset="0"/>
              <a:buChar char="•"/>
            </a:pPr>
            <a:r>
              <a:rPr lang="en-US" sz="2000" dirty="0"/>
              <a:t>The routing blockage is modelled as obstacles and are marked as </a:t>
            </a:r>
            <a:r>
              <a:rPr lang="en-US" sz="2000" b="1" dirty="0"/>
              <a:t>‘X’ </a:t>
            </a:r>
            <a:r>
              <a:rPr lang="en-US" sz="2000" dirty="0"/>
              <a:t>as shown in Fig.</a:t>
            </a:r>
          </a:p>
          <a:p>
            <a:pPr marL="285750" indent="-285750" algn="just">
              <a:buFont typeface="Arial" panose="020B0604020202020204" pitchFamily="34" charset="0"/>
              <a:buChar char="•"/>
            </a:pPr>
            <a:r>
              <a:rPr lang="en-US" dirty="0"/>
              <a:t>The grid points are shown by dots, and the source and destination are represented by ‘S’ and ‘D’.</a:t>
            </a:r>
          </a:p>
          <a:p>
            <a:endParaRPr lang="en-US" sz="2400" dirty="0"/>
          </a:p>
          <a:p>
            <a:endParaRPr lang="en-US" sz="2400" dirty="0"/>
          </a:p>
          <a:p>
            <a:r>
              <a:rPr lang="en-US" sz="2400" dirty="0"/>
              <a:t>Step- </a:t>
            </a:r>
            <a:r>
              <a:rPr lang="en-US" sz="2400" b="1" dirty="0"/>
              <a:t>Wave Propagation</a:t>
            </a:r>
          </a:p>
          <a:p>
            <a:pPr algn="just"/>
            <a:r>
              <a:rPr lang="en-US" sz="2000" dirty="0"/>
              <a:t>A path between two points is realized by propagating a </a:t>
            </a:r>
            <a:r>
              <a:rPr lang="en-US" sz="2000" dirty="0" err="1"/>
              <a:t>wavefront</a:t>
            </a:r>
            <a:r>
              <a:rPr lang="en-US" sz="2000" dirty="0"/>
              <a:t> from the source node outwards until the destination node is reached. This methodology is termed as wave propagation.</a:t>
            </a:r>
          </a:p>
          <a:p>
            <a:endParaRPr lang="en-US" sz="2000" dirty="0"/>
          </a:p>
        </p:txBody>
      </p:sp>
    </p:spTree>
    <p:extLst>
      <p:ext uri="{BB962C8B-B14F-4D97-AF65-F5344CB8AC3E}">
        <p14:creationId xmlns:p14="http://schemas.microsoft.com/office/powerpoint/2010/main" val="90825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fade">
                                      <p:cBhvr>
                                        <p:cTn id="7" dur="500"/>
                                        <p:tgtEl>
                                          <p:spTgt spid="2">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7" end="7"/>
                                            </p:txEl>
                                          </p:spTgt>
                                        </p:tgtEl>
                                        <p:attrNameLst>
                                          <p:attrName>style.visibility</p:attrName>
                                        </p:attrNameLst>
                                      </p:cBhvr>
                                      <p:to>
                                        <p:strVal val="visible"/>
                                      </p:to>
                                    </p:set>
                                    <p:animEffect transition="in" filter="fade">
                                      <p:cBhvr>
                                        <p:cTn id="1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Area Routing by Lee’s Algorithm</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ADF5A313-DFE6-448C-857B-AAC33D330831}"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28</a:t>
            </a:fld>
            <a:endParaRPr lang="en-US" sz="2000" dirty="0">
              <a:solidFill>
                <a:srgbClr val="009900"/>
              </a:solidFill>
            </a:endParaRPr>
          </a:p>
        </p:txBody>
      </p:sp>
      <p:sp>
        <p:nvSpPr>
          <p:cNvPr id="2" name="Rectangle 1"/>
          <p:cNvSpPr/>
          <p:nvPr/>
        </p:nvSpPr>
        <p:spPr>
          <a:xfrm>
            <a:off x="382608" y="614958"/>
            <a:ext cx="4113192" cy="4832092"/>
          </a:xfrm>
          <a:prstGeom prst="rect">
            <a:avLst/>
          </a:prstGeom>
        </p:spPr>
        <p:txBody>
          <a:bodyPr wrap="square">
            <a:spAutoFit/>
          </a:bodyPr>
          <a:lstStyle/>
          <a:p>
            <a:r>
              <a:rPr lang="en-US" sz="2400" dirty="0"/>
              <a:t>Step- Wave Propagation (Cont.)</a:t>
            </a:r>
          </a:p>
          <a:p>
            <a:endParaRPr lang="en-US" sz="2400" dirty="0"/>
          </a:p>
          <a:p>
            <a:pPr marL="342900" indent="-342900" algn="just">
              <a:buFont typeface="Arial" panose="020B0604020202020204" pitchFamily="34" charset="0"/>
              <a:buChar char="•"/>
            </a:pPr>
            <a:r>
              <a:rPr lang="en-US" sz="2000" dirty="0"/>
              <a:t>Starting from the node ‘S’, the grid points are labelled.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labelling is done by putting integer ‘1’ to the grid points belonging to </a:t>
            </a:r>
            <a:r>
              <a:rPr lang="en-US" sz="2000" dirty="0" err="1"/>
              <a:t>firstwave</a:t>
            </a:r>
            <a:r>
              <a:rPr lang="en-US" sz="2000" dirty="0"/>
              <a:t> front.</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grids belonging to second </a:t>
            </a:r>
            <a:r>
              <a:rPr lang="en-US" sz="2000" dirty="0" err="1"/>
              <a:t>wavefront</a:t>
            </a:r>
            <a:r>
              <a:rPr lang="en-US" sz="2000" dirty="0"/>
              <a:t> are labelled by integer ‘2’. </a:t>
            </a:r>
          </a:p>
          <a:p>
            <a:pPr marL="342900" indent="-342900" algn="just">
              <a:buFont typeface="Arial" panose="020B0604020202020204" pitchFamily="34" charset="0"/>
              <a:buChar char="•"/>
            </a:pPr>
            <a:r>
              <a:rPr lang="en-US" sz="2000" dirty="0"/>
              <a:t>This process continues until the destination node ‘D’ is reached.</a:t>
            </a:r>
            <a:endParaRPr lang="en-US" sz="2800" dirty="0"/>
          </a:p>
          <a:p>
            <a:endParaRPr lang="en-US" sz="2000" dirty="0"/>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171923" y="813992"/>
            <a:ext cx="3848399" cy="4434024"/>
          </a:xfrm>
          <a:prstGeom prst="rect">
            <a:avLst/>
          </a:prstGeom>
        </p:spPr>
      </p:pic>
      <p:sp>
        <p:nvSpPr>
          <p:cNvPr id="4" name="Rectangle 3"/>
          <p:cNvSpPr/>
          <p:nvPr/>
        </p:nvSpPr>
        <p:spPr>
          <a:xfrm>
            <a:off x="5564292" y="5508010"/>
            <a:ext cx="3063659" cy="369332"/>
          </a:xfrm>
          <a:prstGeom prst="rect">
            <a:avLst/>
          </a:prstGeom>
        </p:spPr>
        <p:txBody>
          <a:bodyPr wrap="none">
            <a:spAutoFit/>
          </a:bodyPr>
          <a:lstStyle/>
          <a:p>
            <a:r>
              <a:rPr lang="en-US" dirty="0">
                <a:solidFill>
                  <a:srgbClr val="231F20"/>
                </a:solidFill>
                <a:latin typeface="Arial Narrow" panose="020B0606020202030204" pitchFamily="34" charset="0"/>
              </a:rPr>
              <a:t>Fig: wave propagation from S to D</a:t>
            </a:r>
            <a:endParaRPr lang="en-US" dirty="0"/>
          </a:p>
        </p:txBody>
      </p:sp>
    </p:spTree>
    <p:extLst>
      <p:ext uri="{BB962C8B-B14F-4D97-AF65-F5344CB8AC3E}">
        <p14:creationId xmlns:p14="http://schemas.microsoft.com/office/powerpoint/2010/main" val="3426158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Area Routing by Lee’s Algorithm</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ADF5A313-DFE6-448C-857B-AAC33D330831}"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29</a:t>
            </a:fld>
            <a:endParaRPr lang="en-US" sz="2000" dirty="0">
              <a:solidFill>
                <a:srgbClr val="009900"/>
              </a:solidFill>
            </a:endParaRPr>
          </a:p>
        </p:txBody>
      </p:sp>
      <p:sp>
        <p:nvSpPr>
          <p:cNvPr id="2" name="Rectangle 1"/>
          <p:cNvSpPr/>
          <p:nvPr/>
        </p:nvSpPr>
        <p:spPr>
          <a:xfrm>
            <a:off x="382608" y="614958"/>
            <a:ext cx="8382000" cy="1015663"/>
          </a:xfrm>
          <a:prstGeom prst="rect">
            <a:avLst/>
          </a:prstGeom>
        </p:spPr>
        <p:txBody>
          <a:bodyPr wrap="square">
            <a:spAutoFit/>
          </a:bodyPr>
          <a:lstStyle/>
          <a:p>
            <a:r>
              <a:rPr lang="en-US" sz="2400" dirty="0"/>
              <a:t>Step- </a:t>
            </a:r>
            <a:r>
              <a:rPr lang="en-US" sz="2400" dirty="0" err="1"/>
              <a:t>Backtracing</a:t>
            </a:r>
            <a:endParaRPr lang="en-US" sz="2400" dirty="0"/>
          </a:p>
          <a:p>
            <a:r>
              <a:rPr lang="en-US" dirty="0"/>
              <a:t>In the second step, starting from the destination node ‘D’, the shortest path is</a:t>
            </a:r>
          </a:p>
          <a:p>
            <a:r>
              <a:rPr lang="en-US" dirty="0"/>
              <a:t>identified by </a:t>
            </a:r>
            <a:r>
              <a:rPr lang="en-US" dirty="0" err="1"/>
              <a:t>backtracing</a:t>
            </a:r>
            <a:r>
              <a:rPr lang="en-US" dirty="0"/>
              <a:t> the grid points with decreasing labels. </a:t>
            </a:r>
            <a:endParaRPr lang="en-US" sz="2000" dirty="0"/>
          </a:p>
        </p:txBody>
      </p:sp>
      <p:sp>
        <p:nvSpPr>
          <p:cNvPr id="4" name="Rectangle 3"/>
          <p:cNvSpPr/>
          <p:nvPr/>
        </p:nvSpPr>
        <p:spPr>
          <a:xfrm>
            <a:off x="3200400" y="6458207"/>
            <a:ext cx="2917786" cy="369332"/>
          </a:xfrm>
          <a:prstGeom prst="rect">
            <a:avLst/>
          </a:prstGeom>
        </p:spPr>
        <p:txBody>
          <a:bodyPr wrap="none">
            <a:spAutoFit/>
          </a:bodyPr>
          <a:lstStyle/>
          <a:p>
            <a:r>
              <a:rPr lang="en-US" dirty="0">
                <a:solidFill>
                  <a:srgbClr val="231F20"/>
                </a:solidFill>
                <a:latin typeface="Arial Narrow" panose="020B0606020202030204" pitchFamily="34" charset="0"/>
              </a:rPr>
              <a:t>Fig:  connected path from S to D</a:t>
            </a:r>
            <a:endParaRPr lang="en-US" dirty="0"/>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778625" y="2042936"/>
            <a:ext cx="3780906" cy="4452282"/>
          </a:xfrm>
          <a:prstGeom prst="rect">
            <a:avLst/>
          </a:prstGeom>
        </p:spPr>
      </p:pic>
    </p:spTree>
    <p:extLst>
      <p:ext uri="{BB962C8B-B14F-4D97-AF65-F5344CB8AC3E}">
        <p14:creationId xmlns:p14="http://schemas.microsoft.com/office/powerpoint/2010/main" val="2796269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Physical design Steps</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7B1AFE59-00C6-4921-A621-C727A74DF132}"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pic>
        <p:nvPicPr>
          <p:cNvPr id="2" name="Picture 1"/>
          <p:cNvPicPr>
            <a:picLocks noChangeAspect="1"/>
          </p:cNvPicPr>
          <p:nvPr/>
        </p:nvPicPr>
        <p:blipFill>
          <a:blip r:embed="rId3"/>
          <a:stretch>
            <a:fillRect/>
          </a:stretch>
        </p:blipFill>
        <p:spPr>
          <a:xfrm>
            <a:off x="1600200" y="659597"/>
            <a:ext cx="6200775" cy="5638800"/>
          </a:xfrm>
          <a:prstGeom prst="rect">
            <a:avLst/>
          </a:prstGeom>
        </p:spPr>
      </p:pic>
      <p:sp>
        <p:nvSpPr>
          <p:cNvPr id="3" name="TextBox 2"/>
          <p:cNvSpPr txBox="1"/>
          <p:nvPr/>
        </p:nvSpPr>
        <p:spPr>
          <a:xfrm>
            <a:off x="2013922" y="6379970"/>
            <a:ext cx="5373330" cy="369332"/>
          </a:xfrm>
          <a:prstGeom prst="rect">
            <a:avLst/>
          </a:prstGeom>
          <a:noFill/>
        </p:spPr>
        <p:txBody>
          <a:bodyPr wrap="none" rtlCol="0">
            <a:spAutoFit/>
          </a:bodyPr>
          <a:lstStyle/>
          <a:p>
            <a:r>
              <a:rPr lang="en-US" dirty="0"/>
              <a:t>Fig: VLSI design flow with detailed physical design steps</a:t>
            </a:r>
          </a:p>
        </p:txBody>
      </p:sp>
    </p:spTree>
    <p:extLst>
      <p:ext uri="{BB962C8B-B14F-4D97-AF65-F5344CB8AC3E}">
        <p14:creationId xmlns:p14="http://schemas.microsoft.com/office/powerpoint/2010/main" val="1852200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Area Routing by Lee’s Algorithm</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ADF5A313-DFE6-448C-857B-AAC33D330831}"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30</a:t>
            </a:fld>
            <a:endParaRPr lang="en-US" sz="2000" dirty="0">
              <a:solidFill>
                <a:srgbClr val="009900"/>
              </a:solidFill>
            </a:endParaRPr>
          </a:p>
        </p:txBody>
      </p:sp>
      <p:sp>
        <p:nvSpPr>
          <p:cNvPr id="2" name="Rectangle 1"/>
          <p:cNvSpPr/>
          <p:nvPr/>
        </p:nvSpPr>
        <p:spPr>
          <a:xfrm>
            <a:off x="382607" y="614958"/>
            <a:ext cx="8751867" cy="1384995"/>
          </a:xfrm>
          <a:prstGeom prst="rect">
            <a:avLst/>
          </a:prstGeom>
        </p:spPr>
        <p:txBody>
          <a:bodyPr wrap="square">
            <a:spAutoFit/>
          </a:bodyPr>
          <a:lstStyle/>
          <a:p>
            <a:r>
              <a:rPr lang="en-US" sz="2400" dirty="0"/>
              <a:t>Step- Clean-up</a:t>
            </a:r>
          </a:p>
          <a:p>
            <a:pPr algn="just"/>
            <a:r>
              <a:rPr lang="en-US" dirty="0"/>
              <a:t>The </a:t>
            </a:r>
            <a:r>
              <a:rPr lang="en-US" sz="2000" dirty="0"/>
              <a:t>path found using the wave propagation and </a:t>
            </a:r>
            <a:r>
              <a:rPr lang="en-US" sz="2000" dirty="0" err="1"/>
              <a:t>backtracing</a:t>
            </a:r>
            <a:r>
              <a:rPr lang="en-US" sz="2000" dirty="0"/>
              <a:t> methods become obstacles for the next routing problem. So the labels of all the grid points are removed so that next routing task can be taken up. This step is known as clean-up.</a:t>
            </a:r>
            <a:endParaRPr lang="en-US" sz="2400" dirty="0"/>
          </a:p>
        </p:txBody>
      </p:sp>
      <p:sp>
        <p:nvSpPr>
          <p:cNvPr id="4" name="Rectangle 3"/>
          <p:cNvSpPr/>
          <p:nvPr/>
        </p:nvSpPr>
        <p:spPr>
          <a:xfrm>
            <a:off x="3077094" y="6118638"/>
            <a:ext cx="3476106" cy="646331"/>
          </a:xfrm>
          <a:prstGeom prst="rect">
            <a:avLst/>
          </a:prstGeom>
        </p:spPr>
        <p:txBody>
          <a:bodyPr wrap="square">
            <a:spAutoFit/>
          </a:bodyPr>
          <a:lstStyle/>
          <a:p>
            <a:r>
              <a:rPr lang="en-US" dirty="0">
                <a:solidFill>
                  <a:srgbClr val="231F20"/>
                </a:solidFill>
                <a:latin typeface="Arial Narrow" panose="020B0606020202030204" pitchFamily="34" charset="0"/>
              </a:rPr>
              <a:t>Fig:  found path becomes obstacle for next problem</a:t>
            </a:r>
            <a:endParaRPr lang="en-US" dirty="0"/>
          </a:p>
        </p:txBody>
      </p:sp>
      <p:pic>
        <p:nvPicPr>
          <p:cNvPr id="3" name="Picture 2"/>
          <p:cNvPicPr>
            <a:picLocks noChangeAspect="1"/>
          </p:cNvPicPr>
          <p:nvPr/>
        </p:nvPicPr>
        <p:blipFill>
          <a:blip r:embed="rId3"/>
          <a:stretch>
            <a:fillRect/>
          </a:stretch>
        </p:blipFill>
        <p:spPr>
          <a:xfrm>
            <a:off x="3276600" y="2209800"/>
            <a:ext cx="3057266" cy="3581651"/>
          </a:xfrm>
          <a:prstGeom prst="rect">
            <a:avLst/>
          </a:prstGeom>
        </p:spPr>
      </p:pic>
    </p:spTree>
    <p:extLst>
      <p:ext uri="{BB962C8B-B14F-4D97-AF65-F5344CB8AC3E}">
        <p14:creationId xmlns:p14="http://schemas.microsoft.com/office/powerpoint/2010/main" val="447968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Assignment </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ADF5A313-DFE6-448C-857B-AAC33D330831}"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31</a:t>
            </a:fld>
            <a:endParaRPr lang="en-US" sz="2000" dirty="0">
              <a:solidFill>
                <a:srgbClr val="009900"/>
              </a:solidFill>
            </a:endParaRPr>
          </a:p>
        </p:txBody>
      </p:sp>
      <p:sp>
        <p:nvSpPr>
          <p:cNvPr id="10" name="Rectangle 9"/>
          <p:cNvSpPr/>
          <p:nvPr/>
        </p:nvSpPr>
        <p:spPr>
          <a:xfrm>
            <a:off x="609600" y="914400"/>
            <a:ext cx="8153400" cy="923330"/>
          </a:xfrm>
          <a:prstGeom prst="rect">
            <a:avLst/>
          </a:prstGeom>
        </p:spPr>
        <p:txBody>
          <a:bodyPr wrap="square">
            <a:spAutoFit/>
          </a:bodyPr>
          <a:lstStyle/>
          <a:p>
            <a:r>
              <a:rPr lang="en-US" dirty="0">
                <a:solidFill>
                  <a:srgbClr val="231F20"/>
                </a:solidFill>
                <a:latin typeface="Arial" panose="020B0604020202020204" pitchFamily="34" charset="0"/>
              </a:rPr>
              <a:t>Find out the shortest path between the source (S) and the destination (D) as </a:t>
            </a:r>
          </a:p>
          <a:p>
            <a:r>
              <a:rPr lang="en-US" dirty="0">
                <a:solidFill>
                  <a:srgbClr val="231F20"/>
                </a:solidFill>
                <a:latin typeface="Arial" panose="020B0604020202020204" pitchFamily="34" charset="0"/>
              </a:rPr>
              <a:t>Shown in the following figure using Lee's routing algorithm. The symbol  indicates obstacles.</a:t>
            </a:r>
            <a:endParaRPr lang="en-US" dirty="0"/>
          </a:p>
        </p:txBody>
      </p:sp>
      <p:pic>
        <p:nvPicPr>
          <p:cNvPr id="11" name="Picture 10"/>
          <p:cNvPicPr>
            <a:picLocks noChangeAspect="1"/>
          </p:cNvPicPr>
          <p:nvPr/>
        </p:nvPicPr>
        <p:blipFill>
          <a:blip r:embed="rId3"/>
          <a:stretch>
            <a:fillRect/>
          </a:stretch>
        </p:blipFill>
        <p:spPr>
          <a:xfrm>
            <a:off x="2547937" y="2057400"/>
            <a:ext cx="4645216" cy="3962400"/>
          </a:xfrm>
          <a:prstGeom prst="rect">
            <a:avLst/>
          </a:prstGeom>
        </p:spPr>
      </p:pic>
    </p:spTree>
    <p:extLst>
      <p:ext uri="{BB962C8B-B14F-4D97-AF65-F5344CB8AC3E}">
        <p14:creationId xmlns:p14="http://schemas.microsoft.com/office/powerpoint/2010/main" val="38131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Physical design Steps</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7B1AFE59-00C6-4921-A621-C727A74DF132}"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4" name="Rectangle 3"/>
          <p:cNvSpPr/>
          <p:nvPr/>
        </p:nvSpPr>
        <p:spPr>
          <a:xfrm>
            <a:off x="228600" y="990600"/>
            <a:ext cx="8686800" cy="3908762"/>
          </a:xfrm>
          <a:prstGeom prst="rect">
            <a:avLst/>
          </a:prstGeom>
        </p:spPr>
        <p:txBody>
          <a:bodyPr wrap="square">
            <a:spAutoFit/>
          </a:bodyPr>
          <a:lstStyle/>
          <a:p>
            <a:r>
              <a:rPr lang="en-US" sz="2800" b="1" dirty="0">
                <a:solidFill>
                  <a:srgbClr val="7030A0"/>
                </a:solidFill>
                <a:latin typeface="Arial Narrow" panose="020B0606020202030204" pitchFamily="34" charset="0"/>
              </a:rPr>
              <a:t>Partitioning</a:t>
            </a:r>
          </a:p>
          <a:p>
            <a:endParaRPr lang="en-US" sz="2800" b="1" dirty="0">
              <a:solidFill>
                <a:srgbClr val="7030A0"/>
              </a:solidFill>
              <a:latin typeface="Arial Narrow" panose="020B0606020202030204" pitchFamily="34" charset="0"/>
            </a:endParaRPr>
          </a:p>
          <a:p>
            <a:pPr marL="342900" indent="-342900">
              <a:buFont typeface="Arial" panose="020B0604020202020204" pitchFamily="34" charset="0"/>
              <a:buChar char="•"/>
            </a:pPr>
            <a:r>
              <a:rPr lang="en-US" sz="2400" dirty="0"/>
              <a:t>Partitioning is a process by which the entire VLSI circuit is divided into a smaller number of sub-circuits.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partitioning is done such that the number of interconnections between the sub-circuits are minimum.</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Typically, the entire circuit is partitioned into a number of blocks based on the functionality.</a:t>
            </a:r>
          </a:p>
        </p:txBody>
      </p:sp>
    </p:spTree>
    <p:extLst>
      <p:ext uri="{BB962C8B-B14F-4D97-AF65-F5344CB8AC3E}">
        <p14:creationId xmlns:p14="http://schemas.microsoft.com/office/powerpoint/2010/main" val="97456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Physical design Steps</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7B1AFE59-00C6-4921-A621-C727A74DF132}"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4" name="Rectangle 3"/>
          <p:cNvSpPr/>
          <p:nvPr/>
        </p:nvSpPr>
        <p:spPr>
          <a:xfrm>
            <a:off x="228600" y="990600"/>
            <a:ext cx="8686800" cy="5016758"/>
          </a:xfrm>
          <a:prstGeom prst="rect">
            <a:avLst/>
          </a:prstGeom>
        </p:spPr>
        <p:txBody>
          <a:bodyPr wrap="square">
            <a:spAutoFit/>
          </a:bodyPr>
          <a:lstStyle/>
          <a:p>
            <a:r>
              <a:rPr lang="en-US" sz="2800" b="1" dirty="0">
                <a:solidFill>
                  <a:srgbClr val="7030A0"/>
                </a:solidFill>
                <a:latin typeface="Arial Narrow" panose="020B0606020202030204" pitchFamily="34" charset="0"/>
              </a:rPr>
              <a:t>Floorplanning</a:t>
            </a:r>
          </a:p>
          <a:p>
            <a:endParaRPr lang="en-US" sz="2800" b="1" dirty="0">
              <a:solidFill>
                <a:srgbClr val="7030A0"/>
              </a:solidFill>
              <a:latin typeface="Arial Narrow" panose="020B0606020202030204" pitchFamily="34" charset="0"/>
            </a:endParaRPr>
          </a:p>
          <a:p>
            <a:pPr marL="342900" indent="-342900" algn="just">
              <a:buFont typeface="Arial" panose="020B0604020202020204" pitchFamily="34" charset="0"/>
              <a:buChar char="•"/>
            </a:pPr>
            <a:r>
              <a:rPr lang="en-US" sz="2400" dirty="0"/>
              <a:t>Floorplanning is the starting step of the physical design in the VLSI design flow.</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In this step, it is planned to accommodate all the design components and their interconnects within a minimum area.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The components are the functional blocks such as data-path logic, control logic, memory elements, etc.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These components are of rectangular shape with different aspect ratios. </a:t>
            </a:r>
          </a:p>
        </p:txBody>
      </p:sp>
    </p:spTree>
    <p:extLst>
      <p:ext uri="{BB962C8B-B14F-4D97-AF65-F5344CB8AC3E}">
        <p14:creationId xmlns:p14="http://schemas.microsoft.com/office/powerpoint/2010/main" val="251172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fade">
                                      <p:cBhvr>
                                        <p:cTn id="2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Physical design Steps</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7B1AFE59-00C6-4921-A621-C727A74DF132}"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4" name="Rectangle 3"/>
          <p:cNvSpPr/>
          <p:nvPr/>
        </p:nvSpPr>
        <p:spPr>
          <a:xfrm>
            <a:off x="228600" y="990600"/>
            <a:ext cx="8686800" cy="4278094"/>
          </a:xfrm>
          <a:prstGeom prst="rect">
            <a:avLst/>
          </a:prstGeom>
        </p:spPr>
        <p:txBody>
          <a:bodyPr wrap="square">
            <a:spAutoFit/>
          </a:bodyPr>
          <a:lstStyle/>
          <a:p>
            <a:r>
              <a:rPr lang="en-US" sz="2800" b="1" dirty="0">
                <a:solidFill>
                  <a:srgbClr val="7030A0"/>
                </a:solidFill>
                <a:latin typeface="Arial Narrow" panose="020B0606020202030204" pitchFamily="34" charset="0"/>
              </a:rPr>
              <a:t>Floorplanning</a:t>
            </a:r>
          </a:p>
          <a:p>
            <a:endParaRPr lang="en-US" sz="2800" b="1" dirty="0">
              <a:solidFill>
                <a:srgbClr val="7030A0"/>
              </a:solidFill>
              <a:latin typeface="Arial Narrow" panose="020B0606020202030204" pitchFamily="34" charset="0"/>
            </a:endParaRPr>
          </a:p>
          <a:p>
            <a:pPr marL="342900" indent="-342900" algn="just">
              <a:buFont typeface="Arial" panose="020B0604020202020204" pitchFamily="34" charset="0"/>
              <a:buChar char="•"/>
            </a:pPr>
            <a:r>
              <a:rPr lang="en-US" sz="2400" dirty="0"/>
              <a:t>The blocks need to be properly placed and connected within a minimum area.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Floorplanning step comes up with a two-dimensional layout with a plan of each block.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In electronic design automation (EDA), a floorplan of an IC is a schematic representation of tentative placement of its major functional blocks.</a:t>
            </a:r>
          </a:p>
        </p:txBody>
      </p:sp>
    </p:spTree>
    <p:extLst>
      <p:ext uri="{BB962C8B-B14F-4D97-AF65-F5344CB8AC3E}">
        <p14:creationId xmlns:p14="http://schemas.microsoft.com/office/powerpoint/2010/main" val="89631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Floorplanning Goals</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7B1AFE59-00C6-4921-A621-C727A74DF132}"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4" name="Rectangle 3"/>
          <p:cNvSpPr/>
          <p:nvPr/>
        </p:nvSpPr>
        <p:spPr>
          <a:xfrm>
            <a:off x="228600" y="990600"/>
            <a:ext cx="8686800" cy="4093428"/>
          </a:xfrm>
          <a:prstGeom prst="rect">
            <a:avLst/>
          </a:prstGeom>
        </p:spPr>
        <p:txBody>
          <a:bodyPr wrap="square">
            <a:spAutoFit/>
          </a:bodyPr>
          <a:lstStyle/>
          <a:p>
            <a:r>
              <a:rPr lang="en-US" sz="2800" b="1" dirty="0">
                <a:solidFill>
                  <a:srgbClr val="7030A0"/>
                </a:solidFill>
                <a:latin typeface="Arial Narrow" panose="020B0606020202030204" pitchFamily="34" charset="0"/>
              </a:rPr>
              <a:t>Floorplanning</a:t>
            </a:r>
          </a:p>
          <a:p>
            <a:endParaRPr lang="en-US" sz="2800" b="1" dirty="0">
              <a:solidFill>
                <a:srgbClr val="7030A0"/>
              </a:solidFill>
              <a:latin typeface="Arial Narrow" panose="020B0606020202030204" pitchFamily="34" charset="0"/>
            </a:endParaRPr>
          </a:p>
          <a:p>
            <a:pPr algn="just"/>
            <a:r>
              <a:rPr lang="en-US" sz="2400" dirty="0"/>
              <a:t>The goals of floorplanning step are as follows:	</a:t>
            </a:r>
          </a:p>
          <a:p>
            <a:pPr marL="800100" lvl="1" indent="-342900" algn="just">
              <a:lnSpc>
                <a:spcPct val="150000"/>
              </a:lnSpc>
              <a:buFont typeface="Wingdings" panose="05000000000000000000" pitchFamily="2" charset="2"/>
              <a:buChar char="v"/>
            </a:pPr>
            <a:r>
              <a:rPr lang="en-US" sz="2400" dirty="0"/>
              <a:t>To arrange the blocks on the chip</a:t>
            </a:r>
          </a:p>
          <a:p>
            <a:pPr marL="800100" lvl="1" indent="-342900" algn="just">
              <a:lnSpc>
                <a:spcPct val="150000"/>
              </a:lnSpc>
              <a:buFont typeface="Wingdings" panose="05000000000000000000" pitchFamily="2" charset="2"/>
              <a:buChar char="v"/>
            </a:pPr>
            <a:r>
              <a:rPr lang="en-US" sz="2400" dirty="0"/>
              <a:t>To decide the I/O pad locations</a:t>
            </a:r>
          </a:p>
          <a:p>
            <a:pPr marL="800100" lvl="1" indent="-342900" algn="just">
              <a:lnSpc>
                <a:spcPct val="150000"/>
              </a:lnSpc>
              <a:buFont typeface="Wingdings" panose="05000000000000000000" pitchFamily="2" charset="2"/>
              <a:buChar char="v"/>
            </a:pPr>
            <a:r>
              <a:rPr lang="en-US" sz="2400" dirty="0"/>
              <a:t>To decide the number of power pads and their locations</a:t>
            </a:r>
          </a:p>
          <a:p>
            <a:pPr marL="800100" lvl="1" indent="-342900" algn="just">
              <a:lnSpc>
                <a:spcPct val="150000"/>
              </a:lnSpc>
              <a:buFont typeface="Wingdings" panose="05000000000000000000" pitchFamily="2" charset="2"/>
              <a:buChar char="v"/>
            </a:pPr>
            <a:r>
              <a:rPr lang="en-US" sz="2400" dirty="0"/>
              <a:t>To decide the power distribution style</a:t>
            </a:r>
          </a:p>
          <a:p>
            <a:pPr marL="800100" lvl="1" indent="-342900" algn="just">
              <a:lnSpc>
                <a:spcPct val="150000"/>
              </a:lnSpc>
              <a:buFont typeface="Wingdings" panose="05000000000000000000" pitchFamily="2" charset="2"/>
              <a:buChar char="v"/>
            </a:pPr>
            <a:r>
              <a:rPr lang="en-US" sz="2400" dirty="0"/>
              <a:t>To decide the clock distribution and their locations</a:t>
            </a:r>
          </a:p>
        </p:txBody>
      </p:sp>
    </p:spTree>
    <p:extLst>
      <p:ext uri="{BB962C8B-B14F-4D97-AF65-F5344CB8AC3E}">
        <p14:creationId xmlns:p14="http://schemas.microsoft.com/office/powerpoint/2010/main" val="296264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1000"/>
                                        <p:tgtEl>
                                          <p:spTgt spid="4">
                                            <p:txEl>
                                              <p:pRg st="3" end="3"/>
                                            </p:txEl>
                                          </p:spTgt>
                                        </p:tgtEl>
                                      </p:cBhvr>
                                    </p:animEffect>
                                    <p:anim calcmode="lin" valueType="num">
                                      <p:cBhvr>
                                        <p:cTn id="1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1000"/>
                                        <p:tgtEl>
                                          <p:spTgt spid="4">
                                            <p:txEl>
                                              <p:pRg st="4" end="4"/>
                                            </p:txEl>
                                          </p:spTgt>
                                        </p:tgtEl>
                                      </p:cBhvr>
                                    </p:animEffect>
                                    <p:anim calcmode="lin" valueType="num">
                                      <p:cBhvr>
                                        <p:cTn id="1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1000"/>
                                        <p:tgtEl>
                                          <p:spTgt spid="4">
                                            <p:txEl>
                                              <p:pRg st="5" end="5"/>
                                            </p:txEl>
                                          </p:spTgt>
                                        </p:tgtEl>
                                      </p:cBhvr>
                                    </p:animEffect>
                                    <p:anim calcmode="lin" valueType="num">
                                      <p:cBhvr>
                                        <p:cTn id="2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1000"/>
                                        <p:tgtEl>
                                          <p:spTgt spid="4">
                                            <p:txEl>
                                              <p:pRg st="6" end="6"/>
                                            </p:txEl>
                                          </p:spTgt>
                                        </p:tgtEl>
                                      </p:cBhvr>
                                    </p:animEffect>
                                    <p:anim calcmode="lin" valueType="num">
                                      <p:cBhvr>
                                        <p:cTn id="2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1000"/>
                                        <p:tgtEl>
                                          <p:spTgt spid="4">
                                            <p:txEl>
                                              <p:pRg st="7" end="7"/>
                                            </p:txEl>
                                          </p:spTgt>
                                        </p:tgtEl>
                                      </p:cBhvr>
                                    </p:animEffect>
                                    <p:anim calcmode="lin" valueType="num">
                                      <p:cBhvr>
                                        <p:cTn id="3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Partitioning</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7B1AFE59-00C6-4921-A621-C727A74DF132}"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514599" y="685196"/>
            <a:ext cx="4816011" cy="4558195"/>
          </a:xfrm>
          <a:prstGeom prst="rect">
            <a:avLst/>
          </a:prstGeom>
        </p:spPr>
      </p:pic>
      <p:sp>
        <p:nvSpPr>
          <p:cNvPr id="3" name="Rectangle 2"/>
          <p:cNvSpPr/>
          <p:nvPr/>
        </p:nvSpPr>
        <p:spPr>
          <a:xfrm>
            <a:off x="228600" y="5267978"/>
            <a:ext cx="8905875" cy="1200329"/>
          </a:xfrm>
          <a:prstGeom prst="rect">
            <a:avLst/>
          </a:prstGeom>
        </p:spPr>
        <p:txBody>
          <a:bodyPr wrap="square">
            <a:spAutoFit/>
          </a:bodyPr>
          <a:lstStyle/>
          <a:p>
            <a:pPr algn="just"/>
            <a:r>
              <a:rPr lang="en-US" sz="2400" dirty="0"/>
              <a:t>The whole circuit is partitioned into six major blocks. Each block is represented by a rectangle which has a fixed amount of area requirement. </a:t>
            </a:r>
          </a:p>
        </p:txBody>
      </p:sp>
    </p:spTree>
    <p:extLst>
      <p:ext uri="{BB962C8B-B14F-4D97-AF65-F5344CB8AC3E}">
        <p14:creationId xmlns:p14="http://schemas.microsoft.com/office/powerpoint/2010/main" val="136653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Floorplanning</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7B1AFE59-00C6-4921-A621-C727A74DF132}" type="datetime5">
              <a:rPr lang="en-US" smtClean="0"/>
              <a:t>24-Oct-21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905375" y="553998"/>
            <a:ext cx="4191000" cy="2835046"/>
          </a:xfrm>
          <a:prstGeom prst="rect">
            <a:avLst/>
          </a:prstGeom>
        </p:spPr>
      </p:pic>
      <p:sp>
        <p:nvSpPr>
          <p:cNvPr id="3" name="Rectangle 2"/>
          <p:cNvSpPr/>
          <p:nvPr/>
        </p:nvSpPr>
        <p:spPr>
          <a:xfrm>
            <a:off x="260304" y="1066800"/>
            <a:ext cx="3765641" cy="1200329"/>
          </a:xfrm>
          <a:prstGeom prst="rect">
            <a:avLst/>
          </a:prstGeom>
        </p:spPr>
        <p:txBody>
          <a:bodyPr wrap="square">
            <a:spAutoFit/>
          </a:bodyPr>
          <a:lstStyle/>
          <a:p>
            <a:pPr algn="just"/>
            <a:r>
              <a:rPr lang="en-US" sz="2400" dirty="0"/>
              <a:t>The blocks are then planned in an estimated area by an initial floorplan.</a:t>
            </a:r>
          </a:p>
        </p:txBody>
      </p:sp>
      <p:pic>
        <p:nvPicPr>
          <p:cNvPr id="4" name="Picture 3"/>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53068" y="3194977"/>
            <a:ext cx="4518932" cy="3240405"/>
          </a:xfrm>
          <a:prstGeom prst="rect">
            <a:avLst/>
          </a:prstGeom>
        </p:spPr>
      </p:pic>
      <p:pic>
        <p:nvPicPr>
          <p:cNvPr id="5" name="Picture 4"/>
          <p:cNvPicPr>
            <a:picLocks noChangeAspect="1"/>
          </p:cNvPicPr>
          <p:nvPr/>
        </p:nvPicPr>
        <p:blipFill>
          <a:blip r:embed="rId7"/>
          <a:stretch>
            <a:fillRect/>
          </a:stretch>
        </p:blipFill>
        <p:spPr>
          <a:xfrm>
            <a:off x="5076825" y="3757504"/>
            <a:ext cx="2990850" cy="3100515"/>
          </a:xfrm>
          <a:prstGeom prst="rect">
            <a:avLst/>
          </a:prstGeom>
        </p:spPr>
      </p:pic>
      <p:cxnSp>
        <p:nvCxnSpPr>
          <p:cNvPr id="10" name="Straight Arrow Connector 9">
            <a:extLst>
              <a:ext uri="{FF2B5EF4-FFF2-40B4-BE49-F238E27FC236}">
                <a16:creationId xmlns:a16="http://schemas.microsoft.com/office/drawing/2014/main" id="{F1E6CF46-D30A-4C7E-A463-CC83F557BD77}"/>
              </a:ext>
            </a:extLst>
          </p:cNvPr>
          <p:cNvCxnSpPr/>
          <p:nvPr/>
        </p:nvCxnSpPr>
        <p:spPr>
          <a:xfrm flipH="1">
            <a:off x="3733800" y="2133600"/>
            <a:ext cx="990600" cy="96689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0A22865-2496-438F-8D0A-0BD6EE911707}"/>
              </a:ext>
            </a:extLst>
          </p:cNvPr>
          <p:cNvCxnSpPr>
            <a:cxnSpLocks/>
          </p:cNvCxnSpPr>
          <p:nvPr/>
        </p:nvCxnSpPr>
        <p:spPr>
          <a:xfrm>
            <a:off x="6565624" y="3389044"/>
            <a:ext cx="0" cy="44349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13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0-#ppt_h/2"/>
                                          </p:val>
                                        </p:tav>
                                        <p:tav tm="100000">
                                          <p:val>
                                            <p:strVal val="#ppt_y"/>
                                          </p:val>
                                        </p:tav>
                                      </p:tavLst>
                                    </p:anim>
                                  </p:childTnLst>
                                </p:cTn>
                              </p:par>
                              <p:par>
                                <p:cTn id="14" presetID="2" presetClass="entr" presetSubtype="3"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1+#ppt_w/2"/>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1"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5116</TotalTime>
  <Words>2269</Words>
  <Application>Microsoft Office PowerPoint</Application>
  <PresentationFormat>On-screen Show (4:3)</PresentationFormat>
  <Paragraphs>349</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Narrow</vt:lpstr>
      <vt:lpstr>Calibri</vt:lpstr>
      <vt:lpstr>Times New Roman</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Jahir sir</cp:lastModifiedBy>
  <cp:revision>480</cp:revision>
  <cp:lastPrinted>2020-01-14T04:53:35Z</cp:lastPrinted>
  <dcterms:created xsi:type="dcterms:W3CDTF">2014-02-03T19:53:25Z</dcterms:created>
  <dcterms:modified xsi:type="dcterms:W3CDTF">2021-10-24T05:58:14Z</dcterms:modified>
</cp:coreProperties>
</file>