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79" r:id="rId4"/>
    <p:sldId id="258" r:id="rId5"/>
    <p:sldId id="259" r:id="rId6"/>
    <p:sldId id="260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70" r:id="rId17"/>
    <p:sldId id="271" r:id="rId18"/>
    <p:sldId id="272" r:id="rId19"/>
    <p:sldId id="273" r:id="rId20"/>
    <p:sldId id="282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nestpick.com/search" TargetMode="External"/><Relationship Id="rId2" Type="http://schemas.openxmlformats.org/officeDocument/2006/relationships/hyperlink" Target="http://www.rentmanhattan.com/index.cfm?page=search&amp;state=results" TargetMode="External"/><Relationship Id="rId1" Type="http://schemas.openxmlformats.org/officeDocument/2006/relationships/hyperlink" Target="http://www.goog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4079240"/>
            <a:ext cx="9835515" cy="2738120"/>
          </a:xfrm>
        </p:spPr>
        <p:txBody>
          <a:bodyPr/>
          <a:p>
            <a:pPr marL="0" marR="5080" indent="0">
              <a:lnSpc>
                <a:spcPct val="134000"/>
              </a:lnSpc>
              <a:spcBef>
                <a:spcPts val="100"/>
              </a:spcBef>
              <a:buNone/>
            </a:pPr>
            <a:r>
              <a:rPr b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Coursera </a:t>
            </a:r>
            <a:r>
              <a:rPr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IBM </a:t>
            </a:r>
            <a:r>
              <a:rPr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Data </a:t>
            </a:r>
            <a:r>
              <a:rPr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Science Certification  </a:t>
            </a:r>
            <a:endParaRPr b="1" spc="-1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  <a:p>
            <a:pPr marL="0" marR="5080" indent="0">
              <a:lnSpc>
                <a:spcPct val="134000"/>
              </a:lnSpc>
              <a:spcBef>
                <a:spcPts val="100"/>
              </a:spcBef>
              <a:buNone/>
            </a:pPr>
            <a:r>
              <a:rPr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Final</a:t>
            </a:r>
            <a:r>
              <a:rPr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Report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lang="en-CA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Rashik Rahman</a:t>
            </a:r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10160" y="2599055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857500"/>
            <a:ext cx="6797040" cy="1143000"/>
          </a:xfrm>
        </p:spPr>
        <p:txBody>
          <a:bodyPr/>
          <a:p>
            <a:r>
              <a:rPr spc="-10" dirty="0">
                <a:sym typeface="+mn-ea"/>
              </a:rPr>
              <a:t>Coursera </a:t>
            </a:r>
            <a:r>
              <a:rPr spc="-5" dirty="0">
                <a:sym typeface="+mn-ea"/>
              </a:rPr>
              <a:t>Capstone</a:t>
            </a:r>
            <a:r>
              <a:rPr spc="-40" dirty="0">
                <a:sym typeface="+mn-ea"/>
              </a:rPr>
              <a:t> </a:t>
            </a:r>
            <a:r>
              <a:rPr spc="-5" dirty="0">
                <a:sym typeface="+mn-ea"/>
              </a:rPr>
              <a:t>project</a:t>
            </a:r>
            <a:br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9162795" y="313182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6790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GeoData Manhattan apts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rent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5904" y="2164079"/>
            <a:ext cx="9538716" cy="4358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772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Rental </a:t>
            </a:r>
            <a:r>
              <a:rPr spc="-35" dirty="0"/>
              <a:t>Price </a:t>
            </a:r>
            <a:r>
              <a:rPr dirty="0"/>
              <a:t>Statistics </a:t>
            </a:r>
            <a:r>
              <a:rPr spc="-5" dirty="0"/>
              <a:t>MH</a:t>
            </a:r>
            <a:r>
              <a:rPr spc="-200" dirty="0"/>
              <a:t> </a:t>
            </a:r>
            <a:r>
              <a:rPr spc="-5" dirty="0"/>
              <a:t>Apartments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29539" y="2033016"/>
            <a:ext cx="3741420" cy="23393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1040" y="2127504"/>
            <a:ext cx="3749040" cy="2354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1459" y="3974591"/>
            <a:ext cx="406908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5467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Apartments </a:t>
            </a:r>
            <a:r>
              <a:rPr dirty="0"/>
              <a:t>for </a:t>
            </a:r>
            <a:r>
              <a:rPr spc="-40" dirty="0"/>
              <a:t>Rent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5" dirty="0"/>
              <a:t>MH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9704" y="2074164"/>
            <a:ext cx="9715500" cy="46268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7312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9920" algn="l"/>
              </a:tabLst>
            </a:pPr>
            <a:r>
              <a:rPr spc="-5" dirty="0"/>
              <a:t>M</a:t>
            </a:r>
            <a:r>
              <a:rPr dirty="0"/>
              <a:t>H</a:t>
            </a:r>
            <a:r>
              <a:rPr spc="-5" dirty="0"/>
              <a:t> ap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for rent</a:t>
            </a:r>
            <a:r>
              <a:rPr spc="10" dirty="0"/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15" dirty="0"/>
              <a:t> </a:t>
            </a:r>
            <a:r>
              <a:rPr dirty="0"/>
              <a:t>venue	</a:t>
            </a:r>
            <a:r>
              <a:rPr spc="-5" dirty="0"/>
              <a:t>clusters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63523" y="2093974"/>
            <a:ext cx="9531096" cy="46405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8"/>
          <p:cNvSpPr/>
          <p:nvPr/>
        </p:nvSpPr>
        <p:spPr>
          <a:xfrm>
            <a:off x="679704" y="2165604"/>
            <a:ext cx="9614916" cy="44973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5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3920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Venues </a:t>
            </a:r>
            <a:r>
              <a:rPr dirty="0"/>
              <a:t>of cluster</a:t>
            </a:r>
            <a:r>
              <a:rPr spc="-35" dirty="0"/>
              <a:t> </a:t>
            </a:r>
            <a:r>
              <a:rPr dirty="0"/>
              <a:t>3</a:t>
            </a:r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732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Manhattan </a:t>
            </a:r>
            <a:r>
              <a:rPr dirty="0"/>
              <a:t>subway stations</a:t>
            </a:r>
            <a:r>
              <a:rPr spc="-90" dirty="0"/>
              <a:t> </a:t>
            </a:r>
            <a:r>
              <a:rPr spc="-5" dirty="0"/>
              <a:t>geodata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87908" y="2115311"/>
            <a:ext cx="9506712" cy="45796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941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Apts for rent </a:t>
            </a:r>
            <a:r>
              <a:rPr spc="-5" dirty="0"/>
              <a:t>(blue) </a:t>
            </a:r>
            <a:r>
              <a:rPr dirty="0"/>
              <a:t>and subway stations</a:t>
            </a:r>
            <a:r>
              <a:rPr spc="-105" dirty="0"/>
              <a:t> </a:t>
            </a:r>
            <a:r>
              <a:rPr spc="-5" dirty="0"/>
              <a:t>(red)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679704" y="2135123"/>
            <a:ext cx="9698736" cy="45582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425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Selected</a:t>
            </a:r>
            <a:r>
              <a:rPr spc="-260" dirty="0"/>
              <a:t> </a:t>
            </a:r>
            <a:r>
              <a:rPr spc="-5" dirty="0"/>
              <a:t>Apartment!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1942846"/>
            <a:ext cx="9023985" cy="10636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ONE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consolidated map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shows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all information for</a:t>
            </a:r>
            <a:r>
              <a:rPr sz="1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decision: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26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Apartments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address, price,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neighborhood, cluster of venues and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subway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 </a:t>
            </a:r>
            <a:r>
              <a:rPr sz="1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nearby. 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Blue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dots=apts </a:t>
            </a:r>
            <a:r>
              <a:rPr sz="1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1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Red </a:t>
            </a:r>
            <a:r>
              <a:rPr sz="1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dots=Subway station, Bubbles=Cluster of</a:t>
            </a:r>
            <a:r>
              <a:rPr sz="1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427" y="3122676"/>
            <a:ext cx="9614916" cy="35707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Apartment</a:t>
            </a:r>
            <a:r>
              <a:rPr spc="-55" dirty="0"/>
              <a:t> </a:t>
            </a:r>
            <a:r>
              <a:rPr spc="-5" dirty="0"/>
              <a:t>Selection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27300"/>
            <a:ext cx="9787890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lnSpc>
                <a:spcPct val="119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Using the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"one map" on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top of,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to be able to explore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potentialities since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popups  provide the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knowledge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required for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honest</a:t>
            </a:r>
            <a:r>
              <a:rPr sz="17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call.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 one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value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US7500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slightly on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top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US7000 budget.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 is</a:t>
            </a:r>
            <a:r>
              <a:rPr sz="1700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found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 marR="196850">
              <a:lnSpc>
                <a:spcPct val="70000"/>
              </a:lnSpc>
              <a:spcBef>
                <a:spcPts val="1010"/>
              </a:spcBef>
            </a:pP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400 meters from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depot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59th Street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geographic point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 </a:t>
            </a:r>
            <a:r>
              <a:rPr sz="17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Park </a:t>
            </a:r>
            <a:r>
              <a:rPr sz="17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Ave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53rd) is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another </a:t>
            </a:r>
            <a:r>
              <a:rPr sz="17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600 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meters means.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walk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geographic point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 subway for different</a:t>
            </a:r>
            <a:r>
              <a:rPr sz="17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places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 marR="424815">
              <a:lnSpc>
                <a:spcPct val="119000"/>
              </a:lnSpc>
            </a:pP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around. </a:t>
            </a:r>
            <a:r>
              <a:rPr sz="17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this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space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pair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and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it's set during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fine </a:t>
            </a:r>
            <a:r>
              <a:rPr sz="17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district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within the  Eastside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19000"/>
              </a:lnSpc>
              <a:spcBef>
                <a:spcPts val="15"/>
              </a:spcBef>
            </a:pP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 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pair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rent value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7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US6935,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just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below the US7000 budget.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Apt 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pair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found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sixty  meters from the depot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discoverer Street,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however i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be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able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ought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ride the subway daily  to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work,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probably 40-60 min ride. </a:t>
            </a:r>
            <a:r>
              <a:rPr sz="17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this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space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</a:t>
            </a:r>
            <a:r>
              <a:rPr sz="17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three.1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on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current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Singapore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venues,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feel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pair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form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venues may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7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nearer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resemblance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my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current place. meaning that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flat one may be a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better</a:t>
            </a:r>
            <a:r>
              <a:rPr sz="17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option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since </a:t>
            </a:r>
            <a:r>
              <a:rPr sz="17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additional monthly rent is well worth the conveniences it</a:t>
            </a:r>
            <a:r>
              <a:rPr sz="17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provides.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5"/>
          <p:cNvSpPr/>
          <p:nvPr/>
        </p:nvSpPr>
        <p:spPr>
          <a:xfrm>
            <a:off x="0" y="650875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p/>
        </p:txBody>
      </p:sp>
      <p:sp>
        <p:nvSpPr>
          <p:cNvPr id="10" name="object 7"/>
          <p:cNvSpPr txBox="1">
            <a:spLocks noGrp="1"/>
          </p:cNvSpPr>
          <p:nvPr/>
        </p:nvSpPr>
        <p:spPr>
          <a:xfrm>
            <a:off x="759053" y="1007236"/>
            <a:ext cx="8594090" cy="5740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Walk </a:t>
            </a:r>
            <a:r>
              <a:rPr dirty="0"/>
              <a:t>from </a:t>
            </a:r>
            <a:r>
              <a:rPr spc="-5" dirty="0"/>
              <a:t>home to work is </a:t>
            </a:r>
            <a:r>
              <a:rPr dirty="0"/>
              <a:t>less </a:t>
            </a:r>
            <a:r>
              <a:rPr spc="-5" dirty="0"/>
              <a:t>than </a:t>
            </a:r>
            <a:r>
              <a:rPr dirty="0"/>
              <a:t>1</a:t>
            </a:r>
            <a:r>
              <a:rPr spc="40" dirty="0"/>
              <a:t> </a:t>
            </a:r>
            <a:r>
              <a:rPr spc="-5" dirty="0"/>
              <a:t>km</a:t>
            </a:r>
            <a:endParaRPr spc="-5" dirty="0"/>
          </a:p>
        </p:txBody>
      </p:sp>
      <p:sp>
        <p:nvSpPr>
          <p:cNvPr id="11" name="object 8"/>
          <p:cNvSpPr/>
          <p:nvPr/>
        </p:nvSpPr>
        <p:spPr>
          <a:xfrm>
            <a:off x="679704" y="2278507"/>
            <a:ext cx="9752076" cy="4389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925" y="1801495"/>
            <a:ext cx="11617325" cy="4324985"/>
          </a:xfrm>
        </p:spPr>
        <p:txBody>
          <a:bodyPr/>
          <a:p>
            <a:pPr marL="301625" indent="-289560">
              <a:lnSpc>
                <a:spcPct val="100000"/>
              </a:lnSpc>
              <a:spcBef>
                <a:spcPts val="410"/>
              </a:spcBef>
              <a:buAutoNum type="arabicPeriod"/>
              <a:tabLst>
                <a:tab pos="30226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Introduction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Section</a:t>
            </a:r>
            <a:r>
              <a:rPr sz="20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1010" lvl="1" indent="-156845">
              <a:lnSpc>
                <a:spcPct val="100000"/>
              </a:lnSpc>
              <a:spcBef>
                <a:spcPts val="315"/>
              </a:spcBef>
              <a:buFont typeface="Klaudia"/>
              <a:buChar char="⁃"/>
              <a:tabLst>
                <a:tab pos="461645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“business problem”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to be solved by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this project and who may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be</a:t>
            </a:r>
            <a:r>
              <a:rPr sz="2000" spc="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interested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01625" indent="-28956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30226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Data Section: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5455" lvl="1" indent="-161290">
              <a:lnSpc>
                <a:spcPct val="100000"/>
              </a:lnSpc>
              <a:spcBef>
                <a:spcPts val="325"/>
              </a:spcBef>
              <a:buFont typeface="Klaudia"/>
              <a:buChar char="⁃"/>
              <a:tabLst>
                <a:tab pos="46609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Describe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requirements and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Sources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needed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to solve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the</a:t>
            </a:r>
            <a:r>
              <a:rPr sz="200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problem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01625" indent="-28956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0226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Methodology</a:t>
            </a:r>
            <a:r>
              <a:rPr sz="20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section: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5455" lvl="1" indent="-161290">
              <a:lnSpc>
                <a:spcPct val="100000"/>
              </a:lnSpc>
              <a:spcBef>
                <a:spcPts val="310"/>
              </a:spcBef>
              <a:buFont typeface="Klaudia"/>
              <a:buChar char="⁃"/>
              <a:tabLst>
                <a:tab pos="46609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Main component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the report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- Execute data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processing, describe/discuss</a:t>
            </a:r>
            <a:r>
              <a:rPr sz="2000" spc="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any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07315" marR="5080" indent="0">
              <a:lnSpc>
                <a:spcPct val="114000"/>
              </a:lnSpc>
              <a:spcBef>
                <a:spcPts val="15"/>
              </a:spcBef>
              <a:buNone/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   exploratory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analysis and/or inferential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statistical testing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performed, and/or  machine   </a:t>
            </a:r>
            <a:endParaRPr sz="2000" spc="-1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  <a:p>
            <a:pPr marL="107315" marR="5080" indent="0">
              <a:lnSpc>
                <a:spcPct val="114000"/>
              </a:lnSpc>
              <a:spcBef>
                <a:spcPts val="15"/>
              </a:spcBef>
              <a:buNone/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    learnings</a:t>
            </a:r>
            <a:r>
              <a:rPr sz="20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used.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01625" indent="-289560">
              <a:lnSpc>
                <a:spcPct val="100000"/>
              </a:lnSpc>
              <a:spcBef>
                <a:spcPts val="310"/>
              </a:spcBef>
              <a:buAutoNum type="arabicPeriod" startAt="4"/>
              <a:tabLst>
                <a:tab pos="302260" algn="l"/>
              </a:tabLst>
            </a:pPr>
            <a:r>
              <a:rPr sz="20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Results</a:t>
            </a:r>
            <a:r>
              <a:rPr sz="2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section: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5455" lvl="1" indent="-161290">
              <a:lnSpc>
                <a:spcPct val="100000"/>
              </a:lnSpc>
              <a:spcBef>
                <a:spcPts val="325"/>
              </a:spcBef>
              <a:buFont typeface="Klaudia"/>
              <a:buChar char="⁃"/>
              <a:tabLst>
                <a:tab pos="46609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Discussion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results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and finding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of</a:t>
            </a:r>
            <a:r>
              <a:rPr sz="2000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answer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01625" indent="-289560">
              <a:lnSpc>
                <a:spcPct val="100000"/>
              </a:lnSpc>
              <a:spcBef>
                <a:spcPts val="315"/>
              </a:spcBef>
              <a:buAutoNum type="arabicPeriod" startAt="4"/>
              <a:tabLst>
                <a:tab pos="30226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Discussion</a:t>
            </a:r>
            <a:r>
              <a:rPr sz="20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section: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65455" lvl="1" indent="-161290">
              <a:lnSpc>
                <a:spcPct val="100000"/>
              </a:lnSpc>
              <a:spcBef>
                <a:spcPts val="310"/>
              </a:spcBef>
              <a:buFont typeface="Klaudia"/>
              <a:buChar char="⁃"/>
              <a:tabLst>
                <a:tab pos="466090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Discussion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of observations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noted and any</a:t>
            </a:r>
            <a:r>
              <a:rPr sz="20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recommendations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01625" indent="-28956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30226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Conclusion</a:t>
            </a:r>
            <a:r>
              <a:rPr sz="20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section: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451485" lvl="1" indent="-147320">
              <a:lnSpc>
                <a:spcPct val="100000"/>
              </a:lnSpc>
              <a:spcBef>
                <a:spcPts val="315"/>
              </a:spcBef>
              <a:buFont typeface="Klaudia"/>
              <a:buChar char="⁃"/>
              <a:tabLst>
                <a:tab pos="452120" algn="l"/>
              </a:tabLst>
            </a:pP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Answer chosen </a:t>
            </a:r>
            <a:r>
              <a:rPr sz="2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and</a:t>
            </a:r>
            <a:r>
              <a:rPr sz="20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sym typeface="+mn-ea"/>
              </a:rPr>
              <a:t>conclusions.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endParaRPr lang="en-US" sz="2000"/>
          </a:p>
        </p:txBody>
      </p:sp>
      <p:sp>
        <p:nvSpPr>
          <p:cNvPr id="5" name="object 5"/>
          <p:cNvSpPr/>
          <p:nvPr/>
        </p:nvSpPr>
        <p:spPr>
          <a:xfrm>
            <a:off x="59055" y="161925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55" y="274638"/>
            <a:ext cx="10972800" cy="1143000"/>
          </a:xfrm>
        </p:spPr>
        <p:txBody>
          <a:bodyPr/>
          <a:p>
            <a:r>
              <a:rPr spc="-30" dirty="0">
                <a:sym typeface="+mn-ea"/>
              </a:rPr>
              <a:t>Report</a:t>
            </a:r>
            <a:r>
              <a:rPr spc="-75" dirty="0">
                <a:sym typeface="+mn-ea"/>
              </a:rPr>
              <a:t> </a:t>
            </a:r>
            <a:r>
              <a:rPr spc="-5" dirty="0">
                <a:sym typeface="+mn-ea"/>
              </a:rPr>
              <a:t>Content</a:t>
            </a:r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10676255" y="1099820"/>
            <a:ext cx="1442085" cy="1090930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741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Venus </a:t>
            </a:r>
            <a:r>
              <a:rPr spc="-5" dirty="0"/>
              <a:t>in </a:t>
            </a:r>
            <a:r>
              <a:rPr spc="-10" dirty="0"/>
              <a:t>Cluster </a:t>
            </a:r>
            <a:r>
              <a:rPr dirty="0"/>
              <a:t>2 </a:t>
            </a:r>
            <a:r>
              <a:rPr spc="-5" dirty="0"/>
              <a:t>near </a:t>
            </a:r>
            <a:r>
              <a:rPr dirty="0"/>
              <a:t>future</a:t>
            </a:r>
            <a:r>
              <a:rPr spc="5" dirty="0"/>
              <a:t> </a:t>
            </a:r>
            <a:r>
              <a:rPr spc="-5" dirty="0"/>
              <a:t>home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72668" y="2043682"/>
            <a:ext cx="9613392" cy="4687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969645"/>
            <a:ext cx="24174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95905"/>
            <a:ext cx="9487535" cy="34105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general, I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am positively impressed with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overall organization, content 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lab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1760855">
              <a:lnSpc>
                <a:spcPct val="118000"/>
              </a:lnSpc>
              <a:spcBef>
                <a:spcPts val="1115"/>
              </a:spcBef>
            </a:pP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works presented during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Coursera IBM Certification Course 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have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created a good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 I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present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 example 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show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my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potential.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2720340">
              <a:lnSpc>
                <a:spcPct val="118000"/>
              </a:lnSpc>
              <a:spcBef>
                <a:spcPts val="2105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feel I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have acquired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good starting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point 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become 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professional Data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Scientist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continue  exploring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creating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examples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practical</a:t>
            </a:r>
            <a:r>
              <a:rPr sz="2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cases.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5" y="969645"/>
            <a:ext cx="28060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68423"/>
            <a:ext cx="9284970" cy="394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30505">
              <a:lnSpc>
                <a:spcPts val="2245"/>
              </a:lnSpc>
              <a:spcBef>
                <a:spcPts val="95"/>
              </a:spcBef>
              <a:buChar char="•"/>
              <a:tabLst>
                <a:tab pos="24257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feel rewarded with the efforts, time and cash spent. I believe</a:t>
            </a:r>
            <a:r>
              <a:rPr sz="22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45"/>
              </a:lnSpc>
            </a:pP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course with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all the topics lined is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well worthy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appreciation.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38125" indent="-226060">
              <a:lnSpc>
                <a:spcPts val="2245"/>
              </a:lnSpc>
              <a:buChar char="•"/>
              <a:tabLst>
                <a:tab pos="23876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project has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shown </a:t>
            </a:r>
            <a:r>
              <a:rPr sz="2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Pine </a:t>
            </a:r>
            <a:r>
              <a:rPr sz="2200" spc="-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Tree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State an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employment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resolve a</a:t>
            </a:r>
            <a:r>
              <a:rPr sz="2200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real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850"/>
              </a:lnSpc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scenario that has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impacting personal and money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r>
              <a:rPr sz="22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mistreatment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245"/>
              </a:lnSpc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knowledge Science</a:t>
            </a:r>
            <a:r>
              <a:rPr sz="2200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tools.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rebuchet MS" panose="020B0603020202020204"/>
              <a:cs typeface="Trebuchet MS" panose="020B0603020202020204"/>
            </a:endParaRPr>
          </a:p>
          <a:p>
            <a:pPr marL="238125" indent="-226060">
              <a:lnSpc>
                <a:spcPts val="2245"/>
              </a:lnSpc>
              <a:buChar char="•"/>
              <a:tabLst>
                <a:tab pos="23876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 with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geological formation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could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 a terribly</a:t>
            </a:r>
            <a:r>
              <a:rPr sz="22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powerful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 marR="43180">
              <a:lnSpc>
                <a:spcPct val="70000"/>
              </a:lnSpc>
              <a:spcBef>
                <a:spcPts val="400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technique to consolidate data and create the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analysis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call thoroughly  and </a:t>
            </a:r>
            <a:r>
              <a:rPr sz="22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confidently.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I'd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suggest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use in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similar</a:t>
            </a:r>
            <a:r>
              <a:rPr sz="22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things.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70000"/>
              </a:lnSpc>
              <a:buChar char="•"/>
              <a:tabLst>
                <a:tab pos="24257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 should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keep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up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recent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tools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DS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 continue to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appear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 </a:t>
            </a: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 in many business</a:t>
            </a:r>
            <a:r>
              <a:rPr sz="2200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fields.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254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1952886"/>
            <a:ext cx="9716135" cy="45459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1.1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Scenario and</a:t>
            </a:r>
            <a:r>
              <a:rPr sz="1400" b="1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Background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5080" algn="just">
              <a:lnSpc>
                <a:spcPct val="140000"/>
              </a:lnSpc>
              <a:spcBef>
                <a:spcPts val="70"/>
              </a:spcBef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am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currently living in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Singapore,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within walking distance 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Downtown "Telok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Ayer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MRT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 station"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 I also enjoy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great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 and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attractions, 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such as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international cuisine, entertainment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shopping. I have an offer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move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work 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 NY and I would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like </a:t>
            </a:r>
            <a:r>
              <a:rPr sz="11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move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can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find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 place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live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similar with similar</a:t>
            </a:r>
            <a:r>
              <a:rPr sz="11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1.2 Problem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4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1400" b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resolved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How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find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 in Manhattan with the following</a:t>
            </a:r>
            <a:r>
              <a:rPr sz="11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conditions: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8270" indent="-116205">
              <a:lnSpc>
                <a:spcPct val="100000"/>
              </a:lnSpc>
              <a:spcBef>
                <a:spcPts val="600"/>
              </a:spcBef>
              <a:buChar char="•"/>
              <a:tabLst>
                <a:tab pos="128905" algn="l"/>
              </a:tabLst>
            </a:pP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 with min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bedrooms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8270" indent="-116205">
              <a:lnSpc>
                <a:spcPct val="100000"/>
              </a:lnSpc>
              <a:spcBef>
                <a:spcPts val="600"/>
              </a:spcBef>
              <a:buChar char="•"/>
              <a:tabLst>
                <a:tab pos="128905" algn="l"/>
              </a:tabLst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Monthly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rent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not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exceed</a:t>
            </a:r>
            <a:r>
              <a:rPr sz="11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US$7000/month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8270" indent="-116205">
              <a:lnSpc>
                <a:spcPct val="100000"/>
              </a:lnSpc>
              <a:spcBef>
                <a:spcPts val="610"/>
              </a:spcBef>
              <a:buChar char="•"/>
              <a:tabLst>
                <a:tab pos="128905" algn="l"/>
              </a:tabLst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Located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within walking distance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(&lt;=1.0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mile,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1.6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km)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from a subway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 station in</a:t>
            </a:r>
            <a:r>
              <a:rPr sz="11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8270" indent="-116205">
              <a:lnSpc>
                <a:spcPct val="100000"/>
              </a:lnSpc>
              <a:spcBef>
                <a:spcPts val="605"/>
              </a:spcBef>
              <a:buChar char="•"/>
              <a:tabLst>
                <a:tab pos="128905" algn="l"/>
              </a:tabLst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 and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amenities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my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current</a:t>
            </a:r>
            <a:r>
              <a:rPr sz="11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residence.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1.3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Interested</a:t>
            </a:r>
            <a:r>
              <a:rPr sz="14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Audience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3826510">
              <a:lnSpc>
                <a:spcPct val="146000"/>
              </a:lnSpc>
              <a:spcBef>
                <a:spcPts val="10"/>
              </a:spcBef>
            </a:pP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 believe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methodology, tools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strategy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this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relevant for a person  or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entity considering moving 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major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city in US, Europe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Asia.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Europe,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or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Asia,  Likewise, it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11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helpful approach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explore the opening of a new business. The use  of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Foursquare data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 techniques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combined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data analysis will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help  resolve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key questions arisen.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Lastly,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project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good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practical </a:t>
            </a:r>
            <a:r>
              <a:rPr sz="11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case for a person  developing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Science</a:t>
            </a:r>
            <a:r>
              <a:rPr sz="11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skills.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90" dirty="0"/>
              <a:t> </a:t>
            </a:r>
            <a:r>
              <a:rPr dirty="0"/>
              <a:t>Section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07513"/>
            <a:ext cx="9267825" cy="399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2.1 </a:t>
            </a:r>
            <a:r>
              <a:rPr sz="1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10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Requirements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81280" indent="-68580">
              <a:lnSpc>
                <a:spcPct val="100000"/>
              </a:lnSpc>
              <a:spcBef>
                <a:spcPts val="905"/>
              </a:spcBef>
              <a:buChar char="-"/>
              <a:tabLst>
                <a:tab pos="81280" algn="l"/>
              </a:tabLst>
            </a:pP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Geodata</a:t>
            </a:r>
            <a:r>
              <a:rPr sz="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current</a:t>
            </a:r>
            <a:r>
              <a:rPr sz="8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residence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Singapore</a:t>
            </a:r>
            <a:r>
              <a:rPr sz="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venues</a:t>
            </a:r>
            <a:r>
              <a:rPr sz="8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established</a:t>
            </a:r>
            <a:r>
              <a:rPr sz="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Foursquare.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 panose="020B0603020202020204"/>
              <a:buChar char="-"/>
            </a:pPr>
            <a:endParaRPr sz="750">
              <a:latin typeface="Trebuchet MS" panose="020B0603020202020204"/>
              <a:cs typeface="Trebuchet MS" panose="020B0603020202020204"/>
            </a:endParaRPr>
          </a:p>
          <a:p>
            <a:pPr marL="81280" indent="-68580">
              <a:lnSpc>
                <a:spcPct val="100000"/>
              </a:lnSpc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Manhattan (MH)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neighborhoods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clustered venues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established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 Foursquare (as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Lab).</a:t>
            </a:r>
            <a:r>
              <a:rPr sz="8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https://en.wikipedia.org/wiki/List_of_Manhattan_neighborhoods#Midtown_neighborhoods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94000"/>
              </a:lnSpc>
              <a:spcBef>
                <a:spcPts val="10"/>
              </a:spcBef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subway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metro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stations in Manhattan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addresses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geo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(lat,long):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https://en.wikipedia.org/wiki/List_of_New_York_City_Subway_stations_in_Manhattan)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(https: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//www.google.com/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maps/search/manhattan+subway+metro+stations/@40.7837297,-74.1033043,11z/data=!3m1!4b1)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00" marR="248285">
              <a:lnSpc>
                <a:spcPts val="1870"/>
              </a:lnSpc>
              <a:spcBef>
                <a:spcPts val="205"/>
              </a:spcBef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rent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area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information on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neighborhood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location,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address,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number 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beds,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area size, monthly rent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complemented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geo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Nominatim.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hlinkClick r:id="rId2"/>
              </a:rPr>
              <a:t> http://www.rentmanhattan.com/index.cfm?page=search&amp;state=results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https://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www.nestpick.com/search?</a:t>
            </a:r>
            <a:r>
              <a:rPr sz="8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  <a:hlinkClick r:id="rId3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city=new-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81280" indent="-68580">
              <a:lnSpc>
                <a:spcPct val="100000"/>
              </a:lnSpc>
              <a:spcBef>
                <a:spcPts val="690"/>
              </a:spcBef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Place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work in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(Park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Avenue and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53rd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St) for</a:t>
            </a:r>
            <a:r>
              <a:rPr sz="800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reference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2.2 </a:t>
            </a:r>
            <a:r>
              <a:rPr sz="1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10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Sources, </a:t>
            </a:r>
            <a:r>
              <a:rPr sz="1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Processing and Tools</a:t>
            </a:r>
            <a:r>
              <a:rPr sz="1000" b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81280" indent="-68580">
              <a:lnSpc>
                <a:spcPct val="100000"/>
              </a:lnSpc>
              <a:spcBef>
                <a:spcPts val="910"/>
              </a:spcBef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Singapore</a:t>
            </a:r>
            <a:r>
              <a:rPr sz="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</a:t>
            </a:r>
            <a:r>
              <a:rPr sz="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be created</a:t>
            </a:r>
            <a:r>
              <a:rPr sz="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Nominatim</a:t>
            </a:r>
            <a:r>
              <a:rPr sz="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, Foursquare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Folium</a:t>
            </a:r>
            <a:r>
              <a:rPr sz="8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00" marR="4465320">
              <a:lnSpc>
                <a:spcPct val="194000"/>
              </a:lnSpc>
              <a:spcBef>
                <a:spcPts val="5"/>
              </a:spcBef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Manhattan neighborhoods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were obtained from Wikipedia and organized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 Neighborhoods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geodata  via Nominatim for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Folium.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rebuchet MS" panose="020B0603020202020204"/>
              <a:buChar char="-"/>
            </a:pPr>
            <a:endParaRPr sz="750">
              <a:latin typeface="Trebuchet MS" panose="020B0603020202020204"/>
              <a:cs typeface="Trebuchet MS" panose="020B0603020202020204"/>
            </a:endParaRPr>
          </a:p>
          <a:p>
            <a:pPr marL="81280" indent="-68580">
              <a:lnSpc>
                <a:spcPct val="100000"/>
              </a:lnSpc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Subway stations was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obtained via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Wikipedia,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NY Transit web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site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Google</a:t>
            </a:r>
            <a:r>
              <a:rPr sz="8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map,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00" marR="4380865">
              <a:lnSpc>
                <a:spcPct val="194000"/>
              </a:lnSpc>
              <a:buChar char="-"/>
              <a:tabLst>
                <a:tab pos="81280" algn="l"/>
              </a:tabLst>
            </a:pP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rent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was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consolidated from web-scraping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real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estate sites for MH. The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geolocation 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(lat,long)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was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found with algorithm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coding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using</a:t>
            </a:r>
            <a:r>
              <a:rPr sz="8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Nominatim.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00" marR="4555490">
              <a:lnSpc>
                <a:spcPct val="194000"/>
              </a:lnSpc>
              <a:spcBef>
                <a:spcPts val="10"/>
              </a:spcBef>
              <a:buChar char="-"/>
              <a:tabLst>
                <a:tab pos="81280" algn="l"/>
              </a:tabLst>
            </a:pP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Folium map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was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basis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 various features to consolidate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all data in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 map where  one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visualize all details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needed to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make </a:t>
            </a:r>
            <a:r>
              <a:rPr sz="8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selection of</a:t>
            </a:r>
            <a:r>
              <a:rPr sz="8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</a:t>
            </a:r>
            <a:endParaRPr sz="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2609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1954047"/>
            <a:ext cx="6427470" cy="43091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Strategy to find the</a:t>
            </a:r>
            <a:r>
              <a:rPr sz="14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answer: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34000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strategy is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based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mapping the described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 in section 2.0, in order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facilitate the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choice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at least two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candidate places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for rent. The information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be 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consolidated in ONE MAP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where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details of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apartment,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cluster  of venues in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neighborhood and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relative location from a subway station and  from work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place.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measurement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tool icon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also be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provided.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popups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 items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display rent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price,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location and cluster of venues</a:t>
            </a:r>
            <a:r>
              <a:rPr sz="13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applicable.</a:t>
            </a:r>
            <a:endParaRPr sz="13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Tools:</a:t>
            </a:r>
            <a:endParaRPr sz="1400">
              <a:latin typeface="Trebuchet MS" panose="020B0603020202020204"/>
              <a:cs typeface="Trebuchet MS" panose="020B0603020202020204"/>
            </a:endParaRPr>
          </a:p>
          <a:p>
            <a:pPr marL="12700" marR="303530">
              <a:lnSpc>
                <a:spcPct val="134000"/>
              </a:lnSpc>
            </a:pP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Web-scraping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sites is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consolidate data-frame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information which was 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saved as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csv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files for convenience and to simply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report.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Geodata was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obtained  by coding a program to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Nominatim to get latitude and longitude of subway  stations and also for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each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3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(144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units)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apartments for rent</a:t>
            </a:r>
            <a:r>
              <a:rPr sz="130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listed.</a:t>
            </a:r>
            <a:endParaRPr sz="1300">
              <a:latin typeface="Trebuchet MS" panose="020B0603020202020204"/>
              <a:cs typeface="Trebuchet MS" panose="020B0603020202020204"/>
            </a:endParaRPr>
          </a:p>
          <a:p>
            <a:pPr marL="12700" marR="291465">
              <a:lnSpc>
                <a:spcPts val="2100"/>
              </a:lnSpc>
              <a:spcBef>
                <a:spcPts val="150"/>
              </a:spcBef>
            </a:pP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Geopy_distance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Nominatim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were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to establish relative distances. Seaborn  graphic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was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used for general statistics on rental</a:t>
            </a:r>
            <a:r>
              <a:rPr sz="13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data.</a:t>
            </a:r>
            <a:endParaRPr sz="13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Maps with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popups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labels allow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quick identification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location,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price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feature,</a:t>
            </a:r>
            <a:r>
              <a:rPr sz="1300" spc="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thus</a:t>
            </a:r>
            <a:endParaRPr sz="13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making the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selection very</a:t>
            </a:r>
            <a:r>
              <a:rPr sz="130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easy</a:t>
            </a:r>
            <a:endParaRPr sz="13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5"/>
          <p:cNvSpPr/>
          <p:nvPr/>
        </p:nvSpPr>
        <p:spPr>
          <a:xfrm>
            <a:off x="-8255" y="2140585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p/>
        </p:txBody>
      </p:sp>
      <p:sp>
        <p:nvSpPr>
          <p:cNvPr id="6" name="object 6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0" y="2242820"/>
            <a:ext cx="10972800" cy="1153160"/>
          </a:xfrm>
        </p:spPr>
        <p:txBody>
          <a:bodyPr/>
          <a:p>
            <a:r>
              <a:rPr spc="-5" dirty="0">
                <a:sym typeface="+mn-ea"/>
              </a:rPr>
              <a:t>Execution and</a:t>
            </a:r>
            <a:r>
              <a:rPr spc="-55" dirty="0">
                <a:sym typeface="+mn-ea"/>
              </a:rPr>
              <a:t> </a:t>
            </a:r>
            <a:r>
              <a:rPr spc="-30" dirty="0">
                <a:sym typeface="+mn-ea"/>
              </a:rPr>
              <a:t>Results</a:t>
            </a:r>
            <a:br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930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Current </a:t>
            </a:r>
            <a:r>
              <a:rPr dirty="0"/>
              <a:t>residence </a:t>
            </a:r>
            <a:r>
              <a:rPr spc="-5" dirty="0"/>
              <a:t>Neighborhood in</a:t>
            </a:r>
            <a:r>
              <a:rPr spc="-100" dirty="0"/>
              <a:t> </a:t>
            </a:r>
            <a:r>
              <a:rPr spc="-5" dirty="0"/>
              <a:t>Singapore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783336" y="2095500"/>
            <a:ext cx="9613392" cy="46253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961"/>
            <a:ext cx="647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Venues </a:t>
            </a:r>
            <a:r>
              <a:rPr spc="-5" dirty="0"/>
              <a:t>around Neighborhood</a:t>
            </a:r>
            <a:r>
              <a:rPr spc="-40" dirty="0"/>
              <a:t> </a:t>
            </a:r>
            <a:r>
              <a:rPr spc="-5" dirty="0"/>
              <a:t>in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848867" y="2215895"/>
            <a:ext cx="9445752" cy="43967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780999"/>
            <a:ext cx="856361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/>
              <a:t>Manhattan </a:t>
            </a:r>
            <a:r>
              <a:rPr sz="3200" dirty="0"/>
              <a:t>Map - </a:t>
            </a:r>
            <a:r>
              <a:rPr sz="3200" spc="-5" dirty="0"/>
              <a:t>Neighborhoods </a:t>
            </a:r>
            <a:r>
              <a:rPr sz="3200" dirty="0"/>
              <a:t>and </a:t>
            </a:r>
            <a:r>
              <a:rPr sz="3200" spc="-5" dirty="0"/>
              <a:t>Cluster </a:t>
            </a:r>
            <a:r>
              <a:rPr sz="3200" dirty="0"/>
              <a:t>of  </a:t>
            </a:r>
            <a:r>
              <a:rPr sz="3200" spc="-35" dirty="0"/>
              <a:t>Venues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79704" y="2081782"/>
            <a:ext cx="9707880" cy="46558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7425</Words>
  <Application>WPS Presentation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Trebuchet MS</vt:lpstr>
      <vt:lpstr>Klaudia</vt:lpstr>
      <vt:lpstr>Siyam Rupali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Introduction</vt:lpstr>
      <vt:lpstr>Data Section</vt:lpstr>
      <vt:lpstr>Methodology</vt:lpstr>
      <vt:lpstr>PowerPoint 演示文稿</vt:lpstr>
      <vt:lpstr>Current residence Neighborhood in Singapore</vt:lpstr>
      <vt:lpstr>Venues around Neighborhood in</vt:lpstr>
      <vt:lpstr>Manhattan Map - Neighborhoods and Cluster of  Venues</vt:lpstr>
      <vt:lpstr>GeoData Manhattan apts for rent</vt:lpstr>
      <vt:lpstr>Rental Price Statistics MH Apartments</vt:lpstr>
      <vt:lpstr>Apartments for Rent in MH</vt:lpstr>
      <vt:lpstr>MH apt for rent with venue	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PowerPoint 演示文稿</vt:lpstr>
      <vt:lpstr>Venus in Cluster 2 near future home</vt:lpstr>
      <vt:lpstr>Discussion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Sadiq Alreemi</dc:creator>
  <cp:lastModifiedBy>Notebook</cp:lastModifiedBy>
  <cp:revision>10</cp:revision>
  <dcterms:created xsi:type="dcterms:W3CDTF">2020-05-16T17:04:50Z</dcterms:created>
  <dcterms:modified xsi:type="dcterms:W3CDTF">2020-05-16T17:16:20Z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2020-05-16T00:00:00Z</vt:filetime>
  </property>
  <property fmtid="{D5CDD505-2E9C-101B-9397-08002B2CF9AE}" pid="5" name="KSOProductBuildVer">
    <vt:lpwstr>1033-11.2.0.9327</vt:lpwstr>
  </property>
</Properties>
</file>