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02F-8CB2-4964-9F75-076FAD1B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0A86A-6EA5-4A46-BB82-5D702BBB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9FD6-CC32-42D9-B85D-7092083E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1735-0BAE-4F9A-A297-383D003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7C24-AC56-471F-AD95-F2533D7D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4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006-FA2F-450D-89EA-BE7274CB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6796D-4A61-4FE9-A3FC-D750478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127F-8F74-4032-A0ED-27B8BF90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D4CD-B58E-4965-9BF3-E63CC60E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E000-3D49-423A-8E2E-77C702C0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76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92533-7C7F-445A-B74B-7705E6F2A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EAAE-A770-4159-8B69-6F853465A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1871-947E-4A3F-BF2C-2EE5F25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2690-ED82-4ADC-8734-790BD77E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5781-A47F-480E-AE96-AB9BB38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85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463-B881-429A-9D41-FD2AA66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5A0D-95F2-4D62-BBE8-B9882514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51D02-86E0-48CE-A872-38228F9C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CCF5-A0A7-4506-90C3-8A61F076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C2CC-87BB-488E-9DF3-28443259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3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F54-EDA3-41CC-A74A-990A4625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4A562-96C5-40C5-8E05-81D47D52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D5BD-9D8D-4D60-AFDA-24ED4C6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EF7A-3095-4937-B1E6-23E982F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FF95-2ECA-4C46-A30F-723134F7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39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F54E-2DF2-490F-B7AF-0942F59F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5E2D-E557-477A-92CB-AA5D6BCA5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BCFA3-3037-42E2-A673-F5948BDAD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676F-7447-46B9-A9ED-6B1FF9E0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70AE-9B9F-4A0C-9FE0-1271A37F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967B-96F0-4E56-86DD-C5399ACE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39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5788-EC5A-45D5-914D-C26BC0AD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ACD7-C0F4-4570-8F10-B2CC7479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339D-AADC-4F4D-9303-0FF3084E9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EEB58-AF87-4746-8D96-89ECAA40D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3ECDA0-70F6-4FED-A695-272B0710C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72954-6D3B-4671-BB12-A7A2589E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D26D9-2F12-4C55-88B8-2C8017A5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B5051-7EA0-45BA-9217-4FA75B13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65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754B-D916-4706-82B9-D171F9FF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90C14-D771-44A7-83D9-AC6088B5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7B535-6436-4FB2-A2BC-4A91E76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513F3-9E7A-460C-B774-B8AE1C22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70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8603E-B8CA-4A1E-B27C-E324A87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B18F0-4A11-485B-BEBB-EF46F5D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9E5D-14B9-4766-B762-C561C52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52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2B79-70C0-4614-BDAE-1CD89609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9A8B-ED01-4E56-B8E7-FB9BECB8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782F6-2179-4DF0-A27C-394CB837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76BAF-08F2-4479-8577-456BF161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DA8A6-51F2-46BA-A786-14A85D2C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EC7B-DDC3-44CE-B004-7F4787EB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1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B2B-718D-46E1-92D7-0AF2983A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1A701-AD8E-4AEC-AB86-C0F140433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5DD9-ED5D-4DFD-8AF6-7AA5A88D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7BD2-EAE3-4D6F-8D59-49DEE346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D741-B4A6-4E6D-BF7D-A103B5B7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FA1A8-F58C-4340-9844-ED8A88C0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79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B93AE-20C0-4617-AC27-D84BC4DE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7860-28EA-49DB-9D65-9F0AEBC5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A2DB9-A357-4F05-8CC9-4AD05C79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96F8-56A1-4493-BE5C-47908A2AB2C0}" type="datetimeFigureOut">
              <a:rPr lang="en-IN" smtClean="0"/>
              <a:t>20-07-2021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8609-AA0A-4DAC-8866-CFDCA48DD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22A2-20F0-41DF-92B9-6BA65D83F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E892-6F8B-45C4-8758-8DFF7D702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9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25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981C6-DCFE-4CAC-BF1E-8FD17C930C53}"/>
              </a:ext>
            </a:extLst>
          </p:cNvPr>
          <p:cNvSpPr txBox="1"/>
          <p:nvPr/>
        </p:nvSpPr>
        <p:spPr>
          <a:xfrm>
            <a:off x="2562225" y="685800"/>
            <a:ext cx="854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SUMMER INTERNSHIP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B0F4E-2FB5-4476-AC2F-4F84564E80A8}"/>
              </a:ext>
            </a:extLst>
          </p:cNvPr>
          <p:cNvSpPr txBox="1"/>
          <p:nvPr/>
        </p:nvSpPr>
        <p:spPr>
          <a:xfrm>
            <a:off x="3367087" y="2053709"/>
            <a:ext cx="349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WEEK -4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FE57A-06EC-47F9-A409-FA095F8AD97E}"/>
              </a:ext>
            </a:extLst>
          </p:cNvPr>
          <p:cNvSpPr txBox="1"/>
          <p:nvPr/>
        </p:nvSpPr>
        <p:spPr>
          <a:xfrm>
            <a:off x="4238625" y="3429000"/>
            <a:ext cx="468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LANGUAGE CHOSSEN- ORACLE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1AE366-FAE4-43DF-84EE-FAC8614E2FF7}"/>
              </a:ext>
            </a:extLst>
          </p:cNvPr>
          <p:cNvCxnSpPr/>
          <p:nvPr/>
        </p:nvCxnSpPr>
        <p:spPr>
          <a:xfrm>
            <a:off x="2562225" y="1393686"/>
            <a:ext cx="723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4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4DAF5-C172-4EE7-ACB0-D05E960ED6E6}"/>
              </a:ext>
            </a:extLst>
          </p:cNvPr>
          <p:cNvSpPr txBox="1"/>
          <p:nvPr/>
        </p:nvSpPr>
        <p:spPr>
          <a:xfrm>
            <a:off x="1915450" y="481430"/>
            <a:ext cx="766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What is Oracle??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81CD4-6064-4EFA-812C-AAA7697C37C5}"/>
              </a:ext>
            </a:extLst>
          </p:cNvPr>
          <p:cNvSpPr txBox="1"/>
          <p:nvPr/>
        </p:nvSpPr>
        <p:spPr>
          <a:xfrm>
            <a:off x="1333500" y="1514475"/>
            <a:ext cx="912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a database is a collection of data treated as a unit. A database management system (DBMS) stores, manages and retrieves a large amount of data in a multi-user environment so that many users can access the same data concurrently.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FD416-1D70-432A-BDB6-11A47B00605D}"/>
              </a:ext>
            </a:extLst>
          </p:cNvPr>
          <p:cNvSpPr txBox="1"/>
          <p:nvPr/>
        </p:nvSpPr>
        <p:spPr>
          <a:xfrm>
            <a:off x="1333500" y="2886075"/>
            <a:ext cx="8105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 Database is a robust object relational database that provides efficient and effective solutions for database users such as delivering high performance, protecting users from unauthorized access, and enabling fast failure recovery.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06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3D5F2-5C02-4172-B203-56D5633687C4}"/>
              </a:ext>
            </a:extLst>
          </p:cNvPr>
          <p:cNvSpPr txBox="1"/>
          <p:nvPr/>
        </p:nvSpPr>
        <p:spPr>
          <a:xfrm>
            <a:off x="1828153" y="504736"/>
            <a:ext cx="867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Topic Covered in Oracle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DD3AC-FA16-41E8-B0D9-F175CD1AA0D9}"/>
              </a:ext>
            </a:extLst>
          </p:cNvPr>
          <p:cNvSpPr txBox="1"/>
          <p:nvPr/>
        </p:nvSpPr>
        <p:spPr>
          <a:xfrm>
            <a:off x="1900237" y="1104900"/>
            <a:ext cx="955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SQL COMMAND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BB645-CE80-43FA-87F0-F1E1BE12BC5A}"/>
              </a:ext>
            </a:extLst>
          </p:cNvPr>
          <p:cNvSpPr txBox="1"/>
          <p:nvPr/>
        </p:nvSpPr>
        <p:spPr>
          <a:xfrm>
            <a:off x="3548062" y="1474232"/>
            <a:ext cx="7905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DDL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Create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Drop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Truncate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DML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Insert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Update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TCL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Rollback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Save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151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003FF-76D3-42D0-8966-3AFA1B79D067}"/>
              </a:ext>
            </a:extLst>
          </p:cNvPr>
          <p:cNvSpPr txBox="1"/>
          <p:nvPr/>
        </p:nvSpPr>
        <p:spPr>
          <a:xfrm>
            <a:off x="2857500" y="514350"/>
            <a:ext cx="837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OPERATOR IN ORACLE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4CBD85-0F5E-4F7F-823B-9E413F43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24793"/>
              </p:ext>
            </p:extLst>
          </p:nvPr>
        </p:nvGraphicFramePr>
        <p:xfrm>
          <a:off x="1595437" y="1576546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828057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757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Helvetica, Arial, sans-serif"/>
                        </a:rPr>
                        <a:t>Operator</a:t>
                      </a:r>
                      <a:r>
                        <a:rPr lang="en-IN" dirty="0"/>
                        <a:t>  </a:t>
                      </a:r>
                    </a:p>
                  </a:txBody>
                  <a:tcPr marL="22860" marR="22860" marT="22860" marB="228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Helvetica, Arial, sans-serif"/>
                        </a:rPr>
                        <a:t>Operation</a:t>
                      </a:r>
                      <a:r>
                        <a:rPr lang="en-IN"/>
                        <a:t>  </a:t>
                      </a:r>
                    </a:p>
                  </a:txBody>
                  <a:tcPr marL="22860" marR="22860" marT="22860" marB="228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1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3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*, /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multiplication, division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56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+, -, ||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addition, subtraction, concatenation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84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=, !=, &lt;, &gt;, &lt;=, &gt;=, IS NULL, LIKE, BETWEEN, IN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comparison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870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NOT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exponentiation, logical negation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31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AND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/>
                        <a:t>conjunction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04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OR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disjunction  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78372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03D962-BC20-472E-8F8E-CA97EB309CBE}"/>
              </a:ext>
            </a:extLst>
          </p:cNvPr>
          <p:cNvCxnSpPr/>
          <p:nvPr/>
        </p:nvCxnSpPr>
        <p:spPr>
          <a:xfrm>
            <a:off x="2857500" y="976015"/>
            <a:ext cx="3305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96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046AF-8229-42BC-A821-7B91A14054CB}"/>
              </a:ext>
            </a:extLst>
          </p:cNvPr>
          <p:cNvSpPr txBox="1"/>
          <p:nvPr/>
        </p:nvSpPr>
        <p:spPr>
          <a:xfrm>
            <a:off x="3933825" y="381000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Character or Text Functions: 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1D4480-BD5A-45F3-AA4C-A281D0D08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98084"/>
              </p:ext>
            </p:extLst>
          </p:nvPr>
        </p:nvGraphicFramePr>
        <p:xfrm>
          <a:off x="2714625" y="704165"/>
          <a:ext cx="8820150" cy="6010273"/>
        </p:xfrm>
        <a:graphic>
          <a:graphicData uri="http://schemas.openxmlformats.org/drawingml/2006/table">
            <a:tbl>
              <a:tblPr/>
              <a:tblGrid>
                <a:gridCol w="3514725">
                  <a:extLst>
                    <a:ext uri="{9D8B030D-6E8A-4147-A177-3AD203B41FA5}">
                      <a16:colId xmlns:a16="http://schemas.microsoft.com/office/drawing/2014/main" val="1687934253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2647574318"/>
                    </a:ext>
                  </a:extLst>
                </a:gridCol>
              </a:tblGrid>
              <a:tr h="382220">
                <a:tc>
                  <a:txBody>
                    <a:bodyPr/>
                    <a:lstStyle/>
                    <a:p>
                      <a:r>
                        <a:rPr lang="en-IN" sz="1200" b="1" dirty="0"/>
                        <a:t>Function Name</a:t>
                      </a:r>
                      <a:endParaRPr lang="en-IN" sz="12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84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Return Value</a:t>
                      </a:r>
                      <a:endParaRPr lang="en-IN" sz="1200" dirty="0"/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84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88619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r>
                        <a:rPr lang="en-IN" sz="1400" dirty="0"/>
                        <a:t>LOWER (</a:t>
                      </a:r>
                      <a:r>
                        <a:rPr lang="en-IN" sz="1400" dirty="0" err="1"/>
                        <a:t>string_value</a:t>
                      </a:r>
                      <a:r>
                        <a:rPr lang="en-IN" sz="1400" dirty="0"/>
                        <a:t>)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the letters in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is converted to lowercase.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85820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r>
                        <a:rPr lang="en-IN" sz="1400" dirty="0"/>
                        <a:t>UPPER (</a:t>
                      </a:r>
                      <a:r>
                        <a:rPr lang="en-IN" sz="1400" dirty="0" err="1"/>
                        <a:t>string_value</a:t>
                      </a:r>
                      <a:r>
                        <a:rPr lang="en-IN" sz="1400" dirty="0"/>
                        <a:t>)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the letters in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is converted to uppercase.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35231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r>
                        <a:rPr lang="en-IN" sz="1400" dirty="0"/>
                        <a:t>INITCAP (</a:t>
                      </a:r>
                      <a:r>
                        <a:rPr lang="en-IN" sz="1400" dirty="0" err="1"/>
                        <a:t>string_value</a:t>
                      </a:r>
                      <a:r>
                        <a:rPr lang="en-IN" sz="1400" dirty="0"/>
                        <a:t>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the letters in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is converted to mixed case.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22547"/>
                  </a:ext>
                </a:extLst>
              </a:tr>
              <a:tr h="505892">
                <a:tc>
                  <a:txBody>
                    <a:bodyPr/>
                    <a:lstStyle/>
                    <a:p>
                      <a:r>
                        <a:rPr lang="en-US" sz="1400" dirty="0"/>
                        <a:t>LTRIM (</a:t>
                      </a:r>
                      <a:r>
                        <a:rPr lang="en-US" sz="1400" dirty="0" err="1"/>
                        <a:t>string_value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trim_text</a:t>
                      </a:r>
                      <a:r>
                        <a:rPr lang="en-US" sz="1400" dirty="0"/>
                        <a:t>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occurrences of </a:t>
                      </a:r>
                      <a:r>
                        <a:rPr lang="en-US" sz="1400" i="1"/>
                        <a:t>'trim_text'</a:t>
                      </a:r>
                      <a:r>
                        <a:rPr lang="en-US" sz="1400"/>
                        <a:t> is removed from the left of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.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74900"/>
                  </a:ext>
                </a:extLst>
              </a:tr>
              <a:tr h="505892">
                <a:tc>
                  <a:txBody>
                    <a:bodyPr/>
                    <a:lstStyle/>
                    <a:p>
                      <a:r>
                        <a:rPr lang="en-US" sz="1400"/>
                        <a:t>RTRIM (string_value, trim_text)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occurrences of </a:t>
                      </a:r>
                      <a:r>
                        <a:rPr lang="en-US" sz="1400" i="1"/>
                        <a:t>'trim_text'</a:t>
                      </a:r>
                      <a:r>
                        <a:rPr lang="en-US" sz="1400"/>
                        <a:t> is removed from the right of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.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85035"/>
                  </a:ext>
                </a:extLst>
              </a:tr>
              <a:tr h="790457">
                <a:tc>
                  <a:txBody>
                    <a:bodyPr/>
                    <a:lstStyle/>
                    <a:p>
                      <a:r>
                        <a:rPr lang="en-US" sz="1400"/>
                        <a:t>TRIM (trim_text FROM string_value)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 occurrences of </a:t>
                      </a:r>
                      <a:r>
                        <a:rPr lang="en-US" sz="1400" i="1"/>
                        <a:t>'trim_text'</a:t>
                      </a:r>
                      <a:r>
                        <a:rPr lang="en-US" sz="1400"/>
                        <a:t> from the left and right of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, </a:t>
                      </a:r>
                      <a:r>
                        <a:rPr lang="en-US" sz="1400" i="1"/>
                        <a:t>'trim_text'</a:t>
                      </a:r>
                      <a:r>
                        <a:rPr lang="en-US" sz="1400"/>
                        <a:t> can also be only one character long .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613748"/>
                  </a:ext>
                </a:extLst>
              </a:tr>
              <a:tr h="600746">
                <a:tc>
                  <a:txBody>
                    <a:bodyPr/>
                    <a:lstStyle/>
                    <a:p>
                      <a:r>
                        <a:rPr lang="en-IN" sz="1400"/>
                        <a:t>SUBSTR (string_value, m, n)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</a:t>
                      </a:r>
                      <a:r>
                        <a:rPr lang="en-US" sz="1400" i="1"/>
                        <a:t>'n'</a:t>
                      </a:r>
                      <a:r>
                        <a:rPr lang="en-US" sz="1400"/>
                        <a:t> number of characters from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starting from the '</a:t>
                      </a:r>
                      <a:r>
                        <a:rPr lang="en-US" sz="1400" i="1"/>
                        <a:t>m'</a:t>
                      </a:r>
                      <a:r>
                        <a:rPr lang="en-US" sz="1400"/>
                        <a:t> position.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78928"/>
                  </a:ext>
                </a:extLst>
              </a:tr>
              <a:tr h="411038">
                <a:tc>
                  <a:txBody>
                    <a:bodyPr/>
                    <a:lstStyle/>
                    <a:p>
                      <a:r>
                        <a:rPr lang="en-IN" sz="1400"/>
                        <a:t>LENGTH (string_value)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of characters in </a:t>
                      </a:r>
                      <a:r>
                        <a:rPr lang="en-US" sz="1400" i="1"/>
                        <a:t>'string_value'</a:t>
                      </a:r>
                      <a:r>
                        <a:rPr lang="en-US" sz="1400"/>
                        <a:t> in returned.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59125"/>
                  </a:ext>
                </a:extLst>
              </a:tr>
              <a:tr h="790457">
                <a:tc>
                  <a:txBody>
                    <a:bodyPr/>
                    <a:lstStyle/>
                    <a:p>
                      <a:r>
                        <a:rPr lang="en-US" sz="1400"/>
                        <a:t>LPAD (string_value, n, pad_value)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'</a:t>
                      </a:r>
                      <a:r>
                        <a:rPr lang="en-US" sz="1400" i="1"/>
                        <a:t>string_value'</a:t>
                      </a:r>
                      <a:r>
                        <a:rPr lang="en-US" sz="1400"/>
                        <a:t> left-padded with </a:t>
                      </a:r>
                      <a:r>
                        <a:rPr lang="en-US" sz="1400" i="1"/>
                        <a:t>'pad_value'</a:t>
                      </a:r>
                      <a:r>
                        <a:rPr lang="en-US" sz="1400"/>
                        <a:t> . The length of the whole string will be of </a:t>
                      </a:r>
                      <a:r>
                        <a:rPr lang="en-US" sz="1400" i="1"/>
                        <a:t>'n' </a:t>
                      </a:r>
                      <a:r>
                        <a:rPr lang="en-US" sz="1400"/>
                        <a:t>characters.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04692"/>
                  </a:ext>
                </a:extLst>
              </a:tr>
              <a:tr h="790457">
                <a:tc>
                  <a:txBody>
                    <a:bodyPr/>
                    <a:lstStyle/>
                    <a:p>
                      <a:r>
                        <a:rPr lang="en-US" sz="1400"/>
                        <a:t>RPAD (string_value, n, pad_value) 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'</a:t>
                      </a:r>
                      <a:r>
                        <a:rPr lang="en-US" sz="1400" i="1" dirty="0" err="1"/>
                        <a:t>string_value</a:t>
                      </a:r>
                      <a:r>
                        <a:rPr lang="en-US" sz="1400" i="1" dirty="0"/>
                        <a:t>'</a:t>
                      </a:r>
                      <a:r>
                        <a:rPr lang="en-US" sz="1400" dirty="0"/>
                        <a:t> right-padded with </a:t>
                      </a:r>
                      <a:r>
                        <a:rPr lang="en-US" sz="1400" i="1" dirty="0"/>
                        <a:t>'</a:t>
                      </a:r>
                      <a:r>
                        <a:rPr lang="en-US" sz="1400" i="1" dirty="0" err="1"/>
                        <a:t>pad_value</a:t>
                      </a:r>
                      <a:r>
                        <a:rPr lang="en-US" sz="1400" i="1" dirty="0"/>
                        <a:t>'</a:t>
                      </a:r>
                      <a:r>
                        <a:rPr lang="en-US" sz="1400" dirty="0"/>
                        <a:t> . The length of the whole string will be of </a:t>
                      </a:r>
                      <a:r>
                        <a:rPr lang="en-US" sz="1400" i="1" dirty="0"/>
                        <a:t>'n' </a:t>
                      </a:r>
                      <a:r>
                        <a:rPr lang="en-US" sz="1400" dirty="0"/>
                        <a:t>characters.</a:t>
                      </a:r>
                    </a:p>
                  </a:txBody>
                  <a:tcPr marL="23521" marR="23521" marT="11760" marB="117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16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61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74956-A0D2-4D3F-930E-08BACDBBD433}"/>
              </a:ext>
            </a:extLst>
          </p:cNvPr>
          <p:cNvSpPr txBox="1"/>
          <p:nvPr/>
        </p:nvSpPr>
        <p:spPr>
          <a:xfrm>
            <a:off x="2762250" y="257175"/>
            <a:ext cx="570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Leetcode</a:t>
            </a:r>
            <a:r>
              <a:rPr lang="en-IN" sz="2400" b="1" dirty="0"/>
              <a:t> Profile -&gt;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3A6A6-D154-459E-8AAD-4B6933E6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876299"/>
            <a:ext cx="10267950" cy="57245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3F8734-B2C7-48DB-AC74-1057FFD9FA1E}"/>
              </a:ext>
            </a:extLst>
          </p:cNvPr>
          <p:cNvCxnSpPr/>
          <p:nvPr/>
        </p:nvCxnSpPr>
        <p:spPr>
          <a:xfrm>
            <a:off x="2762250" y="718840"/>
            <a:ext cx="2505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89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B188B-3162-4261-B542-5C2EA3296701}"/>
              </a:ext>
            </a:extLst>
          </p:cNvPr>
          <p:cNvSpPr txBox="1"/>
          <p:nvPr/>
        </p:nvSpPr>
        <p:spPr>
          <a:xfrm>
            <a:off x="3219450" y="316468"/>
            <a:ext cx="608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Github</a:t>
            </a:r>
            <a:r>
              <a:rPr lang="en-IN" b="1" dirty="0"/>
              <a:t> Profile -&gt;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D3078-5706-43FF-A024-E043C9A1F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971550"/>
            <a:ext cx="9801226" cy="52006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B441E3-A2EC-4B87-98E7-C7C2740EF26A}"/>
              </a:ext>
            </a:extLst>
          </p:cNvPr>
          <p:cNvCxnSpPr/>
          <p:nvPr/>
        </p:nvCxnSpPr>
        <p:spPr>
          <a:xfrm>
            <a:off x="3219450" y="685800"/>
            <a:ext cx="1800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37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9A6E2-D1CF-46CD-9E3E-1BABA9EB61C4}"/>
              </a:ext>
            </a:extLst>
          </p:cNvPr>
          <p:cNvSpPr txBox="1"/>
          <p:nvPr/>
        </p:nvSpPr>
        <p:spPr>
          <a:xfrm rot="19952285">
            <a:off x="1997475" y="1608623"/>
            <a:ext cx="7750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Algerian" panose="04020705040A02060702" pitchFamily="82" charset="0"/>
              </a:rPr>
              <a:t>Thank u…..</a:t>
            </a:r>
          </a:p>
        </p:txBody>
      </p:sp>
    </p:spTree>
    <p:extLst>
      <p:ext uri="{BB962C8B-B14F-4D97-AF65-F5344CB8AC3E}">
        <p14:creationId xmlns:p14="http://schemas.microsoft.com/office/powerpoint/2010/main" val="2537831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454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Helvetica, Arial, sans-serif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rashika.2023mca1024</dc:creator>
  <cp:lastModifiedBy>rashika.2023mca1024</cp:lastModifiedBy>
  <cp:revision>5</cp:revision>
  <dcterms:created xsi:type="dcterms:W3CDTF">2021-07-19T03:46:22Z</dcterms:created>
  <dcterms:modified xsi:type="dcterms:W3CDTF">2021-07-20T17:37:22Z</dcterms:modified>
</cp:coreProperties>
</file>