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310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76417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36447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183778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13177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722529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67306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558875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626831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7528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7769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0468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7087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41919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2940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72827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3252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76630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lang="en-US" spc="-5" smtClean="0"/>
              <a:t>‹#›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42305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jpg"/><Relationship Id="rId5" Type="http://schemas.openxmlformats.org/officeDocument/2006/relationships/image" Target="../media/image46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image" Target="../media/image68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7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jpg"/><Relationship Id="rId5" Type="http://schemas.openxmlformats.org/officeDocument/2006/relationships/image" Target="../media/image91.png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/>
              <a:t>Course Title: Programming Fundamentals</a:t>
            </a:r>
            <a:br>
              <a:rPr lang="en-US" sz="2700" b="1" dirty="0"/>
            </a:br>
            <a:r>
              <a:rPr lang="en-US" sz="2800" b="1" dirty="0"/>
              <a:t>Course code: CSE 1113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4462" y="3276600"/>
            <a:ext cx="68384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Mohammad Hasan</a:t>
            </a:r>
          </a:p>
          <a:p>
            <a:pPr algn="ctr"/>
            <a:r>
              <a:rPr lang="en-US" sz="2400" b="1" dirty="0"/>
              <a:t>Assistant Professor</a:t>
            </a:r>
          </a:p>
          <a:p>
            <a:pPr algn="ctr"/>
            <a:r>
              <a:rPr lang="en-US" sz="2400" b="1" dirty="0"/>
              <a:t>Department of Computer Science and Engineering</a:t>
            </a:r>
          </a:p>
          <a:p>
            <a:pPr algn="ctr"/>
            <a:r>
              <a:rPr lang="en-US" sz="2400" b="1" dirty="0"/>
              <a:t>Premier University</a:t>
            </a:r>
          </a:p>
        </p:txBody>
      </p:sp>
    </p:spTree>
    <p:extLst>
      <p:ext uri="{BB962C8B-B14F-4D97-AF65-F5344CB8AC3E}">
        <p14:creationId xmlns:p14="http://schemas.microsoft.com/office/powerpoint/2010/main" val="13223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70478" y="813816"/>
            <a:ext cx="3297219" cy="530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0200" y="1934800"/>
            <a:ext cx="9381490" cy="1831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35" dirty="0">
                <a:latin typeface="Times New Roman"/>
                <a:cs typeface="Times New Roman"/>
              </a:rPr>
              <a:t>The </a:t>
            </a:r>
            <a:r>
              <a:rPr sz="2400" spc="95" dirty="0">
                <a:latin typeface="Times New Roman"/>
                <a:cs typeface="Times New Roman"/>
              </a:rPr>
              <a:t>person </a:t>
            </a:r>
            <a:r>
              <a:rPr sz="2400" spc="55" dirty="0">
                <a:latin typeface="Times New Roman"/>
                <a:cs typeface="Times New Roman"/>
              </a:rPr>
              <a:t>who </a:t>
            </a:r>
            <a:r>
              <a:rPr sz="2400" spc="15" dirty="0">
                <a:latin typeface="Times New Roman"/>
                <a:cs typeface="Times New Roman"/>
              </a:rPr>
              <a:t>gives </a:t>
            </a:r>
            <a:r>
              <a:rPr sz="2400" spc="75" dirty="0">
                <a:latin typeface="Times New Roman"/>
                <a:cs typeface="Times New Roman"/>
              </a:rPr>
              <a:t>the </a:t>
            </a:r>
            <a:r>
              <a:rPr sz="2400" spc="80" dirty="0">
                <a:latin typeface="Times New Roman"/>
                <a:cs typeface="Times New Roman"/>
              </a:rPr>
              <a:t>instructions </a:t>
            </a:r>
            <a:r>
              <a:rPr sz="2400" spc="75" dirty="0">
                <a:latin typeface="Times New Roman"/>
                <a:cs typeface="Times New Roman"/>
              </a:rPr>
              <a:t>(commands) </a:t>
            </a:r>
            <a:r>
              <a:rPr sz="2400" spc="50" dirty="0">
                <a:latin typeface="Times New Roman"/>
                <a:cs typeface="Times New Roman"/>
              </a:rPr>
              <a:t>to </a:t>
            </a:r>
            <a:r>
              <a:rPr sz="2400" spc="75" dirty="0">
                <a:latin typeface="Times New Roman"/>
                <a:cs typeface="Times New Roman"/>
              </a:rPr>
              <a:t>the </a:t>
            </a:r>
            <a:r>
              <a:rPr sz="2400" spc="90" dirty="0">
                <a:latin typeface="Times New Roman"/>
                <a:cs typeface="Times New Roman"/>
              </a:rPr>
              <a:t>computer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is  </a:t>
            </a:r>
            <a:r>
              <a:rPr sz="2400" spc="70" dirty="0">
                <a:latin typeface="Times New Roman"/>
                <a:cs typeface="Times New Roman"/>
              </a:rPr>
              <a:t>known </a:t>
            </a:r>
            <a:r>
              <a:rPr sz="2400" spc="45" dirty="0">
                <a:latin typeface="Times New Roman"/>
                <a:cs typeface="Times New Roman"/>
              </a:rPr>
              <a:t>as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i="1" spc="114" dirty="0">
                <a:solidFill>
                  <a:srgbClr val="C00000"/>
                </a:solidFill>
                <a:latin typeface="Times New Roman"/>
                <a:cs typeface="Times New Roman"/>
              </a:rPr>
              <a:t>programmer</a:t>
            </a:r>
            <a:r>
              <a:rPr sz="2400" spc="114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D1515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8D1515"/>
              </a:buClr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105" dirty="0">
                <a:latin typeface="Times New Roman"/>
                <a:cs typeface="Times New Roman"/>
              </a:rPr>
              <a:t>A</a:t>
            </a:r>
            <a:r>
              <a:rPr lang="en-US" sz="2400" spc="10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person </a:t>
            </a:r>
            <a:r>
              <a:rPr sz="2400" spc="60" dirty="0">
                <a:latin typeface="Times New Roman"/>
                <a:cs typeface="Times New Roman"/>
              </a:rPr>
              <a:t>who </a:t>
            </a:r>
            <a:r>
              <a:rPr sz="2400" spc="65" dirty="0">
                <a:latin typeface="Times New Roman"/>
                <a:cs typeface="Times New Roman"/>
              </a:rPr>
              <a:t>designs </a:t>
            </a:r>
            <a:r>
              <a:rPr sz="2400" spc="75" dirty="0">
                <a:latin typeface="Times New Roman"/>
                <a:cs typeface="Times New Roman"/>
              </a:rPr>
              <a:t>and </a:t>
            </a:r>
            <a:r>
              <a:rPr sz="2400" spc="85" dirty="0">
                <a:latin typeface="Times New Roman"/>
                <a:cs typeface="Times New Roman"/>
              </a:rPr>
              <a:t>writes </a:t>
            </a:r>
            <a:r>
              <a:rPr sz="2400" spc="90" dirty="0">
                <a:latin typeface="Times New Roman"/>
                <a:cs typeface="Times New Roman"/>
              </a:rPr>
              <a:t>computer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programs.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33800" y="4038600"/>
            <a:ext cx="5730240" cy="2138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9423" y="4953000"/>
            <a:ext cx="9942830" cy="487680"/>
          </a:xfrm>
          <a:custGeom>
            <a:avLst/>
            <a:gdLst/>
            <a:ahLst/>
            <a:cxnLst/>
            <a:rect l="l" t="t" r="r" b="b"/>
            <a:pathLst>
              <a:path w="9942830" h="487679">
                <a:moveTo>
                  <a:pt x="9942576" y="0"/>
                </a:moveTo>
                <a:lnTo>
                  <a:pt x="0" y="289687"/>
                </a:lnTo>
                <a:lnTo>
                  <a:pt x="9942576" y="487680"/>
                </a:lnTo>
                <a:lnTo>
                  <a:pt x="9942576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8450" y="5237988"/>
            <a:ext cx="12044045" cy="788035"/>
          </a:xfrm>
          <a:custGeom>
            <a:avLst/>
            <a:gdLst/>
            <a:ahLst/>
            <a:cxnLst/>
            <a:rect l="l" t="t" r="r" b="b"/>
            <a:pathLst>
              <a:path w="12044045" h="788035">
                <a:moveTo>
                  <a:pt x="12043549" y="0"/>
                </a:moveTo>
                <a:lnTo>
                  <a:pt x="0" y="0"/>
                </a:lnTo>
                <a:lnTo>
                  <a:pt x="12043549" y="787908"/>
                </a:lnTo>
                <a:lnTo>
                  <a:pt x="120435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998718"/>
            <a:ext cx="12192000" cy="1859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991370"/>
            <a:ext cx="12191999" cy="802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98589" y="868680"/>
            <a:ext cx="4095750" cy="621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3864" y="2438400"/>
            <a:ext cx="6019799" cy="38709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63034" y="3907663"/>
            <a:ext cx="175831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405" dirty="0">
                <a:latin typeface="Georgia"/>
                <a:cs typeface="Georgia"/>
              </a:rPr>
              <a:t>D</a:t>
            </a:r>
            <a:r>
              <a:rPr sz="3200" b="1" spc="204" dirty="0">
                <a:latin typeface="Georgia"/>
                <a:cs typeface="Georgia"/>
              </a:rPr>
              <a:t>O</a:t>
            </a:r>
            <a:r>
              <a:rPr sz="3200" b="1" spc="-325" dirty="0">
                <a:latin typeface="Georgia"/>
                <a:cs typeface="Georgia"/>
              </a:rPr>
              <a:t>THI</a:t>
            </a:r>
            <a:r>
              <a:rPr sz="3200" b="1" spc="-330" dirty="0">
                <a:latin typeface="Georgia"/>
                <a:cs typeface="Georgia"/>
              </a:rPr>
              <a:t>S</a:t>
            </a:r>
            <a:r>
              <a:rPr sz="3200" b="1" dirty="0">
                <a:latin typeface="Georgia"/>
                <a:cs typeface="Georgia"/>
              </a:rPr>
              <a:t>!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99113" y="890016"/>
            <a:ext cx="2861284" cy="423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32125" y="1676400"/>
            <a:ext cx="7795259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75" dirty="0">
                <a:latin typeface="Times New Roman"/>
                <a:cs typeface="Times New Roman"/>
              </a:rPr>
              <a:t>Instruction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45" dirty="0">
                <a:latin typeface="Times New Roman"/>
                <a:cs typeface="Times New Roman"/>
              </a:rPr>
              <a:t>any </a:t>
            </a:r>
            <a:r>
              <a:rPr sz="2400" spc="70" dirty="0">
                <a:latin typeface="Times New Roman"/>
                <a:cs typeface="Times New Roman"/>
              </a:rPr>
              <a:t>command </a:t>
            </a:r>
            <a:r>
              <a:rPr sz="2400" spc="15" dirty="0">
                <a:latin typeface="Times New Roman"/>
                <a:cs typeface="Times New Roman"/>
              </a:rPr>
              <a:t>given </a:t>
            </a:r>
            <a:r>
              <a:rPr sz="2400" spc="50" dirty="0">
                <a:latin typeface="Times New Roman"/>
                <a:cs typeface="Times New Roman"/>
              </a:rPr>
              <a:t>to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-32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computer.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15" dirty="0">
                <a:latin typeface="Times New Roman"/>
                <a:cs typeface="Times New Roman"/>
              </a:rPr>
              <a:t>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example:</a:t>
            </a:r>
            <a:endParaRPr sz="2400" dirty="0">
              <a:latin typeface="Times New Roman"/>
              <a:cs typeface="Times New Roman"/>
            </a:endParaRPr>
          </a:p>
          <a:p>
            <a:pPr marL="645160" lvl="1" indent="-350520">
              <a:lnSpc>
                <a:spcPct val="100000"/>
              </a:lnSpc>
              <a:spcBef>
                <a:spcPts val="1200"/>
              </a:spcBef>
              <a:buAutoNum type="arabicParenR"/>
              <a:tabLst>
                <a:tab pos="645160" algn="l"/>
              </a:tabLst>
            </a:pPr>
            <a:r>
              <a:rPr sz="2400" spc="-5" dirty="0">
                <a:latin typeface="Times New Roman"/>
                <a:cs typeface="Times New Roman"/>
              </a:rPr>
              <a:t>Add </a:t>
            </a:r>
            <a:r>
              <a:rPr sz="2400" spc="60" dirty="0">
                <a:latin typeface="Times New Roman"/>
                <a:cs typeface="Times New Roman"/>
              </a:rPr>
              <a:t>two variables </a:t>
            </a:r>
            <a:r>
              <a:rPr sz="2400" spc="55" dirty="0">
                <a:latin typeface="Times New Roman"/>
                <a:cs typeface="Times New Roman"/>
              </a:rPr>
              <a:t>Aand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</a:p>
          <a:p>
            <a:pPr marL="645160" lvl="1" indent="-350520">
              <a:lnSpc>
                <a:spcPct val="100000"/>
              </a:lnSpc>
              <a:spcBef>
                <a:spcPts val="1200"/>
              </a:spcBef>
              <a:buAutoNum type="arabicParenR"/>
              <a:tabLst>
                <a:tab pos="645160" algn="l"/>
              </a:tabLst>
            </a:pPr>
            <a:r>
              <a:rPr sz="2400" spc="5" dirty="0">
                <a:latin typeface="Times New Roman"/>
                <a:cs typeface="Times New Roman"/>
              </a:rPr>
              <a:t>Display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result</a:t>
            </a:r>
            <a:endParaRPr sz="2400" dirty="0">
              <a:latin typeface="Times New Roman"/>
              <a:cs typeface="Times New Roman"/>
            </a:endParaRPr>
          </a:p>
          <a:p>
            <a:pPr marL="645160" lvl="1" indent="-350520">
              <a:lnSpc>
                <a:spcPct val="100000"/>
              </a:lnSpc>
              <a:spcBef>
                <a:spcPts val="1200"/>
              </a:spcBef>
              <a:buAutoNum type="arabicParenR"/>
              <a:tabLst>
                <a:tab pos="645160" algn="l"/>
              </a:tabLst>
            </a:pPr>
            <a:r>
              <a:rPr sz="2400" spc="30" dirty="0">
                <a:latin typeface="Times New Roman"/>
                <a:cs typeface="Times New Roman"/>
              </a:rPr>
              <a:t>Read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</a:t>
            </a:r>
          </a:p>
          <a:p>
            <a:pPr lvl="1">
              <a:lnSpc>
                <a:spcPct val="100000"/>
              </a:lnSpc>
              <a:buFont typeface="Times New Roman"/>
              <a:buAutoNum type="arabicParenR"/>
            </a:pPr>
            <a:endParaRPr sz="26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Times New Roman"/>
              <a:buAutoNum type="arabicParenR"/>
            </a:pPr>
            <a:endParaRPr sz="20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25" dirty="0">
                <a:latin typeface="Times New Roman"/>
                <a:cs typeface="Times New Roman"/>
              </a:rPr>
              <a:t>Each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these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45" dirty="0">
                <a:latin typeface="Times New Roman"/>
                <a:cs typeface="Times New Roman"/>
              </a:rPr>
              <a:t> individual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instruction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to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computer.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89376" y="966216"/>
            <a:ext cx="2202179" cy="530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52904" y="2811123"/>
            <a:ext cx="2114550" cy="276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2400" b="1" spc="-175" dirty="0">
                <a:latin typeface="Georgia"/>
                <a:cs typeface="Georgia"/>
              </a:rPr>
              <a:t>NOWDO</a:t>
            </a:r>
            <a:r>
              <a:rPr sz="2400" b="1" spc="-400" dirty="0">
                <a:latin typeface="Georgia"/>
                <a:cs typeface="Georgia"/>
              </a:rPr>
              <a:t> </a:t>
            </a:r>
            <a:r>
              <a:rPr sz="2400" b="1" spc="-204" dirty="0">
                <a:latin typeface="Georgia"/>
                <a:cs typeface="Georgia"/>
              </a:rPr>
              <a:t>THIS!  </a:t>
            </a:r>
            <a:r>
              <a:rPr sz="2400" b="1" spc="-175" dirty="0">
                <a:latin typeface="Georgia"/>
                <a:cs typeface="Georgia"/>
              </a:rPr>
              <a:t>NOWDO</a:t>
            </a:r>
            <a:r>
              <a:rPr sz="2400" b="1" spc="-395" dirty="0">
                <a:latin typeface="Georgia"/>
                <a:cs typeface="Georgia"/>
              </a:rPr>
              <a:t> </a:t>
            </a:r>
            <a:r>
              <a:rPr sz="2400" b="1" spc="-204" dirty="0">
                <a:latin typeface="Georgia"/>
                <a:cs typeface="Georgia"/>
              </a:rPr>
              <a:t>THIS!  </a:t>
            </a:r>
            <a:r>
              <a:rPr sz="2400" b="1" spc="-175" dirty="0">
                <a:latin typeface="Georgia"/>
                <a:cs typeface="Georgia"/>
              </a:rPr>
              <a:t>NOWDO</a:t>
            </a:r>
            <a:r>
              <a:rPr sz="2400" b="1" spc="-400" dirty="0">
                <a:latin typeface="Georgia"/>
                <a:cs typeface="Georgia"/>
              </a:rPr>
              <a:t> </a:t>
            </a:r>
            <a:r>
              <a:rPr sz="2400" b="1" spc="-204" dirty="0">
                <a:latin typeface="Georgia"/>
                <a:cs typeface="Georgia"/>
              </a:rPr>
              <a:t>THIS!  </a:t>
            </a:r>
            <a:r>
              <a:rPr sz="2400" b="1" spc="-175" dirty="0">
                <a:latin typeface="Georgia"/>
                <a:cs typeface="Georgia"/>
              </a:rPr>
              <a:t>NOWDO</a:t>
            </a:r>
            <a:r>
              <a:rPr sz="2400" b="1" spc="-400" dirty="0">
                <a:latin typeface="Georgia"/>
                <a:cs typeface="Georgia"/>
              </a:rPr>
              <a:t> </a:t>
            </a:r>
            <a:r>
              <a:rPr sz="2400" b="1" spc="-204" dirty="0">
                <a:latin typeface="Georgia"/>
                <a:cs typeface="Georgia"/>
              </a:rPr>
              <a:t>THIS!  </a:t>
            </a:r>
            <a:r>
              <a:rPr sz="2400" b="1" spc="-245" dirty="0">
                <a:latin typeface="Georgia"/>
                <a:cs typeface="Georgia"/>
              </a:rPr>
              <a:t>NOWDO</a:t>
            </a:r>
            <a:r>
              <a:rPr sz="2400" b="1" spc="-430" dirty="0">
                <a:latin typeface="Georgia"/>
                <a:cs typeface="Georgia"/>
              </a:rPr>
              <a:t> </a:t>
            </a:r>
            <a:r>
              <a:rPr sz="2400" b="1" spc="-204" dirty="0">
                <a:latin typeface="Georgia"/>
                <a:cs typeface="Georgia"/>
              </a:rPr>
              <a:t>THIS!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33123" y="2162862"/>
            <a:ext cx="3359900" cy="21468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47944" y="2438400"/>
            <a:ext cx="3396996" cy="2185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88608" y="2799588"/>
            <a:ext cx="3398520" cy="21854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30795" y="3232404"/>
            <a:ext cx="3396996" cy="21854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71459" y="3677411"/>
            <a:ext cx="3398520" cy="21838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3176" y="737616"/>
            <a:ext cx="2202179" cy="530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95400" y="1600200"/>
            <a:ext cx="10050145" cy="367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75" dirty="0">
                <a:latin typeface="Times New Roman"/>
                <a:cs typeface="Times New Roman"/>
              </a:rPr>
              <a:t>Program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70" dirty="0">
                <a:latin typeface="Times New Roman"/>
                <a:cs typeface="Times New Roman"/>
              </a:rPr>
              <a:t>set </a:t>
            </a:r>
            <a:r>
              <a:rPr sz="2400" spc="45" dirty="0">
                <a:latin typeface="Times New Roman"/>
                <a:cs typeface="Times New Roman"/>
              </a:rPr>
              <a:t>(collection)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80" dirty="0">
                <a:latin typeface="Times New Roman"/>
                <a:cs typeface="Times New Roman"/>
              </a:rPr>
              <a:t>instruction</a:t>
            </a:r>
            <a:r>
              <a:rPr lang="en-US" sz="2400" spc="80" dirty="0">
                <a:latin typeface="Times New Roman"/>
                <a:cs typeface="Times New Roman"/>
              </a:rPr>
              <a:t>s </a:t>
            </a:r>
            <a:r>
              <a:rPr sz="2400" spc="-42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to </a:t>
            </a:r>
            <a:r>
              <a:rPr sz="2400" spc="45" dirty="0">
                <a:latin typeface="Times New Roman"/>
                <a:cs typeface="Times New Roman"/>
              </a:rPr>
              <a:t>do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45" dirty="0">
                <a:latin typeface="Times New Roman"/>
                <a:cs typeface="Times New Roman"/>
              </a:rPr>
              <a:t>meaningful task.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8D1515"/>
              </a:buClr>
              <a:buFont typeface="Arial"/>
              <a:buChar char="•"/>
            </a:pPr>
            <a:endParaRPr sz="47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90" dirty="0">
                <a:latin typeface="Times New Roman"/>
                <a:cs typeface="Times New Roman"/>
              </a:rPr>
              <a:t>A</a:t>
            </a:r>
            <a:r>
              <a:rPr lang="en-US" sz="2400" spc="9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sequence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80" dirty="0">
                <a:latin typeface="Times New Roman"/>
                <a:cs typeface="Times New Roman"/>
              </a:rPr>
              <a:t>instructions </a:t>
            </a:r>
            <a:r>
              <a:rPr sz="2400" spc="85" dirty="0">
                <a:latin typeface="Times New Roman"/>
                <a:cs typeface="Times New Roman"/>
              </a:rPr>
              <a:t>that </a:t>
            </a:r>
            <a:r>
              <a:rPr sz="2400" spc="80" dirty="0">
                <a:latin typeface="Times New Roman"/>
                <a:cs typeface="Times New Roman"/>
              </a:rPr>
              <a:t>are </a:t>
            </a:r>
            <a:r>
              <a:rPr sz="2400" spc="105" dirty="0">
                <a:latin typeface="Times New Roman"/>
                <a:cs typeface="Times New Roman"/>
              </a:rPr>
              <a:t>interpreted </a:t>
            </a:r>
            <a:r>
              <a:rPr sz="2400" spc="75" dirty="0">
                <a:latin typeface="Times New Roman"/>
                <a:cs typeface="Times New Roman"/>
              </a:rPr>
              <a:t>and </a:t>
            </a:r>
            <a:r>
              <a:rPr sz="2400" spc="55" dirty="0">
                <a:latin typeface="Times New Roman"/>
                <a:cs typeface="Times New Roman"/>
              </a:rPr>
              <a:t>executed </a:t>
            </a:r>
            <a:r>
              <a:rPr sz="2400" spc="15" dirty="0">
                <a:latin typeface="Times New Roman"/>
                <a:cs typeface="Times New Roman"/>
              </a:rPr>
              <a:t>by</a:t>
            </a:r>
            <a:r>
              <a:rPr sz="2400" spc="-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30" dirty="0">
                <a:latin typeface="Times New Roman"/>
                <a:cs typeface="Times New Roman"/>
              </a:rPr>
              <a:t>computer.</a:t>
            </a:r>
            <a:endParaRPr sz="24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spc="30" dirty="0">
                <a:latin typeface="Times New Roman"/>
                <a:cs typeface="Times New Roman"/>
              </a:rPr>
              <a:t>It </a:t>
            </a:r>
            <a:r>
              <a:rPr sz="2400" spc="45" dirty="0">
                <a:latin typeface="Times New Roman"/>
                <a:cs typeface="Times New Roman"/>
              </a:rPr>
              <a:t>can </a:t>
            </a:r>
            <a:r>
              <a:rPr sz="2400" spc="50" dirty="0">
                <a:latin typeface="Times New Roman"/>
                <a:cs typeface="Times New Roman"/>
              </a:rPr>
              <a:t>be </a:t>
            </a:r>
            <a:r>
              <a:rPr sz="2400" spc="75" dirty="0">
                <a:latin typeface="Times New Roman"/>
                <a:cs typeface="Times New Roman"/>
              </a:rPr>
              <a:t>made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35" dirty="0">
                <a:latin typeface="Times New Roman"/>
                <a:cs typeface="Times New Roman"/>
              </a:rPr>
              <a:t>single </a:t>
            </a:r>
            <a:r>
              <a:rPr sz="2400" spc="65" dirty="0">
                <a:latin typeface="Times New Roman"/>
                <a:cs typeface="Times New Roman"/>
              </a:rPr>
              <a:t>or </a:t>
            </a:r>
            <a:r>
              <a:rPr sz="2400" spc="100" dirty="0">
                <a:latin typeface="Times New Roman"/>
                <a:cs typeface="Times New Roman"/>
              </a:rPr>
              <a:t>hundred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9" dirty="0">
                <a:latin typeface="Times New Roman"/>
                <a:cs typeface="Times New Roman"/>
              </a:rPr>
              <a:t> </a:t>
            </a:r>
            <a:r>
              <a:rPr lang="en-US" sz="2400" spc="-409" dirty="0">
                <a:latin typeface="Times New Roman"/>
                <a:cs typeface="Times New Roman"/>
              </a:rPr>
              <a:t>     </a:t>
            </a:r>
            <a:r>
              <a:rPr sz="2400" spc="70" dirty="0">
                <a:latin typeface="Times New Roman"/>
                <a:cs typeface="Times New Roman"/>
              </a:rPr>
              <a:t>instructions.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15" dirty="0">
                <a:latin typeface="Times New Roman"/>
                <a:cs typeface="Times New Roman"/>
              </a:rPr>
              <a:t>For </a:t>
            </a:r>
            <a:r>
              <a:rPr sz="2400" spc="35" dirty="0">
                <a:latin typeface="Times New Roman"/>
                <a:cs typeface="Times New Roman"/>
              </a:rPr>
              <a:t>example: </a:t>
            </a:r>
            <a:r>
              <a:rPr sz="2400" spc="30" dirty="0">
                <a:latin typeface="Times New Roman"/>
                <a:cs typeface="Times New Roman"/>
              </a:rPr>
              <a:t>In </a:t>
            </a:r>
            <a:r>
              <a:rPr sz="2400" spc="100" dirty="0">
                <a:latin typeface="Times New Roman"/>
                <a:cs typeface="Times New Roman"/>
              </a:rPr>
              <a:t>order </a:t>
            </a:r>
            <a:r>
              <a:rPr sz="2400" spc="50" dirty="0">
                <a:latin typeface="Times New Roman"/>
                <a:cs typeface="Times New Roman"/>
              </a:rPr>
              <a:t>to </a:t>
            </a:r>
            <a:r>
              <a:rPr sz="2400" spc="70" dirty="0">
                <a:latin typeface="Times New Roman"/>
                <a:cs typeface="Times New Roman"/>
              </a:rPr>
              <a:t>teach </a:t>
            </a:r>
            <a:r>
              <a:rPr sz="2400" spc="75" dirty="0">
                <a:latin typeface="Times New Roman"/>
                <a:cs typeface="Times New Roman"/>
              </a:rPr>
              <a:t>the </a:t>
            </a:r>
            <a:r>
              <a:rPr sz="2400" spc="90" dirty="0">
                <a:latin typeface="Times New Roman"/>
                <a:cs typeface="Times New Roman"/>
              </a:rPr>
              <a:t>computer </a:t>
            </a:r>
            <a:r>
              <a:rPr sz="2400" spc="50" dirty="0">
                <a:latin typeface="Times New Roman"/>
                <a:cs typeface="Times New Roman"/>
              </a:rPr>
              <a:t>on </a:t>
            </a:r>
            <a:r>
              <a:rPr sz="2400" spc="60" dirty="0">
                <a:latin typeface="Times New Roman"/>
                <a:cs typeface="Times New Roman"/>
              </a:rPr>
              <a:t>how </a:t>
            </a:r>
            <a:r>
              <a:rPr sz="2400" spc="50" dirty="0">
                <a:latin typeface="Times New Roman"/>
                <a:cs typeface="Times New Roman"/>
              </a:rPr>
              <a:t>to </a:t>
            </a:r>
            <a:r>
              <a:rPr sz="2400" spc="40" dirty="0">
                <a:latin typeface="Times New Roman"/>
                <a:cs typeface="Times New Roman"/>
              </a:rPr>
              <a:t>calculate </a:t>
            </a:r>
            <a:r>
              <a:rPr sz="2400" spc="50" dirty="0">
                <a:latin typeface="Times New Roman"/>
                <a:cs typeface="Times New Roman"/>
              </a:rPr>
              <a:t>average </a:t>
            </a:r>
            <a:r>
              <a:rPr sz="2400" dirty="0">
                <a:latin typeface="Times New Roman"/>
                <a:cs typeface="Times New Roman"/>
              </a:rPr>
              <a:t>of  </a:t>
            </a:r>
            <a:r>
              <a:rPr sz="2400" spc="95" dirty="0">
                <a:latin typeface="Times New Roman"/>
                <a:cs typeface="Times New Roman"/>
              </a:rPr>
              <a:t>three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numbers?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We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need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multiple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instructions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computer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do 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task.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65576" y="890016"/>
            <a:ext cx="2202179" cy="530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0" y="1600200"/>
            <a:ext cx="10088245" cy="393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4640" marR="1444625">
              <a:lnSpc>
                <a:spcPct val="144000"/>
              </a:lnSpc>
              <a:spcBef>
                <a:spcPts val="95"/>
              </a:spcBef>
            </a:pPr>
            <a:r>
              <a:rPr sz="2100" b="1" spc="-125" dirty="0">
                <a:solidFill>
                  <a:srgbClr val="C00000"/>
                </a:solidFill>
                <a:latin typeface="Georgia"/>
                <a:cs typeface="Georgia"/>
              </a:rPr>
              <a:t>Instruction </a:t>
            </a:r>
            <a:r>
              <a:rPr sz="2100" b="1" spc="5" dirty="0">
                <a:solidFill>
                  <a:srgbClr val="C00000"/>
                </a:solidFill>
                <a:latin typeface="Georgia"/>
                <a:cs typeface="Georgia"/>
              </a:rPr>
              <a:t>1: </a:t>
            </a:r>
            <a:r>
              <a:rPr sz="2100" spc="-5" dirty="0">
                <a:latin typeface="Times New Roman"/>
                <a:cs typeface="Times New Roman"/>
              </a:rPr>
              <a:t>Get </a:t>
            </a:r>
            <a:r>
              <a:rPr sz="2100" spc="40" dirty="0">
                <a:latin typeface="Times New Roman"/>
                <a:cs typeface="Times New Roman"/>
              </a:rPr>
              <a:t>first </a:t>
            </a:r>
            <a:r>
              <a:rPr sz="2100" spc="85" dirty="0">
                <a:latin typeface="Times New Roman"/>
                <a:cs typeface="Times New Roman"/>
              </a:rPr>
              <a:t>number </a:t>
            </a:r>
            <a:r>
              <a:rPr sz="2100" spc="40" dirty="0">
                <a:latin typeface="Times New Roman"/>
                <a:cs typeface="Times New Roman"/>
              </a:rPr>
              <a:t>from </a:t>
            </a:r>
            <a:r>
              <a:rPr sz="2100" spc="70" dirty="0">
                <a:latin typeface="Times New Roman"/>
                <a:cs typeface="Times New Roman"/>
              </a:rPr>
              <a:t>the </a:t>
            </a:r>
            <a:r>
              <a:rPr sz="2100" spc="75" dirty="0">
                <a:latin typeface="Times New Roman"/>
                <a:cs typeface="Times New Roman"/>
              </a:rPr>
              <a:t>user </a:t>
            </a:r>
            <a:r>
              <a:rPr sz="2100" spc="70" dirty="0">
                <a:latin typeface="Times New Roman"/>
                <a:cs typeface="Times New Roman"/>
              </a:rPr>
              <a:t>and store </a:t>
            </a:r>
            <a:r>
              <a:rPr sz="2100" spc="30" dirty="0">
                <a:latin typeface="Times New Roman"/>
                <a:cs typeface="Times New Roman"/>
              </a:rPr>
              <a:t>it in </a:t>
            </a:r>
            <a:r>
              <a:rPr sz="2100" spc="40" dirty="0">
                <a:latin typeface="Times New Roman"/>
                <a:cs typeface="Times New Roman"/>
              </a:rPr>
              <a:t>A</a:t>
            </a:r>
            <a:r>
              <a:rPr lang="en-US" sz="2100" spc="40" dirty="0">
                <a:latin typeface="Times New Roman"/>
                <a:cs typeface="Times New Roman"/>
              </a:rPr>
              <a:t> </a:t>
            </a:r>
            <a:r>
              <a:rPr sz="2100" spc="40" dirty="0">
                <a:latin typeface="Times New Roman"/>
                <a:cs typeface="Times New Roman"/>
              </a:rPr>
              <a:t>variable  </a:t>
            </a:r>
            <a:r>
              <a:rPr sz="2100" b="1" spc="-125" dirty="0">
                <a:solidFill>
                  <a:srgbClr val="C00000"/>
                </a:solidFill>
                <a:latin typeface="Georgia"/>
                <a:cs typeface="Georgia"/>
              </a:rPr>
              <a:t>Instruction</a:t>
            </a:r>
            <a:r>
              <a:rPr sz="2100" b="1" spc="-24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100" b="1" spc="-65" dirty="0">
                <a:solidFill>
                  <a:srgbClr val="C00000"/>
                </a:solidFill>
                <a:latin typeface="Georgia"/>
                <a:cs typeface="Georgia"/>
              </a:rPr>
              <a:t>2:</a:t>
            </a:r>
            <a:r>
              <a:rPr sz="2100" b="1" spc="-21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Get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second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number</a:t>
            </a:r>
            <a:r>
              <a:rPr sz="2100" spc="110" dirty="0">
                <a:latin typeface="Times New Roman"/>
                <a:cs typeface="Times New Roman"/>
              </a:rPr>
              <a:t> </a:t>
            </a:r>
            <a:r>
              <a:rPr sz="2100" spc="40" dirty="0">
                <a:latin typeface="Times New Roman"/>
                <a:cs typeface="Times New Roman"/>
              </a:rPr>
              <a:t>from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the</a:t>
            </a:r>
            <a:r>
              <a:rPr sz="2100" spc="35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user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and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store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Times New Roman"/>
                <a:cs typeface="Times New Roman"/>
              </a:rPr>
              <a:t>it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Times New Roman"/>
                <a:cs typeface="Times New Roman"/>
              </a:rPr>
              <a:t>in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</a:t>
            </a:r>
            <a:r>
              <a:rPr sz="2100" spc="-175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variable  </a:t>
            </a:r>
            <a:r>
              <a:rPr sz="2100" b="1" spc="-125" dirty="0">
                <a:solidFill>
                  <a:srgbClr val="C00000"/>
                </a:solidFill>
                <a:latin typeface="Georgia"/>
                <a:cs typeface="Georgia"/>
              </a:rPr>
              <a:t>Instruction </a:t>
            </a:r>
            <a:r>
              <a:rPr sz="2100" b="1" spc="-70" dirty="0">
                <a:solidFill>
                  <a:srgbClr val="C00000"/>
                </a:solidFill>
                <a:latin typeface="Georgia"/>
                <a:cs typeface="Georgia"/>
              </a:rPr>
              <a:t>3: </a:t>
            </a:r>
            <a:r>
              <a:rPr sz="2100" spc="-5" dirty="0">
                <a:latin typeface="Times New Roman"/>
                <a:cs typeface="Times New Roman"/>
              </a:rPr>
              <a:t>Get </a:t>
            </a:r>
            <a:r>
              <a:rPr sz="2100" spc="75" dirty="0">
                <a:latin typeface="Times New Roman"/>
                <a:cs typeface="Times New Roman"/>
              </a:rPr>
              <a:t>third </a:t>
            </a:r>
            <a:r>
              <a:rPr sz="2100" spc="85" dirty="0">
                <a:latin typeface="Times New Roman"/>
                <a:cs typeface="Times New Roman"/>
              </a:rPr>
              <a:t>number </a:t>
            </a:r>
            <a:r>
              <a:rPr sz="2100" spc="40" dirty="0">
                <a:latin typeface="Times New Roman"/>
                <a:cs typeface="Times New Roman"/>
              </a:rPr>
              <a:t>from </a:t>
            </a:r>
            <a:r>
              <a:rPr sz="2100" spc="70" dirty="0">
                <a:latin typeface="Times New Roman"/>
                <a:cs typeface="Times New Roman"/>
              </a:rPr>
              <a:t>the </a:t>
            </a:r>
            <a:r>
              <a:rPr sz="2100" spc="75" dirty="0">
                <a:latin typeface="Times New Roman"/>
                <a:cs typeface="Times New Roman"/>
              </a:rPr>
              <a:t>user </a:t>
            </a:r>
            <a:r>
              <a:rPr sz="2100" spc="70" dirty="0">
                <a:latin typeface="Times New Roman"/>
                <a:cs typeface="Times New Roman"/>
              </a:rPr>
              <a:t>and store </a:t>
            </a:r>
            <a:r>
              <a:rPr sz="2100" spc="30" dirty="0">
                <a:latin typeface="Times New Roman"/>
                <a:cs typeface="Times New Roman"/>
              </a:rPr>
              <a:t>it in </a:t>
            </a:r>
            <a:r>
              <a:rPr sz="2100" spc="50" dirty="0">
                <a:latin typeface="Times New Roman"/>
                <a:cs typeface="Times New Roman"/>
              </a:rPr>
              <a:t>C</a:t>
            </a:r>
            <a:r>
              <a:rPr lang="en-US" sz="2100" spc="5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variable  </a:t>
            </a:r>
            <a:r>
              <a:rPr sz="2100" b="1" spc="-125" dirty="0">
                <a:solidFill>
                  <a:srgbClr val="C00000"/>
                </a:solidFill>
                <a:latin typeface="Georgia"/>
                <a:cs typeface="Georgia"/>
              </a:rPr>
              <a:t>Instruction </a:t>
            </a:r>
            <a:r>
              <a:rPr sz="2100" b="1" spc="-80" dirty="0">
                <a:solidFill>
                  <a:srgbClr val="C00000"/>
                </a:solidFill>
                <a:latin typeface="Georgia"/>
                <a:cs typeface="Georgia"/>
              </a:rPr>
              <a:t>4: </a:t>
            </a:r>
            <a:r>
              <a:rPr sz="2100" dirty="0">
                <a:latin typeface="Times New Roman"/>
                <a:cs typeface="Times New Roman"/>
              </a:rPr>
              <a:t>Add </a:t>
            </a:r>
            <a:r>
              <a:rPr sz="2100" spc="-85" dirty="0">
                <a:latin typeface="Times New Roman"/>
                <a:cs typeface="Times New Roman"/>
              </a:rPr>
              <a:t>A, </a:t>
            </a:r>
            <a:r>
              <a:rPr sz="2100" spc="-55" dirty="0">
                <a:latin typeface="Times New Roman"/>
                <a:cs typeface="Times New Roman"/>
              </a:rPr>
              <a:t>B, </a:t>
            </a:r>
            <a:r>
              <a:rPr sz="2100" spc="70" dirty="0">
                <a:latin typeface="Times New Roman"/>
                <a:cs typeface="Times New Roman"/>
              </a:rPr>
              <a:t>Cand store the </a:t>
            </a:r>
            <a:r>
              <a:rPr sz="2100" spc="65" dirty="0">
                <a:latin typeface="Times New Roman"/>
                <a:cs typeface="Times New Roman"/>
              </a:rPr>
              <a:t>result </a:t>
            </a:r>
            <a:r>
              <a:rPr sz="2100" spc="30" dirty="0">
                <a:latin typeface="Times New Roman"/>
                <a:cs typeface="Times New Roman"/>
              </a:rPr>
              <a:t>in </a:t>
            </a:r>
            <a:r>
              <a:rPr sz="2100" spc="-110" dirty="0">
                <a:latin typeface="Times New Roman"/>
                <a:cs typeface="Times New Roman"/>
              </a:rPr>
              <a:t>SUM </a:t>
            </a:r>
            <a:r>
              <a:rPr sz="2100" spc="50" dirty="0">
                <a:latin typeface="Times New Roman"/>
                <a:cs typeface="Times New Roman"/>
              </a:rPr>
              <a:t>variable  </a:t>
            </a:r>
            <a:r>
              <a:rPr sz="2100" b="1" spc="-125" dirty="0">
                <a:solidFill>
                  <a:srgbClr val="C00000"/>
                </a:solidFill>
                <a:latin typeface="Georgia"/>
                <a:cs typeface="Georgia"/>
              </a:rPr>
              <a:t>Instruction </a:t>
            </a:r>
            <a:r>
              <a:rPr sz="2100" b="1" spc="-55" dirty="0">
                <a:solidFill>
                  <a:srgbClr val="C00000"/>
                </a:solidFill>
                <a:latin typeface="Georgia"/>
                <a:cs typeface="Georgia"/>
              </a:rPr>
              <a:t>5: </a:t>
            </a:r>
            <a:r>
              <a:rPr sz="2100" dirty="0">
                <a:latin typeface="Times New Roman"/>
                <a:cs typeface="Times New Roman"/>
              </a:rPr>
              <a:t>Divide </a:t>
            </a:r>
            <a:r>
              <a:rPr sz="2100" spc="-110" dirty="0">
                <a:latin typeface="Times New Roman"/>
                <a:cs typeface="Times New Roman"/>
              </a:rPr>
              <a:t>SUM </a:t>
            </a:r>
            <a:r>
              <a:rPr sz="2100" spc="15" dirty="0">
                <a:latin typeface="Times New Roman"/>
                <a:cs typeface="Times New Roman"/>
              </a:rPr>
              <a:t>by </a:t>
            </a:r>
            <a:r>
              <a:rPr sz="2100" dirty="0">
                <a:latin typeface="Times New Roman"/>
                <a:cs typeface="Times New Roman"/>
              </a:rPr>
              <a:t>3 </a:t>
            </a:r>
            <a:r>
              <a:rPr sz="2100" spc="70" dirty="0">
                <a:latin typeface="Times New Roman"/>
                <a:cs typeface="Times New Roman"/>
              </a:rPr>
              <a:t>and store </a:t>
            </a:r>
            <a:r>
              <a:rPr sz="2100" spc="65" dirty="0">
                <a:latin typeface="Times New Roman"/>
                <a:cs typeface="Times New Roman"/>
              </a:rPr>
              <a:t>result </a:t>
            </a:r>
            <a:r>
              <a:rPr sz="2100" spc="30" dirty="0">
                <a:latin typeface="Times New Roman"/>
                <a:cs typeface="Times New Roman"/>
              </a:rPr>
              <a:t>in </a:t>
            </a:r>
            <a:r>
              <a:rPr sz="2100" spc="-50" dirty="0">
                <a:latin typeface="Times New Roman"/>
                <a:cs typeface="Times New Roman"/>
              </a:rPr>
              <a:t>AVGvariable  </a:t>
            </a:r>
            <a:r>
              <a:rPr sz="2100" b="1" spc="-125" dirty="0">
                <a:solidFill>
                  <a:srgbClr val="C00000"/>
                </a:solidFill>
                <a:latin typeface="Georgia"/>
                <a:cs typeface="Georgia"/>
              </a:rPr>
              <a:t>Instruction</a:t>
            </a:r>
            <a:r>
              <a:rPr sz="2100" b="1" spc="-29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100" b="1" spc="-85" dirty="0">
                <a:solidFill>
                  <a:srgbClr val="C00000"/>
                </a:solidFill>
                <a:latin typeface="Georgia"/>
                <a:cs typeface="Georgia"/>
              </a:rPr>
              <a:t>6:</a:t>
            </a:r>
            <a:r>
              <a:rPr sz="2100" b="1" spc="-30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Display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-45" dirty="0">
                <a:latin typeface="Times New Roman"/>
                <a:cs typeface="Times New Roman"/>
              </a:rPr>
              <a:t>AVGvariable</a:t>
            </a:r>
            <a:endParaRPr sz="2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75" dirty="0">
                <a:latin typeface="Times New Roman"/>
                <a:cs typeface="Times New Roman"/>
              </a:rPr>
              <a:t>Instructions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1-6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are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used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solve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single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task.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This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collection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instruction 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70" dirty="0">
                <a:latin typeface="Times New Roman"/>
                <a:cs typeface="Times New Roman"/>
              </a:rPr>
              <a:t>known </a:t>
            </a:r>
            <a:r>
              <a:rPr sz="2400" spc="4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program.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987" y="5945123"/>
            <a:ext cx="6532245" cy="913130"/>
          </a:xfrm>
          <a:custGeom>
            <a:avLst/>
            <a:gdLst/>
            <a:ahLst/>
            <a:cxnLst/>
            <a:rect l="l" t="t" r="r" b="b"/>
            <a:pathLst>
              <a:path w="6532245" h="913129">
                <a:moveTo>
                  <a:pt x="114084" y="21309"/>
                </a:moveTo>
                <a:lnTo>
                  <a:pt x="4850535" y="912874"/>
                </a:lnTo>
                <a:lnTo>
                  <a:pt x="6531867" y="912874"/>
                </a:lnTo>
                <a:lnTo>
                  <a:pt x="114084" y="21309"/>
                </a:lnTo>
                <a:close/>
              </a:path>
              <a:path w="6532245" h="913129">
                <a:moveTo>
                  <a:pt x="876" y="0"/>
                </a:moveTo>
                <a:lnTo>
                  <a:pt x="0" y="5460"/>
                </a:lnTo>
                <a:lnTo>
                  <a:pt x="114084" y="21309"/>
                </a:lnTo>
                <a:lnTo>
                  <a:pt x="876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00" y="5939028"/>
            <a:ext cx="4873625" cy="919480"/>
          </a:xfrm>
          <a:custGeom>
            <a:avLst/>
            <a:gdLst/>
            <a:ahLst/>
            <a:cxnLst/>
            <a:rect l="l" t="t" r="r" b="b"/>
            <a:pathLst>
              <a:path w="4873625" h="919479">
                <a:moveTo>
                  <a:pt x="0" y="0"/>
                </a:moveTo>
                <a:lnTo>
                  <a:pt x="10566" y="6350"/>
                </a:lnTo>
                <a:lnTo>
                  <a:pt x="3828557" y="918970"/>
                </a:lnTo>
                <a:lnTo>
                  <a:pt x="4873488" y="918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789674"/>
            <a:ext cx="4529328" cy="1068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784794"/>
            <a:ext cx="4493914" cy="10732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51176" y="813816"/>
            <a:ext cx="6224016" cy="5303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06751" y="2743200"/>
            <a:ext cx="8572500" cy="32064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8292" y="813816"/>
            <a:ext cx="6214499" cy="530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0" y="1676400"/>
            <a:ext cx="9504680" cy="33111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343660" indent="-287020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75" dirty="0">
                <a:latin typeface="Times New Roman"/>
                <a:cs typeface="Times New Roman"/>
              </a:rPr>
              <a:t>A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programming </a:t>
            </a:r>
            <a:r>
              <a:rPr sz="2400" spc="50" dirty="0">
                <a:latin typeface="Times New Roman"/>
                <a:cs typeface="Times New Roman"/>
              </a:rPr>
              <a:t>language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60" dirty="0">
                <a:latin typeface="Times New Roman"/>
                <a:cs typeface="Times New Roman"/>
              </a:rPr>
              <a:t>an </a:t>
            </a:r>
            <a:r>
              <a:rPr sz="2400" spc="35" dirty="0">
                <a:latin typeface="Times New Roman"/>
                <a:cs typeface="Times New Roman"/>
              </a:rPr>
              <a:t>artificial </a:t>
            </a:r>
            <a:r>
              <a:rPr sz="2400" spc="50" dirty="0">
                <a:latin typeface="Times New Roman"/>
                <a:cs typeface="Times New Roman"/>
              </a:rPr>
              <a:t>language </a:t>
            </a:r>
            <a:r>
              <a:rPr sz="2400" spc="70" dirty="0">
                <a:latin typeface="Times New Roman"/>
                <a:cs typeface="Times New Roman"/>
              </a:rPr>
              <a:t>designed</a:t>
            </a:r>
            <a:r>
              <a:rPr sz="2400" spc="-35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to  </a:t>
            </a:r>
            <a:r>
              <a:rPr sz="2400" spc="65" dirty="0">
                <a:latin typeface="Times New Roman"/>
                <a:cs typeface="Times New Roman"/>
              </a:rPr>
              <a:t>communicate </a:t>
            </a:r>
            <a:r>
              <a:rPr sz="2400" spc="80" dirty="0">
                <a:latin typeface="Times New Roman"/>
                <a:cs typeface="Times New Roman"/>
              </a:rPr>
              <a:t>instructions </a:t>
            </a:r>
            <a:r>
              <a:rPr sz="2400" spc="50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computer.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D1515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D1515"/>
              </a:buClr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75">
                <a:latin typeface="Times New Roman"/>
                <a:cs typeface="Times New Roman"/>
              </a:rPr>
              <a:t>A</a:t>
            </a:r>
            <a:r>
              <a:rPr lang="en-US" sz="2400" spc="75">
                <a:latin typeface="Times New Roman"/>
                <a:cs typeface="Times New Roman"/>
              </a:rPr>
              <a:t> </a:t>
            </a:r>
            <a:r>
              <a:rPr sz="2400" spc="75">
                <a:latin typeface="Times New Roman"/>
                <a:cs typeface="Times New Roman"/>
              </a:rPr>
              <a:t>programming </a:t>
            </a:r>
            <a:r>
              <a:rPr sz="2400" spc="50" dirty="0">
                <a:latin typeface="Times New Roman"/>
                <a:cs typeface="Times New Roman"/>
              </a:rPr>
              <a:t>language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80" dirty="0">
                <a:latin typeface="Times New Roman"/>
                <a:cs typeface="Times New Roman"/>
              </a:rPr>
              <a:t>notation </a:t>
            </a:r>
            <a:r>
              <a:rPr sz="2400" spc="35" dirty="0">
                <a:latin typeface="Times New Roman"/>
                <a:cs typeface="Times New Roman"/>
              </a:rPr>
              <a:t>for </a:t>
            </a:r>
            <a:r>
              <a:rPr sz="2400" spc="65" dirty="0">
                <a:latin typeface="Times New Roman"/>
                <a:cs typeface="Times New Roman"/>
              </a:rPr>
              <a:t>writing</a:t>
            </a:r>
            <a:r>
              <a:rPr sz="2400" spc="-28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programs.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8D1515"/>
              </a:buClr>
              <a:buFont typeface="Arial"/>
              <a:buChar char="•"/>
            </a:pPr>
            <a:endParaRPr sz="47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60" dirty="0">
                <a:latin typeface="Times New Roman"/>
                <a:cs typeface="Times New Roman"/>
              </a:rPr>
              <a:t>A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vocabulary </a:t>
            </a:r>
            <a:r>
              <a:rPr sz="2400" spc="75" dirty="0">
                <a:latin typeface="Times New Roman"/>
                <a:cs typeface="Times New Roman"/>
              </a:rPr>
              <a:t>and </a:t>
            </a:r>
            <a:r>
              <a:rPr sz="2400" spc="70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5" dirty="0">
                <a:latin typeface="Times New Roman"/>
                <a:cs typeface="Times New Roman"/>
              </a:rPr>
              <a:t>grammatical </a:t>
            </a:r>
            <a:r>
              <a:rPr sz="2400" spc="70" dirty="0">
                <a:latin typeface="Times New Roman"/>
                <a:cs typeface="Times New Roman"/>
              </a:rPr>
              <a:t>rules </a:t>
            </a:r>
            <a:r>
              <a:rPr sz="2400" spc="35" dirty="0">
                <a:latin typeface="Times New Roman"/>
                <a:cs typeface="Times New Roman"/>
              </a:rPr>
              <a:t>for </a:t>
            </a:r>
            <a:r>
              <a:rPr sz="2400" spc="75" dirty="0">
                <a:latin typeface="Times New Roman"/>
                <a:cs typeface="Times New Roman"/>
              </a:rPr>
              <a:t>instructing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90" dirty="0">
                <a:latin typeface="Times New Roman"/>
                <a:cs typeface="Times New Roman"/>
              </a:rPr>
              <a:t>computer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to  </a:t>
            </a:r>
            <a:r>
              <a:rPr sz="2400" spc="75" dirty="0">
                <a:latin typeface="Times New Roman"/>
                <a:cs typeface="Times New Roman"/>
              </a:rPr>
              <a:t>perform </a:t>
            </a:r>
            <a:r>
              <a:rPr sz="2400" spc="25" dirty="0">
                <a:latin typeface="Times New Roman"/>
                <a:cs typeface="Times New Roman"/>
              </a:rPr>
              <a:t>specific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tasks.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84492" y="890016"/>
            <a:ext cx="6214499" cy="530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0" y="1676400"/>
            <a:ext cx="8935085" cy="205358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99085" marR="5080" indent="-287020">
              <a:lnSpc>
                <a:spcPct val="90200"/>
              </a:lnSpc>
              <a:spcBef>
                <a:spcPts val="38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25" dirty="0">
                <a:latin typeface="Times New Roman"/>
                <a:cs typeface="Times New Roman"/>
              </a:rPr>
              <a:t>Each </a:t>
            </a:r>
            <a:r>
              <a:rPr sz="2400" spc="50" dirty="0">
                <a:latin typeface="Times New Roman"/>
                <a:cs typeface="Times New Roman"/>
              </a:rPr>
              <a:t>language </a:t>
            </a:r>
            <a:r>
              <a:rPr sz="2400" spc="6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75" dirty="0">
                <a:latin typeface="Times New Roman"/>
                <a:cs typeface="Times New Roman"/>
              </a:rPr>
              <a:t>unique </a:t>
            </a:r>
            <a:r>
              <a:rPr sz="2400" spc="70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65" dirty="0">
                <a:latin typeface="Times New Roman"/>
                <a:cs typeface="Times New Roman"/>
              </a:rPr>
              <a:t>keywords </a:t>
            </a:r>
            <a:r>
              <a:rPr sz="2400" spc="50" dirty="0">
                <a:latin typeface="Times New Roman"/>
                <a:cs typeface="Times New Roman"/>
              </a:rPr>
              <a:t>(special </a:t>
            </a:r>
            <a:r>
              <a:rPr sz="2400" spc="80" dirty="0">
                <a:latin typeface="Times New Roman"/>
                <a:cs typeface="Times New Roman"/>
              </a:rPr>
              <a:t>words </a:t>
            </a:r>
            <a:r>
              <a:rPr sz="2400" spc="85" dirty="0">
                <a:latin typeface="Times New Roman"/>
                <a:cs typeface="Times New Roman"/>
              </a:rPr>
              <a:t>that </a:t>
            </a:r>
            <a:r>
              <a:rPr sz="2400" spc="35" dirty="0">
                <a:latin typeface="Times New Roman"/>
                <a:cs typeface="Times New Roman"/>
              </a:rPr>
              <a:t>it  </a:t>
            </a:r>
            <a:r>
              <a:rPr sz="2400" spc="105" dirty="0">
                <a:latin typeface="Times New Roman"/>
                <a:cs typeface="Times New Roman"/>
              </a:rPr>
              <a:t>understands) </a:t>
            </a:r>
            <a:r>
              <a:rPr sz="2400" spc="7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0" dirty="0">
                <a:latin typeface="Times New Roman"/>
                <a:cs typeface="Times New Roman"/>
              </a:rPr>
              <a:t>special </a:t>
            </a:r>
            <a:r>
              <a:rPr sz="2400" spc="55" dirty="0">
                <a:latin typeface="Times New Roman"/>
                <a:cs typeface="Times New Roman"/>
              </a:rPr>
              <a:t>syntax </a:t>
            </a:r>
            <a:r>
              <a:rPr sz="2400" spc="75" dirty="0">
                <a:latin typeface="Times New Roman"/>
                <a:cs typeface="Times New Roman"/>
              </a:rPr>
              <a:t>(format) </a:t>
            </a:r>
            <a:r>
              <a:rPr sz="2400" spc="35" dirty="0">
                <a:latin typeface="Times New Roman"/>
                <a:cs typeface="Times New Roman"/>
              </a:rPr>
              <a:t>for </a:t>
            </a:r>
            <a:r>
              <a:rPr sz="2400" spc="45" dirty="0">
                <a:latin typeface="Times New Roman"/>
                <a:cs typeface="Times New Roman"/>
              </a:rPr>
              <a:t>organizing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program  </a:t>
            </a:r>
            <a:r>
              <a:rPr sz="2400" spc="70" dirty="0">
                <a:latin typeface="Times New Roman"/>
                <a:cs typeface="Times New Roman"/>
              </a:rPr>
              <a:t>instructions.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D1515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81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70" dirty="0">
                <a:latin typeface="Times New Roman"/>
                <a:cs typeface="Times New Roman"/>
              </a:rPr>
              <a:t>There </a:t>
            </a:r>
            <a:r>
              <a:rPr sz="2400" spc="80" dirty="0">
                <a:latin typeface="Times New Roman"/>
                <a:cs typeface="Times New Roman"/>
              </a:rPr>
              <a:t>are </a:t>
            </a:r>
            <a:r>
              <a:rPr sz="2400" spc="55" dirty="0">
                <a:latin typeface="Times New Roman"/>
                <a:cs typeface="Times New Roman"/>
              </a:rPr>
              <a:t>many </a:t>
            </a:r>
            <a:r>
              <a:rPr sz="2400" spc="70" dirty="0">
                <a:latin typeface="Times New Roman"/>
                <a:cs typeface="Times New Roman"/>
              </a:rPr>
              <a:t>programming </a:t>
            </a:r>
            <a:r>
              <a:rPr sz="2400" spc="40" dirty="0">
                <a:latin typeface="Times New Roman"/>
                <a:cs typeface="Times New Roman"/>
              </a:rPr>
              <a:t>languages. </a:t>
            </a:r>
            <a:r>
              <a:rPr sz="2400" spc="15" dirty="0">
                <a:latin typeface="Times New Roman"/>
                <a:cs typeface="Times New Roman"/>
              </a:rPr>
              <a:t>For</a:t>
            </a:r>
            <a:r>
              <a:rPr sz="2400" spc="-29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example: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828800" y="4161866"/>
            <a:ext cx="1586865" cy="905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lang="en-US" sz="2400" b="1" spc="-375" dirty="0">
                <a:solidFill>
                  <a:srgbClr val="C00000"/>
                </a:solidFill>
                <a:latin typeface="Georgia"/>
                <a:cs typeface="Georgia"/>
              </a:rPr>
              <a:t>C</a:t>
            </a:r>
            <a:r>
              <a:rPr lang="en-US" sz="2400" b="1" spc="-290" dirty="0">
                <a:solidFill>
                  <a:srgbClr val="C00000"/>
                </a:solidFill>
                <a:latin typeface="Georgia"/>
                <a:cs typeface="Georgia"/>
              </a:rPr>
              <a:t>O</a:t>
            </a:r>
            <a:r>
              <a:rPr lang="en-US" sz="2400" b="1" spc="-295" dirty="0">
                <a:solidFill>
                  <a:srgbClr val="C00000"/>
                </a:solidFill>
                <a:latin typeface="Georgia"/>
                <a:cs typeface="Georgia"/>
              </a:rPr>
              <a:t>B</a:t>
            </a:r>
            <a:r>
              <a:rPr lang="en-US" sz="2400" b="1" spc="-300" dirty="0">
                <a:solidFill>
                  <a:srgbClr val="C00000"/>
                </a:solidFill>
                <a:latin typeface="Georgia"/>
                <a:cs typeface="Georgia"/>
              </a:rPr>
              <a:t>O</a:t>
            </a:r>
            <a:r>
              <a:rPr lang="en-US" sz="2400" b="1" dirty="0">
                <a:solidFill>
                  <a:srgbClr val="C00000"/>
                </a:solidFill>
                <a:latin typeface="Georgia"/>
                <a:cs typeface="Georgia"/>
              </a:rPr>
              <a:t>L</a:t>
            </a: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lang="en-US" sz="2400" b="1" spc="-135" dirty="0">
                <a:solidFill>
                  <a:srgbClr val="C00000"/>
                </a:solidFill>
                <a:latin typeface="Georgia"/>
                <a:cs typeface="Georgia"/>
              </a:rPr>
              <a:t>Pascal</a:t>
            </a:r>
            <a:endParaRPr lang="en-US" sz="24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2400" y="4174358"/>
            <a:ext cx="1310640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205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lang="en-US" sz="2400" b="1" dirty="0">
                <a:solidFill>
                  <a:srgbClr val="C00000"/>
                </a:solidFill>
                <a:latin typeface="Georgia"/>
                <a:cs typeface="Georgia"/>
              </a:rPr>
              <a:t>C</a:t>
            </a:r>
            <a:endParaRPr lang="en-US" sz="24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lang="en-US" sz="2400" b="1" spc="-204" dirty="0">
                <a:solidFill>
                  <a:srgbClr val="C00000"/>
                </a:solidFill>
                <a:latin typeface="Georgia"/>
                <a:cs typeface="Georgia"/>
              </a:rPr>
              <a:t>C++</a:t>
            </a:r>
            <a:endParaRPr lang="en-US" sz="2400" b="1" spc="-365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299085" indent="-287020">
              <a:spcBef>
                <a:spcPts val="1205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lang="en-US" sz="2400" b="1" spc="-280" dirty="0">
                <a:solidFill>
                  <a:srgbClr val="C00000"/>
                </a:solidFill>
                <a:latin typeface="Georgia"/>
                <a:cs typeface="Georgia"/>
              </a:rPr>
              <a:t>C#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48400" y="4161866"/>
            <a:ext cx="132905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40" dirty="0">
                <a:solidFill>
                  <a:srgbClr val="C00000"/>
                </a:solidFill>
                <a:latin typeface="Georgia"/>
                <a:cs typeface="Georgia"/>
              </a:rPr>
              <a:t>Python</a:t>
            </a:r>
            <a:endParaRPr sz="2400" dirty="0">
              <a:latin typeface="Georgia"/>
              <a:cs typeface="Georgia"/>
            </a:endParaRPr>
          </a:p>
          <a:p>
            <a:pPr marL="299085" indent="-287020">
              <a:spcBef>
                <a:spcPts val="1205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lang="en-US" sz="2400" b="1" spc="-365" dirty="0">
                <a:solidFill>
                  <a:srgbClr val="C00000"/>
                </a:solidFill>
                <a:latin typeface="Georgia"/>
                <a:cs typeface="Georgia"/>
              </a:rPr>
              <a:t>JAVA</a:t>
            </a:r>
          </a:p>
          <a:p>
            <a:pPr marL="299085" indent="-287020">
              <a:spcBef>
                <a:spcPts val="1205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lang="en-US" sz="2400" b="1" spc="-365" dirty="0">
                <a:solidFill>
                  <a:srgbClr val="C00000"/>
                </a:solidFill>
                <a:latin typeface="Georgia"/>
                <a:cs typeface="Georgia"/>
              </a:rPr>
              <a:t>PHP</a:t>
            </a:r>
            <a:endParaRPr lang="en-US" sz="2400" b="1" spc="-280" dirty="0">
              <a:solidFill>
                <a:srgbClr val="C00000"/>
              </a:solidFill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205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2219" y="707136"/>
            <a:ext cx="8887596" cy="560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0" y="1889251"/>
            <a:ext cx="6678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70" dirty="0">
                <a:latin typeface="Times New Roman"/>
                <a:cs typeface="Times New Roman"/>
              </a:rPr>
              <a:t>There </a:t>
            </a:r>
            <a:r>
              <a:rPr sz="2400" spc="80" dirty="0">
                <a:latin typeface="Times New Roman"/>
                <a:cs typeface="Times New Roman"/>
              </a:rPr>
              <a:t>are </a:t>
            </a:r>
            <a:r>
              <a:rPr sz="2400" spc="95" dirty="0">
                <a:latin typeface="Times New Roman"/>
                <a:cs typeface="Times New Roman"/>
              </a:rPr>
              <a:t>three </a:t>
            </a:r>
            <a:r>
              <a:rPr sz="2400" spc="70" dirty="0">
                <a:latin typeface="Times New Roman"/>
                <a:cs typeface="Times New Roman"/>
              </a:rPr>
              <a:t>types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70" dirty="0">
                <a:latin typeface="Times New Roman"/>
                <a:cs typeface="Times New Roman"/>
              </a:rPr>
              <a:t>programming</a:t>
            </a:r>
            <a:r>
              <a:rPr sz="2400" spc="-32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languages: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0" y="2514600"/>
            <a:ext cx="8926068" cy="3631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676400"/>
            <a:ext cx="962647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760220">
              <a:lnSpc>
                <a:spcPct val="100000"/>
              </a:lnSpc>
              <a:spcBef>
                <a:spcPts val="105"/>
              </a:spcBef>
            </a:pPr>
            <a:r>
              <a:rPr sz="4400" b="1" spc="-25" dirty="0">
                <a:latin typeface="Cambria"/>
                <a:cs typeface="Cambria"/>
              </a:rPr>
              <a:t>Computer</a:t>
            </a:r>
            <a:r>
              <a:rPr sz="4400" b="1" spc="-200" dirty="0">
                <a:latin typeface="Cambria"/>
                <a:cs typeface="Cambria"/>
              </a:rPr>
              <a:t> </a:t>
            </a:r>
            <a:r>
              <a:rPr sz="4400" b="1" spc="-30" dirty="0">
                <a:latin typeface="Cambria"/>
                <a:cs typeface="Cambria"/>
              </a:rPr>
              <a:t>Programming</a:t>
            </a:r>
            <a:endParaRPr sz="44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1576" y="865632"/>
            <a:ext cx="5193791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91283" y="2363723"/>
            <a:ext cx="3017520" cy="1778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73012" y="1938610"/>
            <a:ext cx="2033876" cy="2281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38908" y="4382261"/>
            <a:ext cx="2917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0" dirty="0">
                <a:latin typeface="Georgia"/>
                <a:cs typeface="Georgia"/>
              </a:rPr>
              <a:t>Machine</a:t>
            </a:r>
            <a:r>
              <a:rPr sz="2400" b="1" spc="-380" dirty="0">
                <a:latin typeface="Georgia"/>
                <a:cs typeface="Georgia"/>
              </a:rPr>
              <a:t> </a:t>
            </a:r>
            <a:r>
              <a:rPr sz="2400" b="1" spc="-165" dirty="0">
                <a:latin typeface="Georgia"/>
                <a:cs typeface="Georgia"/>
              </a:rPr>
              <a:t>(Computer)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56269" y="4382261"/>
            <a:ext cx="3161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0" dirty="0">
                <a:latin typeface="Georgia"/>
                <a:cs typeface="Georgia"/>
              </a:rPr>
              <a:t>Human(Programmer)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90344" y="5068823"/>
            <a:ext cx="9319260" cy="483234"/>
          </a:xfrm>
          <a:custGeom>
            <a:avLst/>
            <a:gdLst/>
            <a:ahLst/>
            <a:cxnLst/>
            <a:rect l="l" t="t" r="r" b="b"/>
            <a:pathLst>
              <a:path w="9319260" h="483235">
                <a:moveTo>
                  <a:pt x="241554" y="0"/>
                </a:moveTo>
                <a:lnTo>
                  <a:pt x="0" y="241426"/>
                </a:lnTo>
                <a:lnTo>
                  <a:pt x="241554" y="482981"/>
                </a:lnTo>
                <a:lnTo>
                  <a:pt x="241554" y="362203"/>
                </a:lnTo>
                <a:lnTo>
                  <a:pt x="9198483" y="362203"/>
                </a:lnTo>
                <a:lnTo>
                  <a:pt x="9319260" y="241426"/>
                </a:lnTo>
                <a:lnTo>
                  <a:pt x="9198483" y="120776"/>
                </a:lnTo>
                <a:lnTo>
                  <a:pt x="241554" y="120776"/>
                </a:lnTo>
                <a:lnTo>
                  <a:pt x="241554" y="0"/>
                </a:lnTo>
                <a:close/>
              </a:path>
            </a:pathLst>
          </a:custGeom>
          <a:solidFill>
            <a:srgbClr val="BA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68050" y="5431028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4" h="121285">
                <a:moveTo>
                  <a:pt x="120776" y="0"/>
                </a:moveTo>
                <a:lnTo>
                  <a:pt x="0" y="0"/>
                </a:lnTo>
                <a:lnTo>
                  <a:pt x="0" y="120777"/>
                </a:lnTo>
                <a:lnTo>
                  <a:pt x="120776" y="0"/>
                </a:lnTo>
                <a:close/>
              </a:path>
            </a:pathLst>
          </a:custGeom>
          <a:solidFill>
            <a:srgbClr val="BA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68050" y="5068823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4" h="121285">
                <a:moveTo>
                  <a:pt x="0" y="0"/>
                </a:moveTo>
                <a:lnTo>
                  <a:pt x="0" y="120776"/>
                </a:lnTo>
                <a:lnTo>
                  <a:pt x="120776" y="120776"/>
                </a:lnTo>
                <a:lnTo>
                  <a:pt x="0" y="0"/>
                </a:lnTo>
                <a:close/>
              </a:path>
            </a:pathLst>
          </a:custGeom>
          <a:solidFill>
            <a:srgbClr val="BA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0344" y="5068823"/>
            <a:ext cx="9319260" cy="483234"/>
          </a:xfrm>
          <a:custGeom>
            <a:avLst/>
            <a:gdLst/>
            <a:ahLst/>
            <a:cxnLst/>
            <a:rect l="l" t="t" r="r" b="b"/>
            <a:pathLst>
              <a:path w="9319260" h="483235">
                <a:moveTo>
                  <a:pt x="0" y="241426"/>
                </a:moveTo>
                <a:lnTo>
                  <a:pt x="241554" y="0"/>
                </a:lnTo>
                <a:lnTo>
                  <a:pt x="241554" y="120776"/>
                </a:lnTo>
                <a:lnTo>
                  <a:pt x="9077706" y="120776"/>
                </a:lnTo>
                <a:lnTo>
                  <a:pt x="9077706" y="0"/>
                </a:lnTo>
                <a:lnTo>
                  <a:pt x="9319260" y="241426"/>
                </a:lnTo>
                <a:lnTo>
                  <a:pt x="9077706" y="482981"/>
                </a:lnTo>
                <a:lnTo>
                  <a:pt x="9077706" y="362203"/>
                </a:lnTo>
                <a:lnTo>
                  <a:pt x="241554" y="362203"/>
                </a:lnTo>
                <a:lnTo>
                  <a:pt x="241554" y="482981"/>
                </a:lnTo>
                <a:lnTo>
                  <a:pt x="0" y="241426"/>
                </a:lnTo>
                <a:close/>
              </a:path>
            </a:pathLst>
          </a:custGeom>
          <a:ln w="15240">
            <a:solidFill>
              <a:srgbClr val="8711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0695" y="4988052"/>
            <a:ext cx="1761489" cy="647700"/>
          </a:xfrm>
          <a:custGeom>
            <a:avLst/>
            <a:gdLst/>
            <a:ahLst/>
            <a:cxnLst/>
            <a:rect l="l" t="t" r="r" b="b"/>
            <a:pathLst>
              <a:path w="1761489" h="647700">
                <a:moveTo>
                  <a:pt x="0" y="647700"/>
                </a:moveTo>
                <a:lnTo>
                  <a:pt x="1761362" y="647700"/>
                </a:lnTo>
                <a:lnTo>
                  <a:pt x="1761362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1457" y="4988814"/>
            <a:ext cx="1761489" cy="647700"/>
          </a:xfrm>
          <a:custGeom>
            <a:avLst/>
            <a:gdLst/>
            <a:ahLst/>
            <a:cxnLst/>
            <a:rect l="l" t="t" r="r" b="b"/>
            <a:pathLst>
              <a:path w="1761489" h="647700">
                <a:moveTo>
                  <a:pt x="0" y="647700"/>
                </a:moveTo>
                <a:lnTo>
                  <a:pt x="1761363" y="647700"/>
                </a:lnTo>
                <a:lnTo>
                  <a:pt x="1761363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BA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14016" y="5042915"/>
            <a:ext cx="1930908" cy="679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97656" y="5119573"/>
            <a:ext cx="7613143" cy="1197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Georgia"/>
                <a:cs typeface="Georgia"/>
              </a:rPr>
              <a:t>LANGUAGE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744220">
              <a:lnSpc>
                <a:spcPct val="100000"/>
              </a:lnSpc>
            </a:pPr>
            <a:r>
              <a:rPr sz="2400" spc="60" dirty="0">
                <a:latin typeface="Times New Roman"/>
                <a:cs typeface="Times New Roman"/>
              </a:rPr>
              <a:t>A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language </a:t>
            </a:r>
            <a:r>
              <a:rPr sz="2400" spc="40" dirty="0">
                <a:latin typeface="Times New Roman"/>
                <a:cs typeface="Times New Roman"/>
              </a:rPr>
              <a:t>which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55" dirty="0">
                <a:latin typeface="Times New Roman"/>
                <a:cs typeface="Times New Roman"/>
              </a:rPr>
              <a:t>closer </a:t>
            </a:r>
            <a:r>
              <a:rPr sz="2400" spc="50" dirty="0">
                <a:latin typeface="Times New Roman"/>
                <a:cs typeface="Times New Roman"/>
              </a:rPr>
              <a:t>to </a:t>
            </a:r>
            <a:r>
              <a:rPr sz="2400" spc="65" dirty="0">
                <a:latin typeface="Times New Roman"/>
                <a:cs typeface="Times New Roman"/>
              </a:rPr>
              <a:t>machine</a:t>
            </a:r>
            <a:r>
              <a:rPr sz="2400" spc="-27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(computer)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1576" y="865632"/>
            <a:ext cx="5193791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3116" y="3197809"/>
            <a:ext cx="9525635" cy="2613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55" dirty="0">
                <a:latin typeface="Times New Roman"/>
                <a:cs typeface="Times New Roman"/>
              </a:rPr>
              <a:t>A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low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level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language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one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which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closer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machine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(computer)</a:t>
            </a:r>
            <a:r>
              <a:rPr sz="2400" spc="7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8D1515"/>
              </a:buClr>
              <a:buFont typeface="Arial"/>
              <a:buChar char="•"/>
            </a:pPr>
            <a:endParaRPr sz="3650" dirty="0">
              <a:latin typeface="Times New Roman"/>
              <a:cs typeface="Times New Roman"/>
            </a:endParaRPr>
          </a:p>
          <a:p>
            <a:pPr marL="299085" marR="770255" indent="-287020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30" dirty="0">
                <a:latin typeface="Times New Roman"/>
                <a:cs typeface="Times New Roman"/>
              </a:rPr>
              <a:t>It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75" dirty="0">
                <a:latin typeface="Times New Roman"/>
                <a:cs typeface="Times New Roman"/>
              </a:rPr>
              <a:t>easier </a:t>
            </a:r>
            <a:r>
              <a:rPr sz="2400" spc="35" dirty="0">
                <a:latin typeface="Times New Roman"/>
                <a:cs typeface="Times New Roman"/>
              </a:rPr>
              <a:t>for </a:t>
            </a:r>
            <a:r>
              <a:rPr sz="2400" spc="65" dirty="0">
                <a:latin typeface="Times New Roman"/>
                <a:cs typeface="Times New Roman"/>
              </a:rPr>
              <a:t>machines </a:t>
            </a:r>
            <a:r>
              <a:rPr sz="2400" spc="50" dirty="0">
                <a:latin typeface="Times New Roman"/>
                <a:cs typeface="Times New Roman"/>
              </a:rPr>
              <a:t>to </a:t>
            </a:r>
            <a:r>
              <a:rPr sz="2400" spc="105" dirty="0">
                <a:latin typeface="Times New Roman"/>
                <a:cs typeface="Times New Roman"/>
              </a:rPr>
              <a:t>understand </a:t>
            </a:r>
            <a:r>
              <a:rPr sz="2400" spc="75" dirty="0">
                <a:latin typeface="Times New Roman"/>
                <a:cs typeface="Times New Roman"/>
              </a:rPr>
              <a:t>and </a:t>
            </a:r>
            <a:r>
              <a:rPr sz="2400" spc="10" dirty="0">
                <a:latin typeface="Times New Roman"/>
                <a:cs typeface="Times New Roman"/>
              </a:rPr>
              <a:t>difficult </a:t>
            </a:r>
            <a:r>
              <a:rPr sz="2400" spc="35" dirty="0">
                <a:latin typeface="Times New Roman"/>
                <a:cs typeface="Times New Roman"/>
              </a:rPr>
              <a:t>for </a:t>
            </a:r>
            <a:r>
              <a:rPr sz="2400" spc="80" dirty="0">
                <a:latin typeface="Times New Roman"/>
                <a:cs typeface="Times New Roman"/>
              </a:rPr>
              <a:t>humans</a:t>
            </a:r>
            <a:r>
              <a:rPr sz="2400" spc="-36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to  </a:t>
            </a:r>
            <a:r>
              <a:rPr sz="2400" spc="95" dirty="0">
                <a:latin typeface="Times New Roman"/>
                <a:cs typeface="Times New Roman"/>
              </a:rPr>
              <a:t>understand.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8D1515"/>
              </a:buClr>
              <a:buFont typeface="Arial"/>
              <a:buChar char="•"/>
            </a:pPr>
            <a:endParaRPr sz="36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30" dirty="0">
                <a:latin typeface="Times New Roman"/>
                <a:cs typeface="Times New Roman"/>
              </a:rPr>
              <a:t>It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faster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in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execution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compared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high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and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middle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level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languages.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2976" y="865632"/>
            <a:ext cx="5193791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3116" y="2502789"/>
            <a:ext cx="5878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55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75" dirty="0">
                <a:latin typeface="Times New Roman"/>
                <a:cs typeface="Times New Roman"/>
              </a:rPr>
              <a:t>the </a:t>
            </a:r>
            <a:r>
              <a:rPr sz="2400" spc="70" dirty="0">
                <a:latin typeface="Times New Roman"/>
                <a:cs typeface="Times New Roman"/>
              </a:rPr>
              <a:t>types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30" dirty="0">
                <a:latin typeface="Times New Roman"/>
                <a:cs typeface="Times New Roman"/>
              </a:rPr>
              <a:t>low </a:t>
            </a:r>
            <a:r>
              <a:rPr sz="2400" spc="15" dirty="0">
                <a:latin typeface="Times New Roman"/>
                <a:cs typeface="Times New Roman"/>
              </a:rPr>
              <a:t>level </a:t>
            </a:r>
            <a:r>
              <a:rPr sz="2400" spc="50" dirty="0">
                <a:latin typeface="Times New Roman"/>
                <a:cs typeface="Times New Roman"/>
              </a:rPr>
              <a:t>languages</a:t>
            </a:r>
            <a:r>
              <a:rPr sz="2400" spc="-40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0500" y="3864172"/>
            <a:ext cx="5959540" cy="18164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7776" y="865632"/>
            <a:ext cx="4773168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0" y="1676400"/>
            <a:ext cx="9885045" cy="4187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30" dirty="0">
                <a:latin typeface="Times New Roman"/>
                <a:cs typeface="Times New Roman"/>
              </a:rPr>
              <a:t>It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70" dirty="0">
                <a:latin typeface="Times New Roman"/>
                <a:cs typeface="Times New Roman"/>
              </a:rPr>
              <a:t>one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-40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low </a:t>
            </a:r>
            <a:r>
              <a:rPr sz="2400" spc="15" dirty="0">
                <a:latin typeface="Times New Roman"/>
                <a:cs typeface="Times New Roman"/>
              </a:rPr>
              <a:t>level </a:t>
            </a:r>
            <a:r>
              <a:rPr sz="2400" spc="35" dirty="0">
                <a:latin typeface="Times New Roman"/>
                <a:cs typeface="Times New Roman"/>
              </a:rPr>
              <a:t>language.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8D1515"/>
              </a:buClr>
              <a:buFont typeface="Arial"/>
              <a:buChar char="•"/>
            </a:pPr>
            <a:endParaRPr sz="36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30" dirty="0">
                <a:latin typeface="Times New Roman"/>
                <a:cs typeface="Times New Roman"/>
              </a:rPr>
              <a:t>It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75" dirty="0">
                <a:latin typeface="Times New Roman"/>
                <a:cs typeface="Times New Roman"/>
              </a:rPr>
              <a:t>the </a:t>
            </a:r>
            <a:r>
              <a:rPr sz="2400" spc="50" dirty="0">
                <a:latin typeface="Times New Roman"/>
                <a:cs typeface="Times New Roman"/>
              </a:rPr>
              <a:t>language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0" dirty="0">
                <a:latin typeface="Times New Roman"/>
                <a:cs typeface="Times New Roman"/>
              </a:rPr>
              <a:t>0s </a:t>
            </a:r>
            <a:r>
              <a:rPr sz="2400" spc="75" dirty="0">
                <a:latin typeface="Times New Roman"/>
                <a:cs typeface="Times New Roman"/>
              </a:rPr>
              <a:t>and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1s.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8D1515"/>
              </a:buClr>
              <a:buFont typeface="Arial"/>
              <a:buChar char="•"/>
            </a:pPr>
            <a:endParaRPr sz="3650" dirty="0">
              <a:latin typeface="Times New Roman"/>
              <a:cs typeface="Times New Roman"/>
            </a:endParaRPr>
          </a:p>
          <a:p>
            <a:pPr marL="299085" marR="688340" indent="-287020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25" dirty="0">
                <a:latin typeface="Times New Roman"/>
                <a:cs typeface="Times New Roman"/>
              </a:rPr>
              <a:t>Machine </a:t>
            </a:r>
            <a:r>
              <a:rPr sz="2400" spc="50" dirty="0">
                <a:latin typeface="Times New Roman"/>
                <a:cs typeface="Times New Roman"/>
              </a:rPr>
              <a:t>languages </a:t>
            </a:r>
            <a:r>
              <a:rPr sz="2400" spc="80" dirty="0">
                <a:latin typeface="Times New Roman"/>
                <a:cs typeface="Times New Roman"/>
              </a:rPr>
              <a:t>are </a:t>
            </a:r>
            <a:r>
              <a:rPr sz="2400" spc="75" dirty="0">
                <a:latin typeface="Times New Roman"/>
                <a:cs typeface="Times New Roman"/>
              </a:rPr>
              <a:t>the </a:t>
            </a:r>
            <a:r>
              <a:rPr sz="2400" spc="25" dirty="0">
                <a:latin typeface="Times New Roman"/>
                <a:cs typeface="Times New Roman"/>
              </a:rPr>
              <a:t>only </a:t>
            </a:r>
            <a:r>
              <a:rPr sz="2400" spc="50" dirty="0">
                <a:latin typeface="Times New Roman"/>
                <a:cs typeface="Times New Roman"/>
              </a:rPr>
              <a:t>languages directly </a:t>
            </a:r>
            <a:r>
              <a:rPr sz="2400" spc="95" dirty="0">
                <a:latin typeface="Times New Roman"/>
                <a:cs typeface="Times New Roman"/>
              </a:rPr>
              <a:t>understood </a:t>
            </a:r>
            <a:r>
              <a:rPr sz="2400" spc="15" dirty="0">
                <a:latin typeface="Times New Roman"/>
                <a:cs typeface="Times New Roman"/>
              </a:rPr>
              <a:t>by</a:t>
            </a:r>
            <a:r>
              <a:rPr sz="2400" spc="-34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  </a:t>
            </a:r>
            <a:r>
              <a:rPr sz="2400" spc="65" dirty="0">
                <a:latin typeface="Times New Roman"/>
                <a:cs typeface="Times New Roman"/>
              </a:rPr>
              <a:t>computers.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8D1515"/>
              </a:buClr>
              <a:buFont typeface="Arial"/>
              <a:buChar char="•"/>
            </a:pPr>
            <a:endParaRPr sz="365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15" dirty="0">
                <a:latin typeface="Times New Roman"/>
                <a:cs typeface="Times New Roman"/>
              </a:rPr>
              <a:t>While </a:t>
            </a:r>
            <a:r>
              <a:rPr sz="2400" spc="30" dirty="0">
                <a:latin typeface="Times New Roman"/>
                <a:cs typeface="Times New Roman"/>
              </a:rPr>
              <a:t>easily </a:t>
            </a:r>
            <a:r>
              <a:rPr sz="2400" spc="90" dirty="0">
                <a:latin typeface="Times New Roman"/>
                <a:cs typeface="Times New Roman"/>
              </a:rPr>
              <a:t>understood </a:t>
            </a:r>
            <a:r>
              <a:rPr sz="2400" spc="15" dirty="0">
                <a:latin typeface="Times New Roman"/>
                <a:cs typeface="Times New Roman"/>
              </a:rPr>
              <a:t>by </a:t>
            </a:r>
            <a:r>
              <a:rPr sz="2400" spc="65" dirty="0">
                <a:latin typeface="Times New Roman"/>
                <a:cs typeface="Times New Roman"/>
              </a:rPr>
              <a:t>computers, machine </a:t>
            </a:r>
            <a:r>
              <a:rPr sz="2400" spc="50" dirty="0">
                <a:latin typeface="Times New Roman"/>
                <a:cs typeface="Times New Roman"/>
              </a:rPr>
              <a:t>languages </a:t>
            </a:r>
            <a:r>
              <a:rPr sz="2400" spc="80" dirty="0">
                <a:latin typeface="Times New Roman"/>
                <a:cs typeface="Times New Roman"/>
              </a:rPr>
              <a:t>are </a:t>
            </a:r>
            <a:r>
              <a:rPr sz="2400" spc="65" dirty="0">
                <a:latin typeface="Times New Roman"/>
                <a:cs typeface="Times New Roman"/>
              </a:rPr>
              <a:t>almost  </a:t>
            </a:r>
            <a:r>
              <a:rPr sz="2400" spc="55" dirty="0">
                <a:latin typeface="Times New Roman"/>
                <a:cs typeface="Times New Roman"/>
              </a:rPr>
              <a:t>impossible </a:t>
            </a:r>
            <a:r>
              <a:rPr sz="2400" spc="35" dirty="0">
                <a:latin typeface="Times New Roman"/>
                <a:cs typeface="Times New Roman"/>
              </a:rPr>
              <a:t>for </a:t>
            </a:r>
            <a:r>
              <a:rPr sz="2400" spc="80" dirty="0">
                <a:latin typeface="Times New Roman"/>
                <a:cs typeface="Times New Roman"/>
              </a:rPr>
              <a:t>humans </a:t>
            </a:r>
            <a:r>
              <a:rPr sz="2400" spc="50" dirty="0">
                <a:latin typeface="Times New Roman"/>
                <a:cs typeface="Times New Roman"/>
              </a:rPr>
              <a:t>to </a:t>
            </a:r>
            <a:r>
              <a:rPr sz="2400" spc="65" dirty="0">
                <a:latin typeface="Times New Roman"/>
                <a:cs typeface="Times New Roman"/>
              </a:rPr>
              <a:t>use because </a:t>
            </a:r>
            <a:r>
              <a:rPr sz="2400" spc="60" dirty="0">
                <a:latin typeface="Times New Roman"/>
                <a:cs typeface="Times New Roman"/>
              </a:rPr>
              <a:t>they </a:t>
            </a:r>
            <a:r>
              <a:rPr sz="2400" spc="55" dirty="0">
                <a:latin typeface="Times New Roman"/>
                <a:cs typeface="Times New Roman"/>
              </a:rPr>
              <a:t>consist </a:t>
            </a:r>
            <a:r>
              <a:rPr sz="2400" spc="60" dirty="0">
                <a:latin typeface="Times New Roman"/>
                <a:cs typeface="Times New Roman"/>
              </a:rPr>
              <a:t>entirely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95" dirty="0">
                <a:latin typeface="Times New Roman"/>
                <a:cs typeface="Times New Roman"/>
              </a:rPr>
              <a:t>numbers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(0s  </a:t>
            </a:r>
            <a:r>
              <a:rPr sz="2200" spc="65" dirty="0">
                <a:latin typeface="Times New Roman"/>
                <a:cs typeface="Times New Roman"/>
              </a:rPr>
              <a:t>and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1s)</a:t>
            </a:r>
            <a:r>
              <a:rPr sz="2400" spc="3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1524000"/>
            <a:ext cx="9611995" cy="406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2592"/>
              <a:buFont typeface="Arial"/>
              <a:buChar char="•"/>
              <a:tabLst>
                <a:tab pos="299720" algn="l"/>
              </a:tabLst>
            </a:pPr>
            <a:r>
              <a:rPr sz="2700" spc="30" dirty="0">
                <a:latin typeface="Lucida Sans Unicode"/>
                <a:cs typeface="Lucida Sans Unicode"/>
              </a:rPr>
              <a:t>It </a:t>
            </a:r>
            <a:r>
              <a:rPr sz="2700" spc="20" dirty="0">
                <a:latin typeface="Lucida Sans Unicode"/>
                <a:cs typeface="Lucida Sans Unicode"/>
              </a:rPr>
              <a:t>is </a:t>
            </a:r>
            <a:r>
              <a:rPr sz="2700" spc="75" dirty="0">
                <a:latin typeface="Lucida Sans Unicode"/>
                <a:cs typeface="Lucida Sans Unicode"/>
              </a:rPr>
              <a:t>the </a:t>
            </a:r>
            <a:r>
              <a:rPr sz="2700" spc="45" dirty="0">
                <a:latin typeface="Lucida Sans Unicode"/>
                <a:cs typeface="Lucida Sans Unicode"/>
              </a:rPr>
              <a:t>native language </a:t>
            </a:r>
            <a:r>
              <a:rPr sz="2700" spc="-5" dirty="0">
                <a:latin typeface="Lucida Sans Unicode"/>
                <a:cs typeface="Lucida Sans Unicode"/>
              </a:rPr>
              <a:t>of </a:t>
            </a:r>
            <a:r>
              <a:rPr sz="2700" spc="75" dirty="0">
                <a:latin typeface="Lucida Sans Unicode"/>
                <a:cs typeface="Lucida Sans Unicode"/>
              </a:rPr>
              <a:t>the </a:t>
            </a:r>
            <a:r>
              <a:rPr sz="2700" spc="65" dirty="0">
                <a:latin typeface="Lucida Sans Unicode"/>
                <a:cs typeface="Lucida Sans Unicode"/>
              </a:rPr>
              <a:t>machines</a:t>
            </a:r>
            <a:r>
              <a:rPr sz="2700" spc="-395" dirty="0">
                <a:latin typeface="Lucida Sans Unicode"/>
                <a:cs typeface="Lucida Sans Unicode"/>
              </a:rPr>
              <a:t> </a:t>
            </a:r>
            <a:r>
              <a:rPr sz="2700" spc="70" dirty="0">
                <a:latin typeface="Lucida Sans Unicode"/>
                <a:cs typeface="Lucida Sans Unicode"/>
              </a:rPr>
              <a:t>(computers).</a:t>
            </a:r>
            <a:endParaRPr sz="27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8D1515"/>
              </a:buClr>
              <a:buFont typeface="Arial"/>
              <a:buChar char="•"/>
            </a:pPr>
            <a:endParaRPr sz="5400" dirty="0">
              <a:latin typeface="Times New Roman"/>
              <a:cs typeface="Times New Roman"/>
            </a:endParaRPr>
          </a:p>
          <a:p>
            <a:pPr marL="299085" marR="52069" indent="-287020">
              <a:lnSpc>
                <a:spcPct val="100000"/>
              </a:lnSpc>
              <a:buClr>
                <a:srgbClr val="8D1515"/>
              </a:buClr>
              <a:buSzPct val="142592"/>
              <a:buFont typeface="Arial"/>
              <a:buChar char="•"/>
              <a:tabLst>
                <a:tab pos="299720" algn="l"/>
                <a:tab pos="2933065" algn="l"/>
              </a:tabLst>
            </a:pPr>
            <a:r>
              <a:rPr sz="2700" spc="45" dirty="0">
                <a:latin typeface="Lucida Sans Unicode"/>
                <a:cs typeface="Lucida Sans Unicode"/>
              </a:rPr>
              <a:t>Here </a:t>
            </a:r>
            <a:r>
              <a:rPr sz="2700" spc="10" dirty="0">
                <a:latin typeface="Lucida Sans Unicode"/>
                <a:cs typeface="Lucida Sans Unicode"/>
              </a:rPr>
              <a:t>all </a:t>
            </a:r>
            <a:r>
              <a:rPr sz="2700" spc="75" dirty="0">
                <a:latin typeface="Lucida Sans Unicode"/>
                <a:cs typeface="Lucida Sans Unicode"/>
              </a:rPr>
              <a:t>the </a:t>
            </a:r>
            <a:r>
              <a:rPr sz="2700" spc="80" dirty="0">
                <a:latin typeface="Lucida Sans Unicode"/>
                <a:cs typeface="Lucida Sans Unicode"/>
              </a:rPr>
              <a:t>instructions </a:t>
            </a:r>
            <a:r>
              <a:rPr sz="2700" spc="75" dirty="0">
                <a:latin typeface="Lucida Sans Unicode"/>
                <a:cs typeface="Lucida Sans Unicode"/>
              </a:rPr>
              <a:t>are </a:t>
            </a:r>
            <a:r>
              <a:rPr sz="2700" spc="95" dirty="0">
                <a:latin typeface="Lucida Sans Unicode"/>
                <a:cs typeface="Lucida Sans Unicode"/>
              </a:rPr>
              <a:t>written </a:t>
            </a:r>
            <a:r>
              <a:rPr sz="2700" spc="45" dirty="0">
                <a:latin typeface="Lucida Sans Unicode"/>
                <a:cs typeface="Lucida Sans Unicode"/>
              </a:rPr>
              <a:t>as </a:t>
            </a:r>
            <a:r>
              <a:rPr sz="2700" spc="50" dirty="0">
                <a:latin typeface="Lucida Sans Unicode"/>
                <a:cs typeface="Lucida Sans Unicode"/>
              </a:rPr>
              <a:t>code </a:t>
            </a:r>
            <a:r>
              <a:rPr sz="2700" spc="-5" dirty="0">
                <a:latin typeface="Lucida Sans Unicode"/>
                <a:cs typeface="Lucida Sans Unicode"/>
              </a:rPr>
              <a:t>of</a:t>
            </a:r>
            <a:r>
              <a:rPr sz="2700" spc="-550" dirty="0">
                <a:latin typeface="Lucida Sans Unicode"/>
                <a:cs typeface="Lucida Sans Unicode"/>
              </a:rPr>
              <a:t> </a:t>
            </a:r>
            <a:r>
              <a:rPr sz="2700" spc="75" dirty="0">
                <a:latin typeface="Lucida Sans Unicode"/>
                <a:cs typeface="Lucida Sans Unicode"/>
              </a:rPr>
              <a:t>binary  </a:t>
            </a:r>
            <a:r>
              <a:rPr sz="2700" spc="55" dirty="0">
                <a:latin typeface="Lucida Sans Unicode"/>
                <a:cs typeface="Lucida Sans Unicode"/>
              </a:rPr>
              <a:t>sequence.</a:t>
            </a:r>
            <a:r>
              <a:rPr sz="2700" spc="50" dirty="0">
                <a:latin typeface="Lucida Sans Unicode"/>
                <a:cs typeface="Lucida Sans Unicode"/>
              </a:rPr>
              <a:t> </a:t>
            </a:r>
            <a:r>
              <a:rPr sz="2700" spc="20" dirty="0">
                <a:latin typeface="Lucida Sans Unicode"/>
                <a:cs typeface="Lucida Sans Unicode"/>
              </a:rPr>
              <a:t>For	</a:t>
            </a:r>
            <a:r>
              <a:rPr sz="2700" spc="35" dirty="0">
                <a:latin typeface="Lucida Sans Unicode"/>
                <a:cs typeface="Lucida Sans Unicode"/>
              </a:rPr>
              <a:t>example:</a:t>
            </a:r>
            <a:endParaRPr sz="2700" dirty="0">
              <a:latin typeface="Lucida Sans Unicode"/>
              <a:cs typeface="Lucida Sans Unicode"/>
            </a:endParaRPr>
          </a:p>
          <a:p>
            <a:pPr marL="645160" lvl="1" indent="-287655">
              <a:lnSpc>
                <a:spcPct val="100000"/>
              </a:lnSpc>
              <a:spcBef>
                <a:spcPts val="151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645795" algn="l"/>
              </a:tabLst>
            </a:pPr>
            <a:r>
              <a:rPr sz="2400" spc="30" dirty="0">
                <a:latin typeface="Times New Roman"/>
                <a:cs typeface="Times New Roman"/>
              </a:rPr>
              <a:t>In </a:t>
            </a:r>
            <a:r>
              <a:rPr sz="2400" spc="100" dirty="0">
                <a:latin typeface="Times New Roman"/>
                <a:cs typeface="Times New Roman"/>
              </a:rPr>
              <a:t>order </a:t>
            </a:r>
            <a:r>
              <a:rPr sz="2400" spc="50" dirty="0">
                <a:latin typeface="Times New Roman"/>
                <a:cs typeface="Times New Roman"/>
              </a:rPr>
              <a:t>to </a:t>
            </a:r>
            <a:r>
              <a:rPr sz="2400" spc="45" dirty="0">
                <a:latin typeface="Times New Roman"/>
                <a:cs typeface="Times New Roman"/>
              </a:rPr>
              <a:t>do </a:t>
            </a:r>
            <a:r>
              <a:rPr sz="2400" spc="50" dirty="0">
                <a:latin typeface="Times New Roman"/>
                <a:cs typeface="Times New Roman"/>
              </a:rPr>
              <a:t>addition, </a:t>
            </a:r>
            <a:r>
              <a:rPr sz="2400" spc="75" dirty="0">
                <a:latin typeface="Times New Roman"/>
                <a:cs typeface="Times New Roman"/>
              </a:rPr>
              <a:t>the </a:t>
            </a:r>
            <a:r>
              <a:rPr sz="2400" spc="50" dirty="0">
                <a:latin typeface="Times New Roman"/>
                <a:cs typeface="Times New Roman"/>
              </a:rPr>
              <a:t>code </a:t>
            </a:r>
            <a:r>
              <a:rPr sz="2400" spc="10" dirty="0">
                <a:latin typeface="Times New Roman"/>
                <a:cs typeface="Times New Roman"/>
              </a:rPr>
              <a:t>is: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b="1" spc="-80" dirty="0">
                <a:solidFill>
                  <a:srgbClr val="6E2E9F"/>
                </a:solidFill>
                <a:latin typeface="Georgia"/>
                <a:cs typeface="Georgia"/>
              </a:rPr>
              <a:t>10010001</a:t>
            </a:r>
            <a:endParaRPr sz="2400" dirty="0">
              <a:latin typeface="Georgia"/>
              <a:cs typeface="Georgia"/>
            </a:endParaRPr>
          </a:p>
          <a:p>
            <a:pPr marL="645160" lvl="1" indent="-287655">
              <a:lnSpc>
                <a:spcPct val="100000"/>
              </a:lnSpc>
              <a:spcBef>
                <a:spcPts val="1205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645795" algn="l"/>
              </a:tabLst>
            </a:pPr>
            <a:r>
              <a:rPr sz="2400" spc="30" dirty="0">
                <a:latin typeface="Times New Roman"/>
                <a:cs typeface="Times New Roman"/>
              </a:rPr>
              <a:t>In </a:t>
            </a:r>
            <a:r>
              <a:rPr sz="2400" spc="100" dirty="0">
                <a:latin typeface="Times New Roman"/>
                <a:cs typeface="Times New Roman"/>
              </a:rPr>
              <a:t>order </a:t>
            </a:r>
            <a:r>
              <a:rPr sz="2400" spc="50" dirty="0">
                <a:latin typeface="Times New Roman"/>
                <a:cs typeface="Times New Roman"/>
              </a:rPr>
              <a:t>to </a:t>
            </a:r>
            <a:r>
              <a:rPr sz="2400" spc="90" dirty="0">
                <a:latin typeface="Times New Roman"/>
                <a:cs typeface="Times New Roman"/>
              </a:rPr>
              <a:t>decrement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100" dirty="0">
                <a:latin typeface="Times New Roman"/>
                <a:cs typeface="Times New Roman"/>
              </a:rPr>
              <a:t>number </a:t>
            </a:r>
            <a:r>
              <a:rPr sz="2400" spc="15" dirty="0">
                <a:latin typeface="Times New Roman"/>
                <a:cs typeface="Times New Roman"/>
              </a:rPr>
              <a:t>by </a:t>
            </a:r>
            <a:r>
              <a:rPr sz="2400" spc="30" dirty="0">
                <a:latin typeface="Times New Roman"/>
                <a:cs typeface="Times New Roman"/>
              </a:rPr>
              <a:t>one, </a:t>
            </a:r>
            <a:r>
              <a:rPr sz="2400" spc="75" dirty="0">
                <a:latin typeface="Times New Roman"/>
                <a:cs typeface="Times New Roman"/>
              </a:rPr>
              <a:t>the </a:t>
            </a:r>
            <a:r>
              <a:rPr sz="2400" spc="50" dirty="0">
                <a:latin typeface="Times New Roman"/>
                <a:cs typeface="Times New Roman"/>
              </a:rPr>
              <a:t>code</a:t>
            </a:r>
            <a:r>
              <a:rPr sz="2400" spc="-40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is: </a:t>
            </a:r>
            <a:r>
              <a:rPr sz="2400" b="1" spc="90" dirty="0">
                <a:solidFill>
                  <a:srgbClr val="6E2E9F"/>
                </a:solidFill>
                <a:latin typeface="Georgia"/>
                <a:cs typeface="Georgia"/>
              </a:rPr>
              <a:t>11011011</a:t>
            </a:r>
            <a:endParaRPr sz="2400" dirty="0">
              <a:latin typeface="Georgia"/>
              <a:cs typeface="Georgia"/>
            </a:endParaRPr>
          </a:p>
          <a:p>
            <a:pPr marL="645160" lvl="1" indent="-287655">
              <a:lnSpc>
                <a:spcPct val="100000"/>
              </a:lnSpc>
              <a:spcBef>
                <a:spcPts val="12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645795" algn="l"/>
              </a:tabLst>
            </a:pPr>
            <a:r>
              <a:rPr sz="2400" spc="3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order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move </a:t>
            </a:r>
            <a:r>
              <a:rPr sz="2400" spc="85" dirty="0">
                <a:latin typeface="Times New Roman"/>
                <a:cs typeface="Times New Roman"/>
              </a:rPr>
              <a:t>data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one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place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to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another,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code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is:</a:t>
            </a:r>
            <a:endParaRPr sz="2400" dirty="0">
              <a:latin typeface="Times New Roman"/>
              <a:cs typeface="Times New Roman"/>
            </a:endParaRPr>
          </a:p>
          <a:p>
            <a:pPr marL="388620">
              <a:lnSpc>
                <a:spcPct val="100000"/>
              </a:lnSpc>
              <a:tabLst>
                <a:tab pos="645160" algn="l"/>
              </a:tabLst>
            </a:pPr>
            <a:r>
              <a:rPr sz="1800" spc="15" dirty="0">
                <a:solidFill>
                  <a:srgbClr val="2CA1BE"/>
                </a:solidFill>
                <a:latin typeface="Wingdings 3"/>
                <a:cs typeface="Wingdings 3"/>
              </a:rPr>
              <a:t></a:t>
            </a:r>
            <a:r>
              <a:rPr sz="1800" spc="15" dirty="0">
                <a:solidFill>
                  <a:srgbClr val="2CA1BE"/>
                </a:solidFill>
                <a:latin typeface="Times New Roman"/>
                <a:cs typeface="Times New Roman"/>
              </a:rPr>
              <a:t>	</a:t>
            </a:r>
            <a:r>
              <a:rPr sz="2700" b="1" spc="-25" dirty="0">
                <a:solidFill>
                  <a:srgbClr val="6E2E9F"/>
                </a:solidFill>
                <a:latin typeface="Georgia"/>
                <a:cs typeface="Georgia"/>
              </a:rPr>
              <a:t>10000111</a:t>
            </a:r>
            <a:endParaRPr sz="2700" dirty="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33800" y="533400"/>
            <a:ext cx="4771644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0575" y="865632"/>
            <a:ext cx="4771644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35175" y="1981200"/>
            <a:ext cx="9171940" cy="3234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70" dirty="0">
                <a:latin typeface="Times New Roman"/>
                <a:cs typeface="Times New Roman"/>
              </a:rPr>
              <a:t>There </a:t>
            </a:r>
            <a:r>
              <a:rPr sz="2400" spc="80" dirty="0">
                <a:latin typeface="Times New Roman"/>
                <a:cs typeface="Times New Roman"/>
              </a:rPr>
              <a:t>are </a:t>
            </a:r>
            <a:r>
              <a:rPr sz="2400" spc="100" dirty="0">
                <a:latin typeface="Times New Roman"/>
                <a:cs typeface="Times New Roman"/>
              </a:rPr>
              <a:t>hundreds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80" dirty="0">
                <a:latin typeface="Times New Roman"/>
                <a:cs typeface="Times New Roman"/>
              </a:rPr>
              <a:t>instructions </a:t>
            </a:r>
            <a:r>
              <a:rPr sz="2400" spc="75" dirty="0">
                <a:latin typeface="Times New Roman"/>
                <a:cs typeface="Times New Roman"/>
              </a:rPr>
              <a:t>and </a:t>
            </a:r>
            <a:r>
              <a:rPr sz="2400" spc="60" dirty="0">
                <a:latin typeface="Times New Roman"/>
                <a:cs typeface="Times New Roman"/>
              </a:rPr>
              <a:t>each </a:t>
            </a:r>
            <a:r>
              <a:rPr sz="2400" spc="80" dirty="0">
                <a:latin typeface="Times New Roman"/>
                <a:cs typeface="Times New Roman"/>
              </a:rPr>
              <a:t>instruction </a:t>
            </a:r>
            <a:r>
              <a:rPr sz="2400" spc="65" dirty="0">
                <a:latin typeface="Times New Roman"/>
                <a:cs typeface="Times New Roman"/>
              </a:rPr>
              <a:t>has</a:t>
            </a:r>
            <a:r>
              <a:rPr sz="2400" spc="-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75" dirty="0">
                <a:latin typeface="Times New Roman"/>
                <a:cs typeface="Times New Roman"/>
              </a:rPr>
              <a:t>binary  </a:t>
            </a:r>
            <a:r>
              <a:rPr sz="2400" spc="25" dirty="0">
                <a:latin typeface="Times New Roman"/>
                <a:cs typeface="Times New Roman"/>
              </a:rPr>
              <a:t>code.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D1515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D1515"/>
              </a:buClr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15" dirty="0">
                <a:latin typeface="Times New Roman"/>
                <a:cs typeface="Times New Roman"/>
              </a:rPr>
              <a:t>Is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possible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remember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all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codes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hundreds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instruction?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8D1515"/>
              </a:buClr>
              <a:buFont typeface="Arial"/>
              <a:buChar char="•"/>
            </a:pPr>
            <a:endParaRPr sz="4750" dirty="0">
              <a:latin typeface="Times New Roman"/>
              <a:cs typeface="Times New Roman"/>
            </a:endParaRPr>
          </a:p>
          <a:p>
            <a:pPr marL="299085" marR="969010" indent="-287020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5" dirty="0">
                <a:latin typeface="Times New Roman"/>
                <a:cs typeface="Times New Roman"/>
              </a:rPr>
              <a:t>Obviously </a:t>
            </a:r>
            <a:r>
              <a:rPr sz="2400" spc="40" dirty="0">
                <a:latin typeface="Times New Roman"/>
                <a:cs typeface="Times New Roman"/>
              </a:rPr>
              <a:t>not! </a:t>
            </a:r>
            <a:r>
              <a:rPr sz="2400" spc="30" dirty="0">
                <a:latin typeface="Times New Roman"/>
                <a:cs typeface="Times New Roman"/>
              </a:rPr>
              <a:t>Hence </a:t>
            </a:r>
            <a:r>
              <a:rPr sz="2400" spc="65" dirty="0">
                <a:latin typeface="Times New Roman"/>
                <a:cs typeface="Times New Roman"/>
              </a:rPr>
              <a:t>machine </a:t>
            </a:r>
            <a:r>
              <a:rPr sz="2400" spc="50" dirty="0">
                <a:latin typeface="Times New Roman"/>
                <a:cs typeface="Times New Roman"/>
              </a:rPr>
              <a:t>language </a:t>
            </a:r>
            <a:r>
              <a:rPr sz="2400" spc="60" dirty="0">
                <a:latin typeface="Times New Roman"/>
                <a:cs typeface="Times New Roman"/>
              </a:rPr>
              <a:t>almost </a:t>
            </a:r>
            <a:r>
              <a:rPr sz="2400" spc="55" dirty="0">
                <a:latin typeface="Times New Roman"/>
                <a:cs typeface="Times New Roman"/>
              </a:rPr>
              <a:t>impossible</a:t>
            </a:r>
            <a:r>
              <a:rPr sz="2400" spc="-29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to  </a:t>
            </a:r>
            <a:r>
              <a:rPr sz="2400" spc="95" dirty="0">
                <a:latin typeface="Times New Roman"/>
                <a:cs typeface="Times New Roman"/>
              </a:rPr>
              <a:t>understand.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6776" y="789431"/>
            <a:ext cx="4771644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0" y="1344167"/>
            <a:ext cx="5572760" cy="411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25" dirty="0">
                <a:latin typeface="Times New Roman"/>
                <a:cs typeface="Times New Roman"/>
              </a:rPr>
              <a:t>Machine </a:t>
            </a:r>
            <a:r>
              <a:rPr sz="2400" spc="50" dirty="0">
                <a:latin typeface="Times New Roman"/>
                <a:cs typeface="Times New Roman"/>
              </a:rPr>
              <a:t>language </a:t>
            </a:r>
            <a:r>
              <a:rPr sz="2400" spc="75" dirty="0">
                <a:latin typeface="Times New Roman"/>
                <a:cs typeface="Times New Roman"/>
              </a:rPr>
              <a:t>program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900">
              <a:latin typeface="Times New Roman"/>
              <a:cs typeface="Times New Roman"/>
            </a:endParaRPr>
          </a:p>
          <a:p>
            <a:pPr marR="12700" algn="r">
              <a:lnSpc>
                <a:spcPct val="100000"/>
              </a:lnSpc>
            </a:pPr>
            <a:r>
              <a:rPr sz="2000" b="1" spc="-60" dirty="0">
                <a:solidFill>
                  <a:srgbClr val="C00000"/>
                </a:solidFill>
                <a:latin typeface="Georgia"/>
                <a:cs typeface="Georgia"/>
              </a:rPr>
              <a:t>1</a:t>
            </a:r>
            <a:r>
              <a:rPr sz="2000" b="1" spc="-65" dirty="0">
                <a:solidFill>
                  <a:srgbClr val="C00000"/>
                </a:solidFill>
                <a:latin typeface="Georgia"/>
                <a:cs typeface="Georgia"/>
              </a:rPr>
              <a:t>00</a:t>
            </a:r>
            <a:r>
              <a:rPr sz="2000" b="1" spc="-60" dirty="0">
                <a:solidFill>
                  <a:srgbClr val="C00000"/>
                </a:solidFill>
                <a:latin typeface="Georgia"/>
                <a:cs typeface="Georgia"/>
              </a:rPr>
              <a:t>1</a:t>
            </a:r>
            <a:r>
              <a:rPr sz="2000" b="1" spc="-65" dirty="0">
                <a:solidFill>
                  <a:srgbClr val="C00000"/>
                </a:solidFill>
                <a:latin typeface="Georgia"/>
                <a:cs typeface="Georgia"/>
              </a:rPr>
              <a:t>00</a:t>
            </a:r>
            <a:r>
              <a:rPr sz="2000" b="1" spc="-70" dirty="0">
                <a:solidFill>
                  <a:srgbClr val="C00000"/>
                </a:solidFill>
                <a:latin typeface="Georgia"/>
                <a:cs typeface="Georgia"/>
              </a:rPr>
              <a:t>1</a:t>
            </a:r>
            <a:r>
              <a:rPr sz="2000" b="1" dirty="0">
                <a:solidFill>
                  <a:srgbClr val="C00000"/>
                </a:solidFill>
                <a:latin typeface="Georgia"/>
                <a:cs typeface="Georgia"/>
              </a:rPr>
              <a:t>0</a:t>
            </a:r>
            <a:endParaRPr sz="2000">
              <a:latin typeface="Georgia"/>
              <a:cs typeface="Georgia"/>
            </a:endParaRPr>
          </a:p>
          <a:p>
            <a:pPr marR="19050" algn="r">
              <a:lnSpc>
                <a:spcPct val="100000"/>
              </a:lnSpc>
              <a:spcBef>
                <a:spcPts val="805"/>
              </a:spcBef>
            </a:pPr>
            <a:r>
              <a:rPr sz="2000" b="1" dirty="0">
                <a:solidFill>
                  <a:srgbClr val="C00000"/>
                </a:solidFill>
                <a:latin typeface="Georgia"/>
                <a:cs typeface="Georgia"/>
              </a:rPr>
              <a:t>110</a:t>
            </a:r>
            <a:r>
              <a:rPr sz="2000" b="1" spc="-20" dirty="0">
                <a:solidFill>
                  <a:srgbClr val="C00000"/>
                </a:solidFill>
                <a:latin typeface="Georgia"/>
                <a:cs typeface="Georgia"/>
              </a:rPr>
              <a:t>0</a:t>
            </a:r>
            <a:r>
              <a:rPr sz="2000" b="1" spc="-15" dirty="0">
                <a:solidFill>
                  <a:srgbClr val="C00000"/>
                </a:solidFill>
                <a:latin typeface="Georgia"/>
                <a:cs typeface="Georgia"/>
              </a:rPr>
              <a:t>101</a:t>
            </a:r>
            <a:r>
              <a:rPr sz="2000" b="1" dirty="0">
                <a:solidFill>
                  <a:srgbClr val="C00000"/>
                </a:solidFill>
                <a:latin typeface="Georgia"/>
                <a:cs typeface="Georgia"/>
              </a:rPr>
              <a:t>0</a:t>
            </a:r>
            <a:endParaRPr sz="2000">
              <a:latin typeface="Georgia"/>
              <a:cs typeface="Georgia"/>
            </a:endParaRPr>
          </a:p>
          <a:p>
            <a:pPr marR="12700" algn="r">
              <a:lnSpc>
                <a:spcPct val="100000"/>
              </a:lnSpc>
              <a:spcBef>
                <a:spcPts val="805"/>
              </a:spcBef>
            </a:pPr>
            <a:r>
              <a:rPr sz="2000" b="1" spc="-65" dirty="0">
                <a:solidFill>
                  <a:srgbClr val="C00000"/>
                </a:solidFill>
                <a:latin typeface="Georgia"/>
                <a:cs typeface="Georgia"/>
              </a:rPr>
              <a:t>0</a:t>
            </a:r>
            <a:r>
              <a:rPr sz="2000" b="1" spc="-60" dirty="0">
                <a:solidFill>
                  <a:srgbClr val="C00000"/>
                </a:solidFill>
                <a:latin typeface="Georgia"/>
                <a:cs typeface="Georgia"/>
              </a:rPr>
              <a:t>1</a:t>
            </a:r>
            <a:r>
              <a:rPr sz="2000" b="1" spc="-65" dirty="0">
                <a:solidFill>
                  <a:srgbClr val="C00000"/>
                </a:solidFill>
                <a:latin typeface="Georgia"/>
                <a:cs typeface="Georgia"/>
              </a:rPr>
              <a:t>00</a:t>
            </a:r>
            <a:r>
              <a:rPr sz="2000" b="1" spc="-60" dirty="0">
                <a:solidFill>
                  <a:srgbClr val="C00000"/>
                </a:solidFill>
                <a:latin typeface="Georgia"/>
                <a:cs typeface="Georgia"/>
              </a:rPr>
              <a:t>1</a:t>
            </a:r>
            <a:r>
              <a:rPr sz="2000" b="1" spc="-65" dirty="0">
                <a:solidFill>
                  <a:srgbClr val="C00000"/>
                </a:solidFill>
                <a:latin typeface="Georgia"/>
                <a:cs typeface="Georgia"/>
              </a:rPr>
              <a:t>0</a:t>
            </a:r>
            <a:r>
              <a:rPr sz="2000" b="1" spc="-70" dirty="0">
                <a:solidFill>
                  <a:srgbClr val="C00000"/>
                </a:solidFill>
                <a:latin typeface="Georgia"/>
                <a:cs typeface="Georgia"/>
              </a:rPr>
              <a:t>1</a:t>
            </a:r>
            <a:r>
              <a:rPr sz="2000" b="1" dirty="0">
                <a:solidFill>
                  <a:srgbClr val="C00000"/>
                </a:solidFill>
                <a:latin typeface="Georgia"/>
                <a:cs typeface="Georgia"/>
              </a:rPr>
              <a:t>0</a:t>
            </a:r>
            <a:endParaRPr sz="2000">
              <a:latin typeface="Georgia"/>
              <a:cs typeface="Georgia"/>
            </a:endParaRPr>
          </a:p>
          <a:p>
            <a:pPr marR="34290" algn="r">
              <a:lnSpc>
                <a:spcPct val="100000"/>
              </a:lnSpc>
              <a:spcBef>
                <a:spcPts val="790"/>
              </a:spcBef>
            </a:pPr>
            <a:r>
              <a:rPr sz="2000" b="1" spc="95" dirty="0">
                <a:solidFill>
                  <a:srgbClr val="C00000"/>
                </a:solidFill>
                <a:latin typeface="Georgia"/>
                <a:cs typeface="Georgia"/>
              </a:rPr>
              <a:t>1111</a:t>
            </a:r>
            <a:r>
              <a:rPr sz="2000" b="1" spc="90" dirty="0">
                <a:solidFill>
                  <a:srgbClr val="C00000"/>
                </a:solidFill>
                <a:latin typeface="Georgia"/>
                <a:cs typeface="Georgia"/>
              </a:rPr>
              <a:t>0</a:t>
            </a:r>
            <a:r>
              <a:rPr sz="2000" b="1" spc="95" dirty="0">
                <a:solidFill>
                  <a:srgbClr val="C00000"/>
                </a:solidFill>
                <a:latin typeface="Georgia"/>
                <a:cs typeface="Georgia"/>
              </a:rPr>
              <a:t>1</a:t>
            </a:r>
            <a:r>
              <a:rPr sz="2000" b="1" spc="90" dirty="0">
                <a:solidFill>
                  <a:srgbClr val="C00000"/>
                </a:solidFill>
                <a:latin typeface="Georgia"/>
                <a:cs typeface="Georgia"/>
              </a:rPr>
              <a:t>0</a:t>
            </a:r>
            <a:r>
              <a:rPr sz="2000" b="1" dirty="0">
                <a:solidFill>
                  <a:srgbClr val="C00000"/>
                </a:solidFill>
                <a:latin typeface="Georgia"/>
                <a:cs typeface="Georgia"/>
              </a:rPr>
              <a:t>1</a:t>
            </a:r>
            <a:endParaRPr sz="200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805"/>
              </a:spcBef>
            </a:pPr>
            <a:r>
              <a:rPr sz="2000" b="1" spc="-110" dirty="0">
                <a:solidFill>
                  <a:srgbClr val="C00000"/>
                </a:solidFill>
                <a:latin typeface="Georgia"/>
                <a:cs typeface="Georgia"/>
              </a:rPr>
              <a:t>000001</a:t>
            </a:r>
            <a:r>
              <a:rPr sz="2000" b="1" spc="-125" dirty="0">
                <a:solidFill>
                  <a:srgbClr val="C00000"/>
                </a:solidFill>
                <a:latin typeface="Georgia"/>
                <a:cs typeface="Georgia"/>
              </a:rPr>
              <a:t>0</a:t>
            </a:r>
            <a:r>
              <a:rPr sz="2000" b="1" dirty="0">
                <a:solidFill>
                  <a:srgbClr val="C00000"/>
                </a:solidFill>
                <a:latin typeface="Georgia"/>
                <a:cs typeface="Georgia"/>
              </a:rPr>
              <a:t>1</a:t>
            </a:r>
            <a:endParaRPr sz="2000">
              <a:latin typeface="Georgia"/>
              <a:cs typeface="Georgia"/>
            </a:endParaRPr>
          </a:p>
          <a:p>
            <a:pPr marR="5080" algn="r">
              <a:lnSpc>
                <a:spcPct val="100000"/>
              </a:lnSpc>
              <a:spcBef>
                <a:spcPts val="805"/>
              </a:spcBef>
            </a:pPr>
            <a:r>
              <a:rPr sz="2000" b="1" spc="-114" dirty="0">
                <a:solidFill>
                  <a:srgbClr val="C00000"/>
                </a:solidFill>
                <a:latin typeface="Georgia"/>
                <a:cs typeface="Georgia"/>
              </a:rPr>
              <a:t>00</a:t>
            </a:r>
            <a:r>
              <a:rPr sz="2000" b="1" spc="-110" dirty="0">
                <a:solidFill>
                  <a:srgbClr val="C00000"/>
                </a:solidFill>
                <a:latin typeface="Georgia"/>
                <a:cs typeface="Georgia"/>
              </a:rPr>
              <a:t>1</a:t>
            </a:r>
            <a:r>
              <a:rPr sz="2000" b="1" spc="-114" dirty="0">
                <a:solidFill>
                  <a:srgbClr val="C00000"/>
                </a:solidFill>
                <a:latin typeface="Georgia"/>
                <a:cs typeface="Georgia"/>
              </a:rPr>
              <a:t>0</a:t>
            </a:r>
            <a:r>
              <a:rPr sz="2000" b="1" spc="-110" dirty="0">
                <a:solidFill>
                  <a:srgbClr val="C00000"/>
                </a:solidFill>
                <a:latin typeface="Georgia"/>
                <a:cs typeface="Georgia"/>
              </a:rPr>
              <a:t>1</a:t>
            </a:r>
            <a:r>
              <a:rPr sz="2000" b="1" spc="-125" dirty="0">
                <a:solidFill>
                  <a:srgbClr val="C00000"/>
                </a:solidFill>
                <a:latin typeface="Georgia"/>
                <a:cs typeface="Georgia"/>
              </a:rPr>
              <a:t>0</a:t>
            </a:r>
            <a:r>
              <a:rPr sz="2000" b="1" spc="-114" dirty="0">
                <a:solidFill>
                  <a:srgbClr val="C00000"/>
                </a:solidFill>
                <a:latin typeface="Georgia"/>
                <a:cs typeface="Georgia"/>
              </a:rPr>
              <a:t>0</a:t>
            </a:r>
            <a:r>
              <a:rPr sz="2000" b="1" dirty="0">
                <a:solidFill>
                  <a:srgbClr val="C00000"/>
                </a:solidFill>
                <a:latin typeface="Georgia"/>
                <a:cs typeface="Georgia"/>
              </a:rPr>
              <a:t>0</a:t>
            </a:r>
            <a:endParaRPr sz="2000">
              <a:latin typeface="Georgia"/>
              <a:cs typeface="Georgia"/>
            </a:endParaRPr>
          </a:p>
          <a:p>
            <a:pPr marR="26670" algn="r">
              <a:lnSpc>
                <a:spcPct val="100000"/>
              </a:lnSpc>
              <a:spcBef>
                <a:spcPts val="795"/>
              </a:spcBef>
            </a:pPr>
            <a:r>
              <a:rPr sz="2000" b="1" spc="45" dirty="0">
                <a:solidFill>
                  <a:srgbClr val="C00000"/>
                </a:solidFill>
                <a:latin typeface="Georgia"/>
                <a:cs typeface="Georgia"/>
              </a:rPr>
              <a:t>111</a:t>
            </a:r>
            <a:r>
              <a:rPr sz="2000" b="1" spc="30" dirty="0">
                <a:solidFill>
                  <a:srgbClr val="C00000"/>
                </a:solidFill>
                <a:latin typeface="Georgia"/>
                <a:cs typeface="Georgia"/>
              </a:rPr>
              <a:t>0</a:t>
            </a:r>
            <a:r>
              <a:rPr sz="2000" b="1" spc="35" dirty="0">
                <a:solidFill>
                  <a:srgbClr val="C00000"/>
                </a:solidFill>
                <a:latin typeface="Georgia"/>
                <a:cs typeface="Georgia"/>
              </a:rPr>
              <a:t>1</a:t>
            </a:r>
            <a:r>
              <a:rPr sz="2000" b="1" spc="45" dirty="0">
                <a:solidFill>
                  <a:srgbClr val="C00000"/>
                </a:solidFill>
                <a:latin typeface="Georgia"/>
                <a:cs typeface="Georgia"/>
              </a:rPr>
              <a:t>0</a:t>
            </a:r>
            <a:r>
              <a:rPr sz="2000" b="1" spc="35" dirty="0">
                <a:solidFill>
                  <a:srgbClr val="C00000"/>
                </a:solidFill>
                <a:latin typeface="Georgia"/>
                <a:cs typeface="Georgia"/>
              </a:rPr>
              <a:t>1</a:t>
            </a:r>
            <a:r>
              <a:rPr sz="2000" b="1" dirty="0">
                <a:solidFill>
                  <a:srgbClr val="C00000"/>
                </a:solidFill>
                <a:latin typeface="Georgia"/>
                <a:cs typeface="Georgia"/>
              </a:rPr>
              <a:t>0</a:t>
            </a:r>
            <a:endParaRPr sz="2000">
              <a:latin typeface="Georgia"/>
              <a:cs typeface="Georgia"/>
            </a:endParaRPr>
          </a:p>
          <a:p>
            <a:pPr marR="19050" algn="r">
              <a:lnSpc>
                <a:spcPct val="100000"/>
              </a:lnSpc>
              <a:spcBef>
                <a:spcPts val="805"/>
              </a:spcBef>
            </a:pPr>
            <a:r>
              <a:rPr sz="2000" b="1" dirty="0">
                <a:solidFill>
                  <a:srgbClr val="C00000"/>
                </a:solidFill>
                <a:latin typeface="Georgia"/>
                <a:cs typeface="Georgia"/>
              </a:rPr>
              <a:t>101</a:t>
            </a:r>
            <a:r>
              <a:rPr sz="2000" b="1" spc="-10" dirty="0">
                <a:solidFill>
                  <a:srgbClr val="C00000"/>
                </a:solidFill>
                <a:latin typeface="Georgia"/>
                <a:cs typeface="Georgia"/>
              </a:rPr>
              <a:t>01</a:t>
            </a:r>
            <a:r>
              <a:rPr sz="2000" b="1" spc="-15" dirty="0">
                <a:solidFill>
                  <a:srgbClr val="C00000"/>
                </a:solidFill>
                <a:latin typeface="Georgia"/>
                <a:cs typeface="Georgia"/>
              </a:rPr>
              <a:t>0</a:t>
            </a:r>
            <a:r>
              <a:rPr sz="2000" b="1" spc="-10" dirty="0">
                <a:solidFill>
                  <a:srgbClr val="C00000"/>
                </a:solidFill>
                <a:latin typeface="Georgia"/>
                <a:cs typeface="Georgia"/>
              </a:rPr>
              <a:t>1</a:t>
            </a:r>
            <a:r>
              <a:rPr sz="2000" b="1" dirty="0">
                <a:solidFill>
                  <a:srgbClr val="C00000"/>
                </a:solidFill>
                <a:latin typeface="Georgia"/>
                <a:cs typeface="Georgia"/>
              </a:rPr>
              <a:t>0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8424" y="865632"/>
            <a:ext cx="5121787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0200" y="1524000"/>
            <a:ext cx="9788525" cy="4293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26415" indent="-287020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15" dirty="0">
                <a:latin typeface="Times New Roman"/>
                <a:cs typeface="Times New Roman"/>
              </a:rPr>
              <a:t>Assembly </a:t>
            </a:r>
            <a:r>
              <a:rPr sz="2400" spc="50" dirty="0">
                <a:latin typeface="Times New Roman"/>
                <a:cs typeface="Times New Roman"/>
              </a:rPr>
              <a:t>language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70" dirty="0">
                <a:latin typeface="Times New Roman"/>
                <a:cs typeface="Times New Roman"/>
              </a:rPr>
              <a:t>same </a:t>
            </a:r>
            <a:r>
              <a:rPr sz="2400" spc="45" dirty="0">
                <a:latin typeface="Times New Roman"/>
                <a:cs typeface="Times New Roman"/>
              </a:rPr>
              <a:t>as </a:t>
            </a:r>
            <a:r>
              <a:rPr sz="2400" spc="65" dirty="0">
                <a:latin typeface="Times New Roman"/>
                <a:cs typeface="Times New Roman"/>
              </a:rPr>
              <a:t>machine </a:t>
            </a:r>
            <a:r>
              <a:rPr sz="2400" spc="50" dirty="0">
                <a:latin typeface="Times New Roman"/>
                <a:cs typeface="Times New Roman"/>
              </a:rPr>
              <a:t>language </a:t>
            </a:r>
            <a:r>
              <a:rPr sz="2400" spc="80" dirty="0">
                <a:latin typeface="Times New Roman"/>
                <a:cs typeface="Times New Roman"/>
              </a:rPr>
              <a:t>but </a:t>
            </a:r>
            <a:r>
              <a:rPr sz="2400" spc="65" dirty="0">
                <a:latin typeface="Times New Roman"/>
                <a:cs typeface="Times New Roman"/>
              </a:rPr>
              <a:t>uses </a:t>
            </a:r>
            <a:r>
              <a:rPr sz="2400" spc="25" dirty="0">
                <a:latin typeface="Times New Roman"/>
                <a:cs typeface="Times New Roman"/>
              </a:rPr>
              <a:t>English</a:t>
            </a:r>
            <a:r>
              <a:rPr sz="2400" spc="-39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like  </a:t>
            </a:r>
            <a:r>
              <a:rPr sz="2400" spc="80" dirty="0">
                <a:latin typeface="Times New Roman"/>
                <a:cs typeface="Times New Roman"/>
              </a:rPr>
              <a:t>words </a:t>
            </a:r>
            <a:r>
              <a:rPr sz="2400" spc="50" dirty="0">
                <a:latin typeface="Times New Roman"/>
                <a:cs typeface="Times New Roman"/>
              </a:rPr>
              <a:t>to </a:t>
            </a:r>
            <a:r>
              <a:rPr sz="2400" spc="105" dirty="0">
                <a:latin typeface="Times New Roman"/>
                <a:cs typeface="Times New Roman"/>
              </a:rPr>
              <a:t>represent </a:t>
            </a:r>
            <a:r>
              <a:rPr sz="2400" spc="45" dirty="0">
                <a:latin typeface="Times New Roman"/>
                <a:cs typeface="Times New Roman"/>
              </a:rPr>
              <a:t>individual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operations.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D1515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8D1515"/>
              </a:buClr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15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example: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Instead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binary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codes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uses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b="1" spc="-225" dirty="0">
                <a:solidFill>
                  <a:srgbClr val="C00000"/>
                </a:solidFill>
                <a:latin typeface="Georgia"/>
                <a:cs typeface="Georgia"/>
              </a:rPr>
              <a:t>ADD,</a:t>
            </a:r>
            <a:r>
              <a:rPr sz="2400" b="1" spc="-37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b="1" spc="-280" dirty="0">
                <a:solidFill>
                  <a:srgbClr val="C00000"/>
                </a:solidFill>
                <a:latin typeface="Georgia"/>
                <a:cs typeface="Georgia"/>
              </a:rPr>
              <a:t>MOV,SUB,</a:t>
            </a:r>
            <a:r>
              <a:rPr sz="2400" b="1" spc="-40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b="1" spc="-220" dirty="0">
                <a:solidFill>
                  <a:srgbClr val="C00000"/>
                </a:solidFill>
                <a:latin typeface="Georgia"/>
                <a:cs typeface="Georgia"/>
              </a:rPr>
              <a:t>INC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8D1515"/>
              </a:buClr>
              <a:buFont typeface="Arial"/>
              <a:buChar char="•"/>
            </a:pPr>
            <a:endParaRPr sz="47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15" dirty="0">
                <a:latin typeface="Times New Roman"/>
                <a:cs typeface="Times New Roman"/>
              </a:rPr>
              <a:t>Assembly </a:t>
            </a:r>
            <a:r>
              <a:rPr sz="2400" spc="50" dirty="0">
                <a:latin typeface="Times New Roman"/>
                <a:cs typeface="Times New Roman"/>
              </a:rPr>
              <a:t>language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40" dirty="0">
                <a:latin typeface="Times New Roman"/>
                <a:cs typeface="Times New Roman"/>
              </a:rPr>
              <a:t>also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25" dirty="0">
                <a:latin typeface="Times New Roman"/>
                <a:cs typeface="Times New Roman"/>
              </a:rPr>
              <a:t>low-level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language.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D1515"/>
              </a:buClr>
              <a:buFont typeface="Arial"/>
              <a:buChar char="•"/>
            </a:pPr>
            <a:endParaRPr sz="475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30" dirty="0">
                <a:latin typeface="Times New Roman"/>
                <a:cs typeface="Times New Roman"/>
              </a:rPr>
              <a:t>It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easier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than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machine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language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but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still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very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difficult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control 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65" dirty="0">
                <a:latin typeface="Times New Roman"/>
                <a:cs typeface="Times New Roman"/>
              </a:rPr>
              <a:t>larger </a:t>
            </a:r>
            <a:r>
              <a:rPr sz="2400" spc="75" dirty="0">
                <a:latin typeface="Times New Roman"/>
                <a:cs typeface="Times New Roman"/>
              </a:rPr>
              <a:t>program </a:t>
            </a:r>
            <a:r>
              <a:rPr sz="2400" spc="45" dirty="0">
                <a:latin typeface="Times New Roman"/>
                <a:cs typeface="Times New Roman"/>
              </a:rPr>
              <a:t>using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assembly.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424" y="865632"/>
            <a:ext cx="5121787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3116" y="2571369"/>
            <a:ext cx="9540240" cy="3290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50520" indent="-287020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45" dirty="0">
                <a:latin typeface="Times New Roman"/>
                <a:cs typeface="Times New Roman"/>
              </a:rPr>
              <a:t>As </a:t>
            </a:r>
            <a:r>
              <a:rPr sz="2400" spc="55" dirty="0">
                <a:latin typeface="Times New Roman"/>
                <a:cs typeface="Times New Roman"/>
              </a:rPr>
              <a:t>assembly </a:t>
            </a:r>
            <a:r>
              <a:rPr sz="2400" spc="50" dirty="0">
                <a:latin typeface="Times New Roman"/>
                <a:cs typeface="Times New Roman"/>
              </a:rPr>
              <a:t>language </a:t>
            </a:r>
            <a:r>
              <a:rPr sz="2400" spc="70" dirty="0">
                <a:latin typeface="Times New Roman"/>
                <a:cs typeface="Times New Roman"/>
              </a:rPr>
              <a:t>contains </a:t>
            </a:r>
            <a:r>
              <a:rPr sz="2400" spc="20" dirty="0">
                <a:latin typeface="Times New Roman"/>
                <a:cs typeface="Times New Roman"/>
              </a:rPr>
              <a:t>English </a:t>
            </a:r>
            <a:r>
              <a:rPr sz="2400" spc="15" dirty="0">
                <a:latin typeface="Times New Roman"/>
                <a:cs typeface="Times New Roman"/>
              </a:rPr>
              <a:t>like </a:t>
            </a:r>
            <a:r>
              <a:rPr sz="2400" spc="50" dirty="0">
                <a:latin typeface="Times New Roman"/>
                <a:cs typeface="Times New Roman"/>
              </a:rPr>
              <a:t>words, </a:t>
            </a:r>
            <a:r>
              <a:rPr sz="2400" spc="40" dirty="0">
                <a:latin typeface="Times New Roman"/>
                <a:cs typeface="Times New Roman"/>
              </a:rPr>
              <a:t>which </a:t>
            </a:r>
            <a:r>
              <a:rPr sz="2400" spc="15" dirty="0">
                <a:latin typeface="Times New Roman"/>
                <a:cs typeface="Times New Roman"/>
              </a:rPr>
              <a:t>will </a:t>
            </a:r>
            <a:r>
              <a:rPr sz="2400" spc="70" dirty="0">
                <a:latin typeface="Times New Roman"/>
                <a:cs typeface="Times New Roman"/>
              </a:rPr>
              <a:t>not </a:t>
            </a:r>
            <a:r>
              <a:rPr sz="2400" spc="45" dirty="0">
                <a:latin typeface="Times New Roman"/>
                <a:cs typeface="Times New Roman"/>
              </a:rPr>
              <a:t>be  </a:t>
            </a:r>
            <a:r>
              <a:rPr sz="2400" spc="95" dirty="0">
                <a:latin typeface="Times New Roman"/>
                <a:cs typeface="Times New Roman"/>
              </a:rPr>
              <a:t>understood </a:t>
            </a:r>
            <a:r>
              <a:rPr sz="2400" spc="15" dirty="0">
                <a:latin typeface="Times New Roman"/>
                <a:cs typeface="Times New Roman"/>
              </a:rPr>
              <a:t>by </a:t>
            </a:r>
            <a:r>
              <a:rPr sz="2400" spc="75" dirty="0">
                <a:latin typeface="Times New Roman"/>
                <a:cs typeface="Times New Roman"/>
              </a:rPr>
              <a:t>the </a:t>
            </a:r>
            <a:r>
              <a:rPr sz="2400" spc="90" dirty="0">
                <a:latin typeface="Times New Roman"/>
                <a:cs typeface="Times New Roman"/>
              </a:rPr>
              <a:t>computer </a:t>
            </a:r>
            <a:r>
              <a:rPr sz="2400" spc="75" dirty="0">
                <a:latin typeface="Times New Roman"/>
                <a:cs typeface="Times New Roman"/>
              </a:rPr>
              <a:t>(because </a:t>
            </a:r>
            <a:r>
              <a:rPr sz="2400" spc="35" dirty="0">
                <a:latin typeface="Times New Roman"/>
                <a:cs typeface="Times New Roman"/>
              </a:rPr>
              <a:t>it </a:t>
            </a:r>
            <a:r>
              <a:rPr sz="2400" spc="20" dirty="0">
                <a:latin typeface="Times New Roman"/>
                <a:cs typeface="Times New Roman"/>
              </a:rPr>
              <a:t>only </a:t>
            </a:r>
            <a:r>
              <a:rPr sz="2400" spc="105" dirty="0">
                <a:latin typeface="Times New Roman"/>
                <a:cs typeface="Times New Roman"/>
              </a:rPr>
              <a:t>understands </a:t>
            </a:r>
            <a:r>
              <a:rPr sz="2400" spc="50" dirty="0">
                <a:latin typeface="Times New Roman"/>
                <a:cs typeface="Times New Roman"/>
              </a:rPr>
              <a:t>0s </a:t>
            </a:r>
            <a:r>
              <a:rPr sz="2400" spc="75" dirty="0">
                <a:latin typeface="Times New Roman"/>
                <a:cs typeface="Times New Roman"/>
              </a:rPr>
              <a:t>and</a:t>
            </a:r>
            <a:r>
              <a:rPr sz="2400" spc="-229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1s)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D1515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D1515"/>
              </a:buClr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100" dirty="0">
                <a:latin typeface="Times New Roman"/>
                <a:cs typeface="Times New Roman"/>
              </a:rPr>
              <a:t>A</a:t>
            </a:r>
            <a:r>
              <a:rPr lang="en-US" sz="2400" spc="1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translator </a:t>
            </a:r>
            <a:r>
              <a:rPr sz="2400" spc="50" dirty="0">
                <a:latin typeface="Times New Roman"/>
                <a:cs typeface="Times New Roman"/>
              </a:rPr>
              <a:t>first </a:t>
            </a:r>
            <a:r>
              <a:rPr sz="2400" spc="65" dirty="0">
                <a:latin typeface="Times New Roman"/>
                <a:cs typeface="Times New Roman"/>
              </a:rPr>
              <a:t>converts </a:t>
            </a:r>
            <a:r>
              <a:rPr sz="2400" spc="75" dirty="0">
                <a:latin typeface="Times New Roman"/>
                <a:cs typeface="Times New Roman"/>
              </a:rPr>
              <a:t>the </a:t>
            </a:r>
            <a:r>
              <a:rPr sz="2400" spc="55" dirty="0">
                <a:latin typeface="Times New Roman"/>
                <a:cs typeface="Times New Roman"/>
              </a:rPr>
              <a:t>assembly </a:t>
            </a:r>
            <a:r>
              <a:rPr sz="2400" spc="50" dirty="0">
                <a:latin typeface="Times New Roman"/>
                <a:cs typeface="Times New Roman"/>
              </a:rPr>
              <a:t>language </a:t>
            </a:r>
            <a:r>
              <a:rPr sz="2400" spc="75" dirty="0">
                <a:latin typeface="Times New Roman"/>
                <a:cs typeface="Times New Roman"/>
              </a:rPr>
              <a:t>program </a:t>
            </a:r>
            <a:r>
              <a:rPr sz="2400" spc="60" dirty="0">
                <a:latin typeface="Times New Roman"/>
                <a:cs typeface="Times New Roman"/>
              </a:rPr>
              <a:t>into</a:t>
            </a:r>
            <a:r>
              <a:rPr sz="2400" spc="-32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machine  </a:t>
            </a:r>
            <a:r>
              <a:rPr sz="2400" spc="50" dirty="0">
                <a:latin typeface="Times New Roman"/>
                <a:cs typeface="Times New Roman"/>
              </a:rPr>
              <a:t>language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program.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D1515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8D1515"/>
              </a:buClr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65" dirty="0">
                <a:latin typeface="Times New Roman"/>
                <a:cs typeface="Times New Roman"/>
              </a:rPr>
              <a:t>Translator </a:t>
            </a:r>
            <a:r>
              <a:rPr sz="2400" spc="75" dirty="0">
                <a:latin typeface="Times New Roman"/>
                <a:cs typeface="Times New Roman"/>
              </a:rPr>
              <a:t>used </a:t>
            </a:r>
            <a:r>
              <a:rPr sz="2400" spc="65" dirty="0">
                <a:latin typeface="Times New Roman"/>
                <a:cs typeface="Times New Roman"/>
              </a:rPr>
              <a:t>with </a:t>
            </a:r>
            <a:r>
              <a:rPr sz="2400" spc="55" dirty="0">
                <a:latin typeface="Times New Roman"/>
                <a:cs typeface="Times New Roman"/>
              </a:rPr>
              <a:t>assembly </a:t>
            </a:r>
            <a:r>
              <a:rPr sz="2400" spc="50" dirty="0">
                <a:latin typeface="Times New Roman"/>
                <a:cs typeface="Times New Roman"/>
              </a:rPr>
              <a:t>language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35" dirty="0">
                <a:latin typeface="Times New Roman"/>
                <a:cs typeface="Times New Roman"/>
              </a:rPr>
              <a:t>called</a:t>
            </a:r>
            <a:r>
              <a:rPr sz="2400" spc="-340" dirty="0">
                <a:latin typeface="Times New Roman"/>
                <a:cs typeface="Times New Roman"/>
              </a:rPr>
              <a:t> </a:t>
            </a:r>
            <a:r>
              <a:rPr sz="2400" b="1" spc="-145" dirty="0">
                <a:solidFill>
                  <a:srgbClr val="C00000"/>
                </a:solidFill>
                <a:latin typeface="Georgia"/>
                <a:cs typeface="Georgia"/>
              </a:rPr>
              <a:t>Assembler</a:t>
            </a:r>
            <a:r>
              <a:rPr sz="2400" spc="-14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03624" y="865632"/>
            <a:ext cx="5121787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3116" y="2010283"/>
            <a:ext cx="5980684" cy="36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15" dirty="0">
                <a:latin typeface="Times New Roman"/>
                <a:cs typeface="Times New Roman"/>
              </a:rPr>
              <a:t>Assembly </a:t>
            </a:r>
            <a:r>
              <a:rPr sz="2400" spc="50" dirty="0">
                <a:latin typeface="Times New Roman"/>
                <a:cs typeface="Times New Roman"/>
              </a:rPr>
              <a:t>language </a:t>
            </a:r>
            <a:r>
              <a:rPr sz="2400" spc="75" dirty="0">
                <a:latin typeface="Times New Roman"/>
                <a:cs typeface="Times New Roman"/>
              </a:rPr>
              <a:t>program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example: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4128135" marR="5080" algn="just">
              <a:lnSpc>
                <a:spcPct val="143000"/>
              </a:lnSpc>
            </a:pPr>
            <a:r>
              <a:rPr sz="2200" b="1" spc="-210" dirty="0">
                <a:solidFill>
                  <a:srgbClr val="C00000"/>
                </a:solidFill>
                <a:latin typeface="Georgia"/>
                <a:cs typeface="Georgia"/>
              </a:rPr>
              <a:t>MVI </a:t>
            </a:r>
            <a:r>
              <a:rPr sz="2200" b="1" spc="-120" dirty="0">
                <a:latin typeface="Georgia"/>
                <a:cs typeface="Georgia"/>
              </a:rPr>
              <a:t>A, </a:t>
            </a:r>
            <a:r>
              <a:rPr sz="2200" b="1" spc="-110" dirty="0">
                <a:latin typeface="Georgia"/>
                <a:cs typeface="Georgia"/>
              </a:rPr>
              <a:t>05</a:t>
            </a:r>
            <a:r>
              <a:rPr lang="en-US" sz="2200" b="1" spc="-110" dirty="0">
                <a:latin typeface="Georgia"/>
                <a:cs typeface="Georgia"/>
              </a:rPr>
              <a:t> </a:t>
            </a:r>
            <a:r>
              <a:rPr sz="2200" b="1" spc="-110" dirty="0">
                <a:latin typeface="Georgia"/>
                <a:cs typeface="Georgia"/>
              </a:rPr>
              <a:t>h  </a:t>
            </a:r>
            <a:r>
              <a:rPr sz="2200" b="1" spc="-210" dirty="0">
                <a:solidFill>
                  <a:srgbClr val="C00000"/>
                </a:solidFill>
                <a:latin typeface="Georgia"/>
                <a:cs typeface="Georgia"/>
              </a:rPr>
              <a:t>MVI </a:t>
            </a:r>
            <a:r>
              <a:rPr sz="2200" b="1" spc="-114" dirty="0">
                <a:latin typeface="Georgia"/>
                <a:cs typeface="Georgia"/>
              </a:rPr>
              <a:t>B, </a:t>
            </a:r>
            <a:r>
              <a:rPr sz="2200" b="1" spc="-195" dirty="0">
                <a:latin typeface="Georgia"/>
                <a:cs typeface="Georgia"/>
              </a:rPr>
              <a:t>9A</a:t>
            </a:r>
            <a:r>
              <a:rPr lang="en-US" sz="2200" b="1" spc="-195" dirty="0">
                <a:latin typeface="Georgia"/>
                <a:cs typeface="Georgia"/>
              </a:rPr>
              <a:t> </a:t>
            </a:r>
            <a:r>
              <a:rPr sz="2200" b="1" spc="-195" dirty="0">
                <a:latin typeface="Georgia"/>
                <a:cs typeface="Georgia"/>
              </a:rPr>
              <a:t>h  </a:t>
            </a:r>
            <a:r>
              <a:rPr sz="2200" b="1" spc="-135" dirty="0">
                <a:solidFill>
                  <a:srgbClr val="C00000"/>
                </a:solidFill>
                <a:latin typeface="Georgia"/>
                <a:cs typeface="Georgia"/>
              </a:rPr>
              <a:t>ADD</a:t>
            </a:r>
            <a:r>
              <a:rPr lang="en-US" sz="2200" b="1" spc="-13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200" b="1" spc="-135" dirty="0">
                <a:latin typeface="Georgia"/>
                <a:cs typeface="Georgia"/>
              </a:rPr>
              <a:t>B</a:t>
            </a:r>
            <a:endParaRPr sz="2200" dirty="0">
              <a:latin typeface="Georgia"/>
              <a:cs typeface="Georgia"/>
            </a:endParaRPr>
          </a:p>
          <a:p>
            <a:pPr marL="4128135">
              <a:lnSpc>
                <a:spcPct val="100000"/>
              </a:lnSpc>
              <a:spcBef>
                <a:spcPts val="1540"/>
              </a:spcBef>
              <a:tabLst>
                <a:tab pos="4888230" algn="l"/>
              </a:tabLst>
            </a:pPr>
            <a:r>
              <a:rPr sz="2200" b="1" spc="-200" dirty="0">
                <a:solidFill>
                  <a:srgbClr val="C00000"/>
                </a:solidFill>
                <a:latin typeface="Georgia"/>
                <a:cs typeface="Georgia"/>
              </a:rPr>
              <a:t>INC	</a:t>
            </a:r>
            <a:r>
              <a:rPr sz="2200" b="1" spc="-5" dirty="0">
                <a:latin typeface="Georgia"/>
                <a:cs typeface="Georgia"/>
              </a:rPr>
              <a:t>A</a:t>
            </a:r>
            <a:endParaRPr sz="2200" dirty="0">
              <a:latin typeface="Georgia"/>
              <a:cs typeface="Georgia"/>
            </a:endParaRPr>
          </a:p>
          <a:p>
            <a:pPr marL="4128135">
              <a:lnSpc>
                <a:spcPct val="100000"/>
              </a:lnSpc>
              <a:spcBef>
                <a:spcPts val="695"/>
              </a:spcBef>
            </a:pPr>
            <a:r>
              <a:rPr sz="2200" b="1" spc="-229" dirty="0">
                <a:solidFill>
                  <a:srgbClr val="C00000"/>
                </a:solidFill>
                <a:latin typeface="Georgia"/>
                <a:cs typeface="Georgia"/>
              </a:rPr>
              <a:t>STA</a:t>
            </a:r>
            <a:r>
              <a:rPr lang="en-US" sz="2200" dirty="0">
                <a:latin typeface="Georgia"/>
                <a:cs typeface="Georgia"/>
              </a:rPr>
              <a:t>  </a:t>
            </a:r>
            <a:r>
              <a:rPr sz="2200" b="1" spc="-160" dirty="0">
                <a:latin typeface="Georgia"/>
                <a:cs typeface="Georgia"/>
              </a:rPr>
              <a:t>82</a:t>
            </a:r>
            <a:r>
              <a:rPr sz="2200" b="1" spc="-170" dirty="0">
                <a:latin typeface="Georgia"/>
                <a:cs typeface="Georgia"/>
              </a:rPr>
              <a:t>0</a:t>
            </a:r>
            <a:r>
              <a:rPr sz="2200" b="1" spc="-5" dirty="0">
                <a:latin typeface="Georgia"/>
                <a:cs typeface="Georgia"/>
              </a:rPr>
              <a:t>0h</a:t>
            </a:r>
            <a:r>
              <a:rPr sz="2200" b="1" spc="80" dirty="0">
                <a:latin typeface="Georgia"/>
                <a:cs typeface="Georgia"/>
              </a:rPr>
              <a:t> </a:t>
            </a:r>
            <a:r>
              <a:rPr sz="2200" b="1" spc="-250" dirty="0">
                <a:solidFill>
                  <a:srgbClr val="C00000"/>
                </a:solidFill>
                <a:latin typeface="Georgia"/>
                <a:cs typeface="Georgia"/>
              </a:rPr>
              <a:t>HLT</a:t>
            </a:r>
            <a:endParaRPr sz="2200" dirty="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68183" y="880872"/>
            <a:ext cx="2347685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49842" y="1447800"/>
            <a:ext cx="6984365" cy="43726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8D1515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45" dirty="0">
                <a:latin typeface="Times New Roman"/>
                <a:cs typeface="Times New Roman"/>
              </a:rPr>
              <a:t>Computer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programming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05"/>
              </a:spcBef>
              <a:buClr>
                <a:srgbClr val="8D1515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5" dirty="0">
                <a:latin typeface="Times New Roman"/>
                <a:cs typeface="Times New Roman"/>
              </a:rPr>
              <a:t>Why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programming?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95"/>
              </a:spcBef>
              <a:buClr>
                <a:srgbClr val="8D1515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60" dirty="0">
                <a:latin typeface="Times New Roman"/>
                <a:cs typeface="Times New Roman"/>
              </a:rPr>
              <a:t>Instructions </a:t>
            </a:r>
            <a:r>
              <a:rPr sz="2000" spc="70" dirty="0">
                <a:latin typeface="Times New Roman"/>
                <a:cs typeface="Times New Roman"/>
              </a:rPr>
              <a:t>and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Program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00"/>
              </a:spcBef>
              <a:buClr>
                <a:srgbClr val="8D1515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Low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level,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level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Middle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level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programming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languages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05"/>
              </a:spcBef>
              <a:buClr>
                <a:srgbClr val="8D1515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30" dirty="0">
                <a:latin typeface="Times New Roman"/>
                <a:cs typeface="Times New Roman"/>
              </a:rPr>
              <a:t>Source </a:t>
            </a:r>
            <a:r>
              <a:rPr sz="2000" spc="10" dirty="0">
                <a:latin typeface="Times New Roman"/>
                <a:cs typeface="Times New Roman"/>
              </a:rPr>
              <a:t>Code </a:t>
            </a:r>
            <a:r>
              <a:rPr sz="2000" spc="70" dirty="0">
                <a:latin typeface="Times New Roman"/>
                <a:cs typeface="Times New Roman"/>
              </a:rPr>
              <a:t>and </a:t>
            </a:r>
            <a:r>
              <a:rPr sz="2000" spc="15" dirty="0">
                <a:latin typeface="Times New Roman"/>
                <a:cs typeface="Times New Roman"/>
              </a:rPr>
              <a:t>Object</a:t>
            </a:r>
            <a:r>
              <a:rPr sz="2000" spc="-28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Code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95"/>
              </a:spcBef>
              <a:buClr>
                <a:srgbClr val="8D1515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30" dirty="0">
                <a:latin typeface="Times New Roman"/>
                <a:cs typeface="Times New Roman"/>
              </a:rPr>
              <a:t>Language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Translators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105"/>
              </a:spcBef>
              <a:buClr>
                <a:srgbClr val="8D1515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25" dirty="0">
                <a:latin typeface="Times New Roman"/>
                <a:cs typeface="Times New Roman"/>
              </a:rPr>
              <a:t>Compiler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105"/>
              </a:spcBef>
              <a:buClr>
                <a:srgbClr val="8D1515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85" dirty="0">
                <a:latin typeface="Times New Roman"/>
                <a:cs typeface="Times New Roman"/>
              </a:rPr>
              <a:t>Interpreter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090"/>
              </a:spcBef>
              <a:buClr>
                <a:srgbClr val="8D1515"/>
              </a:buClr>
              <a:buSzPct val="14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35" dirty="0">
                <a:latin typeface="Times New Roman"/>
                <a:cs typeface="Times New Roman"/>
              </a:rPr>
              <a:t>Assembler</a:t>
            </a:r>
            <a:endParaRPr sz="20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05"/>
              </a:spcBef>
              <a:buClr>
                <a:srgbClr val="8D1515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5" dirty="0">
                <a:latin typeface="Times New Roman"/>
                <a:cs typeface="Times New Roman"/>
              </a:rPr>
              <a:t>Why </a:t>
            </a:r>
            <a:r>
              <a:rPr sz="2000" spc="45" dirty="0">
                <a:latin typeface="Times New Roman"/>
                <a:cs typeface="Times New Roman"/>
              </a:rPr>
              <a:t>language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translators?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2704" y="560831"/>
            <a:ext cx="5373624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91283" y="2363723"/>
            <a:ext cx="3017520" cy="1778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73012" y="1938610"/>
            <a:ext cx="2033876" cy="2281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38908" y="4382261"/>
            <a:ext cx="2917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0" dirty="0">
                <a:latin typeface="Georgia"/>
                <a:cs typeface="Georgia"/>
              </a:rPr>
              <a:t>Machine</a:t>
            </a:r>
            <a:r>
              <a:rPr sz="2400" b="1" spc="-380" dirty="0">
                <a:latin typeface="Georgia"/>
                <a:cs typeface="Georgia"/>
              </a:rPr>
              <a:t> </a:t>
            </a:r>
            <a:r>
              <a:rPr sz="2400" b="1" spc="-165" dirty="0">
                <a:latin typeface="Georgia"/>
                <a:cs typeface="Georgia"/>
              </a:rPr>
              <a:t>(Computer)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56269" y="4382261"/>
            <a:ext cx="3161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0" dirty="0">
                <a:latin typeface="Georgia"/>
                <a:cs typeface="Georgia"/>
              </a:rPr>
              <a:t>Human(Programmer)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90344" y="5068823"/>
            <a:ext cx="9358630" cy="483234"/>
          </a:xfrm>
          <a:custGeom>
            <a:avLst/>
            <a:gdLst/>
            <a:ahLst/>
            <a:cxnLst/>
            <a:rect l="l" t="t" r="r" b="b"/>
            <a:pathLst>
              <a:path w="9358630" h="483235">
                <a:moveTo>
                  <a:pt x="241554" y="0"/>
                </a:moveTo>
                <a:lnTo>
                  <a:pt x="0" y="241426"/>
                </a:lnTo>
                <a:lnTo>
                  <a:pt x="241554" y="482981"/>
                </a:lnTo>
                <a:lnTo>
                  <a:pt x="241554" y="362203"/>
                </a:lnTo>
                <a:lnTo>
                  <a:pt x="9237726" y="362203"/>
                </a:lnTo>
                <a:lnTo>
                  <a:pt x="9358503" y="241426"/>
                </a:lnTo>
                <a:lnTo>
                  <a:pt x="9237726" y="120776"/>
                </a:lnTo>
                <a:lnTo>
                  <a:pt x="241554" y="120776"/>
                </a:lnTo>
                <a:lnTo>
                  <a:pt x="241554" y="0"/>
                </a:lnTo>
                <a:close/>
              </a:path>
            </a:pathLst>
          </a:custGeom>
          <a:solidFill>
            <a:srgbClr val="BA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07293" y="5431028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4" h="121285">
                <a:moveTo>
                  <a:pt x="120776" y="0"/>
                </a:moveTo>
                <a:lnTo>
                  <a:pt x="0" y="0"/>
                </a:lnTo>
                <a:lnTo>
                  <a:pt x="0" y="120777"/>
                </a:lnTo>
                <a:lnTo>
                  <a:pt x="120776" y="0"/>
                </a:lnTo>
                <a:close/>
              </a:path>
            </a:pathLst>
          </a:custGeom>
          <a:solidFill>
            <a:srgbClr val="BA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07293" y="5068823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4" h="121285">
                <a:moveTo>
                  <a:pt x="0" y="0"/>
                </a:moveTo>
                <a:lnTo>
                  <a:pt x="0" y="120776"/>
                </a:lnTo>
                <a:lnTo>
                  <a:pt x="120776" y="120776"/>
                </a:lnTo>
                <a:lnTo>
                  <a:pt x="0" y="0"/>
                </a:lnTo>
                <a:close/>
              </a:path>
            </a:pathLst>
          </a:custGeom>
          <a:solidFill>
            <a:srgbClr val="BA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0344" y="5068823"/>
            <a:ext cx="9358630" cy="483234"/>
          </a:xfrm>
          <a:custGeom>
            <a:avLst/>
            <a:gdLst/>
            <a:ahLst/>
            <a:cxnLst/>
            <a:rect l="l" t="t" r="r" b="b"/>
            <a:pathLst>
              <a:path w="9358630" h="483235">
                <a:moveTo>
                  <a:pt x="0" y="241426"/>
                </a:moveTo>
                <a:lnTo>
                  <a:pt x="241554" y="0"/>
                </a:lnTo>
                <a:lnTo>
                  <a:pt x="241554" y="120776"/>
                </a:lnTo>
                <a:lnTo>
                  <a:pt x="9116949" y="120776"/>
                </a:lnTo>
                <a:lnTo>
                  <a:pt x="9116949" y="0"/>
                </a:lnTo>
                <a:lnTo>
                  <a:pt x="9358503" y="241426"/>
                </a:lnTo>
                <a:lnTo>
                  <a:pt x="9116949" y="482981"/>
                </a:lnTo>
                <a:lnTo>
                  <a:pt x="9116949" y="362203"/>
                </a:lnTo>
                <a:lnTo>
                  <a:pt x="241554" y="362203"/>
                </a:lnTo>
                <a:lnTo>
                  <a:pt x="241554" y="482981"/>
                </a:lnTo>
                <a:lnTo>
                  <a:pt x="0" y="241426"/>
                </a:lnTo>
                <a:close/>
              </a:path>
            </a:pathLst>
          </a:custGeom>
          <a:ln w="15240">
            <a:solidFill>
              <a:srgbClr val="8711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56547" y="4988052"/>
            <a:ext cx="1761489" cy="647700"/>
          </a:xfrm>
          <a:custGeom>
            <a:avLst/>
            <a:gdLst/>
            <a:ahLst/>
            <a:cxnLst/>
            <a:rect l="l" t="t" r="r" b="b"/>
            <a:pathLst>
              <a:path w="1761490" h="647700">
                <a:moveTo>
                  <a:pt x="0" y="647700"/>
                </a:moveTo>
                <a:lnTo>
                  <a:pt x="1761363" y="647700"/>
                </a:lnTo>
                <a:lnTo>
                  <a:pt x="1761363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57309" y="4988814"/>
            <a:ext cx="1761489" cy="647700"/>
          </a:xfrm>
          <a:custGeom>
            <a:avLst/>
            <a:gdLst/>
            <a:ahLst/>
            <a:cxnLst/>
            <a:rect l="l" t="t" r="r" b="b"/>
            <a:pathLst>
              <a:path w="1761490" h="647700">
                <a:moveTo>
                  <a:pt x="0" y="647700"/>
                </a:moveTo>
                <a:lnTo>
                  <a:pt x="1761363" y="647700"/>
                </a:lnTo>
                <a:lnTo>
                  <a:pt x="1761363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BA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1392" y="5042915"/>
            <a:ext cx="1930907" cy="679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31260" y="5119573"/>
            <a:ext cx="7399655" cy="1197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005" algn="r">
              <a:lnSpc>
                <a:spcPct val="100000"/>
              </a:lnSpc>
              <a:spcBef>
                <a:spcPts val="100"/>
              </a:spcBef>
            </a:pPr>
            <a:r>
              <a:rPr sz="2400" b="1" spc="-280" dirty="0">
                <a:latin typeface="Georgia"/>
                <a:cs typeface="Georgia"/>
              </a:rPr>
              <a:t>L</a:t>
            </a:r>
            <a:r>
              <a:rPr sz="2400" b="1" spc="-310" dirty="0">
                <a:latin typeface="Georgia"/>
                <a:cs typeface="Georgia"/>
              </a:rPr>
              <a:t>A</a:t>
            </a:r>
            <a:r>
              <a:rPr sz="2400" b="1" spc="-400" dirty="0">
                <a:latin typeface="Georgia"/>
                <a:cs typeface="Georgia"/>
              </a:rPr>
              <a:t>N</a:t>
            </a:r>
            <a:r>
              <a:rPr sz="2400" b="1" spc="-405" dirty="0">
                <a:latin typeface="Georgia"/>
                <a:cs typeface="Georgia"/>
              </a:rPr>
              <a:t>G</a:t>
            </a:r>
            <a:r>
              <a:rPr sz="2400" b="1" spc="-505" dirty="0">
                <a:latin typeface="Georgia"/>
                <a:cs typeface="Georgia"/>
              </a:rPr>
              <a:t>U</a:t>
            </a:r>
            <a:r>
              <a:rPr sz="2400" b="1" spc="-310" dirty="0">
                <a:latin typeface="Georgia"/>
                <a:cs typeface="Georgia"/>
              </a:rPr>
              <a:t>A</a:t>
            </a:r>
            <a:r>
              <a:rPr sz="2400" b="1" spc="-380" dirty="0">
                <a:latin typeface="Georgia"/>
                <a:cs typeface="Georgia"/>
              </a:rPr>
              <a:t>GE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60" dirty="0">
                <a:latin typeface="Times New Roman"/>
                <a:cs typeface="Times New Roman"/>
              </a:rPr>
              <a:t>A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language </a:t>
            </a:r>
            <a:r>
              <a:rPr sz="2400" spc="40" dirty="0">
                <a:latin typeface="Times New Roman"/>
                <a:cs typeface="Times New Roman"/>
              </a:rPr>
              <a:t>which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55" dirty="0">
                <a:latin typeface="Times New Roman"/>
                <a:cs typeface="Times New Roman"/>
              </a:rPr>
              <a:t>closer </a:t>
            </a:r>
            <a:r>
              <a:rPr sz="2400" spc="50" dirty="0">
                <a:latin typeface="Times New Roman"/>
                <a:cs typeface="Times New Roman"/>
              </a:rPr>
              <a:t>to </a:t>
            </a:r>
            <a:r>
              <a:rPr sz="2400" spc="80" dirty="0">
                <a:latin typeface="Times New Roman"/>
                <a:cs typeface="Times New Roman"/>
              </a:rPr>
              <a:t>human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(programmer)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8904" y="713231"/>
            <a:ext cx="5373624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7800" y="1752600"/>
            <a:ext cx="9785350" cy="34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979805" indent="-287020">
              <a:lnSpc>
                <a:spcPct val="100000"/>
              </a:lnSpc>
              <a:spcBef>
                <a:spcPts val="95"/>
              </a:spcBef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spc="65" dirty="0">
                <a:latin typeface="Times New Roman"/>
                <a:cs typeface="Times New Roman"/>
              </a:rPr>
              <a:t>A</a:t>
            </a:r>
            <a:r>
              <a:rPr lang="en-US" sz="2800" spc="6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high </a:t>
            </a:r>
            <a:r>
              <a:rPr sz="2800" spc="10" dirty="0">
                <a:latin typeface="Times New Roman"/>
                <a:cs typeface="Times New Roman"/>
              </a:rPr>
              <a:t>level </a:t>
            </a:r>
            <a:r>
              <a:rPr sz="2800" spc="55" dirty="0">
                <a:latin typeface="Times New Roman"/>
                <a:cs typeface="Times New Roman"/>
              </a:rPr>
              <a:t>language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80" dirty="0">
                <a:latin typeface="Times New Roman"/>
                <a:cs typeface="Times New Roman"/>
              </a:rPr>
              <a:t>one </a:t>
            </a:r>
            <a:r>
              <a:rPr sz="2800" spc="50" dirty="0">
                <a:latin typeface="Times New Roman"/>
                <a:cs typeface="Times New Roman"/>
              </a:rPr>
              <a:t>which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65" dirty="0">
                <a:latin typeface="Times New Roman"/>
                <a:cs typeface="Times New Roman"/>
              </a:rPr>
              <a:t>closer </a:t>
            </a:r>
            <a:r>
              <a:rPr sz="2800" spc="50" dirty="0">
                <a:latin typeface="Times New Roman"/>
                <a:cs typeface="Times New Roman"/>
              </a:rPr>
              <a:t>to </a:t>
            </a:r>
            <a:r>
              <a:rPr sz="2800" spc="90" dirty="0">
                <a:latin typeface="Times New Roman"/>
                <a:cs typeface="Times New Roman"/>
              </a:rPr>
              <a:t>the</a:t>
            </a:r>
            <a:r>
              <a:rPr sz="2800" spc="-480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human  </a:t>
            </a:r>
            <a:r>
              <a:rPr sz="2800" spc="90" dirty="0">
                <a:latin typeface="Times New Roman"/>
                <a:cs typeface="Times New Roman"/>
              </a:rPr>
              <a:t>(programmer).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8D1515"/>
              </a:buClr>
              <a:buFont typeface="Arial"/>
              <a:buChar char="•"/>
            </a:pPr>
            <a:endParaRPr sz="42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spc="25" dirty="0">
                <a:latin typeface="Times New Roman"/>
                <a:cs typeface="Times New Roman"/>
              </a:rPr>
              <a:t>It is </a:t>
            </a:r>
            <a:r>
              <a:rPr sz="2800" spc="80" dirty="0">
                <a:latin typeface="Times New Roman"/>
                <a:cs typeface="Times New Roman"/>
              </a:rPr>
              <a:t>easier </a:t>
            </a:r>
            <a:r>
              <a:rPr sz="2800" spc="35" dirty="0">
                <a:latin typeface="Times New Roman"/>
                <a:cs typeface="Times New Roman"/>
              </a:rPr>
              <a:t>for </a:t>
            </a:r>
            <a:r>
              <a:rPr sz="2800" spc="100" dirty="0">
                <a:latin typeface="Times New Roman"/>
                <a:cs typeface="Times New Roman"/>
              </a:rPr>
              <a:t>humans </a:t>
            </a:r>
            <a:r>
              <a:rPr sz="2800" spc="50" dirty="0">
                <a:latin typeface="Times New Roman"/>
                <a:cs typeface="Times New Roman"/>
              </a:rPr>
              <a:t>to </a:t>
            </a:r>
            <a:r>
              <a:rPr sz="2800" spc="125" dirty="0">
                <a:latin typeface="Times New Roman"/>
                <a:cs typeface="Times New Roman"/>
              </a:rPr>
              <a:t>understand </a:t>
            </a:r>
            <a:r>
              <a:rPr sz="2800" spc="90" dirty="0">
                <a:latin typeface="Times New Roman"/>
                <a:cs typeface="Times New Roman"/>
              </a:rPr>
              <a:t>and </a:t>
            </a:r>
            <a:r>
              <a:rPr sz="2800" spc="10" dirty="0">
                <a:latin typeface="Times New Roman"/>
                <a:cs typeface="Times New Roman"/>
              </a:rPr>
              <a:t>difficult </a:t>
            </a:r>
            <a:r>
              <a:rPr sz="2800" spc="35" dirty="0">
                <a:latin typeface="Times New Roman"/>
                <a:cs typeface="Times New Roman"/>
              </a:rPr>
              <a:t>for</a:t>
            </a:r>
            <a:r>
              <a:rPr sz="2800" spc="-29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machines  </a:t>
            </a:r>
            <a:r>
              <a:rPr sz="2800" spc="50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understand.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8D1515"/>
              </a:buClr>
              <a:buFont typeface="Arial"/>
              <a:buChar char="•"/>
            </a:pPr>
            <a:endParaRPr sz="42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spc="25" dirty="0">
                <a:latin typeface="Times New Roman"/>
                <a:cs typeface="Times New Roman"/>
              </a:rPr>
              <a:t>It is </a:t>
            </a:r>
            <a:r>
              <a:rPr sz="2800" spc="70" dirty="0">
                <a:latin typeface="Times New Roman"/>
                <a:cs typeface="Times New Roman"/>
              </a:rPr>
              <a:t>slower </a:t>
            </a:r>
            <a:r>
              <a:rPr sz="2800" spc="40" dirty="0">
                <a:latin typeface="Times New Roman"/>
                <a:cs typeface="Times New Roman"/>
              </a:rPr>
              <a:t>in </a:t>
            </a:r>
            <a:r>
              <a:rPr sz="2800" spc="55" dirty="0">
                <a:latin typeface="Times New Roman"/>
                <a:cs typeface="Times New Roman"/>
              </a:rPr>
              <a:t>execution </a:t>
            </a:r>
            <a:r>
              <a:rPr sz="2800" spc="45" dirty="0">
                <a:latin typeface="Times New Roman"/>
                <a:cs typeface="Times New Roman"/>
              </a:rPr>
              <a:t>as </a:t>
            </a:r>
            <a:r>
              <a:rPr sz="2800" spc="95" dirty="0">
                <a:latin typeface="Times New Roman"/>
                <a:cs typeface="Times New Roman"/>
              </a:rPr>
              <a:t>compared </a:t>
            </a:r>
            <a:r>
              <a:rPr sz="2800" spc="50" dirty="0">
                <a:latin typeface="Times New Roman"/>
                <a:cs typeface="Times New Roman"/>
              </a:rPr>
              <a:t>to </a:t>
            </a:r>
            <a:r>
              <a:rPr sz="2800" spc="35" dirty="0">
                <a:latin typeface="Times New Roman"/>
                <a:cs typeface="Times New Roman"/>
              </a:rPr>
              <a:t>low </a:t>
            </a:r>
            <a:r>
              <a:rPr sz="2800" spc="10" dirty="0">
                <a:latin typeface="Times New Roman"/>
                <a:cs typeface="Times New Roman"/>
              </a:rPr>
              <a:t>level</a:t>
            </a:r>
            <a:r>
              <a:rPr sz="2800" spc="-465" dirty="0">
                <a:latin typeface="Times New Roman"/>
                <a:cs typeface="Times New Roman"/>
              </a:rPr>
              <a:t> </a:t>
            </a:r>
            <a:r>
              <a:rPr lang="en-US" sz="2800" spc="-465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languages.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98904" y="789431"/>
            <a:ext cx="5373624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95400" y="1905000"/>
            <a:ext cx="9606915" cy="3425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41275" indent="-287020">
              <a:lnSpc>
                <a:spcPct val="100000"/>
              </a:lnSpc>
              <a:spcBef>
                <a:spcPts val="95"/>
              </a:spcBef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spc="-25" dirty="0">
                <a:latin typeface="Times New Roman"/>
                <a:cs typeface="Times New Roman"/>
              </a:rPr>
              <a:t>Like </a:t>
            </a:r>
            <a:r>
              <a:rPr sz="2800" spc="65" dirty="0">
                <a:latin typeface="Times New Roman"/>
                <a:cs typeface="Times New Roman"/>
              </a:rPr>
              <a:t>assembly </a:t>
            </a:r>
            <a:r>
              <a:rPr sz="2800" spc="35" dirty="0">
                <a:latin typeface="Times New Roman"/>
                <a:cs typeface="Times New Roman"/>
              </a:rPr>
              <a:t>language, </a:t>
            </a:r>
            <a:r>
              <a:rPr sz="2800" spc="40" dirty="0">
                <a:latin typeface="Times New Roman"/>
                <a:cs typeface="Times New Roman"/>
              </a:rPr>
              <a:t>it </a:t>
            </a:r>
            <a:r>
              <a:rPr sz="2800" spc="45" dirty="0">
                <a:latin typeface="Times New Roman"/>
                <a:cs typeface="Times New Roman"/>
              </a:rPr>
              <a:t>also </a:t>
            </a:r>
            <a:r>
              <a:rPr sz="2800" spc="75" dirty="0">
                <a:latin typeface="Times New Roman"/>
                <a:cs typeface="Times New Roman"/>
              </a:rPr>
              <a:t>uses </a:t>
            </a:r>
            <a:r>
              <a:rPr sz="2800" spc="15" dirty="0">
                <a:latin typeface="Times New Roman"/>
                <a:cs typeface="Times New Roman"/>
              </a:rPr>
              <a:t>English like </a:t>
            </a:r>
            <a:r>
              <a:rPr sz="2800" spc="90" dirty="0">
                <a:latin typeface="Times New Roman"/>
                <a:cs typeface="Times New Roman"/>
              </a:rPr>
              <a:t>words</a:t>
            </a:r>
            <a:r>
              <a:rPr sz="2800" spc="-450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for </a:t>
            </a:r>
            <a:r>
              <a:rPr sz="2800" spc="90" dirty="0">
                <a:latin typeface="Times New Roman"/>
                <a:cs typeface="Times New Roman"/>
              </a:rPr>
              <a:t>the  </a:t>
            </a:r>
            <a:r>
              <a:rPr sz="2800" spc="70" dirty="0">
                <a:latin typeface="Times New Roman"/>
                <a:cs typeface="Times New Roman"/>
              </a:rPr>
              <a:t>operations.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D1515"/>
              </a:buClr>
              <a:buFont typeface="Arial"/>
              <a:buChar char="•"/>
            </a:pPr>
            <a:endParaRPr sz="42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400"/>
              </a:lnSpc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  <a:tab pos="1426845" algn="l"/>
                <a:tab pos="4371340" algn="l"/>
                <a:tab pos="5567680" algn="l"/>
                <a:tab pos="7241540" algn="l"/>
              </a:tabLst>
            </a:pPr>
            <a:r>
              <a:rPr sz="2800" spc="30" dirty="0">
                <a:latin typeface="Times New Roman"/>
                <a:cs typeface="Times New Roman"/>
              </a:rPr>
              <a:t>For </a:t>
            </a:r>
            <a:r>
              <a:rPr sz="2800" spc="40" dirty="0">
                <a:latin typeface="Times New Roman"/>
                <a:cs typeface="Times New Roman"/>
              </a:rPr>
              <a:t>example: </a:t>
            </a:r>
            <a:r>
              <a:rPr sz="2800" b="1" spc="-215" dirty="0">
                <a:solidFill>
                  <a:srgbClr val="C00000"/>
                </a:solidFill>
                <a:latin typeface="Georgia"/>
                <a:cs typeface="Georgia"/>
              </a:rPr>
              <a:t>for,</a:t>
            </a:r>
            <a:r>
              <a:rPr sz="2800" b="1" spc="25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b="1" spc="-135" dirty="0">
                <a:solidFill>
                  <a:srgbClr val="C00000"/>
                </a:solidFill>
                <a:latin typeface="Georgia"/>
                <a:cs typeface="Georgia"/>
              </a:rPr>
              <a:t>if,</a:t>
            </a:r>
            <a:r>
              <a:rPr sz="2800" b="1" spc="35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b="1" spc="-135" dirty="0">
                <a:solidFill>
                  <a:srgbClr val="C00000"/>
                </a:solidFill>
                <a:latin typeface="Georgia"/>
                <a:cs typeface="Georgia"/>
              </a:rPr>
              <a:t>else,	</a:t>
            </a:r>
            <a:r>
              <a:rPr sz="2800" b="1" spc="-160" dirty="0">
                <a:solidFill>
                  <a:srgbClr val="C00000"/>
                </a:solidFill>
                <a:latin typeface="Georgia"/>
                <a:cs typeface="Georgia"/>
              </a:rPr>
              <a:t>break,	</a:t>
            </a:r>
            <a:r>
              <a:rPr sz="2800" b="1" spc="-175" dirty="0">
                <a:solidFill>
                  <a:srgbClr val="C00000"/>
                </a:solidFill>
                <a:latin typeface="Georgia"/>
                <a:cs typeface="Georgia"/>
              </a:rPr>
              <a:t>continue,	</a:t>
            </a:r>
            <a:r>
              <a:rPr sz="2800" b="1" spc="-160" dirty="0">
                <a:solidFill>
                  <a:srgbClr val="C00000"/>
                </a:solidFill>
                <a:latin typeface="Georgia"/>
                <a:cs typeface="Georgia"/>
              </a:rPr>
              <a:t>while,</a:t>
            </a:r>
            <a:r>
              <a:rPr sz="2800" b="1" spc="-39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800" b="1" spc="-175" dirty="0">
                <a:solidFill>
                  <a:srgbClr val="C00000"/>
                </a:solidFill>
                <a:latin typeface="Georgia"/>
                <a:cs typeface="Georgia"/>
              </a:rPr>
              <a:t>include,  </a:t>
            </a:r>
            <a:r>
              <a:rPr sz="2800" b="1" spc="-170" dirty="0">
                <a:solidFill>
                  <a:srgbClr val="C00000"/>
                </a:solidFill>
                <a:latin typeface="Georgia"/>
                <a:cs typeface="Georgia"/>
              </a:rPr>
              <a:t>using,	</a:t>
            </a:r>
            <a:r>
              <a:rPr sz="2800" b="1" spc="-155" dirty="0">
                <a:solidFill>
                  <a:srgbClr val="C00000"/>
                </a:solidFill>
                <a:latin typeface="Georgia"/>
                <a:cs typeface="Georgia"/>
              </a:rPr>
              <a:t>import</a:t>
            </a:r>
            <a:endParaRPr sz="2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D1515"/>
              </a:buClr>
              <a:buFont typeface="Arial"/>
              <a:buChar char="•"/>
            </a:pPr>
            <a:endParaRPr sz="42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spc="25" dirty="0">
                <a:latin typeface="Times New Roman"/>
                <a:cs typeface="Times New Roman"/>
              </a:rPr>
              <a:t>It is </a:t>
            </a:r>
            <a:r>
              <a:rPr sz="2800" spc="90" dirty="0">
                <a:latin typeface="Times New Roman"/>
                <a:cs typeface="Times New Roman"/>
              </a:rPr>
              <a:t>more </a:t>
            </a:r>
            <a:r>
              <a:rPr sz="2800" spc="80" dirty="0">
                <a:latin typeface="Times New Roman"/>
                <a:cs typeface="Times New Roman"/>
              </a:rPr>
              <a:t>easier </a:t>
            </a:r>
            <a:r>
              <a:rPr sz="2800" spc="100" dirty="0">
                <a:latin typeface="Times New Roman"/>
                <a:cs typeface="Times New Roman"/>
              </a:rPr>
              <a:t>than </a:t>
            </a:r>
            <a:r>
              <a:rPr sz="2800" spc="65" dirty="0">
                <a:latin typeface="Times New Roman"/>
                <a:cs typeface="Times New Roman"/>
              </a:rPr>
              <a:t>assembly</a:t>
            </a:r>
            <a:r>
              <a:rPr sz="2800" spc="-235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language.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2704" y="789431"/>
            <a:ext cx="5373624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3116" y="2485136"/>
            <a:ext cx="7983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spc="15" dirty="0">
                <a:latin typeface="Times New Roman"/>
                <a:cs typeface="Times New Roman"/>
              </a:rPr>
              <a:t>Some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90" dirty="0">
                <a:latin typeface="Times New Roman"/>
                <a:cs typeface="Times New Roman"/>
              </a:rPr>
              <a:t>the </a:t>
            </a:r>
            <a:r>
              <a:rPr sz="2800" spc="40" dirty="0">
                <a:latin typeface="Times New Roman"/>
                <a:cs typeface="Times New Roman"/>
              </a:rPr>
              <a:t>high </a:t>
            </a:r>
            <a:r>
              <a:rPr sz="2800" spc="10" dirty="0">
                <a:latin typeface="Times New Roman"/>
                <a:cs typeface="Times New Roman"/>
              </a:rPr>
              <a:t>level </a:t>
            </a:r>
            <a:r>
              <a:rPr sz="2800" spc="75" dirty="0">
                <a:latin typeface="Times New Roman"/>
                <a:cs typeface="Times New Roman"/>
              </a:rPr>
              <a:t>programming </a:t>
            </a:r>
            <a:r>
              <a:rPr sz="2800" spc="55" dirty="0">
                <a:latin typeface="Times New Roman"/>
                <a:cs typeface="Times New Roman"/>
              </a:rPr>
              <a:t>languages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are: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853564" y="3506851"/>
            <a:ext cx="1586865" cy="1972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425" dirty="0">
                <a:solidFill>
                  <a:srgbClr val="C00000"/>
                </a:solidFill>
                <a:latin typeface="Georgia"/>
                <a:cs typeface="Georgia"/>
              </a:rPr>
              <a:t>G</a:t>
            </a:r>
            <a:r>
              <a:rPr sz="2400" b="1" spc="-160" dirty="0">
                <a:solidFill>
                  <a:srgbClr val="C00000"/>
                </a:solidFill>
                <a:latin typeface="Georgia"/>
                <a:cs typeface="Georgia"/>
              </a:rPr>
              <a:t>W</a:t>
            </a:r>
            <a:r>
              <a:rPr sz="2400" b="1" spc="-165" dirty="0">
                <a:solidFill>
                  <a:srgbClr val="C00000"/>
                </a:solidFill>
                <a:latin typeface="Georgia"/>
                <a:cs typeface="Georgia"/>
              </a:rPr>
              <a:t>B</a:t>
            </a:r>
            <a:r>
              <a:rPr sz="2400" b="1" spc="-160" dirty="0">
                <a:solidFill>
                  <a:srgbClr val="C00000"/>
                </a:solidFill>
                <a:latin typeface="Georgia"/>
                <a:cs typeface="Georgia"/>
              </a:rPr>
              <a:t>a</a:t>
            </a:r>
            <a:r>
              <a:rPr sz="2400" b="1" spc="-155" dirty="0">
                <a:solidFill>
                  <a:srgbClr val="C00000"/>
                </a:solidFill>
                <a:latin typeface="Georgia"/>
                <a:cs typeface="Georgia"/>
              </a:rPr>
              <a:t>si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c</a:t>
            </a:r>
            <a:endParaRPr sz="24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200" dirty="0">
                <a:solidFill>
                  <a:srgbClr val="C00000"/>
                </a:solidFill>
                <a:latin typeface="Georgia"/>
                <a:cs typeface="Georgia"/>
              </a:rPr>
              <a:t>C++</a:t>
            </a:r>
            <a:endParaRPr sz="24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365" dirty="0">
                <a:solidFill>
                  <a:srgbClr val="C00000"/>
                </a:solidFill>
                <a:latin typeface="Georgia"/>
                <a:cs typeface="Georgia"/>
              </a:rPr>
              <a:t>JAVA</a:t>
            </a:r>
            <a:endParaRPr sz="24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35" dirty="0">
                <a:solidFill>
                  <a:srgbClr val="C00000"/>
                </a:solidFill>
                <a:latin typeface="Georgia"/>
                <a:cs typeface="Georgia"/>
              </a:rPr>
              <a:t>Pascal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0096" y="3506851"/>
            <a:ext cx="1990725" cy="1972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254" dirty="0">
                <a:solidFill>
                  <a:srgbClr val="C00000"/>
                </a:solidFill>
                <a:latin typeface="Georgia"/>
                <a:cs typeface="Georgia"/>
              </a:rPr>
              <a:t>COBOL</a:t>
            </a:r>
            <a:endParaRPr sz="24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35" dirty="0">
                <a:solidFill>
                  <a:srgbClr val="C00000"/>
                </a:solidFill>
                <a:latin typeface="Georgia"/>
                <a:cs typeface="Georgia"/>
              </a:rPr>
              <a:t>Python</a:t>
            </a:r>
            <a:endParaRPr sz="24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280" dirty="0">
                <a:solidFill>
                  <a:srgbClr val="C00000"/>
                </a:solidFill>
                <a:latin typeface="Georgia"/>
                <a:cs typeface="Georgia"/>
              </a:rPr>
              <a:t>C#</a:t>
            </a:r>
            <a:endParaRPr sz="24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45" dirty="0">
                <a:solidFill>
                  <a:srgbClr val="C00000"/>
                </a:solidFill>
                <a:latin typeface="Georgia"/>
                <a:cs typeface="Georgia"/>
              </a:rPr>
              <a:t>Visual</a:t>
            </a:r>
            <a:r>
              <a:rPr sz="2400" b="1" spc="-37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b="1" spc="-130" dirty="0">
                <a:solidFill>
                  <a:srgbClr val="C00000"/>
                </a:solidFill>
                <a:latin typeface="Georgia"/>
                <a:cs typeface="Georgia"/>
              </a:rPr>
              <a:t>Basic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6627" y="3372358"/>
            <a:ext cx="641985" cy="55245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55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425" dirty="0">
                <a:solidFill>
                  <a:srgbClr val="C00000"/>
                </a:solidFill>
                <a:latin typeface="Georgia"/>
                <a:cs typeface="Georgia"/>
              </a:rPr>
              <a:t>J#</a:t>
            </a:r>
            <a:endParaRPr sz="24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6627" y="4024629"/>
            <a:ext cx="1030605" cy="936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390" dirty="0">
                <a:solidFill>
                  <a:srgbClr val="C00000"/>
                </a:solidFill>
                <a:latin typeface="Georgia"/>
                <a:cs typeface="Georgia"/>
              </a:rPr>
              <a:t>R</a:t>
            </a:r>
            <a:r>
              <a:rPr sz="2400" b="1" spc="-175" dirty="0">
                <a:solidFill>
                  <a:srgbClr val="C00000"/>
                </a:solidFill>
                <a:latin typeface="Georgia"/>
                <a:cs typeface="Georgia"/>
              </a:rPr>
              <a:t>u</a:t>
            </a:r>
            <a:r>
              <a:rPr sz="2400" b="1" spc="-220" dirty="0">
                <a:solidFill>
                  <a:srgbClr val="C00000"/>
                </a:solidFill>
                <a:latin typeface="Georgia"/>
                <a:cs typeface="Georgia"/>
              </a:rPr>
              <a:t>b</a:t>
            </a: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y</a:t>
            </a:r>
            <a:endParaRPr sz="24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12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204" dirty="0">
                <a:solidFill>
                  <a:srgbClr val="C00000"/>
                </a:solidFill>
                <a:latin typeface="Georgia"/>
                <a:cs typeface="Georgia"/>
              </a:rPr>
              <a:t>PHP</a:t>
            </a:r>
            <a:endParaRPr sz="24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6504" y="789431"/>
            <a:ext cx="5373624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7248" y="1676400"/>
            <a:ext cx="5652135" cy="1697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8D1515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dirty="0">
                <a:latin typeface="Times New Roman"/>
                <a:cs typeface="Times New Roman"/>
              </a:rPr>
              <a:t>High </a:t>
            </a:r>
            <a:r>
              <a:rPr sz="2600" spc="15" dirty="0">
                <a:latin typeface="Times New Roman"/>
                <a:cs typeface="Times New Roman"/>
              </a:rPr>
              <a:t>level </a:t>
            </a:r>
            <a:r>
              <a:rPr sz="2600" spc="60" dirty="0">
                <a:latin typeface="Times New Roman"/>
                <a:cs typeface="Times New Roman"/>
              </a:rPr>
              <a:t>language</a:t>
            </a:r>
            <a:r>
              <a:rPr sz="2600" spc="12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programexample: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00" dirty="0">
              <a:latin typeface="Times New Roman"/>
              <a:cs typeface="Times New Roman"/>
            </a:endParaRPr>
          </a:p>
          <a:p>
            <a:pPr marL="1894839">
              <a:lnSpc>
                <a:spcPct val="100000"/>
              </a:lnSpc>
            </a:pPr>
            <a:r>
              <a:rPr sz="2200" b="1" spc="-5" dirty="0">
                <a:solidFill>
                  <a:srgbClr val="040EFA"/>
                </a:solidFill>
                <a:latin typeface="Courier New"/>
                <a:cs typeface="Courier New"/>
              </a:rPr>
              <a:t>int</a:t>
            </a:r>
            <a:r>
              <a:rPr sz="2200" b="1" dirty="0">
                <a:solidFill>
                  <a:srgbClr val="040EFA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AE50"/>
                </a:solidFill>
                <a:latin typeface="Courier New"/>
                <a:cs typeface="Courier New"/>
              </a:rPr>
              <a:t>main</a:t>
            </a:r>
            <a:r>
              <a:rPr sz="2200" b="1" dirty="0">
                <a:solidFill>
                  <a:srgbClr val="C00000"/>
                </a:solidFill>
                <a:latin typeface="Courier New"/>
                <a:cs typeface="Courier New"/>
              </a:rPr>
              <a:t>()</a:t>
            </a:r>
            <a:endParaRPr sz="2200" dirty="0">
              <a:latin typeface="Courier New"/>
              <a:cs typeface="Courier New"/>
            </a:endParaRPr>
          </a:p>
          <a:p>
            <a:pPr marL="1894839">
              <a:lnSpc>
                <a:spcPct val="100000"/>
              </a:lnSpc>
            </a:pPr>
            <a:r>
              <a:rPr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{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02998"/>
              </p:ext>
            </p:extLst>
          </p:nvPr>
        </p:nvGraphicFramePr>
        <p:xfrm>
          <a:off x="3810000" y="3388269"/>
          <a:ext cx="1734818" cy="6512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8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606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sz="2200" b="1" spc="-5" dirty="0">
                          <a:solidFill>
                            <a:srgbClr val="040EFA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00AE5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2270"/>
                        </a:lnSpc>
                      </a:pPr>
                      <a:r>
                        <a:rPr sz="2200" b="1" dirty="0">
                          <a:solidFill>
                            <a:srgbClr val="040EFA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2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06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</a:pPr>
                      <a:r>
                        <a:rPr sz="2200" b="1" spc="-5" dirty="0">
                          <a:solidFill>
                            <a:srgbClr val="040EFA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5"/>
                        </a:lnSpc>
                      </a:pPr>
                      <a:r>
                        <a:rPr sz="2200" b="1" dirty="0">
                          <a:solidFill>
                            <a:srgbClr val="00AE5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345"/>
                        </a:lnSpc>
                      </a:pPr>
                      <a:r>
                        <a:rPr sz="2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 algn="ctr">
                        <a:lnSpc>
                          <a:spcPts val="2345"/>
                        </a:lnSpc>
                      </a:pPr>
                      <a:r>
                        <a:rPr sz="2200" b="1" dirty="0">
                          <a:solidFill>
                            <a:srgbClr val="040EFA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2200" b="1" dirty="0">
                          <a:solidFill>
                            <a:srgbClr val="C00000"/>
                          </a:solidFill>
                          <a:latin typeface="Courier New"/>
                          <a:cs typeface="Courier New"/>
                        </a:rPr>
                        <a:t>;</a:t>
                      </a:r>
                      <a:endParaRPr sz="2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276600" y="4191000"/>
            <a:ext cx="703707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solidFill>
                  <a:srgbClr val="040EFA"/>
                </a:solidFill>
                <a:latin typeface="Courier New"/>
                <a:cs typeface="Courier New"/>
              </a:rPr>
              <a:t>if</a:t>
            </a:r>
            <a:r>
              <a:rPr sz="2200" b="1" dirty="0">
                <a:solidFill>
                  <a:srgbClr val="C00000"/>
                </a:solidFill>
                <a:latin typeface="Courier New"/>
                <a:cs typeface="Courier New"/>
              </a:rPr>
              <a:t>(</a:t>
            </a:r>
            <a:r>
              <a:rPr sz="2200" b="1" dirty="0">
                <a:solidFill>
                  <a:srgbClr val="00AE50"/>
                </a:solidFill>
                <a:latin typeface="Courier New"/>
                <a:cs typeface="Courier New"/>
              </a:rPr>
              <a:t>a </a:t>
            </a:r>
            <a:r>
              <a:rPr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&gt;</a:t>
            </a:r>
            <a:r>
              <a:rPr sz="2200" b="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00AE50"/>
                </a:solidFill>
                <a:latin typeface="Courier New"/>
                <a:cs typeface="Courier New"/>
              </a:rPr>
              <a:t>b</a:t>
            </a:r>
            <a:r>
              <a:rPr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)</a:t>
            </a:r>
            <a:endParaRPr sz="2200" dirty="0">
              <a:latin typeface="Courier New"/>
              <a:cs typeface="Courier New"/>
            </a:endParaRPr>
          </a:p>
          <a:p>
            <a:pPr marL="1310640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solidFill>
                  <a:srgbClr val="00AE50"/>
                </a:solidFill>
                <a:latin typeface="Courier New"/>
                <a:cs typeface="Courier New"/>
              </a:rPr>
              <a:t>cout</a:t>
            </a:r>
            <a:r>
              <a:rPr sz="2200" b="1" dirty="0">
                <a:solidFill>
                  <a:srgbClr val="C00000"/>
                </a:solidFill>
                <a:latin typeface="Courier New"/>
                <a:cs typeface="Courier New"/>
              </a:rPr>
              <a:t>&lt;&lt;“First </a:t>
            </a:r>
            <a:r>
              <a:rPr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number </a:t>
            </a:r>
            <a:r>
              <a:rPr sz="2200" b="1" dirty="0">
                <a:solidFill>
                  <a:srgbClr val="C00000"/>
                </a:solidFill>
                <a:latin typeface="Courier New"/>
                <a:cs typeface="Courier New"/>
              </a:rPr>
              <a:t>is</a:t>
            </a:r>
            <a:r>
              <a:rPr sz="2200" b="1" spc="-1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greater.”;</a:t>
            </a:r>
            <a:endParaRPr sz="22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2200" b="1" spc="-5" dirty="0">
                <a:solidFill>
                  <a:srgbClr val="040EFA"/>
                </a:solidFill>
                <a:latin typeface="Courier New"/>
                <a:cs typeface="Courier New"/>
              </a:rPr>
              <a:t>else</a:t>
            </a:r>
            <a:endParaRPr sz="2200" dirty="0">
              <a:latin typeface="Courier New"/>
              <a:cs typeface="Courier New"/>
            </a:endParaRPr>
          </a:p>
          <a:p>
            <a:pPr marL="1310640">
              <a:lnSpc>
                <a:spcPct val="100000"/>
              </a:lnSpc>
            </a:pPr>
            <a:r>
              <a:rPr sz="2200" b="1" dirty="0">
                <a:solidFill>
                  <a:srgbClr val="00AE50"/>
                </a:solidFill>
                <a:latin typeface="Courier New"/>
                <a:cs typeface="Courier New"/>
              </a:rPr>
              <a:t>cout</a:t>
            </a:r>
            <a:r>
              <a:rPr sz="2200" b="1" dirty="0">
                <a:solidFill>
                  <a:srgbClr val="C00000"/>
                </a:solidFill>
                <a:latin typeface="Courier New"/>
                <a:cs typeface="Courier New"/>
              </a:rPr>
              <a:t>&lt;&lt;“Second number </a:t>
            </a:r>
            <a:r>
              <a:rPr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is</a:t>
            </a:r>
            <a:r>
              <a:rPr sz="2200" b="1" spc="-95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ourier New"/>
                <a:cs typeface="Courier New"/>
              </a:rPr>
              <a:t>greater.”;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solidFill>
                  <a:srgbClr val="C00000"/>
                </a:solidFill>
                <a:latin typeface="Courier New"/>
                <a:cs typeface="Courier New"/>
              </a:rPr>
              <a:t>}</a:t>
            </a:r>
            <a:endParaRPr sz="2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0091" y="865632"/>
            <a:ext cx="5918844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91283" y="2363723"/>
            <a:ext cx="3017520" cy="17785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73012" y="1938610"/>
            <a:ext cx="2033876" cy="2281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38908" y="4382261"/>
            <a:ext cx="2917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0" dirty="0">
                <a:latin typeface="Georgia"/>
                <a:cs typeface="Georgia"/>
              </a:rPr>
              <a:t>Machine</a:t>
            </a:r>
            <a:r>
              <a:rPr sz="2400" b="1" spc="-380" dirty="0">
                <a:latin typeface="Georgia"/>
                <a:cs typeface="Georgia"/>
              </a:rPr>
              <a:t> </a:t>
            </a:r>
            <a:r>
              <a:rPr sz="2400" b="1" spc="-165" dirty="0">
                <a:latin typeface="Georgia"/>
                <a:cs typeface="Georgia"/>
              </a:rPr>
              <a:t>(Computer)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56269" y="4382261"/>
            <a:ext cx="3161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70" dirty="0">
                <a:latin typeface="Georgia"/>
                <a:cs typeface="Georgia"/>
              </a:rPr>
              <a:t>Human(Programmer)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90344" y="5068823"/>
            <a:ext cx="9331325" cy="483234"/>
          </a:xfrm>
          <a:custGeom>
            <a:avLst/>
            <a:gdLst/>
            <a:ahLst/>
            <a:cxnLst/>
            <a:rect l="l" t="t" r="r" b="b"/>
            <a:pathLst>
              <a:path w="9331325" h="483235">
                <a:moveTo>
                  <a:pt x="241554" y="0"/>
                </a:moveTo>
                <a:lnTo>
                  <a:pt x="0" y="241426"/>
                </a:lnTo>
                <a:lnTo>
                  <a:pt x="241554" y="482981"/>
                </a:lnTo>
                <a:lnTo>
                  <a:pt x="241554" y="362203"/>
                </a:lnTo>
                <a:lnTo>
                  <a:pt x="9210166" y="362203"/>
                </a:lnTo>
                <a:lnTo>
                  <a:pt x="9330944" y="241426"/>
                </a:lnTo>
                <a:lnTo>
                  <a:pt x="9210166" y="120776"/>
                </a:lnTo>
                <a:lnTo>
                  <a:pt x="241554" y="120776"/>
                </a:lnTo>
                <a:lnTo>
                  <a:pt x="241554" y="0"/>
                </a:lnTo>
                <a:close/>
              </a:path>
            </a:pathLst>
          </a:custGeom>
          <a:solidFill>
            <a:srgbClr val="BA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79733" y="5431028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4" h="121285">
                <a:moveTo>
                  <a:pt x="120776" y="0"/>
                </a:moveTo>
                <a:lnTo>
                  <a:pt x="0" y="0"/>
                </a:lnTo>
                <a:lnTo>
                  <a:pt x="0" y="120777"/>
                </a:lnTo>
                <a:lnTo>
                  <a:pt x="120776" y="0"/>
                </a:lnTo>
                <a:close/>
              </a:path>
            </a:pathLst>
          </a:custGeom>
          <a:solidFill>
            <a:srgbClr val="BA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79733" y="5068823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4" h="121285">
                <a:moveTo>
                  <a:pt x="0" y="0"/>
                </a:moveTo>
                <a:lnTo>
                  <a:pt x="0" y="120776"/>
                </a:lnTo>
                <a:lnTo>
                  <a:pt x="120776" y="120776"/>
                </a:lnTo>
                <a:lnTo>
                  <a:pt x="0" y="0"/>
                </a:lnTo>
                <a:close/>
              </a:path>
            </a:pathLst>
          </a:custGeom>
          <a:solidFill>
            <a:srgbClr val="BA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0344" y="5068823"/>
            <a:ext cx="9331325" cy="483234"/>
          </a:xfrm>
          <a:custGeom>
            <a:avLst/>
            <a:gdLst/>
            <a:ahLst/>
            <a:cxnLst/>
            <a:rect l="l" t="t" r="r" b="b"/>
            <a:pathLst>
              <a:path w="9331325" h="483235">
                <a:moveTo>
                  <a:pt x="0" y="241426"/>
                </a:moveTo>
                <a:lnTo>
                  <a:pt x="241554" y="0"/>
                </a:lnTo>
                <a:lnTo>
                  <a:pt x="241554" y="120776"/>
                </a:lnTo>
                <a:lnTo>
                  <a:pt x="9089390" y="120776"/>
                </a:lnTo>
                <a:lnTo>
                  <a:pt x="9089390" y="0"/>
                </a:lnTo>
                <a:lnTo>
                  <a:pt x="9330944" y="241426"/>
                </a:lnTo>
                <a:lnTo>
                  <a:pt x="9089390" y="482981"/>
                </a:lnTo>
                <a:lnTo>
                  <a:pt x="9089390" y="362203"/>
                </a:lnTo>
                <a:lnTo>
                  <a:pt x="241554" y="362203"/>
                </a:lnTo>
                <a:lnTo>
                  <a:pt x="241554" y="482981"/>
                </a:lnTo>
                <a:lnTo>
                  <a:pt x="0" y="241426"/>
                </a:lnTo>
                <a:close/>
              </a:path>
            </a:pathLst>
          </a:custGeom>
          <a:ln w="15239">
            <a:solidFill>
              <a:srgbClr val="8711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77484" y="4988052"/>
            <a:ext cx="1761489" cy="647700"/>
          </a:xfrm>
          <a:custGeom>
            <a:avLst/>
            <a:gdLst/>
            <a:ahLst/>
            <a:cxnLst/>
            <a:rect l="l" t="t" r="r" b="b"/>
            <a:pathLst>
              <a:path w="1761490" h="647700">
                <a:moveTo>
                  <a:pt x="0" y="647700"/>
                </a:moveTo>
                <a:lnTo>
                  <a:pt x="1761363" y="647700"/>
                </a:lnTo>
                <a:lnTo>
                  <a:pt x="1761363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78246" y="4988814"/>
            <a:ext cx="1761489" cy="647700"/>
          </a:xfrm>
          <a:custGeom>
            <a:avLst/>
            <a:gdLst/>
            <a:ahLst/>
            <a:cxnLst/>
            <a:rect l="l" t="t" r="r" b="b"/>
            <a:pathLst>
              <a:path w="1761490" h="647700">
                <a:moveTo>
                  <a:pt x="0" y="647700"/>
                </a:moveTo>
                <a:lnTo>
                  <a:pt x="1761363" y="647700"/>
                </a:lnTo>
                <a:lnTo>
                  <a:pt x="1761363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38100">
            <a:solidFill>
              <a:srgbClr val="BA1C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70803" y="5042915"/>
            <a:ext cx="1930907" cy="6797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13786" y="5119573"/>
            <a:ext cx="8707883" cy="11746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57200" algn="ctr">
              <a:lnSpc>
                <a:spcPct val="100000"/>
              </a:lnSpc>
              <a:spcBef>
                <a:spcPts val="100"/>
              </a:spcBef>
            </a:pPr>
            <a:r>
              <a:rPr sz="2400" b="1" spc="-330" dirty="0">
                <a:latin typeface="Georgia"/>
                <a:cs typeface="Georgia"/>
              </a:rPr>
              <a:t>LANGUAGE</a:t>
            </a:r>
            <a:endParaRPr sz="24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60" dirty="0">
                <a:latin typeface="Times New Roman"/>
                <a:cs typeface="Times New Roman"/>
              </a:rPr>
              <a:t>A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language </a:t>
            </a:r>
            <a:r>
              <a:rPr sz="2400" spc="40" dirty="0">
                <a:latin typeface="Times New Roman"/>
                <a:cs typeface="Times New Roman"/>
              </a:rPr>
              <a:t>which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65" dirty="0">
                <a:latin typeface="Times New Roman"/>
                <a:cs typeface="Times New Roman"/>
              </a:rPr>
              <a:t>some </a:t>
            </a:r>
            <a:r>
              <a:rPr sz="2400" spc="60" dirty="0">
                <a:latin typeface="Times New Roman"/>
                <a:cs typeface="Times New Roman"/>
              </a:rPr>
              <a:t>how </a:t>
            </a:r>
            <a:r>
              <a:rPr sz="2400" spc="55" dirty="0">
                <a:latin typeface="Times New Roman"/>
                <a:cs typeface="Times New Roman"/>
              </a:rPr>
              <a:t>closer </a:t>
            </a:r>
            <a:r>
              <a:rPr sz="2400" spc="50" dirty="0">
                <a:latin typeface="Times New Roman"/>
                <a:cs typeface="Times New Roman"/>
              </a:rPr>
              <a:t>to </a:t>
            </a:r>
            <a:r>
              <a:rPr sz="2400" spc="65" dirty="0">
                <a:latin typeface="Times New Roman"/>
                <a:cs typeface="Times New Roman"/>
              </a:rPr>
              <a:t>machine </a:t>
            </a:r>
            <a:r>
              <a:rPr sz="2400" spc="45" dirty="0">
                <a:latin typeface="Times New Roman"/>
                <a:cs typeface="Times New Roman"/>
              </a:rPr>
              <a:t>as </a:t>
            </a:r>
            <a:r>
              <a:rPr sz="2400" spc="20" dirty="0">
                <a:latin typeface="Times New Roman"/>
                <a:cs typeface="Times New Roman"/>
              </a:rPr>
              <a:t>well </a:t>
            </a:r>
            <a:r>
              <a:rPr sz="2400" spc="45" dirty="0">
                <a:latin typeface="Times New Roman"/>
                <a:cs typeface="Times New Roman"/>
              </a:rPr>
              <a:t>as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human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914400"/>
            <a:ext cx="5917322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9838" y="1676400"/>
            <a:ext cx="9298305" cy="3920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434975" indent="-287020">
              <a:lnSpc>
                <a:spcPct val="100000"/>
              </a:lnSpc>
              <a:spcBef>
                <a:spcPts val="95"/>
              </a:spcBef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spc="80" dirty="0">
                <a:latin typeface="Times New Roman"/>
                <a:cs typeface="Times New Roman"/>
              </a:rPr>
              <a:t>A</a:t>
            </a:r>
            <a:r>
              <a:rPr lang="en-US" sz="2800" spc="80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middle </a:t>
            </a:r>
            <a:r>
              <a:rPr sz="2800" spc="10" dirty="0">
                <a:latin typeface="Times New Roman"/>
                <a:cs typeface="Times New Roman"/>
              </a:rPr>
              <a:t>level </a:t>
            </a:r>
            <a:r>
              <a:rPr sz="2800" spc="55" dirty="0">
                <a:latin typeface="Times New Roman"/>
                <a:cs typeface="Times New Roman"/>
              </a:rPr>
              <a:t>language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80" dirty="0">
                <a:latin typeface="Times New Roman"/>
                <a:cs typeface="Times New Roman"/>
              </a:rPr>
              <a:t>one </a:t>
            </a:r>
            <a:r>
              <a:rPr sz="2800" spc="50" dirty="0">
                <a:latin typeface="Times New Roman"/>
                <a:cs typeface="Times New Roman"/>
              </a:rPr>
              <a:t>which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65" dirty="0">
                <a:latin typeface="Times New Roman"/>
                <a:cs typeface="Times New Roman"/>
              </a:rPr>
              <a:t>closer </a:t>
            </a:r>
            <a:r>
              <a:rPr sz="2800" spc="50" dirty="0">
                <a:latin typeface="Times New Roman"/>
                <a:cs typeface="Times New Roman"/>
              </a:rPr>
              <a:t>to</a:t>
            </a:r>
            <a:r>
              <a:rPr sz="2800" spc="-47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machine  </a:t>
            </a:r>
            <a:r>
              <a:rPr sz="2800" spc="100" dirty="0">
                <a:latin typeface="Times New Roman"/>
                <a:cs typeface="Times New Roman"/>
              </a:rPr>
              <a:t>(computer) </a:t>
            </a:r>
            <a:r>
              <a:rPr sz="2800" spc="45" dirty="0">
                <a:latin typeface="Times New Roman"/>
                <a:cs typeface="Times New Roman"/>
              </a:rPr>
              <a:t>as </a:t>
            </a:r>
            <a:r>
              <a:rPr sz="2800" spc="25" dirty="0">
                <a:latin typeface="Times New Roman"/>
                <a:cs typeface="Times New Roman"/>
              </a:rPr>
              <a:t>well </a:t>
            </a:r>
            <a:r>
              <a:rPr sz="2800" spc="45" dirty="0">
                <a:latin typeface="Times New Roman"/>
                <a:cs typeface="Times New Roman"/>
              </a:rPr>
              <a:t>as </a:t>
            </a:r>
            <a:r>
              <a:rPr sz="2800" spc="50" dirty="0">
                <a:latin typeface="Times New Roman"/>
                <a:cs typeface="Times New Roman"/>
              </a:rPr>
              <a:t>to </a:t>
            </a:r>
            <a:r>
              <a:rPr sz="2800" spc="105" dirty="0">
                <a:latin typeface="Times New Roman"/>
                <a:cs typeface="Times New Roman"/>
              </a:rPr>
              <a:t>human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(programmer).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8D1515"/>
              </a:buClr>
              <a:buFont typeface="Arial"/>
              <a:buChar char="•"/>
            </a:pPr>
            <a:endParaRPr sz="4300" dirty="0">
              <a:latin typeface="Times New Roman"/>
              <a:cs typeface="Times New Roman"/>
            </a:endParaRPr>
          </a:p>
          <a:p>
            <a:pPr marL="299085" marR="259079" indent="-287020">
              <a:lnSpc>
                <a:spcPct val="100000"/>
              </a:lnSpc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spc="70" dirty="0">
                <a:latin typeface="Times New Roman"/>
                <a:cs typeface="Times New Roman"/>
              </a:rPr>
              <a:t>A</a:t>
            </a:r>
            <a:r>
              <a:rPr lang="en-US" sz="2800" spc="7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language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that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has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the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features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both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low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level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and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high  </a:t>
            </a:r>
            <a:r>
              <a:rPr sz="2800" spc="10" dirty="0">
                <a:latin typeface="Times New Roman"/>
                <a:cs typeface="Times New Roman"/>
              </a:rPr>
              <a:t>level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languages.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8D1515"/>
              </a:buClr>
              <a:buFont typeface="Arial"/>
              <a:buChar char="•"/>
            </a:pPr>
            <a:endParaRPr sz="43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spc="20" dirty="0">
                <a:latin typeface="Times New Roman"/>
                <a:cs typeface="Times New Roman"/>
              </a:rPr>
              <a:t>More </a:t>
            </a:r>
            <a:r>
              <a:rPr sz="2800" spc="-25" dirty="0">
                <a:latin typeface="Times New Roman"/>
                <a:cs typeface="Times New Roman"/>
              </a:rPr>
              <a:t>formally,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40" dirty="0">
                <a:latin typeface="Times New Roman"/>
                <a:cs typeface="Times New Roman"/>
              </a:rPr>
              <a:t>high </a:t>
            </a:r>
            <a:r>
              <a:rPr sz="2800" spc="10" dirty="0">
                <a:latin typeface="Times New Roman"/>
                <a:cs typeface="Times New Roman"/>
              </a:rPr>
              <a:t>level </a:t>
            </a:r>
            <a:r>
              <a:rPr sz="2800" spc="55" dirty="0">
                <a:latin typeface="Times New Roman"/>
                <a:cs typeface="Times New Roman"/>
              </a:rPr>
              <a:t>language </a:t>
            </a:r>
            <a:r>
              <a:rPr sz="2800" spc="100" dirty="0">
                <a:latin typeface="Times New Roman"/>
                <a:cs typeface="Times New Roman"/>
              </a:rPr>
              <a:t>that </a:t>
            </a:r>
            <a:r>
              <a:rPr sz="2800" spc="40" dirty="0">
                <a:latin typeface="Times New Roman"/>
                <a:cs typeface="Times New Roman"/>
              </a:rPr>
              <a:t>allows you </a:t>
            </a:r>
            <a:r>
              <a:rPr sz="2800" spc="50" dirty="0">
                <a:latin typeface="Times New Roman"/>
                <a:cs typeface="Times New Roman"/>
              </a:rPr>
              <a:t>to</a:t>
            </a:r>
            <a:r>
              <a:rPr sz="2800" spc="-35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write  </a:t>
            </a:r>
            <a:r>
              <a:rPr sz="2800" spc="35" dirty="0">
                <a:latin typeface="Times New Roman"/>
                <a:cs typeface="Times New Roman"/>
              </a:rPr>
              <a:t>low </a:t>
            </a:r>
            <a:r>
              <a:rPr sz="2800" spc="10" dirty="0">
                <a:latin typeface="Times New Roman"/>
                <a:cs typeface="Times New Roman"/>
              </a:rPr>
              <a:t>level </a:t>
            </a:r>
            <a:r>
              <a:rPr sz="2800" spc="85" dirty="0">
                <a:latin typeface="Times New Roman"/>
                <a:cs typeface="Times New Roman"/>
              </a:rPr>
              <a:t>programs </a:t>
            </a:r>
            <a:r>
              <a:rPr sz="2800" spc="30" dirty="0">
                <a:latin typeface="Times New Roman"/>
                <a:cs typeface="Times New Roman"/>
              </a:rPr>
              <a:t>in </a:t>
            </a:r>
            <a:r>
              <a:rPr sz="2800" spc="40" dirty="0">
                <a:latin typeface="Times New Roman"/>
                <a:cs typeface="Times New Roman"/>
              </a:rPr>
              <a:t>it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40" dirty="0">
                <a:latin typeface="Times New Roman"/>
                <a:cs typeface="Times New Roman"/>
              </a:rPr>
              <a:t>called </a:t>
            </a:r>
            <a:r>
              <a:rPr sz="2800" spc="45" dirty="0">
                <a:latin typeface="Times New Roman"/>
                <a:cs typeface="Times New Roman"/>
              </a:rPr>
              <a:t>as </a:t>
            </a:r>
            <a:r>
              <a:rPr sz="2800" spc="60" dirty="0">
                <a:latin typeface="Times New Roman"/>
                <a:cs typeface="Times New Roman"/>
              </a:rPr>
              <a:t>middle </a:t>
            </a:r>
            <a:r>
              <a:rPr sz="2800" spc="10" dirty="0">
                <a:latin typeface="Times New Roman"/>
                <a:cs typeface="Times New Roman"/>
              </a:rPr>
              <a:t>level</a:t>
            </a:r>
            <a:r>
              <a:rPr sz="2800" spc="-480" dirty="0">
                <a:latin typeface="Times New Roman"/>
                <a:cs typeface="Times New Roman"/>
              </a:rPr>
              <a:t> </a:t>
            </a:r>
            <a:r>
              <a:rPr lang="en-US" sz="2800" spc="-480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language.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200" y="762000"/>
            <a:ext cx="5918844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3116" y="2293659"/>
            <a:ext cx="8653145" cy="296164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600"/>
              </a:spcBef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spc="15" dirty="0">
                <a:latin typeface="Times New Roman"/>
                <a:cs typeface="Times New Roman"/>
              </a:rPr>
              <a:t>Some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90" dirty="0">
                <a:latin typeface="Times New Roman"/>
                <a:cs typeface="Times New Roman"/>
              </a:rPr>
              <a:t>the </a:t>
            </a:r>
            <a:r>
              <a:rPr sz="2800" spc="60" dirty="0">
                <a:latin typeface="Times New Roman"/>
                <a:cs typeface="Times New Roman"/>
              </a:rPr>
              <a:t>middle </a:t>
            </a:r>
            <a:r>
              <a:rPr sz="2800" spc="10" dirty="0">
                <a:latin typeface="Times New Roman"/>
                <a:cs typeface="Times New Roman"/>
              </a:rPr>
              <a:t>level </a:t>
            </a:r>
            <a:r>
              <a:rPr sz="2800" spc="75" dirty="0">
                <a:latin typeface="Times New Roman"/>
                <a:cs typeface="Times New Roman"/>
              </a:rPr>
              <a:t>programming </a:t>
            </a:r>
            <a:r>
              <a:rPr sz="2800" spc="60" dirty="0">
                <a:latin typeface="Times New Roman"/>
                <a:cs typeface="Times New Roman"/>
              </a:rPr>
              <a:t>languages</a:t>
            </a:r>
            <a:r>
              <a:rPr sz="2800" spc="-254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are:</a:t>
            </a:r>
            <a:endParaRPr sz="2800">
              <a:latin typeface="Times New Roman"/>
              <a:cs typeface="Times New Roman"/>
            </a:endParaRPr>
          </a:p>
          <a:p>
            <a:pPr marL="589915" lvl="1" indent="-287020">
              <a:lnSpc>
                <a:spcPct val="100000"/>
              </a:lnSpc>
              <a:spcBef>
                <a:spcPts val="292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590550" algn="l"/>
              </a:tabLst>
            </a:pPr>
            <a:r>
              <a:rPr sz="2400" b="1" dirty="0">
                <a:solidFill>
                  <a:srgbClr val="C00000"/>
                </a:solidFill>
                <a:latin typeface="Georgia"/>
                <a:cs typeface="Georgia"/>
              </a:rPr>
              <a:t>C</a:t>
            </a:r>
            <a:endParaRPr sz="2400">
              <a:latin typeface="Georgia"/>
              <a:cs typeface="Georgia"/>
            </a:endParaRPr>
          </a:p>
          <a:p>
            <a:pPr marL="589915" lvl="1" indent="-287020">
              <a:lnSpc>
                <a:spcPct val="100000"/>
              </a:lnSpc>
              <a:spcBef>
                <a:spcPts val="12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590550" algn="l"/>
              </a:tabLst>
            </a:pPr>
            <a:r>
              <a:rPr sz="2400" b="1" spc="-175" dirty="0">
                <a:solidFill>
                  <a:srgbClr val="C00000"/>
                </a:solidFill>
                <a:latin typeface="Georgia"/>
                <a:cs typeface="Georgia"/>
              </a:rPr>
              <a:t>IBMPL/S </a:t>
            </a:r>
            <a:r>
              <a:rPr sz="2400" b="1" spc="-170" dirty="0">
                <a:solidFill>
                  <a:srgbClr val="C00000"/>
                </a:solidFill>
                <a:latin typeface="Georgia"/>
                <a:cs typeface="Georgia"/>
              </a:rPr>
              <a:t>(Programming</a:t>
            </a:r>
            <a:r>
              <a:rPr sz="2400" b="1" spc="-48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b="1" spc="-155" dirty="0">
                <a:solidFill>
                  <a:srgbClr val="C00000"/>
                </a:solidFill>
                <a:latin typeface="Georgia"/>
                <a:cs typeface="Georgia"/>
              </a:rPr>
              <a:t>Language/Systems)</a:t>
            </a:r>
            <a:endParaRPr sz="2400">
              <a:latin typeface="Georgia"/>
              <a:cs typeface="Georgia"/>
            </a:endParaRPr>
          </a:p>
          <a:p>
            <a:pPr marL="589915" lvl="1" indent="-287020">
              <a:lnSpc>
                <a:spcPct val="100000"/>
              </a:lnSpc>
              <a:spcBef>
                <a:spcPts val="12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590550" algn="l"/>
              </a:tabLst>
            </a:pPr>
            <a:r>
              <a:rPr sz="2400" b="1" spc="-165" dirty="0">
                <a:solidFill>
                  <a:srgbClr val="C00000"/>
                </a:solidFill>
                <a:latin typeface="Georgia"/>
                <a:cs typeface="Georgia"/>
              </a:rPr>
              <a:t>BCPL(Basic </a:t>
            </a:r>
            <a:r>
              <a:rPr sz="2400" b="1" spc="-175" dirty="0">
                <a:solidFill>
                  <a:srgbClr val="C00000"/>
                </a:solidFill>
                <a:latin typeface="Georgia"/>
                <a:cs typeface="Georgia"/>
              </a:rPr>
              <a:t>Combined</a:t>
            </a:r>
            <a:r>
              <a:rPr sz="2400" b="1" spc="-53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b="1" spc="-180" dirty="0">
                <a:solidFill>
                  <a:srgbClr val="C00000"/>
                </a:solidFill>
                <a:latin typeface="Georgia"/>
                <a:cs typeface="Georgia"/>
              </a:rPr>
              <a:t>Programming </a:t>
            </a:r>
            <a:r>
              <a:rPr sz="2400" b="1" spc="-155" dirty="0">
                <a:solidFill>
                  <a:srgbClr val="C00000"/>
                </a:solidFill>
                <a:latin typeface="Georgia"/>
                <a:cs typeface="Georgia"/>
              </a:rPr>
              <a:t>Language)</a:t>
            </a:r>
            <a:endParaRPr sz="2400">
              <a:latin typeface="Georgia"/>
              <a:cs typeface="Georgia"/>
            </a:endParaRPr>
          </a:p>
          <a:p>
            <a:pPr marL="589915" lvl="1" indent="-287020">
              <a:lnSpc>
                <a:spcPct val="100000"/>
              </a:lnSpc>
              <a:spcBef>
                <a:spcPts val="12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590550" algn="l"/>
              </a:tabLst>
            </a:pPr>
            <a:r>
              <a:rPr sz="2400" b="1" spc="-155" dirty="0">
                <a:solidFill>
                  <a:srgbClr val="C00000"/>
                </a:solidFill>
                <a:latin typeface="Georgia"/>
                <a:cs typeface="Georgia"/>
              </a:rPr>
              <a:t>BLISS(Bill's</a:t>
            </a:r>
            <a:r>
              <a:rPr sz="2400" b="1" spc="-26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b="1" spc="-165" dirty="0">
                <a:solidFill>
                  <a:srgbClr val="C00000"/>
                </a:solidFill>
                <a:latin typeface="Georgia"/>
                <a:cs typeface="Georgia"/>
              </a:rPr>
              <a:t>Language</a:t>
            </a:r>
            <a:r>
              <a:rPr sz="2400" b="1" spc="-30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b="1" spc="-110" dirty="0">
                <a:solidFill>
                  <a:srgbClr val="C00000"/>
                </a:solidFill>
                <a:latin typeface="Georgia"/>
                <a:cs typeface="Georgia"/>
              </a:rPr>
              <a:t>for</a:t>
            </a:r>
            <a:r>
              <a:rPr sz="2400" b="1" spc="-32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b="1" spc="-160" dirty="0">
                <a:solidFill>
                  <a:srgbClr val="C00000"/>
                </a:solidFill>
                <a:latin typeface="Georgia"/>
                <a:cs typeface="Georgia"/>
              </a:rPr>
              <a:t>Implementing</a:t>
            </a:r>
            <a:r>
              <a:rPr sz="2400" b="1" spc="-35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b="1" spc="-165" dirty="0">
                <a:solidFill>
                  <a:srgbClr val="C00000"/>
                </a:solidFill>
                <a:latin typeface="Georgia"/>
                <a:cs typeface="Georgia"/>
              </a:rPr>
              <a:t>System</a:t>
            </a:r>
            <a:r>
              <a:rPr sz="2400" b="1" spc="-70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400" b="1" spc="-155" dirty="0">
                <a:solidFill>
                  <a:srgbClr val="C00000"/>
                </a:solidFill>
                <a:latin typeface="Georgia"/>
                <a:cs typeface="Georgia"/>
              </a:rPr>
              <a:t>Software)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1151" y="2311654"/>
            <a:ext cx="1886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5" dirty="0">
                <a:solidFill>
                  <a:srgbClr val="FF0000"/>
                </a:solidFill>
              </a:rPr>
              <a:t>Source</a:t>
            </a:r>
            <a:r>
              <a:rPr sz="2800" spc="-135" dirty="0">
                <a:solidFill>
                  <a:srgbClr val="FF0000"/>
                </a:solidFill>
              </a:rPr>
              <a:t> </a:t>
            </a:r>
            <a:r>
              <a:rPr sz="2800" spc="5" dirty="0">
                <a:solidFill>
                  <a:srgbClr val="FF0000"/>
                </a:solidFill>
              </a:rPr>
              <a:t>Code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563116" y="3072130"/>
            <a:ext cx="4678680" cy="18370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Clr>
                <a:srgbClr val="8D1515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30" dirty="0">
                <a:latin typeface="Times New Roman"/>
                <a:cs typeface="Times New Roman"/>
              </a:rPr>
              <a:t>The </a:t>
            </a:r>
            <a:r>
              <a:rPr sz="2000" spc="60" dirty="0">
                <a:latin typeface="Times New Roman"/>
                <a:cs typeface="Times New Roman"/>
              </a:rPr>
              <a:t>set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65" dirty="0">
                <a:latin typeface="Times New Roman"/>
                <a:cs typeface="Times New Roman"/>
              </a:rPr>
              <a:t>instructions </a:t>
            </a:r>
            <a:r>
              <a:rPr sz="2000" spc="75" dirty="0">
                <a:latin typeface="Times New Roman"/>
                <a:cs typeface="Times New Roman"/>
              </a:rPr>
              <a:t>written </a:t>
            </a:r>
            <a:r>
              <a:rPr sz="2000" spc="25" dirty="0">
                <a:latin typeface="Times New Roman"/>
                <a:cs typeface="Times New Roman"/>
              </a:rPr>
              <a:t>in </a:t>
            </a:r>
            <a:r>
              <a:rPr sz="2000" spc="40" dirty="0">
                <a:latin typeface="Times New Roman"/>
                <a:cs typeface="Times New Roman"/>
              </a:rPr>
              <a:t>any  language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other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than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machine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language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is  </a:t>
            </a:r>
            <a:r>
              <a:rPr sz="2000" spc="20" dirty="0">
                <a:latin typeface="Times New Roman"/>
                <a:cs typeface="Times New Roman"/>
              </a:rPr>
              <a:t>called </a:t>
            </a:r>
            <a:r>
              <a:rPr sz="2000" spc="40" dirty="0">
                <a:latin typeface="Times New Roman"/>
                <a:cs typeface="Times New Roman"/>
              </a:rPr>
              <a:t>as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source</a:t>
            </a:r>
            <a:r>
              <a:rPr lang="en-US" sz="2000" spc="6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code.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D1515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marR="669290" indent="-287020">
              <a:lnSpc>
                <a:spcPct val="100000"/>
              </a:lnSpc>
              <a:buClr>
                <a:srgbClr val="8D1515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25" dirty="0">
                <a:latin typeface="Times New Roman"/>
                <a:cs typeface="Times New Roman"/>
              </a:rPr>
              <a:t>It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not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directly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understood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by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the  </a:t>
            </a:r>
            <a:r>
              <a:rPr sz="2000" spc="55" dirty="0">
                <a:latin typeface="Times New Roman"/>
                <a:cs typeface="Times New Roman"/>
              </a:rPr>
              <a:t>machine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(computer).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6080" y="2121614"/>
            <a:ext cx="4617720" cy="2195473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660"/>
              </a:spcBef>
            </a:pPr>
            <a:r>
              <a:rPr sz="2800" spc="10" dirty="0">
                <a:solidFill>
                  <a:srgbClr val="FF0000"/>
                </a:solidFill>
                <a:latin typeface="Times New Roman"/>
                <a:cs typeface="Times New Roman"/>
              </a:rPr>
              <a:t>Object</a:t>
            </a:r>
            <a:r>
              <a:rPr sz="28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Code</a:t>
            </a:r>
            <a:endParaRPr sz="28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2525"/>
              </a:spcBef>
              <a:buClr>
                <a:srgbClr val="8D1515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30" dirty="0">
                <a:latin typeface="Times New Roman"/>
                <a:cs typeface="Times New Roman"/>
              </a:rPr>
              <a:t>The </a:t>
            </a:r>
            <a:r>
              <a:rPr sz="2000" spc="60" dirty="0">
                <a:latin typeface="Times New Roman"/>
                <a:cs typeface="Times New Roman"/>
              </a:rPr>
              <a:t>set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65" dirty="0">
                <a:latin typeface="Times New Roman"/>
                <a:cs typeface="Times New Roman"/>
              </a:rPr>
              <a:t>instructions </a:t>
            </a:r>
            <a:r>
              <a:rPr sz="2000" spc="75" dirty="0">
                <a:latin typeface="Times New Roman"/>
                <a:cs typeface="Times New Roman"/>
              </a:rPr>
              <a:t>written </a:t>
            </a:r>
            <a:r>
              <a:rPr sz="2000" spc="25" dirty="0">
                <a:latin typeface="Times New Roman"/>
                <a:cs typeface="Times New Roman"/>
              </a:rPr>
              <a:t>in  </a:t>
            </a:r>
            <a:r>
              <a:rPr sz="2000" spc="55" dirty="0">
                <a:latin typeface="Times New Roman"/>
                <a:cs typeface="Times New Roman"/>
              </a:rPr>
              <a:t>machine </a:t>
            </a:r>
            <a:r>
              <a:rPr sz="2000" spc="40" dirty="0">
                <a:latin typeface="Times New Roman"/>
                <a:cs typeface="Times New Roman"/>
              </a:rPr>
              <a:t>language </a:t>
            </a:r>
            <a:r>
              <a:rPr sz="2000" spc="10" dirty="0">
                <a:latin typeface="Times New Roman"/>
                <a:cs typeface="Times New Roman"/>
              </a:rPr>
              <a:t>is </a:t>
            </a:r>
            <a:r>
              <a:rPr sz="2000" spc="20" dirty="0">
                <a:latin typeface="Times New Roman"/>
                <a:cs typeface="Times New Roman"/>
              </a:rPr>
              <a:t>called </a:t>
            </a:r>
            <a:r>
              <a:rPr sz="2000" spc="40" dirty="0">
                <a:latin typeface="Times New Roman"/>
                <a:cs typeface="Times New Roman"/>
              </a:rPr>
              <a:t>as </a:t>
            </a:r>
            <a:r>
              <a:rPr sz="2000" spc="45" dirty="0">
                <a:latin typeface="Times New Roman"/>
                <a:cs typeface="Times New Roman"/>
              </a:rPr>
              <a:t>object  </a:t>
            </a:r>
            <a:r>
              <a:rPr sz="2000" spc="25" dirty="0">
                <a:latin typeface="Times New Roman"/>
                <a:cs typeface="Times New Roman"/>
              </a:rPr>
              <a:t>code.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It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also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known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as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25" dirty="0">
                <a:solidFill>
                  <a:srgbClr val="C00000"/>
                </a:solidFill>
                <a:latin typeface="Georgia"/>
                <a:cs typeface="Georgia"/>
              </a:rPr>
              <a:t>machine</a:t>
            </a:r>
            <a:r>
              <a:rPr lang="en-US" sz="2000" b="1" spc="-12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000" b="1" spc="-27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sz="2000" b="1" spc="-100" dirty="0">
                <a:solidFill>
                  <a:srgbClr val="C00000"/>
                </a:solidFill>
                <a:latin typeface="Georgia"/>
                <a:cs typeface="Georgia"/>
              </a:rPr>
              <a:t>code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88073" y="4574540"/>
            <a:ext cx="459041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25" dirty="0">
                <a:latin typeface="Times New Roman"/>
                <a:cs typeface="Times New Roman"/>
              </a:rPr>
              <a:t>It </a:t>
            </a:r>
            <a:r>
              <a:rPr sz="2000" spc="10" dirty="0">
                <a:latin typeface="Times New Roman"/>
                <a:cs typeface="Times New Roman"/>
              </a:rPr>
              <a:t>is </a:t>
            </a:r>
            <a:r>
              <a:rPr sz="2000" spc="70" dirty="0">
                <a:latin typeface="Times New Roman"/>
                <a:cs typeface="Times New Roman"/>
              </a:rPr>
              <a:t>the </a:t>
            </a:r>
            <a:r>
              <a:rPr sz="2000" spc="25" dirty="0">
                <a:latin typeface="Times New Roman"/>
                <a:cs typeface="Times New Roman"/>
              </a:rPr>
              <a:t>only </a:t>
            </a:r>
            <a:r>
              <a:rPr sz="2000" spc="45" dirty="0">
                <a:latin typeface="Times New Roman"/>
                <a:cs typeface="Times New Roman"/>
              </a:rPr>
              <a:t>code which </a:t>
            </a:r>
            <a:r>
              <a:rPr sz="2000" spc="10" dirty="0">
                <a:latin typeface="Times New Roman"/>
                <a:cs typeface="Times New Roman"/>
              </a:rPr>
              <a:t>is </a:t>
            </a:r>
            <a:r>
              <a:rPr sz="2000" spc="35" dirty="0">
                <a:latin typeface="Times New Roman"/>
                <a:cs typeface="Times New Roman"/>
              </a:rPr>
              <a:t>directly  </a:t>
            </a:r>
            <a:r>
              <a:rPr sz="2000" spc="85" dirty="0">
                <a:latin typeface="Times New Roman"/>
                <a:cs typeface="Times New Roman"/>
              </a:rPr>
              <a:t>understood </a:t>
            </a:r>
            <a:r>
              <a:rPr sz="2000" spc="20" dirty="0">
                <a:latin typeface="Times New Roman"/>
                <a:cs typeface="Times New Roman"/>
              </a:rPr>
              <a:t>by </a:t>
            </a:r>
            <a:r>
              <a:rPr sz="2000" spc="70" dirty="0">
                <a:latin typeface="Times New Roman"/>
                <a:cs typeface="Times New Roman"/>
              </a:rPr>
              <a:t>the </a:t>
            </a:r>
            <a:r>
              <a:rPr sz="2000" spc="55" dirty="0">
                <a:latin typeface="Times New Roman"/>
                <a:cs typeface="Times New Roman"/>
              </a:rPr>
              <a:t>machine</a:t>
            </a:r>
            <a:r>
              <a:rPr sz="2000" spc="-29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(computer).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75659" y="555426"/>
            <a:ext cx="6008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Code and Object Code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1151" y="2311349"/>
            <a:ext cx="1887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5" dirty="0">
                <a:solidFill>
                  <a:srgbClr val="8D1515"/>
                </a:solidFill>
              </a:rPr>
              <a:t>Source</a:t>
            </a:r>
            <a:r>
              <a:rPr sz="2800" spc="-120" dirty="0">
                <a:solidFill>
                  <a:srgbClr val="8D1515"/>
                </a:solidFill>
              </a:rPr>
              <a:t> </a:t>
            </a:r>
            <a:r>
              <a:rPr sz="2800" spc="5" dirty="0">
                <a:solidFill>
                  <a:srgbClr val="8D1515"/>
                </a:solidFill>
              </a:rPr>
              <a:t>Code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563116" y="2933826"/>
            <a:ext cx="4401820" cy="3005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8D1515"/>
              </a:buClr>
              <a:buSzPct val="1447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20" dirty="0">
                <a:latin typeface="Times New Roman"/>
                <a:cs typeface="Times New Roman"/>
              </a:rPr>
              <a:t>It </a:t>
            </a:r>
            <a:r>
              <a:rPr sz="1900" spc="15" dirty="0">
                <a:latin typeface="Times New Roman"/>
                <a:cs typeface="Times New Roman"/>
              </a:rPr>
              <a:t>is </a:t>
            </a:r>
            <a:r>
              <a:rPr sz="1900" spc="20" dirty="0">
                <a:latin typeface="Times New Roman"/>
                <a:cs typeface="Times New Roman"/>
              </a:rPr>
              <a:t>in </a:t>
            </a:r>
            <a:r>
              <a:rPr sz="1900" spc="55" dirty="0">
                <a:latin typeface="Times New Roman"/>
                <a:cs typeface="Times New Roman"/>
              </a:rPr>
              <a:t>the </a:t>
            </a:r>
            <a:r>
              <a:rPr sz="1900" spc="40" dirty="0">
                <a:latin typeface="Times New Roman"/>
                <a:cs typeface="Times New Roman"/>
              </a:rPr>
              <a:t>form </a:t>
            </a:r>
            <a:r>
              <a:rPr sz="1900" spc="-5" dirty="0">
                <a:latin typeface="Times New Roman"/>
                <a:cs typeface="Times New Roman"/>
              </a:rPr>
              <a:t>of</a:t>
            </a:r>
            <a:r>
              <a:rPr sz="1900" spc="-300" dirty="0">
                <a:latin typeface="Times New Roman"/>
                <a:cs typeface="Times New Roman"/>
              </a:rPr>
              <a:t> </a:t>
            </a:r>
            <a:r>
              <a:rPr lang="en-US" sz="1900" spc="-300" dirty="0">
                <a:latin typeface="Times New Roman"/>
                <a:cs typeface="Times New Roman"/>
              </a:rPr>
              <a:t> </a:t>
            </a:r>
            <a:r>
              <a:rPr sz="1900" spc="10" dirty="0">
                <a:latin typeface="Times New Roman"/>
                <a:cs typeface="Times New Roman"/>
              </a:rPr>
              <a:t>text.</a:t>
            </a: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8D1515"/>
              </a:buClr>
              <a:buFont typeface="Arial"/>
              <a:buChar char="•"/>
            </a:pPr>
            <a:endParaRPr sz="39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D1515"/>
              </a:buClr>
              <a:buSzPct val="1447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20" dirty="0">
                <a:latin typeface="Times New Roman"/>
                <a:cs typeface="Times New Roman"/>
              </a:rPr>
              <a:t>It </a:t>
            </a:r>
            <a:r>
              <a:rPr sz="1900" spc="10" dirty="0">
                <a:latin typeface="Times New Roman"/>
                <a:cs typeface="Times New Roman"/>
              </a:rPr>
              <a:t>is </a:t>
            </a:r>
            <a:r>
              <a:rPr sz="1900" spc="55" dirty="0">
                <a:latin typeface="Times New Roman"/>
                <a:cs typeface="Times New Roman"/>
              </a:rPr>
              <a:t>human</a:t>
            </a:r>
            <a:r>
              <a:rPr sz="1900" spc="-10" dirty="0">
                <a:latin typeface="Times New Roman"/>
                <a:cs typeface="Times New Roman"/>
              </a:rPr>
              <a:t> </a:t>
            </a:r>
            <a:r>
              <a:rPr sz="1900" spc="45" dirty="0">
                <a:latin typeface="Times New Roman"/>
                <a:cs typeface="Times New Roman"/>
              </a:rPr>
              <a:t>readable.</a:t>
            </a: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D1515"/>
              </a:buClr>
              <a:buFont typeface="Arial"/>
              <a:buChar char="•"/>
            </a:pPr>
            <a:endParaRPr sz="39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D1515"/>
              </a:buClr>
              <a:buSzPct val="1447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20" dirty="0">
                <a:latin typeface="Times New Roman"/>
                <a:cs typeface="Times New Roman"/>
              </a:rPr>
              <a:t>It </a:t>
            </a:r>
            <a:r>
              <a:rPr sz="1900" spc="15" dirty="0">
                <a:latin typeface="Times New Roman"/>
                <a:cs typeface="Times New Roman"/>
              </a:rPr>
              <a:t>is </a:t>
            </a:r>
            <a:r>
              <a:rPr sz="1900" spc="55" dirty="0">
                <a:latin typeface="Times New Roman"/>
                <a:cs typeface="Times New Roman"/>
              </a:rPr>
              <a:t>generated </a:t>
            </a:r>
            <a:r>
              <a:rPr sz="1900" spc="5" dirty="0">
                <a:latin typeface="Times New Roman"/>
                <a:cs typeface="Times New Roman"/>
              </a:rPr>
              <a:t>by </a:t>
            </a:r>
            <a:r>
              <a:rPr sz="1900" spc="65" dirty="0">
                <a:latin typeface="Times New Roman"/>
                <a:cs typeface="Times New Roman"/>
              </a:rPr>
              <a:t>human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Times New Roman"/>
                <a:cs typeface="Times New Roman"/>
              </a:rPr>
              <a:t>(programmer).</a:t>
            </a: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D1515"/>
              </a:buClr>
              <a:buFont typeface="Arial"/>
              <a:buChar char="•"/>
            </a:pPr>
            <a:endParaRPr sz="39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D1515"/>
              </a:buClr>
              <a:buSzPct val="1447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20" dirty="0">
                <a:latin typeface="Times New Roman"/>
                <a:cs typeface="Times New Roman"/>
              </a:rPr>
              <a:t>It </a:t>
            </a:r>
            <a:r>
              <a:rPr sz="1900" spc="15" dirty="0">
                <a:latin typeface="Times New Roman"/>
                <a:cs typeface="Times New Roman"/>
              </a:rPr>
              <a:t>is </a:t>
            </a:r>
            <a:r>
              <a:rPr sz="1900" spc="60" dirty="0">
                <a:latin typeface="Times New Roman"/>
                <a:cs typeface="Times New Roman"/>
              </a:rPr>
              <a:t>input </a:t>
            </a:r>
            <a:r>
              <a:rPr sz="1900" spc="30" dirty="0">
                <a:latin typeface="Times New Roman"/>
                <a:cs typeface="Times New Roman"/>
              </a:rPr>
              <a:t>to </a:t>
            </a:r>
            <a:r>
              <a:rPr sz="1900" spc="50" dirty="0">
                <a:latin typeface="Times New Roman"/>
                <a:cs typeface="Times New Roman"/>
              </a:rPr>
              <a:t>the </a:t>
            </a:r>
            <a:r>
              <a:rPr sz="1900" spc="35" dirty="0">
                <a:latin typeface="Times New Roman"/>
                <a:cs typeface="Times New Roman"/>
              </a:rPr>
              <a:t>language</a:t>
            </a:r>
            <a:r>
              <a:rPr sz="1900" spc="-240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translator</a:t>
            </a:r>
            <a:r>
              <a:rPr sz="1900" spc="2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88073" y="2231284"/>
            <a:ext cx="3842385" cy="104711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795"/>
              </a:spcBef>
            </a:pPr>
            <a:r>
              <a:rPr sz="2800" spc="10" dirty="0">
                <a:solidFill>
                  <a:srgbClr val="8D1515"/>
                </a:solidFill>
                <a:latin typeface="Times New Roman"/>
                <a:cs typeface="Times New Roman"/>
              </a:rPr>
              <a:t>Object</a:t>
            </a:r>
            <a:r>
              <a:rPr sz="2800" spc="-45" dirty="0">
                <a:solidFill>
                  <a:srgbClr val="8D1515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8D1515"/>
                </a:solidFill>
                <a:latin typeface="Times New Roman"/>
                <a:cs typeface="Times New Roman"/>
              </a:rPr>
              <a:t>Code</a:t>
            </a:r>
            <a:endParaRPr sz="2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535"/>
              </a:spcBef>
              <a:buClr>
                <a:srgbClr val="8D1515"/>
              </a:buClr>
              <a:buSzPct val="1447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20" dirty="0">
                <a:latin typeface="Times New Roman"/>
                <a:cs typeface="Times New Roman"/>
              </a:rPr>
              <a:t>It </a:t>
            </a:r>
            <a:r>
              <a:rPr sz="1900" spc="15" dirty="0">
                <a:latin typeface="Times New Roman"/>
                <a:cs typeface="Times New Roman"/>
              </a:rPr>
              <a:t>is </a:t>
            </a:r>
            <a:r>
              <a:rPr sz="1900" spc="20" dirty="0">
                <a:latin typeface="Times New Roman"/>
                <a:cs typeface="Times New Roman"/>
              </a:rPr>
              <a:t>in </a:t>
            </a:r>
            <a:r>
              <a:rPr sz="1900" spc="55" dirty="0">
                <a:latin typeface="Times New Roman"/>
                <a:cs typeface="Times New Roman"/>
              </a:rPr>
              <a:t>the </a:t>
            </a:r>
            <a:r>
              <a:rPr sz="1900" spc="40" dirty="0">
                <a:latin typeface="Times New Roman"/>
                <a:cs typeface="Times New Roman"/>
              </a:rPr>
              <a:t>form </a:t>
            </a:r>
            <a:r>
              <a:rPr sz="1900" spc="-5" dirty="0">
                <a:latin typeface="Times New Roman"/>
                <a:cs typeface="Times New Roman"/>
              </a:rPr>
              <a:t>of </a:t>
            </a:r>
            <a:r>
              <a:rPr sz="1900" spc="45" dirty="0">
                <a:latin typeface="Times New Roman"/>
                <a:cs typeface="Times New Roman"/>
              </a:rPr>
              <a:t>binary</a:t>
            </a:r>
            <a:r>
              <a:rPr sz="1900" spc="-305" dirty="0">
                <a:latin typeface="Times New Roman"/>
                <a:cs typeface="Times New Roman"/>
              </a:rPr>
              <a:t> </a:t>
            </a:r>
            <a:r>
              <a:rPr sz="1900" spc="50" dirty="0">
                <a:latin typeface="Times New Roman"/>
                <a:cs typeface="Times New Roman"/>
              </a:rPr>
              <a:t>numbers</a:t>
            </a:r>
            <a:r>
              <a:rPr sz="1900" spc="5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88073" y="3810457"/>
            <a:ext cx="4479290" cy="23974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8D1515"/>
              </a:buClr>
              <a:buSzPct val="1447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20" dirty="0">
                <a:latin typeface="Times New Roman"/>
                <a:cs typeface="Times New Roman"/>
              </a:rPr>
              <a:t>It </a:t>
            </a:r>
            <a:r>
              <a:rPr sz="1900" spc="15" dirty="0">
                <a:latin typeface="Times New Roman"/>
                <a:cs typeface="Times New Roman"/>
              </a:rPr>
              <a:t>is </a:t>
            </a:r>
            <a:r>
              <a:rPr sz="1900" spc="40" dirty="0">
                <a:latin typeface="Times New Roman"/>
                <a:cs typeface="Times New Roman"/>
              </a:rPr>
              <a:t>machine </a:t>
            </a:r>
            <a:r>
              <a:rPr sz="1900" spc="65" dirty="0">
                <a:latin typeface="Times New Roman"/>
                <a:cs typeface="Times New Roman"/>
              </a:rPr>
              <a:t>(computer)</a:t>
            </a:r>
            <a:r>
              <a:rPr sz="1900" spc="-95" dirty="0">
                <a:latin typeface="Times New Roman"/>
                <a:cs typeface="Times New Roman"/>
              </a:rPr>
              <a:t> </a:t>
            </a:r>
            <a:r>
              <a:rPr sz="1900" spc="45" dirty="0">
                <a:latin typeface="Times New Roman"/>
                <a:cs typeface="Times New Roman"/>
              </a:rPr>
              <a:t>readable.</a:t>
            </a: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D1515"/>
              </a:buClr>
              <a:buFont typeface="Arial"/>
              <a:buChar char="•"/>
            </a:pPr>
            <a:endParaRPr sz="39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D1515"/>
              </a:buClr>
              <a:buSzPct val="1447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20" dirty="0">
                <a:latin typeface="Times New Roman"/>
                <a:cs typeface="Times New Roman"/>
              </a:rPr>
              <a:t>It </a:t>
            </a:r>
            <a:r>
              <a:rPr sz="1900" spc="15" dirty="0">
                <a:latin typeface="Times New Roman"/>
                <a:cs typeface="Times New Roman"/>
              </a:rPr>
              <a:t>is </a:t>
            </a:r>
            <a:r>
              <a:rPr sz="1900" spc="55" dirty="0">
                <a:latin typeface="Times New Roman"/>
                <a:cs typeface="Times New Roman"/>
              </a:rPr>
              <a:t>generated </a:t>
            </a:r>
            <a:r>
              <a:rPr sz="1900" spc="5" dirty="0">
                <a:latin typeface="Times New Roman"/>
                <a:cs typeface="Times New Roman"/>
              </a:rPr>
              <a:t>by </a:t>
            </a:r>
            <a:r>
              <a:rPr sz="1900" spc="55" dirty="0">
                <a:latin typeface="Times New Roman"/>
                <a:cs typeface="Times New Roman"/>
              </a:rPr>
              <a:t>the </a:t>
            </a:r>
            <a:r>
              <a:rPr sz="1900" spc="35" dirty="0">
                <a:latin typeface="Times New Roman"/>
                <a:cs typeface="Times New Roman"/>
              </a:rPr>
              <a:t>language</a:t>
            </a:r>
            <a:r>
              <a:rPr sz="1900" spc="-200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translator.</a:t>
            </a: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D1515"/>
              </a:buClr>
              <a:buFont typeface="Arial"/>
              <a:buChar char="•"/>
            </a:pPr>
            <a:endParaRPr sz="39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D1515"/>
              </a:buClr>
              <a:buSzPct val="1447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spc="20" dirty="0">
                <a:latin typeface="Times New Roman"/>
                <a:cs typeface="Times New Roman"/>
              </a:rPr>
              <a:t>It </a:t>
            </a:r>
            <a:r>
              <a:rPr sz="1900" spc="15" dirty="0">
                <a:latin typeface="Times New Roman"/>
                <a:cs typeface="Times New Roman"/>
              </a:rPr>
              <a:t>is </a:t>
            </a:r>
            <a:r>
              <a:rPr sz="1900" spc="55" dirty="0">
                <a:latin typeface="Times New Roman"/>
                <a:cs typeface="Times New Roman"/>
              </a:rPr>
              <a:t>the </a:t>
            </a:r>
            <a:r>
              <a:rPr sz="1900" spc="75" dirty="0">
                <a:latin typeface="Times New Roman"/>
                <a:cs typeface="Times New Roman"/>
              </a:rPr>
              <a:t>output </a:t>
            </a:r>
            <a:r>
              <a:rPr sz="1900" spc="-5" dirty="0">
                <a:latin typeface="Times New Roman"/>
                <a:cs typeface="Times New Roman"/>
              </a:rPr>
              <a:t>of </a:t>
            </a:r>
            <a:r>
              <a:rPr sz="1900" spc="55" dirty="0">
                <a:latin typeface="Times New Roman"/>
                <a:cs typeface="Times New Roman"/>
              </a:rPr>
              <a:t>the </a:t>
            </a:r>
            <a:r>
              <a:rPr sz="1900" spc="35" dirty="0">
                <a:latin typeface="Times New Roman"/>
                <a:cs typeface="Times New Roman"/>
              </a:rPr>
              <a:t>language</a:t>
            </a:r>
            <a:r>
              <a:rPr lang="en-US" sz="1900" spc="35" dirty="0">
                <a:latin typeface="Times New Roman"/>
                <a:cs typeface="Times New Roman"/>
              </a:rPr>
              <a:t> </a:t>
            </a:r>
            <a:r>
              <a:rPr sz="1900" spc="-315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translator.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75659" y="555426"/>
            <a:ext cx="6008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Code and Object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34983" y="880872"/>
            <a:ext cx="2347685" cy="435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23364" y="2300029"/>
            <a:ext cx="5114290" cy="81724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40"/>
              </a:spcBef>
              <a:buClr>
                <a:srgbClr val="8D1515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10" dirty="0">
                <a:latin typeface="Times New Roman"/>
                <a:cs typeface="Times New Roman"/>
              </a:rPr>
              <a:t>Difference </a:t>
            </a:r>
            <a:r>
              <a:rPr sz="2000" spc="75" dirty="0">
                <a:latin typeface="Times New Roman"/>
                <a:cs typeface="Times New Roman"/>
              </a:rPr>
              <a:t>between </a:t>
            </a:r>
            <a:r>
              <a:rPr sz="2000" spc="45" dirty="0">
                <a:latin typeface="Times New Roman"/>
                <a:cs typeface="Times New Roman"/>
              </a:rPr>
              <a:t>compiler </a:t>
            </a:r>
            <a:r>
              <a:rPr sz="2000" spc="70" dirty="0">
                <a:latin typeface="Times New Roman"/>
                <a:cs typeface="Times New Roman"/>
              </a:rPr>
              <a:t>and</a:t>
            </a:r>
            <a:r>
              <a:rPr sz="2000" spc="-22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interpreter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10"/>
              </a:spcBef>
              <a:buClr>
                <a:srgbClr val="8D1515"/>
              </a:buClr>
              <a:buSzPct val="14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Bug </a:t>
            </a:r>
            <a:r>
              <a:rPr sz="2000" spc="70" dirty="0">
                <a:latin typeface="Times New Roman"/>
                <a:cs typeface="Times New Roman"/>
              </a:rPr>
              <a:t>and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Debugging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987" y="5945123"/>
            <a:ext cx="6532245" cy="913130"/>
          </a:xfrm>
          <a:custGeom>
            <a:avLst/>
            <a:gdLst/>
            <a:ahLst/>
            <a:cxnLst/>
            <a:rect l="l" t="t" r="r" b="b"/>
            <a:pathLst>
              <a:path w="6532245" h="913129">
                <a:moveTo>
                  <a:pt x="114084" y="21309"/>
                </a:moveTo>
                <a:lnTo>
                  <a:pt x="4850535" y="912874"/>
                </a:lnTo>
                <a:lnTo>
                  <a:pt x="6531867" y="912874"/>
                </a:lnTo>
                <a:lnTo>
                  <a:pt x="114084" y="21309"/>
                </a:lnTo>
                <a:close/>
              </a:path>
              <a:path w="6532245" h="913129">
                <a:moveTo>
                  <a:pt x="876" y="0"/>
                </a:moveTo>
                <a:lnTo>
                  <a:pt x="0" y="5460"/>
                </a:lnTo>
                <a:lnTo>
                  <a:pt x="114084" y="21309"/>
                </a:lnTo>
                <a:lnTo>
                  <a:pt x="876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00" y="5939028"/>
            <a:ext cx="4873625" cy="919480"/>
          </a:xfrm>
          <a:custGeom>
            <a:avLst/>
            <a:gdLst/>
            <a:ahLst/>
            <a:cxnLst/>
            <a:rect l="l" t="t" r="r" b="b"/>
            <a:pathLst>
              <a:path w="4873625" h="919479">
                <a:moveTo>
                  <a:pt x="0" y="0"/>
                </a:moveTo>
                <a:lnTo>
                  <a:pt x="10566" y="6350"/>
                </a:lnTo>
                <a:lnTo>
                  <a:pt x="3828557" y="918970"/>
                </a:lnTo>
                <a:lnTo>
                  <a:pt x="4873488" y="918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789674"/>
            <a:ext cx="4529328" cy="1068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784794"/>
            <a:ext cx="4493914" cy="10732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08175" y="713231"/>
            <a:ext cx="5657087" cy="554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3591" y="2043683"/>
            <a:ext cx="5774436" cy="43693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4375" y="865632"/>
            <a:ext cx="5657087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3116" y="2480310"/>
            <a:ext cx="98012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spc="35" dirty="0">
                <a:latin typeface="Times New Roman"/>
                <a:cs typeface="Times New Roman"/>
              </a:rPr>
              <a:t>Language </a:t>
            </a:r>
            <a:r>
              <a:rPr sz="2800" spc="100" dirty="0">
                <a:latin typeface="Times New Roman"/>
                <a:cs typeface="Times New Roman"/>
              </a:rPr>
              <a:t>translator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85" dirty="0">
                <a:latin typeface="Times New Roman"/>
                <a:cs typeface="Times New Roman"/>
              </a:rPr>
              <a:t>program </a:t>
            </a:r>
            <a:r>
              <a:rPr sz="2800" spc="100" dirty="0">
                <a:latin typeface="Times New Roman"/>
                <a:cs typeface="Times New Roman"/>
              </a:rPr>
              <a:t>that </a:t>
            </a:r>
            <a:r>
              <a:rPr sz="2800" spc="65" dirty="0">
                <a:latin typeface="Times New Roman"/>
                <a:cs typeface="Times New Roman"/>
              </a:rPr>
              <a:t>converts </a:t>
            </a:r>
            <a:r>
              <a:rPr sz="2800" spc="90" dirty="0">
                <a:latin typeface="Times New Roman"/>
                <a:cs typeface="Times New Roman"/>
              </a:rPr>
              <a:t>the </a:t>
            </a:r>
            <a:r>
              <a:rPr sz="2800" spc="85" dirty="0">
                <a:latin typeface="Times New Roman"/>
                <a:cs typeface="Times New Roman"/>
              </a:rPr>
              <a:t>source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55">
                <a:latin typeface="Times New Roman"/>
                <a:cs typeface="Times New Roman"/>
              </a:rPr>
              <a:t>code  </a:t>
            </a:r>
            <a:r>
              <a:rPr sz="2800" spc="40">
                <a:latin typeface="Times New Roman"/>
                <a:cs typeface="Times New Roman"/>
              </a:rPr>
              <a:t>in</a:t>
            </a:r>
            <a:r>
              <a:rPr sz="2800" spc="50">
                <a:latin typeface="Times New Roman"/>
                <a:cs typeface="Times New Roman"/>
              </a:rPr>
              <a:t>to </a:t>
            </a:r>
            <a:r>
              <a:rPr sz="2800" spc="90" dirty="0">
                <a:latin typeface="Times New Roman"/>
                <a:cs typeface="Times New Roman"/>
              </a:rPr>
              <a:t>the </a:t>
            </a:r>
            <a:r>
              <a:rPr sz="2800" spc="55" dirty="0">
                <a:latin typeface="Times New Roman"/>
                <a:cs typeface="Times New Roman"/>
              </a:rPr>
              <a:t>object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code.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6860" y="4363211"/>
            <a:ext cx="2245360" cy="600710"/>
          </a:xfrm>
          <a:prstGeom prst="rect">
            <a:avLst/>
          </a:prstGeom>
          <a:solidFill>
            <a:srgbClr val="BA1C1C"/>
          </a:solidFill>
          <a:ln w="15240">
            <a:solidFill>
              <a:srgbClr val="871111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1230"/>
              </a:spcBef>
            </a:pPr>
            <a:r>
              <a:rPr sz="2800" spc="45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sz="28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94647" y="4355591"/>
            <a:ext cx="2260600" cy="60833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63830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1290"/>
              </a:spcBef>
            </a:pP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Object</a:t>
            </a:r>
            <a:r>
              <a:rPr sz="2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91711" y="4572000"/>
            <a:ext cx="1482725" cy="362585"/>
          </a:xfrm>
          <a:custGeom>
            <a:avLst/>
            <a:gdLst/>
            <a:ahLst/>
            <a:cxnLst/>
            <a:rect l="l" t="t" r="r" b="b"/>
            <a:pathLst>
              <a:path w="1482725" h="362585">
                <a:moveTo>
                  <a:pt x="1300988" y="0"/>
                </a:moveTo>
                <a:lnTo>
                  <a:pt x="1300988" y="90550"/>
                </a:lnTo>
                <a:lnTo>
                  <a:pt x="0" y="90550"/>
                </a:lnTo>
                <a:lnTo>
                  <a:pt x="0" y="271652"/>
                </a:lnTo>
                <a:lnTo>
                  <a:pt x="1300988" y="271652"/>
                </a:lnTo>
                <a:lnTo>
                  <a:pt x="1300988" y="362204"/>
                </a:lnTo>
                <a:lnTo>
                  <a:pt x="1482343" y="181101"/>
                </a:lnTo>
                <a:lnTo>
                  <a:pt x="1300988" y="0"/>
                </a:lnTo>
                <a:close/>
              </a:path>
            </a:pathLst>
          </a:custGeom>
          <a:solidFill>
            <a:srgbClr val="50A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1711" y="4572000"/>
            <a:ext cx="1482725" cy="362585"/>
          </a:xfrm>
          <a:custGeom>
            <a:avLst/>
            <a:gdLst/>
            <a:ahLst/>
            <a:cxnLst/>
            <a:rect l="l" t="t" r="r" b="b"/>
            <a:pathLst>
              <a:path w="1482725" h="362585">
                <a:moveTo>
                  <a:pt x="0" y="90550"/>
                </a:moveTo>
                <a:lnTo>
                  <a:pt x="1300988" y="90550"/>
                </a:lnTo>
                <a:lnTo>
                  <a:pt x="1300988" y="0"/>
                </a:lnTo>
                <a:lnTo>
                  <a:pt x="1482343" y="181101"/>
                </a:lnTo>
                <a:lnTo>
                  <a:pt x="1300988" y="362204"/>
                </a:lnTo>
                <a:lnTo>
                  <a:pt x="1300988" y="271652"/>
                </a:lnTo>
                <a:lnTo>
                  <a:pt x="0" y="271652"/>
                </a:lnTo>
                <a:lnTo>
                  <a:pt x="0" y="90550"/>
                </a:lnTo>
                <a:close/>
              </a:path>
            </a:pathLst>
          </a:custGeom>
          <a:ln w="15240">
            <a:solidFill>
              <a:srgbClr val="38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49043" y="4359214"/>
            <a:ext cx="1019765" cy="184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33461" y="4269740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0" dirty="0">
                <a:latin typeface="Georgia"/>
                <a:cs typeface="Georgia"/>
              </a:rPr>
              <a:t>CONVERT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17364" y="5728715"/>
            <a:ext cx="3299460" cy="6797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02148" y="5806846"/>
            <a:ext cx="292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5" dirty="0">
                <a:latin typeface="Georgia"/>
                <a:cs typeface="Georgia"/>
              </a:rPr>
              <a:t>Language</a:t>
            </a:r>
            <a:r>
              <a:rPr sz="2400" b="1" spc="-285" dirty="0">
                <a:latin typeface="Georgia"/>
                <a:cs typeface="Georgia"/>
              </a:rPr>
              <a:t> </a:t>
            </a:r>
            <a:r>
              <a:rPr sz="2400" b="1" spc="-145" dirty="0">
                <a:latin typeface="Georgia"/>
                <a:cs typeface="Georgia"/>
              </a:rPr>
              <a:t>Translator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74564" y="4014215"/>
            <a:ext cx="2245360" cy="975360"/>
          </a:xfrm>
          <a:prstGeom prst="rect">
            <a:avLst/>
          </a:prstGeom>
          <a:solidFill>
            <a:srgbClr val="68B8A6"/>
          </a:solidFill>
          <a:ln w="15240">
            <a:solidFill>
              <a:srgbClr val="488579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</a:pPr>
            <a:r>
              <a:rPr sz="2800" spc="60" dirty="0">
                <a:solidFill>
                  <a:srgbClr val="FFFFFF"/>
                </a:solidFill>
                <a:latin typeface="Times New Roman"/>
                <a:cs typeface="Times New Roman"/>
              </a:rPr>
              <a:t>Translator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19416" y="4575047"/>
            <a:ext cx="1482725" cy="362585"/>
          </a:xfrm>
          <a:custGeom>
            <a:avLst/>
            <a:gdLst/>
            <a:ahLst/>
            <a:cxnLst/>
            <a:rect l="l" t="t" r="r" b="b"/>
            <a:pathLst>
              <a:path w="1482725" h="362585">
                <a:moveTo>
                  <a:pt x="1300987" y="0"/>
                </a:moveTo>
                <a:lnTo>
                  <a:pt x="1300987" y="90550"/>
                </a:lnTo>
                <a:lnTo>
                  <a:pt x="0" y="90550"/>
                </a:lnTo>
                <a:lnTo>
                  <a:pt x="0" y="271652"/>
                </a:lnTo>
                <a:lnTo>
                  <a:pt x="1300987" y="271652"/>
                </a:lnTo>
                <a:lnTo>
                  <a:pt x="1300987" y="362203"/>
                </a:lnTo>
                <a:lnTo>
                  <a:pt x="1482343" y="181101"/>
                </a:lnTo>
                <a:lnTo>
                  <a:pt x="1300987" y="0"/>
                </a:lnTo>
                <a:close/>
              </a:path>
            </a:pathLst>
          </a:custGeom>
          <a:solidFill>
            <a:srgbClr val="50A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19416" y="4575047"/>
            <a:ext cx="1482725" cy="362585"/>
          </a:xfrm>
          <a:custGeom>
            <a:avLst/>
            <a:gdLst/>
            <a:ahLst/>
            <a:cxnLst/>
            <a:rect l="l" t="t" r="r" b="b"/>
            <a:pathLst>
              <a:path w="1482725" h="362585">
                <a:moveTo>
                  <a:pt x="0" y="90550"/>
                </a:moveTo>
                <a:lnTo>
                  <a:pt x="1300987" y="90550"/>
                </a:lnTo>
                <a:lnTo>
                  <a:pt x="1300987" y="0"/>
                </a:lnTo>
                <a:lnTo>
                  <a:pt x="1482343" y="181101"/>
                </a:lnTo>
                <a:lnTo>
                  <a:pt x="1300987" y="362203"/>
                </a:lnTo>
                <a:lnTo>
                  <a:pt x="1300987" y="271652"/>
                </a:lnTo>
                <a:lnTo>
                  <a:pt x="0" y="271652"/>
                </a:lnTo>
                <a:lnTo>
                  <a:pt x="0" y="90550"/>
                </a:lnTo>
                <a:close/>
              </a:path>
            </a:pathLst>
          </a:custGeom>
          <a:ln w="15240">
            <a:solidFill>
              <a:srgbClr val="38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6645" y="789431"/>
            <a:ext cx="7125485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46645" y="1340538"/>
            <a:ext cx="9620885" cy="4079875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38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55" dirty="0">
                <a:latin typeface="Times New Roman"/>
                <a:cs typeface="Times New Roman"/>
              </a:rPr>
              <a:t>Computer </a:t>
            </a:r>
            <a:r>
              <a:rPr sz="2400" spc="20" dirty="0">
                <a:latin typeface="Times New Roman"/>
                <a:cs typeface="Times New Roman"/>
              </a:rPr>
              <a:t>only </a:t>
            </a:r>
            <a:r>
              <a:rPr sz="2400" spc="105" dirty="0">
                <a:latin typeface="Times New Roman"/>
                <a:cs typeface="Times New Roman"/>
              </a:rPr>
              <a:t>understands </a:t>
            </a:r>
            <a:r>
              <a:rPr sz="2400" spc="45" dirty="0">
                <a:latin typeface="Times New Roman"/>
                <a:cs typeface="Times New Roman"/>
              </a:rPr>
              <a:t>object </a:t>
            </a:r>
            <a:r>
              <a:rPr sz="2400" spc="50" dirty="0">
                <a:latin typeface="Times New Roman"/>
                <a:cs typeface="Times New Roman"/>
              </a:rPr>
              <a:t>code </a:t>
            </a:r>
            <a:r>
              <a:rPr sz="2400" spc="65" dirty="0">
                <a:latin typeface="Times New Roman"/>
                <a:cs typeface="Times New Roman"/>
              </a:rPr>
              <a:t>(machine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code).</a:t>
            </a:r>
            <a:endParaRPr sz="24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2905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30" dirty="0">
                <a:latin typeface="Times New Roman"/>
                <a:cs typeface="Times New Roman"/>
              </a:rPr>
              <a:t>It </a:t>
            </a:r>
            <a:r>
              <a:rPr sz="2400" spc="65" dirty="0">
                <a:latin typeface="Times New Roman"/>
                <a:cs typeface="Times New Roman"/>
              </a:rPr>
              <a:t>does </a:t>
            </a:r>
            <a:r>
              <a:rPr sz="2400" spc="70" dirty="0">
                <a:latin typeface="Times New Roman"/>
                <a:cs typeface="Times New Roman"/>
              </a:rPr>
              <a:t>not </a:t>
            </a:r>
            <a:r>
              <a:rPr sz="2400" spc="114" dirty="0">
                <a:latin typeface="Times New Roman"/>
                <a:cs typeface="Times New Roman"/>
              </a:rPr>
              <a:t>understand </a:t>
            </a:r>
            <a:r>
              <a:rPr sz="2400" spc="45" dirty="0">
                <a:latin typeface="Times New Roman"/>
                <a:cs typeface="Times New Roman"/>
              </a:rPr>
              <a:t>any </a:t>
            </a:r>
            <a:r>
              <a:rPr sz="2400" spc="75" dirty="0">
                <a:latin typeface="Times New Roman"/>
                <a:cs typeface="Times New Roman"/>
              </a:rPr>
              <a:t>source</a:t>
            </a:r>
            <a:r>
              <a:rPr sz="2400" spc="-28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code.</a:t>
            </a:r>
            <a:endParaRPr sz="24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2600"/>
              </a:lnSpc>
              <a:spcBef>
                <a:spcPts val="294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70" dirty="0">
                <a:latin typeface="Times New Roman"/>
                <a:cs typeface="Times New Roman"/>
              </a:rPr>
              <a:t>There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must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be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program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that</a:t>
            </a:r>
            <a:r>
              <a:rPr sz="2400" spc="65" dirty="0">
                <a:latin typeface="Times New Roman"/>
                <a:cs typeface="Times New Roman"/>
              </a:rPr>
              <a:t> converts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source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code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in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to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45" dirty="0">
                <a:latin typeface="Times New Roman"/>
                <a:cs typeface="Times New Roman"/>
              </a:rPr>
              <a:t> object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code  </a:t>
            </a:r>
            <a:r>
              <a:rPr sz="2400" spc="40" dirty="0">
                <a:latin typeface="Times New Roman"/>
                <a:cs typeface="Times New Roman"/>
              </a:rPr>
              <a:t>so </a:t>
            </a:r>
            <a:r>
              <a:rPr sz="2400" spc="85" dirty="0">
                <a:latin typeface="Times New Roman"/>
                <a:cs typeface="Times New Roman"/>
              </a:rPr>
              <a:t>that </a:t>
            </a:r>
            <a:r>
              <a:rPr sz="2400" spc="75" dirty="0">
                <a:latin typeface="Times New Roman"/>
                <a:cs typeface="Times New Roman"/>
              </a:rPr>
              <a:t>the </a:t>
            </a:r>
            <a:r>
              <a:rPr sz="2400" spc="90" dirty="0">
                <a:latin typeface="Times New Roman"/>
                <a:cs typeface="Times New Roman"/>
              </a:rPr>
              <a:t>computer </a:t>
            </a:r>
            <a:r>
              <a:rPr sz="2400" spc="45" dirty="0">
                <a:latin typeface="Times New Roman"/>
                <a:cs typeface="Times New Roman"/>
              </a:rPr>
              <a:t>can </a:t>
            </a:r>
            <a:r>
              <a:rPr sz="2400" spc="105" dirty="0">
                <a:latin typeface="Times New Roman"/>
                <a:cs typeface="Times New Roman"/>
              </a:rPr>
              <a:t>understand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it.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8D1515"/>
              </a:buClr>
              <a:buFont typeface="Arial"/>
              <a:buChar char="•"/>
            </a:pPr>
            <a:endParaRPr sz="25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35" dirty="0">
                <a:latin typeface="Times New Roman"/>
                <a:cs typeface="Times New Roman"/>
              </a:rPr>
              <a:t>The </a:t>
            </a:r>
            <a:r>
              <a:rPr sz="2400" spc="50" dirty="0">
                <a:latin typeface="Times New Roman"/>
                <a:cs typeface="Times New Roman"/>
              </a:rPr>
              <a:t>language </a:t>
            </a:r>
            <a:r>
              <a:rPr sz="2400" spc="95" dirty="0">
                <a:latin typeface="Times New Roman"/>
                <a:cs typeface="Times New Roman"/>
              </a:rPr>
              <a:t>translator </a:t>
            </a:r>
            <a:r>
              <a:rPr sz="2400" spc="25" dirty="0">
                <a:latin typeface="Times New Roman"/>
                <a:cs typeface="Times New Roman"/>
              </a:rPr>
              <a:t>is </a:t>
            </a:r>
            <a:r>
              <a:rPr sz="2400" spc="70" dirty="0">
                <a:latin typeface="Times New Roman"/>
                <a:cs typeface="Times New Roman"/>
              </a:rPr>
              <a:t>one </a:t>
            </a:r>
            <a:r>
              <a:rPr sz="2400" spc="45" dirty="0">
                <a:latin typeface="Times New Roman"/>
                <a:cs typeface="Times New Roman"/>
              </a:rPr>
              <a:t>which </a:t>
            </a:r>
            <a:r>
              <a:rPr sz="2400" spc="65" dirty="0">
                <a:latin typeface="Times New Roman"/>
                <a:cs typeface="Times New Roman"/>
              </a:rPr>
              <a:t>does </a:t>
            </a:r>
            <a:r>
              <a:rPr sz="2400" spc="60" dirty="0">
                <a:latin typeface="Times New Roman"/>
                <a:cs typeface="Times New Roman"/>
              </a:rPr>
              <a:t>this</a:t>
            </a:r>
            <a:r>
              <a:rPr sz="2400" spc="-4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job.</a:t>
            </a:r>
          </a:p>
          <a:p>
            <a:pPr marL="299085" marR="130810" indent="-287020">
              <a:lnSpc>
                <a:spcPct val="79600"/>
              </a:lnSpc>
              <a:spcBef>
                <a:spcPts val="341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35" dirty="0">
                <a:latin typeface="Times New Roman"/>
                <a:cs typeface="Times New Roman"/>
              </a:rPr>
              <a:t>The </a:t>
            </a:r>
            <a:r>
              <a:rPr sz="2400" spc="90" dirty="0">
                <a:latin typeface="Times New Roman"/>
                <a:cs typeface="Times New Roman"/>
              </a:rPr>
              <a:t>programmer </a:t>
            </a:r>
            <a:r>
              <a:rPr sz="2400" spc="85" dirty="0">
                <a:latin typeface="Times New Roman"/>
                <a:cs typeface="Times New Roman"/>
              </a:rPr>
              <a:t>writes </a:t>
            </a:r>
            <a:r>
              <a:rPr sz="2400" spc="75" dirty="0">
                <a:latin typeface="Times New Roman"/>
                <a:cs typeface="Times New Roman"/>
              </a:rPr>
              <a:t>the source </a:t>
            </a:r>
            <a:r>
              <a:rPr sz="2400" spc="50" dirty="0">
                <a:latin typeface="Times New Roman"/>
                <a:cs typeface="Times New Roman"/>
              </a:rPr>
              <a:t>code </a:t>
            </a:r>
            <a:r>
              <a:rPr sz="2400" spc="75" dirty="0">
                <a:latin typeface="Times New Roman"/>
                <a:cs typeface="Times New Roman"/>
              </a:rPr>
              <a:t>and </a:t>
            </a:r>
            <a:r>
              <a:rPr sz="2400" spc="85" dirty="0">
                <a:latin typeface="Times New Roman"/>
                <a:cs typeface="Times New Roman"/>
              </a:rPr>
              <a:t>then </a:t>
            </a:r>
            <a:r>
              <a:rPr sz="2400" spc="95" dirty="0">
                <a:latin typeface="Times New Roman"/>
                <a:cs typeface="Times New Roman"/>
              </a:rPr>
              <a:t>translator </a:t>
            </a:r>
            <a:r>
              <a:rPr sz="2400" spc="65" dirty="0">
                <a:latin typeface="Times New Roman"/>
                <a:cs typeface="Times New Roman"/>
              </a:rPr>
              <a:t>converts</a:t>
            </a:r>
            <a:r>
              <a:rPr sz="2400" spc="-39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it  </a:t>
            </a:r>
            <a:r>
              <a:rPr sz="2400" spc="30" dirty="0">
                <a:latin typeface="Times New Roman"/>
                <a:cs typeface="Times New Roman"/>
              </a:rPr>
              <a:t>in </a:t>
            </a:r>
            <a:r>
              <a:rPr sz="2400" spc="65" dirty="0">
                <a:latin typeface="Times New Roman"/>
                <a:cs typeface="Times New Roman"/>
              </a:rPr>
              <a:t>machine </a:t>
            </a:r>
            <a:r>
              <a:rPr sz="2400" spc="80" dirty="0">
                <a:latin typeface="Times New Roman"/>
                <a:cs typeface="Times New Roman"/>
              </a:rPr>
              <a:t>readable </a:t>
            </a:r>
            <a:r>
              <a:rPr sz="2400" spc="70" dirty="0">
                <a:latin typeface="Times New Roman"/>
                <a:cs typeface="Times New Roman"/>
              </a:rPr>
              <a:t>format </a:t>
            </a:r>
            <a:r>
              <a:rPr sz="2400" spc="55" dirty="0">
                <a:latin typeface="Times New Roman"/>
                <a:cs typeface="Times New Roman"/>
              </a:rPr>
              <a:t>(object</a:t>
            </a:r>
            <a:r>
              <a:rPr sz="2400" spc="-30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code).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419" y="783336"/>
            <a:ext cx="8040252" cy="560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3116" y="2274569"/>
            <a:ext cx="7002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spc="70" dirty="0">
                <a:latin typeface="Times New Roman"/>
                <a:cs typeface="Times New Roman"/>
              </a:rPr>
              <a:t>There </a:t>
            </a:r>
            <a:r>
              <a:rPr sz="2800" spc="90" dirty="0">
                <a:latin typeface="Times New Roman"/>
                <a:cs typeface="Times New Roman"/>
              </a:rPr>
              <a:t>are </a:t>
            </a:r>
            <a:r>
              <a:rPr sz="2800" spc="110" dirty="0">
                <a:latin typeface="Times New Roman"/>
                <a:cs typeface="Times New Roman"/>
              </a:rPr>
              <a:t>three </a:t>
            </a:r>
            <a:r>
              <a:rPr sz="2800" spc="80" dirty="0">
                <a:latin typeface="Times New Roman"/>
                <a:cs typeface="Times New Roman"/>
              </a:rPr>
              <a:t>types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55" dirty="0">
                <a:latin typeface="Times New Roman"/>
                <a:cs typeface="Times New Roman"/>
              </a:rPr>
              <a:t>language</a:t>
            </a:r>
            <a:r>
              <a:rPr sz="2800" spc="-30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translator: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8750" y="3405381"/>
            <a:ext cx="7014562" cy="2200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438" y="865632"/>
            <a:ext cx="2774423" cy="4474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3116" y="2480310"/>
            <a:ext cx="93459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spc="55" dirty="0">
                <a:latin typeface="Times New Roman"/>
                <a:cs typeface="Times New Roman"/>
              </a:rPr>
              <a:t>Assembler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90" dirty="0">
                <a:latin typeface="Times New Roman"/>
                <a:cs typeface="Times New Roman"/>
              </a:rPr>
              <a:t>the </a:t>
            </a:r>
            <a:r>
              <a:rPr sz="2800" spc="55" dirty="0">
                <a:latin typeface="Times New Roman"/>
                <a:cs typeface="Times New Roman"/>
              </a:rPr>
              <a:t>language </a:t>
            </a:r>
            <a:r>
              <a:rPr sz="2800" spc="100" dirty="0">
                <a:latin typeface="Times New Roman"/>
                <a:cs typeface="Times New Roman"/>
              </a:rPr>
              <a:t>translator that </a:t>
            </a:r>
            <a:r>
              <a:rPr sz="2800" spc="65" dirty="0">
                <a:latin typeface="Times New Roman"/>
                <a:cs typeface="Times New Roman"/>
              </a:rPr>
              <a:t>converts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assembly  </a:t>
            </a:r>
            <a:r>
              <a:rPr sz="2800" spc="55" dirty="0">
                <a:latin typeface="Times New Roman"/>
                <a:cs typeface="Times New Roman"/>
              </a:rPr>
              <a:t>language code </a:t>
            </a:r>
            <a:r>
              <a:rPr sz="2800" spc="40" dirty="0">
                <a:latin typeface="Times New Roman"/>
                <a:cs typeface="Times New Roman"/>
              </a:rPr>
              <a:t>in </a:t>
            </a:r>
            <a:r>
              <a:rPr sz="2800" spc="50" dirty="0">
                <a:latin typeface="Times New Roman"/>
                <a:cs typeface="Times New Roman"/>
              </a:rPr>
              <a:t>to </a:t>
            </a:r>
            <a:r>
              <a:rPr sz="2800" spc="90" dirty="0">
                <a:latin typeface="Times New Roman"/>
                <a:cs typeface="Times New Roman"/>
              </a:rPr>
              <a:t>the </a:t>
            </a:r>
            <a:r>
              <a:rPr sz="2800" spc="55" dirty="0">
                <a:latin typeface="Times New Roman"/>
                <a:cs typeface="Times New Roman"/>
              </a:rPr>
              <a:t>object code </a:t>
            </a:r>
            <a:r>
              <a:rPr sz="2800" spc="75" dirty="0">
                <a:latin typeface="Times New Roman"/>
                <a:cs typeface="Times New Roman"/>
              </a:rPr>
              <a:t>(machine</a:t>
            </a:r>
            <a:r>
              <a:rPr sz="2800" spc="-330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code).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3916" y="4625340"/>
            <a:ext cx="2245360" cy="917575"/>
          </a:xfrm>
          <a:prstGeom prst="rect">
            <a:avLst/>
          </a:prstGeom>
          <a:solidFill>
            <a:srgbClr val="BA1C1C"/>
          </a:solidFill>
          <a:ln w="15240">
            <a:solidFill>
              <a:srgbClr val="871111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86055" marR="199390" indent="207010">
              <a:lnSpc>
                <a:spcPct val="100000"/>
              </a:lnSpc>
              <a:spcBef>
                <a:spcPts val="350"/>
              </a:spcBef>
            </a:pP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Assembly  </a:t>
            </a:r>
            <a:r>
              <a:rPr sz="2800" spc="45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sz="28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1704" y="4617720"/>
            <a:ext cx="2260600" cy="7105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64795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2085"/>
              </a:spcBef>
            </a:pP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Object</a:t>
            </a:r>
            <a:r>
              <a:rPr sz="2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58767" y="4934711"/>
            <a:ext cx="1482725" cy="362585"/>
          </a:xfrm>
          <a:custGeom>
            <a:avLst/>
            <a:gdLst/>
            <a:ahLst/>
            <a:cxnLst/>
            <a:rect l="l" t="t" r="r" b="b"/>
            <a:pathLst>
              <a:path w="1482725" h="362585">
                <a:moveTo>
                  <a:pt x="1300988" y="0"/>
                </a:moveTo>
                <a:lnTo>
                  <a:pt x="1300988" y="90550"/>
                </a:lnTo>
                <a:lnTo>
                  <a:pt x="0" y="90550"/>
                </a:lnTo>
                <a:lnTo>
                  <a:pt x="0" y="271652"/>
                </a:lnTo>
                <a:lnTo>
                  <a:pt x="1300988" y="271652"/>
                </a:lnTo>
                <a:lnTo>
                  <a:pt x="1300988" y="362203"/>
                </a:lnTo>
                <a:lnTo>
                  <a:pt x="1482344" y="181101"/>
                </a:lnTo>
                <a:lnTo>
                  <a:pt x="1300988" y="0"/>
                </a:lnTo>
                <a:close/>
              </a:path>
            </a:pathLst>
          </a:custGeom>
          <a:solidFill>
            <a:srgbClr val="50A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58767" y="4934711"/>
            <a:ext cx="1482725" cy="362585"/>
          </a:xfrm>
          <a:custGeom>
            <a:avLst/>
            <a:gdLst/>
            <a:ahLst/>
            <a:cxnLst/>
            <a:rect l="l" t="t" r="r" b="b"/>
            <a:pathLst>
              <a:path w="1482725" h="362585">
                <a:moveTo>
                  <a:pt x="0" y="90550"/>
                </a:moveTo>
                <a:lnTo>
                  <a:pt x="1300988" y="90550"/>
                </a:lnTo>
                <a:lnTo>
                  <a:pt x="1300988" y="0"/>
                </a:lnTo>
                <a:lnTo>
                  <a:pt x="1482344" y="181101"/>
                </a:lnTo>
                <a:lnTo>
                  <a:pt x="1300988" y="362203"/>
                </a:lnTo>
                <a:lnTo>
                  <a:pt x="1300988" y="271652"/>
                </a:lnTo>
                <a:lnTo>
                  <a:pt x="0" y="271652"/>
                </a:lnTo>
                <a:lnTo>
                  <a:pt x="0" y="90550"/>
                </a:lnTo>
                <a:close/>
              </a:path>
            </a:pathLst>
          </a:custGeom>
          <a:ln w="15240">
            <a:solidFill>
              <a:srgbClr val="38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16100" y="4723451"/>
            <a:ext cx="1019765" cy="184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00518" y="4633086"/>
            <a:ext cx="1063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45" dirty="0">
                <a:latin typeface="Georgia"/>
                <a:cs typeface="Georgia"/>
              </a:rPr>
              <a:t>C</a:t>
            </a:r>
            <a:r>
              <a:rPr sz="1800" b="1" spc="-240" dirty="0">
                <a:latin typeface="Georgia"/>
                <a:cs typeface="Georgia"/>
              </a:rPr>
              <a:t>ON</a:t>
            </a:r>
            <a:r>
              <a:rPr sz="1800" b="1" spc="-245" dirty="0">
                <a:latin typeface="Georgia"/>
                <a:cs typeface="Georgia"/>
              </a:rPr>
              <a:t>VE</a:t>
            </a:r>
            <a:r>
              <a:rPr sz="1800" b="1" spc="-235" dirty="0">
                <a:latin typeface="Georgia"/>
                <a:cs typeface="Georgia"/>
              </a:rPr>
              <a:t>R</a:t>
            </a:r>
            <a:r>
              <a:rPr sz="1800" b="1" dirty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1620" y="4376928"/>
            <a:ext cx="2245360" cy="975360"/>
          </a:xfrm>
          <a:prstGeom prst="rect">
            <a:avLst/>
          </a:prstGeom>
          <a:solidFill>
            <a:srgbClr val="68B8A6"/>
          </a:solidFill>
          <a:ln w="15240">
            <a:solidFill>
              <a:srgbClr val="488579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600">
              <a:latin typeface="Times New Roman"/>
              <a:cs typeface="Times New Roman"/>
            </a:endParaRPr>
          </a:p>
          <a:p>
            <a:pPr marL="318770">
              <a:lnSpc>
                <a:spcPct val="100000"/>
              </a:lnSpc>
            </a:pPr>
            <a:r>
              <a:rPr sz="2800" spc="55" dirty="0">
                <a:solidFill>
                  <a:srgbClr val="FFFFFF"/>
                </a:solidFill>
                <a:latin typeface="Times New Roman"/>
                <a:cs typeface="Times New Roman"/>
              </a:rPr>
              <a:t>Assembler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86471" y="4937759"/>
            <a:ext cx="1482725" cy="364490"/>
          </a:xfrm>
          <a:custGeom>
            <a:avLst/>
            <a:gdLst/>
            <a:ahLst/>
            <a:cxnLst/>
            <a:rect l="l" t="t" r="r" b="b"/>
            <a:pathLst>
              <a:path w="1482725" h="364489">
                <a:moveTo>
                  <a:pt x="1300226" y="0"/>
                </a:moveTo>
                <a:lnTo>
                  <a:pt x="1300226" y="90931"/>
                </a:lnTo>
                <a:lnTo>
                  <a:pt x="0" y="90931"/>
                </a:lnTo>
                <a:lnTo>
                  <a:pt x="0" y="272922"/>
                </a:lnTo>
                <a:lnTo>
                  <a:pt x="1300226" y="272922"/>
                </a:lnTo>
                <a:lnTo>
                  <a:pt x="1300226" y="363981"/>
                </a:lnTo>
                <a:lnTo>
                  <a:pt x="1482344" y="181990"/>
                </a:lnTo>
                <a:lnTo>
                  <a:pt x="1300226" y="0"/>
                </a:lnTo>
                <a:close/>
              </a:path>
            </a:pathLst>
          </a:custGeom>
          <a:solidFill>
            <a:srgbClr val="50A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86471" y="4937759"/>
            <a:ext cx="1482725" cy="364490"/>
          </a:xfrm>
          <a:custGeom>
            <a:avLst/>
            <a:gdLst/>
            <a:ahLst/>
            <a:cxnLst/>
            <a:rect l="l" t="t" r="r" b="b"/>
            <a:pathLst>
              <a:path w="1482725" h="364489">
                <a:moveTo>
                  <a:pt x="0" y="90931"/>
                </a:moveTo>
                <a:lnTo>
                  <a:pt x="1300226" y="90931"/>
                </a:lnTo>
                <a:lnTo>
                  <a:pt x="1300226" y="0"/>
                </a:lnTo>
                <a:lnTo>
                  <a:pt x="1482344" y="181990"/>
                </a:lnTo>
                <a:lnTo>
                  <a:pt x="1300226" y="363981"/>
                </a:lnTo>
                <a:lnTo>
                  <a:pt x="1300226" y="272922"/>
                </a:lnTo>
                <a:lnTo>
                  <a:pt x="0" y="272922"/>
                </a:lnTo>
                <a:lnTo>
                  <a:pt x="0" y="90931"/>
                </a:lnTo>
                <a:close/>
              </a:path>
            </a:pathLst>
          </a:custGeom>
          <a:ln w="15240">
            <a:solidFill>
              <a:srgbClr val="38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15439" y="865632"/>
            <a:ext cx="2389632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3116" y="2472054"/>
            <a:ext cx="9192260" cy="19678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spc="30" dirty="0">
                <a:latin typeface="Times New Roman"/>
                <a:cs typeface="Times New Roman"/>
              </a:rPr>
              <a:t>Compiler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90" dirty="0">
                <a:latin typeface="Times New Roman"/>
                <a:cs typeface="Times New Roman"/>
              </a:rPr>
              <a:t>the </a:t>
            </a:r>
            <a:r>
              <a:rPr sz="2800" spc="55" dirty="0">
                <a:latin typeface="Times New Roman"/>
                <a:cs typeface="Times New Roman"/>
              </a:rPr>
              <a:t>language </a:t>
            </a:r>
            <a:r>
              <a:rPr sz="2800" spc="100" dirty="0">
                <a:latin typeface="Times New Roman"/>
                <a:cs typeface="Times New Roman"/>
              </a:rPr>
              <a:t>translator that </a:t>
            </a:r>
            <a:r>
              <a:rPr sz="2800" spc="65" dirty="0">
                <a:latin typeface="Times New Roman"/>
                <a:cs typeface="Times New Roman"/>
              </a:rPr>
              <a:t>converts </a:t>
            </a:r>
            <a:r>
              <a:rPr sz="2800" spc="40" dirty="0">
                <a:latin typeface="Times New Roman"/>
                <a:cs typeface="Times New Roman"/>
              </a:rPr>
              <a:t>high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level  </a:t>
            </a:r>
            <a:r>
              <a:rPr sz="2800" spc="55" dirty="0">
                <a:latin typeface="Times New Roman"/>
                <a:cs typeface="Times New Roman"/>
              </a:rPr>
              <a:t>language code </a:t>
            </a:r>
            <a:r>
              <a:rPr sz="2800" spc="30" dirty="0">
                <a:latin typeface="Times New Roman"/>
                <a:cs typeface="Times New Roman"/>
              </a:rPr>
              <a:t>in </a:t>
            </a:r>
            <a:r>
              <a:rPr sz="2800" spc="50" dirty="0">
                <a:latin typeface="Times New Roman"/>
                <a:cs typeface="Times New Roman"/>
              </a:rPr>
              <a:t>to </a:t>
            </a:r>
            <a:r>
              <a:rPr sz="2800" spc="90" dirty="0">
                <a:latin typeface="Times New Roman"/>
                <a:cs typeface="Times New Roman"/>
              </a:rPr>
              <a:t>the </a:t>
            </a:r>
            <a:r>
              <a:rPr sz="2800" spc="55" dirty="0">
                <a:latin typeface="Times New Roman"/>
                <a:cs typeface="Times New Roman"/>
              </a:rPr>
              <a:t>object code </a:t>
            </a:r>
            <a:r>
              <a:rPr sz="2800" spc="75" dirty="0">
                <a:latin typeface="Times New Roman"/>
                <a:cs typeface="Times New Roman"/>
              </a:rPr>
              <a:t>(machine</a:t>
            </a:r>
            <a:r>
              <a:rPr sz="2800" spc="-290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code).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8D1515"/>
              </a:buClr>
              <a:buFont typeface="Arial"/>
              <a:buChar char="•"/>
            </a:pPr>
            <a:endParaRPr sz="43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spc="25" dirty="0">
                <a:latin typeface="Times New Roman"/>
                <a:cs typeface="Times New Roman"/>
              </a:rPr>
              <a:t>It </a:t>
            </a:r>
            <a:r>
              <a:rPr sz="2800" spc="65" dirty="0">
                <a:latin typeface="Times New Roman"/>
                <a:cs typeface="Times New Roman"/>
              </a:rPr>
              <a:t>converts </a:t>
            </a:r>
            <a:r>
              <a:rPr sz="2800" spc="90" dirty="0">
                <a:latin typeface="Times New Roman"/>
                <a:cs typeface="Times New Roman"/>
              </a:rPr>
              <a:t>the </a:t>
            </a:r>
            <a:r>
              <a:rPr sz="2800" spc="60" dirty="0">
                <a:latin typeface="Times New Roman"/>
                <a:cs typeface="Times New Roman"/>
              </a:rPr>
              <a:t>whole </a:t>
            </a:r>
            <a:r>
              <a:rPr sz="2800" spc="55" dirty="0">
                <a:latin typeface="Times New Roman"/>
                <a:cs typeface="Times New Roman"/>
              </a:rPr>
              <a:t>code </a:t>
            </a:r>
            <a:r>
              <a:rPr sz="2800" spc="65" dirty="0">
                <a:latin typeface="Times New Roman"/>
                <a:cs typeface="Times New Roman"/>
              </a:rPr>
              <a:t>at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200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3916" y="4962144"/>
            <a:ext cx="2245360" cy="917575"/>
          </a:xfrm>
          <a:prstGeom prst="rect">
            <a:avLst/>
          </a:prstGeom>
          <a:solidFill>
            <a:srgbClr val="BA1C1C"/>
          </a:solidFill>
          <a:ln w="15240">
            <a:solidFill>
              <a:srgbClr val="871111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86055" marR="199390" indent="120014">
              <a:lnSpc>
                <a:spcPct val="100000"/>
              </a:lnSpc>
              <a:spcBef>
                <a:spcPts val="345"/>
              </a:spcBef>
            </a:pP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High-Level  </a:t>
            </a:r>
            <a:r>
              <a:rPr sz="2800" spc="45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sz="28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1704" y="4954523"/>
            <a:ext cx="2260600" cy="7105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64160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2080"/>
              </a:spcBef>
            </a:pP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Object</a:t>
            </a:r>
            <a:r>
              <a:rPr sz="2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58767" y="5271515"/>
            <a:ext cx="1482725" cy="362585"/>
          </a:xfrm>
          <a:custGeom>
            <a:avLst/>
            <a:gdLst/>
            <a:ahLst/>
            <a:cxnLst/>
            <a:rect l="l" t="t" r="r" b="b"/>
            <a:pathLst>
              <a:path w="1482725" h="362585">
                <a:moveTo>
                  <a:pt x="1300988" y="0"/>
                </a:moveTo>
                <a:lnTo>
                  <a:pt x="1300988" y="90551"/>
                </a:lnTo>
                <a:lnTo>
                  <a:pt x="0" y="90551"/>
                </a:lnTo>
                <a:lnTo>
                  <a:pt x="0" y="271653"/>
                </a:lnTo>
                <a:lnTo>
                  <a:pt x="1300988" y="271653"/>
                </a:lnTo>
                <a:lnTo>
                  <a:pt x="1300988" y="362204"/>
                </a:lnTo>
                <a:lnTo>
                  <a:pt x="1482344" y="181102"/>
                </a:lnTo>
                <a:lnTo>
                  <a:pt x="1300988" y="0"/>
                </a:lnTo>
                <a:close/>
              </a:path>
            </a:pathLst>
          </a:custGeom>
          <a:solidFill>
            <a:srgbClr val="50A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58767" y="5271515"/>
            <a:ext cx="1482725" cy="362585"/>
          </a:xfrm>
          <a:custGeom>
            <a:avLst/>
            <a:gdLst/>
            <a:ahLst/>
            <a:cxnLst/>
            <a:rect l="l" t="t" r="r" b="b"/>
            <a:pathLst>
              <a:path w="1482725" h="362585">
                <a:moveTo>
                  <a:pt x="0" y="90551"/>
                </a:moveTo>
                <a:lnTo>
                  <a:pt x="1300988" y="90551"/>
                </a:lnTo>
                <a:lnTo>
                  <a:pt x="1300988" y="0"/>
                </a:lnTo>
                <a:lnTo>
                  <a:pt x="1482344" y="181102"/>
                </a:lnTo>
                <a:lnTo>
                  <a:pt x="1300988" y="362204"/>
                </a:lnTo>
                <a:lnTo>
                  <a:pt x="1300988" y="271653"/>
                </a:lnTo>
                <a:lnTo>
                  <a:pt x="0" y="271653"/>
                </a:lnTo>
                <a:lnTo>
                  <a:pt x="0" y="90551"/>
                </a:lnTo>
                <a:close/>
              </a:path>
            </a:pathLst>
          </a:custGeom>
          <a:ln w="15240">
            <a:solidFill>
              <a:srgbClr val="38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16100" y="5058731"/>
            <a:ext cx="1019765" cy="184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00518" y="4968951"/>
            <a:ext cx="10636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0" dirty="0">
                <a:latin typeface="Georgia"/>
                <a:cs typeface="Georgia"/>
              </a:rPr>
              <a:t>C</a:t>
            </a:r>
            <a:r>
              <a:rPr sz="1800" b="1" spc="-245" dirty="0">
                <a:latin typeface="Georgia"/>
                <a:cs typeface="Georgia"/>
              </a:rPr>
              <a:t>ON</a:t>
            </a:r>
            <a:r>
              <a:rPr sz="1800" b="1" spc="-250" dirty="0">
                <a:latin typeface="Georgia"/>
                <a:cs typeface="Georgia"/>
              </a:rPr>
              <a:t>V</a:t>
            </a:r>
            <a:r>
              <a:rPr sz="1800" b="1" spc="-245" dirty="0">
                <a:latin typeface="Georgia"/>
                <a:cs typeface="Georgia"/>
              </a:rPr>
              <a:t>E</a:t>
            </a:r>
            <a:r>
              <a:rPr sz="1800" b="1" spc="-240" dirty="0">
                <a:latin typeface="Georgia"/>
                <a:cs typeface="Georgia"/>
              </a:rPr>
              <a:t>R</a:t>
            </a:r>
            <a:r>
              <a:rPr sz="1800" b="1" dirty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1620" y="4713732"/>
            <a:ext cx="2245360" cy="975360"/>
          </a:xfrm>
          <a:prstGeom prst="rect">
            <a:avLst/>
          </a:prstGeom>
          <a:solidFill>
            <a:srgbClr val="68B8A6"/>
          </a:solidFill>
          <a:ln w="15240">
            <a:solidFill>
              <a:srgbClr val="488579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</a:pPr>
            <a:r>
              <a:rPr sz="2800" spc="35" dirty="0">
                <a:solidFill>
                  <a:srgbClr val="FFFFFF"/>
                </a:solidFill>
                <a:latin typeface="Times New Roman"/>
                <a:cs typeface="Times New Roman"/>
              </a:rPr>
              <a:t>Compiler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86471" y="5274564"/>
            <a:ext cx="1482725" cy="362585"/>
          </a:xfrm>
          <a:custGeom>
            <a:avLst/>
            <a:gdLst/>
            <a:ahLst/>
            <a:cxnLst/>
            <a:rect l="l" t="t" r="r" b="b"/>
            <a:pathLst>
              <a:path w="1482725" h="362585">
                <a:moveTo>
                  <a:pt x="1300987" y="0"/>
                </a:moveTo>
                <a:lnTo>
                  <a:pt x="1300987" y="90551"/>
                </a:lnTo>
                <a:lnTo>
                  <a:pt x="0" y="90551"/>
                </a:lnTo>
                <a:lnTo>
                  <a:pt x="0" y="271653"/>
                </a:lnTo>
                <a:lnTo>
                  <a:pt x="1300987" y="271653"/>
                </a:lnTo>
                <a:lnTo>
                  <a:pt x="1300987" y="362204"/>
                </a:lnTo>
                <a:lnTo>
                  <a:pt x="1482344" y="181102"/>
                </a:lnTo>
                <a:lnTo>
                  <a:pt x="1300987" y="0"/>
                </a:lnTo>
                <a:close/>
              </a:path>
            </a:pathLst>
          </a:custGeom>
          <a:solidFill>
            <a:srgbClr val="50A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86471" y="5274564"/>
            <a:ext cx="1482725" cy="362585"/>
          </a:xfrm>
          <a:custGeom>
            <a:avLst/>
            <a:gdLst/>
            <a:ahLst/>
            <a:cxnLst/>
            <a:rect l="l" t="t" r="r" b="b"/>
            <a:pathLst>
              <a:path w="1482725" h="362585">
                <a:moveTo>
                  <a:pt x="0" y="90551"/>
                </a:moveTo>
                <a:lnTo>
                  <a:pt x="1300987" y="90551"/>
                </a:lnTo>
                <a:lnTo>
                  <a:pt x="1300987" y="0"/>
                </a:lnTo>
                <a:lnTo>
                  <a:pt x="1482344" y="181102"/>
                </a:lnTo>
                <a:lnTo>
                  <a:pt x="1300987" y="362204"/>
                </a:lnTo>
                <a:lnTo>
                  <a:pt x="1300987" y="271653"/>
                </a:lnTo>
                <a:lnTo>
                  <a:pt x="0" y="271653"/>
                </a:lnTo>
                <a:lnTo>
                  <a:pt x="0" y="90551"/>
                </a:lnTo>
                <a:close/>
              </a:path>
            </a:pathLst>
          </a:custGeom>
          <a:ln w="15240">
            <a:solidFill>
              <a:srgbClr val="38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84509" y="838200"/>
            <a:ext cx="2389632" cy="548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2069" y="3042284"/>
            <a:ext cx="20256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/>
                <a:cs typeface="Times New Roman"/>
              </a:rPr>
              <a:t>Line </a:t>
            </a:r>
            <a:r>
              <a:rPr sz="1800" dirty="0">
                <a:latin typeface="Times New Roman"/>
                <a:cs typeface="Times New Roman"/>
              </a:rPr>
              <a:t>1 : </a:t>
            </a:r>
            <a:r>
              <a:rPr sz="1800" spc="50" dirty="0">
                <a:latin typeface="Times New Roman"/>
                <a:cs typeface="Times New Roman"/>
              </a:rPr>
              <a:t>Instruction</a:t>
            </a:r>
            <a:r>
              <a:rPr sz="1800" spc="-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Times New Roman"/>
                <a:cs typeface="Times New Roman"/>
              </a:rPr>
              <a:t>Line </a:t>
            </a:r>
            <a:r>
              <a:rPr sz="1800" dirty="0">
                <a:latin typeface="Times New Roman"/>
                <a:cs typeface="Times New Roman"/>
              </a:rPr>
              <a:t>2 : </a:t>
            </a:r>
            <a:r>
              <a:rPr sz="1800" spc="50" dirty="0">
                <a:latin typeface="Times New Roman"/>
                <a:cs typeface="Times New Roman"/>
              </a:rPr>
              <a:t>Instruction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Times New Roman"/>
                <a:cs typeface="Times New Roman"/>
              </a:rPr>
              <a:t>Line </a:t>
            </a:r>
            <a:r>
              <a:rPr sz="1800" dirty="0">
                <a:latin typeface="Times New Roman"/>
                <a:cs typeface="Times New Roman"/>
              </a:rPr>
              <a:t>3 : </a:t>
            </a:r>
            <a:r>
              <a:rPr sz="1800" spc="50" dirty="0">
                <a:latin typeface="Times New Roman"/>
                <a:cs typeface="Times New Roman"/>
              </a:rPr>
              <a:t>Instruction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Times New Roman"/>
                <a:cs typeface="Times New Roman"/>
              </a:rPr>
              <a:t>Line </a:t>
            </a:r>
            <a:r>
              <a:rPr sz="1800" dirty="0">
                <a:latin typeface="Times New Roman"/>
                <a:cs typeface="Times New Roman"/>
              </a:rPr>
              <a:t>4 : </a:t>
            </a:r>
            <a:r>
              <a:rPr sz="1800" spc="50" dirty="0">
                <a:latin typeface="Times New Roman"/>
                <a:cs typeface="Times New Roman"/>
              </a:rPr>
              <a:t>Instruction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Times New Roman"/>
                <a:cs typeface="Times New Roman"/>
              </a:rPr>
              <a:t>Line </a:t>
            </a:r>
            <a:r>
              <a:rPr sz="1800" dirty="0">
                <a:latin typeface="Times New Roman"/>
                <a:cs typeface="Times New Roman"/>
              </a:rPr>
              <a:t>5 : </a:t>
            </a:r>
            <a:r>
              <a:rPr sz="1800" spc="50" dirty="0">
                <a:latin typeface="Times New Roman"/>
                <a:cs typeface="Times New Roman"/>
              </a:rPr>
              <a:t>Instruction</a:t>
            </a:r>
            <a:r>
              <a:rPr sz="1800" spc="-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7060" y="2559558"/>
            <a:ext cx="949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latin typeface="Georgia"/>
                <a:cs typeface="Georgia"/>
              </a:rPr>
              <a:t>Program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2647" y="3040379"/>
            <a:ext cx="2339340" cy="1424940"/>
          </a:xfrm>
          <a:custGeom>
            <a:avLst/>
            <a:gdLst/>
            <a:ahLst/>
            <a:cxnLst/>
            <a:rect l="l" t="t" r="r" b="b"/>
            <a:pathLst>
              <a:path w="2339340" h="1424939">
                <a:moveTo>
                  <a:pt x="0" y="1424940"/>
                </a:moveTo>
                <a:lnTo>
                  <a:pt x="2339340" y="1424940"/>
                </a:lnTo>
                <a:lnTo>
                  <a:pt x="2339340" y="0"/>
                </a:lnTo>
                <a:lnTo>
                  <a:pt x="0" y="0"/>
                </a:lnTo>
                <a:lnTo>
                  <a:pt x="0" y="1424940"/>
                </a:lnTo>
                <a:close/>
              </a:path>
            </a:pathLst>
          </a:custGeom>
          <a:solidFill>
            <a:srgbClr val="F675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22647" y="3040379"/>
            <a:ext cx="2339340" cy="1407160"/>
          </a:xfrm>
          <a:prstGeom prst="rect">
            <a:avLst/>
          </a:prstGeom>
          <a:ln w="15240">
            <a:solidFill>
              <a:srgbClr val="B55221"/>
            </a:solidFill>
          </a:ln>
        </p:spPr>
        <p:txBody>
          <a:bodyPr vert="horz" wrap="square" lIns="0" tIns="14605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15"/>
              </a:spcBef>
            </a:pP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Line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 : 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Instruction</a:t>
            </a:r>
            <a:r>
              <a:rPr sz="1800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Line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 : 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Instruction</a:t>
            </a:r>
            <a:r>
              <a:rPr sz="18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Line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3 : 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Instruction</a:t>
            </a:r>
            <a:r>
              <a:rPr sz="18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Line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4 : 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Instruction</a:t>
            </a:r>
            <a:r>
              <a:rPr sz="18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 marL="155575">
              <a:lnSpc>
                <a:spcPct val="100000"/>
              </a:lnSpc>
            </a:pP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Line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5 : </a:t>
            </a: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Instruction</a:t>
            </a:r>
            <a:r>
              <a:rPr sz="1800" spc="-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87926" y="2526029"/>
            <a:ext cx="2205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Georgia"/>
                <a:cs typeface="Georgia"/>
              </a:rPr>
              <a:t>Read </a:t>
            </a:r>
            <a:r>
              <a:rPr sz="1800" b="1" spc="-90" dirty="0">
                <a:latin typeface="Georgia"/>
                <a:cs typeface="Georgia"/>
              </a:rPr>
              <a:t>whole</a:t>
            </a:r>
            <a:r>
              <a:rPr sz="1800" b="1" spc="-355" dirty="0">
                <a:latin typeface="Georgia"/>
                <a:cs typeface="Georgia"/>
              </a:rPr>
              <a:t> </a:t>
            </a:r>
            <a:r>
              <a:rPr sz="1800" b="1" spc="-140" dirty="0">
                <a:latin typeface="Georgia"/>
                <a:cs typeface="Georgia"/>
              </a:rPr>
              <a:t>Program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08823" y="3312109"/>
            <a:ext cx="21405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" algn="ctr"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latin typeface="Georgia"/>
                <a:cs typeface="Georgia"/>
              </a:rPr>
              <a:t>Convert </a:t>
            </a:r>
            <a:r>
              <a:rPr sz="1800" b="1" spc="-90" dirty="0">
                <a:latin typeface="Georgia"/>
                <a:cs typeface="Georgia"/>
              </a:rPr>
              <a:t>whole  </a:t>
            </a:r>
            <a:r>
              <a:rPr sz="1800" b="1" spc="-130" dirty="0">
                <a:latin typeface="Georgia"/>
                <a:cs typeface="Georgia"/>
              </a:rPr>
              <a:t>program</a:t>
            </a:r>
            <a:r>
              <a:rPr sz="1800" b="1" spc="-254" dirty="0">
                <a:latin typeface="Georgia"/>
                <a:cs typeface="Georgia"/>
              </a:rPr>
              <a:t> </a:t>
            </a:r>
            <a:r>
              <a:rPr sz="1800" b="1" spc="-60" dirty="0">
                <a:latin typeface="Georgia"/>
                <a:cs typeface="Georgia"/>
              </a:rPr>
              <a:t>in</a:t>
            </a:r>
            <a:r>
              <a:rPr sz="1800" b="1" spc="-254" dirty="0">
                <a:latin typeface="Georgia"/>
                <a:cs typeface="Georgia"/>
              </a:rPr>
              <a:t> </a:t>
            </a:r>
            <a:r>
              <a:rPr sz="1800" b="1" spc="-50" dirty="0">
                <a:latin typeface="Georgia"/>
                <a:cs typeface="Georgia"/>
              </a:rPr>
              <a:t>to</a:t>
            </a:r>
            <a:r>
              <a:rPr sz="1800" b="1" spc="-215" dirty="0">
                <a:latin typeface="Georgia"/>
                <a:cs typeface="Georgia"/>
              </a:rPr>
              <a:t> </a:t>
            </a:r>
            <a:r>
              <a:rPr sz="1800" b="1" spc="-85" dirty="0">
                <a:latin typeface="Georgia"/>
                <a:cs typeface="Georgia"/>
              </a:rPr>
              <a:t>object  code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35461" y="3589401"/>
            <a:ext cx="849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10" dirty="0">
                <a:latin typeface="Georgia"/>
                <a:cs typeface="Georgia"/>
              </a:rPr>
              <a:t>E</a:t>
            </a:r>
            <a:r>
              <a:rPr sz="1800" b="1" spc="-220" dirty="0">
                <a:latin typeface="Georgia"/>
                <a:cs typeface="Georgia"/>
              </a:rPr>
              <a:t>x</a:t>
            </a:r>
            <a:r>
              <a:rPr sz="1800" b="1" spc="-110" dirty="0">
                <a:latin typeface="Georgia"/>
                <a:cs typeface="Georgia"/>
              </a:rPr>
              <a:t>e</a:t>
            </a:r>
            <a:r>
              <a:rPr sz="1800" b="1" spc="-105" dirty="0">
                <a:latin typeface="Georgia"/>
                <a:cs typeface="Georgia"/>
              </a:rPr>
              <a:t>cu</a:t>
            </a:r>
            <a:r>
              <a:rPr sz="1800" b="1" spc="-80" dirty="0">
                <a:latin typeface="Georgia"/>
                <a:cs typeface="Georgia"/>
              </a:rPr>
              <a:t>t</a:t>
            </a:r>
            <a:r>
              <a:rPr sz="1800" b="1" dirty="0">
                <a:latin typeface="Georgia"/>
                <a:cs typeface="Georgia"/>
              </a:rPr>
              <a:t>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80815" y="3918203"/>
            <a:ext cx="1014984" cy="362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73982" y="3636264"/>
            <a:ext cx="113537" cy="2362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96055" y="3754373"/>
            <a:ext cx="678180" cy="0"/>
          </a:xfrm>
          <a:custGeom>
            <a:avLst/>
            <a:gdLst/>
            <a:ahLst/>
            <a:cxnLst/>
            <a:rect l="l" t="t" r="r" b="b"/>
            <a:pathLst>
              <a:path w="678179">
                <a:moveTo>
                  <a:pt x="0" y="0"/>
                </a:moveTo>
                <a:lnTo>
                  <a:pt x="677926" y="0"/>
                </a:lnTo>
              </a:path>
            </a:pathLst>
          </a:custGeom>
          <a:ln w="47243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97603" y="3730752"/>
            <a:ext cx="118745" cy="47625"/>
          </a:xfrm>
          <a:custGeom>
            <a:avLst/>
            <a:gdLst/>
            <a:ahLst/>
            <a:cxnLst/>
            <a:rect l="l" t="t" r="r" b="b"/>
            <a:pathLst>
              <a:path w="118745" h="47625">
                <a:moveTo>
                  <a:pt x="89916" y="0"/>
                </a:moveTo>
                <a:lnTo>
                  <a:pt x="0" y="0"/>
                </a:lnTo>
                <a:lnTo>
                  <a:pt x="9271" y="1905"/>
                </a:lnTo>
                <a:lnTo>
                  <a:pt x="16763" y="6858"/>
                </a:lnTo>
                <a:lnTo>
                  <a:pt x="21844" y="14350"/>
                </a:lnTo>
                <a:lnTo>
                  <a:pt x="23622" y="23622"/>
                </a:lnTo>
                <a:lnTo>
                  <a:pt x="21844" y="32893"/>
                </a:lnTo>
                <a:lnTo>
                  <a:pt x="16763" y="40386"/>
                </a:lnTo>
                <a:lnTo>
                  <a:pt x="9271" y="45339"/>
                </a:lnTo>
                <a:lnTo>
                  <a:pt x="0" y="47243"/>
                </a:lnTo>
                <a:lnTo>
                  <a:pt x="89916" y="47243"/>
                </a:lnTo>
                <a:lnTo>
                  <a:pt x="118237" y="23622"/>
                </a:lnTo>
                <a:lnTo>
                  <a:pt x="8991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32577" y="3973950"/>
            <a:ext cx="67333" cy="668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37552" y="3636264"/>
            <a:ext cx="142240" cy="2362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34200" y="3729990"/>
            <a:ext cx="403860" cy="48260"/>
          </a:xfrm>
          <a:custGeom>
            <a:avLst/>
            <a:gdLst/>
            <a:ahLst/>
            <a:cxnLst/>
            <a:rect l="l" t="t" r="r" b="b"/>
            <a:pathLst>
              <a:path w="403859" h="48260">
                <a:moveTo>
                  <a:pt x="23622" y="0"/>
                </a:moveTo>
                <a:lnTo>
                  <a:pt x="14477" y="1905"/>
                </a:lnTo>
                <a:lnTo>
                  <a:pt x="6984" y="6858"/>
                </a:lnTo>
                <a:lnTo>
                  <a:pt x="1904" y="14351"/>
                </a:lnTo>
                <a:lnTo>
                  <a:pt x="0" y="23622"/>
                </a:lnTo>
                <a:lnTo>
                  <a:pt x="1904" y="32766"/>
                </a:lnTo>
                <a:lnTo>
                  <a:pt x="6857" y="40259"/>
                </a:lnTo>
                <a:lnTo>
                  <a:pt x="14477" y="45339"/>
                </a:lnTo>
                <a:lnTo>
                  <a:pt x="23622" y="47243"/>
                </a:lnTo>
                <a:lnTo>
                  <a:pt x="403605" y="48006"/>
                </a:lnTo>
                <a:lnTo>
                  <a:pt x="403732" y="762"/>
                </a:lnTo>
                <a:lnTo>
                  <a:pt x="2362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32393" y="3993762"/>
            <a:ext cx="67333" cy="668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37368" y="3656076"/>
            <a:ext cx="142239" cy="2362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34016" y="3749802"/>
            <a:ext cx="403860" cy="48260"/>
          </a:xfrm>
          <a:custGeom>
            <a:avLst/>
            <a:gdLst/>
            <a:ahLst/>
            <a:cxnLst/>
            <a:rect l="l" t="t" r="r" b="b"/>
            <a:pathLst>
              <a:path w="403859" h="48260">
                <a:moveTo>
                  <a:pt x="23622" y="0"/>
                </a:moveTo>
                <a:lnTo>
                  <a:pt x="14477" y="1905"/>
                </a:lnTo>
                <a:lnTo>
                  <a:pt x="6984" y="6858"/>
                </a:lnTo>
                <a:lnTo>
                  <a:pt x="1904" y="14350"/>
                </a:lnTo>
                <a:lnTo>
                  <a:pt x="0" y="23622"/>
                </a:lnTo>
                <a:lnTo>
                  <a:pt x="1904" y="32766"/>
                </a:lnTo>
                <a:lnTo>
                  <a:pt x="6857" y="40259"/>
                </a:lnTo>
                <a:lnTo>
                  <a:pt x="14477" y="45339"/>
                </a:lnTo>
                <a:lnTo>
                  <a:pt x="23622" y="47243"/>
                </a:lnTo>
                <a:lnTo>
                  <a:pt x="403605" y="48006"/>
                </a:lnTo>
                <a:lnTo>
                  <a:pt x="403732" y="762"/>
                </a:lnTo>
                <a:lnTo>
                  <a:pt x="2362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74524" y="4871680"/>
            <a:ext cx="461522" cy="4532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17166" y="488848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66364" y="4871680"/>
            <a:ext cx="461522" cy="45327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510021" y="488848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482944" y="4838152"/>
            <a:ext cx="461522" cy="45327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628126" y="48558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197187" y="4838152"/>
            <a:ext cx="461522" cy="45327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342623" y="485584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2976" y="890016"/>
            <a:ext cx="2958083" cy="524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3116" y="2472054"/>
            <a:ext cx="9495790" cy="19678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spc="125" dirty="0">
                <a:latin typeface="Times New Roman"/>
                <a:cs typeface="Times New Roman"/>
              </a:rPr>
              <a:t>Interpreter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90" dirty="0">
                <a:latin typeface="Times New Roman"/>
                <a:cs typeface="Times New Roman"/>
              </a:rPr>
              <a:t>the </a:t>
            </a:r>
            <a:r>
              <a:rPr sz="2800" spc="55" dirty="0">
                <a:latin typeface="Times New Roman"/>
                <a:cs typeface="Times New Roman"/>
              </a:rPr>
              <a:t>language </a:t>
            </a:r>
            <a:r>
              <a:rPr sz="2800" spc="100" dirty="0">
                <a:latin typeface="Times New Roman"/>
                <a:cs typeface="Times New Roman"/>
              </a:rPr>
              <a:t>translator that </a:t>
            </a:r>
            <a:r>
              <a:rPr sz="2800" spc="65" dirty="0">
                <a:latin typeface="Times New Roman"/>
                <a:cs typeface="Times New Roman"/>
              </a:rPr>
              <a:t>converts </a:t>
            </a:r>
            <a:r>
              <a:rPr sz="2800" spc="40" dirty="0">
                <a:latin typeface="Times New Roman"/>
                <a:cs typeface="Times New Roman"/>
              </a:rPr>
              <a:t>high</a:t>
            </a:r>
            <a:r>
              <a:rPr sz="2800" spc="-22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level  </a:t>
            </a:r>
            <a:r>
              <a:rPr sz="2800" spc="55" dirty="0">
                <a:latin typeface="Times New Roman"/>
                <a:cs typeface="Times New Roman"/>
              </a:rPr>
              <a:t>language code </a:t>
            </a:r>
            <a:r>
              <a:rPr sz="2800" spc="30" dirty="0">
                <a:latin typeface="Times New Roman"/>
                <a:cs typeface="Times New Roman"/>
              </a:rPr>
              <a:t>in </a:t>
            </a:r>
            <a:r>
              <a:rPr sz="2800" spc="50" dirty="0">
                <a:latin typeface="Times New Roman"/>
                <a:cs typeface="Times New Roman"/>
              </a:rPr>
              <a:t>to </a:t>
            </a:r>
            <a:r>
              <a:rPr sz="2800" spc="90" dirty="0">
                <a:latin typeface="Times New Roman"/>
                <a:cs typeface="Times New Roman"/>
              </a:rPr>
              <a:t>the </a:t>
            </a:r>
            <a:r>
              <a:rPr sz="2800" spc="55" dirty="0">
                <a:latin typeface="Times New Roman"/>
                <a:cs typeface="Times New Roman"/>
              </a:rPr>
              <a:t>object code </a:t>
            </a:r>
            <a:r>
              <a:rPr sz="2800" spc="75" dirty="0">
                <a:latin typeface="Times New Roman"/>
                <a:cs typeface="Times New Roman"/>
              </a:rPr>
              <a:t>(machine</a:t>
            </a:r>
            <a:r>
              <a:rPr sz="2800" spc="-295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code).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8D1515"/>
              </a:buClr>
              <a:buFont typeface="Arial"/>
              <a:buChar char="•"/>
            </a:pPr>
            <a:endParaRPr sz="43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spc="25" dirty="0">
                <a:latin typeface="Times New Roman"/>
                <a:cs typeface="Times New Roman"/>
              </a:rPr>
              <a:t>It </a:t>
            </a:r>
            <a:r>
              <a:rPr sz="2800" spc="65" dirty="0">
                <a:latin typeface="Times New Roman"/>
                <a:cs typeface="Times New Roman"/>
              </a:rPr>
              <a:t>converts </a:t>
            </a:r>
            <a:r>
              <a:rPr sz="2800" spc="90" dirty="0">
                <a:latin typeface="Times New Roman"/>
                <a:cs typeface="Times New Roman"/>
              </a:rPr>
              <a:t>the </a:t>
            </a:r>
            <a:r>
              <a:rPr sz="2800" spc="55" dirty="0">
                <a:latin typeface="Times New Roman"/>
                <a:cs typeface="Times New Roman"/>
              </a:rPr>
              <a:t>code </a:t>
            </a:r>
            <a:r>
              <a:rPr sz="2800" spc="40" dirty="0">
                <a:latin typeface="Times New Roman"/>
                <a:cs typeface="Times New Roman"/>
              </a:rPr>
              <a:t>line </a:t>
            </a:r>
            <a:r>
              <a:rPr sz="2800" spc="20" dirty="0">
                <a:latin typeface="Times New Roman"/>
                <a:cs typeface="Times New Roman"/>
              </a:rPr>
              <a:t>by</a:t>
            </a:r>
            <a:r>
              <a:rPr sz="2800" spc="-27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line.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3916" y="4962144"/>
            <a:ext cx="2245360" cy="917575"/>
          </a:xfrm>
          <a:prstGeom prst="rect">
            <a:avLst/>
          </a:prstGeom>
          <a:solidFill>
            <a:srgbClr val="BA1C1C"/>
          </a:solidFill>
          <a:ln w="15240">
            <a:solidFill>
              <a:srgbClr val="871111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86055" marR="199390" indent="120014">
              <a:lnSpc>
                <a:spcPct val="100000"/>
              </a:lnSpc>
              <a:spcBef>
                <a:spcPts val="345"/>
              </a:spcBef>
            </a:pP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High-Level  </a:t>
            </a:r>
            <a:r>
              <a:rPr sz="2800" spc="45" dirty="0">
                <a:solidFill>
                  <a:srgbClr val="FFFFFF"/>
                </a:solidFill>
                <a:latin typeface="Times New Roman"/>
                <a:cs typeface="Times New Roman"/>
              </a:rPr>
              <a:t>Source</a:t>
            </a:r>
            <a:r>
              <a:rPr sz="28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1704" y="4954523"/>
            <a:ext cx="2260600" cy="71056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64160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2080"/>
              </a:spcBef>
            </a:pPr>
            <a:r>
              <a:rPr sz="2800" spc="10" dirty="0">
                <a:solidFill>
                  <a:srgbClr val="FFFFFF"/>
                </a:solidFill>
                <a:latin typeface="Times New Roman"/>
                <a:cs typeface="Times New Roman"/>
              </a:rPr>
              <a:t>Object</a:t>
            </a:r>
            <a:r>
              <a:rPr sz="28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Times New Roman"/>
                <a:cs typeface="Times New Roman"/>
              </a:rPr>
              <a:t>Code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58767" y="5271515"/>
            <a:ext cx="1482725" cy="362585"/>
          </a:xfrm>
          <a:custGeom>
            <a:avLst/>
            <a:gdLst/>
            <a:ahLst/>
            <a:cxnLst/>
            <a:rect l="l" t="t" r="r" b="b"/>
            <a:pathLst>
              <a:path w="1482725" h="362585">
                <a:moveTo>
                  <a:pt x="1300988" y="0"/>
                </a:moveTo>
                <a:lnTo>
                  <a:pt x="1300988" y="90551"/>
                </a:lnTo>
                <a:lnTo>
                  <a:pt x="0" y="90551"/>
                </a:lnTo>
                <a:lnTo>
                  <a:pt x="0" y="271653"/>
                </a:lnTo>
                <a:lnTo>
                  <a:pt x="1300988" y="271653"/>
                </a:lnTo>
                <a:lnTo>
                  <a:pt x="1300988" y="362204"/>
                </a:lnTo>
                <a:lnTo>
                  <a:pt x="1482344" y="181102"/>
                </a:lnTo>
                <a:lnTo>
                  <a:pt x="1300988" y="0"/>
                </a:lnTo>
                <a:close/>
              </a:path>
            </a:pathLst>
          </a:custGeom>
          <a:solidFill>
            <a:srgbClr val="50A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58767" y="5271515"/>
            <a:ext cx="1482725" cy="362585"/>
          </a:xfrm>
          <a:custGeom>
            <a:avLst/>
            <a:gdLst/>
            <a:ahLst/>
            <a:cxnLst/>
            <a:rect l="l" t="t" r="r" b="b"/>
            <a:pathLst>
              <a:path w="1482725" h="362585">
                <a:moveTo>
                  <a:pt x="0" y="90551"/>
                </a:moveTo>
                <a:lnTo>
                  <a:pt x="1300988" y="90551"/>
                </a:lnTo>
                <a:lnTo>
                  <a:pt x="1300988" y="0"/>
                </a:lnTo>
                <a:lnTo>
                  <a:pt x="1482344" y="181102"/>
                </a:lnTo>
                <a:lnTo>
                  <a:pt x="1300988" y="362204"/>
                </a:lnTo>
                <a:lnTo>
                  <a:pt x="1300988" y="271653"/>
                </a:lnTo>
                <a:lnTo>
                  <a:pt x="0" y="271653"/>
                </a:lnTo>
                <a:lnTo>
                  <a:pt x="0" y="90551"/>
                </a:lnTo>
                <a:close/>
              </a:path>
            </a:pathLst>
          </a:custGeom>
          <a:ln w="15240">
            <a:solidFill>
              <a:srgbClr val="38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16100" y="5058731"/>
            <a:ext cx="1019765" cy="184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00518" y="4968951"/>
            <a:ext cx="10636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0" dirty="0">
                <a:latin typeface="Georgia"/>
                <a:cs typeface="Georgia"/>
              </a:rPr>
              <a:t>C</a:t>
            </a:r>
            <a:r>
              <a:rPr sz="1800" b="1" spc="-245" dirty="0">
                <a:latin typeface="Georgia"/>
                <a:cs typeface="Georgia"/>
              </a:rPr>
              <a:t>ON</a:t>
            </a:r>
            <a:r>
              <a:rPr sz="1800" b="1" spc="-250" dirty="0">
                <a:latin typeface="Georgia"/>
                <a:cs typeface="Georgia"/>
              </a:rPr>
              <a:t>V</a:t>
            </a:r>
            <a:r>
              <a:rPr sz="1800" b="1" spc="-245" dirty="0">
                <a:latin typeface="Georgia"/>
                <a:cs typeface="Georgia"/>
              </a:rPr>
              <a:t>E</a:t>
            </a:r>
            <a:r>
              <a:rPr sz="1800" b="1" spc="-240" dirty="0">
                <a:latin typeface="Georgia"/>
                <a:cs typeface="Georgia"/>
              </a:rPr>
              <a:t>R</a:t>
            </a:r>
            <a:r>
              <a:rPr sz="1800" b="1" dirty="0">
                <a:latin typeface="Georgia"/>
                <a:cs typeface="Georgia"/>
              </a:rPr>
              <a:t>T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1620" y="4713732"/>
            <a:ext cx="2245360" cy="975360"/>
          </a:xfrm>
          <a:prstGeom prst="rect">
            <a:avLst/>
          </a:prstGeom>
          <a:solidFill>
            <a:srgbClr val="68B8A6"/>
          </a:solidFill>
          <a:ln w="15240">
            <a:solidFill>
              <a:srgbClr val="488579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Times New Roman"/>
              <a:cs typeface="Times New Roman"/>
            </a:endParaRPr>
          </a:p>
          <a:p>
            <a:pPr marL="271780">
              <a:lnSpc>
                <a:spcPct val="100000"/>
              </a:lnSpc>
            </a:pPr>
            <a:r>
              <a:rPr sz="2800" spc="125" dirty="0">
                <a:solidFill>
                  <a:srgbClr val="FFFFFF"/>
                </a:solidFill>
                <a:latin typeface="Times New Roman"/>
                <a:cs typeface="Times New Roman"/>
              </a:rPr>
              <a:t>Interpreter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86471" y="5274564"/>
            <a:ext cx="1482725" cy="362585"/>
          </a:xfrm>
          <a:custGeom>
            <a:avLst/>
            <a:gdLst/>
            <a:ahLst/>
            <a:cxnLst/>
            <a:rect l="l" t="t" r="r" b="b"/>
            <a:pathLst>
              <a:path w="1482725" h="362585">
                <a:moveTo>
                  <a:pt x="1300987" y="0"/>
                </a:moveTo>
                <a:lnTo>
                  <a:pt x="1300987" y="90551"/>
                </a:lnTo>
                <a:lnTo>
                  <a:pt x="0" y="90551"/>
                </a:lnTo>
                <a:lnTo>
                  <a:pt x="0" y="271653"/>
                </a:lnTo>
                <a:lnTo>
                  <a:pt x="1300987" y="271653"/>
                </a:lnTo>
                <a:lnTo>
                  <a:pt x="1300987" y="362204"/>
                </a:lnTo>
                <a:lnTo>
                  <a:pt x="1482344" y="181102"/>
                </a:lnTo>
                <a:lnTo>
                  <a:pt x="1300987" y="0"/>
                </a:lnTo>
                <a:close/>
              </a:path>
            </a:pathLst>
          </a:custGeom>
          <a:solidFill>
            <a:srgbClr val="50AF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586471" y="5274564"/>
            <a:ext cx="1482725" cy="362585"/>
          </a:xfrm>
          <a:custGeom>
            <a:avLst/>
            <a:gdLst/>
            <a:ahLst/>
            <a:cxnLst/>
            <a:rect l="l" t="t" r="r" b="b"/>
            <a:pathLst>
              <a:path w="1482725" h="362585">
                <a:moveTo>
                  <a:pt x="0" y="90551"/>
                </a:moveTo>
                <a:lnTo>
                  <a:pt x="1300987" y="90551"/>
                </a:lnTo>
                <a:lnTo>
                  <a:pt x="1300987" y="0"/>
                </a:lnTo>
                <a:lnTo>
                  <a:pt x="1482344" y="181102"/>
                </a:lnTo>
                <a:lnTo>
                  <a:pt x="1300987" y="362204"/>
                </a:lnTo>
                <a:lnTo>
                  <a:pt x="1300987" y="271653"/>
                </a:lnTo>
                <a:lnTo>
                  <a:pt x="0" y="271653"/>
                </a:lnTo>
                <a:lnTo>
                  <a:pt x="0" y="90551"/>
                </a:lnTo>
                <a:close/>
              </a:path>
            </a:pathLst>
          </a:custGeom>
          <a:ln w="15240">
            <a:solidFill>
              <a:srgbClr val="3881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0575" y="813816"/>
            <a:ext cx="2958083" cy="524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2069" y="2913126"/>
            <a:ext cx="2025650" cy="209677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800" spc="5" dirty="0">
                <a:latin typeface="Times New Roman"/>
                <a:cs typeface="Times New Roman"/>
              </a:rPr>
              <a:t>Line </a:t>
            </a:r>
            <a:r>
              <a:rPr sz="1800" dirty="0">
                <a:latin typeface="Times New Roman"/>
                <a:cs typeface="Times New Roman"/>
              </a:rPr>
              <a:t>1 : </a:t>
            </a:r>
            <a:r>
              <a:rPr sz="1800" spc="50" dirty="0">
                <a:latin typeface="Times New Roman"/>
                <a:cs typeface="Times New Roman"/>
              </a:rPr>
              <a:t>Instruction</a:t>
            </a:r>
            <a:r>
              <a:rPr sz="1800" spc="-2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800" spc="5" dirty="0">
                <a:latin typeface="Times New Roman"/>
                <a:cs typeface="Times New Roman"/>
              </a:rPr>
              <a:t>Line </a:t>
            </a:r>
            <a:r>
              <a:rPr sz="1800" dirty="0">
                <a:latin typeface="Times New Roman"/>
                <a:cs typeface="Times New Roman"/>
              </a:rPr>
              <a:t>2 : </a:t>
            </a:r>
            <a:r>
              <a:rPr sz="1800" spc="50" dirty="0">
                <a:latin typeface="Times New Roman"/>
                <a:cs typeface="Times New Roman"/>
              </a:rPr>
              <a:t>Instruction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spc="5" dirty="0">
                <a:latin typeface="Times New Roman"/>
                <a:cs typeface="Times New Roman"/>
              </a:rPr>
              <a:t>Line </a:t>
            </a:r>
            <a:r>
              <a:rPr sz="1800" dirty="0">
                <a:latin typeface="Times New Roman"/>
                <a:cs typeface="Times New Roman"/>
              </a:rPr>
              <a:t>3 : </a:t>
            </a:r>
            <a:r>
              <a:rPr sz="1800" spc="50" dirty="0">
                <a:latin typeface="Times New Roman"/>
                <a:cs typeface="Times New Roman"/>
              </a:rPr>
              <a:t>Instruction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800" spc="5" dirty="0">
                <a:latin typeface="Times New Roman"/>
                <a:cs typeface="Times New Roman"/>
              </a:rPr>
              <a:t>Line </a:t>
            </a:r>
            <a:r>
              <a:rPr sz="1800" dirty="0">
                <a:latin typeface="Times New Roman"/>
                <a:cs typeface="Times New Roman"/>
              </a:rPr>
              <a:t>4 : </a:t>
            </a:r>
            <a:r>
              <a:rPr sz="1800" spc="50" dirty="0">
                <a:latin typeface="Times New Roman"/>
                <a:cs typeface="Times New Roman"/>
              </a:rPr>
              <a:t>Instruction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800" spc="5" dirty="0">
                <a:latin typeface="Times New Roman"/>
                <a:cs typeface="Times New Roman"/>
              </a:rPr>
              <a:t>Line </a:t>
            </a:r>
            <a:r>
              <a:rPr sz="1800" dirty="0">
                <a:latin typeface="Times New Roman"/>
                <a:cs typeface="Times New Roman"/>
              </a:rPr>
              <a:t>5 : </a:t>
            </a:r>
            <a:r>
              <a:rPr sz="1800" spc="50" dirty="0">
                <a:latin typeface="Times New Roman"/>
                <a:cs typeface="Times New Roman"/>
              </a:rPr>
              <a:t>Instruction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77060" y="2559558"/>
            <a:ext cx="949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>
                <a:latin typeface="Georgia"/>
                <a:cs typeface="Georgia"/>
              </a:rPr>
              <a:t>Program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05" name="object 10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5864436" y="3394526"/>
            <a:ext cx="57658" cy="47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88856" y="3139439"/>
            <a:ext cx="287890" cy="175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41505" y="323977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29958" y="0"/>
                </a:lnTo>
              </a:path>
            </a:pathLst>
          </a:custGeom>
          <a:ln w="761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37632" y="3226435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3831" y="0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40988" y="321310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30475" y="0"/>
                </a:lnTo>
              </a:path>
            </a:pathLst>
          </a:custGeom>
          <a:ln w="762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055692" y="3389953"/>
            <a:ext cx="57657" cy="47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062466" y="3134867"/>
            <a:ext cx="105536" cy="175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32886" y="3235325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>
                <a:moveTo>
                  <a:pt x="0" y="0"/>
                </a:moveTo>
                <a:lnTo>
                  <a:pt x="429833" y="0"/>
                </a:lnTo>
              </a:path>
            </a:pathLst>
          </a:custGeom>
          <a:ln w="888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628888" y="3221354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3831" y="0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32114" y="3208654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604" y="0"/>
                </a:lnTo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35987" y="3204845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5">
                <a:moveTo>
                  <a:pt x="0" y="0"/>
                </a:moveTo>
                <a:lnTo>
                  <a:pt x="367260" y="0"/>
                </a:lnTo>
              </a:path>
            </a:pathLst>
          </a:custGeom>
          <a:ln w="31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76901" y="5307488"/>
            <a:ext cx="354263" cy="3564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80666" y="5314315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28956" y="3389953"/>
            <a:ext cx="57658" cy="478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35729" y="3134867"/>
            <a:ext cx="105537" cy="1752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06215" y="3235325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>
                <a:moveTo>
                  <a:pt x="0" y="0"/>
                </a:moveTo>
                <a:lnTo>
                  <a:pt x="429768" y="0"/>
                </a:lnTo>
              </a:path>
            </a:pathLst>
          </a:custGeom>
          <a:ln w="888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02152" y="3221354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3832" y="0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05453" y="320865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30529" y="0"/>
                </a:lnTo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09264" y="3204845"/>
            <a:ext cx="367665" cy="0"/>
          </a:xfrm>
          <a:custGeom>
            <a:avLst/>
            <a:gdLst/>
            <a:ahLst/>
            <a:cxnLst/>
            <a:rect l="l" t="t" r="r" b="b"/>
            <a:pathLst>
              <a:path w="367664">
                <a:moveTo>
                  <a:pt x="0" y="0"/>
                </a:moveTo>
                <a:lnTo>
                  <a:pt x="367247" y="0"/>
                </a:lnTo>
              </a:path>
            </a:pathLst>
          </a:custGeom>
          <a:ln w="31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42672" y="3822770"/>
            <a:ext cx="57658" cy="478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49446" y="3567684"/>
            <a:ext cx="105537" cy="1752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45444" y="3672204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255" y="0"/>
                </a:lnTo>
              </a:path>
            </a:pathLst>
          </a:custGeom>
          <a:ln w="31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19551" y="366775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30149" y="0"/>
                </a:lnTo>
              </a:path>
            </a:pathLst>
          </a:custGeom>
          <a:ln w="761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15867" y="3654425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3832" y="0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19551" y="364109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30149" y="0"/>
                </a:lnTo>
              </a:path>
            </a:pathLst>
          </a:custGeom>
          <a:ln w="762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28956" y="5061782"/>
            <a:ext cx="57658" cy="478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75132" y="4806696"/>
            <a:ext cx="166134" cy="1752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06342" y="4907279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>
                <a:moveTo>
                  <a:pt x="0" y="0"/>
                </a:moveTo>
                <a:lnTo>
                  <a:pt x="429641" y="0"/>
                </a:lnTo>
              </a:path>
            </a:pathLst>
          </a:custGeom>
          <a:ln w="761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02152" y="4893945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3832" y="0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05327" y="4880609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4">
                <a:moveTo>
                  <a:pt x="0" y="0"/>
                </a:moveTo>
                <a:lnTo>
                  <a:pt x="430657" y="0"/>
                </a:lnTo>
              </a:path>
            </a:pathLst>
          </a:custGeom>
          <a:ln w="761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09771" y="4876165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850" y="0"/>
                </a:lnTo>
              </a:path>
            </a:pathLst>
          </a:custGeom>
          <a:ln w="31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928956" y="4244918"/>
            <a:ext cx="57658" cy="478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935729" y="3989832"/>
            <a:ext cx="105537" cy="1752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06596" y="4090670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>
                <a:moveTo>
                  <a:pt x="0" y="0"/>
                </a:moveTo>
                <a:lnTo>
                  <a:pt x="429387" y="0"/>
                </a:lnTo>
              </a:path>
            </a:pathLst>
          </a:custGeom>
          <a:ln w="761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02152" y="4076700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3832" y="0"/>
                </a:lnTo>
              </a:path>
            </a:pathLst>
          </a:custGeom>
          <a:ln w="2031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05708" y="4063365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30275" y="0"/>
                </a:lnTo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09517" y="4059554"/>
            <a:ext cx="248285" cy="0"/>
          </a:xfrm>
          <a:custGeom>
            <a:avLst/>
            <a:gdLst/>
            <a:ahLst/>
            <a:cxnLst/>
            <a:rect l="l" t="t" r="r" b="b"/>
            <a:pathLst>
              <a:path w="248285">
                <a:moveTo>
                  <a:pt x="0" y="0"/>
                </a:moveTo>
                <a:lnTo>
                  <a:pt x="248049" y="0"/>
                </a:lnTo>
              </a:path>
            </a:pathLst>
          </a:custGeom>
          <a:ln w="31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86911" y="4604003"/>
            <a:ext cx="691896" cy="2773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53430" y="4396740"/>
            <a:ext cx="287836" cy="1752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06089" y="4497070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>
                <a:moveTo>
                  <a:pt x="0" y="0"/>
                </a:moveTo>
                <a:lnTo>
                  <a:pt x="429895" y="0"/>
                </a:lnTo>
              </a:path>
            </a:pathLst>
          </a:custGeom>
          <a:ln w="761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02152" y="4483734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3832" y="0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05580" y="447040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30403" y="0"/>
                </a:lnTo>
              </a:path>
            </a:pathLst>
          </a:custGeom>
          <a:ln w="761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64436" y="3810578"/>
            <a:ext cx="57658" cy="47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71209" y="3555491"/>
            <a:ext cx="105537" cy="1752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42005" y="3656329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>
                <a:moveTo>
                  <a:pt x="0" y="0"/>
                </a:moveTo>
                <a:lnTo>
                  <a:pt x="429458" y="0"/>
                </a:lnTo>
              </a:path>
            </a:pathLst>
          </a:custGeom>
          <a:ln w="761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437632" y="3642359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3831" y="0"/>
                </a:lnTo>
              </a:path>
            </a:pathLst>
          </a:custGeom>
          <a:ln w="2031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41117" y="3629025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30346" y="0"/>
                </a:lnTo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444989" y="3625215"/>
            <a:ext cx="248285" cy="0"/>
          </a:xfrm>
          <a:custGeom>
            <a:avLst/>
            <a:gdLst/>
            <a:ahLst/>
            <a:cxnLst/>
            <a:rect l="l" t="t" r="r" b="b"/>
            <a:pathLst>
              <a:path w="248285">
                <a:moveTo>
                  <a:pt x="0" y="0"/>
                </a:moveTo>
                <a:lnTo>
                  <a:pt x="248057" y="0"/>
                </a:lnTo>
              </a:path>
            </a:pathLst>
          </a:custGeom>
          <a:ln w="31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055692" y="3804482"/>
            <a:ext cx="57657" cy="47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001850" y="3549396"/>
            <a:ext cx="166152" cy="1752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33011" y="3649979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>
                <a:moveTo>
                  <a:pt x="0" y="0"/>
                </a:moveTo>
                <a:lnTo>
                  <a:pt x="429708" y="0"/>
                </a:lnTo>
              </a:path>
            </a:pathLst>
          </a:custGeom>
          <a:ln w="761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628888" y="3636009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3831" y="0"/>
                </a:lnTo>
              </a:path>
            </a:pathLst>
          </a:custGeom>
          <a:ln w="2031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32631" y="3622675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30088" y="0"/>
                </a:lnTo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36503" y="3618865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854" y="0"/>
                </a:lnTo>
              </a:path>
            </a:pathLst>
          </a:custGeom>
          <a:ln w="31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864436" y="4246441"/>
            <a:ext cx="57658" cy="47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10594" y="3991355"/>
            <a:ext cx="166152" cy="17526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41755" y="4091940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>
                <a:moveTo>
                  <a:pt x="0" y="0"/>
                </a:moveTo>
                <a:lnTo>
                  <a:pt x="429708" y="0"/>
                </a:lnTo>
              </a:path>
            </a:pathLst>
          </a:custGeom>
          <a:ln w="762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37632" y="4077970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3831" y="0"/>
                </a:lnTo>
              </a:path>
            </a:pathLst>
          </a:custGeom>
          <a:ln w="2031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41375" y="4064634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30088" y="0"/>
                </a:lnTo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445247" y="4060825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854" y="0"/>
                </a:lnTo>
              </a:path>
            </a:pathLst>
          </a:custGeom>
          <a:ln w="31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055692" y="4240346"/>
            <a:ext cx="57657" cy="47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880112" y="3985259"/>
            <a:ext cx="287890" cy="17525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632761" y="408559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29958" y="0"/>
                </a:lnTo>
              </a:path>
            </a:pathLst>
          </a:custGeom>
          <a:ln w="762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628888" y="4072254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3831" y="0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632244" y="405892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30475" y="0"/>
                </a:lnTo>
              </a:path>
            </a:pathLst>
          </a:custGeom>
          <a:ln w="761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864436" y="4657921"/>
            <a:ext cx="57658" cy="47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810594" y="4402835"/>
            <a:ext cx="166152" cy="1752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441755" y="4503420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>
                <a:moveTo>
                  <a:pt x="0" y="0"/>
                </a:moveTo>
                <a:lnTo>
                  <a:pt x="429708" y="0"/>
                </a:lnTo>
              </a:path>
            </a:pathLst>
          </a:custGeom>
          <a:ln w="761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437632" y="4489450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3831" y="0"/>
                </a:lnTo>
              </a:path>
            </a:pathLst>
          </a:custGeom>
          <a:ln w="2031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41375" y="4476115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30088" y="0"/>
                </a:lnTo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45247" y="4472304"/>
            <a:ext cx="128905" cy="0"/>
          </a:xfrm>
          <a:custGeom>
            <a:avLst/>
            <a:gdLst/>
            <a:ahLst/>
            <a:cxnLst/>
            <a:rect l="l" t="t" r="r" b="b"/>
            <a:pathLst>
              <a:path w="128904">
                <a:moveTo>
                  <a:pt x="0" y="0"/>
                </a:moveTo>
                <a:lnTo>
                  <a:pt x="128854" y="0"/>
                </a:lnTo>
              </a:path>
            </a:pathLst>
          </a:custGeom>
          <a:ln w="31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055692" y="4651826"/>
            <a:ext cx="57657" cy="47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880112" y="4396740"/>
            <a:ext cx="287890" cy="17526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632761" y="449707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29958" y="0"/>
                </a:lnTo>
              </a:path>
            </a:pathLst>
          </a:custGeom>
          <a:ln w="761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628888" y="4483734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3831" y="0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632244" y="447040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30475" y="0"/>
                </a:lnTo>
              </a:path>
            </a:pathLst>
          </a:custGeom>
          <a:ln w="761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241038" y="3072764"/>
            <a:ext cx="1103630" cy="677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10" dirty="0">
                <a:latin typeface="Georgia"/>
                <a:cs typeface="Georgia"/>
              </a:rPr>
              <a:t>Read</a:t>
            </a:r>
            <a:r>
              <a:rPr sz="1600" b="1" spc="-265" dirty="0">
                <a:latin typeface="Georgia"/>
                <a:cs typeface="Georgia"/>
              </a:rPr>
              <a:t> </a:t>
            </a:r>
            <a:r>
              <a:rPr sz="1600" b="1" spc="-95" dirty="0">
                <a:latin typeface="Georgia"/>
                <a:cs typeface="Georgia"/>
              </a:rPr>
              <a:t>Line</a:t>
            </a:r>
            <a:r>
              <a:rPr sz="1600" b="1" spc="-215" dirty="0">
                <a:latin typeface="Georgia"/>
                <a:cs typeface="Georgia"/>
              </a:rPr>
              <a:t> </a:t>
            </a:r>
            <a:r>
              <a:rPr sz="1600" b="1" spc="-5" dirty="0">
                <a:latin typeface="Georgia"/>
                <a:cs typeface="Georgia"/>
              </a:rPr>
              <a:t>1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1600" b="1" spc="-110" dirty="0">
                <a:latin typeface="Georgia"/>
                <a:cs typeface="Georgia"/>
              </a:rPr>
              <a:t>Read</a:t>
            </a:r>
            <a:r>
              <a:rPr sz="1600" b="1" spc="-270" dirty="0">
                <a:latin typeface="Georgia"/>
                <a:cs typeface="Georgia"/>
              </a:rPr>
              <a:t> </a:t>
            </a:r>
            <a:r>
              <a:rPr sz="1600" b="1" spc="-95" dirty="0">
                <a:latin typeface="Georgia"/>
                <a:cs typeface="Georgia"/>
              </a:rPr>
              <a:t>Line</a:t>
            </a:r>
            <a:r>
              <a:rPr sz="1600" b="1" spc="-229" dirty="0">
                <a:latin typeface="Georgia"/>
                <a:cs typeface="Georgia"/>
              </a:rPr>
              <a:t> </a:t>
            </a:r>
            <a:r>
              <a:rPr sz="1600" b="1" spc="-5" dirty="0">
                <a:latin typeface="Georgia"/>
                <a:cs typeface="Georgia"/>
              </a:rPr>
              <a:t>2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241038" y="3915917"/>
            <a:ext cx="1108075" cy="109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10" dirty="0">
                <a:latin typeface="Georgia"/>
                <a:cs typeface="Georgia"/>
              </a:rPr>
              <a:t>Read</a:t>
            </a:r>
            <a:r>
              <a:rPr sz="1600" b="1" spc="-280" dirty="0">
                <a:latin typeface="Georgia"/>
                <a:cs typeface="Georgia"/>
              </a:rPr>
              <a:t> </a:t>
            </a:r>
            <a:r>
              <a:rPr sz="1600" b="1" spc="-95" dirty="0">
                <a:latin typeface="Georgia"/>
                <a:cs typeface="Georgia"/>
              </a:rPr>
              <a:t>Line</a:t>
            </a:r>
            <a:r>
              <a:rPr sz="1600" b="1" spc="-240" dirty="0">
                <a:latin typeface="Georgia"/>
                <a:cs typeface="Georgia"/>
              </a:rPr>
              <a:t> </a:t>
            </a:r>
            <a:r>
              <a:rPr sz="1600" b="1" spc="-5" dirty="0">
                <a:latin typeface="Georgia"/>
                <a:cs typeface="Georgia"/>
              </a:rPr>
              <a:t>3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600" b="1" spc="-110" dirty="0">
                <a:latin typeface="Georgia"/>
                <a:cs typeface="Georgia"/>
              </a:rPr>
              <a:t>Read</a:t>
            </a:r>
            <a:r>
              <a:rPr sz="1600" b="1" spc="-280" dirty="0">
                <a:latin typeface="Georgia"/>
                <a:cs typeface="Georgia"/>
              </a:rPr>
              <a:t> </a:t>
            </a:r>
            <a:r>
              <a:rPr sz="1600" b="1" spc="-95" dirty="0">
                <a:latin typeface="Georgia"/>
                <a:cs typeface="Georgia"/>
              </a:rPr>
              <a:t>Line</a:t>
            </a:r>
            <a:r>
              <a:rPr sz="1600" b="1" spc="-240" dirty="0">
                <a:latin typeface="Georgia"/>
                <a:cs typeface="Georgia"/>
              </a:rPr>
              <a:t> </a:t>
            </a:r>
            <a:r>
              <a:rPr sz="1600" b="1" spc="-5" dirty="0">
                <a:latin typeface="Georgia"/>
                <a:cs typeface="Georgia"/>
              </a:rPr>
              <a:t>4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600" b="1" spc="-110" dirty="0">
                <a:latin typeface="Georgia"/>
                <a:cs typeface="Georgia"/>
              </a:rPr>
              <a:t>Read</a:t>
            </a:r>
            <a:r>
              <a:rPr sz="1600" b="1" spc="-280" dirty="0">
                <a:latin typeface="Georgia"/>
                <a:cs typeface="Georgia"/>
              </a:rPr>
              <a:t> </a:t>
            </a:r>
            <a:r>
              <a:rPr sz="1600" b="1" spc="-95" dirty="0">
                <a:latin typeface="Georgia"/>
                <a:cs typeface="Georgia"/>
              </a:rPr>
              <a:t>Line</a:t>
            </a:r>
            <a:r>
              <a:rPr sz="1600" b="1" spc="-240" dirty="0">
                <a:latin typeface="Georgia"/>
                <a:cs typeface="Georgia"/>
              </a:rPr>
              <a:t> </a:t>
            </a:r>
            <a:r>
              <a:rPr sz="1600" b="1" spc="-5" dirty="0">
                <a:latin typeface="Georgia"/>
                <a:cs typeface="Georgia"/>
              </a:rPr>
              <a:t>5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087236" y="3058160"/>
            <a:ext cx="2977515" cy="1896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10" dirty="0">
                <a:latin typeface="Georgia"/>
                <a:cs typeface="Georgia"/>
              </a:rPr>
              <a:t>Convert</a:t>
            </a:r>
            <a:r>
              <a:rPr sz="1600" b="1" spc="-254" dirty="0">
                <a:latin typeface="Georgia"/>
                <a:cs typeface="Georgia"/>
              </a:rPr>
              <a:t> </a:t>
            </a:r>
            <a:r>
              <a:rPr sz="1600" b="1" spc="-60" dirty="0">
                <a:latin typeface="Georgia"/>
                <a:cs typeface="Georgia"/>
              </a:rPr>
              <a:t>in</a:t>
            </a:r>
            <a:r>
              <a:rPr sz="1600" b="1" spc="-200" dirty="0">
                <a:latin typeface="Georgia"/>
                <a:cs typeface="Georgia"/>
              </a:rPr>
              <a:t> </a:t>
            </a:r>
            <a:r>
              <a:rPr sz="1600" b="1" spc="-50" dirty="0">
                <a:latin typeface="Georgia"/>
                <a:cs typeface="Georgia"/>
              </a:rPr>
              <a:t>to</a:t>
            </a:r>
            <a:r>
              <a:rPr sz="1600" b="1" spc="-185" dirty="0">
                <a:latin typeface="Georgia"/>
                <a:cs typeface="Georgia"/>
              </a:rPr>
              <a:t> </a:t>
            </a:r>
            <a:r>
              <a:rPr sz="1600" b="1" spc="-75" dirty="0">
                <a:latin typeface="Georgia"/>
                <a:cs typeface="Georgia"/>
              </a:rPr>
              <a:t>object</a:t>
            </a:r>
            <a:r>
              <a:rPr sz="1600" b="1" spc="-50" dirty="0">
                <a:latin typeface="Georgia"/>
                <a:cs typeface="Georgia"/>
              </a:rPr>
              <a:t> </a:t>
            </a:r>
            <a:r>
              <a:rPr sz="1600" b="1" spc="-85" dirty="0">
                <a:latin typeface="Georgia"/>
                <a:cs typeface="Georgia"/>
              </a:rPr>
              <a:t>code</a:t>
            </a:r>
            <a:endParaRPr sz="1600">
              <a:latin typeface="Georgia"/>
              <a:cs typeface="Georgia"/>
            </a:endParaRPr>
          </a:p>
          <a:p>
            <a:pPr marL="12700" marR="5080">
              <a:lnSpc>
                <a:spcPct val="166700"/>
              </a:lnSpc>
              <a:spcBef>
                <a:spcPts val="15"/>
              </a:spcBef>
              <a:tabLst>
                <a:tab pos="2548255" algn="l"/>
                <a:tab pos="2964180" algn="l"/>
              </a:tabLst>
            </a:pPr>
            <a:r>
              <a:rPr sz="1600" b="1" spc="-110" dirty="0">
                <a:latin typeface="Georgia"/>
                <a:cs typeface="Georgia"/>
              </a:rPr>
              <a:t>Convert </a:t>
            </a:r>
            <a:r>
              <a:rPr sz="1600" b="1" spc="-60" dirty="0">
                <a:latin typeface="Georgia"/>
                <a:cs typeface="Georgia"/>
              </a:rPr>
              <a:t>in </a:t>
            </a:r>
            <a:r>
              <a:rPr sz="1600" b="1" spc="-50" dirty="0">
                <a:latin typeface="Georgia"/>
                <a:cs typeface="Georgia"/>
              </a:rPr>
              <a:t>to </a:t>
            </a:r>
            <a:r>
              <a:rPr sz="1600" b="1" spc="-75" dirty="0">
                <a:latin typeface="Georgia"/>
                <a:cs typeface="Georgia"/>
              </a:rPr>
              <a:t>object </a:t>
            </a:r>
            <a:r>
              <a:rPr sz="1600" b="1" spc="-85" dirty="0">
                <a:latin typeface="Georgia"/>
                <a:cs typeface="Georgia"/>
              </a:rPr>
              <a:t>code  </a:t>
            </a:r>
            <a:r>
              <a:rPr sz="1600" b="1" spc="-110" dirty="0">
                <a:latin typeface="Georgia"/>
                <a:cs typeface="Georgia"/>
              </a:rPr>
              <a:t>Convert </a:t>
            </a:r>
            <a:r>
              <a:rPr sz="1600" b="1" spc="-60" dirty="0">
                <a:latin typeface="Georgia"/>
                <a:cs typeface="Georgia"/>
              </a:rPr>
              <a:t>in </a:t>
            </a:r>
            <a:r>
              <a:rPr sz="1600" b="1" spc="-50" dirty="0">
                <a:latin typeface="Georgia"/>
                <a:cs typeface="Georgia"/>
              </a:rPr>
              <a:t>to </a:t>
            </a:r>
            <a:r>
              <a:rPr sz="1600" b="1" spc="-75" dirty="0">
                <a:latin typeface="Georgia"/>
                <a:cs typeface="Georgia"/>
              </a:rPr>
              <a:t>object </a:t>
            </a:r>
            <a:r>
              <a:rPr sz="1600" b="1" spc="-85" dirty="0">
                <a:latin typeface="Georgia"/>
                <a:cs typeface="Georgia"/>
              </a:rPr>
              <a:t>code  </a:t>
            </a:r>
            <a:r>
              <a:rPr sz="1600" b="1" spc="-110" dirty="0">
                <a:latin typeface="Georgia"/>
                <a:cs typeface="Georgia"/>
              </a:rPr>
              <a:t>Convert </a:t>
            </a:r>
            <a:r>
              <a:rPr sz="1600" b="1" spc="-60" dirty="0">
                <a:latin typeface="Georgia"/>
                <a:cs typeface="Georgia"/>
              </a:rPr>
              <a:t>in </a:t>
            </a:r>
            <a:r>
              <a:rPr sz="1600" b="1" spc="-50" dirty="0">
                <a:latin typeface="Georgia"/>
                <a:cs typeface="Georgia"/>
              </a:rPr>
              <a:t>to </a:t>
            </a:r>
            <a:r>
              <a:rPr sz="1600" b="1" spc="-75" dirty="0">
                <a:latin typeface="Georgia"/>
                <a:cs typeface="Georgia"/>
              </a:rPr>
              <a:t>object </a:t>
            </a:r>
            <a:r>
              <a:rPr sz="1600" b="1" spc="-85" dirty="0">
                <a:latin typeface="Georgia"/>
                <a:cs typeface="Georgia"/>
              </a:rPr>
              <a:t>code  </a:t>
            </a:r>
            <a:r>
              <a:rPr sz="1600" b="1" spc="-110" dirty="0">
                <a:latin typeface="Georgia"/>
                <a:cs typeface="Georgia"/>
              </a:rPr>
              <a:t>Convert</a:t>
            </a:r>
            <a:r>
              <a:rPr sz="1600" b="1" spc="-260" dirty="0">
                <a:latin typeface="Georgia"/>
                <a:cs typeface="Georgia"/>
              </a:rPr>
              <a:t> </a:t>
            </a:r>
            <a:r>
              <a:rPr sz="1600" b="1" spc="-60" dirty="0">
                <a:latin typeface="Georgia"/>
                <a:cs typeface="Georgia"/>
              </a:rPr>
              <a:t>in</a:t>
            </a:r>
            <a:r>
              <a:rPr sz="1600" b="1" spc="-210" dirty="0">
                <a:latin typeface="Georgia"/>
                <a:cs typeface="Georgia"/>
              </a:rPr>
              <a:t> </a:t>
            </a:r>
            <a:r>
              <a:rPr sz="1600" b="1" spc="-50" dirty="0">
                <a:latin typeface="Georgia"/>
                <a:cs typeface="Georgia"/>
              </a:rPr>
              <a:t>to</a:t>
            </a:r>
            <a:r>
              <a:rPr sz="1600" b="1" spc="-200" dirty="0">
                <a:latin typeface="Georgia"/>
                <a:cs typeface="Georgia"/>
              </a:rPr>
              <a:t> </a:t>
            </a:r>
            <a:r>
              <a:rPr sz="1600" b="1" spc="-75" dirty="0">
                <a:latin typeface="Georgia"/>
                <a:cs typeface="Georgia"/>
              </a:rPr>
              <a:t>object</a:t>
            </a:r>
            <a:r>
              <a:rPr sz="1600" b="1" spc="-65" dirty="0">
                <a:latin typeface="Georgia"/>
                <a:cs typeface="Georgia"/>
              </a:rPr>
              <a:t> </a:t>
            </a:r>
            <a:r>
              <a:rPr sz="1600" b="1" spc="-85" dirty="0">
                <a:latin typeface="Georgia"/>
                <a:cs typeface="Georgia"/>
              </a:rPr>
              <a:t>code	</a:t>
            </a:r>
            <a:r>
              <a:rPr sz="1600" b="1" u="sng" spc="-90" dirty="0">
                <a:uFill>
                  <a:solidFill>
                    <a:srgbClr val="C00000"/>
                  </a:solidFill>
                </a:uFill>
                <a:latin typeface="Georgia"/>
                <a:cs typeface="Georgia"/>
              </a:rPr>
              <a:t> </a:t>
            </a:r>
            <a:r>
              <a:rPr sz="1600" b="1" u="sng" spc="-85" dirty="0">
                <a:uFill>
                  <a:solidFill>
                    <a:srgbClr val="C00000"/>
                  </a:solidFill>
                </a:uFill>
                <a:latin typeface="Georgia"/>
                <a:cs typeface="Georgia"/>
              </a:rPr>
              <a:t>	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9330690" y="3904234"/>
            <a:ext cx="754380" cy="1087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14" dirty="0">
                <a:latin typeface="Georgia"/>
                <a:cs typeface="Georgia"/>
              </a:rPr>
              <a:t>Execute</a:t>
            </a:r>
            <a:endParaRPr sz="1600">
              <a:latin typeface="Georgia"/>
              <a:cs typeface="Georgia"/>
            </a:endParaRPr>
          </a:p>
          <a:p>
            <a:pPr marL="12700" marR="5080">
              <a:lnSpc>
                <a:spcPts val="3300"/>
              </a:lnSpc>
              <a:spcBef>
                <a:spcPts val="185"/>
              </a:spcBef>
            </a:pPr>
            <a:r>
              <a:rPr sz="1600" b="1" spc="-185" dirty="0">
                <a:latin typeface="Georgia"/>
                <a:cs typeface="Georgia"/>
              </a:rPr>
              <a:t>E</a:t>
            </a:r>
            <a:r>
              <a:rPr sz="1600" b="1" spc="-190" dirty="0">
                <a:latin typeface="Georgia"/>
                <a:cs typeface="Georgia"/>
              </a:rPr>
              <a:t>x</a:t>
            </a:r>
            <a:r>
              <a:rPr sz="1600" b="1" spc="-105" dirty="0">
                <a:latin typeface="Georgia"/>
                <a:cs typeface="Georgia"/>
              </a:rPr>
              <a:t>e</a:t>
            </a:r>
            <a:r>
              <a:rPr sz="1600" b="1" spc="-95" dirty="0">
                <a:latin typeface="Georgia"/>
                <a:cs typeface="Georgia"/>
              </a:rPr>
              <a:t>c</a:t>
            </a:r>
            <a:r>
              <a:rPr sz="1600" b="1" spc="-130" dirty="0">
                <a:latin typeface="Georgia"/>
                <a:cs typeface="Georgia"/>
              </a:rPr>
              <a:t>u</a:t>
            </a:r>
            <a:r>
              <a:rPr sz="1600" b="1" spc="-80" dirty="0">
                <a:latin typeface="Georgia"/>
                <a:cs typeface="Georgia"/>
              </a:rPr>
              <a:t>t</a:t>
            </a:r>
            <a:r>
              <a:rPr sz="1600" b="1" spc="-5" dirty="0">
                <a:latin typeface="Georgia"/>
                <a:cs typeface="Georgia"/>
              </a:rPr>
              <a:t>e  </a:t>
            </a:r>
            <a:r>
              <a:rPr sz="1600" b="1" spc="-185" dirty="0">
                <a:latin typeface="Georgia"/>
                <a:cs typeface="Georgia"/>
              </a:rPr>
              <a:t>E</a:t>
            </a:r>
            <a:r>
              <a:rPr sz="1600" b="1" spc="-190" dirty="0">
                <a:latin typeface="Georgia"/>
                <a:cs typeface="Georgia"/>
              </a:rPr>
              <a:t>x</a:t>
            </a:r>
            <a:r>
              <a:rPr sz="1600" b="1" spc="-105" dirty="0">
                <a:latin typeface="Georgia"/>
                <a:cs typeface="Georgia"/>
              </a:rPr>
              <a:t>e</a:t>
            </a:r>
            <a:r>
              <a:rPr sz="1600" b="1" spc="-95" dirty="0">
                <a:latin typeface="Georgia"/>
                <a:cs typeface="Georgia"/>
              </a:rPr>
              <a:t>c</a:t>
            </a:r>
            <a:r>
              <a:rPr sz="1600" b="1" spc="-130" dirty="0">
                <a:latin typeface="Georgia"/>
                <a:cs typeface="Georgia"/>
              </a:rPr>
              <a:t>u</a:t>
            </a:r>
            <a:r>
              <a:rPr sz="1600" b="1" spc="-80" dirty="0">
                <a:latin typeface="Georgia"/>
                <a:cs typeface="Georgia"/>
              </a:rPr>
              <a:t>t</a:t>
            </a:r>
            <a:r>
              <a:rPr sz="1600" b="1" spc="-5" dirty="0">
                <a:latin typeface="Georgia"/>
                <a:cs typeface="Georgia"/>
              </a:rPr>
              <a:t>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864436" y="5080070"/>
            <a:ext cx="57658" cy="47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871209" y="4824984"/>
            <a:ext cx="105537" cy="1752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567117" y="4929504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346" y="0"/>
                </a:lnTo>
              </a:path>
            </a:pathLst>
          </a:custGeom>
          <a:ln w="317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441255" y="4925059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30208" y="0"/>
                </a:lnTo>
              </a:path>
            </a:pathLst>
          </a:custGeom>
          <a:ln w="761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437632" y="4911725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3831" y="0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441246" y="489839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30217" y="0"/>
                </a:lnTo>
              </a:path>
            </a:pathLst>
          </a:custGeom>
          <a:ln w="762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55692" y="5073974"/>
            <a:ext cx="57657" cy="47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062466" y="4818888"/>
            <a:ext cx="105536" cy="175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632886" y="4919345"/>
            <a:ext cx="429895" cy="0"/>
          </a:xfrm>
          <a:custGeom>
            <a:avLst/>
            <a:gdLst/>
            <a:ahLst/>
            <a:cxnLst/>
            <a:rect l="l" t="t" r="r" b="b"/>
            <a:pathLst>
              <a:path w="429895">
                <a:moveTo>
                  <a:pt x="0" y="0"/>
                </a:moveTo>
                <a:lnTo>
                  <a:pt x="429833" y="0"/>
                </a:lnTo>
              </a:path>
            </a:pathLst>
          </a:custGeom>
          <a:ln w="8889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628888" y="4905375"/>
            <a:ext cx="434340" cy="0"/>
          </a:xfrm>
          <a:custGeom>
            <a:avLst/>
            <a:gdLst/>
            <a:ahLst/>
            <a:cxnLst/>
            <a:rect l="l" t="t" r="r" b="b"/>
            <a:pathLst>
              <a:path w="434340">
                <a:moveTo>
                  <a:pt x="0" y="0"/>
                </a:moveTo>
                <a:lnTo>
                  <a:pt x="433831" y="0"/>
                </a:lnTo>
              </a:path>
            </a:pathLst>
          </a:custGeom>
          <a:ln w="190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632114" y="489267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>
                <a:moveTo>
                  <a:pt x="0" y="0"/>
                </a:moveTo>
                <a:lnTo>
                  <a:pt x="430604" y="0"/>
                </a:lnTo>
              </a:path>
            </a:pathLst>
          </a:custGeom>
          <a:ln w="63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0319633" y="3044348"/>
            <a:ext cx="354263" cy="35641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312013" y="3471067"/>
            <a:ext cx="354263" cy="35641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0425176" y="3046602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9330690" y="3052698"/>
            <a:ext cx="1215390" cy="690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14" dirty="0">
                <a:latin typeface="Georgia"/>
                <a:cs typeface="Georgia"/>
              </a:rPr>
              <a:t>Execute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  <a:tabLst>
                <a:tab pos="1100455" algn="l"/>
              </a:tabLst>
            </a:pPr>
            <a:r>
              <a:rPr sz="2400" b="1" spc="-187" baseline="1736" dirty="0">
                <a:latin typeface="Georgia"/>
                <a:cs typeface="Georgia"/>
              </a:rPr>
              <a:t>E</a:t>
            </a:r>
            <a:r>
              <a:rPr sz="2400" b="1" spc="-195" baseline="1736" dirty="0">
                <a:latin typeface="Georgia"/>
                <a:cs typeface="Georgia"/>
              </a:rPr>
              <a:t>xe</a:t>
            </a:r>
            <a:r>
              <a:rPr sz="2400" b="1" spc="-187" baseline="1736" dirty="0">
                <a:latin typeface="Georgia"/>
                <a:cs typeface="Georgia"/>
              </a:rPr>
              <a:t>cut</a:t>
            </a:r>
            <a:r>
              <a:rPr sz="2400" b="1" spc="-7" baseline="1736" dirty="0">
                <a:latin typeface="Georgia"/>
                <a:cs typeface="Georgia"/>
              </a:rPr>
              <a:t>e</a:t>
            </a:r>
            <a:r>
              <a:rPr sz="2400" b="1" baseline="1736" dirty="0">
                <a:latin typeface="Georgia"/>
                <a:cs typeface="Georgia"/>
              </a:rPr>
              <a:t>	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10318109" y="3922172"/>
            <a:ext cx="354263" cy="35641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0312013" y="4342796"/>
            <a:ext cx="354263" cy="35641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0318109" y="4751228"/>
            <a:ext cx="354263" cy="35641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10424286" y="3927094"/>
            <a:ext cx="127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0418191" y="4347717"/>
            <a:ext cx="133350" cy="678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1305"/>
              </a:spcBef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987" y="5945123"/>
            <a:ext cx="6532245" cy="913130"/>
          </a:xfrm>
          <a:custGeom>
            <a:avLst/>
            <a:gdLst/>
            <a:ahLst/>
            <a:cxnLst/>
            <a:rect l="l" t="t" r="r" b="b"/>
            <a:pathLst>
              <a:path w="6532245" h="913129">
                <a:moveTo>
                  <a:pt x="114084" y="21309"/>
                </a:moveTo>
                <a:lnTo>
                  <a:pt x="4850535" y="912874"/>
                </a:lnTo>
                <a:lnTo>
                  <a:pt x="6531867" y="912874"/>
                </a:lnTo>
                <a:lnTo>
                  <a:pt x="114084" y="21309"/>
                </a:lnTo>
                <a:close/>
              </a:path>
              <a:path w="6532245" h="913129">
                <a:moveTo>
                  <a:pt x="876" y="0"/>
                </a:moveTo>
                <a:lnTo>
                  <a:pt x="0" y="5460"/>
                </a:lnTo>
                <a:lnTo>
                  <a:pt x="114084" y="21309"/>
                </a:lnTo>
                <a:lnTo>
                  <a:pt x="876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00" y="5939028"/>
            <a:ext cx="4873625" cy="919480"/>
          </a:xfrm>
          <a:custGeom>
            <a:avLst/>
            <a:gdLst/>
            <a:ahLst/>
            <a:cxnLst/>
            <a:rect l="l" t="t" r="r" b="b"/>
            <a:pathLst>
              <a:path w="4873625" h="919479">
                <a:moveTo>
                  <a:pt x="0" y="0"/>
                </a:moveTo>
                <a:lnTo>
                  <a:pt x="10566" y="6350"/>
                </a:lnTo>
                <a:lnTo>
                  <a:pt x="3828557" y="918970"/>
                </a:lnTo>
                <a:lnTo>
                  <a:pt x="4873488" y="918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789674"/>
            <a:ext cx="4529328" cy="1068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784794"/>
            <a:ext cx="4493914" cy="10732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800" y="152401"/>
            <a:ext cx="9328404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54025"/>
              </p:ext>
            </p:extLst>
          </p:nvPr>
        </p:nvGraphicFramePr>
        <p:xfrm>
          <a:off x="228601" y="940447"/>
          <a:ext cx="11582400" cy="494231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{284E427A-3D55-4303-BF80-6455036E1DE7}</a:tableStyleId>
              </a:tblPr>
              <a:tblGrid>
                <a:gridCol w="755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7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848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effectLst/>
                        </a:rPr>
                        <a:t>No</a:t>
                      </a:r>
                    </a:p>
                  </a:txBody>
                  <a:tcPr marL="25949" marR="25949" marT="25949" marB="259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Compiler</a:t>
                      </a:r>
                    </a:p>
                  </a:txBody>
                  <a:tcPr marL="25949" marR="25949" marT="25949" marB="259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</a:rPr>
                        <a:t>Interpreter</a:t>
                      </a:r>
                    </a:p>
                  </a:txBody>
                  <a:tcPr marL="25949" marR="25949" marT="25949" marB="2594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03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1</a:t>
                      </a:r>
                    </a:p>
                  </a:txBody>
                  <a:tcPr marL="25949" marR="25949" marT="25949" marB="25949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Compiler Takes Entire program as input</a:t>
                      </a:r>
                    </a:p>
                  </a:txBody>
                  <a:tcPr marL="25949" marR="25949" marT="25949" marB="25949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Interpreter Takes Single instruction as input .</a:t>
                      </a:r>
                    </a:p>
                  </a:txBody>
                  <a:tcPr marL="25949" marR="25949" marT="25949" marB="2594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303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2</a:t>
                      </a:r>
                    </a:p>
                  </a:txBody>
                  <a:tcPr marL="25949" marR="25949" marT="25949" marB="25949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Intermediate Object Code is Generated</a:t>
                      </a:r>
                    </a:p>
                  </a:txBody>
                  <a:tcPr marL="25949" marR="25949" marT="25949" marB="25949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No Intermediate Object Code is Generated</a:t>
                      </a:r>
                    </a:p>
                  </a:txBody>
                  <a:tcPr marL="25949" marR="25949" marT="25949" marB="2594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643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3</a:t>
                      </a:r>
                    </a:p>
                  </a:txBody>
                  <a:tcPr marL="25949" marR="25949" marT="25949" marB="25949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Executes faster</a:t>
                      </a:r>
                    </a:p>
                  </a:txBody>
                  <a:tcPr marL="25949" marR="25949" marT="25949" marB="25949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Executes slower</a:t>
                      </a:r>
                    </a:p>
                  </a:txBody>
                  <a:tcPr marL="25949" marR="25949" marT="25949" marB="2594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004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4</a:t>
                      </a:r>
                    </a:p>
                  </a:txBody>
                  <a:tcPr marL="25949" marR="25949" marT="25949" marB="25949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Memory Requirement : More (Since Object Code is Generated)</a:t>
                      </a:r>
                    </a:p>
                  </a:txBody>
                  <a:tcPr marL="25949" marR="25949" marT="25949" marB="25949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Memory Requirement is Less</a:t>
                      </a:r>
                    </a:p>
                  </a:txBody>
                  <a:tcPr marL="25949" marR="25949" marT="25949" marB="2594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8365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5</a:t>
                      </a:r>
                    </a:p>
                  </a:txBody>
                  <a:tcPr marL="25949" marR="25949" marT="25949" marB="25949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Program need not be compiled every time</a:t>
                      </a:r>
                    </a:p>
                  </a:txBody>
                  <a:tcPr marL="25949" marR="25949" marT="25949" marB="25949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Every time higher level program is converted into lower level program</a:t>
                      </a:r>
                    </a:p>
                  </a:txBody>
                  <a:tcPr marL="25949" marR="25949" marT="25949" marB="2594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2004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6</a:t>
                      </a:r>
                    </a:p>
                  </a:txBody>
                  <a:tcPr marL="25949" marR="25949" marT="25949" marB="25949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Errors are displayed after entire program is checked</a:t>
                      </a:r>
                    </a:p>
                  </a:txBody>
                  <a:tcPr marL="25949" marR="25949" marT="25949" marB="25949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Errors are displayed for every instruction interpreted</a:t>
                      </a:r>
                    </a:p>
                  </a:txBody>
                  <a:tcPr marL="25949" marR="25949" marT="25949" marB="2594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848"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7</a:t>
                      </a:r>
                    </a:p>
                  </a:txBody>
                  <a:tcPr marL="25949" marR="25949" marT="25949" marB="25949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Example : C ,</a:t>
                      </a:r>
                      <a:r>
                        <a:rPr lang="en-US" sz="2000" b="1" baseline="0" dirty="0">
                          <a:effectLst/>
                        </a:rPr>
                        <a:t> C++, C#</a:t>
                      </a:r>
                      <a:endParaRPr lang="en-US" sz="2000" b="1" dirty="0">
                        <a:effectLst/>
                      </a:endParaRPr>
                    </a:p>
                  </a:txBody>
                  <a:tcPr marL="25949" marR="25949" marT="25949" marB="25949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Example :</a:t>
                      </a:r>
                      <a:r>
                        <a:rPr lang="en-US" sz="2000" b="1" baseline="0" dirty="0">
                          <a:effectLst/>
                        </a:rPr>
                        <a:t> Python, Ruby, Perl</a:t>
                      </a:r>
                      <a:endParaRPr lang="en-US" sz="2000" b="1" dirty="0">
                        <a:effectLst/>
                      </a:endParaRPr>
                    </a:p>
                  </a:txBody>
                  <a:tcPr marL="25949" marR="25949" marT="25949" marB="2594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34753" y="880872"/>
            <a:ext cx="6345566" cy="539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0" y="1981200"/>
            <a:ext cx="10126345" cy="36957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209550" indent="-287020">
              <a:lnSpc>
                <a:spcPts val="2590"/>
              </a:lnSpc>
              <a:spcBef>
                <a:spcPts val="425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30" dirty="0">
                <a:latin typeface="Times New Roman"/>
                <a:cs typeface="Times New Roman"/>
              </a:rPr>
              <a:t>It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process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giving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instructions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(commands)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to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computer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to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do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</a:t>
            </a:r>
            <a:r>
              <a:rPr sz="2400" spc="45" dirty="0">
                <a:latin typeface="Times New Roman"/>
                <a:cs typeface="Times New Roman"/>
              </a:rPr>
              <a:t>meaningful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task.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D1515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78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30" dirty="0">
                <a:latin typeface="Times New Roman"/>
                <a:cs typeface="Times New Roman"/>
              </a:rPr>
              <a:t>It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an</a:t>
            </a:r>
            <a:r>
              <a:rPr sz="2400" spc="45" dirty="0">
                <a:latin typeface="Times New Roman"/>
                <a:cs typeface="Times New Roman"/>
              </a:rPr>
              <a:t> act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teaching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computer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on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how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do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task.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D1515"/>
              </a:buClr>
              <a:buFont typeface="Arial"/>
              <a:buChar char="•"/>
            </a:pPr>
            <a:endParaRPr sz="42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35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art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and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science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creating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instructions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for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computer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follow.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8D1515"/>
              </a:buClr>
              <a:buFont typeface="Arial"/>
              <a:buChar char="•"/>
            </a:pPr>
            <a:endParaRPr sz="42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35" dirty="0">
                <a:latin typeface="Times New Roman"/>
                <a:cs typeface="Times New Roman"/>
              </a:rPr>
              <a:t>Creating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80" dirty="0">
                <a:latin typeface="Times New Roman"/>
                <a:cs typeface="Times New Roman"/>
              </a:rPr>
              <a:t>sequence </a:t>
            </a:r>
            <a:r>
              <a:rPr sz="2400" spc="-5" dirty="0">
                <a:latin typeface="Times New Roman"/>
                <a:cs typeface="Times New Roman"/>
              </a:rPr>
              <a:t>of </a:t>
            </a:r>
            <a:r>
              <a:rPr sz="2400" spc="80" dirty="0">
                <a:latin typeface="Times New Roman"/>
                <a:cs typeface="Times New Roman"/>
              </a:rPr>
              <a:t>instructions </a:t>
            </a:r>
            <a:r>
              <a:rPr sz="2400" spc="50" dirty="0">
                <a:latin typeface="Times New Roman"/>
                <a:cs typeface="Times New Roman"/>
              </a:rPr>
              <a:t>to </a:t>
            </a:r>
            <a:r>
              <a:rPr sz="2400" spc="75" dirty="0">
                <a:latin typeface="Times New Roman"/>
                <a:cs typeface="Times New Roman"/>
              </a:rPr>
              <a:t>enable the </a:t>
            </a:r>
            <a:r>
              <a:rPr sz="2400" spc="85" dirty="0">
                <a:latin typeface="Times New Roman"/>
                <a:cs typeface="Times New Roman"/>
              </a:rPr>
              <a:t>computer </a:t>
            </a:r>
            <a:r>
              <a:rPr sz="2400" spc="50" dirty="0">
                <a:latin typeface="Times New Roman"/>
                <a:cs typeface="Times New Roman"/>
              </a:rPr>
              <a:t>to </a:t>
            </a:r>
            <a:r>
              <a:rPr sz="2400" spc="45" dirty="0">
                <a:latin typeface="Times New Roman"/>
                <a:cs typeface="Times New Roman"/>
              </a:rPr>
              <a:t>do</a:t>
            </a:r>
            <a:r>
              <a:rPr sz="2400" spc="-40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something.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0694" y="1157478"/>
            <a:ext cx="163550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latin typeface="Lucida Sans Unicode"/>
                <a:cs typeface="Lucida Sans Unicode"/>
              </a:rPr>
              <a:t>Bu</a:t>
            </a:r>
            <a:r>
              <a:rPr sz="4000" spc="-5" dirty="0">
                <a:latin typeface="Lucida Sans Unicode"/>
                <a:cs typeface="Lucida Sans Unicode"/>
              </a:rPr>
              <a:t>g</a:t>
            </a:r>
            <a:endParaRPr sz="4000" dirty="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4535" y="2438400"/>
            <a:ext cx="3089148" cy="25740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33843" y="2438400"/>
            <a:ext cx="2857500" cy="2724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4872" y="813816"/>
            <a:ext cx="892711" cy="530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24000" y="1524000"/>
            <a:ext cx="9654540" cy="2828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spc="-40" dirty="0">
                <a:latin typeface="Times New Roman"/>
                <a:cs typeface="Times New Roman"/>
              </a:rPr>
              <a:t>An </a:t>
            </a:r>
            <a:r>
              <a:rPr sz="2800" spc="130" dirty="0">
                <a:latin typeface="Times New Roman"/>
                <a:cs typeface="Times New Roman"/>
              </a:rPr>
              <a:t>error </a:t>
            </a:r>
            <a:r>
              <a:rPr sz="2800" spc="70" dirty="0">
                <a:latin typeface="Times New Roman"/>
                <a:cs typeface="Times New Roman"/>
              </a:rPr>
              <a:t>or </a:t>
            </a:r>
            <a:r>
              <a:rPr sz="2800" spc="50" dirty="0">
                <a:latin typeface="Times New Roman"/>
                <a:cs typeface="Times New Roman"/>
              </a:rPr>
              <a:t>defect </a:t>
            </a:r>
            <a:r>
              <a:rPr sz="2800" spc="85" dirty="0">
                <a:latin typeface="Times New Roman"/>
                <a:cs typeface="Times New Roman"/>
              </a:rPr>
              <a:t>occurred </a:t>
            </a:r>
            <a:r>
              <a:rPr sz="2800" spc="65" dirty="0">
                <a:latin typeface="Times New Roman"/>
                <a:cs typeface="Times New Roman"/>
              </a:rPr>
              <a:t>inside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95" dirty="0">
                <a:latin typeface="Times New Roman"/>
                <a:cs typeface="Times New Roman"/>
              </a:rPr>
              <a:t>computer </a:t>
            </a:r>
            <a:r>
              <a:rPr sz="2800" spc="85" dirty="0">
                <a:latin typeface="Times New Roman"/>
                <a:cs typeface="Times New Roman"/>
              </a:rPr>
              <a:t>program </a:t>
            </a:r>
            <a:r>
              <a:rPr sz="2800" spc="70" dirty="0">
                <a:latin typeface="Times New Roman"/>
                <a:cs typeface="Times New Roman"/>
              </a:rPr>
              <a:t>or  </a:t>
            </a:r>
            <a:r>
              <a:rPr sz="2800" spc="105" dirty="0">
                <a:latin typeface="Times New Roman"/>
                <a:cs typeface="Times New Roman"/>
              </a:rPr>
              <a:t>hardware </a:t>
            </a:r>
            <a:r>
              <a:rPr sz="2800" spc="100" dirty="0">
                <a:latin typeface="Times New Roman"/>
                <a:cs typeface="Times New Roman"/>
              </a:rPr>
              <a:t>that </a:t>
            </a:r>
            <a:r>
              <a:rPr sz="2800" spc="70" dirty="0">
                <a:latin typeface="Times New Roman"/>
                <a:cs typeface="Times New Roman"/>
              </a:rPr>
              <a:t>causes </a:t>
            </a:r>
            <a:r>
              <a:rPr sz="2800" spc="40" dirty="0">
                <a:latin typeface="Times New Roman"/>
                <a:cs typeface="Times New Roman"/>
              </a:rPr>
              <a:t>it </a:t>
            </a:r>
            <a:r>
              <a:rPr sz="2800" spc="50" dirty="0">
                <a:latin typeface="Times New Roman"/>
                <a:cs typeface="Times New Roman"/>
              </a:rPr>
              <a:t>to </a:t>
            </a:r>
            <a:r>
              <a:rPr sz="2800" spc="90" dirty="0">
                <a:latin typeface="Times New Roman"/>
                <a:cs typeface="Times New Roman"/>
              </a:rPr>
              <a:t>produce </a:t>
            </a:r>
            <a:r>
              <a:rPr sz="2800" spc="60" dirty="0">
                <a:latin typeface="Times New Roman"/>
                <a:cs typeface="Times New Roman"/>
              </a:rPr>
              <a:t>an </a:t>
            </a:r>
            <a:r>
              <a:rPr sz="2800" spc="75" dirty="0">
                <a:latin typeface="Times New Roman"/>
                <a:cs typeface="Times New Roman"/>
              </a:rPr>
              <a:t>incorrect </a:t>
            </a:r>
            <a:r>
              <a:rPr sz="2800" spc="70" dirty="0">
                <a:latin typeface="Times New Roman"/>
                <a:cs typeface="Times New Roman"/>
              </a:rPr>
              <a:t>or </a:t>
            </a:r>
            <a:r>
              <a:rPr sz="2800" spc="75" dirty="0">
                <a:latin typeface="Times New Roman"/>
                <a:cs typeface="Times New Roman"/>
              </a:rPr>
              <a:t>unexpected  </a:t>
            </a:r>
            <a:r>
              <a:rPr sz="2800" spc="65" dirty="0">
                <a:latin typeface="Times New Roman"/>
                <a:cs typeface="Times New Roman"/>
              </a:rPr>
              <a:t>result, </a:t>
            </a:r>
            <a:r>
              <a:rPr sz="2800" spc="70" dirty="0">
                <a:latin typeface="Times New Roman"/>
                <a:cs typeface="Times New Roman"/>
              </a:rPr>
              <a:t>or </a:t>
            </a:r>
            <a:r>
              <a:rPr sz="2800" spc="50" dirty="0">
                <a:latin typeface="Times New Roman"/>
                <a:cs typeface="Times New Roman"/>
              </a:rPr>
              <a:t>to </a:t>
            </a:r>
            <a:r>
              <a:rPr sz="2800" spc="65" dirty="0">
                <a:latin typeface="Times New Roman"/>
                <a:cs typeface="Times New Roman"/>
              </a:rPr>
              <a:t>behave </a:t>
            </a:r>
            <a:r>
              <a:rPr sz="2800" spc="30" dirty="0">
                <a:latin typeface="Times New Roman"/>
                <a:cs typeface="Times New Roman"/>
              </a:rPr>
              <a:t>in </a:t>
            </a:r>
            <a:r>
              <a:rPr sz="2800" spc="110" dirty="0">
                <a:latin typeface="Times New Roman"/>
                <a:cs typeface="Times New Roman"/>
              </a:rPr>
              <a:t>unintended </a:t>
            </a:r>
            <a:r>
              <a:rPr sz="2800" spc="35" dirty="0">
                <a:latin typeface="Times New Roman"/>
                <a:cs typeface="Times New Roman"/>
              </a:rPr>
              <a:t>ways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40" dirty="0">
                <a:latin typeface="Times New Roman"/>
                <a:cs typeface="Times New Roman"/>
              </a:rPr>
              <a:t>called </a:t>
            </a:r>
            <a:r>
              <a:rPr sz="2800" spc="45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465" dirty="0">
                <a:latin typeface="Times New Roman"/>
                <a:cs typeface="Times New Roman"/>
              </a:rPr>
              <a:t> </a:t>
            </a:r>
            <a:r>
              <a:rPr lang="en-US" sz="2800" spc="-465" dirty="0">
                <a:latin typeface="Times New Roman"/>
                <a:cs typeface="Times New Roman"/>
              </a:rPr>
              <a:t> </a:t>
            </a:r>
            <a:r>
              <a:rPr sz="2800" b="1" spc="-130" dirty="0">
                <a:solidFill>
                  <a:srgbClr val="C00000"/>
                </a:solidFill>
                <a:latin typeface="Georgia"/>
                <a:cs typeface="Georgia"/>
              </a:rPr>
              <a:t>bug</a:t>
            </a:r>
            <a:r>
              <a:rPr sz="2800" spc="-13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8D1515"/>
              </a:buClr>
              <a:buFont typeface="Arial"/>
              <a:buChar char="•"/>
            </a:pPr>
            <a:endParaRPr sz="4300" dirty="0">
              <a:latin typeface="Times New Roman"/>
              <a:cs typeface="Times New Roman"/>
            </a:endParaRPr>
          </a:p>
          <a:p>
            <a:pPr marL="299085" marR="798830" indent="-287020">
              <a:lnSpc>
                <a:spcPct val="100000"/>
              </a:lnSpc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spc="10" dirty="0">
                <a:latin typeface="Times New Roman"/>
                <a:cs typeface="Times New Roman"/>
              </a:rPr>
              <a:t>Most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95" dirty="0">
                <a:latin typeface="Times New Roman"/>
                <a:cs typeface="Times New Roman"/>
              </a:rPr>
              <a:t>the </a:t>
            </a:r>
            <a:r>
              <a:rPr sz="2800" spc="65" dirty="0">
                <a:latin typeface="Times New Roman"/>
                <a:cs typeface="Times New Roman"/>
              </a:rPr>
              <a:t>bugs </a:t>
            </a:r>
            <a:r>
              <a:rPr sz="2800" spc="80" dirty="0">
                <a:latin typeface="Times New Roman"/>
                <a:cs typeface="Times New Roman"/>
              </a:rPr>
              <a:t>arise </a:t>
            </a:r>
            <a:r>
              <a:rPr sz="2800" spc="60" dirty="0">
                <a:latin typeface="Times New Roman"/>
                <a:cs typeface="Times New Roman"/>
              </a:rPr>
              <a:t>from </a:t>
            </a:r>
            <a:r>
              <a:rPr sz="2800" spc="75" dirty="0">
                <a:latin typeface="Times New Roman"/>
                <a:cs typeface="Times New Roman"/>
              </a:rPr>
              <a:t>mistakes </a:t>
            </a:r>
            <a:r>
              <a:rPr sz="2800" spc="90" dirty="0">
                <a:latin typeface="Times New Roman"/>
                <a:cs typeface="Times New Roman"/>
              </a:rPr>
              <a:t>and </a:t>
            </a:r>
            <a:r>
              <a:rPr sz="2800" spc="125" dirty="0">
                <a:latin typeface="Times New Roman"/>
                <a:cs typeface="Times New Roman"/>
              </a:rPr>
              <a:t>errors</a:t>
            </a:r>
            <a:r>
              <a:rPr sz="2800" spc="-44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made </a:t>
            </a:r>
            <a:r>
              <a:rPr sz="2800" spc="20" dirty="0">
                <a:latin typeface="Times New Roman"/>
                <a:cs typeface="Times New Roman"/>
              </a:rPr>
              <a:t>by  </a:t>
            </a:r>
            <a:r>
              <a:rPr sz="2800" spc="105" dirty="0">
                <a:latin typeface="Times New Roman"/>
                <a:cs typeface="Times New Roman"/>
              </a:rPr>
              <a:t>programmer </a:t>
            </a:r>
            <a:r>
              <a:rPr sz="2800" spc="30" dirty="0">
                <a:latin typeface="Times New Roman"/>
                <a:cs typeface="Times New Roman"/>
              </a:rPr>
              <a:t>in</a:t>
            </a:r>
            <a:r>
              <a:rPr sz="2800" spc="340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sourcecode.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0072" y="661416"/>
            <a:ext cx="892711" cy="530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70072" y="1600200"/>
            <a:ext cx="9327515" cy="3451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spc="40" dirty="0">
                <a:latin typeface="Times New Roman"/>
                <a:cs typeface="Times New Roman"/>
              </a:rPr>
              <a:t>The </a:t>
            </a:r>
            <a:r>
              <a:rPr sz="2800" spc="110" dirty="0">
                <a:latin typeface="Times New Roman"/>
                <a:cs typeface="Times New Roman"/>
              </a:rPr>
              <a:t>term </a:t>
            </a:r>
            <a:r>
              <a:rPr sz="2800" spc="55" dirty="0">
                <a:latin typeface="Times New Roman"/>
                <a:cs typeface="Times New Roman"/>
              </a:rPr>
              <a:t>bug </a:t>
            </a:r>
            <a:r>
              <a:rPr sz="2800" spc="60" dirty="0">
                <a:latin typeface="Times New Roman"/>
                <a:cs typeface="Times New Roman"/>
              </a:rPr>
              <a:t>was </a:t>
            </a:r>
            <a:r>
              <a:rPr sz="2800" spc="85" dirty="0">
                <a:latin typeface="Times New Roman"/>
                <a:cs typeface="Times New Roman"/>
              </a:rPr>
              <a:t>used </a:t>
            </a:r>
            <a:r>
              <a:rPr sz="2800" spc="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Grace </a:t>
            </a:r>
            <a:r>
              <a:rPr sz="2800" spc="85" dirty="0">
                <a:latin typeface="Times New Roman"/>
                <a:cs typeface="Times New Roman"/>
              </a:rPr>
              <a:t>Hopper </a:t>
            </a:r>
            <a:r>
              <a:rPr sz="2800" spc="40" dirty="0">
                <a:latin typeface="Times New Roman"/>
                <a:cs typeface="Times New Roman"/>
              </a:rPr>
              <a:t>in</a:t>
            </a:r>
            <a:r>
              <a:rPr sz="2800" spc="-440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1946.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D1515"/>
              </a:buClr>
              <a:buFont typeface="Arial"/>
              <a:buChar char="•"/>
            </a:pPr>
            <a:endParaRPr sz="4300" dirty="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spc="80" dirty="0">
                <a:latin typeface="Times New Roman"/>
                <a:cs typeface="Times New Roman"/>
              </a:rPr>
              <a:t>Hopper </a:t>
            </a:r>
            <a:r>
              <a:rPr sz="2800" spc="90" dirty="0">
                <a:latin typeface="Times New Roman"/>
                <a:cs typeface="Times New Roman"/>
              </a:rPr>
              <a:t>used </a:t>
            </a:r>
            <a:r>
              <a:rPr sz="2800" spc="50" dirty="0">
                <a:latin typeface="Times New Roman"/>
                <a:cs typeface="Times New Roman"/>
              </a:rPr>
              <a:t>to </a:t>
            </a:r>
            <a:r>
              <a:rPr sz="2800" spc="75" dirty="0">
                <a:latin typeface="Times New Roman"/>
                <a:cs typeface="Times New Roman"/>
              </a:rPr>
              <a:t>work </a:t>
            </a:r>
            <a:r>
              <a:rPr sz="2800" spc="60" dirty="0">
                <a:latin typeface="Times New Roman"/>
                <a:cs typeface="Times New Roman"/>
              </a:rPr>
              <a:t>on </a:t>
            </a:r>
            <a:r>
              <a:rPr sz="2800" spc="20" dirty="0">
                <a:latin typeface="Times New Roman"/>
                <a:cs typeface="Times New Roman"/>
              </a:rPr>
              <a:t>Mark </a:t>
            </a:r>
            <a:r>
              <a:rPr sz="2800" spc="-15" dirty="0">
                <a:latin typeface="Times New Roman"/>
                <a:cs typeface="Times New Roman"/>
              </a:rPr>
              <a:t>II </a:t>
            </a:r>
            <a:r>
              <a:rPr sz="2800" spc="35" dirty="0">
                <a:latin typeface="Times New Roman"/>
                <a:cs typeface="Times New Roman"/>
              </a:rPr>
              <a:t>computer, </a:t>
            </a:r>
            <a:r>
              <a:rPr sz="2800" spc="110" dirty="0">
                <a:latin typeface="Times New Roman"/>
                <a:cs typeface="Times New Roman"/>
              </a:rPr>
              <a:t>there </a:t>
            </a:r>
            <a:r>
              <a:rPr sz="2800" spc="70" dirty="0">
                <a:latin typeface="Times New Roman"/>
                <a:cs typeface="Times New Roman"/>
              </a:rPr>
              <a:t>some</a:t>
            </a:r>
            <a:r>
              <a:rPr sz="2800" spc="-305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error  </a:t>
            </a:r>
            <a:r>
              <a:rPr sz="2800" spc="85" dirty="0">
                <a:latin typeface="Times New Roman"/>
                <a:cs typeface="Times New Roman"/>
              </a:rPr>
              <a:t>occurred </a:t>
            </a:r>
            <a:r>
              <a:rPr sz="2800" spc="35" dirty="0">
                <a:latin typeface="Times New Roman"/>
                <a:cs typeface="Times New Roman"/>
              </a:rPr>
              <a:t>in </a:t>
            </a:r>
            <a:r>
              <a:rPr sz="2800" spc="90" dirty="0">
                <a:latin typeface="Times New Roman"/>
                <a:cs typeface="Times New Roman"/>
              </a:rPr>
              <a:t>the </a:t>
            </a:r>
            <a:r>
              <a:rPr sz="2800" spc="40" dirty="0">
                <a:latin typeface="Times New Roman"/>
                <a:cs typeface="Times New Roman"/>
              </a:rPr>
              <a:t>system. The </a:t>
            </a:r>
            <a:r>
              <a:rPr sz="2800" spc="70" dirty="0">
                <a:latin typeface="Times New Roman"/>
                <a:cs typeface="Times New Roman"/>
              </a:rPr>
              <a:t>cause </a:t>
            </a:r>
            <a:r>
              <a:rPr sz="2800" spc="-5" dirty="0">
                <a:latin typeface="Times New Roman"/>
                <a:cs typeface="Times New Roman"/>
              </a:rPr>
              <a:t>of </a:t>
            </a:r>
            <a:r>
              <a:rPr sz="2800" spc="90" dirty="0">
                <a:latin typeface="Times New Roman"/>
                <a:cs typeface="Times New Roman"/>
              </a:rPr>
              <a:t>the </a:t>
            </a:r>
            <a:r>
              <a:rPr sz="2800" spc="130" dirty="0">
                <a:latin typeface="Times New Roman"/>
                <a:cs typeface="Times New Roman"/>
              </a:rPr>
              <a:t>error </a:t>
            </a:r>
            <a:r>
              <a:rPr sz="2800" spc="60" dirty="0">
                <a:latin typeface="Times New Roman"/>
                <a:cs typeface="Times New Roman"/>
              </a:rPr>
              <a:t>was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90" dirty="0">
                <a:latin typeface="Times New Roman"/>
                <a:cs typeface="Times New Roman"/>
              </a:rPr>
              <a:t>moth  </a:t>
            </a:r>
            <a:r>
              <a:rPr sz="2800" spc="85" dirty="0">
                <a:latin typeface="Times New Roman"/>
                <a:cs typeface="Times New Roman"/>
              </a:rPr>
              <a:t>(bug) </a:t>
            </a:r>
            <a:r>
              <a:rPr sz="2800" spc="114" dirty="0">
                <a:latin typeface="Times New Roman"/>
                <a:cs typeface="Times New Roman"/>
              </a:rPr>
              <a:t>trapped </a:t>
            </a:r>
            <a:r>
              <a:rPr sz="2800" spc="3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40" dirty="0">
                <a:latin typeface="Times New Roman"/>
                <a:cs typeface="Times New Roman"/>
              </a:rPr>
              <a:t>relay </a:t>
            </a:r>
            <a:r>
              <a:rPr sz="2800" spc="65" dirty="0">
                <a:latin typeface="Times New Roman"/>
                <a:cs typeface="Times New Roman"/>
              </a:rPr>
              <a:t>creating </a:t>
            </a:r>
            <a:r>
              <a:rPr sz="2800" spc="110" dirty="0">
                <a:latin typeface="Times New Roman"/>
                <a:cs typeface="Times New Roman"/>
              </a:rPr>
              <a:t>short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circuit.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8D1515"/>
              </a:buClr>
              <a:buFont typeface="Arial"/>
              <a:buChar char="•"/>
            </a:pPr>
            <a:endParaRPr sz="43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spc="60" dirty="0">
                <a:latin typeface="Times New Roman"/>
                <a:cs typeface="Times New Roman"/>
              </a:rPr>
              <a:t>That </a:t>
            </a:r>
            <a:r>
              <a:rPr sz="2800" spc="80" dirty="0">
                <a:latin typeface="Times New Roman"/>
                <a:cs typeface="Times New Roman"/>
              </a:rPr>
              <a:t>caused </a:t>
            </a:r>
            <a:r>
              <a:rPr sz="2800" spc="90" dirty="0">
                <a:latin typeface="Times New Roman"/>
                <a:cs typeface="Times New Roman"/>
              </a:rPr>
              <a:t>the </a:t>
            </a:r>
            <a:r>
              <a:rPr sz="2800" spc="110" dirty="0">
                <a:latin typeface="Times New Roman"/>
                <a:cs typeface="Times New Roman"/>
              </a:rPr>
              <a:t>term </a:t>
            </a:r>
            <a:r>
              <a:rPr sz="2800" spc="55" dirty="0">
                <a:latin typeface="Times New Roman"/>
                <a:cs typeface="Times New Roman"/>
              </a:rPr>
              <a:t>bug </a:t>
            </a:r>
            <a:r>
              <a:rPr sz="2800" spc="50" dirty="0">
                <a:latin typeface="Times New Roman"/>
                <a:cs typeface="Times New Roman"/>
              </a:rPr>
              <a:t>to </a:t>
            </a:r>
            <a:r>
              <a:rPr sz="2800" spc="60" dirty="0">
                <a:latin typeface="Times New Roman"/>
                <a:cs typeface="Times New Roman"/>
              </a:rPr>
              <a:t>be</a:t>
            </a:r>
            <a:r>
              <a:rPr sz="2800" spc="-265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coined.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987" y="5945123"/>
            <a:ext cx="6532245" cy="913130"/>
          </a:xfrm>
          <a:custGeom>
            <a:avLst/>
            <a:gdLst/>
            <a:ahLst/>
            <a:cxnLst/>
            <a:rect l="l" t="t" r="r" b="b"/>
            <a:pathLst>
              <a:path w="6532245" h="913129">
                <a:moveTo>
                  <a:pt x="114084" y="21309"/>
                </a:moveTo>
                <a:lnTo>
                  <a:pt x="4850535" y="912874"/>
                </a:lnTo>
                <a:lnTo>
                  <a:pt x="6531867" y="912874"/>
                </a:lnTo>
                <a:lnTo>
                  <a:pt x="114084" y="21309"/>
                </a:lnTo>
                <a:close/>
              </a:path>
              <a:path w="6532245" h="913129">
                <a:moveTo>
                  <a:pt x="876" y="0"/>
                </a:moveTo>
                <a:lnTo>
                  <a:pt x="0" y="5460"/>
                </a:lnTo>
                <a:lnTo>
                  <a:pt x="114084" y="21309"/>
                </a:lnTo>
                <a:lnTo>
                  <a:pt x="876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00" y="5939028"/>
            <a:ext cx="4873625" cy="919480"/>
          </a:xfrm>
          <a:custGeom>
            <a:avLst/>
            <a:gdLst/>
            <a:ahLst/>
            <a:cxnLst/>
            <a:rect l="l" t="t" r="r" b="b"/>
            <a:pathLst>
              <a:path w="4873625" h="919479">
                <a:moveTo>
                  <a:pt x="0" y="0"/>
                </a:moveTo>
                <a:lnTo>
                  <a:pt x="10566" y="6350"/>
                </a:lnTo>
                <a:lnTo>
                  <a:pt x="3828557" y="918970"/>
                </a:lnTo>
                <a:lnTo>
                  <a:pt x="4873488" y="918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789674"/>
            <a:ext cx="4529328" cy="1068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784794"/>
            <a:ext cx="4493914" cy="10732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4375" y="865632"/>
            <a:ext cx="2793492" cy="554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89703" y="2438400"/>
            <a:ext cx="4113276" cy="3657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3877" y="789431"/>
            <a:ext cx="2783990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3877" y="1676400"/>
            <a:ext cx="9522460" cy="341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72085" indent="-287020">
              <a:lnSpc>
                <a:spcPct val="100000"/>
              </a:lnSpc>
              <a:spcBef>
                <a:spcPts val="95"/>
              </a:spcBef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spc="25" dirty="0">
                <a:latin typeface="Times New Roman"/>
                <a:cs typeface="Times New Roman"/>
              </a:rPr>
              <a:t>It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the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process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finding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and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fixing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the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bugs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(errors)</a:t>
            </a:r>
            <a:r>
              <a:rPr sz="2800" spc="15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in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the  </a:t>
            </a:r>
            <a:r>
              <a:rPr sz="2800" spc="65" dirty="0">
                <a:latin typeface="Times New Roman"/>
                <a:cs typeface="Times New Roman"/>
              </a:rPr>
              <a:t>program.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8D1515"/>
              </a:buClr>
              <a:buFont typeface="Arial"/>
              <a:buChar char="•"/>
            </a:pPr>
            <a:endParaRPr sz="43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spc="25" dirty="0">
                <a:latin typeface="Times New Roman"/>
                <a:cs typeface="Times New Roman"/>
              </a:rPr>
              <a:t>It is </a:t>
            </a:r>
            <a:r>
              <a:rPr sz="2800" spc="90" dirty="0">
                <a:latin typeface="Times New Roman"/>
                <a:cs typeface="Times New Roman"/>
              </a:rPr>
              <a:t>the </a:t>
            </a:r>
            <a:r>
              <a:rPr sz="2800" spc="85" dirty="0">
                <a:latin typeface="Times New Roman"/>
                <a:cs typeface="Times New Roman"/>
              </a:rPr>
              <a:t>process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65" dirty="0">
                <a:latin typeface="Times New Roman"/>
                <a:cs typeface="Times New Roman"/>
              </a:rPr>
              <a:t>removing</a:t>
            </a:r>
            <a:r>
              <a:rPr sz="2800" spc="-370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errors.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8D1515"/>
              </a:buClr>
              <a:buFont typeface="Arial"/>
              <a:buChar char="•"/>
            </a:pPr>
            <a:endParaRPr sz="430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Clr>
                <a:srgbClr val="8D1515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spc="40" dirty="0">
                <a:latin typeface="Times New Roman"/>
                <a:cs typeface="Times New Roman"/>
              </a:rPr>
              <a:t>The </a:t>
            </a:r>
            <a:r>
              <a:rPr sz="2800" spc="110" dirty="0">
                <a:latin typeface="Times New Roman"/>
                <a:cs typeface="Times New Roman"/>
              </a:rPr>
              <a:t>programmer </a:t>
            </a:r>
            <a:r>
              <a:rPr sz="2800" spc="55" dirty="0">
                <a:latin typeface="Times New Roman"/>
                <a:cs typeface="Times New Roman"/>
              </a:rPr>
              <a:t>manually </a:t>
            </a:r>
            <a:r>
              <a:rPr sz="2800" spc="75" dirty="0">
                <a:latin typeface="Times New Roman"/>
                <a:cs typeface="Times New Roman"/>
              </a:rPr>
              <a:t>does </a:t>
            </a:r>
            <a:r>
              <a:rPr sz="2800" spc="70" dirty="0">
                <a:latin typeface="Times New Roman"/>
                <a:cs typeface="Times New Roman"/>
              </a:rPr>
              <a:t>this </a:t>
            </a:r>
            <a:r>
              <a:rPr sz="2800" spc="20" dirty="0">
                <a:latin typeface="Times New Roman"/>
                <a:cs typeface="Times New Roman"/>
              </a:rPr>
              <a:t>by </a:t>
            </a:r>
            <a:r>
              <a:rPr sz="2800" spc="45" dirty="0">
                <a:latin typeface="Times New Roman"/>
                <a:cs typeface="Times New Roman"/>
              </a:rPr>
              <a:t>examining </a:t>
            </a:r>
            <a:r>
              <a:rPr sz="2800" spc="90" dirty="0">
                <a:latin typeface="Times New Roman"/>
                <a:cs typeface="Times New Roman"/>
              </a:rPr>
              <a:t>the</a:t>
            </a:r>
            <a:r>
              <a:rPr sz="2800" spc="-320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source  </a:t>
            </a:r>
            <a:r>
              <a:rPr sz="2800" spc="30" dirty="0">
                <a:latin typeface="Times New Roman"/>
                <a:cs typeface="Times New Roman"/>
              </a:rPr>
              <a:t>code.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987" y="5945123"/>
            <a:ext cx="6532245" cy="913130"/>
          </a:xfrm>
          <a:custGeom>
            <a:avLst/>
            <a:gdLst/>
            <a:ahLst/>
            <a:cxnLst/>
            <a:rect l="l" t="t" r="r" b="b"/>
            <a:pathLst>
              <a:path w="6532245" h="913129">
                <a:moveTo>
                  <a:pt x="114084" y="21309"/>
                </a:moveTo>
                <a:lnTo>
                  <a:pt x="4850535" y="912874"/>
                </a:lnTo>
                <a:lnTo>
                  <a:pt x="6531867" y="912874"/>
                </a:lnTo>
                <a:lnTo>
                  <a:pt x="114084" y="21309"/>
                </a:lnTo>
                <a:close/>
              </a:path>
              <a:path w="6532245" h="913129">
                <a:moveTo>
                  <a:pt x="876" y="0"/>
                </a:moveTo>
                <a:lnTo>
                  <a:pt x="0" y="5460"/>
                </a:lnTo>
                <a:lnTo>
                  <a:pt x="114084" y="21309"/>
                </a:lnTo>
                <a:lnTo>
                  <a:pt x="876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7700" y="5939028"/>
            <a:ext cx="4873625" cy="919480"/>
          </a:xfrm>
          <a:custGeom>
            <a:avLst/>
            <a:gdLst/>
            <a:ahLst/>
            <a:cxnLst/>
            <a:rect l="l" t="t" r="r" b="b"/>
            <a:pathLst>
              <a:path w="4873625" h="919479">
                <a:moveTo>
                  <a:pt x="0" y="0"/>
                </a:moveTo>
                <a:lnTo>
                  <a:pt x="10566" y="6350"/>
                </a:lnTo>
                <a:lnTo>
                  <a:pt x="3828557" y="918970"/>
                </a:lnTo>
                <a:lnTo>
                  <a:pt x="4873488" y="9189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789674"/>
            <a:ext cx="4529328" cy="1068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784794"/>
            <a:ext cx="4493914" cy="10732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04132" y="789431"/>
            <a:ext cx="5030723" cy="554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4188" y="2356104"/>
            <a:ext cx="2420112" cy="40599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61241" y="637031"/>
            <a:ext cx="5021214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584135" y="2362200"/>
            <a:ext cx="11349482" cy="287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0815" indent="-287020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1441450" algn="l"/>
              </a:tabLst>
            </a:pPr>
            <a:r>
              <a:rPr spc="30" dirty="0"/>
              <a:t>It</a:t>
            </a:r>
            <a:r>
              <a:rPr spc="-35" dirty="0"/>
              <a:t> </a:t>
            </a:r>
            <a:r>
              <a:rPr spc="25" dirty="0"/>
              <a:t>is</a:t>
            </a:r>
            <a:r>
              <a:rPr spc="-50" dirty="0"/>
              <a:t> </a:t>
            </a:r>
            <a:r>
              <a:rPr spc="75" dirty="0"/>
              <a:t>the</a:t>
            </a:r>
            <a:r>
              <a:rPr spc="40" dirty="0"/>
              <a:t> </a:t>
            </a:r>
            <a:r>
              <a:rPr spc="85" dirty="0"/>
              <a:t>user</a:t>
            </a:r>
            <a:r>
              <a:rPr spc="70" dirty="0"/>
              <a:t> </a:t>
            </a:r>
            <a:r>
              <a:rPr spc="55" dirty="0"/>
              <a:t>who </a:t>
            </a:r>
            <a:r>
              <a:rPr spc="40" dirty="0"/>
              <a:t>tells</a:t>
            </a:r>
            <a:r>
              <a:rPr spc="-40" dirty="0"/>
              <a:t> </a:t>
            </a:r>
            <a:r>
              <a:rPr spc="75" dirty="0"/>
              <a:t>the</a:t>
            </a:r>
            <a:r>
              <a:rPr spc="30" dirty="0"/>
              <a:t> </a:t>
            </a:r>
            <a:r>
              <a:rPr spc="85" dirty="0"/>
              <a:t>computer</a:t>
            </a:r>
            <a:r>
              <a:rPr spc="45" dirty="0"/>
              <a:t> “what</a:t>
            </a:r>
            <a:r>
              <a:rPr dirty="0"/>
              <a:t> </a:t>
            </a:r>
            <a:r>
              <a:rPr spc="35" dirty="0"/>
              <a:t>it</a:t>
            </a:r>
            <a:r>
              <a:rPr spc="-30" dirty="0"/>
              <a:t> </a:t>
            </a:r>
            <a:r>
              <a:rPr spc="65" dirty="0"/>
              <a:t>has</a:t>
            </a:r>
            <a:r>
              <a:rPr spc="30" dirty="0"/>
              <a:t> </a:t>
            </a:r>
            <a:r>
              <a:rPr spc="50" dirty="0"/>
              <a:t>to</a:t>
            </a:r>
            <a:r>
              <a:rPr spc="10" dirty="0"/>
              <a:t> </a:t>
            </a:r>
            <a:r>
              <a:rPr dirty="0"/>
              <a:t>do?”</a:t>
            </a:r>
          </a:p>
          <a:p>
            <a:pPr marL="1141730">
              <a:lnSpc>
                <a:spcPct val="100000"/>
              </a:lnSpc>
              <a:spcBef>
                <a:spcPts val="15"/>
              </a:spcBef>
              <a:buClr>
                <a:srgbClr val="8D1515"/>
              </a:buClr>
              <a:buFont typeface="Arial"/>
              <a:buChar char="•"/>
            </a:pPr>
            <a:endParaRPr sz="4050" dirty="0"/>
          </a:p>
          <a:p>
            <a:pPr marL="1440815" marR="260985" indent="-287020">
              <a:lnSpc>
                <a:spcPts val="2590"/>
              </a:lnSpc>
              <a:spcBef>
                <a:spcPts val="5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1441450" algn="l"/>
              </a:tabLst>
            </a:pPr>
            <a:r>
              <a:rPr spc="-25" dirty="0"/>
              <a:t>If </a:t>
            </a:r>
            <a:r>
              <a:rPr spc="40" dirty="0"/>
              <a:t>we </a:t>
            </a:r>
            <a:r>
              <a:rPr spc="85" dirty="0"/>
              <a:t>need </a:t>
            </a:r>
            <a:r>
              <a:rPr spc="75" dirty="0"/>
              <a:t>our </a:t>
            </a:r>
            <a:r>
              <a:rPr spc="90" dirty="0"/>
              <a:t>computer </a:t>
            </a:r>
            <a:r>
              <a:rPr spc="45" dirty="0"/>
              <a:t>to </a:t>
            </a:r>
            <a:r>
              <a:rPr spc="75" dirty="0"/>
              <a:t>perform </a:t>
            </a:r>
            <a:r>
              <a:rPr spc="60" dirty="0"/>
              <a:t>some </a:t>
            </a:r>
            <a:r>
              <a:rPr spc="45" dirty="0"/>
              <a:t>task, </a:t>
            </a:r>
            <a:r>
              <a:rPr spc="40" dirty="0"/>
              <a:t>we </a:t>
            </a:r>
            <a:r>
              <a:rPr spc="50" dirty="0"/>
              <a:t>first </a:t>
            </a:r>
            <a:r>
              <a:rPr spc="40" dirty="0"/>
              <a:t>have </a:t>
            </a:r>
            <a:r>
              <a:rPr spc="45" dirty="0"/>
              <a:t>to </a:t>
            </a:r>
            <a:r>
              <a:rPr spc="70" dirty="0"/>
              <a:t>teach </a:t>
            </a:r>
            <a:r>
              <a:rPr spc="75" dirty="0"/>
              <a:t>the  </a:t>
            </a:r>
            <a:r>
              <a:rPr spc="90" dirty="0"/>
              <a:t>computer</a:t>
            </a:r>
            <a:r>
              <a:rPr spc="40" dirty="0"/>
              <a:t> </a:t>
            </a:r>
            <a:r>
              <a:rPr spc="35" dirty="0"/>
              <a:t>in</a:t>
            </a:r>
            <a:r>
              <a:rPr spc="-40" dirty="0"/>
              <a:t> </a:t>
            </a:r>
            <a:r>
              <a:rPr spc="65" dirty="0"/>
              <a:t>detail</a:t>
            </a:r>
            <a:r>
              <a:rPr spc="-30" dirty="0"/>
              <a:t> </a:t>
            </a:r>
            <a:r>
              <a:rPr spc="20" dirty="0"/>
              <a:t>“how</a:t>
            </a:r>
            <a:r>
              <a:rPr spc="-50" dirty="0"/>
              <a:t> </a:t>
            </a:r>
            <a:r>
              <a:rPr spc="35" dirty="0"/>
              <a:t>it</a:t>
            </a:r>
            <a:r>
              <a:rPr spc="-35" dirty="0"/>
              <a:t> </a:t>
            </a:r>
            <a:r>
              <a:rPr spc="15" dirty="0"/>
              <a:t>will</a:t>
            </a:r>
            <a:r>
              <a:rPr spc="-85" dirty="0"/>
              <a:t> </a:t>
            </a:r>
            <a:r>
              <a:rPr spc="45" dirty="0"/>
              <a:t>accomplish</a:t>
            </a:r>
            <a:r>
              <a:rPr spc="-15" dirty="0"/>
              <a:t> </a:t>
            </a:r>
            <a:r>
              <a:rPr spc="85" dirty="0"/>
              <a:t>that</a:t>
            </a:r>
            <a:r>
              <a:rPr spc="60" dirty="0"/>
              <a:t> </a:t>
            </a:r>
            <a:r>
              <a:rPr spc="25" dirty="0"/>
              <a:t>task?”</a:t>
            </a:r>
          </a:p>
          <a:p>
            <a:pPr marL="1141730">
              <a:lnSpc>
                <a:spcPct val="100000"/>
              </a:lnSpc>
              <a:buClr>
                <a:srgbClr val="8D1515"/>
              </a:buClr>
              <a:buFont typeface="Arial"/>
              <a:buChar char="•"/>
            </a:pPr>
            <a:endParaRPr sz="2600" dirty="0"/>
          </a:p>
          <a:p>
            <a:pPr marL="1440815" marR="5080" indent="-287020">
              <a:lnSpc>
                <a:spcPts val="2600"/>
              </a:lnSpc>
              <a:spcBef>
                <a:spcPts val="158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1441450" algn="l"/>
              </a:tabLst>
            </a:pPr>
            <a:r>
              <a:rPr spc="5" dirty="0"/>
              <a:t>Once </a:t>
            </a:r>
            <a:r>
              <a:rPr spc="75" dirty="0"/>
              <a:t>the </a:t>
            </a:r>
            <a:r>
              <a:rPr spc="90" dirty="0"/>
              <a:t>computer </a:t>
            </a:r>
            <a:r>
              <a:rPr spc="20" dirty="0"/>
              <a:t>is </a:t>
            </a:r>
            <a:r>
              <a:rPr spc="75" dirty="0"/>
              <a:t>taught </a:t>
            </a:r>
            <a:r>
              <a:rPr spc="80" dirty="0"/>
              <a:t>about </a:t>
            </a:r>
            <a:r>
              <a:rPr dirty="0"/>
              <a:t>a </a:t>
            </a:r>
            <a:r>
              <a:rPr spc="75" dirty="0"/>
              <a:t>particular </a:t>
            </a:r>
            <a:r>
              <a:rPr spc="45" dirty="0"/>
              <a:t>task, </a:t>
            </a:r>
            <a:r>
              <a:rPr spc="35" dirty="0"/>
              <a:t>it </a:t>
            </a:r>
            <a:r>
              <a:rPr spc="15" dirty="0"/>
              <a:t>will </a:t>
            </a:r>
            <a:r>
              <a:rPr spc="50" dirty="0"/>
              <a:t>completely </a:t>
            </a:r>
            <a:r>
              <a:rPr spc="40" dirty="0"/>
              <a:t>obey  </a:t>
            </a:r>
            <a:r>
              <a:rPr spc="35" dirty="0"/>
              <a:t>it </a:t>
            </a:r>
            <a:r>
              <a:rPr spc="80" dirty="0"/>
              <a:t>but </a:t>
            </a:r>
            <a:r>
              <a:rPr spc="75" dirty="0"/>
              <a:t>cannot </a:t>
            </a:r>
            <a:r>
              <a:rPr spc="45" dirty="0"/>
              <a:t>do </a:t>
            </a:r>
            <a:r>
              <a:rPr spc="55" dirty="0"/>
              <a:t>anything </a:t>
            </a:r>
            <a:r>
              <a:rPr spc="85" dirty="0"/>
              <a:t>that </a:t>
            </a:r>
            <a:r>
              <a:rPr spc="35" dirty="0"/>
              <a:t>it </a:t>
            </a:r>
            <a:r>
              <a:rPr spc="20" dirty="0"/>
              <a:t>is </a:t>
            </a:r>
            <a:r>
              <a:rPr spc="70" dirty="0"/>
              <a:t>not </a:t>
            </a:r>
            <a:r>
              <a:rPr spc="75" dirty="0"/>
              <a:t>taught</a:t>
            </a:r>
            <a:r>
              <a:rPr spc="-375" dirty="0"/>
              <a:t> </a:t>
            </a:r>
            <a:r>
              <a:rPr spc="15" dirty="0"/>
              <a:t>to.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784731" y="1479468"/>
            <a:ext cx="10259694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5080" indent="-287020">
              <a:lnSpc>
                <a:spcPts val="2590"/>
              </a:lnSpc>
              <a:spcBef>
                <a:spcPts val="425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  <a:tab pos="1819910" algn="l"/>
                <a:tab pos="2256155" algn="l"/>
                <a:tab pos="2958465" algn="l"/>
                <a:tab pos="3328670" algn="l"/>
                <a:tab pos="4307840" algn="l"/>
                <a:tab pos="5639435" algn="l"/>
                <a:tab pos="6579870" algn="l"/>
                <a:tab pos="7136130" algn="l"/>
                <a:tab pos="7610475" algn="l"/>
              </a:tabLst>
            </a:pPr>
            <a:r>
              <a:rPr sz="2400" spc="25" dirty="0">
                <a:latin typeface="Times New Roman"/>
                <a:cs typeface="Times New Roman"/>
              </a:rPr>
              <a:t>C</a:t>
            </a:r>
            <a:r>
              <a:rPr sz="2400" spc="30" dirty="0">
                <a:latin typeface="Times New Roman"/>
                <a:cs typeface="Times New Roman"/>
              </a:rPr>
              <a:t>o</a:t>
            </a:r>
            <a:r>
              <a:rPr sz="2400" spc="10" dirty="0">
                <a:latin typeface="Times New Roman"/>
                <a:cs typeface="Times New Roman"/>
              </a:rPr>
              <a:t>m</a:t>
            </a:r>
            <a:r>
              <a:rPr sz="2400" spc="40" dirty="0">
                <a:latin typeface="Times New Roman"/>
                <a:cs typeface="Times New Roman"/>
              </a:rPr>
              <a:t>p</a:t>
            </a:r>
            <a:r>
              <a:rPr sz="2400" spc="20" dirty="0">
                <a:latin typeface="Times New Roman"/>
                <a:cs typeface="Times New Roman"/>
              </a:rPr>
              <a:t>u</a:t>
            </a:r>
            <a:r>
              <a:rPr sz="2400" spc="125" dirty="0">
                <a:latin typeface="Times New Roman"/>
                <a:cs typeface="Times New Roman"/>
              </a:rPr>
              <a:t>t</a:t>
            </a:r>
            <a:r>
              <a:rPr sz="2400" spc="14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	</a:t>
            </a:r>
            <a:r>
              <a:rPr sz="2400" spc="5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85" dirty="0">
                <a:latin typeface="Times New Roman"/>
                <a:cs typeface="Times New Roman"/>
              </a:rPr>
              <a:t>j</a:t>
            </a:r>
            <a:r>
              <a:rPr sz="2400" spc="80" dirty="0">
                <a:latin typeface="Times New Roman"/>
                <a:cs typeface="Times New Roman"/>
              </a:rPr>
              <a:t>u</a:t>
            </a:r>
            <a:r>
              <a:rPr sz="2400" spc="8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t	a	</a:t>
            </a:r>
            <a:r>
              <a:rPr sz="2400" spc="120" dirty="0">
                <a:latin typeface="Times New Roman"/>
                <a:cs typeface="Times New Roman"/>
              </a:rPr>
              <a:t>d</a:t>
            </a:r>
            <a:r>
              <a:rPr sz="2400" spc="130" dirty="0">
                <a:latin typeface="Times New Roman"/>
                <a:cs typeface="Times New Roman"/>
              </a:rPr>
              <a:t>u</a:t>
            </a:r>
            <a:r>
              <a:rPr sz="2400" spc="1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b	</a:t>
            </a:r>
            <a:r>
              <a:rPr sz="2400" spc="50" dirty="0">
                <a:latin typeface="Times New Roman"/>
                <a:cs typeface="Times New Roman"/>
              </a:rPr>
              <a:t>m</a:t>
            </a:r>
            <a:r>
              <a:rPr sz="2400" spc="75" dirty="0">
                <a:latin typeface="Times New Roman"/>
                <a:cs typeface="Times New Roman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c</a:t>
            </a:r>
            <a:r>
              <a:rPr sz="2400" spc="80" dirty="0">
                <a:latin typeface="Times New Roman"/>
                <a:cs typeface="Times New Roman"/>
              </a:rPr>
              <a:t>h</a:t>
            </a:r>
            <a:r>
              <a:rPr sz="2400" spc="85" dirty="0">
                <a:latin typeface="Times New Roman"/>
                <a:cs typeface="Times New Roman"/>
              </a:rPr>
              <a:t>i</a:t>
            </a:r>
            <a:r>
              <a:rPr sz="2400" spc="10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95" dirty="0">
                <a:latin typeface="Times New Roman"/>
                <a:cs typeface="Times New Roman"/>
              </a:rPr>
              <a:t>m</a:t>
            </a:r>
            <a:r>
              <a:rPr sz="2400" spc="120" dirty="0">
                <a:latin typeface="Times New Roman"/>
                <a:cs typeface="Times New Roman"/>
              </a:rPr>
              <a:t>a</a:t>
            </a:r>
            <a:r>
              <a:rPr sz="2400" spc="12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12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p	of	</a:t>
            </a:r>
            <a:r>
              <a:rPr sz="2400" spc="80" dirty="0">
                <a:latin typeface="Times New Roman"/>
                <a:cs typeface="Times New Roman"/>
              </a:rPr>
              <a:t>d</a:t>
            </a:r>
            <a:r>
              <a:rPr sz="2400" spc="65" dirty="0">
                <a:latin typeface="Times New Roman"/>
                <a:cs typeface="Times New Roman"/>
              </a:rPr>
              <a:t>i</a:t>
            </a:r>
            <a:r>
              <a:rPr sz="2400" spc="-130" dirty="0">
                <a:latin typeface="Times New Roman"/>
                <a:cs typeface="Times New Roman"/>
              </a:rPr>
              <a:t>f</a:t>
            </a:r>
            <a:r>
              <a:rPr sz="2400" spc="-120" dirty="0">
                <a:latin typeface="Times New Roman"/>
                <a:cs typeface="Times New Roman"/>
              </a:rPr>
              <a:t>f</a:t>
            </a:r>
            <a:r>
              <a:rPr sz="2400" spc="170" dirty="0">
                <a:latin typeface="Times New Roman"/>
                <a:cs typeface="Times New Roman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r</a:t>
            </a:r>
            <a:r>
              <a:rPr sz="2400" spc="95" dirty="0">
                <a:latin typeface="Times New Roman"/>
                <a:cs typeface="Times New Roman"/>
              </a:rPr>
              <a:t>e</a:t>
            </a:r>
            <a:r>
              <a:rPr sz="2400" spc="10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lang="en-US" sz="2400" dirty="0">
                <a:latin typeface="Times New Roman"/>
                <a:cs typeface="Times New Roman"/>
              </a:rPr>
              <a:t> electronic</a:t>
            </a:r>
            <a:r>
              <a:rPr sz="2400" dirty="0">
                <a:latin typeface="Times New Roman"/>
                <a:cs typeface="Times New Roman"/>
              </a:rPr>
              <a:t>  </a:t>
            </a:r>
            <a:r>
              <a:rPr sz="2400" spc="65" dirty="0">
                <a:latin typeface="Times New Roman"/>
                <a:cs typeface="Times New Roman"/>
              </a:rPr>
              <a:t>components.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is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like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box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which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cannot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do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anything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by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itself.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7441" y="789431"/>
            <a:ext cx="5021214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81383" y="1524000"/>
            <a:ext cx="10133330" cy="394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0" dirty="0">
                <a:latin typeface="Times New Roman"/>
                <a:cs typeface="Times New Roman"/>
              </a:rPr>
              <a:t>Like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humans,</a:t>
            </a:r>
            <a:r>
              <a:rPr sz="2400" spc="40" dirty="0">
                <a:latin typeface="Times New Roman"/>
                <a:cs typeface="Times New Roman"/>
              </a:rPr>
              <a:t> we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teach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computer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through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communicating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it  </a:t>
            </a:r>
            <a:r>
              <a:rPr sz="2400" spc="45" dirty="0">
                <a:latin typeface="Times New Roman"/>
                <a:cs typeface="Times New Roman"/>
              </a:rPr>
              <a:t>using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particularlanguage.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D1515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8D1515"/>
              </a:buClr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299085" marR="148590" indent="-287020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35" dirty="0">
                <a:latin typeface="Times New Roman"/>
                <a:cs typeface="Times New Roman"/>
              </a:rPr>
              <a:t>The </a:t>
            </a:r>
            <a:r>
              <a:rPr sz="2400" spc="50" dirty="0">
                <a:latin typeface="Times New Roman"/>
                <a:cs typeface="Times New Roman"/>
              </a:rPr>
              <a:t>language </a:t>
            </a:r>
            <a:r>
              <a:rPr sz="2400" spc="85" dirty="0">
                <a:latin typeface="Times New Roman"/>
                <a:cs typeface="Times New Roman"/>
              </a:rPr>
              <a:t>that </a:t>
            </a:r>
            <a:r>
              <a:rPr sz="2400" spc="90" dirty="0">
                <a:latin typeface="Times New Roman"/>
                <a:cs typeface="Times New Roman"/>
              </a:rPr>
              <a:t>computer </a:t>
            </a:r>
            <a:r>
              <a:rPr sz="2400" spc="105" dirty="0">
                <a:latin typeface="Times New Roman"/>
                <a:cs typeface="Times New Roman"/>
              </a:rPr>
              <a:t>understands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b="1" i="1" spc="75" dirty="0">
                <a:solidFill>
                  <a:srgbClr val="C00000"/>
                </a:solidFill>
                <a:latin typeface="Times New Roman"/>
                <a:cs typeface="Times New Roman"/>
              </a:rPr>
              <a:t>machine </a:t>
            </a:r>
            <a:r>
              <a:rPr sz="2400" b="1" i="1" spc="80" dirty="0">
                <a:solidFill>
                  <a:srgbClr val="C00000"/>
                </a:solidFill>
                <a:latin typeface="Times New Roman"/>
                <a:cs typeface="Times New Roman"/>
              </a:rPr>
              <a:t>language</a:t>
            </a:r>
            <a:r>
              <a:rPr sz="2400" spc="80" dirty="0">
                <a:latin typeface="Times New Roman"/>
                <a:cs typeface="Times New Roman"/>
              </a:rPr>
              <a:t>, </a:t>
            </a:r>
            <a:r>
              <a:rPr sz="2400" spc="40" dirty="0">
                <a:latin typeface="Times New Roman"/>
                <a:cs typeface="Times New Roman"/>
              </a:rPr>
              <a:t>also</a:t>
            </a:r>
            <a:r>
              <a:rPr sz="2400" spc="-39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called  </a:t>
            </a:r>
            <a:r>
              <a:rPr sz="2400" spc="45" dirty="0">
                <a:latin typeface="Times New Roman"/>
                <a:cs typeface="Times New Roman"/>
              </a:rPr>
              <a:t>as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b="1" i="1" spc="95" dirty="0">
                <a:solidFill>
                  <a:srgbClr val="C00000"/>
                </a:solidFill>
                <a:latin typeface="Times New Roman"/>
                <a:cs typeface="Times New Roman"/>
              </a:rPr>
              <a:t>binary</a:t>
            </a:r>
            <a:r>
              <a:rPr sz="2400" b="1" i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spc="80" dirty="0">
                <a:solidFill>
                  <a:srgbClr val="C00000"/>
                </a:solidFill>
                <a:latin typeface="Times New Roman"/>
                <a:cs typeface="Times New Roman"/>
              </a:rPr>
              <a:t>language</a:t>
            </a:r>
            <a:r>
              <a:rPr sz="2400" spc="80" dirty="0">
                <a:latin typeface="Times New Roman"/>
                <a:cs typeface="Times New Roman"/>
              </a:rPr>
              <a:t>.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Machine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language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language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0s </a:t>
            </a:r>
            <a:r>
              <a:rPr sz="2400" spc="75" dirty="0">
                <a:latin typeface="Times New Roman"/>
                <a:cs typeface="Times New Roman"/>
              </a:rPr>
              <a:t>and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1s.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D1515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8D1515"/>
              </a:buClr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299085" marR="680085" indent="-287020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35" dirty="0">
                <a:latin typeface="Times New Roman"/>
                <a:cs typeface="Times New Roman"/>
              </a:rPr>
              <a:t>We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detailed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instructions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computer</a:t>
            </a:r>
            <a:r>
              <a:rPr sz="2400" spc="50" dirty="0">
                <a:latin typeface="Times New Roman"/>
                <a:cs typeface="Times New Roman"/>
              </a:rPr>
              <a:t> 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solve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particular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task. </a:t>
            </a:r>
            <a:r>
              <a:rPr sz="2400" spc="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spc="105" dirty="0">
                <a:solidFill>
                  <a:srgbClr val="C00000"/>
                </a:solidFill>
                <a:latin typeface="Times New Roman"/>
                <a:cs typeface="Times New Roman"/>
              </a:rPr>
              <a:t>Programming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75" dirty="0">
                <a:latin typeface="Times New Roman"/>
                <a:cs typeface="Times New Roman"/>
              </a:rPr>
              <a:t>the </a:t>
            </a:r>
            <a:r>
              <a:rPr sz="2400" spc="95" dirty="0">
                <a:latin typeface="Times New Roman"/>
                <a:cs typeface="Times New Roman"/>
              </a:rPr>
              <a:t>term </a:t>
            </a:r>
            <a:r>
              <a:rPr sz="2400" spc="85" dirty="0">
                <a:latin typeface="Times New Roman"/>
                <a:cs typeface="Times New Roman"/>
              </a:rPr>
              <a:t>that </a:t>
            </a:r>
            <a:r>
              <a:rPr sz="2400" spc="75" dirty="0">
                <a:latin typeface="Times New Roman"/>
                <a:cs typeface="Times New Roman"/>
              </a:rPr>
              <a:t>refers </a:t>
            </a:r>
            <a:r>
              <a:rPr sz="2400" spc="50" dirty="0">
                <a:latin typeface="Times New Roman"/>
                <a:cs typeface="Times New Roman"/>
              </a:rPr>
              <a:t>to </a:t>
            </a:r>
            <a:r>
              <a:rPr sz="2400" spc="40" dirty="0">
                <a:latin typeface="Times New Roman"/>
                <a:cs typeface="Times New Roman"/>
              </a:rPr>
              <a:t>teaching, </a:t>
            </a:r>
            <a:r>
              <a:rPr sz="2400" spc="75" dirty="0">
                <a:latin typeface="Times New Roman"/>
                <a:cs typeface="Times New Roman"/>
              </a:rPr>
              <a:t>instructing </a:t>
            </a:r>
            <a:r>
              <a:rPr sz="2400" spc="65" dirty="0">
                <a:latin typeface="Times New Roman"/>
                <a:cs typeface="Times New Roman"/>
              </a:rPr>
              <a:t>or </a:t>
            </a:r>
            <a:r>
              <a:rPr sz="2400" spc="5" dirty="0">
                <a:latin typeface="Times New Roman"/>
                <a:cs typeface="Times New Roman"/>
              </a:rPr>
              <a:t>giving  </a:t>
            </a:r>
            <a:r>
              <a:rPr sz="2400" spc="75" dirty="0">
                <a:latin typeface="Times New Roman"/>
                <a:cs typeface="Times New Roman"/>
              </a:rPr>
              <a:t>commands </a:t>
            </a:r>
            <a:r>
              <a:rPr sz="2400" spc="45" dirty="0">
                <a:latin typeface="Times New Roman"/>
                <a:cs typeface="Times New Roman"/>
              </a:rPr>
              <a:t>to </a:t>
            </a:r>
            <a:r>
              <a:rPr sz="2400" spc="75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computer.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37441" y="789431"/>
            <a:ext cx="5021214" cy="554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90908" y="1600200"/>
            <a:ext cx="10114280" cy="394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57200" indent="-287020">
              <a:lnSpc>
                <a:spcPct val="100000"/>
              </a:lnSpc>
              <a:spcBef>
                <a:spcPts val="100"/>
              </a:spcBef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55" dirty="0">
                <a:latin typeface="Times New Roman"/>
                <a:cs typeface="Times New Roman"/>
              </a:rPr>
              <a:t>Programming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75" dirty="0">
                <a:latin typeface="Times New Roman"/>
                <a:cs typeface="Times New Roman"/>
              </a:rPr>
              <a:t>more </a:t>
            </a:r>
            <a:r>
              <a:rPr sz="2400" spc="80" dirty="0">
                <a:latin typeface="Times New Roman"/>
                <a:cs typeface="Times New Roman"/>
              </a:rPr>
              <a:t>about </a:t>
            </a:r>
            <a:r>
              <a:rPr sz="2400" spc="75" dirty="0">
                <a:latin typeface="Times New Roman"/>
                <a:cs typeface="Times New Roman"/>
              </a:rPr>
              <a:t>problem </a:t>
            </a:r>
            <a:r>
              <a:rPr sz="2400" spc="25" dirty="0">
                <a:latin typeface="Times New Roman"/>
                <a:cs typeface="Times New Roman"/>
              </a:rPr>
              <a:t>solving skills </a:t>
            </a:r>
            <a:r>
              <a:rPr sz="2400" spc="85" dirty="0">
                <a:latin typeface="Times New Roman"/>
                <a:cs typeface="Times New Roman"/>
              </a:rPr>
              <a:t>than </a:t>
            </a:r>
            <a:r>
              <a:rPr sz="2400" spc="70" dirty="0">
                <a:latin typeface="Times New Roman"/>
                <a:cs typeface="Times New Roman"/>
              </a:rPr>
              <a:t>writing </a:t>
            </a:r>
            <a:r>
              <a:rPr sz="2400" spc="80" dirty="0">
                <a:latin typeface="Times New Roman"/>
                <a:cs typeface="Times New Roman"/>
              </a:rPr>
              <a:t>the</a:t>
            </a:r>
            <a:r>
              <a:rPr sz="2400" spc="-33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code  </a:t>
            </a:r>
            <a:r>
              <a:rPr sz="2400" spc="15" dirty="0">
                <a:latin typeface="Times New Roman"/>
                <a:cs typeface="Times New Roman"/>
              </a:rPr>
              <a:t>itself.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D1515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8D1515"/>
              </a:buClr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55" dirty="0">
                <a:latin typeface="Times New Roman"/>
                <a:cs typeface="Times New Roman"/>
              </a:rPr>
              <a:t>Programming </a:t>
            </a:r>
            <a:r>
              <a:rPr sz="2400" spc="70" dirty="0">
                <a:latin typeface="Times New Roman"/>
                <a:cs typeface="Times New Roman"/>
              </a:rPr>
              <a:t>teaches </a:t>
            </a:r>
            <a:r>
              <a:rPr sz="2400" spc="30" dirty="0">
                <a:latin typeface="Times New Roman"/>
                <a:cs typeface="Times New Roman"/>
              </a:rPr>
              <a:t>you </a:t>
            </a:r>
            <a:r>
              <a:rPr sz="2400" spc="60" dirty="0">
                <a:latin typeface="Times New Roman"/>
                <a:cs typeface="Times New Roman"/>
              </a:rPr>
              <a:t>how </a:t>
            </a:r>
            <a:r>
              <a:rPr sz="2400" spc="45" dirty="0">
                <a:latin typeface="Times New Roman"/>
                <a:cs typeface="Times New Roman"/>
              </a:rPr>
              <a:t>to </a:t>
            </a:r>
            <a:r>
              <a:rPr sz="2400" spc="95" dirty="0">
                <a:latin typeface="Times New Roman"/>
                <a:cs typeface="Times New Roman"/>
              </a:rPr>
              <a:t>understand, </a:t>
            </a:r>
            <a:r>
              <a:rPr sz="2400" spc="50" dirty="0">
                <a:latin typeface="Times New Roman"/>
                <a:cs typeface="Times New Roman"/>
              </a:rPr>
              <a:t>analyze </a:t>
            </a:r>
            <a:r>
              <a:rPr sz="2400" spc="75" dirty="0">
                <a:latin typeface="Times New Roman"/>
                <a:cs typeface="Times New Roman"/>
              </a:rPr>
              <a:t>and </a:t>
            </a:r>
            <a:r>
              <a:rPr sz="2400" spc="25" dirty="0">
                <a:latin typeface="Times New Roman"/>
                <a:cs typeface="Times New Roman"/>
              </a:rPr>
              <a:t>solve </a:t>
            </a:r>
            <a:r>
              <a:rPr sz="2400" spc="75" dirty="0">
                <a:latin typeface="Times New Roman"/>
                <a:cs typeface="Times New Roman"/>
              </a:rPr>
              <a:t>the  </a:t>
            </a:r>
            <a:r>
              <a:rPr sz="2400" spc="55" dirty="0">
                <a:latin typeface="Times New Roman"/>
                <a:cs typeface="Times New Roman"/>
              </a:rPr>
              <a:t>problems. </a:t>
            </a:r>
            <a:r>
              <a:rPr sz="2400" spc="30" dirty="0">
                <a:latin typeface="Times New Roman"/>
                <a:cs typeface="Times New Roman"/>
              </a:rPr>
              <a:t>It </a:t>
            </a:r>
            <a:r>
              <a:rPr sz="2400" spc="80" dirty="0">
                <a:latin typeface="Times New Roman"/>
                <a:cs typeface="Times New Roman"/>
              </a:rPr>
              <a:t>enhances </a:t>
            </a:r>
            <a:r>
              <a:rPr sz="2400" spc="60" dirty="0">
                <a:latin typeface="Times New Roman"/>
                <a:cs typeface="Times New Roman"/>
              </a:rPr>
              <a:t>your </a:t>
            </a:r>
            <a:r>
              <a:rPr sz="2400" spc="40" dirty="0">
                <a:latin typeface="Times New Roman"/>
                <a:cs typeface="Times New Roman"/>
              </a:rPr>
              <a:t>analytical </a:t>
            </a:r>
            <a:r>
              <a:rPr sz="2400" spc="75" dirty="0">
                <a:latin typeface="Times New Roman"/>
                <a:cs typeface="Times New Roman"/>
              </a:rPr>
              <a:t>reasoning </a:t>
            </a:r>
            <a:r>
              <a:rPr sz="2400" spc="45" dirty="0">
                <a:latin typeface="Times New Roman"/>
                <a:cs typeface="Times New Roman"/>
              </a:rPr>
              <a:t>abilities </a:t>
            </a:r>
            <a:r>
              <a:rPr sz="2400" spc="75" dirty="0">
                <a:latin typeface="Times New Roman"/>
                <a:cs typeface="Times New Roman"/>
              </a:rPr>
              <a:t>and</a:t>
            </a:r>
            <a:r>
              <a:rPr sz="2400" spc="-40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helps </a:t>
            </a:r>
            <a:r>
              <a:rPr sz="2400" spc="30" dirty="0">
                <a:latin typeface="Times New Roman"/>
                <a:cs typeface="Times New Roman"/>
              </a:rPr>
              <a:t>you </a:t>
            </a:r>
            <a:r>
              <a:rPr sz="2400" spc="50" dirty="0">
                <a:latin typeface="Times New Roman"/>
                <a:cs typeface="Times New Roman"/>
              </a:rPr>
              <a:t>cope  </a:t>
            </a:r>
            <a:r>
              <a:rPr sz="2400" spc="65" dirty="0">
                <a:latin typeface="Times New Roman"/>
                <a:cs typeface="Times New Roman"/>
              </a:rPr>
              <a:t>with </a:t>
            </a:r>
            <a:r>
              <a:rPr sz="2400" spc="25" dirty="0">
                <a:latin typeface="Times New Roman"/>
                <a:cs typeface="Times New Roman"/>
              </a:rPr>
              <a:t>daily </a:t>
            </a:r>
            <a:r>
              <a:rPr sz="2400" spc="70" dirty="0">
                <a:latin typeface="Times New Roman"/>
                <a:cs typeface="Times New Roman"/>
              </a:rPr>
              <a:t>real </a:t>
            </a:r>
            <a:r>
              <a:rPr sz="2400" spc="-10" dirty="0">
                <a:latin typeface="Times New Roman"/>
                <a:cs typeface="Times New Roman"/>
              </a:rPr>
              <a:t>life </a:t>
            </a:r>
            <a:r>
              <a:rPr sz="2400" spc="75" dirty="0">
                <a:latin typeface="Times New Roman"/>
                <a:cs typeface="Times New Roman"/>
              </a:rPr>
              <a:t>problems </a:t>
            </a:r>
            <a:r>
              <a:rPr sz="2400" spc="45" dirty="0">
                <a:latin typeface="Times New Roman"/>
                <a:cs typeface="Times New Roman"/>
              </a:rPr>
              <a:t>as</a:t>
            </a:r>
            <a:r>
              <a:rPr sz="2400" spc="-36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well.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8D1515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8D1515"/>
              </a:buClr>
              <a:buFont typeface="Arial"/>
              <a:buChar char="•"/>
            </a:pPr>
            <a:endParaRPr sz="2050" dirty="0">
              <a:latin typeface="Times New Roman"/>
              <a:cs typeface="Times New Roman"/>
            </a:endParaRPr>
          </a:p>
          <a:p>
            <a:pPr marL="299085" marR="241935" indent="-287020">
              <a:lnSpc>
                <a:spcPct val="100000"/>
              </a:lnSpc>
              <a:buClr>
                <a:srgbClr val="8D1515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30" dirty="0">
                <a:latin typeface="Times New Roman"/>
                <a:cs typeface="Times New Roman"/>
              </a:rPr>
              <a:t>Hence </a:t>
            </a:r>
            <a:r>
              <a:rPr sz="2400" spc="65" dirty="0">
                <a:latin typeface="Times New Roman"/>
                <a:cs typeface="Times New Roman"/>
              </a:rPr>
              <a:t>learning </a:t>
            </a:r>
            <a:r>
              <a:rPr sz="2400" spc="50" dirty="0">
                <a:latin typeface="Times New Roman"/>
                <a:cs typeface="Times New Roman"/>
              </a:rPr>
              <a:t>to </a:t>
            </a:r>
            <a:r>
              <a:rPr sz="2400" spc="75" dirty="0">
                <a:latin typeface="Times New Roman"/>
                <a:cs typeface="Times New Roman"/>
              </a:rPr>
              <a:t>program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90" dirty="0">
                <a:latin typeface="Times New Roman"/>
                <a:cs typeface="Times New Roman"/>
              </a:rPr>
              <a:t>important </a:t>
            </a:r>
            <a:r>
              <a:rPr sz="2400" spc="65" dirty="0">
                <a:latin typeface="Times New Roman"/>
                <a:cs typeface="Times New Roman"/>
              </a:rPr>
              <a:t>because </a:t>
            </a:r>
            <a:r>
              <a:rPr sz="2400" spc="35" dirty="0">
                <a:latin typeface="Times New Roman"/>
                <a:cs typeface="Times New Roman"/>
              </a:rPr>
              <a:t>it </a:t>
            </a:r>
            <a:r>
              <a:rPr sz="2400" spc="55" dirty="0">
                <a:latin typeface="Times New Roman"/>
                <a:cs typeface="Times New Roman"/>
              </a:rPr>
              <a:t>develops </a:t>
            </a:r>
            <a:r>
              <a:rPr sz="2400" spc="40" dirty="0">
                <a:latin typeface="Times New Roman"/>
                <a:cs typeface="Times New Roman"/>
              </a:rPr>
              <a:t>analytical</a:t>
            </a:r>
            <a:r>
              <a:rPr sz="2400" spc="-34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and  problem </a:t>
            </a:r>
            <a:r>
              <a:rPr sz="2400" spc="25" dirty="0">
                <a:latin typeface="Times New Roman"/>
                <a:cs typeface="Times New Roman"/>
              </a:rPr>
              <a:t>solving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abilities.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55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>
    <a:spDef>
      <a:spPr>
        <a:blipFill>
          <a:blip xmlns:r="http://schemas.openxmlformats.org/officeDocument/2006/relationships"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</a14:imgLayer>
                </a14:imgProps>
              </a:ext>
            </a:extLst>
          </a:blip>
          <a:stretch>
            <a:fillRect/>
          </a:stretch>
        </a:blipFill>
      </a:spPr>
      <a:bodyPr wrap="square" lIns="0" tIns="0" rIns="0" bIns="0" rtlCol="0"/>
      <a:lstStyle>
        <a:defPPr>
          <a:defRPr dirty="0">
            <a:noFill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456</TotalTime>
  <Words>2155</Words>
  <Application>Microsoft Office PowerPoint</Application>
  <PresentationFormat>Widescreen</PresentationFormat>
  <Paragraphs>398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Cambria</vt:lpstr>
      <vt:lpstr>Corbel</vt:lpstr>
      <vt:lpstr>Courier New</vt:lpstr>
      <vt:lpstr>Georgia</vt:lpstr>
      <vt:lpstr>Lucida Sans Unicode</vt:lpstr>
      <vt:lpstr>Times New Roman</vt:lpstr>
      <vt:lpstr>Wingdings 3</vt:lpstr>
      <vt:lpstr>Parallax</vt:lpstr>
      <vt:lpstr>Course Title: Programming Fundamentals Course code: CSE 1113</vt:lpstr>
      <vt:lpstr>Computer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 Code</vt:lpstr>
      <vt:lpstr>Source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01-02  Computer Programming</dc:title>
  <cp:lastModifiedBy>Mohammad Hasan</cp:lastModifiedBy>
  <cp:revision>65</cp:revision>
  <dcterms:created xsi:type="dcterms:W3CDTF">2019-09-24T14:34:45Z</dcterms:created>
  <dcterms:modified xsi:type="dcterms:W3CDTF">2024-11-09T06:28:32Z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2019-09-24T00:00:00Z</vt:filetime>
  </property>
</Properties>
</file>