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8" r:id="rId4"/>
  </p:sldMasterIdLst>
  <p:notesMasterIdLst>
    <p:notesMasterId r:id="rId16"/>
  </p:notesMasterIdLst>
  <p:sldIdLst>
    <p:sldId id="3825" r:id="rId5"/>
    <p:sldId id="3826" r:id="rId6"/>
    <p:sldId id="3835" r:id="rId7"/>
    <p:sldId id="3827" r:id="rId8"/>
    <p:sldId id="3828" r:id="rId9"/>
    <p:sldId id="3836" r:id="rId10"/>
    <p:sldId id="3831" r:id="rId11"/>
    <p:sldId id="3838" r:id="rId12"/>
    <p:sldId id="3792" r:id="rId13"/>
    <p:sldId id="3837" r:id="rId14"/>
    <p:sldId id="38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0" autoAdjust="0"/>
    <p:restoredTop sz="94609"/>
  </p:normalViewPr>
  <p:slideViewPr>
    <p:cSldViewPr snapToGrid="0">
      <p:cViewPr varScale="1">
        <p:scale>
          <a:sx n="86" d="100"/>
          <a:sy n="86" d="100"/>
        </p:scale>
        <p:origin x="224" y="58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A0AEA-C8B9-4AC1-9EDF-C340347AA1D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44EC0B-65CD-486C-832F-565F3FEBBEB1}">
      <dgm:prSet/>
      <dgm:spPr/>
      <dgm:t>
        <a:bodyPr/>
        <a:lstStyle/>
        <a:p>
          <a:r>
            <a:rPr lang="en-US" dirty="0"/>
            <a:t>Label Encoder </a:t>
          </a:r>
        </a:p>
      </dgm:t>
    </dgm:pt>
    <dgm:pt modelId="{693935B1-4E0D-480B-923B-1321A3384AF5}" type="parTrans" cxnId="{AFD01AE9-6B81-4CBB-BC86-BF406F2AD110}">
      <dgm:prSet/>
      <dgm:spPr/>
      <dgm:t>
        <a:bodyPr/>
        <a:lstStyle/>
        <a:p>
          <a:endParaRPr lang="en-US"/>
        </a:p>
      </dgm:t>
    </dgm:pt>
    <dgm:pt modelId="{E3B71BE6-13BB-429F-8AF8-058BDBF402E9}" type="sibTrans" cxnId="{AFD01AE9-6B81-4CBB-BC86-BF406F2AD110}">
      <dgm:prSet/>
      <dgm:spPr/>
      <dgm:t>
        <a:bodyPr/>
        <a:lstStyle/>
        <a:p>
          <a:endParaRPr lang="en-US"/>
        </a:p>
      </dgm:t>
    </dgm:pt>
    <dgm:pt modelId="{BC13EDD6-BBF6-419A-91B9-B0563974515C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08EE8BAD-92B9-4F8F-9C04-64503D7383EE}" type="parTrans" cxnId="{9BD909B9-E2F2-46BC-B1BC-2D5129081AD4}">
      <dgm:prSet/>
      <dgm:spPr/>
      <dgm:t>
        <a:bodyPr/>
        <a:lstStyle/>
        <a:p>
          <a:endParaRPr lang="en-US"/>
        </a:p>
      </dgm:t>
    </dgm:pt>
    <dgm:pt modelId="{E2E14640-FC7F-4906-BEAA-2677FB35E174}" type="sibTrans" cxnId="{9BD909B9-E2F2-46BC-B1BC-2D5129081AD4}">
      <dgm:prSet/>
      <dgm:spPr/>
      <dgm:t>
        <a:bodyPr/>
        <a:lstStyle/>
        <a:p>
          <a:endParaRPr lang="en-US"/>
        </a:p>
      </dgm:t>
    </dgm:pt>
    <dgm:pt modelId="{138458E9-63E0-0349-BA6E-F437D0498793}" type="pres">
      <dgm:prSet presAssocID="{ABBA0AEA-C8B9-4AC1-9EDF-C340347AA1D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98E3FE-455B-6F49-9303-3213C3A5F016}" type="pres">
      <dgm:prSet presAssocID="{9944EC0B-65CD-486C-832F-565F3FEBBEB1}" presName="hierRoot1" presStyleCnt="0"/>
      <dgm:spPr/>
    </dgm:pt>
    <dgm:pt modelId="{616A068E-3D00-134E-8B0D-811860EAD3B0}" type="pres">
      <dgm:prSet presAssocID="{9944EC0B-65CD-486C-832F-565F3FEBBEB1}" presName="composite" presStyleCnt="0"/>
      <dgm:spPr/>
    </dgm:pt>
    <dgm:pt modelId="{1D82D163-4F3B-F445-BA08-FB5788C1C5DD}" type="pres">
      <dgm:prSet presAssocID="{9944EC0B-65CD-486C-832F-565F3FEBBEB1}" presName="background" presStyleLbl="node0" presStyleIdx="0" presStyleCnt="2"/>
      <dgm:spPr/>
    </dgm:pt>
    <dgm:pt modelId="{E26198BF-9BC0-1049-8C83-CD29F4E380F7}" type="pres">
      <dgm:prSet presAssocID="{9944EC0B-65CD-486C-832F-565F3FEBBEB1}" presName="text" presStyleLbl="fgAcc0" presStyleIdx="0" presStyleCnt="2">
        <dgm:presLayoutVars>
          <dgm:chPref val="3"/>
        </dgm:presLayoutVars>
      </dgm:prSet>
      <dgm:spPr/>
    </dgm:pt>
    <dgm:pt modelId="{63FAC345-B9C7-4B40-BA72-EC4341E4B35C}" type="pres">
      <dgm:prSet presAssocID="{9944EC0B-65CD-486C-832F-565F3FEBBEB1}" presName="hierChild2" presStyleCnt="0"/>
      <dgm:spPr/>
    </dgm:pt>
    <dgm:pt modelId="{4D2DB3C5-D964-7846-B6F0-72BE8B3C0B9D}" type="pres">
      <dgm:prSet presAssocID="{BC13EDD6-BBF6-419A-91B9-B0563974515C}" presName="hierRoot1" presStyleCnt="0"/>
      <dgm:spPr/>
    </dgm:pt>
    <dgm:pt modelId="{CA92B9E9-364A-6346-913F-972AB90DBD26}" type="pres">
      <dgm:prSet presAssocID="{BC13EDD6-BBF6-419A-91B9-B0563974515C}" presName="composite" presStyleCnt="0"/>
      <dgm:spPr/>
    </dgm:pt>
    <dgm:pt modelId="{D74C3643-18BD-2C4F-BBBA-60F93154ADF1}" type="pres">
      <dgm:prSet presAssocID="{BC13EDD6-BBF6-419A-91B9-B0563974515C}" presName="background" presStyleLbl="node0" presStyleIdx="1" presStyleCnt="2"/>
      <dgm:spPr/>
    </dgm:pt>
    <dgm:pt modelId="{20596F33-C998-4746-90C1-13694FCBE791}" type="pres">
      <dgm:prSet presAssocID="{BC13EDD6-BBF6-419A-91B9-B0563974515C}" presName="text" presStyleLbl="fgAcc0" presStyleIdx="1" presStyleCnt="2">
        <dgm:presLayoutVars>
          <dgm:chPref val="3"/>
        </dgm:presLayoutVars>
      </dgm:prSet>
      <dgm:spPr/>
    </dgm:pt>
    <dgm:pt modelId="{7F55EC53-0844-2841-B157-80AEF38D580A}" type="pres">
      <dgm:prSet presAssocID="{BC13EDD6-BBF6-419A-91B9-B0563974515C}" presName="hierChild2" presStyleCnt="0"/>
      <dgm:spPr/>
    </dgm:pt>
  </dgm:ptLst>
  <dgm:cxnLst>
    <dgm:cxn modelId="{B22AD231-2E29-7D4F-8E6C-B2628528C16D}" type="presOf" srcId="{BC13EDD6-BBF6-419A-91B9-B0563974515C}" destId="{20596F33-C998-4746-90C1-13694FCBE791}" srcOrd="0" destOrd="0" presId="urn:microsoft.com/office/officeart/2005/8/layout/hierarchy1"/>
    <dgm:cxn modelId="{76819EA6-E363-B44D-8931-668D3E725316}" type="presOf" srcId="{9944EC0B-65CD-486C-832F-565F3FEBBEB1}" destId="{E26198BF-9BC0-1049-8C83-CD29F4E380F7}" srcOrd="0" destOrd="0" presId="urn:microsoft.com/office/officeart/2005/8/layout/hierarchy1"/>
    <dgm:cxn modelId="{9BD909B9-E2F2-46BC-B1BC-2D5129081AD4}" srcId="{ABBA0AEA-C8B9-4AC1-9EDF-C340347AA1D5}" destId="{BC13EDD6-BBF6-419A-91B9-B0563974515C}" srcOrd="1" destOrd="0" parTransId="{08EE8BAD-92B9-4F8F-9C04-64503D7383EE}" sibTransId="{E2E14640-FC7F-4906-BEAA-2677FB35E174}"/>
    <dgm:cxn modelId="{FBD915C2-1396-124E-B7D2-015224DC78EE}" type="presOf" srcId="{ABBA0AEA-C8B9-4AC1-9EDF-C340347AA1D5}" destId="{138458E9-63E0-0349-BA6E-F437D0498793}" srcOrd="0" destOrd="0" presId="urn:microsoft.com/office/officeart/2005/8/layout/hierarchy1"/>
    <dgm:cxn modelId="{AFD01AE9-6B81-4CBB-BC86-BF406F2AD110}" srcId="{ABBA0AEA-C8B9-4AC1-9EDF-C340347AA1D5}" destId="{9944EC0B-65CD-486C-832F-565F3FEBBEB1}" srcOrd="0" destOrd="0" parTransId="{693935B1-4E0D-480B-923B-1321A3384AF5}" sibTransId="{E3B71BE6-13BB-429F-8AF8-058BDBF402E9}"/>
    <dgm:cxn modelId="{7001CCB3-D233-CD41-9B40-9BAAAA7B5856}" type="presParOf" srcId="{138458E9-63E0-0349-BA6E-F437D0498793}" destId="{4C98E3FE-455B-6F49-9303-3213C3A5F016}" srcOrd="0" destOrd="0" presId="urn:microsoft.com/office/officeart/2005/8/layout/hierarchy1"/>
    <dgm:cxn modelId="{9DC2E5B5-B804-674A-AC09-B2836A731DB4}" type="presParOf" srcId="{4C98E3FE-455B-6F49-9303-3213C3A5F016}" destId="{616A068E-3D00-134E-8B0D-811860EAD3B0}" srcOrd="0" destOrd="0" presId="urn:microsoft.com/office/officeart/2005/8/layout/hierarchy1"/>
    <dgm:cxn modelId="{F07A912A-75D9-424E-8454-C0C1CF881CAB}" type="presParOf" srcId="{616A068E-3D00-134E-8B0D-811860EAD3B0}" destId="{1D82D163-4F3B-F445-BA08-FB5788C1C5DD}" srcOrd="0" destOrd="0" presId="urn:microsoft.com/office/officeart/2005/8/layout/hierarchy1"/>
    <dgm:cxn modelId="{87514286-B74F-A24F-8F51-10AD64A19015}" type="presParOf" srcId="{616A068E-3D00-134E-8B0D-811860EAD3B0}" destId="{E26198BF-9BC0-1049-8C83-CD29F4E380F7}" srcOrd="1" destOrd="0" presId="urn:microsoft.com/office/officeart/2005/8/layout/hierarchy1"/>
    <dgm:cxn modelId="{0A2B6118-BB85-394F-A2DB-AE29E0CF27B1}" type="presParOf" srcId="{4C98E3FE-455B-6F49-9303-3213C3A5F016}" destId="{63FAC345-B9C7-4B40-BA72-EC4341E4B35C}" srcOrd="1" destOrd="0" presId="urn:microsoft.com/office/officeart/2005/8/layout/hierarchy1"/>
    <dgm:cxn modelId="{2724F8D3-B8C2-F24F-BFEC-AE08973366B6}" type="presParOf" srcId="{138458E9-63E0-0349-BA6E-F437D0498793}" destId="{4D2DB3C5-D964-7846-B6F0-72BE8B3C0B9D}" srcOrd="1" destOrd="0" presId="urn:microsoft.com/office/officeart/2005/8/layout/hierarchy1"/>
    <dgm:cxn modelId="{E7CCC897-6CCF-3748-8FE2-6444BACFBD29}" type="presParOf" srcId="{4D2DB3C5-D964-7846-B6F0-72BE8B3C0B9D}" destId="{CA92B9E9-364A-6346-913F-972AB90DBD26}" srcOrd="0" destOrd="0" presId="urn:microsoft.com/office/officeart/2005/8/layout/hierarchy1"/>
    <dgm:cxn modelId="{F7CEAFA7-D052-F946-88E4-9C1692567E95}" type="presParOf" srcId="{CA92B9E9-364A-6346-913F-972AB90DBD26}" destId="{D74C3643-18BD-2C4F-BBBA-60F93154ADF1}" srcOrd="0" destOrd="0" presId="urn:microsoft.com/office/officeart/2005/8/layout/hierarchy1"/>
    <dgm:cxn modelId="{47BC6BE8-AC28-364D-B678-D049E263503F}" type="presParOf" srcId="{CA92B9E9-364A-6346-913F-972AB90DBD26}" destId="{20596F33-C998-4746-90C1-13694FCBE791}" srcOrd="1" destOrd="0" presId="urn:microsoft.com/office/officeart/2005/8/layout/hierarchy1"/>
    <dgm:cxn modelId="{FDBA30F5-1590-B149-A2A0-BD1A9D3F1B2E}" type="presParOf" srcId="{4D2DB3C5-D964-7846-B6F0-72BE8B3C0B9D}" destId="{7F55EC53-0844-2841-B157-80AEF38D58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2D163-4F3B-F445-BA08-FB5788C1C5DD}">
      <dsp:nvSpPr>
        <dsp:cNvPr id="0" name=""/>
        <dsp:cNvSpPr/>
      </dsp:nvSpPr>
      <dsp:spPr>
        <a:xfrm>
          <a:off x="708" y="1255070"/>
          <a:ext cx="2487866" cy="157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198BF-9BC0-1049-8C83-CD29F4E380F7}">
      <dsp:nvSpPr>
        <dsp:cNvPr id="0" name=""/>
        <dsp:cNvSpPr/>
      </dsp:nvSpPr>
      <dsp:spPr>
        <a:xfrm>
          <a:off x="277138" y="1517678"/>
          <a:ext cx="2487866" cy="1579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Label Encoder </a:t>
          </a:r>
        </a:p>
      </dsp:txBody>
      <dsp:txXfrm>
        <a:off x="323409" y="1563949"/>
        <a:ext cx="2395324" cy="1487253"/>
      </dsp:txXfrm>
    </dsp:sp>
    <dsp:sp modelId="{D74C3643-18BD-2C4F-BBBA-60F93154ADF1}">
      <dsp:nvSpPr>
        <dsp:cNvPr id="0" name=""/>
        <dsp:cNvSpPr/>
      </dsp:nvSpPr>
      <dsp:spPr>
        <a:xfrm>
          <a:off x="3041434" y="1255070"/>
          <a:ext cx="2487866" cy="157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96F33-C998-4746-90C1-13694FCBE791}">
      <dsp:nvSpPr>
        <dsp:cNvPr id="0" name=""/>
        <dsp:cNvSpPr/>
      </dsp:nvSpPr>
      <dsp:spPr>
        <a:xfrm>
          <a:off x="3317864" y="1517678"/>
          <a:ext cx="2487866" cy="1579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Random Forest</a:t>
          </a:r>
        </a:p>
      </dsp:txBody>
      <dsp:txXfrm>
        <a:off x="3364135" y="1563949"/>
        <a:ext cx="2395324" cy="1487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2023 CISCO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Ariel University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Security Challenge</a:t>
            </a:r>
            <a:br>
              <a:rPr lang="en-US" dirty="0">
                <a:solidFill>
                  <a:srgbClr val="FFFFFF"/>
                </a:solidFill>
              </a:rPr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Rashi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Pachino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Noah Weiss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7BD6-A861-B0AC-9E64-25EE3A56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52" y="25986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L" sz="6600" dirty="0"/>
              <a:t>Live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3E835-AD24-8975-5C70-1CA577F5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Cisco Ariel Security Challenge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5F243-DA3B-64D0-9652-57C5CA50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64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Cisco Ariel Security</a:t>
            </a:r>
            <a:r>
              <a:rPr lang="en-US" dirty="0"/>
              <a:t> Challenge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Rashi</a:t>
            </a:r>
            <a:r>
              <a:rPr lang="en-US" dirty="0"/>
              <a:t> </a:t>
            </a:r>
            <a:r>
              <a:rPr lang="en-US" dirty="0" err="1"/>
              <a:t>Pachino</a:t>
            </a:r>
            <a:r>
              <a:rPr lang="en-US" dirty="0"/>
              <a:t> </a:t>
            </a:r>
          </a:p>
          <a:p>
            <a:r>
              <a:rPr lang="en-US" dirty="0"/>
              <a:t>Noah Weiss</a:t>
            </a:r>
          </a:p>
          <a:p>
            <a:endParaRPr lang="en-US" dirty="0"/>
          </a:p>
          <a:p>
            <a:r>
              <a:rPr lang="en-US" sz="1800" dirty="0"/>
              <a:t>Ariel University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Background:</a:t>
            </a:r>
            <a:br>
              <a:rPr lang="en-US" dirty="0"/>
            </a:br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Application Programming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way for two or more computer programs to communicate with each other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Rest APIs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Cisco Ariel </a:t>
            </a:r>
            <a:r>
              <a:rPr lang="en-US" noProof="0" dirty="0" err="1"/>
              <a:t>Securit</a:t>
            </a:r>
            <a:r>
              <a:rPr lang="en-US" dirty="0"/>
              <a:t>y Challenge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464" y="1643449"/>
            <a:ext cx="5450318" cy="2372497"/>
          </a:xfrm>
        </p:spPr>
        <p:txBody>
          <a:bodyPr>
            <a:normAutofit/>
          </a:bodyPr>
          <a:lstStyle/>
          <a:p>
            <a:r>
              <a:rPr lang="en-US" dirty="0"/>
              <a:t>DATASET: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Benign and malicious labeled HTTP requests and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Cisco Ariel Security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4FF06-A747-04DE-332C-8A4C222F27EB}"/>
              </a:ext>
            </a:extLst>
          </p:cNvPr>
          <p:cNvSpPr txBox="1"/>
          <p:nvPr/>
        </p:nvSpPr>
        <p:spPr>
          <a:xfrm>
            <a:off x="5696464" y="3428999"/>
            <a:ext cx="520318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API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SQL Injection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Cookie Injection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Log4J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Log Forging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Directory Traversal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XXS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2716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0EC3FDC8-F45D-A239-BF89-0FC4F1E9E8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496" y="1825625"/>
          <a:ext cx="580644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Cisco Ariel Security Challenge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3D4B00F1-D346-8B4C-58F1-43DB7403B7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682" y="3079560"/>
            <a:ext cx="4699000" cy="3187700"/>
          </a:xfrm>
          <a:prstGeom prst="rect">
            <a:avLst/>
          </a:prstGeom>
        </p:spPr>
      </p:pic>
      <p:pic>
        <p:nvPicPr>
          <p:cNvPr id="24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A92DDFF7-3650-6CC5-B1C9-C3E17F93A5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2564" y="828134"/>
            <a:ext cx="4471236" cy="172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2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Exploration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Featurization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514"/>
                </a:solidFill>
                <a:effectLst/>
                <a:latin typeface="inherit"/>
              </a:rPr>
              <a:t>“Torture the data, and it will confess to anything.” — Ronald Coase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D311A4C-5029-A7DC-22A8-C83E3586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" y="3013096"/>
            <a:ext cx="7104555" cy="211360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40" name="Arc 34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2A42B-57D0-A079-66C4-DA058953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en-IL" sz="2400" dirty="0"/>
              <a:t> </a:t>
            </a:r>
            <a:r>
              <a:rPr lang="en-US" sz="2400" dirty="0"/>
              <a:t>Add custom features</a:t>
            </a:r>
          </a:p>
          <a:p>
            <a:pPr lvl="1"/>
            <a:r>
              <a:rPr lang="en-US" dirty="0"/>
              <a:t>Based on nature of attacks</a:t>
            </a:r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Cisco Ariel Security Challenge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D76B855D-E9CC-4FF8-AD85-6CDC7B89A0DE}" type="slidenum">
              <a:rPr lang="en-US" noProof="0">
                <a:solidFill>
                  <a:prstClr val="black">
                    <a:lumMod val="50000"/>
                    <a:lumOff val="50000"/>
                  </a:prstClr>
                </a:solidFill>
              </a:rPr>
              <a:pPr lvl="0">
                <a:spcAft>
                  <a:spcPts val="600"/>
                </a:spcAft>
              </a:pPr>
              <a:t>6</a:t>
            </a:fld>
            <a:endParaRPr lang="en-US" noProof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99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13BE5C-4099-977A-6079-9A274F77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3170" y="2833969"/>
            <a:ext cx="5311792" cy="249346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2A42B-57D0-A079-66C4-DA058953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IL" sz="2400" dirty="0"/>
              <a:t> Drop irrelevent features</a:t>
            </a:r>
          </a:p>
          <a:p>
            <a:pPr lvl="1"/>
            <a:r>
              <a:rPr lang="en-US" dirty="0"/>
              <a:t>B</a:t>
            </a:r>
            <a:r>
              <a:rPr lang="en-IL" dirty="0"/>
              <a:t>ased on correlation heatmap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Cisco Ariel Security Challenge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D76B855D-E9CC-4FF8-AD85-6CDC7B89A0DE}" type="slidenum">
              <a:rPr lang="en-US" noProof="0">
                <a:solidFill>
                  <a:prstClr val="black">
                    <a:tint val="75000"/>
                  </a:prstClr>
                </a:solidFill>
              </a:rPr>
              <a:pPr lvl="0">
                <a:spcAft>
                  <a:spcPts val="600"/>
                </a:spcAft>
              </a:pPr>
              <a:t>7</a:t>
            </a:fld>
            <a:endParaRPr lang="en-U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1E9C-2574-8857-1BB8-30055EC6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L" sz="5400" dirty="0"/>
              <a:t>Correlation Heatmap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B27A3E46-35D0-3A57-9978-B2B63A752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914" y="1334067"/>
            <a:ext cx="7358922" cy="537890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30E1D-9994-6AFF-D154-3A37C7AE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44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Cisco Ariel Security</a:t>
            </a:r>
            <a:r>
              <a:rPr lang="en-US" dirty="0"/>
              <a:t> Challenge</a:t>
            </a:r>
            <a:endParaRPr lang="en-US" noProof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3AB77AF4-E457-4DDA-928D-BCE3AB63B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080637"/>
              </p:ext>
            </p:extLst>
          </p:nvPr>
        </p:nvGraphicFramePr>
        <p:xfrm>
          <a:off x="719530" y="1690688"/>
          <a:ext cx="10634270" cy="41452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58387">
                  <a:extLst>
                    <a:ext uri="{9D8B030D-6E8A-4147-A177-3AD203B41FA5}">
                      <a16:colId xmlns:a16="http://schemas.microsoft.com/office/drawing/2014/main" val="1477709579"/>
                    </a:ext>
                  </a:extLst>
                </a:gridCol>
                <a:gridCol w="1795321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  <a:gridCol w="2126854">
                  <a:extLst>
                    <a:ext uri="{9D8B030D-6E8A-4147-A177-3AD203B41FA5}">
                      <a16:colId xmlns:a16="http://schemas.microsoft.com/office/drawing/2014/main" val="3871754480"/>
                    </a:ext>
                  </a:extLst>
                </a:gridCol>
                <a:gridCol w="2126854">
                  <a:extLst>
                    <a:ext uri="{9D8B030D-6E8A-4147-A177-3AD203B41FA5}">
                      <a16:colId xmlns:a16="http://schemas.microsoft.com/office/drawing/2014/main" val="3866959667"/>
                    </a:ext>
                  </a:extLst>
                </a:gridCol>
                <a:gridCol w="2126854">
                  <a:extLst>
                    <a:ext uri="{9D8B030D-6E8A-4147-A177-3AD203B41FA5}">
                      <a16:colId xmlns:a16="http://schemas.microsoft.com/office/drawing/2014/main" val="325263688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Dataset 1 Label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Dataset 2 Label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Dataset 3 Label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52785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Dataset 3 Attack Type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47913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Dataset 4 Label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70731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Dataset 4 Attack Type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3E4D1-157A-4FD3-BF11-7582A03ADF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3D3D887-4EBB-4786-8316-C89D0BB970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BC4E2F-F3E1-4F05-9206-4E311F2B3D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inherit</vt:lpstr>
      <vt:lpstr>Tw Cen MT</vt:lpstr>
      <vt:lpstr>ShapesVTI</vt:lpstr>
      <vt:lpstr> 2023 CISCO Ariel University Security Challenge </vt:lpstr>
      <vt:lpstr>The Background: API</vt:lpstr>
      <vt:lpstr>The Challenge</vt:lpstr>
      <vt:lpstr>Our Model</vt:lpstr>
      <vt:lpstr>Data Exploration and  Featurization</vt:lpstr>
      <vt:lpstr>Features</vt:lpstr>
      <vt:lpstr>Features</vt:lpstr>
      <vt:lpstr>Correlation Heatmap</vt:lpstr>
      <vt:lpstr>Results</vt:lpstr>
      <vt:lpstr>Live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2023-01-06T11:32:09Z</cp:lastPrinted>
  <dcterms:created xsi:type="dcterms:W3CDTF">2020-09-02T01:08:08Z</dcterms:created>
  <dcterms:modified xsi:type="dcterms:W3CDTF">2023-01-06T14:28:59Z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