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055" y="988263"/>
            <a:ext cx="7739888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947748"/>
            <a:ext cx="8071510" cy="375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072" y="1682495"/>
            <a:ext cx="5243957" cy="13912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2064" y="3257245"/>
            <a:ext cx="72199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Constantia"/>
                <a:cs typeface="Constantia"/>
              </a:rPr>
              <a:t>6206-Ganesh</a:t>
            </a:r>
            <a:r>
              <a:rPr dirty="0" sz="36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Constantia"/>
                <a:cs typeface="Constantia"/>
              </a:rPr>
              <a:t>college</a:t>
            </a:r>
            <a:r>
              <a:rPr dirty="0" sz="36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3600" spc="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onstantia"/>
                <a:cs typeface="Constantia"/>
              </a:rPr>
              <a:t>Engineering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146" y="5592571"/>
            <a:ext cx="25996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M.POOJA</a:t>
            </a:r>
            <a:r>
              <a:rPr dirty="0" sz="1800" spc="4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(</a:t>
            </a:r>
            <a:r>
              <a:rPr dirty="0" sz="18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Team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leader</a:t>
            </a:r>
            <a:r>
              <a:rPr dirty="0" sz="18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S.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RASHITHA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S.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NARMADHA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104" y="794080"/>
            <a:ext cx="2675255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30"/>
              <a:t>Parameters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6244" y="1867265"/>
            <a:ext cx="7627620" cy="39903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0">
                <a:latin typeface="Constantia"/>
                <a:cs typeface="Constantia"/>
              </a:rPr>
              <a:t>Temperature/RH/PD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Check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temperature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rooms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calibrated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thermometer </a:t>
            </a:r>
            <a:r>
              <a:rPr dirty="0" sz="2600" spc="-35">
                <a:latin typeface="Constantia"/>
                <a:cs typeface="Constantia"/>
              </a:rPr>
              <a:t>(For Temp)/Hygrometer(For </a:t>
            </a:r>
            <a:r>
              <a:rPr dirty="0" sz="2600" spc="-15">
                <a:latin typeface="Constantia"/>
                <a:cs typeface="Constantia"/>
              </a:rPr>
              <a:t>RH)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record </a:t>
            </a:r>
            <a:r>
              <a:rPr dirty="0" sz="2600" spc="-10">
                <a:latin typeface="Constantia"/>
                <a:cs typeface="Constantia"/>
              </a:rPr>
              <a:t>every </a:t>
            </a:r>
            <a:r>
              <a:rPr dirty="0" sz="2600" spc="-35">
                <a:latin typeface="Constantia"/>
                <a:cs typeface="Constantia"/>
              </a:rPr>
              <a:t>two </a:t>
            </a:r>
            <a:r>
              <a:rPr dirty="0" sz="2600" spc="-5">
                <a:latin typeface="Constantia"/>
                <a:cs typeface="Constantia"/>
              </a:rPr>
              <a:t>hours(5 </a:t>
            </a:r>
            <a:r>
              <a:rPr dirty="0" sz="2600" spc="-15">
                <a:latin typeface="Constantia"/>
                <a:cs typeface="Constantia"/>
              </a:rPr>
              <a:t>readings </a:t>
            </a:r>
            <a:r>
              <a:rPr dirty="0" sz="2600" spc="-10">
                <a:latin typeface="Constantia"/>
                <a:cs typeface="Constantia"/>
              </a:rPr>
              <a:t>per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day)consecutively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three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days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Criteria: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temperature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 </a:t>
            </a:r>
            <a:r>
              <a:rPr dirty="0" sz="2600" spc="-35">
                <a:latin typeface="Constantia"/>
                <a:cs typeface="Constantia"/>
              </a:rPr>
              <a:t>23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+-</a:t>
            </a:r>
            <a:r>
              <a:rPr dirty="0" sz="2600" spc="-10">
                <a:latin typeface="Constantia"/>
                <a:cs typeface="Constantia"/>
              </a:rPr>
              <a:t> 2c</a:t>
            </a:r>
            <a:endParaRPr sz="2600">
              <a:latin typeface="Constantia"/>
              <a:cs typeface="Constantia"/>
            </a:endParaRPr>
          </a:p>
          <a:p>
            <a:pPr marL="287020" marR="6921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relative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humidity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45+-5%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low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RH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20+_5%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867265"/>
            <a:ext cx="7809865" cy="406971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85">
                <a:latin typeface="Constantia"/>
                <a:cs typeface="Constantia"/>
              </a:rPr>
              <a:t>v</a:t>
            </a:r>
            <a:r>
              <a:rPr dirty="0" sz="2600" spc="-5">
                <a:latin typeface="Constantia"/>
                <a:cs typeface="Constantia"/>
              </a:rPr>
              <a:t>el</a:t>
            </a:r>
            <a:r>
              <a:rPr dirty="0" sz="2600" spc="-25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ty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Check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>
                <a:latin typeface="Constantia"/>
                <a:cs typeface="Constantia"/>
              </a:rPr>
              <a:t>air </a:t>
            </a:r>
            <a:r>
              <a:rPr dirty="0" sz="2600" spc="-20">
                <a:latin typeface="Constantia"/>
                <a:cs typeface="Constantia"/>
              </a:rPr>
              <a:t>velocity </a:t>
            </a:r>
            <a:r>
              <a:rPr dirty="0" sz="2600" spc="-5">
                <a:latin typeface="Constantia"/>
                <a:cs typeface="Constantia"/>
              </a:rPr>
              <a:t>at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four corner </a:t>
            </a:r>
            <a:r>
              <a:rPr dirty="0" sz="2600" spc="-5">
                <a:latin typeface="Constantia"/>
                <a:cs typeface="Constantia"/>
              </a:rPr>
              <a:t>&amp; </a:t>
            </a:r>
            <a:r>
              <a:rPr dirty="0" sz="2600" spc="-20">
                <a:latin typeface="Constantia"/>
                <a:cs typeface="Constantia"/>
              </a:rPr>
              <a:t>center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HEPA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filter-using</a:t>
            </a:r>
            <a:r>
              <a:rPr dirty="0" sz="2600" spc="-30">
                <a:latin typeface="Constantia"/>
                <a:cs typeface="Constantia"/>
              </a:rPr>
              <a:t> anemometer.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Calculate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average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velocity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filter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">
                <a:latin typeface="Constantia"/>
                <a:cs typeface="Constantia"/>
              </a:rPr>
              <a:t>an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 spc="-5">
                <a:latin typeface="Constantia"/>
                <a:cs typeface="Constantia"/>
              </a:rPr>
              <a:t>es</a:t>
            </a:r>
            <a:endParaRPr sz="2600">
              <a:latin typeface="Constantia"/>
              <a:cs typeface="Constantia"/>
            </a:endParaRPr>
          </a:p>
          <a:p>
            <a:pPr marL="287020" marR="15621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6821805" algn="l"/>
              </a:tabLst>
            </a:pPr>
            <a:r>
              <a:rPr dirty="0" sz="2600" spc="-10">
                <a:latin typeface="Constantia"/>
                <a:cs typeface="Constantia"/>
              </a:rPr>
              <a:t>Ca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10">
                <a:latin typeface="Constantia"/>
                <a:cs typeface="Constantia"/>
              </a:rPr>
              <a:t>cu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t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numbe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5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">
                <a:latin typeface="Constantia"/>
                <a:cs typeface="Constantia"/>
              </a:rPr>
              <a:t>an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 spc="-5">
                <a:latin typeface="Constantia"/>
                <a:cs typeface="Constantia"/>
              </a:rPr>
              <a:t>es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 spc="-5">
                <a:latin typeface="Constantia"/>
                <a:cs typeface="Constantia"/>
              </a:rPr>
              <a:t>er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 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using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formula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Filter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integrity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efficiency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HEPA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867265"/>
            <a:ext cx="7418705" cy="41490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Non-viable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Airborne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</a:t>
            </a:r>
            <a:endParaRPr sz="2600">
              <a:latin typeface="Constantia"/>
              <a:cs typeface="Constantia"/>
            </a:endParaRPr>
          </a:p>
          <a:p>
            <a:pPr marL="287020" marR="36830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Derive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minimum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number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sampling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point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location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(NL)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from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following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equation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NL=A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A=area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clean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room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square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meter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337945" algn="l"/>
                <a:tab pos="6397625" algn="l"/>
              </a:tabLst>
            </a:pPr>
            <a:r>
              <a:rPr dirty="0" sz="2600" spc="-10">
                <a:latin typeface="Constantia"/>
                <a:cs typeface="Constantia"/>
              </a:rPr>
              <a:t>Check	the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counts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locations	using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calibrated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counter.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EX:For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Secondary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gowning-Nlis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02,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Where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Blister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PKg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room,Nlis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05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867265"/>
            <a:ext cx="8000365" cy="42278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Criteria: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Class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100,000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&gt;0.5should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3520000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&gt;1.0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then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832000</a:t>
            </a:r>
            <a:endParaRPr sz="2600">
              <a:latin typeface="Constantia"/>
              <a:cs typeface="Constantia"/>
            </a:endParaRPr>
          </a:p>
          <a:p>
            <a:pPr marL="287020" marR="474980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&gt;5.0should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29300 </a:t>
            </a:r>
            <a:r>
              <a:rPr dirty="0" sz="2600" spc="-10">
                <a:latin typeface="Constantia"/>
                <a:cs typeface="Constantia"/>
              </a:rPr>
              <a:t>per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cubic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Meter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Air.</a:t>
            </a:r>
            <a:endParaRPr sz="2600">
              <a:latin typeface="Constantia"/>
              <a:cs typeface="Constantia"/>
            </a:endParaRPr>
          </a:p>
          <a:p>
            <a:pPr marL="365760" indent="-353695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Criteria: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Class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100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.0.5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should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3520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.1.0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832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ts val="2810"/>
              </a:lnSpc>
              <a:spcBef>
                <a:spcPts val="6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&gt;5.0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29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Cubic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Mater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Air.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104" y="794080"/>
            <a:ext cx="624459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/>
              <a:t>Alert</a:t>
            </a:r>
            <a:r>
              <a:rPr dirty="0" sz="4500" spc="-65"/>
              <a:t> </a:t>
            </a:r>
            <a:r>
              <a:rPr dirty="0" sz="4500"/>
              <a:t>Limit:[Non</a:t>
            </a:r>
            <a:r>
              <a:rPr dirty="0" sz="4500" spc="-95"/>
              <a:t> </a:t>
            </a:r>
            <a:r>
              <a:rPr dirty="0" sz="4500" spc="-15"/>
              <a:t>Pathogen]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If </a:t>
            </a:r>
            <a:r>
              <a:rPr dirty="0" spc="-15"/>
              <a:t>microbial </a:t>
            </a:r>
            <a:r>
              <a:rPr dirty="0" spc="-20"/>
              <a:t>count exceeds </a:t>
            </a:r>
            <a:r>
              <a:rPr dirty="0" spc="-10"/>
              <a:t>the alert </a:t>
            </a:r>
            <a:r>
              <a:rPr dirty="0" spc="-5"/>
              <a:t>limit </a:t>
            </a:r>
            <a:r>
              <a:rPr dirty="0" spc="-10"/>
              <a:t>in </a:t>
            </a:r>
            <a:r>
              <a:rPr dirty="0" spc="-5"/>
              <a:t> </a:t>
            </a:r>
            <a:r>
              <a:rPr dirty="0" spc="-15"/>
              <a:t>environmental monitoring inform </a:t>
            </a:r>
            <a:r>
              <a:rPr dirty="0" spc="-10"/>
              <a:t>the </a:t>
            </a:r>
            <a:r>
              <a:rPr dirty="0" spc="-5"/>
              <a:t>same </a:t>
            </a:r>
            <a:r>
              <a:rPr dirty="0" spc="-30"/>
              <a:t>to </a:t>
            </a:r>
            <a:r>
              <a:rPr dirty="0" spc="-10"/>
              <a:t>Quality </a:t>
            </a:r>
            <a:r>
              <a:rPr dirty="0" spc="-645"/>
              <a:t> </a:t>
            </a:r>
            <a:r>
              <a:rPr dirty="0" spc="-20"/>
              <a:t>Assurance </a:t>
            </a:r>
            <a:r>
              <a:rPr dirty="0" spc="-15"/>
              <a:t>,Production </a:t>
            </a:r>
            <a:r>
              <a:rPr dirty="0" spc="-5"/>
              <a:t>head and </a:t>
            </a:r>
            <a:r>
              <a:rPr dirty="0" spc="-15"/>
              <a:t>continue monitoring </a:t>
            </a:r>
            <a:r>
              <a:rPr dirty="0" spc="-640"/>
              <a:t> </a:t>
            </a:r>
            <a:r>
              <a:rPr dirty="0" spc="-10"/>
              <a:t>on</a:t>
            </a:r>
            <a:r>
              <a:rPr dirty="0" spc="-35"/>
              <a:t> </a:t>
            </a:r>
            <a:r>
              <a:rPr dirty="0" spc="-5"/>
              <a:t>next</a:t>
            </a:r>
            <a:r>
              <a:rPr dirty="0" spc="-130"/>
              <a:t> </a:t>
            </a:r>
            <a:r>
              <a:rPr dirty="0" spc="-85"/>
              <a:t>day.</a:t>
            </a:r>
          </a:p>
          <a:p>
            <a:pPr marL="287020" marR="24130" indent="-274320">
              <a:lnSpc>
                <a:spcPct val="100000"/>
              </a:lnSpc>
              <a:spcBef>
                <a:spcPts val="630"/>
              </a:spcBef>
            </a:pPr>
            <a:r>
              <a:rPr dirty="0" spc="-5"/>
              <a:t>If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-114"/>
              <a:t> </a:t>
            </a:r>
            <a:r>
              <a:rPr dirty="0" spc="-10"/>
              <a:t>contaminant</a:t>
            </a:r>
            <a:r>
              <a:rPr dirty="0" spc="-80"/>
              <a:t> </a:t>
            </a:r>
            <a:r>
              <a:rPr dirty="0" spc="-20"/>
              <a:t>levels</a:t>
            </a:r>
            <a:r>
              <a:rPr dirty="0" spc="-100"/>
              <a:t> </a:t>
            </a:r>
            <a:r>
              <a:rPr dirty="0" spc="-25"/>
              <a:t>are</a:t>
            </a:r>
            <a:r>
              <a:rPr dirty="0" spc="-70"/>
              <a:t> </a:t>
            </a:r>
            <a:r>
              <a:rPr dirty="0" spc="-5"/>
              <a:t>seen</a:t>
            </a:r>
            <a:r>
              <a:rPr dirty="0" spc="-95"/>
              <a:t> </a:t>
            </a:r>
            <a:r>
              <a:rPr dirty="0" spc="-15"/>
              <a:t>consistent</a:t>
            </a:r>
            <a:r>
              <a:rPr dirty="0" spc="-130"/>
              <a:t> </a:t>
            </a:r>
            <a:r>
              <a:rPr dirty="0" spc="-10"/>
              <a:t>or</a:t>
            </a:r>
            <a:r>
              <a:rPr dirty="0" spc="-90"/>
              <a:t> </a:t>
            </a:r>
            <a:r>
              <a:rPr dirty="0" spc="-10"/>
              <a:t>increase, </a:t>
            </a:r>
            <a:r>
              <a:rPr dirty="0" spc="-640"/>
              <a:t> </a:t>
            </a:r>
            <a:r>
              <a:rPr dirty="0" spc="-10"/>
              <a:t>advise</a:t>
            </a:r>
            <a:r>
              <a:rPr dirty="0" spc="-75"/>
              <a:t> </a:t>
            </a:r>
            <a:r>
              <a:rPr dirty="0" spc="-35"/>
              <a:t>to</a:t>
            </a:r>
            <a:r>
              <a:rPr dirty="0" spc="-70"/>
              <a:t> </a:t>
            </a:r>
            <a:r>
              <a:rPr dirty="0" spc="-10"/>
              <a:t>increase</a:t>
            </a:r>
            <a:r>
              <a:rPr dirty="0" spc="-65"/>
              <a:t> </a:t>
            </a:r>
            <a:r>
              <a:rPr dirty="0" spc="-10"/>
              <a:t>frequency</a:t>
            </a:r>
            <a:r>
              <a:rPr dirty="0" spc="-75"/>
              <a:t> </a:t>
            </a:r>
            <a:r>
              <a:rPr dirty="0" spc="-15"/>
              <a:t>of</a:t>
            </a:r>
            <a:r>
              <a:rPr dirty="0" spc="-5"/>
              <a:t> </a:t>
            </a:r>
            <a:r>
              <a:rPr dirty="0" spc="-15"/>
              <a:t>cleaning.</a:t>
            </a:r>
          </a:p>
          <a:p>
            <a:pPr marL="287020" marR="43180" indent="-274320">
              <a:lnSpc>
                <a:spcPct val="100000"/>
              </a:lnSpc>
              <a:spcBef>
                <a:spcPts val="625"/>
              </a:spcBef>
            </a:pPr>
            <a:r>
              <a:rPr dirty="0" spc="-20"/>
              <a:t>Monitor </a:t>
            </a:r>
            <a:r>
              <a:rPr dirty="0" spc="-10"/>
              <a:t>the </a:t>
            </a:r>
            <a:r>
              <a:rPr dirty="0" spc="-20"/>
              <a:t>area </a:t>
            </a:r>
            <a:r>
              <a:rPr dirty="0" spc="-15"/>
              <a:t>frequently </a:t>
            </a:r>
            <a:r>
              <a:rPr dirty="0" spc="-10"/>
              <a:t>till the </a:t>
            </a:r>
            <a:r>
              <a:rPr dirty="0" spc="-15"/>
              <a:t>environment </a:t>
            </a:r>
            <a:r>
              <a:rPr dirty="0" spc="-20"/>
              <a:t>count </a:t>
            </a:r>
            <a:r>
              <a:rPr dirty="0" spc="-15"/>
              <a:t> </a:t>
            </a:r>
            <a:r>
              <a:rPr dirty="0" spc="-20"/>
              <a:t>comes</a:t>
            </a:r>
            <a:r>
              <a:rPr dirty="0" spc="-35"/>
              <a:t> </a:t>
            </a:r>
            <a:r>
              <a:rPr dirty="0" spc="-25"/>
              <a:t>below</a:t>
            </a:r>
            <a:r>
              <a:rPr dirty="0" spc="-100"/>
              <a:t> </a:t>
            </a:r>
            <a:r>
              <a:rPr dirty="0" spc="-5"/>
              <a:t>alert</a:t>
            </a:r>
            <a:r>
              <a:rPr dirty="0" spc="-35"/>
              <a:t> </a:t>
            </a:r>
            <a:r>
              <a:rPr dirty="0" spc="-5"/>
              <a:t>limit</a:t>
            </a:r>
            <a:r>
              <a:rPr dirty="0" spc="-75"/>
              <a:t> </a:t>
            </a:r>
            <a:r>
              <a:rPr dirty="0" spc="-10"/>
              <a:t>During</a:t>
            </a:r>
            <a:r>
              <a:rPr dirty="0" spc="5"/>
              <a:t> </a:t>
            </a:r>
            <a:r>
              <a:rPr dirty="0" spc="-5"/>
              <a:t>this</a:t>
            </a:r>
            <a:r>
              <a:rPr dirty="0" spc="-90"/>
              <a:t> </a:t>
            </a:r>
            <a:r>
              <a:rPr dirty="0" spc="-10"/>
              <a:t>period </a:t>
            </a:r>
            <a:r>
              <a:rPr dirty="0" spc="-20"/>
              <a:t>production </a:t>
            </a:r>
            <a:r>
              <a:rPr dirty="0" spc="-635"/>
              <a:t> </a:t>
            </a:r>
            <a:r>
              <a:rPr dirty="0" spc="-5"/>
              <a:t>activity</a:t>
            </a:r>
            <a:r>
              <a:rPr dirty="0" spc="-155"/>
              <a:t> </a:t>
            </a:r>
            <a:r>
              <a:rPr dirty="0" spc="-5"/>
              <a:t>will</a:t>
            </a:r>
            <a:r>
              <a:rPr dirty="0" spc="5"/>
              <a:t> </a:t>
            </a:r>
            <a:r>
              <a:rPr dirty="0" spc="-10"/>
              <a:t>be</a:t>
            </a:r>
            <a:r>
              <a:rPr dirty="0" spc="-130"/>
              <a:t> </a:t>
            </a:r>
            <a:r>
              <a:rPr dirty="0" spc="-15"/>
              <a:t>continued.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104" y="651205"/>
            <a:ext cx="650367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/>
              <a:t>Action</a:t>
            </a:r>
            <a:r>
              <a:rPr dirty="0" sz="4500" spc="-75"/>
              <a:t> </a:t>
            </a:r>
            <a:r>
              <a:rPr dirty="0" sz="4500"/>
              <a:t>limit:[Non</a:t>
            </a:r>
            <a:r>
              <a:rPr dirty="0" sz="4500" spc="-40"/>
              <a:t> </a:t>
            </a:r>
            <a:r>
              <a:rPr dirty="0" sz="4500" spc="-15"/>
              <a:t>Pathogen]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6244" y="1947748"/>
            <a:ext cx="7967980" cy="367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If </a:t>
            </a:r>
            <a:r>
              <a:rPr dirty="0" sz="2600" spc="-15">
                <a:latin typeface="Constantia"/>
                <a:cs typeface="Constantia"/>
              </a:rPr>
              <a:t>microbial </a:t>
            </a:r>
            <a:r>
              <a:rPr dirty="0" sz="2600" spc="-20">
                <a:latin typeface="Constantia"/>
                <a:cs typeface="Constantia"/>
              </a:rPr>
              <a:t>count exceeds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action limit </a:t>
            </a:r>
            <a:r>
              <a:rPr dirty="0" sz="2600">
                <a:latin typeface="Constantia"/>
                <a:cs typeface="Constantia"/>
              </a:rPr>
              <a:t>in 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environmental monitoring </a:t>
            </a:r>
            <a:r>
              <a:rPr dirty="0" sz="2600" spc="-20">
                <a:latin typeface="Constantia"/>
                <a:cs typeface="Constantia"/>
              </a:rPr>
              <a:t>stop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20">
                <a:latin typeface="Constantia"/>
                <a:cs typeface="Constantia"/>
              </a:rPr>
              <a:t>production </a:t>
            </a:r>
            <a:r>
              <a:rPr dirty="0" sz="2600" spc="-5">
                <a:latin typeface="Constantia"/>
                <a:cs typeface="Constantia"/>
              </a:rPr>
              <a:t>activity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particular </a:t>
            </a:r>
            <a:r>
              <a:rPr dirty="0" sz="2600" spc="-20">
                <a:latin typeface="Constantia"/>
                <a:cs typeface="Constantia"/>
              </a:rPr>
              <a:t>area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>
                <a:latin typeface="Constantia"/>
                <a:cs typeface="Constantia"/>
              </a:rPr>
              <a:t>carry </a:t>
            </a:r>
            <a:r>
              <a:rPr dirty="0" sz="2600" spc="-15">
                <a:latin typeface="Constantia"/>
                <a:cs typeface="Constantia"/>
              </a:rPr>
              <a:t>out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investigation.Quarantine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products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10">
                <a:latin typeface="Constantia"/>
                <a:cs typeface="Constantia"/>
              </a:rPr>
              <a:t> during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35687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173980" algn="l"/>
              </a:tabLst>
            </a:pPr>
            <a:r>
              <a:rPr dirty="0" sz="2600" spc="-10">
                <a:latin typeface="Constantia"/>
                <a:cs typeface="Constantia"/>
              </a:rPr>
              <a:t>Recheck the bioload of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5">
                <a:latin typeface="Constantia"/>
                <a:cs typeface="Constantia"/>
              </a:rPr>
              <a:t>products,which </a:t>
            </a:r>
            <a:r>
              <a:rPr dirty="0" sz="2600" spc="-40">
                <a:latin typeface="Constantia"/>
                <a:cs typeface="Constantia"/>
              </a:rPr>
              <a:t>were 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during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two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weeks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by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drawing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extra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samples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order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to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evaluate	</a:t>
            </a:r>
            <a:r>
              <a:rPr dirty="0" sz="2600" spc="-10">
                <a:latin typeface="Constantia"/>
                <a:cs typeface="Constantia"/>
              </a:rPr>
              <a:t>the effect on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6" y="722452"/>
            <a:ext cx="237998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100"/>
              <a:t>P</a:t>
            </a:r>
            <a:r>
              <a:rPr dirty="0" sz="4500" spc="-45"/>
              <a:t>a</a:t>
            </a:r>
            <a:r>
              <a:rPr dirty="0" sz="4500" spc="5"/>
              <a:t>tho</a:t>
            </a:r>
            <a:r>
              <a:rPr dirty="0" sz="4500" spc="-35"/>
              <a:t>g</a:t>
            </a:r>
            <a:r>
              <a:rPr dirty="0" sz="4500" spc="5"/>
              <a:t>e</a:t>
            </a:r>
            <a:r>
              <a:rPr dirty="0" sz="4500" spc="15"/>
              <a:t>n</a:t>
            </a:r>
            <a:r>
              <a:rPr dirty="0" sz="4500"/>
              <a:t>: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6244" y="1947748"/>
            <a:ext cx="7984490" cy="367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onstantia"/>
                <a:cs typeface="Constantia"/>
              </a:rPr>
              <a:t>If </a:t>
            </a:r>
            <a:r>
              <a:rPr dirty="0" sz="2600" spc="-15">
                <a:latin typeface="Constantia"/>
                <a:cs typeface="Constantia"/>
              </a:rPr>
              <a:t>pathogen </a:t>
            </a:r>
            <a:r>
              <a:rPr dirty="0" sz="2600">
                <a:latin typeface="Constantia"/>
                <a:cs typeface="Constantia"/>
              </a:rPr>
              <a:t>is </a:t>
            </a:r>
            <a:r>
              <a:rPr dirty="0" sz="2600" spc="-20">
                <a:latin typeface="Constantia"/>
                <a:cs typeface="Constantia"/>
              </a:rPr>
              <a:t>found </a:t>
            </a:r>
            <a:r>
              <a:rPr dirty="0" sz="2600">
                <a:latin typeface="Constantia"/>
                <a:cs typeface="Constantia"/>
              </a:rPr>
              <a:t>in </a:t>
            </a:r>
            <a:r>
              <a:rPr dirty="0" sz="2600" spc="-15">
                <a:latin typeface="Constantia"/>
                <a:cs typeface="Constantia"/>
              </a:rPr>
              <a:t>monitoring ,inform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same </a:t>
            </a:r>
            <a:r>
              <a:rPr dirty="0" sz="2600" spc="-30">
                <a:latin typeface="Constantia"/>
                <a:cs typeface="Constantia"/>
              </a:rPr>
              <a:t>to 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Quality </a:t>
            </a:r>
            <a:r>
              <a:rPr dirty="0" sz="2600" spc="-15">
                <a:latin typeface="Constantia"/>
                <a:cs typeface="Constantia"/>
              </a:rPr>
              <a:t>Assurance, Production </a:t>
            </a:r>
            <a:r>
              <a:rPr dirty="0" sz="2600" spc="-5">
                <a:latin typeface="Constantia"/>
                <a:cs typeface="Constantia"/>
              </a:rPr>
              <a:t>head and </a:t>
            </a:r>
            <a:r>
              <a:rPr dirty="0" sz="2600" spc="-20">
                <a:latin typeface="Constantia"/>
                <a:cs typeface="Constantia"/>
              </a:rPr>
              <a:t>stop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activity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particular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carry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out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inverstigation.Quarantine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products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10">
                <a:latin typeface="Constantia"/>
                <a:cs typeface="Constantia"/>
              </a:rPr>
              <a:t> during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372745" indent="-274320">
              <a:lnSpc>
                <a:spcPct val="100000"/>
              </a:lnSpc>
              <a:spcBef>
                <a:spcPts val="630"/>
              </a:spcBef>
              <a:tabLst>
                <a:tab pos="1148715" algn="l"/>
              </a:tabLst>
            </a:pPr>
            <a:r>
              <a:rPr dirty="0" sz="2600" spc="-10">
                <a:latin typeface="Constantia"/>
                <a:cs typeface="Constantia"/>
              </a:rPr>
              <a:t>Recheck the bioload of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20">
                <a:latin typeface="Constantia"/>
                <a:cs typeface="Constantia"/>
              </a:rPr>
              <a:t>products,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40">
                <a:latin typeface="Constantia"/>
                <a:cs typeface="Constantia"/>
              </a:rPr>
              <a:t>were 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during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two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weeks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by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drawing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extra	</a:t>
            </a:r>
            <a:r>
              <a:rPr dirty="0" sz="2600" spc="-10">
                <a:latin typeface="Constantia"/>
                <a:cs typeface="Constantia"/>
              </a:rPr>
              <a:t>samples </a:t>
            </a:r>
            <a:r>
              <a:rPr dirty="0" sz="2600" spc="-5">
                <a:latin typeface="Constantia"/>
                <a:cs typeface="Constantia"/>
              </a:rPr>
              <a:t>in </a:t>
            </a:r>
            <a:r>
              <a:rPr dirty="0" sz="2600" spc="-20">
                <a:latin typeface="Constantia"/>
                <a:cs typeface="Constantia"/>
              </a:rPr>
              <a:t>order </a:t>
            </a:r>
            <a:r>
              <a:rPr dirty="0" sz="2600" spc="-35">
                <a:latin typeface="Constantia"/>
                <a:cs typeface="Constantia"/>
              </a:rPr>
              <a:t>to </a:t>
            </a:r>
            <a:r>
              <a:rPr dirty="0" sz="2600" spc="-20">
                <a:latin typeface="Constantia"/>
                <a:cs typeface="Constantia"/>
              </a:rPr>
              <a:t>evaluate </a:t>
            </a:r>
            <a:r>
              <a:rPr dirty="0" sz="2600" spc="-10">
                <a:latin typeface="Constantia"/>
                <a:cs typeface="Constantia"/>
              </a:rPr>
              <a:t>the effect on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153" y="794080"/>
            <a:ext cx="391414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15"/>
              <a:t>Proactive</a:t>
            </a:r>
            <a:r>
              <a:rPr dirty="0" sz="4500" spc="-100"/>
              <a:t> </a:t>
            </a:r>
            <a:r>
              <a:rPr dirty="0" sz="4500" spc="5"/>
              <a:t>action: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 marR="73914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pc="-5"/>
              <a:t>Clean/Sanitize</a:t>
            </a:r>
            <a:r>
              <a:rPr dirty="0" spc="-80"/>
              <a:t> </a:t>
            </a:r>
            <a:r>
              <a:rPr dirty="0" spc="-10"/>
              <a:t>the</a:t>
            </a:r>
            <a:r>
              <a:rPr dirty="0" spc="-65"/>
              <a:t> </a:t>
            </a:r>
            <a:r>
              <a:rPr dirty="0" spc="-10"/>
              <a:t>Manufacturing</a:t>
            </a:r>
            <a:r>
              <a:rPr dirty="0" spc="10"/>
              <a:t> </a:t>
            </a:r>
            <a:r>
              <a:rPr dirty="0" spc="-5"/>
              <a:t>facilities</a:t>
            </a:r>
            <a:r>
              <a:rPr dirty="0" spc="-130"/>
              <a:t> </a:t>
            </a:r>
            <a:r>
              <a:rPr dirty="0" spc="-5"/>
              <a:t>as</a:t>
            </a:r>
            <a:r>
              <a:rPr dirty="0" spc="-80"/>
              <a:t> </a:t>
            </a:r>
            <a:r>
              <a:rPr dirty="0" spc="-10"/>
              <a:t>per </a:t>
            </a:r>
            <a:r>
              <a:rPr dirty="0" spc="-635"/>
              <a:t> </a:t>
            </a:r>
            <a:r>
              <a:rPr dirty="0" spc="-15"/>
              <a:t>Standard</a:t>
            </a:r>
            <a:r>
              <a:rPr dirty="0" spc="-20"/>
              <a:t> </a:t>
            </a:r>
            <a:r>
              <a:rPr dirty="0" spc="-15"/>
              <a:t>operating</a:t>
            </a:r>
            <a:r>
              <a:rPr dirty="0" spc="-5"/>
              <a:t> </a:t>
            </a:r>
            <a:r>
              <a:rPr dirty="0" spc="-25"/>
              <a:t>procedure.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pc="-20"/>
              <a:t>Advantages:</a:t>
            </a: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97535" algn="l"/>
              </a:tabLst>
            </a:pPr>
            <a:r>
              <a:rPr dirty="0" spc="-10"/>
              <a:t>The</a:t>
            </a:r>
            <a:r>
              <a:rPr dirty="0" spc="-60"/>
              <a:t> </a:t>
            </a:r>
            <a:r>
              <a:rPr dirty="0" spc="-5"/>
              <a:t>primary</a:t>
            </a:r>
            <a:r>
              <a:rPr dirty="0" spc="-45"/>
              <a:t> </a:t>
            </a:r>
            <a:r>
              <a:rPr dirty="0"/>
              <a:t>benefit</a:t>
            </a:r>
            <a:r>
              <a:rPr dirty="0" spc="-120"/>
              <a:t> </a:t>
            </a:r>
            <a:r>
              <a:rPr dirty="0" spc="-10"/>
              <a:t>of</a:t>
            </a:r>
            <a:r>
              <a:rPr dirty="0" spc="10"/>
              <a:t> </a:t>
            </a:r>
            <a:r>
              <a:rPr dirty="0" spc="-15"/>
              <a:t>environmental</a:t>
            </a:r>
            <a:r>
              <a:rPr dirty="0" spc="15"/>
              <a:t> </a:t>
            </a:r>
            <a:r>
              <a:rPr dirty="0" spc="-15"/>
              <a:t>monitoring</a:t>
            </a:r>
            <a:r>
              <a:rPr dirty="0" spc="55"/>
              <a:t> </a:t>
            </a:r>
            <a:r>
              <a:rPr dirty="0" spc="-5"/>
              <a:t>is</a:t>
            </a:r>
            <a:r>
              <a:rPr dirty="0" spc="-85"/>
              <a:t> </a:t>
            </a:r>
            <a:r>
              <a:rPr dirty="0" spc="-35"/>
              <a:t>to </a:t>
            </a:r>
            <a:r>
              <a:rPr dirty="0" spc="-635"/>
              <a:t> </a:t>
            </a:r>
            <a:r>
              <a:rPr dirty="0" spc="-5"/>
              <a:t>check</a:t>
            </a:r>
            <a:r>
              <a:rPr dirty="0" spc="-50"/>
              <a:t> </a:t>
            </a:r>
            <a:r>
              <a:rPr dirty="0" spc="-10"/>
              <a:t>that</a:t>
            </a:r>
            <a:r>
              <a:rPr dirty="0" spc="-150"/>
              <a:t> </a:t>
            </a:r>
            <a:r>
              <a:rPr dirty="0" spc="-30"/>
              <a:t>your</a:t>
            </a:r>
            <a:r>
              <a:rPr dirty="0" spc="-90"/>
              <a:t> </a:t>
            </a:r>
            <a:r>
              <a:rPr dirty="0" spc="-5"/>
              <a:t>policy</a:t>
            </a:r>
            <a:r>
              <a:rPr dirty="0" spc="-105"/>
              <a:t> </a:t>
            </a:r>
            <a:r>
              <a:rPr dirty="0" spc="-10"/>
              <a:t>statement,</a:t>
            </a:r>
            <a:r>
              <a:rPr dirty="0" spc="-15"/>
              <a:t> </a:t>
            </a:r>
            <a:r>
              <a:rPr dirty="0" spc="-5"/>
              <a:t>plan,or</a:t>
            </a:r>
            <a:r>
              <a:rPr dirty="0" spc="-120"/>
              <a:t> </a:t>
            </a:r>
            <a:r>
              <a:rPr dirty="0" spc="-15"/>
              <a:t>condition</a:t>
            </a:r>
            <a:r>
              <a:rPr dirty="0" spc="-95"/>
              <a:t> </a:t>
            </a:r>
            <a:r>
              <a:rPr dirty="0" spc="-10"/>
              <a:t>on </a:t>
            </a:r>
            <a:r>
              <a:rPr dirty="0" spc="-640"/>
              <a:t> </a:t>
            </a:r>
            <a:r>
              <a:rPr dirty="0" spc="-5"/>
              <a:t>a	</a:t>
            </a:r>
            <a:r>
              <a:rPr dirty="0" spc="-25"/>
              <a:t>resoure </a:t>
            </a:r>
            <a:r>
              <a:rPr dirty="0" spc="-15"/>
              <a:t>consent </a:t>
            </a:r>
            <a:r>
              <a:rPr dirty="0" spc="-5"/>
              <a:t>has </a:t>
            </a:r>
            <a:r>
              <a:rPr dirty="0" spc="-20"/>
              <a:t>resulted </a:t>
            </a:r>
            <a:r>
              <a:rPr dirty="0" spc="-5"/>
              <a:t>in </a:t>
            </a:r>
            <a:r>
              <a:rPr dirty="0" spc="-10"/>
              <a:t>the </a:t>
            </a:r>
            <a:r>
              <a:rPr dirty="0" spc="-15"/>
              <a:t>environment </a:t>
            </a:r>
            <a:r>
              <a:rPr dirty="0" spc="-10"/>
              <a:t> </a:t>
            </a:r>
            <a:r>
              <a:rPr dirty="0" spc="-25"/>
              <a:t>outcome </a:t>
            </a:r>
            <a:r>
              <a:rPr dirty="0" spc="-35"/>
              <a:t>you </a:t>
            </a:r>
            <a:r>
              <a:rPr dirty="0" spc="-15"/>
              <a:t>expected. </a:t>
            </a:r>
            <a:r>
              <a:rPr dirty="0" spc="-35"/>
              <a:t>It </a:t>
            </a:r>
            <a:r>
              <a:rPr dirty="0" spc="-20"/>
              <a:t>provides </a:t>
            </a:r>
            <a:r>
              <a:rPr dirty="0" spc="-10"/>
              <a:t>information </a:t>
            </a:r>
            <a:r>
              <a:rPr dirty="0" spc="-30"/>
              <a:t>to </a:t>
            </a:r>
            <a:r>
              <a:rPr dirty="0" spc="-25"/>
              <a:t> </a:t>
            </a:r>
            <a:r>
              <a:rPr dirty="0" spc="-10"/>
              <a:t>understand the </a:t>
            </a:r>
            <a:r>
              <a:rPr dirty="0" spc="-20"/>
              <a:t>current </a:t>
            </a:r>
            <a:r>
              <a:rPr dirty="0" spc="-15"/>
              <a:t>state </a:t>
            </a:r>
            <a:r>
              <a:rPr dirty="0" spc="-10"/>
              <a:t>of the </a:t>
            </a:r>
            <a:r>
              <a:rPr dirty="0" spc="-15"/>
              <a:t>environment </a:t>
            </a:r>
            <a:r>
              <a:rPr dirty="0" spc="-5"/>
              <a:t>and </a:t>
            </a:r>
            <a:r>
              <a:rPr dirty="0"/>
              <a:t> </a:t>
            </a:r>
            <a:r>
              <a:rPr dirty="0" spc="-5"/>
              <a:t>assess</a:t>
            </a:r>
            <a:r>
              <a:rPr dirty="0" spc="-140"/>
              <a:t> </a:t>
            </a:r>
            <a:r>
              <a:rPr dirty="0" spc="-10"/>
              <a:t>whether</a:t>
            </a:r>
            <a:r>
              <a:rPr dirty="0" spc="-95"/>
              <a:t> </a:t>
            </a:r>
            <a:r>
              <a:rPr dirty="0" spc="-5"/>
              <a:t>things</a:t>
            </a:r>
            <a:r>
              <a:rPr dirty="0" spc="-120"/>
              <a:t> </a:t>
            </a:r>
            <a:r>
              <a:rPr dirty="0" spc="-25"/>
              <a:t>are</a:t>
            </a:r>
            <a:r>
              <a:rPr dirty="0" spc="-90"/>
              <a:t> </a:t>
            </a:r>
            <a:r>
              <a:rPr dirty="0" spc="-25"/>
              <a:t>getting</a:t>
            </a:r>
            <a:r>
              <a:rPr dirty="0" spc="20"/>
              <a:t> </a:t>
            </a:r>
            <a:r>
              <a:rPr dirty="0" spc="-25"/>
              <a:t>better</a:t>
            </a:r>
            <a:r>
              <a:rPr dirty="0" spc="-105"/>
              <a:t> </a:t>
            </a:r>
            <a:r>
              <a:rPr dirty="0" spc="-15"/>
              <a:t>or</a:t>
            </a:r>
            <a:r>
              <a:rPr dirty="0" spc="-130"/>
              <a:t> </a:t>
            </a:r>
            <a:r>
              <a:rPr dirty="0" spc="-20"/>
              <a:t>worse.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3470275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Disad</a:t>
            </a:r>
            <a:r>
              <a:rPr dirty="0" sz="5000" spc="-80"/>
              <a:t>v</a:t>
            </a:r>
            <a:r>
              <a:rPr dirty="0" sz="5000" spc="-5"/>
              <a:t>a</a:t>
            </a:r>
            <a:r>
              <a:rPr dirty="0" sz="5000" spc="-50"/>
              <a:t>n</a:t>
            </a:r>
            <a:r>
              <a:rPr dirty="0" sz="5000" spc="-70"/>
              <a:t>t</a:t>
            </a:r>
            <a:r>
              <a:rPr dirty="0" sz="5000" spc="-5"/>
              <a:t>a</a:t>
            </a:r>
            <a:r>
              <a:rPr dirty="0" sz="5000" spc="-45"/>
              <a:t>g</a:t>
            </a:r>
            <a:r>
              <a:rPr dirty="0" sz="5000" spc="-5"/>
              <a:t>e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536244" y="1867265"/>
            <a:ext cx="7693025" cy="23253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Expensive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Requires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regular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calibration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Difficult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to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analyze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statistics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examine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long-term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trends.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Precludes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use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data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computational </a:t>
            </a:r>
            <a:r>
              <a:rPr dirty="0" sz="2600" spc="-25">
                <a:latin typeface="Constantia"/>
                <a:cs typeface="Constantia"/>
              </a:rPr>
              <a:t>tools.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47748"/>
            <a:ext cx="7736840" cy="256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4445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995035" algn="l"/>
              </a:tabLst>
            </a:pPr>
            <a:r>
              <a:rPr dirty="0" sz="2600" spc="-10">
                <a:latin typeface="Constantia"/>
                <a:cs typeface="Constantia"/>
              </a:rPr>
              <a:t>As </a:t>
            </a:r>
            <a:r>
              <a:rPr dirty="0" sz="2600" spc="-5">
                <a:latin typeface="Constantia"/>
                <a:cs typeface="Constantia"/>
              </a:rPr>
              <a:t>a basic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5">
                <a:latin typeface="Constantia"/>
                <a:cs typeface="Constantia"/>
              </a:rPr>
              <a:t>managing </a:t>
            </a:r>
            <a:r>
              <a:rPr dirty="0" sz="2600" spc="-10">
                <a:latin typeface="Constantia"/>
                <a:cs typeface="Constantia"/>
              </a:rPr>
              <a:t>biological </a:t>
            </a:r>
            <a:r>
              <a:rPr dirty="0" sz="2600" spc="-25">
                <a:latin typeface="Constantia"/>
                <a:cs typeface="Constantia"/>
              </a:rPr>
              <a:t>resources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sustai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5">
                <a:latin typeface="Constantia"/>
                <a:cs typeface="Constantia"/>
              </a:rPr>
              <a:t>ab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de</a:t>
            </a:r>
            <a:r>
              <a:rPr dirty="0" sz="2600" spc="-85">
                <a:latin typeface="Constantia"/>
                <a:cs typeface="Constantia"/>
              </a:rPr>
              <a:t>v</a:t>
            </a:r>
            <a:r>
              <a:rPr dirty="0" sz="2600" spc="-5">
                <a:latin typeface="Constantia"/>
                <a:cs typeface="Constantia"/>
              </a:rPr>
              <a:t>el</a:t>
            </a:r>
            <a:r>
              <a:rPr dirty="0" sz="2600" spc="-2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5">
                <a:latin typeface="Constantia"/>
                <a:cs typeface="Constantia"/>
              </a:rPr>
              <a:t>ent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r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65">
                <a:latin typeface="Constantia"/>
                <a:cs typeface="Constantia"/>
              </a:rPr>
              <a:t>r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 spc="-5">
                <a:latin typeface="Constantia"/>
                <a:cs typeface="Constantia"/>
              </a:rPr>
              <a:t>es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sm</a:t>
            </a:r>
            <a:r>
              <a:rPr dirty="0" sz="2600" spc="-5">
                <a:latin typeface="Constantia"/>
                <a:cs typeface="Constantia"/>
              </a:rPr>
              <a:t>ent.</a:t>
            </a:r>
            <a:endParaRPr sz="2600">
              <a:latin typeface="Constantia"/>
              <a:cs typeface="Constantia"/>
            </a:endParaRPr>
          </a:p>
          <a:p>
            <a:pPr marL="287020" marR="7410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aids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management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conservation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ecosystem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population;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0">
                <a:latin typeface="Constantia"/>
                <a:cs typeface="Constantia"/>
              </a:rPr>
              <a:t>Usage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advanced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knowledge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about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dynamics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ecosystem.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25222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Purpose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20"/>
              <a:t>Environmental </a:t>
            </a:r>
            <a:r>
              <a:rPr dirty="0" spc="-800"/>
              <a:t> </a:t>
            </a:r>
            <a:r>
              <a:rPr dirty="0" spc="-10"/>
              <a:t>Monitoring</a:t>
            </a:r>
            <a:r>
              <a:rPr dirty="0"/>
              <a:t> </a:t>
            </a:r>
            <a:r>
              <a:rPr dirty="0" spc="-25"/>
              <a:t>Program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The </a:t>
            </a:r>
            <a:r>
              <a:rPr dirty="0" spc="-10"/>
              <a:t>CGMP </a:t>
            </a:r>
            <a:r>
              <a:rPr dirty="0" spc="-15"/>
              <a:t>(current </a:t>
            </a:r>
            <a:r>
              <a:rPr dirty="0" spc="-10"/>
              <a:t>good manufacturing </a:t>
            </a:r>
            <a:r>
              <a:rPr dirty="0" spc="-800"/>
              <a:t> </a:t>
            </a:r>
            <a:r>
              <a:rPr dirty="0" spc="-15"/>
              <a:t>practise)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3442461"/>
            <a:ext cx="8021320" cy="2561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Provides </a:t>
            </a:r>
            <a:r>
              <a:rPr dirty="0" sz="2600" spc="-10">
                <a:latin typeface="Constantia"/>
                <a:cs typeface="Constantia"/>
              </a:rPr>
              <a:t>crucial information on </a:t>
            </a:r>
            <a:r>
              <a:rPr dirty="0" sz="2600" spc="-5">
                <a:latin typeface="Constantia"/>
                <a:cs typeface="Constantia"/>
              </a:rPr>
              <a:t>the quality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aseptic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processing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during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manufacturing</a:t>
            </a:r>
            <a:endParaRPr sz="2600">
              <a:latin typeface="Constantia"/>
              <a:cs typeface="Constantia"/>
            </a:endParaRPr>
          </a:p>
          <a:p>
            <a:pPr marL="286385" marR="1397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Prevents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release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potentially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contaminated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batch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if</a:t>
            </a:r>
            <a:r>
              <a:rPr dirty="0" sz="2600" spc="-20">
                <a:latin typeface="Constantia"/>
                <a:cs typeface="Constantia"/>
              </a:rPr>
              <a:t> appropriate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standards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fulfilled</a:t>
            </a:r>
            <a:endParaRPr sz="2600">
              <a:latin typeface="Constantia"/>
              <a:cs typeface="Constantia"/>
            </a:endParaRPr>
          </a:p>
          <a:p>
            <a:pPr marL="286385" marR="45085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079365" algn="l"/>
              </a:tabLst>
            </a:pPr>
            <a:r>
              <a:rPr dirty="0" sz="2600" spc="-20">
                <a:latin typeface="Constantia"/>
                <a:cs typeface="Constantia"/>
              </a:rPr>
              <a:t>Prevents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future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contaminated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by	</a:t>
            </a:r>
            <a:r>
              <a:rPr dirty="0" sz="2600" spc="-10">
                <a:latin typeface="Constantia"/>
                <a:cs typeface="Constantia"/>
              </a:rPr>
              <a:t>detecting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adverse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trends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428498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“</a:t>
            </a:r>
            <a:r>
              <a:rPr dirty="0" sz="5000" spc="-55"/>
              <a:t>C</a:t>
            </a:r>
            <a:r>
              <a:rPr dirty="0" sz="5000" spc="-10"/>
              <a:t>ONC</a:t>
            </a:r>
            <a:r>
              <a:rPr dirty="0" sz="5000" spc="-114"/>
              <a:t>L</a:t>
            </a:r>
            <a:r>
              <a:rPr dirty="0" sz="5000" spc="-5"/>
              <a:t>USION</a:t>
            </a:r>
            <a:r>
              <a:rPr dirty="0" sz="5000" spc="-30"/>
              <a:t>S</a:t>
            </a:r>
            <a:r>
              <a:rPr dirty="0" sz="5000" spc="-5"/>
              <a:t>”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536244" y="1947748"/>
            <a:ext cx="803783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critical</a:t>
            </a:r>
            <a:r>
              <a:rPr dirty="0" sz="2600" spc="-30">
                <a:latin typeface="Constantia"/>
                <a:cs typeface="Constantia"/>
              </a:rPr>
              <a:t> to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protection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human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health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423" y="1935479"/>
            <a:ext cx="540715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47748"/>
            <a:ext cx="7915909" cy="279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Microbial monitoring </a:t>
            </a:r>
            <a:r>
              <a:rPr dirty="0" sz="2600">
                <a:latin typeface="Constantia"/>
                <a:cs typeface="Constantia"/>
              </a:rPr>
              <a:t>is </a:t>
            </a:r>
            <a:r>
              <a:rPr dirty="0" sz="2600" spc="-5">
                <a:latin typeface="Constantia"/>
                <a:cs typeface="Constantia"/>
              </a:rPr>
              <a:t>a </a:t>
            </a:r>
            <a:r>
              <a:rPr dirty="0" sz="2600" spc="-25">
                <a:latin typeface="Constantia"/>
                <a:cs typeface="Constantia"/>
              </a:rPr>
              <a:t>program </a:t>
            </a:r>
            <a:r>
              <a:rPr dirty="0" sz="2600" spc="-5">
                <a:latin typeface="Constantia"/>
                <a:cs typeface="Constantia"/>
              </a:rPr>
              <a:t>designed </a:t>
            </a:r>
            <a:r>
              <a:rPr dirty="0" sz="2600" spc="-30">
                <a:latin typeface="Constantia"/>
                <a:cs typeface="Constantia"/>
              </a:rPr>
              <a:t>to 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demonstrate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5">
                <a:latin typeface="Constantia"/>
                <a:cs typeface="Constantia"/>
              </a:rPr>
              <a:t>control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viable(living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microorganisms) </a:t>
            </a:r>
            <a:r>
              <a:rPr dirty="0" sz="2600" spc="-5">
                <a:latin typeface="Constantia"/>
                <a:cs typeface="Constantia"/>
              </a:rPr>
              <a:t>and non-viable </a:t>
            </a:r>
            <a:r>
              <a:rPr dirty="0" sz="2600" spc="-10">
                <a:latin typeface="Constantia"/>
                <a:cs typeface="Constantia"/>
              </a:rPr>
              <a:t>particles </a:t>
            </a:r>
            <a:r>
              <a:rPr dirty="0" sz="2600" spc="-5">
                <a:latin typeface="Constantia"/>
                <a:cs typeface="Constantia"/>
              </a:rPr>
              <a:t>in critical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areas. </a:t>
            </a:r>
            <a:r>
              <a:rPr dirty="0" sz="2600" spc="-5">
                <a:latin typeface="Constantia"/>
                <a:cs typeface="Constantia"/>
              </a:rPr>
              <a:t>These </a:t>
            </a:r>
            <a:r>
              <a:rPr dirty="0" sz="2600" spc="-20">
                <a:latin typeface="Constantia"/>
                <a:cs typeface="Constantia"/>
              </a:rPr>
              <a:t>area </a:t>
            </a:r>
            <a:r>
              <a:rPr dirty="0" sz="2600" spc="-10">
                <a:latin typeface="Constantia"/>
                <a:cs typeface="Constantia"/>
              </a:rPr>
              <a:t>include clean-rooms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5">
                <a:latin typeface="Constantia"/>
                <a:cs typeface="Constantia"/>
              </a:rPr>
              <a:t>drug 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fill/finish, </a:t>
            </a:r>
            <a:r>
              <a:rPr dirty="0" sz="2600" spc="-15">
                <a:latin typeface="Constantia"/>
                <a:cs typeface="Constantia"/>
              </a:rPr>
              <a:t>operating </a:t>
            </a:r>
            <a:r>
              <a:rPr dirty="0" sz="2600" spc="-20">
                <a:latin typeface="Constantia"/>
                <a:cs typeface="Constantia"/>
              </a:rPr>
              <a:t>rooms </a:t>
            </a:r>
            <a:r>
              <a:rPr dirty="0" sz="2600" spc="-15">
                <a:latin typeface="Constantia"/>
                <a:cs typeface="Constantia"/>
              </a:rPr>
              <a:t>formulation </a:t>
            </a:r>
            <a:r>
              <a:rPr dirty="0" sz="2600" spc="-10">
                <a:latin typeface="Constantia"/>
                <a:cs typeface="Constantia"/>
              </a:rPr>
              <a:t>tank </a:t>
            </a:r>
            <a:r>
              <a:rPr dirty="0" sz="2600" spc="-20">
                <a:latin typeface="Constantia"/>
                <a:cs typeface="Constantia"/>
              </a:rPr>
              <a:t>rooms, 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laminar </a:t>
            </a:r>
            <a:r>
              <a:rPr dirty="0" sz="2600" spc="20">
                <a:latin typeface="Constantia"/>
                <a:cs typeface="Constantia"/>
              </a:rPr>
              <a:t>flow </a:t>
            </a:r>
            <a:r>
              <a:rPr dirty="0" sz="2600" spc="-15">
                <a:latin typeface="Constantia"/>
                <a:cs typeface="Constantia"/>
              </a:rPr>
              <a:t>hoods, </a:t>
            </a:r>
            <a:r>
              <a:rPr dirty="0" sz="2600" spc="-10">
                <a:latin typeface="Constantia"/>
                <a:cs typeface="Constantia"/>
              </a:rPr>
              <a:t>biological safety </a:t>
            </a:r>
            <a:r>
              <a:rPr dirty="0" sz="2600" spc="-15">
                <a:latin typeface="Constantia"/>
                <a:cs typeface="Constantia"/>
              </a:rPr>
              <a:t>hoods, isolators,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intravenous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compounding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areas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sterile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packaging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47748"/>
            <a:ext cx="8007350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32131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Viable </a:t>
            </a:r>
            <a:r>
              <a:rPr dirty="0" sz="2600" spc="-15">
                <a:latin typeface="Constantia"/>
                <a:cs typeface="Constantia"/>
              </a:rPr>
              <a:t>monitoring </a:t>
            </a:r>
            <a:r>
              <a:rPr dirty="0" sz="2600" spc="-5">
                <a:latin typeface="Constantia"/>
                <a:cs typeface="Constantia"/>
              </a:rPr>
              <a:t>– </a:t>
            </a:r>
            <a:r>
              <a:rPr dirty="0" sz="2600" spc="-40">
                <a:latin typeface="Constantia"/>
                <a:cs typeface="Constantia"/>
              </a:rPr>
              <a:t>Testing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15">
                <a:latin typeface="Constantia"/>
                <a:cs typeface="Constantia"/>
              </a:rPr>
              <a:t>detection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enumeration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bacteria,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yeast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mold.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It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includes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personnel,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air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surface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microbial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contamination.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Non-Viable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monitoring-A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reference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counts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measured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by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laser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counter.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47748"/>
            <a:ext cx="7951470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Environmental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surveillance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system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microbiological </a:t>
            </a:r>
            <a:r>
              <a:rPr dirty="0" sz="2600" spc="-25">
                <a:latin typeface="Constantia"/>
                <a:cs typeface="Constantia"/>
              </a:rPr>
              <a:t>control </a:t>
            </a:r>
            <a:r>
              <a:rPr dirty="0" sz="2600" spc="-10">
                <a:latin typeface="Constantia"/>
                <a:cs typeface="Constantia"/>
              </a:rPr>
              <a:t>of clean </a:t>
            </a:r>
            <a:r>
              <a:rPr dirty="0" sz="2600" spc="-20">
                <a:latin typeface="Constantia"/>
                <a:cs typeface="Constantia"/>
              </a:rPr>
              <a:t>rooms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0">
                <a:latin typeface="Constantia"/>
                <a:cs typeface="Constantia"/>
              </a:rPr>
              <a:t>other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controlled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environments.</a:t>
            </a:r>
            <a:endParaRPr sz="2600">
              <a:latin typeface="Constantia"/>
              <a:cs typeface="Constantia"/>
            </a:endParaRPr>
          </a:p>
          <a:p>
            <a:pPr marL="287020" marR="116839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5">
                <a:latin typeface="Constantia"/>
                <a:cs typeface="Constantia"/>
              </a:rPr>
              <a:t>It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process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which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provides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,testing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feedback </a:t>
            </a:r>
            <a:r>
              <a:rPr dirty="0" sz="2600" spc="-35">
                <a:latin typeface="Constantia"/>
                <a:cs typeface="Constantia"/>
              </a:rPr>
              <a:t>to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15">
                <a:latin typeface="Constantia"/>
                <a:cs typeface="Constantia"/>
              </a:rPr>
              <a:t>microbiological </a:t>
            </a:r>
            <a:r>
              <a:rPr dirty="0" sz="2600" spc="-10">
                <a:latin typeface="Constantia"/>
                <a:cs typeface="Constantia"/>
              </a:rPr>
              <a:t>quality </a:t>
            </a:r>
            <a:r>
              <a:rPr dirty="0" sz="2600" spc="-20">
                <a:latin typeface="Constantia"/>
                <a:cs typeface="Constantia"/>
              </a:rPr>
              <a:t>levels </a:t>
            </a:r>
            <a:r>
              <a:rPr dirty="0" sz="2600" spc="-5">
                <a:latin typeface="Constantia"/>
                <a:cs typeface="Constantia"/>
              </a:rPr>
              <a:t>in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aseptic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867265"/>
            <a:ext cx="8013700" cy="41884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Sources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contamination:</a:t>
            </a:r>
            <a:endParaRPr sz="2600">
              <a:latin typeface="Constantia"/>
              <a:cs typeface="Constantia"/>
            </a:endParaRPr>
          </a:p>
          <a:p>
            <a:pPr marL="287020" marR="55118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6321425" algn="l"/>
              </a:tabLst>
            </a:pPr>
            <a:r>
              <a:rPr dirty="0" sz="2600" spc="-10">
                <a:latin typeface="Constantia"/>
                <a:cs typeface="Constantia"/>
              </a:rPr>
              <a:t>Can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come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from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air,personnal,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equipment,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cleaning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agents,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containers,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water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compressed	</a:t>
            </a:r>
            <a:r>
              <a:rPr dirty="0" sz="2600" spc="-5">
                <a:latin typeface="Constantia"/>
                <a:cs typeface="Constantia"/>
              </a:rPr>
              <a:t>gases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amongst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other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things.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9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2379345" algn="l"/>
                <a:tab pos="3261360" algn="l"/>
              </a:tabLst>
            </a:pPr>
            <a:r>
              <a:rPr dirty="0" sz="2600" spc="-15">
                <a:latin typeface="Constantia"/>
                <a:cs typeface="Constantia"/>
              </a:rPr>
              <a:t>Sound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-20">
                <a:latin typeface="Constantia"/>
                <a:cs typeface="Constantia"/>
              </a:rPr>
              <a:t> required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understanding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various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stringent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regulatory	</a:t>
            </a:r>
            <a:r>
              <a:rPr dirty="0" sz="2600">
                <a:latin typeface="Constantia"/>
                <a:cs typeface="Constantia"/>
              </a:rPr>
              <a:t>specifications </a:t>
            </a:r>
            <a:r>
              <a:rPr dirty="0" sz="2600" spc="-25">
                <a:latin typeface="Constantia"/>
                <a:cs typeface="Constantia"/>
              </a:rPr>
              <a:t>by </a:t>
            </a:r>
            <a:r>
              <a:rPr dirty="0" sz="2600" spc="-15">
                <a:latin typeface="Constantia"/>
                <a:cs typeface="Constantia"/>
              </a:rPr>
              <a:t>various </a:t>
            </a:r>
            <a:r>
              <a:rPr dirty="0" sz="2600" spc="-10">
                <a:latin typeface="Constantia"/>
                <a:cs typeface="Constantia"/>
              </a:rPr>
              <a:t> organizations	</a:t>
            </a:r>
            <a:r>
              <a:rPr dirty="0" sz="2600" spc="-5">
                <a:latin typeface="Constantia"/>
                <a:cs typeface="Constantia"/>
              </a:rPr>
              <a:t>such as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food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5">
                <a:latin typeface="Constantia"/>
                <a:cs typeface="Constantia"/>
              </a:rPr>
              <a:t>Drug </a:t>
            </a:r>
            <a:r>
              <a:rPr dirty="0" sz="2600" spc="-10">
                <a:latin typeface="Constantia"/>
                <a:cs typeface="Constantia"/>
              </a:rPr>
              <a:t> Administration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[FDMA],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International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Standards </a:t>
            </a:r>
            <a:r>
              <a:rPr dirty="0" sz="2600" spc="-10">
                <a:latin typeface="Constantia"/>
                <a:cs typeface="Constantia"/>
              </a:rPr>
              <a:t> Organization</a:t>
            </a:r>
            <a:r>
              <a:rPr dirty="0" sz="2600" spc="-15">
                <a:latin typeface="Constantia"/>
                <a:cs typeface="Constantia"/>
              </a:rPr>
              <a:t> [ISO],Parenteral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Drug</a:t>
            </a:r>
            <a:r>
              <a:rPr dirty="0" sz="2600" spc="-10">
                <a:latin typeface="Constantia"/>
                <a:cs typeface="Constantia"/>
              </a:rPr>
              <a:t> Associates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[PDA],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European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Union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[EU]and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United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States </a:t>
            </a:r>
            <a:r>
              <a:rPr dirty="0" sz="2600" spc="-10">
                <a:latin typeface="Constantia"/>
                <a:cs typeface="Constantia"/>
              </a:rPr>
              <a:t> Pharmacopeia[USP].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496697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Monitoring</a:t>
            </a:r>
            <a:r>
              <a:rPr dirty="0" sz="5000" spc="-50"/>
              <a:t> </a:t>
            </a:r>
            <a:r>
              <a:rPr dirty="0" sz="5000" spc="-10"/>
              <a:t>Criteria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536244" y="1877628"/>
            <a:ext cx="8017509" cy="33928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Daily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Monitoring:</a:t>
            </a:r>
            <a:r>
              <a:rPr dirty="0" sz="2400" spc="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(Micro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Area-LAF/UV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Passbox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/Room)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Monthly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MFG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Area/Equipments/Drain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Points)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Quarterly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Compressed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Air)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Half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Yearly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Monitoring:(Operators/Personal</a:t>
            </a:r>
            <a:r>
              <a:rPr dirty="0" sz="2400" spc="1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Hygiene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monitoring)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45">
                <a:latin typeface="Constantia"/>
                <a:cs typeface="Constantia"/>
              </a:rPr>
              <a:t>Yearly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25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HVAC/AHU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System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Validations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Occasional</a:t>
            </a:r>
            <a:r>
              <a:rPr dirty="0" sz="2400" spc="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Monitoring;(As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and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When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required-During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2400" spc="-30">
                <a:latin typeface="Constantia"/>
                <a:cs typeface="Constantia"/>
              </a:rPr>
              <a:t>Technical</a:t>
            </a:r>
            <a:r>
              <a:rPr dirty="0" sz="2400" spc="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issues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with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filter/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maintenance/Filter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change)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3001" y="765111"/>
            <a:ext cx="5723255" cy="4845050"/>
            <a:chOff x="2933001" y="765111"/>
            <a:chExt cx="5723255" cy="4845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6" y="765111"/>
              <a:ext cx="5667629" cy="4844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8328" y="5315712"/>
              <a:ext cx="229997" cy="2117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935" y="5344540"/>
              <a:ext cx="185928" cy="16700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821679"/>
            <a:ext cx="9144000" cy="1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2924" y="2077034"/>
            <a:ext cx="206438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Calibri"/>
                <a:cs typeface="Calibri"/>
              </a:rPr>
              <a:t>S</a:t>
            </a:r>
            <a:r>
              <a:rPr dirty="0" sz="2000" b="1">
                <a:latin typeface="Calibri"/>
                <a:cs typeface="Calibri"/>
              </a:rPr>
              <a:t>p</a:t>
            </a:r>
            <a:r>
              <a:rPr dirty="0" sz="2000" spc="-10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c</a:t>
            </a:r>
            <a:r>
              <a:rPr dirty="0" sz="2000" spc="-15" b="1">
                <a:latin typeface="Calibri"/>
                <a:cs typeface="Calibri"/>
              </a:rPr>
              <a:t>i</a:t>
            </a:r>
            <a:r>
              <a:rPr dirty="0" sz="2000" b="1">
                <a:latin typeface="Calibri"/>
                <a:cs typeface="Calibri"/>
              </a:rPr>
              <a:t>m</a:t>
            </a:r>
            <a:r>
              <a:rPr dirty="0" sz="2000" spc="-10" b="1">
                <a:latin typeface="Calibri"/>
                <a:cs typeface="Calibri"/>
              </a:rPr>
              <a:t>e</a:t>
            </a:r>
            <a:r>
              <a:rPr dirty="0" sz="2000" spc="5" b="1">
                <a:latin typeface="Calibri"/>
                <a:cs typeface="Calibri"/>
              </a:rPr>
              <a:t>n</a:t>
            </a:r>
            <a:r>
              <a:rPr dirty="0" sz="2000" spc="-5" b="1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 b="1">
                <a:latin typeface="Calibri"/>
                <a:cs typeface="Calibri"/>
              </a:rPr>
              <a:t>to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covered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12" y="2853639"/>
            <a:ext cx="2096135" cy="1922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24815">
              <a:lnSpc>
                <a:spcPct val="100000"/>
              </a:lnSpc>
              <a:spcBef>
                <a:spcPts val="95"/>
              </a:spcBef>
            </a:pPr>
            <a:r>
              <a:rPr dirty="0" sz="1300" spc="-15">
                <a:latin typeface="Constantia"/>
                <a:cs typeface="Constantia"/>
              </a:rPr>
              <a:t>Air(For</a:t>
            </a:r>
            <a:r>
              <a:rPr dirty="0" sz="1300" spc="-5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Both</a:t>
            </a:r>
            <a:r>
              <a:rPr dirty="0" sz="1300" spc="-7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viable</a:t>
            </a:r>
            <a:r>
              <a:rPr dirty="0" sz="1300" spc="-60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and </a:t>
            </a:r>
            <a:r>
              <a:rPr dirty="0" sz="1300" spc="-310">
                <a:latin typeface="Constantia"/>
                <a:cs typeface="Constantia"/>
              </a:rPr>
              <a:t> </a:t>
            </a:r>
            <a:r>
              <a:rPr dirty="0" sz="1300" spc="-20">
                <a:latin typeface="Constantia"/>
                <a:cs typeface="Constantia"/>
              </a:rPr>
              <a:t>Non_Variable</a:t>
            </a:r>
            <a:r>
              <a:rPr dirty="0" sz="1300" spc="10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and </a:t>
            </a:r>
            <a:r>
              <a:rPr dirty="0" sz="1300" spc="-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compressed</a:t>
            </a:r>
            <a:r>
              <a:rPr dirty="0" sz="1300" spc="-4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air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300" spc="-10">
                <a:latin typeface="Constantia"/>
                <a:cs typeface="Constantia"/>
              </a:rPr>
              <a:t>Surface(Floors,Walls,Equipm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0">
                <a:latin typeface="Constantia"/>
                <a:cs typeface="Constantia"/>
              </a:rPr>
              <a:t>ent,etc.)</a:t>
            </a:r>
            <a:endParaRPr sz="1300">
              <a:latin typeface="Constantia"/>
              <a:cs typeface="Constantia"/>
            </a:endParaRPr>
          </a:p>
          <a:p>
            <a:pPr marL="12700" marR="614045">
              <a:lnSpc>
                <a:spcPct val="100000"/>
              </a:lnSpc>
              <a:spcBef>
                <a:spcPts val="310"/>
              </a:spcBef>
            </a:pPr>
            <a:r>
              <a:rPr dirty="0" sz="1300" spc="-15">
                <a:latin typeface="Constantia"/>
                <a:cs typeface="Constantia"/>
              </a:rPr>
              <a:t>Personel </a:t>
            </a:r>
            <a:r>
              <a:rPr dirty="0" sz="1300" spc="-1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(</a:t>
            </a:r>
            <a:r>
              <a:rPr dirty="0" sz="1300" spc="-15">
                <a:latin typeface="Constantia"/>
                <a:cs typeface="Constantia"/>
              </a:rPr>
              <a:t>Op</a:t>
            </a:r>
            <a:r>
              <a:rPr dirty="0" sz="1300" spc="-5">
                <a:latin typeface="Constantia"/>
                <a:cs typeface="Constantia"/>
              </a:rPr>
              <a:t>e</a:t>
            </a:r>
            <a:r>
              <a:rPr dirty="0" sz="1300" spc="-25">
                <a:latin typeface="Constantia"/>
                <a:cs typeface="Constantia"/>
              </a:rPr>
              <a:t>r</a:t>
            </a:r>
            <a:r>
              <a:rPr dirty="0" sz="1300" spc="-5">
                <a:latin typeface="Constantia"/>
                <a:cs typeface="Constantia"/>
              </a:rPr>
              <a:t>a</a:t>
            </a:r>
            <a:r>
              <a:rPr dirty="0" sz="1300" spc="-35">
                <a:latin typeface="Constantia"/>
                <a:cs typeface="Constantia"/>
              </a:rPr>
              <a:t>t</a:t>
            </a:r>
            <a:r>
              <a:rPr dirty="0" sz="1300" spc="-15">
                <a:latin typeface="Constantia"/>
                <a:cs typeface="Constantia"/>
              </a:rPr>
              <a:t>o</a:t>
            </a:r>
            <a:r>
              <a:rPr dirty="0" sz="1300" spc="-5">
                <a:latin typeface="Constantia"/>
                <a:cs typeface="Constantia"/>
              </a:rPr>
              <a:t>rs</a:t>
            </a:r>
            <a:r>
              <a:rPr dirty="0" sz="1300">
                <a:latin typeface="Constantia"/>
                <a:cs typeface="Constantia"/>
              </a:rPr>
              <a:t>/</a:t>
            </a:r>
            <a:r>
              <a:rPr dirty="0" sz="1300" spc="-105">
                <a:latin typeface="Constantia"/>
                <a:cs typeface="Constantia"/>
              </a:rPr>
              <a:t>W</a:t>
            </a:r>
            <a:r>
              <a:rPr dirty="0" sz="1300" spc="-15">
                <a:latin typeface="Constantia"/>
                <a:cs typeface="Constantia"/>
              </a:rPr>
              <a:t>o</a:t>
            </a:r>
            <a:r>
              <a:rPr dirty="0" sz="1300" spc="-25">
                <a:latin typeface="Constantia"/>
                <a:cs typeface="Constantia"/>
              </a:rPr>
              <a:t>r</a:t>
            </a:r>
            <a:r>
              <a:rPr dirty="0" sz="1300" spc="-5">
                <a:latin typeface="Constantia"/>
                <a:cs typeface="Constantia"/>
              </a:rPr>
              <a:t>k</a:t>
            </a:r>
            <a:r>
              <a:rPr dirty="0" sz="1300" spc="-15">
                <a:latin typeface="Constantia"/>
                <a:cs typeface="Constantia"/>
              </a:rPr>
              <a:t>i</a:t>
            </a:r>
            <a:r>
              <a:rPr dirty="0" sz="1300" spc="-20">
                <a:latin typeface="Constantia"/>
                <a:cs typeface="Constantia"/>
              </a:rPr>
              <a:t>n</a:t>
            </a:r>
            <a:r>
              <a:rPr dirty="0" sz="1300" spc="-5">
                <a:latin typeface="Constantia"/>
                <a:cs typeface="Constantia"/>
              </a:rPr>
              <a:t>g  </a:t>
            </a:r>
            <a:r>
              <a:rPr dirty="0" sz="1300" spc="-10">
                <a:latin typeface="Constantia"/>
                <a:cs typeface="Constantia"/>
              </a:rPr>
              <a:t>personel’s)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300" spc="-10">
                <a:latin typeface="Constantia"/>
                <a:cs typeface="Constantia"/>
              </a:rPr>
              <a:t>Drain(in</a:t>
            </a:r>
            <a:r>
              <a:rPr dirty="0" sz="1300" spc="-4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the</a:t>
            </a:r>
            <a:r>
              <a:rPr dirty="0" sz="1300" spc="-30">
                <a:latin typeface="Constantia"/>
                <a:cs typeface="Constantia"/>
              </a:rPr>
              <a:t> </a:t>
            </a:r>
            <a:r>
              <a:rPr dirty="0" sz="1300" spc="-15">
                <a:latin typeface="Constantia"/>
                <a:cs typeface="Constantia"/>
              </a:rPr>
              <a:t>MFG</a:t>
            </a:r>
            <a:r>
              <a:rPr dirty="0" sz="1300" spc="-45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areas</a:t>
            </a:r>
            <a:endParaRPr sz="13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7451" y="1164207"/>
            <a:ext cx="5039995" cy="4232910"/>
            <a:chOff x="3497451" y="1164207"/>
            <a:chExt cx="5039995" cy="4232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0755" y="1167384"/>
              <a:ext cx="5033391" cy="42263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98977" y="1165733"/>
              <a:ext cx="5036820" cy="4229735"/>
            </a:xfrm>
            <a:custGeom>
              <a:avLst/>
              <a:gdLst/>
              <a:ahLst/>
              <a:cxnLst/>
              <a:rect l="l" t="t" r="r" b="b"/>
              <a:pathLst>
                <a:path w="5036820" h="4229735">
                  <a:moveTo>
                    <a:pt x="450214" y="0"/>
                  </a:moveTo>
                  <a:lnTo>
                    <a:pt x="5036820" y="563244"/>
                  </a:lnTo>
                  <a:lnTo>
                    <a:pt x="4586732" y="4229608"/>
                  </a:lnTo>
                  <a:lnTo>
                    <a:pt x="0" y="3666490"/>
                  </a:lnTo>
                  <a:lnTo>
                    <a:pt x="450214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3001" y="765111"/>
            <a:ext cx="5723255" cy="4845050"/>
            <a:chOff x="2933001" y="765111"/>
            <a:chExt cx="5723255" cy="4845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6" y="765111"/>
              <a:ext cx="5667629" cy="4844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8328" y="5315712"/>
              <a:ext cx="229997" cy="2117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935" y="5344540"/>
              <a:ext cx="185928" cy="16700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821679"/>
            <a:ext cx="9144000" cy="1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2924" y="2382393"/>
            <a:ext cx="17272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45" b="1">
                <a:latin typeface="Calibri"/>
                <a:cs typeface="Calibri"/>
              </a:rPr>
              <a:t>HVAC </a:t>
            </a:r>
            <a:r>
              <a:rPr dirty="0" sz="2000" spc="-20" b="1"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12" y="3006597"/>
            <a:ext cx="2083435" cy="193738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380"/>
              </a:spcBef>
            </a:pPr>
            <a:r>
              <a:rPr dirty="0" sz="1200" spc="5">
                <a:latin typeface="Constantia"/>
                <a:cs typeface="Constantia"/>
              </a:rPr>
              <a:t>H</a:t>
            </a:r>
            <a:r>
              <a:rPr dirty="0" sz="1200" spc="-110">
                <a:latin typeface="Constantia"/>
                <a:cs typeface="Constantia"/>
              </a:rPr>
              <a:t>V</a:t>
            </a:r>
            <a:r>
              <a:rPr dirty="0" sz="1200" spc="-20">
                <a:latin typeface="Constantia"/>
                <a:cs typeface="Constantia"/>
              </a:rPr>
              <a:t>A</a:t>
            </a:r>
            <a:r>
              <a:rPr dirty="0" sz="1200" spc="5">
                <a:latin typeface="Constantia"/>
                <a:cs typeface="Constantia"/>
              </a:rPr>
              <a:t>C</a:t>
            </a:r>
            <a:r>
              <a:rPr dirty="0" sz="1200">
                <a:latin typeface="Constantia"/>
                <a:cs typeface="Constantia"/>
              </a:rPr>
              <a:t>;</a:t>
            </a:r>
            <a:r>
              <a:rPr dirty="0" sz="1200" spc="-35">
                <a:latin typeface="Constantia"/>
                <a:cs typeface="Constantia"/>
              </a:rPr>
              <a:t> </a:t>
            </a:r>
            <a:r>
              <a:rPr dirty="0" sz="1200" spc="-15">
                <a:latin typeface="Constantia"/>
                <a:cs typeface="Constantia"/>
              </a:rPr>
              <a:t>H</a:t>
            </a:r>
            <a:r>
              <a:rPr dirty="0" sz="1200">
                <a:latin typeface="Constantia"/>
                <a:cs typeface="Constantia"/>
              </a:rPr>
              <a:t>ea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 spc="-10">
                <a:latin typeface="Constantia"/>
                <a:cs typeface="Constantia"/>
              </a:rPr>
              <a:t>n</a:t>
            </a:r>
            <a:r>
              <a:rPr dirty="0" sz="1200">
                <a:latin typeface="Constantia"/>
                <a:cs typeface="Constantia"/>
              </a:rPr>
              <a:t>g</a:t>
            </a:r>
            <a:r>
              <a:rPr dirty="0" sz="1200" spc="-50">
                <a:latin typeface="Constantia"/>
                <a:cs typeface="Constantia"/>
              </a:rPr>
              <a:t> </a:t>
            </a:r>
            <a:r>
              <a:rPr dirty="0" sz="1200" spc="-90">
                <a:latin typeface="Constantia"/>
                <a:cs typeface="Constantia"/>
              </a:rPr>
              <a:t>V</a:t>
            </a:r>
            <a:r>
              <a:rPr dirty="0" sz="1200">
                <a:latin typeface="Constantia"/>
                <a:cs typeface="Constantia"/>
              </a:rPr>
              <a:t>en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il</a:t>
            </a:r>
            <a:r>
              <a:rPr dirty="0" sz="1200">
                <a:latin typeface="Constantia"/>
                <a:cs typeface="Constantia"/>
              </a:rPr>
              <a:t>a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io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6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and  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30">
                <a:latin typeface="Constantia"/>
                <a:cs typeface="Constantia"/>
              </a:rPr>
              <a:t>c</a:t>
            </a:r>
            <a:r>
              <a:rPr dirty="0" sz="1200">
                <a:latin typeface="Constantia"/>
                <a:cs typeface="Constantia"/>
              </a:rPr>
              <a:t>o</a:t>
            </a:r>
            <a:r>
              <a:rPr dirty="0" sz="1200" spc="-5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d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io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g</a:t>
            </a:r>
            <a:r>
              <a:rPr dirty="0" sz="1200">
                <a:latin typeface="Constantia"/>
                <a:cs typeface="Constantia"/>
              </a:rPr>
              <a:t>-</a:t>
            </a:r>
            <a:r>
              <a:rPr dirty="0" sz="1200" spc="-30">
                <a:latin typeface="Constantia"/>
                <a:cs typeface="Constantia"/>
              </a:rPr>
              <a:t>y</a:t>
            </a:r>
            <a:r>
              <a:rPr dirty="0" sz="1200">
                <a:latin typeface="Constantia"/>
                <a:cs typeface="Constantia"/>
              </a:rPr>
              <a:t>ear</a:t>
            </a:r>
            <a:r>
              <a:rPr dirty="0" sz="1200" spc="-5">
                <a:latin typeface="Constantia"/>
                <a:cs typeface="Constantia"/>
              </a:rPr>
              <a:t>l</a:t>
            </a:r>
            <a:r>
              <a:rPr dirty="0" sz="1200">
                <a:latin typeface="Constantia"/>
                <a:cs typeface="Constantia"/>
              </a:rPr>
              <a:t>y</a:t>
            </a:r>
            <a:r>
              <a:rPr dirty="0" sz="1200" spc="-4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by  </a:t>
            </a:r>
            <a:r>
              <a:rPr dirty="0" sz="1200" spc="-5">
                <a:latin typeface="Constantia"/>
                <a:cs typeface="Constantia"/>
              </a:rPr>
              <a:t>external</a:t>
            </a:r>
            <a:r>
              <a:rPr dirty="0" sz="1200" spc="-2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party</a:t>
            </a:r>
            <a:endParaRPr sz="1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-10">
                <a:latin typeface="Constantia"/>
                <a:cs typeface="Constantia"/>
              </a:rPr>
              <a:t>PARAMETERS;</a:t>
            </a:r>
            <a:endParaRPr sz="1200">
              <a:latin typeface="Constantia"/>
              <a:cs typeface="Constantia"/>
            </a:endParaRPr>
          </a:p>
          <a:p>
            <a:pPr marL="238125" marR="889000">
              <a:lnSpc>
                <a:spcPct val="100600"/>
              </a:lnSpc>
              <a:spcBef>
                <a:spcPts val="15"/>
              </a:spcBef>
            </a:pPr>
            <a:r>
              <a:rPr dirty="0" sz="1200" spc="-20">
                <a:latin typeface="Constantia"/>
                <a:cs typeface="Constantia"/>
              </a:rPr>
              <a:t>Temperature </a:t>
            </a:r>
            <a:r>
              <a:rPr dirty="0" sz="1200" spc="-15">
                <a:latin typeface="Constantia"/>
                <a:cs typeface="Constantia"/>
              </a:rPr>
              <a:t> </a:t>
            </a:r>
            <a:r>
              <a:rPr dirty="0" sz="1200" spc="5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30">
                <a:latin typeface="Constantia"/>
                <a:cs typeface="Constantia"/>
              </a:rPr>
              <a:t>v</a:t>
            </a:r>
            <a:r>
              <a:rPr dirty="0" sz="1200">
                <a:latin typeface="Constantia"/>
                <a:cs typeface="Constantia"/>
              </a:rPr>
              <a:t>eloc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y  </a:t>
            </a:r>
            <a:r>
              <a:rPr dirty="0" sz="1200" spc="5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chan</a:t>
            </a:r>
            <a:r>
              <a:rPr dirty="0" sz="1200" spc="-35">
                <a:latin typeface="Constantia"/>
                <a:cs typeface="Constantia"/>
              </a:rPr>
              <a:t>g</a:t>
            </a:r>
            <a:r>
              <a:rPr dirty="0" sz="1200">
                <a:latin typeface="Constantia"/>
                <a:cs typeface="Constantia"/>
              </a:rPr>
              <a:t>es  </a:t>
            </a:r>
            <a:r>
              <a:rPr dirty="0" sz="1200" spc="-5">
                <a:latin typeface="Constantia"/>
                <a:cs typeface="Constantia"/>
              </a:rPr>
              <a:t>Fi</a:t>
            </a:r>
            <a:r>
              <a:rPr dirty="0" sz="1200">
                <a:latin typeface="Constantia"/>
                <a:cs typeface="Constantia"/>
              </a:rPr>
              <a:t>l</a:t>
            </a:r>
            <a:r>
              <a:rPr dirty="0" sz="1200" spc="-20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er</a:t>
            </a:r>
            <a:r>
              <a:rPr dirty="0" sz="1200" spc="-45">
                <a:latin typeface="Constantia"/>
                <a:cs typeface="Constantia"/>
              </a:rPr>
              <a:t> 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 spc="-5">
                <a:latin typeface="Constantia"/>
                <a:cs typeface="Constantia"/>
              </a:rPr>
              <a:t>n</a:t>
            </a:r>
            <a:r>
              <a:rPr dirty="0" sz="1200" spc="-20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e</a:t>
            </a:r>
            <a:r>
              <a:rPr dirty="0" sz="1200" spc="-15">
                <a:latin typeface="Constantia"/>
                <a:cs typeface="Constantia"/>
              </a:rPr>
              <a:t>g</a:t>
            </a:r>
            <a:r>
              <a:rPr dirty="0" sz="1200" spc="-10">
                <a:latin typeface="Constantia"/>
                <a:cs typeface="Constantia"/>
              </a:rPr>
              <a:t>ri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y</a:t>
            </a:r>
            <a:endParaRPr sz="1200">
              <a:latin typeface="Constantia"/>
              <a:cs typeface="Constantia"/>
            </a:endParaRPr>
          </a:p>
          <a:p>
            <a:pPr marL="12700" marR="480059" indent="228600">
              <a:lnSpc>
                <a:spcPts val="1150"/>
              </a:lnSpc>
              <a:spcBef>
                <a:spcPts val="305"/>
              </a:spcBef>
            </a:pPr>
            <a:r>
              <a:rPr dirty="0" sz="1200" spc="-10">
                <a:latin typeface="Constantia"/>
                <a:cs typeface="Constantia"/>
              </a:rPr>
              <a:t>Non-viable</a:t>
            </a:r>
            <a:r>
              <a:rPr dirty="0" sz="1200" spc="-5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air</a:t>
            </a:r>
            <a:r>
              <a:rPr dirty="0" sz="1200" spc="-5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borne </a:t>
            </a:r>
            <a:r>
              <a:rPr dirty="0" sz="1200" spc="-28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particles</a:t>
            </a:r>
            <a:endParaRPr sz="1200">
              <a:latin typeface="Constantia"/>
              <a:cs typeface="Constantia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dirty="0" sz="1200" spc="5">
                <a:latin typeface="Constantia"/>
                <a:cs typeface="Constantia"/>
              </a:rPr>
              <a:t>V</a:t>
            </a:r>
            <a:r>
              <a:rPr dirty="0" sz="1200" spc="-5">
                <a:latin typeface="Constantia"/>
                <a:cs typeface="Constantia"/>
              </a:rPr>
              <a:t>ia</a:t>
            </a:r>
            <a:r>
              <a:rPr dirty="0" sz="1200">
                <a:latin typeface="Constantia"/>
                <a:cs typeface="Constantia"/>
              </a:rPr>
              <a:t>ble</a:t>
            </a:r>
            <a:r>
              <a:rPr dirty="0" sz="1200" spc="-8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4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bo</a:t>
            </a:r>
            <a:r>
              <a:rPr dirty="0" sz="1200" spc="-5">
                <a:latin typeface="Constantia"/>
                <a:cs typeface="Constantia"/>
              </a:rPr>
              <a:t>r</a:t>
            </a:r>
            <a:r>
              <a:rPr dirty="0" sz="1200">
                <a:latin typeface="Constantia"/>
                <a:cs typeface="Constantia"/>
              </a:rPr>
              <a:t>ne</a:t>
            </a:r>
            <a:r>
              <a:rPr dirty="0" sz="1200" spc="-4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pa</a:t>
            </a:r>
            <a:r>
              <a:rPr dirty="0" sz="1200" spc="-5">
                <a:latin typeface="Constantia"/>
                <a:cs typeface="Constantia"/>
              </a:rPr>
              <a:t>r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ic</a:t>
            </a:r>
            <a:r>
              <a:rPr dirty="0" sz="1200">
                <a:latin typeface="Constantia"/>
                <a:cs typeface="Constantia"/>
              </a:rPr>
              <a:t>les</a:t>
            </a:r>
            <a:endParaRPr sz="12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60215" y="929511"/>
            <a:ext cx="5069205" cy="4472305"/>
            <a:chOff x="3260215" y="929511"/>
            <a:chExt cx="5069205" cy="44723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3391" y="932814"/>
              <a:ext cx="5062486" cy="44653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61740" y="931037"/>
              <a:ext cx="5066030" cy="4469130"/>
            </a:xfrm>
            <a:custGeom>
              <a:avLst/>
              <a:gdLst/>
              <a:ahLst/>
              <a:cxnLst/>
              <a:rect l="l" t="t" r="r" b="b"/>
              <a:pathLst>
                <a:path w="5066030" h="4469130">
                  <a:moveTo>
                    <a:pt x="479551" y="0"/>
                  </a:moveTo>
                  <a:lnTo>
                    <a:pt x="5065903" y="563245"/>
                  </a:lnTo>
                  <a:lnTo>
                    <a:pt x="4586351" y="4468876"/>
                  </a:lnTo>
                  <a:lnTo>
                    <a:pt x="0" y="3905630"/>
                  </a:lnTo>
                  <a:lnTo>
                    <a:pt x="479551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2023-09-27T08:55:15Z</dcterms:created>
  <dcterms:modified xsi:type="dcterms:W3CDTF">2023-09-27T08:55:15Z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