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66FF33"/>
    <a:srgbClr val="00759E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121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7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9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76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6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78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033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60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99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989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802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EFA8-DE15-4A2E-9292-F2B43018A3F3}" type="datetimeFigureOut">
              <a:rPr lang="es-AR" smtClean="0"/>
              <a:t>15/7/2020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C143-231A-47D7-A13B-CE992F866A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301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53759A-D4F9-4EB6-9CE4-4303FEC2D711}"/>
              </a:ext>
            </a:extLst>
          </p:cNvPr>
          <p:cNvSpPr/>
          <p:nvPr/>
        </p:nvSpPr>
        <p:spPr>
          <a:xfrm>
            <a:off x="0" y="0"/>
            <a:ext cx="3429000" cy="18844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F7D334-3F7E-4E32-9842-ECDC05B43A4F}"/>
              </a:ext>
            </a:extLst>
          </p:cNvPr>
          <p:cNvSpPr/>
          <p:nvPr/>
        </p:nvSpPr>
        <p:spPr>
          <a:xfrm>
            <a:off x="3429000" y="0"/>
            <a:ext cx="3429000" cy="1884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9B56F4-F16D-4583-BD7A-D61CCEFCD394}"/>
              </a:ext>
            </a:extLst>
          </p:cNvPr>
          <p:cNvSpPr/>
          <p:nvPr/>
        </p:nvSpPr>
        <p:spPr>
          <a:xfrm>
            <a:off x="3429000" y="1884460"/>
            <a:ext cx="3429000" cy="50888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5CB9E45-9353-44A9-8C12-A5A45317C48C}"/>
              </a:ext>
            </a:extLst>
          </p:cNvPr>
          <p:cNvSpPr/>
          <p:nvPr/>
        </p:nvSpPr>
        <p:spPr>
          <a:xfrm>
            <a:off x="0" y="1884460"/>
            <a:ext cx="3429000" cy="5088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Nosotros</a:t>
            </a:r>
            <a:endParaRPr lang="es-A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4F7DBC-63AF-4DBC-8ACB-7EF480E17215}"/>
              </a:ext>
            </a:extLst>
          </p:cNvPr>
          <p:cNvSpPr/>
          <p:nvPr/>
        </p:nvSpPr>
        <p:spPr>
          <a:xfrm>
            <a:off x="0" y="2393344"/>
            <a:ext cx="3429000" cy="18844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Azul </a:t>
            </a:r>
            <a:r>
              <a:rPr lang="es-AR" sz="1100" dirty="0"/>
              <a:t>se conforma a partir de la necesidad social y familiar de cuidar al 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Adulto Mayor </a:t>
            </a:r>
            <a:r>
              <a:rPr lang="es-AR" sz="1100" dirty="0"/>
              <a:t>en toda su compleja esfera de necesidades biológicas, psicológicas y sociales. Nuestro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fuerte compromiso </a:t>
            </a:r>
            <a:r>
              <a:rPr lang="es-AR" sz="1100" dirty="0"/>
              <a:t>hace que los cuidados domiciliarios sean planificados desde una mirada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interdisciplinaria</a:t>
            </a:r>
            <a:r>
              <a:rPr lang="es-AR" sz="1100" dirty="0"/>
              <a:t>, entendiendo también al adulto mayor como sujeto con derechos propios y necesidades particulares. Acompañándolos y conteniéndolos en un marco profesional y de respeto.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15293B1-61C0-47B9-9FB2-E2178F47ECF6}"/>
              </a:ext>
            </a:extLst>
          </p:cNvPr>
          <p:cNvSpPr/>
          <p:nvPr/>
        </p:nvSpPr>
        <p:spPr>
          <a:xfrm>
            <a:off x="3429000" y="2393343"/>
            <a:ext cx="3429000" cy="188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/>
              <a:t>Este modelo está dirigido principalmente a adultos mayores, con el objetivo de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mejorar su calidad de vida </a:t>
            </a:r>
            <a:r>
              <a:rPr lang="es-AR" sz="1100" dirty="0"/>
              <a:t>y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fomentar su autonomía </a:t>
            </a:r>
            <a:r>
              <a:rPr lang="es-AR" sz="1100" dirty="0"/>
              <a:t>facilitando el desarrollo de las tareas cotidianas. Comprende los servicios de</a:t>
            </a:r>
            <a:r>
              <a:rPr lang="es-AR" sz="1100" b="1" dirty="0"/>
              <a:t> 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Cuidadores Domiciliarios</a:t>
            </a:r>
            <a:r>
              <a:rPr lang="es-AR" sz="1100" dirty="0"/>
              <a:t>, Asistentes de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Enfermería</a:t>
            </a:r>
            <a:r>
              <a:rPr lang="es-AR" sz="1100" dirty="0"/>
              <a:t> y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Coordinación Domiciliaria</a:t>
            </a:r>
            <a:r>
              <a:rPr lang="es-AR" sz="1100" dirty="0"/>
              <a:t>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96091B4-30E7-445F-82A8-A38E884CC52A}"/>
              </a:ext>
            </a:extLst>
          </p:cNvPr>
          <p:cNvSpPr/>
          <p:nvPr/>
        </p:nvSpPr>
        <p:spPr>
          <a:xfrm>
            <a:off x="3429000" y="4277802"/>
            <a:ext cx="3429000" cy="508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Ventajas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DFB6710-BE71-44FA-AB57-4BDE8C62DA37}"/>
              </a:ext>
            </a:extLst>
          </p:cNvPr>
          <p:cNvSpPr/>
          <p:nvPr/>
        </p:nvSpPr>
        <p:spPr>
          <a:xfrm>
            <a:off x="0" y="4277802"/>
            <a:ext cx="3429000" cy="508884"/>
          </a:xfrm>
          <a:prstGeom prst="rect">
            <a:avLst/>
          </a:prstGeom>
          <a:solidFill>
            <a:srgbClr val="007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29FC27-B1CE-480F-B32F-7BA0D196BC3B}"/>
              </a:ext>
            </a:extLst>
          </p:cNvPr>
          <p:cNvSpPr/>
          <p:nvPr/>
        </p:nvSpPr>
        <p:spPr>
          <a:xfrm>
            <a:off x="3429000" y="4786685"/>
            <a:ext cx="3429000" cy="188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/>
            <a:r>
              <a:rPr lang="es-AR" sz="1100" dirty="0"/>
              <a:t>El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cuidado intradomiciliario</a:t>
            </a:r>
            <a:r>
              <a:rPr lang="es-A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1100" dirty="0"/>
              <a:t>y en el entorno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familiarizado</a:t>
            </a:r>
            <a:r>
              <a:rPr lang="es-AR" sz="1100" dirty="0"/>
              <a:t> del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hogar</a:t>
            </a:r>
            <a:r>
              <a:rPr lang="es-AR" sz="1100" dirty="0"/>
              <a:t> incide directamente en la recuperación del paciente.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Disminuye</a:t>
            </a:r>
            <a:r>
              <a:rPr lang="es-AR" sz="1100" dirty="0"/>
              <a:t> los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efectos</a:t>
            </a:r>
            <a:r>
              <a:rPr lang="es-AR" sz="1100" dirty="0"/>
              <a:t>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perjudiciales</a:t>
            </a:r>
            <a:r>
              <a:rPr lang="es-AR" sz="1100" dirty="0"/>
              <a:t> de la internación nosocomial, evitando los riesgos propios de infecciones intrahospitalarias.</a:t>
            </a:r>
          </a:p>
          <a:p>
            <a:pPr lvl="0" fontAlgn="base"/>
            <a:r>
              <a:rPr lang="es-AR" sz="1100" dirty="0"/>
              <a:t>Como resultado de este modelo de cuidados es un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mejoramiento</a:t>
            </a:r>
            <a:r>
              <a:rPr lang="es-AR" sz="1100" dirty="0"/>
              <a:t>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</a:t>
            </a:r>
            <a:r>
              <a:rPr lang="es-AR" sz="1100" dirty="0"/>
              <a:t>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s-AR" sz="1100" dirty="0"/>
              <a:t>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</a:t>
            </a:r>
            <a:r>
              <a:rPr lang="es-AR" sz="1100" dirty="0"/>
              <a:t>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calidad</a:t>
            </a:r>
            <a:r>
              <a:rPr lang="es-AR" sz="1100" dirty="0"/>
              <a:t>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es-AR" sz="1100" dirty="0"/>
              <a:t> </a:t>
            </a:r>
            <a:r>
              <a:rPr lang="es-A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vida</a:t>
            </a:r>
            <a:r>
              <a:rPr lang="es-AR" sz="1100" dirty="0"/>
              <a:t> del adulto mayor, además de reducir los costos excesivos de una internación prolongada.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0237EFE-B587-4E27-B232-568704419AB5}"/>
              </a:ext>
            </a:extLst>
          </p:cNvPr>
          <p:cNvSpPr/>
          <p:nvPr/>
        </p:nvSpPr>
        <p:spPr>
          <a:xfrm>
            <a:off x="3429000" y="6671144"/>
            <a:ext cx="3429000" cy="508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Contacto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6E1F2B3-3BA6-4303-90ED-2661B5F0F490}"/>
              </a:ext>
            </a:extLst>
          </p:cNvPr>
          <p:cNvSpPr/>
          <p:nvPr/>
        </p:nvSpPr>
        <p:spPr>
          <a:xfrm>
            <a:off x="3429000" y="7180027"/>
            <a:ext cx="3429000" cy="27259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400" dirty="0">
              <a:solidFill>
                <a:srgbClr val="00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s-AR" sz="1400" dirty="0">
              <a:solidFill>
                <a:srgbClr val="0099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AR" sz="14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[ 0342 - 155294423 ]</a:t>
            </a:r>
          </a:p>
          <a:p>
            <a:pPr algn="ctr"/>
            <a:r>
              <a:rPr lang="es-AR" sz="14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[ 0342 </a:t>
            </a:r>
            <a:r>
              <a:rPr lang="es-AR" sz="140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- 155112516 </a:t>
            </a:r>
            <a:r>
              <a:rPr lang="es-AR" sz="14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algn="ctr"/>
            <a:r>
              <a:rPr lang="es-AR" sz="14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grupoazul.ucd@gmail.com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1809C1A8-FE94-4EC7-A0FF-E25CBE290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9" y="78519"/>
            <a:ext cx="1471002" cy="172741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3BA3B6E-2117-48D4-9C34-12406D8C2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950" y="571987"/>
            <a:ext cx="3429000" cy="7404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D64D4E-9EAC-4C57-9644-9967EDF7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86684"/>
            <a:ext cx="3438951" cy="15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ombo 37">
            <a:extLst>
              <a:ext uri="{FF2B5EF4-FFF2-40B4-BE49-F238E27FC236}">
                <a16:creationId xmlns:a16="http://schemas.microsoft.com/office/drawing/2014/main" id="{A154BBDE-B711-4582-9A32-C0F5017AB251}"/>
              </a:ext>
            </a:extLst>
          </p:cNvPr>
          <p:cNvSpPr/>
          <p:nvPr/>
        </p:nvSpPr>
        <p:spPr>
          <a:xfrm rot="8107452">
            <a:off x="56963" y="6537628"/>
            <a:ext cx="500933" cy="508884"/>
          </a:xfrm>
          <a:prstGeom prst="diamond">
            <a:avLst/>
          </a:prstGeom>
          <a:solidFill>
            <a:schemeClr val="accent6">
              <a:lumMod val="60000"/>
              <a:lumOff val="40000"/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ombo 45">
            <a:extLst>
              <a:ext uri="{FF2B5EF4-FFF2-40B4-BE49-F238E27FC236}">
                <a16:creationId xmlns:a16="http://schemas.microsoft.com/office/drawing/2014/main" id="{E6220756-192E-4840-ACF1-498190663156}"/>
              </a:ext>
            </a:extLst>
          </p:cNvPr>
          <p:cNvSpPr/>
          <p:nvPr/>
        </p:nvSpPr>
        <p:spPr>
          <a:xfrm rot="8107452">
            <a:off x="209363" y="6690028"/>
            <a:ext cx="500933" cy="508884"/>
          </a:xfrm>
          <a:prstGeom prst="diamond">
            <a:avLst/>
          </a:prstGeom>
          <a:solidFill>
            <a:schemeClr val="accent5">
              <a:lumMod val="75000"/>
              <a:alpha val="24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ombo 47">
            <a:extLst>
              <a:ext uri="{FF2B5EF4-FFF2-40B4-BE49-F238E27FC236}">
                <a16:creationId xmlns:a16="http://schemas.microsoft.com/office/drawing/2014/main" id="{A843A52F-EA2A-46E4-BD52-74AB70B60142}"/>
              </a:ext>
            </a:extLst>
          </p:cNvPr>
          <p:cNvSpPr/>
          <p:nvPr/>
        </p:nvSpPr>
        <p:spPr>
          <a:xfrm rot="8107452">
            <a:off x="209362" y="7199458"/>
            <a:ext cx="500933" cy="508884"/>
          </a:xfrm>
          <a:prstGeom prst="diamond">
            <a:avLst/>
          </a:prstGeom>
          <a:solidFill>
            <a:schemeClr val="accent4">
              <a:lumMod val="7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ombo 51">
            <a:extLst>
              <a:ext uri="{FF2B5EF4-FFF2-40B4-BE49-F238E27FC236}">
                <a16:creationId xmlns:a16="http://schemas.microsoft.com/office/drawing/2014/main" id="{C62114EB-4C4F-41BA-87A7-EA844127BF77}"/>
              </a:ext>
            </a:extLst>
          </p:cNvPr>
          <p:cNvSpPr/>
          <p:nvPr/>
        </p:nvSpPr>
        <p:spPr>
          <a:xfrm rot="8107452">
            <a:off x="1202206" y="6672354"/>
            <a:ext cx="500933" cy="508884"/>
          </a:xfrm>
          <a:prstGeom prst="diamond">
            <a:avLst/>
          </a:prstGeom>
          <a:solidFill>
            <a:schemeClr val="accent3">
              <a:lumMod val="7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ombo 53">
            <a:extLst>
              <a:ext uri="{FF2B5EF4-FFF2-40B4-BE49-F238E27FC236}">
                <a16:creationId xmlns:a16="http://schemas.microsoft.com/office/drawing/2014/main" id="{D2CD0ED9-8E26-4563-A24E-520460477593}"/>
              </a:ext>
            </a:extLst>
          </p:cNvPr>
          <p:cNvSpPr/>
          <p:nvPr/>
        </p:nvSpPr>
        <p:spPr>
          <a:xfrm rot="8107452">
            <a:off x="1354606" y="6824754"/>
            <a:ext cx="500933" cy="508884"/>
          </a:xfrm>
          <a:prstGeom prst="diamond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Rombo 55">
            <a:extLst>
              <a:ext uri="{FF2B5EF4-FFF2-40B4-BE49-F238E27FC236}">
                <a16:creationId xmlns:a16="http://schemas.microsoft.com/office/drawing/2014/main" id="{BDAFD1E4-8A7B-4679-AED1-7144F3BBAE19}"/>
              </a:ext>
            </a:extLst>
          </p:cNvPr>
          <p:cNvSpPr/>
          <p:nvPr/>
        </p:nvSpPr>
        <p:spPr>
          <a:xfrm rot="8107452">
            <a:off x="1507006" y="6977154"/>
            <a:ext cx="500933" cy="508884"/>
          </a:xfrm>
          <a:prstGeom prst="diamond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ombo 57">
            <a:extLst>
              <a:ext uri="{FF2B5EF4-FFF2-40B4-BE49-F238E27FC236}">
                <a16:creationId xmlns:a16="http://schemas.microsoft.com/office/drawing/2014/main" id="{24485B12-1436-494C-B087-7690501AD385}"/>
              </a:ext>
            </a:extLst>
          </p:cNvPr>
          <p:cNvSpPr/>
          <p:nvPr/>
        </p:nvSpPr>
        <p:spPr>
          <a:xfrm rot="8107452">
            <a:off x="1659406" y="7129554"/>
            <a:ext cx="500933" cy="508884"/>
          </a:xfrm>
          <a:prstGeom prst="diamond">
            <a:avLst/>
          </a:prstGeom>
          <a:solidFill>
            <a:srgbClr val="7030A0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ombo 59">
            <a:extLst>
              <a:ext uri="{FF2B5EF4-FFF2-40B4-BE49-F238E27FC236}">
                <a16:creationId xmlns:a16="http://schemas.microsoft.com/office/drawing/2014/main" id="{B86D781A-F520-4C76-BA57-A4B35D045A81}"/>
              </a:ext>
            </a:extLst>
          </p:cNvPr>
          <p:cNvSpPr/>
          <p:nvPr/>
        </p:nvSpPr>
        <p:spPr>
          <a:xfrm rot="8107452">
            <a:off x="2821517" y="6977154"/>
            <a:ext cx="500933" cy="508884"/>
          </a:xfrm>
          <a:prstGeom prst="diamond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Rombo 61">
            <a:extLst>
              <a:ext uri="{FF2B5EF4-FFF2-40B4-BE49-F238E27FC236}">
                <a16:creationId xmlns:a16="http://schemas.microsoft.com/office/drawing/2014/main" id="{D0CC19D7-016D-4EB4-87EE-786CE1B84790}"/>
              </a:ext>
            </a:extLst>
          </p:cNvPr>
          <p:cNvSpPr/>
          <p:nvPr/>
        </p:nvSpPr>
        <p:spPr>
          <a:xfrm rot="8107452">
            <a:off x="2840194" y="6181358"/>
            <a:ext cx="500933" cy="508884"/>
          </a:xfrm>
          <a:prstGeom prst="diamond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ombo 65">
            <a:extLst>
              <a:ext uri="{FF2B5EF4-FFF2-40B4-BE49-F238E27FC236}">
                <a16:creationId xmlns:a16="http://schemas.microsoft.com/office/drawing/2014/main" id="{C5419426-9DDD-40D5-804E-5627694262C1}"/>
              </a:ext>
            </a:extLst>
          </p:cNvPr>
          <p:cNvSpPr/>
          <p:nvPr/>
        </p:nvSpPr>
        <p:spPr>
          <a:xfrm rot="8107452">
            <a:off x="2639866" y="7686790"/>
            <a:ext cx="500933" cy="508884"/>
          </a:xfrm>
          <a:prstGeom prst="diamond">
            <a:avLst/>
          </a:prstGeom>
          <a:solidFill>
            <a:srgbClr val="00759E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D50C0C23-92C8-4D94-89BE-5969ACEF97D6}"/>
              </a:ext>
            </a:extLst>
          </p:cNvPr>
          <p:cNvSpPr/>
          <p:nvPr/>
        </p:nvSpPr>
        <p:spPr>
          <a:xfrm>
            <a:off x="-672" y="6621573"/>
            <a:ext cx="2339199" cy="120413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F9698617-4824-4FF9-B95F-D4599B72EDF5}"/>
              </a:ext>
            </a:extLst>
          </p:cNvPr>
          <p:cNvSpPr/>
          <p:nvPr/>
        </p:nvSpPr>
        <p:spPr>
          <a:xfrm>
            <a:off x="1202356" y="7176588"/>
            <a:ext cx="2226642" cy="247266"/>
          </a:xfrm>
          <a:prstGeom prst="rect">
            <a:avLst/>
          </a:prstGeom>
          <a:solidFill>
            <a:schemeClr val="bg1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0DE2358-94AA-4A3F-9749-6BE2D517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728654"/>
            <a:ext cx="3428999" cy="216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mbo 73">
            <a:extLst>
              <a:ext uri="{FF2B5EF4-FFF2-40B4-BE49-F238E27FC236}">
                <a16:creationId xmlns:a16="http://schemas.microsoft.com/office/drawing/2014/main" id="{3B0C5D4C-881A-4D22-A269-6736C52D61FD}"/>
              </a:ext>
            </a:extLst>
          </p:cNvPr>
          <p:cNvSpPr/>
          <p:nvPr/>
        </p:nvSpPr>
        <p:spPr>
          <a:xfrm rot="8107452">
            <a:off x="2492978" y="7486583"/>
            <a:ext cx="500933" cy="508884"/>
          </a:xfrm>
          <a:prstGeom prst="diamond">
            <a:avLst/>
          </a:prstGeom>
          <a:solidFill>
            <a:srgbClr val="00759E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Rombo 75">
            <a:extLst>
              <a:ext uri="{FF2B5EF4-FFF2-40B4-BE49-F238E27FC236}">
                <a16:creationId xmlns:a16="http://schemas.microsoft.com/office/drawing/2014/main" id="{D7819DE8-FDDA-4DBD-ABEF-63DBCABF733C}"/>
              </a:ext>
            </a:extLst>
          </p:cNvPr>
          <p:cNvSpPr/>
          <p:nvPr/>
        </p:nvSpPr>
        <p:spPr>
          <a:xfrm rot="8107452">
            <a:off x="330579" y="7410068"/>
            <a:ext cx="500933" cy="508884"/>
          </a:xfrm>
          <a:prstGeom prst="diamond">
            <a:avLst/>
          </a:prstGeom>
          <a:solidFill>
            <a:schemeClr val="accent3">
              <a:lumMod val="7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Rombo 77">
            <a:extLst>
              <a:ext uri="{FF2B5EF4-FFF2-40B4-BE49-F238E27FC236}">
                <a16:creationId xmlns:a16="http://schemas.microsoft.com/office/drawing/2014/main" id="{F218F9DB-8AE4-447E-8435-0D103AFF2AC3}"/>
              </a:ext>
            </a:extLst>
          </p:cNvPr>
          <p:cNvSpPr/>
          <p:nvPr/>
        </p:nvSpPr>
        <p:spPr>
          <a:xfrm rot="8107452">
            <a:off x="264134" y="6137727"/>
            <a:ext cx="500933" cy="508884"/>
          </a:xfrm>
          <a:prstGeom prst="diamond">
            <a:avLst/>
          </a:prstGeom>
          <a:solidFill>
            <a:srgbClr val="00759E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519FF4D0-E280-49B5-94C8-CECFBF0DB9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88" y="7176588"/>
            <a:ext cx="1735123" cy="104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4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201</Words>
  <Application>Microsoft Office PowerPoint</Application>
  <PresentationFormat>A4 (210 x 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M. Insinger</dc:creator>
  <cp:lastModifiedBy>Ignacio M. Insinger</cp:lastModifiedBy>
  <cp:revision>9</cp:revision>
  <dcterms:created xsi:type="dcterms:W3CDTF">2020-07-15T12:21:24Z</dcterms:created>
  <dcterms:modified xsi:type="dcterms:W3CDTF">2020-07-15T14:01:06Z</dcterms:modified>
</cp:coreProperties>
</file>