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handoutMasterIdLst>
    <p:handoutMasterId r:id="rId140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94" r:id="rId11"/>
    <p:sldId id="391" r:id="rId12"/>
    <p:sldId id="395" r:id="rId13"/>
    <p:sldId id="432" r:id="rId14"/>
    <p:sldId id="437" r:id="rId15"/>
    <p:sldId id="293" r:id="rId16"/>
    <p:sldId id="397" r:id="rId17"/>
    <p:sldId id="266" r:id="rId18"/>
    <p:sldId id="295" r:id="rId19"/>
    <p:sldId id="399" r:id="rId20"/>
    <p:sldId id="400" r:id="rId21"/>
    <p:sldId id="260" r:id="rId22"/>
    <p:sldId id="268" r:id="rId23"/>
    <p:sldId id="403" r:id="rId24"/>
    <p:sldId id="269" r:id="rId25"/>
    <p:sldId id="297" r:id="rId26"/>
    <p:sldId id="296" r:id="rId27"/>
    <p:sldId id="298" r:id="rId28"/>
    <p:sldId id="270" r:id="rId29"/>
    <p:sldId id="271" r:id="rId30"/>
    <p:sldId id="299" r:id="rId31"/>
    <p:sldId id="272" r:id="rId32"/>
    <p:sldId id="273" r:id="rId33"/>
    <p:sldId id="300" r:id="rId34"/>
    <p:sldId id="301" r:id="rId35"/>
    <p:sldId id="326" r:id="rId36"/>
    <p:sldId id="325" r:id="rId37"/>
    <p:sldId id="276" r:id="rId38"/>
    <p:sldId id="275" r:id="rId39"/>
    <p:sldId id="277" r:id="rId40"/>
    <p:sldId id="278" r:id="rId41"/>
    <p:sldId id="279" r:id="rId42"/>
    <p:sldId id="280" r:id="rId43"/>
    <p:sldId id="302" r:id="rId44"/>
    <p:sldId id="281" r:id="rId45"/>
    <p:sldId id="303" r:id="rId46"/>
    <p:sldId id="282" r:id="rId47"/>
    <p:sldId id="284" r:id="rId48"/>
    <p:sldId id="285" r:id="rId49"/>
    <p:sldId id="286" r:id="rId50"/>
    <p:sldId id="323" r:id="rId51"/>
    <p:sldId id="324" r:id="rId52"/>
    <p:sldId id="304" r:id="rId53"/>
    <p:sldId id="287" r:id="rId54"/>
    <p:sldId id="405" r:id="rId55"/>
    <p:sldId id="406" r:id="rId56"/>
    <p:sldId id="407" r:id="rId57"/>
    <p:sldId id="288" r:id="rId58"/>
    <p:sldId id="289" r:id="rId59"/>
    <p:sldId id="307" r:id="rId60"/>
    <p:sldId id="290" r:id="rId61"/>
    <p:sldId id="310" r:id="rId62"/>
    <p:sldId id="291" r:id="rId63"/>
    <p:sldId id="311" r:id="rId64"/>
    <p:sldId id="292" r:id="rId65"/>
    <p:sldId id="308" r:id="rId66"/>
    <p:sldId id="404" r:id="rId67"/>
    <p:sldId id="283" r:id="rId68"/>
    <p:sldId id="309" r:id="rId69"/>
    <p:sldId id="426" r:id="rId70"/>
    <p:sldId id="312" r:id="rId71"/>
    <p:sldId id="313" r:id="rId72"/>
    <p:sldId id="305" r:id="rId73"/>
    <p:sldId id="306" r:id="rId74"/>
    <p:sldId id="314" r:id="rId75"/>
    <p:sldId id="315" r:id="rId76"/>
    <p:sldId id="316" r:id="rId77"/>
    <p:sldId id="317" r:id="rId78"/>
    <p:sldId id="327" r:id="rId79"/>
    <p:sldId id="318" r:id="rId80"/>
    <p:sldId id="319" r:id="rId81"/>
    <p:sldId id="320" r:id="rId82"/>
    <p:sldId id="321" r:id="rId83"/>
    <p:sldId id="322" r:id="rId84"/>
    <p:sldId id="438" r:id="rId85"/>
    <p:sldId id="328" r:id="rId86"/>
    <p:sldId id="329" r:id="rId87"/>
    <p:sldId id="335" r:id="rId88"/>
    <p:sldId id="408" r:id="rId89"/>
    <p:sldId id="330" r:id="rId90"/>
    <p:sldId id="381" r:id="rId91"/>
    <p:sldId id="434" r:id="rId92"/>
    <p:sldId id="331" r:id="rId93"/>
    <p:sldId id="336" r:id="rId94"/>
    <p:sldId id="332" r:id="rId95"/>
    <p:sldId id="337" r:id="rId96"/>
    <p:sldId id="333" r:id="rId97"/>
    <p:sldId id="344" r:id="rId98"/>
    <p:sldId id="339" r:id="rId99"/>
    <p:sldId id="341" r:id="rId100"/>
    <p:sldId id="343" r:id="rId101"/>
    <p:sldId id="348" r:id="rId102"/>
    <p:sldId id="342" r:id="rId103"/>
    <p:sldId id="33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61" r:id="rId112"/>
    <p:sldId id="356" r:id="rId113"/>
    <p:sldId id="357" r:id="rId114"/>
    <p:sldId id="358" r:id="rId115"/>
    <p:sldId id="365" r:id="rId116"/>
    <p:sldId id="359" r:id="rId117"/>
    <p:sldId id="439" r:id="rId118"/>
    <p:sldId id="440" r:id="rId119"/>
    <p:sldId id="360" r:id="rId120"/>
    <p:sldId id="367" r:id="rId121"/>
    <p:sldId id="362" r:id="rId122"/>
    <p:sldId id="363" r:id="rId123"/>
    <p:sldId id="368" r:id="rId124"/>
    <p:sldId id="416" r:id="rId125"/>
    <p:sldId id="427" r:id="rId126"/>
    <p:sldId id="417" r:id="rId127"/>
    <p:sldId id="428" r:id="rId128"/>
    <p:sldId id="370" r:id="rId129"/>
    <p:sldId id="373" r:id="rId130"/>
    <p:sldId id="374" r:id="rId131"/>
    <p:sldId id="420" r:id="rId132"/>
    <p:sldId id="421" r:id="rId133"/>
    <p:sldId id="422" r:id="rId134"/>
    <p:sldId id="423" r:id="rId135"/>
    <p:sldId id="431" r:id="rId136"/>
    <p:sldId id="435" r:id="rId137"/>
    <p:sldId id="390" r:id="rId1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8168" autoAdjust="0"/>
  </p:normalViewPr>
  <p:slideViewPr>
    <p:cSldViewPr>
      <p:cViewPr varScale="1">
        <p:scale>
          <a:sx n="94" d="100"/>
          <a:sy n="94" d="100"/>
        </p:scale>
        <p:origin x="462" y="84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_smolyakov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mailto:olga_smolyakova@epam.com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3200" y="4191000"/>
            <a:ext cx="5943600" cy="1809768"/>
          </a:xfrm>
        </p:spPr>
        <p:txBody>
          <a:bodyPr/>
          <a:lstStyle/>
          <a:p>
            <a:r>
              <a:rPr lang="en-US" dirty="0"/>
              <a:t>Olga Smolyakova , PhD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 dirty="0">
                <a:hlinkClick r:id="rId2"/>
              </a:rPr>
              <a:t>Olga_Smolyakova@epam.com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Методы чтения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codePointBefore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 </a:t>
            </a:r>
            <a:r>
              <a:rPr lang="ru-RU" sz="1800" dirty="0" smtClean="0"/>
              <a:t>– возвращает кодовую точку для позиции в строке, предшествующей заданной параметром </a:t>
            </a:r>
            <a:r>
              <a:rPr lang="ru-RU" sz="1800" dirty="0" err="1" smtClean="0"/>
              <a:t>i</a:t>
            </a:r>
            <a:r>
              <a:rPr lang="en-US" sz="1800" dirty="0" err="1" smtClean="0"/>
              <a:t>ndex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codePointCount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beginIndex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endIndex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– возвращает количество кодовых точек в порции вызывающей строки, расположенной между символьными порциями </a:t>
            </a:r>
            <a:r>
              <a:rPr lang="en-US" sz="1800" dirty="0" err="1" smtClean="0"/>
              <a:t>beginIndex</a:t>
            </a:r>
            <a:r>
              <a:rPr lang="ru-RU" sz="1800" dirty="0" smtClean="0"/>
              <a:t> и </a:t>
            </a:r>
            <a:r>
              <a:rPr lang="ru-RU" sz="1800" dirty="0" err="1" smtClean="0"/>
              <a:t>end</a:t>
            </a:r>
            <a:r>
              <a:rPr lang="en-US" sz="1800" dirty="0" smtClean="0"/>
              <a:t>Index</a:t>
            </a:r>
            <a:r>
              <a:rPr lang="ru-RU" sz="1800" dirty="0" smtClean="0"/>
              <a:t>-1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offsetByCodePoints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codePointOffset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smtClean="0"/>
              <a:t>      </a:t>
            </a:r>
            <a:r>
              <a:rPr lang="ru-RU" sz="1800" dirty="0" smtClean="0"/>
              <a:t>возвращает позицию в вызывающей строке, расположенную на расстоянии </a:t>
            </a:r>
            <a:r>
              <a:rPr lang="en-US" sz="1800" dirty="0" err="1" smtClean="0"/>
              <a:t>codePointOffset</a:t>
            </a:r>
            <a:r>
              <a:rPr lang="ru-RU" sz="1800" dirty="0" smtClean="0"/>
              <a:t> кодовых точек после начальной позиции, заданной параметром </a:t>
            </a:r>
            <a:r>
              <a:rPr lang="en-US" sz="1800" dirty="0" smtClean="0"/>
              <a:t>index;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</a:t>
            </a:r>
            <a:r>
              <a:rPr lang="ru-RU" dirty="0" smtClean="0"/>
              <a:t>Локализация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1305342"/>
            <a:ext cx="7488832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Locale(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"US"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myBundle.getValue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"prop.key1"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Locale(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"UK"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myBundle.getValue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"prop.key2"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Locale(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"BY"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myBundle.getValue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"prop.key1"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Locale(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"RU"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myBundle.getValue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"prop.key2"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38200" y="4391550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ru-RU" sz="1800" dirty="0"/>
          </a:p>
        </p:txBody>
      </p:sp>
      <p:sp>
        <p:nvSpPr>
          <p:cNvPr id="3" name="Rectangle 2"/>
          <p:cNvSpPr/>
          <p:nvPr/>
        </p:nvSpPr>
        <p:spPr>
          <a:xfrm>
            <a:off x="3254400" y="4502003"/>
            <a:ext cx="248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01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02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01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значение 02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Регулярные выражения </a:t>
            </a:r>
            <a:r>
              <a:rPr lang="ru-RU" sz="1800" dirty="0" smtClean="0"/>
              <a:t>(англ. </a:t>
            </a:r>
            <a:r>
              <a:rPr lang="ru-RU" sz="1800" dirty="0" err="1" smtClean="0"/>
              <a:t>regular</a:t>
            </a:r>
            <a:r>
              <a:rPr lang="ru-RU" sz="1800" dirty="0" smtClean="0"/>
              <a:t> </a:t>
            </a:r>
            <a:r>
              <a:rPr lang="ru-RU" sz="1800" dirty="0" err="1" smtClean="0"/>
              <a:t>expressions</a:t>
            </a:r>
            <a:r>
              <a:rPr lang="ru-RU" sz="1800" dirty="0" smtClean="0"/>
              <a:t>) ― современная система поиска текстовых фрагментов в электронных документах, основанная на специальной системе записи образцов для поиска.</a:t>
            </a:r>
          </a:p>
          <a:p>
            <a:pPr marL="358775" indent="-358775"/>
            <a:endParaRPr lang="ru-RU" sz="1800" dirty="0" smtClean="0"/>
          </a:p>
          <a:p>
            <a:pPr marL="358775" indent="-358775" algn="just">
              <a:buNone/>
            </a:pPr>
            <a:r>
              <a:rPr lang="ru-RU" sz="1800" dirty="0" smtClean="0"/>
              <a:t>В стандартную библиотеку </a:t>
            </a:r>
            <a:r>
              <a:rPr lang="ru-RU" sz="1800" dirty="0" err="1" smtClean="0"/>
              <a:t>Java</a:t>
            </a:r>
            <a:r>
              <a:rPr lang="ru-RU" sz="1800" dirty="0" smtClean="0"/>
              <a:t> входит пакет, специально предназначенный для работы с регулярными выражениями – </a:t>
            </a:r>
            <a:r>
              <a:rPr lang="ru-RU" sz="1800" b="1" dirty="0" err="1" smtClean="0"/>
              <a:t>java.util.regex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Эта библиотека может быть использована для выполнения таких задач: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поиск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проверка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выборочное изменение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выделение фрагментов данных;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и др.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Метасимволы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/>
              <a:t>Регулярное выражение представляет собой строку-образец (англ. </a:t>
            </a:r>
            <a:r>
              <a:rPr lang="en-US" sz="1800" dirty="0" smtClean="0"/>
              <a:t>P</a:t>
            </a:r>
            <a:r>
              <a:rPr lang="ru-RU" sz="1800" dirty="0" err="1" smtClean="0"/>
              <a:t>attern</a:t>
            </a:r>
            <a:r>
              <a:rPr lang="ru-RU" sz="1800" dirty="0" smtClean="0"/>
              <a:t>), состоящую из символов и метасимволов и задающую правило поиска.</a:t>
            </a:r>
            <a:endParaRPr lang="en-US" sz="1800" dirty="0" smtClean="0"/>
          </a:p>
          <a:p>
            <a:pPr algn="just">
              <a:buNone/>
            </a:pPr>
            <a:endParaRPr lang="ru-RU" sz="1800" b="1" dirty="0" smtClean="0"/>
          </a:p>
          <a:p>
            <a:pPr algn="just">
              <a:buNone/>
            </a:pPr>
            <a:r>
              <a:rPr lang="ru-RU" sz="1800" b="1" dirty="0" smtClean="0"/>
              <a:t>Метасимволы</a:t>
            </a:r>
            <a:r>
              <a:rPr lang="ru-RU" sz="1800" dirty="0" smtClean="0"/>
              <a:t>: </a:t>
            </a:r>
          </a:p>
          <a:p>
            <a:pPr marL="2057400" indent="-446088" algn="just"/>
            <a:endParaRPr lang="ru-RU" sz="18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071670" y="2928934"/>
          <a:ext cx="50244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15"/>
                <a:gridCol w="251221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Символы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b="1" dirty="0" smtClean="0"/>
              <a:t>Символы</a:t>
            </a:r>
            <a:r>
              <a:rPr lang="en-US" sz="1600" b="1" dirty="0" smtClean="0"/>
              <a:t> </a:t>
            </a:r>
            <a:r>
              <a:rPr lang="ru-RU" sz="1600" b="1" dirty="0" smtClean="0"/>
              <a:t>регулярных выражений.</a:t>
            </a:r>
          </a:p>
          <a:p>
            <a:endParaRPr lang="ru-RU" sz="1600" dirty="0" smtClean="0"/>
          </a:p>
          <a:p>
            <a:pPr marL="719138" indent="-360363"/>
            <a:r>
              <a:rPr lang="en-US" sz="1800" b="1" dirty="0" smtClean="0"/>
              <a:t>x</a:t>
            </a:r>
            <a:r>
              <a:rPr lang="en-US" sz="1800" dirty="0" smtClean="0"/>
              <a:t> – </a:t>
            </a:r>
            <a:r>
              <a:rPr lang="ru-RU" sz="1800" dirty="0" err="1" smtClean="0"/>
              <a:t>неметасимвол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\\</a:t>
            </a:r>
            <a:r>
              <a:rPr lang="en-US" sz="1800" dirty="0" smtClean="0"/>
              <a:t> -</a:t>
            </a:r>
            <a:r>
              <a:rPr lang="ru-RU" sz="1800" dirty="0" smtClean="0"/>
              <a:t> \ как </a:t>
            </a:r>
            <a:r>
              <a:rPr lang="ru-RU" sz="1800" dirty="0" err="1" smtClean="0"/>
              <a:t>неметасимвол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\t</a:t>
            </a:r>
            <a:r>
              <a:rPr lang="en-US" sz="1800" dirty="0" smtClean="0"/>
              <a:t> – </a:t>
            </a:r>
            <a:r>
              <a:rPr lang="ru-RU" sz="1800" dirty="0" smtClean="0"/>
              <a:t>символ табуляции (</a:t>
            </a:r>
            <a:r>
              <a:rPr lang="en-US" sz="1800" dirty="0" smtClean="0"/>
              <a:t>‘\u009’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\n</a:t>
            </a:r>
            <a:r>
              <a:rPr lang="en-US" sz="1800" dirty="0" smtClean="0"/>
              <a:t> – </a:t>
            </a:r>
            <a:r>
              <a:rPr lang="ru-RU" sz="1800" dirty="0" smtClean="0"/>
              <a:t>символ новой строки (</a:t>
            </a:r>
            <a:r>
              <a:rPr lang="en-US" sz="1800" dirty="0" smtClean="0"/>
              <a:t>‘\u000A’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\r</a:t>
            </a:r>
            <a:r>
              <a:rPr lang="en-US" sz="1800" dirty="0" smtClean="0"/>
              <a:t> – </a:t>
            </a:r>
            <a:r>
              <a:rPr lang="ru-RU" sz="1800" dirty="0" smtClean="0"/>
              <a:t>символ возврата каретки (</a:t>
            </a:r>
            <a:r>
              <a:rPr lang="en-US" sz="1800" dirty="0" smtClean="0"/>
              <a:t>‘\u000D’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719138" indent="-360363"/>
            <a:r>
              <a:rPr lang="en-US" sz="1800" b="1" dirty="0" smtClean="0"/>
              <a:t>\f </a:t>
            </a:r>
            <a:r>
              <a:rPr lang="en-US" sz="1800" dirty="0" smtClean="0"/>
              <a:t>– </a:t>
            </a:r>
            <a:r>
              <a:rPr lang="ru-RU" sz="1800" dirty="0" smtClean="0"/>
              <a:t>символ перевода страницы (</a:t>
            </a:r>
            <a:r>
              <a:rPr lang="en-US" sz="1800" dirty="0" smtClean="0"/>
              <a:t>‘\u000C’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Классы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402016" cy="4800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600" b="1" dirty="0" smtClean="0"/>
              <a:t>Классы символов регулярных выражений.</a:t>
            </a:r>
          </a:p>
          <a:p>
            <a:pPr marL="719138" indent="-360363">
              <a:spcBef>
                <a:spcPts val="0"/>
              </a:spcBef>
            </a:pPr>
            <a:endParaRPr lang="ru-RU" sz="1800" dirty="0" smtClean="0"/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abc</a:t>
            </a:r>
            <a:r>
              <a:rPr lang="ru-RU" sz="1800" b="1" dirty="0" smtClean="0"/>
              <a:t>]</a:t>
            </a:r>
            <a:r>
              <a:rPr lang="en-US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</a:t>
            </a:r>
            <a:r>
              <a:rPr lang="ru-RU" sz="1800" dirty="0" err="1" smtClean="0"/>
              <a:t>a</a:t>
            </a:r>
            <a:r>
              <a:rPr lang="ru-RU" sz="1800" dirty="0" smtClean="0"/>
              <a:t>, </a:t>
            </a:r>
            <a:r>
              <a:rPr lang="ru-RU" sz="1800" dirty="0" err="1" smtClean="0"/>
              <a:t>b</a:t>
            </a:r>
            <a:r>
              <a:rPr lang="ru-RU" sz="1800" dirty="0" smtClean="0"/>
              <a:t>, или </a:t>
            </a:r>
            <a:r>
              <a:rPr lang="ru-RU" sz="1800" dirty="0" err="1" smtClean="0"/>
              <a:t>c</a:t>
            </a:r>
            <a:r>
              <a:rPr lang="ru-RU" sz="1800" dirty="0" smtClean="0"/>
              <a:t> 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^abc</a:t>
            </a:r>
            <a:r>
              <a:rPr lang="ru-RU" sz="1800" b="1" dirty="0" smtClean="0"/>
              <a:t>] </a:t>
            </a:r>
            <a:r>
              <a:rPr lang="en-US" sz="1800" dirty="0" smtClean="0"/>
              <a:t>–</a:t>
            </a:r>
            <a:r>
              <a:rPr lang="ru-RU" sz="1800" dirty="0" smtClean="0"/>
              <a:t> символ, исключая </a:t>
            </a:r>
            <a:r>
              <a:rPr lang="ru-RU" sz="1800" dirty="0" err="1" smtClean="0"/>
              <a:t>a</a:t>
            </a:r>
            <a:r>
              <a:rPr lang="ru-RU" sz="1800" dirty="0" smtClean="0"/>
              <a:t>, </a:t>
            </a:r>
            <a:r>
              <a:rPr lang="ru-RU" sz="1800" dirty="0" err="1" smtClean="0"/>
              <a:t>b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c</a:t>
            </a:r>
            <a:endParaRPr lang="ru-RU" sz="1800" dirty="0" smtClean="0"/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a-zA-Z</a:t>
            </a:r>
            <a:r>
              <a:rPr lang="ru-RU" sz="1800" b="1" dirty="0" smtClean="0"/>
              <a:t>]</a:t>
            </a:r>
            <a:r>
              <a:rPr lang="en-US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символ 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z</a:t>
            </a:r>
            <a:r>
              <a:rPr lang="ru-RU" sz="1800" dirty="0" smtClean="0"/>
              <a:t> или от A до Z, (диапазон)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a-d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m-p</a:t>
            </a:r>
            <a:r>
              <a:rPr lang="ru-RU" sz="1800" b="1" dirty="0" smtClean="0"/>
              <a:t>]] </a:t>
            </a:r>
            <a:r>
              <a:rPr lang="en-US" sz="1800" dirty="0" smtClean="0"/>
              <a:t>– </a:t>
            </a:r>
            <a:r>
              <a:rPr lang="ru-RU" sz="1800" dirty="0" smtClean="0"/>
              <a:t>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d</a:t>
            </a:r>
            <a:r>
              <a:rPr lang="ru-RU" sz="1800" dirty="0" smtClean="0"/>
              <a:t> или от </a:t>
            </a:r>
            <a:r>
              <a:rPr lang="ru-RU" sz="1800" dirty="0" err="1" smtClean="0"/>
              <a:t>m</a:t>
            </a:r>
            <a:r>
              <a:rPr lang="ru-RU" sz="1800" dirty="0" smtClean="0"/>
              <a:t> до p: [</a:t>
            </a:r>
            <a:r>
              <a:rPr lang="ru-RU" sz="1800" dirty="0" err="1" smtClean="0"/>
              <a:t>a-dm-p</a:t>
            </a:r>
            <a:r>
              <a:rPr lang="ru-RU" sz="1800" dirty="0" smtClean="0"/>
              <a:t>] (объединение)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a-z&amp;&amp;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def</a:t>
            </a:r>
            <a:r>
              <a:rPr lang="ru-RU" sz="1800" b="1" dirty="0" smtClean="0"/>
              <a:t>]] </a:t>
            </a:r>
            <a:r>
              <a:rPr lang="en-US" sz="1800" dirty="0" smtClean="0"/>
              <a:t>– </a:t>
            </a:r>
            <a:r>
              <a:rPr lang="ru-RU" sz="1800" dirty="0" err="1" smtClean="0"/>
              <a:t>d</a:t>
            </a:r>
            <a:r>
              <a:rPr lang="ru-RU" sz="1800" dirty="0" smtClean="0"/>
              <a:t>, </a:t>
            </a:r>
            <a:r>
              <a:rPr lang="ru-RU" sz="1800" dirty="0" err="1" smtClean="0"/>
              <a:t>e</a:t>
            </a:r>
            <a:r>
              <a:rPr lang="ru-RU" sz="1800" dirty="0" smtClean="0"/>
              <a:t>, или </a:t>
            </a:r>
            <a:r>
              <a:rPr lang="ru-RU" sz="1800" dirty="0" err="1" smtClean="0"/>
              <a:t>f</a:t>
            </a:r>
            <a:r>
              <a:rPr lang="ru-RU" sz="1800" dirty="0" smtClean="0"/>
              <a:t> (пересечение)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a-z&amp;&amp;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^bc</a:t>
            </a:r>
            <a:r>
              <a:rPr lang="ru-RU" sz="1800" b="1" dirty="0" smtClean="0"/>
              <a:t>]] </a:t>
            </a:r>
            <a:r>
              <a:rPr lang="en-US" sz="1800" dirty="0" smtClean="0"/>
              <a:t>– </a:t>
            </a:r>
            <a:r>
              <a:rPr lang="ru-RU" sz="1800" dirty="0" smtClean="0"/>
              <a:t>от </a:t>
            </a:r>
            <a:r>
              <a:rPr lang="ru-RU" sz="1800" dirty="0" err="1" smtClean="0"/>
              <a:t>a</a:t>
            </a:r>
            <a:r>
              <a:rPr lang="ru-RU" sz="1800" dirty="0" smtClean="0"/>
              <a:t> до </a:t>
            </a:r>
            <a:r>
              <a:rPr lang="ru-RU" sz="1800" dirty="0" err="1" smtClean="0"/>
              <a:t>z</a:t>
            </a:r>
            <a:r>
              <a:rPr lang="ru-RU" sz="1800" dirty="0" smtClean="0"/>
              <a:t>, исключая </a:t>
            </a:r>
            <a:r>
              <a:rPr lang="ru-RU" sz="1800" dirty="0" err="1" smtClean="0"/>
              <a:t>b</a:t>
            </a:r>
            <a:r>
              <a:rPr lang="ru-RU" sz="1800" dirty="0" smtClean="0"/>
              <a:t> и c: [</a:t>
            </a:r>
            <a:r>
              <a:rPr lang="ru-RU" sz="1800" dirty="0" err="1" smtClean="0"/>
              <a:t>ad-z</a:t>
            </a:r>
            <a:r>
              <a:rPr lang="ru-RU" sz="1800" dirty="0" smtClean="0"/>
              <a:t>] (вычитание)</a:t>
            </a:r>
          </a:p>
          <a:p>
            <a:pPr marL="719138" indent="-360363" algn="just">
              <a:spcBef>
                <a:spcPts val="400"/>
              </a:spcBef>
            </a:pPr>
            <a:r>
              <a:rPr lang="ru-RU" sz="1800" b="1" dirty="0" smtClean="0"/>
              <a:t>[</a:t>
            </a:r>
            <a:r>
              <a:rPr lang="ru-RU" sz="1800" b="1" dirty="0" err="1" smtClean="0"/>
              <a:t>a-z&amp;&amp;</a:t>
            </a:r>
            <a:r>
              <a:rPr lang="ru-RU" sz="1800" b="1" dirty="0" smtClean="0"/>
              <a:t>[</a:t>
            </a:r>
            <a:r>
              <a:rPr lang="ru-RU" sz="1800" b="1" dirty="0" err="1" smtClean="0"/>
              <a:t>^m-p</a:t>
            </a:r>
            <a:r>
              <a:rPr lang="ru-RU" sz="1800" b="1" dirty="0" smtClean="0"/>
              <a:t>]]</a:t>
            </a:r>
            <a:r>
              <a:rPr lang="en-US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от a до z, не включая от m до p: [a-</a:t>
            </a:r>
            <a:r>
              <a:rPr lang="ru-RU" sz="1800" dirty="0" err="1" smtClean="0"/>
              <a:t>lq</a:t>
            </a:r>
            <a:r>
              <a:rPr lang="ru-RU" sz="1800" dirty="0" smtClean="0"/>
              <a:t>-z]</a:t>
            </a:r>
            <a:r>
              <a:rPr lang="en-US" sz="1800" dirty="0" smtClean="0"/>
              <a:t> </a:t>
            </a:r>
            <a:r>
              <a:rPr lang="ru-RU" sz="1800" dirty="0" smtClean="0"/>
              <a:t>(вычитание)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Предопределенные классы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Предопределенные классы символов.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.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любой символ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</a:t>
            </a:r>
            <a:r>
              <a:rPr lang="ru-RU" sz="1800" b="1" dirty="0" err="1" smtClean="0"/>
              <a:t>d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цифра [0-9]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\D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не цифра: [^0-9]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</a:t>
            </a:r>
            <a:r>
              <a:rPr lang="ru-RU" sz="1800" b="1" dirty="0" err="1" smtClean="0"/>
              <a:t>s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 \t\n\x0B\f\r]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\S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</a:t>
            </a:r>
            <a:r>
              <a:rPr lang="ru-RU" sz="1800" dirty="0" err="1" smtClean="0"/>
              <a:t>^\s</a:t>
            </a:r>
            <a:r>
              <a:rPr lang="ru-RU" sz="1800" dirty="0" smtClean="0"/>
              <a:t>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</a:t>
            </a:r>
            <a:r>
              <a:rPr lang="ru-RU" sz="1800" b="1" dirty="0" err="1" smtClean="0"/>
              <a:t>w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[a-zA-Z_0-9]</a:t>
            </a:r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\W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[</a:t>
            </a:r>
            <a:r>
              <a:rPr lang="ru-RU" sz="1800" dirty="0" err="1" smtClean="0"/>
              <a:t>^\w</a:t>
            </a:r>
            <a:r>
              <a:rPr lang="ru-RU" sz="1800" dirty="0" smtClean="0"/>
              <a:t>]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Совпадения и логические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Обнаружение совпадения вначале и в конце.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smtClean="0"/>
              <a:t>^a</a:t>
            </a:r>
            <a:r>
              <a:rPr lang="en-US" sz="1800" dirty="0" smtClean="0"/>
              <a:t> – </a:t>
            </a:r>
            <a:r>
              <a:rPr lang="ru-RU" sz="1800" dirty="0" smtClean="0"/>
              <a:t>якорь для обнаружения сначала строки</a:t>
            </a:r>
            <a:endParaRPr lang="en-US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smtClean="0"/>
              <a:t>a$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якорь на совпадение в конце строки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Логические операторы в регулярных выражениях.</a:t>
            </a:r>
          </a:p>
          <a:p>
            <a:pPr>
              <a:spcBef>
                <a:spcPts val="0"/>
              </a:spcBef>
              <a:buNone/>
            </a:pP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err="1" smtClean="0"/>
              <a:t>ab</a:t>
            </a:r>
            <a:r>
              <a:rPr lang="ru-RU" sz="1800" b="1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за </a:t>
            </a:r>
            <a:r>
              <a:rPr lang="en-US" sz="1800" dirty="0" smtClean="0"/>
              <a:t>a</a:t>
            </a:r>
            <a:r>
              <a:rPr lang="ru-RU" sz="1800" dirty="0" smtClean="0"/>
              <a:t> следует </a:t>
            </a:r>
            <a:r>
              <a:rPr lang="en-US" sz="1800" dirty="0" smtClean="0"/>
              <a:t>b</a:t>
            </a: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dirty="0" smtClean="0"/>
              <a:t>a</a:t>
            </a:r>
            <a:r>
              <a:rPr lang="ru-RU" sz="1800" b="1" dirty="0" smtClean="0"/>
              <a:t>|</a:t>
            </a:r>
            <a:r>
              <a:rPr lang="en-US" sz="1800" b="1" dirty="0" smtClean="0"/>
              <a:t>b</a:t>
            </a:r>
            <a:r>
              <a:rPr lang="en-US" sz="1800" dirty="0" smtClean="0"/>
              <a:t> – a</a:t>
            </a:r>
            <a:r>
              <a:rPr lang="ru-RU" sz="1800" dirty="0" smtClean="0"/>
              <a:t> либо </a:t>
            </a:r>
            <a:r>
              <a:rPr lang="en-US" sz="1800" dirty="0" smtClean="0"/>
              <a:t>b</a:t>
            </a:r>
            <a:endParaRPr lang="ru-RU" sz="1800" dirty="0" smtClean="0"/>
          </a:p>
          <a:p>
            <a:pPr marL="719138" indent="-360363">
              <a:spcBef>
                <a:spcPts val="400"/>
              </a:spcBef>
            </a:pPr>
            <a:r>
              <a:rPr lang="ru-RU" sz="1800" b="1" dirty="0" smtClean="0"/>
              <a:t>(</a:t>
            </a:r>
            <a:r>
              <a:rPr lang="en-US" sz="1800" b="1" dirty="0" smtClean="0"/>
              <a:t>a</a:t>
            </a:r>
            <a:r>
              <a:rPr lang="ru-RU" sz="1800" b="1" dirty="0" smtClean="0"/>
              <a:t>)</a:t>
            </a:r>
            <a:r>
              <a:rPr lang="en-US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а, для выделения групп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Квантификаторы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b="1" dirty="0" smtClean="0"/>
              <a:t>Квантификаторы.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?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 </a:t>
            </a:r>
            <a:r>
              <a:rPr lang="en-US" sz="1800" i="1" dirty="0" smtClean="0"/>
              <a:t>a</a:t>
            </a:r>
            <a:r>
              <a:rPr lang="ru-RU" sz="1800" dirty="0" smtClean="0"/>
              <a:t> один раз или ни разу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*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     </a:t>
            </a:r>
            <a:r>
              <a:rPr lang="en-US" sz="1800" i="1" dirty="0" smtClean="0"/>
              <a:t>a</a:t>
            </a:r>
            <a:r>
              <a:rPr lang="ru-RU" sz="1800" dirty="0" smtClean="0"/>
              <a:t> ноль или более раз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+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    </a:t>
            </a:r>
            <a:r>
              <a:rPr lang="en-US" sz="1800" i="1" dirty="0" smtClean="0"/>
              <a:t>a</a:t>
            </a:r>
            <a:r>
              <a:rPr lang="ru-RU" sz="1800" i="1" dirty="0" smtClean="0"/>
              <a:t> </a:t>
            </a:r>
            <a:r>
              <a:rPr lang="ru-RU" sz="1800" dirty="0" smtClean="0"/>
              <a:t>один или более раз</a:t>
            </a:r>
            <a:endParaRPr lang="en-US" sz="1800" dirty="0" smtClean="0"/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{</a:t>
            </a:r>
            <a:r>
              <a:rPr lang="ru-RU" sz="1800" b="1" i="1" dirty="0" err="1" smtClean="0"/>
              <a:t>n</a:t>
            </a:r>
            <a:r>
              <a:rPr lang="ru-RU" sz="1800" b="1" dirty="0" smtClean="0"/>
              <a:t>} </a:t>
            </a:r>
            <a:r>
              <a:rPr lang="en-US" sz="1800" dirty="0" smtClean="0"/>
              <a:t>–</a:t>
            </a:r>
            <a:r>
              <a:rPr lang="ru-RU" sz="1800" dirty="0" smtClean="0"/>
              <a:t>    </a:t>
            </a:r>
            <a:r>
              <a:rPr lang="en-US" sz="1800" i="1" dirty="0" smtClean="0"/>
              <a:t>a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n</a:t>
            </a:r>
            <a:r>
              <a:rPr lang="ru-RU" sz="1800" dirty="0" smtClean="0"/>
              <a:t> раз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{</a:t>
            </a:r>
            <a:r>
              <a:rPr lang="ru-RU" sz="1800" b="1" i="1" dirty="0" err="1" smtClean="0"/>
              <a:t>n</a:t>
            </a:r>
            <a:r>
              <a:rPr lang="ru-RU" sz="1800" b="1" dirty="0" smtClean="0"/>
              <a:t>,} </a:t>
            </a:r>
            <a:r>
              <a:rPr lang="en-US" sz="1800" dirty="0" smtClean="0"/>
              <a:t>–</a:t>
            </a:r>
            <a:r>
              <a:rPr lang="ru-RU" sz="1800" dirty="0" smtClean="0"/>
              <a:t>   </a:t>
            </a:r>
            <a:r>
              <a:rPr lang="en-US" sz="1800" i="1" dirty="0" smtClean="0"/>
              <a:t>a</a:t>
            </a:r>
            <a:r>
              <a:rPr lang="ru-RU" sz="1800" i="1" dirty="0" smtClean="0"/>
              <a:t>  </a:t>
            </a:r>
            <a:r>
              <a:rPr lang="en-US" sz="1800" i="1" dirty="0" smtClean="0"/>
              <a:t>n</a:t>
            </a:r>
            <a:r>
              <a:rPr lang="ru-RU" sz="1800" i="1" dirty="0" smtClean="0"/>
              <a:t> или более раз</a:t>
            </a:r>
          </a:p>
          <a:p>
            <a:pPr marL="719138" indent="-360363">
              <a:spcBef>
                <a:spcPts val="400"/>
              </a:spcBef>
            </a:pPr>
            <a:r>
              <a:rPr lang="en-US" sz="1800" b="1" i="1" dirty="0" smtClean="0"/>
              <a:t>a</a:t>
            </a:r>
            <a:r>
              <a:rPr lang="ru-RU" sz="1800" b="1" dirty="0" smtClean="0"/>
              <a:t>{</a:t>
            </a:r>
            <a:r>
              <a:rPr lang="ru-RU" sz="1800" b="1" i="1" dirty="0" err="1" smtClean="0"/>
              <a:t>n</a:t>
            </a:r>
            <a:r>
              <a:rPr lang="ru-RU" sz="1800" b="1" dirty="0" err="1" smtClean="0"/>
              <a:t>,</a:t>
            </a:r>
            <a:r>
              <a:rPr lang="ru-RU" sz="1800" b="1" i="1" dirty="0" err="1" smtClean="0"/>
              <a:t>m</a:t>
            </a:r>
            <a:r>
              <a:rPr lang="ru-RU" sz="1800" b="1" dirty="0" smtClean="0"/>
              <a:t>} </a:t>
            </a:r>
            <a:r>
              <a:rPr lang="en-US" sz="1800" dirty="0" smtClean="0"/>
              <a:t>–</a:t>
            </a:r>
            <a:r>
              <a:rPr lang="ru-RU" sz="1800" dirty="0" smtClean="0"/>
              <a:t> </a:t>
            </a:r>
            <a:r>
              <a:rPr lang="en-US" sz="1800" i="1" dirty="0" smtClean="0"/>
              <a:t>a</a:t>
            </a:r>
            <a:r>
              <a:rPr lang="ru-RU" sz="1800" dirty="0" smtClean="0"/>
              <a:t> от </a:t>
            </a:r>
            <a:r>
              <a:rPr lang="ru-RU" sz="1800" i="1" dirty="0" err="1" smtClean="0"/>
              <a:t>n</a:t>
            </a:r>
            <a:r>
              <a:rPr lang="ru-RU" sz="1800" dirty="0" smtClean="0"/>
              <a:t> до </a:t>
            </a:r>
            <a:r>
              <a:rPr lang="ru-RU" sz="1800" i="1" dirty="0" err="1" smtClean="0"/>
              <a:t>m</a:t>
            </a:r>
            <a:r>
              <a:rPr lang="ru-RU" sz="1800" dirty="0" smtClean="0"/>
              <a:t> раз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выражения. Примеры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.+</a:t>
            </a:r>
            <a:r>
              <a:rPr lang="ru-RU" sz="1800" dirty="0" smtClean="0"/>
              <a:t> – будет соответствовать любому тексту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A.+ </a:t>
            </a:r>
            <a:r>
              <a:rPr lang="ru-RU" sz="1800" dirty="0" smtClean="0"/>
              <a:t>– любое выражение, которое начинается на букву "А".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^</a:t>
            </a:r>
            <a:r>
              <a:rPr lang="ru-RU" sz="1800" b="1" dirty="0" smtClean="0"/>
              <a:t>\</a:t>
            </a:r>
            <a:r>
              <a:rPr lang="ru-RU" sz="1800" b="1" dirty="0" err="1" smtClean="0"/>
              <a:t>s+</a:t>
            </a:r>
            <a:r>
              <a:rPr lang="ru-RU" sz="1800" dirty="0" smtClean="0"/>
              <a:t> – один или более пробелов</a:t>
            </a:r>
            <a:r>
              <a:rPr lang="en-US" sz="1800" dirty="0" smtClean="0"/>
              <a:t> </a:t>
            </a:r>
            <a:r>
              <a:rPr lang="ru-RU" sz="1800" dirty="0" smtClean="0"/>
              <a:t>вначале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\s+$</a:t>
            </a:r>
            <a:r>
              <a:rPr lang="ru-RU" sz="1800" b="1" dirty="0" smtClean="0"/>
              <a:t> </a:t>
            </a:r>
            <a:r>
              <a:rPr lang="ru-RU" sz="1800" dirty="0" smtClean="0"/>
              <a:t>– один или более пробелов</a:t>
            </a:r>
            <a:r>
              <a:rPr lang="en-US" sz="1800" dirty="0" smtClean="0"/>
              <a:t> </a:t>
            </a:r>
            <a:r>
              <a:rPr lang="ru-RU" sz="1800" dirty="0" err="1" smtClean="0"/>
              <a:t>вконце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marL="358775" indent="-358775" algn="just">
              <a:buNone/>
            </a:pPr>
            <a:r>
              <a:rPr lang="ru-RU" sz="1800" b="1" dirty="0" smtClean="0"/>
              <a:t>[\</a:t>
            </a:r>
            <a:r>
              <a:rPr lang="ru-RU" sz="1800" b="1" dirty="0" err="1" smtClean="0"/>
              <a:t>d\s</a:t>
            </a:r>
            <a:r>
              <a:rPr lang="ru-RU" sz="1800" b="1" dirty="0" smtClean="0"/>
              <a:t>()\-]+ </a:t>
            </a:r>
            <a:r>
              <a:rPr lang="ru-RU" sz="1800" dirty="0" smtClean="0"/>
              <a:t>– класс символов, в который входят все цифры \\d, все пробельные символы \\s, круглые скобки и дефис. Знак + в конце выражения означает, что любой из этих символов, может встречаться один или более раз.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Кодовые точки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Для языка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b="1" dirty="0" smtClean="0"/>
              <a:t>кодовая точка </a:t>
            </a:r>
            <a:r>
              <a:rPr lang="en-US" sz="1800" b="1" dirty="0" smtClean="0"/>
              <a:t>(code point)</a:t>
            </a:r>
            <a:r>
              <a:rPr lang="ru-RU" sz="1800" b="1" dirty="0" smtClean="0"/>
              <a:t> </a:t>
            </a:r>
            <a:r>
              <a:rPr lang="ru-RU" sz="1800" dirty="0" smtClean="0"/>
              <a:t>— это код символа из диапазона от 0 до 10FFFF,  термин </a:t>
            </a:r>
            <a:r>
              <a:rPr lang="ru-RU" sz="1800" b="1" dirty="0" smtClean="0"/>
              <a:t>кодовая единица</a:t>
            </a:r>
            <a:r>
              <a:rPr lang="en-US" sz="1800" b="1" dirty="0" smtClean="0"/>
              <a:t> (code unit)</a:t>
            </a:r>
            <a:r>
              <a:rPr lang="ru-RU" sz="1800" b="1" dirty="0" smtClean="0"/>
              <a:t> </a:t>
            </a:r>
            <a:r>
              <a:rPr lang="ru-RU" sz="1800" dirty="0" smtClean="0"/>
              <a:t>используется для ссылки на 16-битные символы. Символы, имеющие значения, большие, чем FFFF, называются </a:t>
            </a:r>
            <a:r>
              <a:rPr lang="ru-RU" sz="1800" b="1" dirty="0" smtClean="0"/>
              <a:t>дополнительными</a:t>
            </a:r>
            <a:r>
              <a:rPr lang="en-US" sz="1800" b="1" dirty="0" smtClean="0"/>
              <a:t> (supplemental character)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Представим, что мы имеем строку: 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которая, в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, соответствует этим семи кодовым точкам: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861048"/>
            <a:ext cx="10189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ru-RU" dirty="0" smtClean="0"/>
              <a:t>Привет!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5157192"/>
            <a:ext cx="5832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U+041F U+0440 U+0438 U+0432 U+0435 U+0442 U+0021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en-US" b="1" dirty="0" smtClean="0"/>
              <a:t>[a-</a:t>
            </a:r>
            <a:r>
              <a:rPr lang="en-US" b="1" dirty="0" err="1" smtClean="0"/>
              <a:t>zA</a:t>
            </a:r>
            <a:r>
              <a:rPr lang="en-US" b="1" dirty="0" smtClean="0"/>
              <a:t>-Z]{1}[a-</a:t>
            </a:r>
            <a:r>
              <a:rPr lang="en-US" b="1" dirty="0" err="1" smtClean="0"/>
              <a:t>zA</a:t>
            </a:r>
            <a:r>
              <a:rPr lang="en-US" b="1" dirty="0" smtClean="0"/>
              <a:t>-Z\d\u002E\u005F]+@([a-</a:t>
            </a:r>
            <a:r>
              <a:rPr lang="en-US" b="1" dirty="0" err="1" smtClean="0"/>
              <a:t>zA</a:t>
            </a:r>
            <a:r>
              <a:rPr lang="en-US" b="1" dirty="0" smtClean="0"/>
              <a:t>-Z]+\u002E){1,2}((net)|(com)|(org))</a:t>
            </a:r>
            <a:r>
              <a:rPr lang="ru-RU" sz="1800" dirty="0" smtClean="0"/>
              <a:t> - последовательность вида [</a:t>
            </a:r>
            <a:r>
              <a:rPr lang="ru-RU" sz="1800" dirty="0" err="1" smtClean="0"/>
              <a:t>a-zA-Z</a:t>
            </a:r>
            <a:r>
              <a:rPr lang="ru-RU" sz="1800" dirty="0" smtClean="0"/>
              <a:t>] указывает на множество, {</a:t>
            </a:r>
            <a:r>
              <a:rPr lang="ru-RU" sz="1800" dirty="0" err="1" smtClean="0"/>
              <a:t>n</a:t>
            </a:r>
            <a:r>
              <a:rPr lang="ru-RU" sz="1800" dirty="0" smtClean="0"/>
              <a:t>} говорит о том, что некоторый символ должен встретится </a:t>
            </a:r>
            <a:r>
              <a:rPr lang="ru-RU" sz="1800" dirty="0" err="1" smtClean="0"/>
              <a:t>n</a:t>
            </a:r>
            <a:r>
              <a:rPr lang="ru-RU" sz="1800" dirty="0" smtClean="0"/>
              <a:t> раз, а {</a:t>
            </a:r>
            <a:r>
              <a:rPr lang="ru-RU" sz="1800" dirty="0" err="1" smtClean="0"/>
              <a:t>n,m</a:t>
            </a:r>
            <a:r>
              <a:rPr lang="ru-RU" sz="1800" dirty="0" smtClean="0"/>
              <a:t>} - от </a:t>
            </a:r>
            <a:r>
              <a:rPr lang="ru-RU" sz="1800" dirty="0" err="1" smtClean="0"/>
              <a:t>n</a:t>
            </a:r>
            <a:r>
              <a:rPr lang="ru-RU" sz="1800" dirty="0" smtClean="0"/>
              <a:t> до </a:t>
            </a:r>
            <a:r>
              <a:rPr lang="ru-RU" sz="1800" dirty="0" err="1" smtClean="0"/>
              <a:t>m</a:t>
            </a:r>
            <a:r>
              <a:rPr lang="ru-RU" sz="1800" dirty="0" smtClean="0"/>
              <a:t> раз, символ \</a:t>
            </a:r>
            <a:r>
              <a:rPr lang="ru-RU" sz="1800" dirty="0" err="1" smtClean="0"/>
              <a:t>d</a:t>
            </a:r>
            <a:r>
              <a:rPr lang="ru-RU" sz="1800" dirty="0" smtClean="0"/>
              <a:t> указывает на множество цифр, “\u002E” и “\u005F” - это символы точки и подчеркивания соответственно, знак плюс после некоторой последовательности говорит о том, что она должна встретится один или более раз, “|” - представление логического “или”.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b="1" dirty="0" smtClean="0"/>
              <a:t>([.[^@\s]]+)@([.[^@\s]]+)\.([a-z]+)</a:t>
            </a:r>
            <a:r>
              <a:rPr lang="ru-RU" sz="1800" b="1" dirty="0" smtClean="0"/>
              <a:t> </a:t>
            </a:r>
            <a:r>
              <a:rPr lang="ru-RU" sz="1800" dirty="0" smtClean="0"/>
              <a:t>– формат </a:t>
            </a:r>
            <a:r>
              <a:rPr lang="en-US" sz="1800" dirty="0" smtClean="0"/>
              <a:t>e-mail </a:t>
            </a:r>
            <a:r>
              <a:rPr lang="ru-RU" sz="1800" dirty="0" smtClean="0"/>
              <a:t>адреса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</a:t>
            </a:r>
            <a:r>
              <a:rPr lang="en-US" dirty="0" err="1" smtClean="0"/>
              <a:t>java.util.regex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/>
              <a:t>Пакет </a:t>
            </a:r>
            <a:r>
              <a:rPr lang="ru-RU" sz="1800" dirty="0" err="1" smtClean="0"/>
              <a:t>java.util.regex</a:t>
            </a:r>
            <a:r>
              <a:rPr lang="ru-RU" sz="1800" dirty="0" smtClean="0"/>
              <a:t> состоит всего из трех классов: </a:t>
            </a:r>
            <a:r>
              <a:rPr lang="ru-RU" sz="1800" b="1" dirty="0" err="1" smtClean="0"/>
              <a:t>Matcher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Pattern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PatternSyntaxException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pPr marL="719138" indent="-360363" algn="just"/>
            <a:r>
              <a:rPr lang="ru-RU" sz="1800" b="1" dirty="0" err="1" smtClean="0"/>
              <a:t>Pattern</a:t>
            </a:r>
            <a:r>
              <a:rPr lang="ru-RU" sz="1800" dirty="0" smtClean="0"/>
              <a:t> - скомпилированное представление регулярного выражения.</a:t>
            </a:r>
          </a:p>
          <a:p>
            <a:pPr marL="719138" indent="-360363" algn="just"/>
            <a:r>
              <a:rPr lang="ru-RU" sz="1800" b="1" dirty="0" err="1" smtClean="0"/>
              <a:t>Matcher</a:t>
            </a:r>
            <a:r>
              <a:rPr lang="ru-RU" sz="1800" dirty="0" smtClean="0"/>
              <a:t> - движок, который производит операцию сравнения (</a:t>
            </a:r>
            <a:r>
              <a:rPr lang="ru-RU" sz="1800" dirty="0" err="1" smtClean="0"/>
              <a:t>match</a:t>
            </a:r>
            <a:r>
              <a:rPr lang="ru-RU" sz="1800" dirty="0" smtClean="0"/>
              <a:t>).</a:t>
            </a:r>
          </a:p>
          <a:p>
            <a:pPr marL="719138" indent="-360363" algn="just"/>
            <a:r>
              <a:rPr lang="ru-RU" sz="1800" b="1" dirty="0" err="1" smtClean="0"/>
              <a:t>PatternSyntaxException</a:t>
            </a:r>
            <a:r>
              <a:rPr lang="ru-RU" sz="1800" dirty="0" smtClean="0"/>
              <a:t> - указывает на синтаксическую ошибку в выражении.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Работа с </a:t>
            </a:r>
            <a:r>
              <a:rPr lang="en-US" dirty="0" err="1" smtClean="0"/>
              <a:t>java.util.regex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096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Последовательность вызова методов при работе с </a:t>
            </a:r>
            <a:r>
              <a:rPr lang="ru-RU" sz="1800" dirty="0" err="1" smtClean="0"/>
              <a:t>regexp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111617" name="Rectangle 1"/>
          <p:cNvSpPr>
            <a:spLocks noChangeArrowheads="1"/>
          </p:cNvSpPr>
          <p:nvPr/>
        </p:nvSpPr>
        <p:spPr bwMode="auto">
          <a:xfrm>
            <a:off x="2071670" y="2000240"/>
            <a:ext cx="5009705" cy="147732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 p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"1*0"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 m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p.matcher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"111110"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m.matches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Pattern</a:t>
            </a:r>
          </a:p>
          <a:p>
            <a:endParaRPr lang="en-US" sz="1800" dirty="0" smtClean="0"/>
          </a:p>
          <a:p>
            <a:pPr algn="just"/>
            <a:r>
              <a:rPr lang="en-US" sz="1800" b="1" dirty="0" smtClean="0"/>
              <a:t>Pattern compile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) </a:t>
            </a:r>
            <a:r>
              <a:rPr lang="ru-RU" sz="1800" dirty="0" smtClean="0"/>
              <a:t>- возвращает </a:t>
            </a:r>
            <a:r>
              <a:rPr lang="en-US" sz="1800" b="1" dirty="0" smtClean="0"/>
              <a:t>Pattern</a:t>
            </a:r>
            <a:r>
              <a:rPr lang="ru-RU" sz="1800" b="1" dirty="0" smtClean="0"/>
              <a:t>, </a:t>
            </a:r>
            <a:r>
              <a:rPr lang="ru-RU" sz="1800" dirty="0" smtClean="0"/>
              <a:t>который соответствует шаблону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. 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Matcher </a:t>
            </a:r>
            <a:r>
              <a:rPr lang="en-US" sz="1800" b="1" dirty="0" err="1" smtClean="0"/>
              <a:t>matcher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) </a:t>
            </a:r>
            <a:r>
              <a:rPr lang="ru-RU" sz="1800" dirty="0" smtClean="0"/>
              <a:t>- возвращает </a:t>
            </a:r>
            <a:r>
              <a:rPr lang="en-US" sz="1800" b="1" dirty="0" smtClean="0"/>
              <a:t>Matcher</a:t>
            </a:r>
            <a:r>
              <a:rPr lang="ru-RU" sz="1800" b="1" dirty="0" smtClean="0"/>
              <a:t>, </a:t>
            </a:r>
            <a:r>
              <a:rPr lang="ru-RU" sz="1800" dirty="0" smtClean="0"/>
              <a:t>с помощью которого можно находить соответствия в строке </a:t>
            </a:r>
            <a:r>
              <a:rPr lang="en-US" sz="1800" b="1" dirty="0" smtClean="0"/>
              <a:t>input</a:t>
            </a:r>
            <a:r>
              <a:rPr lang="ru-RU" sz="1800" b="1" dirty="0" smtClean="0"/>
              <a:t>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matches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) </a:t>
            </a:r>
            <a:r>
              <a:rPr lang="ru-RU" sz="1800" dirty="0" smtClean="0"/>
              <a:t>-проверяет на соответствие строки </a:t>
            </a:r>
            <a:r>
              <a:rPr lang="en-US" sz="1800" b="1" dirty="0" smtClean="0"/>
              <a:t>input </a:t>
            </a:r>
            <a:r>
              <a:rPr lang="ru-RU" sz="1800" dirty="0" smtClean="0"/>
              <a:t>шаблону </a:t>
            </a:r>
            <a:r>
              <a:rPr lang="en-US" sz="1800" b="1" dirty="0" err="1" smtClean="0"/>
              <a:t>regex</a:t>
            </a:r>
            <a:r>
              <a:rPr lang="ru-RU" sz="1800" b="1" dirty="0" smtClean="0"/>
              <a:t>.</a:t>
            </a:r>
          </a:p>
          <a:p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Pattern</a:t>
            </a:r>
          </a:p>
          <a:p>
            <a:endParaRPr lang="en-US" sz="1800" dirty="0" smtClean="0"/>
          </a:p>
          <a:p>
            <a:pPr algn="just"/>
            <a:r>
              <a:rPr lang="en-US" sz="1800" b="1" dirty="0" smtClean="0"/>
              <a:t>String pattern</a:t>
            </a:r>
            <a:r>
              <a:rPr lang="ru-RU" sz="1800" b="1" dirty="0" smtClean="0"/>
              <a:t>()   </a:t>
            </a:r>
            <a:r>
              <a:rPr lang="ru-RU" sz="1800" dirty="0" smtClean="0"/>
              <a:t>—</a:t>
            </a:r>
            <a:r>
              <a:rPr lang="ru-RU" sz="1800" b="1" dirty="0" smtClean="0"/>
              <a:t> </a:t>
            </a:r>
            <a:r>
              <a:rPr lang="ru-RU" sz="1800" dirty="0" smtClean="0"/>
              <a:t>возвращает строку, соответствующую шаблону 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String</a:t>
            </a:r>
            <a:r>
              <a:rPr lang="ru-RU" sz="1800" b="1" dirty="0" smtClean="0"/>
              <a:t> [ ] </a:t>
            </a:r>
            <a:r>
              <a:rPr lang="en-US" sz="1800" b="1" dirty="0" smtClean="0"/>
              <a:t>split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) </a:t>
            </a:r>
            <a:r>
              <a:rPr lang="ru-RU" sz="1800" dirty="0" smtClean="0"/>
              <a:t>- разбивает строку </a:t>
            </a:r>
            <a:r>
              <a:rPr lang="en-US" sz="1800" b="1" dirty="0" smtClean="0"/>
              <a:t>input</a:t>
            </a:r>
            <a:r>
              <a:rPr lang="ru-RU" sz="1800" b="1" dirty="0" smtClean="0"/>
              <a:t>, </a:t>
            </a:r>
            <a:r>
              <a:rPr lang="ru-RU" sz="1800" dirty="0" smtClean="0"/>
              <a:t>учитывая, что разделителем является шаблон.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String</a:t>
            </a:r>
            <a:r>
              <a:rPr lang="ru-RU" sz="1800" b="1" dirty="0" smtClean="0"/>
              <a:t>[] </a:t>
            </a:r>
            <a:r>
              <a:rPr lang="en-US" sz="1800" b="1" dirty="0" smtClean="0"/>
              <a:t>split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input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limit</a:t>
            </a:r>
            <a:r>
              <a:rPr lang="ru-RU" sz="1800" b="1" dirty="0" smtClean="0"/>
              <a:t>) </a:t>
            </a:r>
            <a:r>
              <a:rPr lang="ru-RU" sz="1800" dirty="0" smtClean="0"/>
              <a:t>-разбивает строку </a:t>
            </a:r>
            <a:r>
              <a:rPr lang="en-US" sz="1800" b="1" dirty="0" smtClean="0"/>
              <a:t>input </a:t>
            </a:r>
            <a:r>
              <a:rPr lang="ru-RU" sz="1800" dirty="0" smtClean="0"/>
              <a:t>на не более чем </a:t>
            </a:r>
            <a:r>
              <a:rPr lang="en-US" sz="1800" b="1" dirty="0" smtClean="0"/>
              <a:t>limit </a:t>
            </a:r>
            <a:r>
              <a:rPr lang="ru-RU" sz="1800" dirty="0" smtClean="0"/>
              <a:t>частей.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3588" y="1340768"/>
            <a:ext cx="74168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01 = </a:t>
            </a:r>
            <a:r>
              <a:rPr lang="ru-RU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"&lt;+"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ревнивая квантификация не только старается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найти максимально длинный </a:t>
            </a: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вариант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"&lt;body&gt;&lt;h1&gt; a&lt;&lt;&lt;b &lt;/h1&gt;&lt;/body&gt;"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result;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(pattern01);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p.split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printTokens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(result);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99593" y="5154100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3768" y="5582728"/>
            <a:ext cx="47243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""|body&gt;|h1&gt;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a|b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|/h1&gt;|/body&gt;|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4368" y="3843625"/>
            <a:ext cx="599594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printTokens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(String[] tokens)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tokens)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.equals(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"\"\""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"|"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);} </a:t>
            </a: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"|"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endParaRPr lang="en-US" sz="1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268760"/>
            <a:ext cx="748883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02 = </a:t>
            </a:r>
            <a:r>
              <a:rPr lang="ru-RU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"&lt;?"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Использование ленивых квантификаторов может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повлечь за собой обратную проблему, когда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выражению соответствует слишком короткая, в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частности, пустая строка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"&lt;body&gt;&lt;h1&gt; a&lt;&lt;&lt;b &lt;/h1&gt;&lt;/body&gt;"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result;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(pattern02);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p.split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printTokens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(result);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42965" y="4761113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6691" y="5233900"/>
            <a:ext cx="7460901" cy="314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""|""|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|&gt;|""|h|1|&gt;| |a|""|""|""|b| |""|/|h|1|&gt;|""|/|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733273"/>
            <a:ext cx="748883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pattern03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"&lt;*"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жадный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квантияикатор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"&lt;body&gt;&lt;h1&gt; a&lt;&lt;&lt;b &lt;/h1&gt;&lt;/body&gt;"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result;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(pattern03);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p.split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printTokens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76299" y="4439371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9138" y="4887890"/>
            <a:ext cx="70723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""|""|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|&gt;|""|h|1|&gt;| |a|""|b| |""|/|h|1|&gt;|""|/|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b|o|d|y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|&gt;|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Matcher</a:t>
            </a:r>
          </a:p>
          <a:p>
            <a:pPr algn="just"/>
            <a:endParaRPr lang="en-US" sz="1800" dirty="0" smtClean="0"/>
          </a:p>
          <a:p>
            <a:pPr algn="just">
              <a:spcBef>
                <a:spcPct val="50000"/>
              </a:spcBef>
            </a:pPr>
            <a:r>
              <a:rPr lang="ru-RU" sz="1800" dirty="0" smtClean="0"/>
              <a:t>Начальное состояние объекта типа </a:t>
            </a:r>
            <a:r>
              <a:rPr lang="en-US" sz="1800" b="1" dirty="0" smtClean="0"/>
              <a:t>Matcher </a:t>
            </a:r>
            <a:r>
              <a:rPr lang="ru-RU" sz="1800" dirty="0" smtClean="0"/>
              <a:t>неопределенно. </a:t>
            </a:r>
            <a:endParaRPr lang="en-US" sz="1800" dirty="0" smtClean="0"/>
          </a:p>
          <a:p>
            <a:pPr algn="just">
              <a:spcBef>
                <a:spcPct val="50000"/>
              </a:spcBef>
            </a:pPr>
            <a:endParaRPr lang="en-US" sz="10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matches</a:t>
            </a:r>
            <a:r>
              <a:rPr lang="ru-RU" sz="1800" dirty="0" smtClean="0"/>
              <a:t>() — проверяет соответствует ли вся строка шаблону</a:t>
            </a:r>
            <a:r>
              <a:rPr lang="en-US" sz="1800" dirty="0" smtClean="0"/>
              <a:t>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lookingAt</a:t>
            </a:r>
            <a:r>
              <a:rPr lang="ru-RU" sz="1800" dirty="0" smtClean="0"/>
              <a:t>() — пытается найти последовательность символов, начинающейся с начала строки и соответствующей шаблону</a:t>
            </a:r>
            <a:r>
              <a:rPr lang="en-US" sz="1800" dirty="0" smtClean="0"/>
              <a:t>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find</a:t>
            </a:r>
            <a:r>
              <a:rPr lang="ru-RU" sz="1800" b="1" dirty="0" smtClean="0"/>
              <a:t>() </a:t>
            </a:r>
            <a:r>
              <a:rPr lang="ru-RU" sz="1800" dirty="0" smtClean="0"/>
              <a:t>или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find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</a:t>
            </a:r>
            <a:r>
              <a:rPr lang="ru-RU" sz="1800" b="1" dirty="0" smtClean="0"/>
              <a:t>) </a:t>
            </a:r>
            <a:r>
              <a:rPr lang="ru-RU" sz="1800" dirty="0" smtClean="0"/>
              <a:t>- пытается найти последовательность символов соответствующих шаблону в любом месте строки. Параметр </a:t>
            </a:r>
            <a:r>
              <a:rPr lang="en-US" sz="1800" b="1" dirty="0" smtClean="0"/>
              <a:t>start </a:t>
            </a:r>
            <a:r>
              <a:rPr lang="ru-RU" sz="1800" dirty="0" smtClean="0"/>
              <a:t>указывает на начальную позицию поиска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Кодовые точки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415" y="1412776"/>
            <a:ext cx="742716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现</a:t>
            </a: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de-DE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Unicode </a:t>
            </a:r>
            <a:r>
              <a:rPr lang="de-DE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code</a:t>
            </a:r>
            <a:r>
              <a:rPr lang="de-DE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- 73b0; utf8 - E7 8E B0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"现"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str.getBytes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"String size =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str.getBytes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858415" y="4466420"/>
            <a:ext cx="7286676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3491880" y="4565452"/>
            <a:ext cx="252028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size = 3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现</a:t>
            </a:r>
          </a:p>
          <a:p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класса </a:t>
            </a:r>
            <a:r>
              <a:rPr lang="en-US" dirty="0" smtClean="0"/>
              <a:t>Matcher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 класса </a:t>
            </a:r>
            <a:r>
              <a:rPr lang="en-US" sz="1800" b="1" dirty="0" smtClean="0"/>
              <a:t>Matcher</a:t>
            </a:r>
          </a:p>
          <a:p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end</a:t>
            </a:r>
            <a:r>
              <a:rPr lang="ru-RU" sz="1800" dirty="0" smtClean="0"/>
              <a:t>() — возвращает индекс последнего символа </a:t>
            </a:r>
            <a:r>
              <a:rPr lang="ru-RU" sz="1800" dirty="0" err="1" smtClean="0"/>
              <a:t>подпоследовательности</a:t>
            </a:r>
            <a:r>
              <a:rPr lang="ru-RU" sz="1800" dirty="0" smtClean="0"/>
              <a:t>, удовлетворяющей шаблону</a:t>
            </a:r>
            <a:r>
              <a:rPr lang="en-US" sz="1800" dirty="0" smtClean="0"/>
              <a:t>.</a:t>
            </a:r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smtClean="0"/>
              <a:t>reset</a:t>
            </a:r>
            <a:r>
              <a:rPr lang="ru-RU" sz="1800" b="1" dirty="0" smtClean="0"/>
              <a:t>() </a:t>
            </a:r>
            <a:r>
              <a:rPr lang="ru-RU" sz="1800" dirty="0" smtClean="0"/>
              <a:t>или </a:t>
            </a:r>
            <a:r>
              <a:rPr lang="en-US" sz="1800" b="1" dirty="0" smtClean="0"/>
              <a:t>reset</a:t>
            </a:r>
            <a:r>
              <a:rPr lang="ru-RU" sz="1800" b="1" dirty="0" smtClean="0"/>
              <a:t>(</a:t>
            </a:r>
            <a:r>
              <a:rPr lang="en-US" sz="1800" b="1" dirty="0" smtClean="0"/>
              <a:t>Char Sequence input</a:t>
            </a:r>
            <a:r>
              <a:rPr lang="ru-RU" sz="1800" b="1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/>
              <a:t>сбрасывает состояние </a:t>
            </a:r>
            <a:r>
              <a:rPr lang="en-US" sz="1800" b="1" dirty="0" smtClean="0"/>
              <a:t>Matcher</a:t>
            </a:r>
            <a:r>
              <a:rPr lang="ru-RU" sz="1800" b="1" dirty="0" smtClean="0"/>
              <a:t>'</a:t>
            </a:r>
            <a:r>
              <a:rPr lang="en-US" sz="1800" b="1" dirty="0" smtClean="0"/>
              <a:t>a </a:t>
            </a:r>
            <a:r>
              <a:rPr lang="ru-RU" sz="1800" dirty="0" smtClean="0"/>
              <a:t>в исходное, также устанавливает новую последовательность символов для поиска.</a:t>
            </a:r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err="1" smtClean="0"/>
              <a:t>replaceAll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replacement</a:t>
            </a:r>
            <a:r>
              <a:rPr lang="ru-RU" sz="1800" b="1" dirty="0" smtClean="0"/>
              <a:t>)</a:t>
            </a:r>
            <a:r>
              <a:rPr lang="ru-RU" sz="1800" dirty="0" smtClean="0"/>
              <a:t>   - замена всех </a:t>
            </a:r>
            <a:r>
              <a:rPr lang="ru-RU" sz="1800" dirty="0" err="1" smtClean="0"/>
              <a:t>подпоследовательностей</a:t>
            </a:r>
            <a:r>
              <a:rPr lang="ru-RU" sz="1800" dirty="0" smtClean="0"/>
              <a:t> символов, удовлетворяющих шаблону, на заданную строку. 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Выделение групп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ru-RU" sz="1800" b="1" dirty="0" smtClean="0"/>
              <a:t>Выделение групп</a:t>
            </a:r>
            <a:endParaRPr lang="en-US" sz="1800" b="1" dirty="0" smtClean="0"/>
          </a:p>
          <a:p>
            <a:pPr>
              <a:spcBef>
                <a:spcPct val="50000"/>
              </a:spcBef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 Группы в шаблоне </a:t>
            </a:r>
            <a:r>
              <a:rPr lang="ru-RU" sz="1800" i="1" dirty="0" smtClean="0"/>
              <a:t>обозначаются скобками </a:t>
            </a:r>
            <a:r>
              <a:rPr lang="ru-RU" sz="1800" dirty="0" smtClean="0"/>
              <a:t>"(" и ")".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i="1" dirty="0" smtClean="0"/>
              <a:t>Номера</a:t>
            </a:r>
            <a:r>
              <a:rPr lang="ru-RU" sz="1800" dirty="0" smtClean="0"/>
              <a:t> групп начинаются </a:t>
            </a:r>
            <a:r>
              <a:rPr lang="ru-RU" sz="1800" i="1" dirty="0" smtClean="0"/>
              <a:t>с единицы</a:t>
            </a:r>
            <a:r>
              <a:rPr lang="ru-RU" sz="1800" dirty="0" smtClean="0"/>
              <a:t>. Нулевая группа совпадает со всей найденной </a:t>
            </a:r>
            <a:r>
              <a:rPr lang="ru-RU" sz="1800" dirty="0" err="1" smtClean="0"/>
              <a:t>подпоследовательностью</a:t>
            </a:r>
            <a:r>
              <a:rPr lang="ru-RU" sz="1800" dirty="0" smtClean="0"/>
              <a:t>. </a:t>
            </a:r>
          </a:p>
          <a:p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((A)(B(C))) </a:t>
            </a:r>
          </a:p>
          <a:p>
            <a:pPr algn="ctr">
              <a:buNone/>
            </a:pPr>
            <a:endParaRPr lang="ru-RU" sz="1800" dirty="0" smtClean="0"/>
          </a:p>
          <a:p>
            <a:pPr marL="2960688" indent="-271463"/>
            <a:r>
              <a:rPr lang="ru-RU" sz="1800" b="1" dirty="0" smtClean="0"/>
              <a:t>1    </a:t>
            </a:r>
            <a:r>
              <a:rPr lang="ru-RU" sz="1800" dirty="0" smtClean="0"/>
              <a:t>((A)(B(C)))</a:t>
            </a:r>
          </a:p>
          <a:p>
            <a:pPr marL="2960688" indent="-271463"/>
            <a:r>
              <a:rPr lang="ru-RU" sz="1800" b="1" dirty="0" smtClean="0"/>
              <a:t>2    </a:t>
            </a:r>
            <a:r>
              <a:rPr lang="ru-RU" sz="1800" dirty="0" smtClean="0"/>
              <a:t>(A)</a:t>
            </a:r>
          </a:p>
          <a:p>
            <a:pPr marL="2960688" indent="-271463"/>
            <a:r>
              <a:rPr lang="ru-RU" sz="1800" b="1" dirty="0" smtClean="0"/>
              <a:t>3    </a:t>
            </a:r>
            <a:r>
              <a:rPr lang="ru-RU" sz="1800" dirty="0" smtClean="0"/>
              <a:t>(B(C))</a:t>
            </a:r>
          </a:p>
          <a:p>
            <a:pPr marL="2960688" indent="-271463"/>
            <a:r>
              <a:rPr lang="ru-RU" sz="1800" b="1" dirty="0" smtClean="0"/>
              <a:t>4    </a:t>
            </a:r>
            <a:r>
              <a:rPr lang="ru-RU" sz="1800" dirty="0" smtClean="0"/>
              <a:t>(C)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Методы, для работы с группами</a:t>
            </a:r>
          </a:p>
          <a:p>
            <a:endParaRPr lang="ru-RU" sz="1800" b="1" dirty="0" smtClean="0"/>
          </a:p>
          <a:p>
            <a:pPr algn="just"/>
            <a:r>
              <a:rPr lang="en-US" sz="1800" b="1" dirty="0" smtClean="0"/>
              <a:t>String group</a:t>
            </a:r>
            <a:r>
              <a:rPr lang="ru-RU" sz="1800" dirty="0" smtClean="0"/>
              <a:t>() — возвращает всю </a:t>
            </a:r>
            <a:r>
              <a:rPr lang="ru-RU" sz="1800" dirty="0" err="1" smtClean="0"/>
              <a:t>подпоследовательность</a:t>
            </a:r>
            <a:r>
              <a:rPr lang="ru-RU" sz="1800" dirty="0" smtClean="0"/>
              <a:t>, удовлетворяющую шаблону.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String group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group</a:t>
            </a:r>
            <a:r>
              <a:rPr lang="ru-RU" sz="1800" b="1" dirty="0" smtClean="0"/>
              <a:t>) </a:t>
            </a:r>
            <a:r>
              <a:rPr lang="ru-RU" sz="1800" dirty="0" smtClean="0"/>
              <a:t>— возвращает конкретную группу.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groupCount</a:t>
            </a:r>
            <a:r>
              <a:rPr lang="ru-RU" sz="1800" b="1" dirty="0" smtClean="0"/>
              <a:t>()</a:t>
            </a:r>
            <a:r>
              <a:rPr lang="ru-RU" sz="1800" dirty="0" smtClean="0"/>
              <a:t> — возвращает количество групп.</a:t>
            </a:r>
          </a:p>
          <a:p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Методы, для работы с группами</a:t>
            </a:r>
          </a:p>
          <a:p>
            <a:endParaRPr lang="ru-RU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end</a:t>
            </a:r>
            <a:r>
              <a:rPr lang="ru-RU" sz="1800" b="1" dirty="0" smtClean="0"/>
              <a:t>()</a:t>
            </a:r>
            <a:r>
              <a:rPr lang="ru-RU" sz="1800" dirty="0" smtClean="0"/>
              <a:t> — возвращает индекс последнего символа </a:t>
            </a:r>
            <a:r>
              <a:rPr lang="ru-RU" sz="1800" dirty="0" err="1" smtClean="0"/>
              <a:t>подпоследовательности</a:t>
            </a:r>
            <a:r>
              <a:rPr lang="ru-RU" sz="1800" dirty="0" smtClean="0"/>
              <a:t>, удовлетворяющей шаблону.</a:t>
            </a:r>
            <a:endParaRPr lang="en-US" sz="1800" b="1" dirty="0" smtClean="0"/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end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group</a:t>
            </a:r>
            <a:r>
              <a:rPr lang="ru-RU" sz="1800" b="1" dirty="0" smtClean="0"/>
              <a:t>) </a:t>
            </a:r>
            <a:r>
              <a:rPr lang="ru-RU" sz="1800" dirty="0" smtClean="0"/>
              <a:t>— возвращает индекс последнего символа указанной группы.</a:t>
            </a:r>
            <a:endParaRPr lang="en-US" sz="1800" b="1" dirty="0" smtClean="0"/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start</a:t>
            </a:r>
            <a:r>
              <a:rPr lang="ru-RU" sz="1800" b="1" dirty="0" smtClean="0"/>
              <a:t>() </a:t>
            </a:r>
            <a:r>
              <a:rPr lang="ru-RU" sz="1800" dirty="0" smtClean="0"/>
              <a:t>— возвращает индекс первого символа </a:t>
            </a:r>
            <a:r>
              <a:rPr lang="ru-RU" sz="1800" dirty="0" err="1" smtClean="0"/>
              <a:t>подпоследовательности</a:t>
            </a:r>
            <a:r>
              <a:rPr lang="ru-RU" sz="1800" dirty="0" smtClean="0"/>
              <a:t>, удовлетворяющей шаблону.</a:t>
            </a:r>
            <a:endParaRPr lang="en-US" sz="1800" b="1" dirty="0" smtClean="0"/>
          </a:p>
          <a:p>
            <a:pPr algn="just"/>
            <a:endParaRPr lang="ru-RU" sz="1800" b="1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start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group</a:t>
            </a:r>
            <a:r>
              <a:rPr lang="ru-RU" sz="1800" b="1" dirty="0" smtClean="0"/>
              <a:t>) </a:t>
            </a:r>
            <a:r>
              <a:rPr lang="ru-RU" sz="1800" dirty="0" smtClean="0"/>
              <a:t>— возвращает индекс первого символа указанной группы.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1580" y="1391865"/>
            <a:ext cx="766885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J(\\w*)"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CASE_INSENSITIVE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 =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 is fun; JavaScript is funny.;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JFunny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just"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p.matcher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(text);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m.find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"Found '"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m.group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(0)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"' at position "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(0)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(0));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(0)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(0))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"Suffix is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    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m.group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2555776" y="1764114"/>
            <a:ext cx="482453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Found 'Java' at position 0-4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Suffix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Found 'JavaScript' at position 13-23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Suffix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avaScript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Found 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JFunny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at position 35-41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Suffix is Funny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Found 'just' at position 44-48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Suffix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69469" y="150556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755576" y="1309991"/>
            <a:ext cx="7649851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text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"test a=\"1\" b=\"2\" c=\"3\" bar d=\"4\" e=\"5\""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(text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Matcher m1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"([a-z]*)(([ \t]+[a-z]=\"[0-9]\")*)"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.matcher(text);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(m1.find())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(m1.group());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(m1.group(1));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Matcher m2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Pattern.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"([a-z])=\"([0-9])\""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.matcher(m1.group(2));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(m2.find())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m2.group(1)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-&gt;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m2.group(2));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899592" y="1484784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057400" y="1995126"/>
            <a:ext cx="547260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a="1" b="2" c="3" bar d="4" e="5"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a="1" b="2" c="3"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-&gt; 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-&gt; 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-&gt; 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d="4" e="5"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 -&gt; 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 -&gt;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5576" y="1496973"/>
            <a:ext cx="763284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 </a:t>
            </a: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 = </a:t>
            </a:r>
            <a:r>
              <a:rPr lang="de-DE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Pattern.</a:t>
            </a:r>
            <a:r>
              <a:rPr lang="de-DE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"J2SE"</a:t>
            </a: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candidateString_1 =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"J2SE is the only one for me"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candidateString_2 =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me, it's J2SE, or nothing at all"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candidateString_3 =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"J2SEistheonlyoneforme"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p.matcher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(candidateString_1);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candidateString_1 +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matches?: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matcher.lookingAt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matcher.reset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(candidateString_2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candidateString_2 +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matches?: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matcher.lookingAt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matcher.reset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(candidateString_3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candidateString_3 +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matches?: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matcher.lookingAt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&amp; Matcher</a:t>
            </a:r>
            <a:r>
              <a:rPr lang="ru-RU" dirty="0" smtClean="0"/>
              <a:t>. Методы для работы с группами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38200" y="1495183"/>
            <a:ext cx="7315200" cy="35719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03448" y="2060848"/>
            <a:ext cx="684995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:J2SE is the only one for me: matches?: 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:For me, it's J2SE, or nothing at all: matches?: false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:J2SEistheonlyoneforme: matches?: 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Кодовые точки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7583" y="1340189"/>
            <a:ext cx="7776865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现已整合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байтах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str.getBytes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str.codePointCount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index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str.offsetByCodePoints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code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str.codePointAt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(index);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{ code };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"-й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toHexString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(code)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String(mas, 0,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mas.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27584" y="4149080"/>
            <a:ext cx="7286676" cy="43204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83451" y="4365104"/>
            <a:ext cx="2977097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ingLiU" pitchFamily="49" charset="-120"/>
                <a:cs typeface="Courier New" pitchFamily="49" charset="0"/>
              </a:rPr>
              <a:t>现已整合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 строки - 4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 строки в байтах - 12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0-й символ: 73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0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ingLiU" pitchFamily="49" charset="-120"/>
                <a:cs typeface="Courier New" pitchFamily="49" charset="0"/>
              </a:rPr>
              <a:t>现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1-й символ: 5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Gothic" pitchFamily="49" charset="-128"/>
                <a:cs typeface="Courier New" pitchFamily="49" charset="0"/>
              </a:rPr>
              <a:t>已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2-й символ: 6574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Gothic" pitchFamily="49" charset="-128"/>
                <a:cs typeface="Courier New" pitchFamily="49" charset="0"/>
              </a:rPr>
              <a:t>整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3-й символ: 5408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Gothic" pitchFamily="49" charset="-128"/>
                <a:cs typeface="Courier New" pitchFamily="49" charset="0"/>
              </a:rPr>
              <a:t>合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Unicode</a:t>
            </a:r>
            <a:r>
              <a:rPr lang="ru-RU" sz="1800" dirty="0" smtClean="0"/>
              <a:t> (</a:t>
            </a:r>
            <a:r>
              <a:rPr lang="ru-RU" sz="1800" b="1" dirty="0" smtClean="0"/>
              <a:t>Юникод</a:t>
            </a:r>
            <a:r>
              <a:rPr lang="ru-RU" sz="1800" dirty="0" smtClean="0"/>
              <a:t>) — стандарт кодирования символов, позволяющий представить знаки практически всех письменных языков.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Юникод имеет несколько форм представления: </a:t>
            </a:r>
          </a:p>
          <a:p>
            <a:pPr marL="1077913" indent="-358775" algn="just"/>
            <a:r>
              <a:rPr lang="ru-RU" sz="1800" b="1" dirty="0" smtClean="0"/>
              <a:t>UTF-8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1077913" indent="-358775" algn="just"/>
            <a:r>
              <a:rPr lang="ru-RU" sz="1800" b="1" dirty="0" smtClean="0"/>
              <a:t>UTF-16</a:t>
            </a:r>
            <a:r>
              <a:rPr lang="ru-RU" sz="1800" dirty="0" smtClean="0"/>
              <a:t> (UTF-16BE(</a:t>
            </a:r>
            <a:r>
              <a:rPr lang="en-US" sz="1800" dirty="0" smtClean="0"/>
              <a:t>big-endian</a:t>
            </a:r>
            <a:r>
              <a:rPr lang="ru-RU" sz="1800" dirty="0" smtClean="0"/>
              <a:t>), UTF-16LE</a:t>
            </a:r>
            <a:r>
              <a:rPr lang="en-US" sz="1800" dirty="0" smtClean="0"/>
              <a:t>(little-endian)</a:t>
            </a:r>
            <a:r>
              <a:rPr lang="ru-RU" sz="1800" dirty="0" smtClean="0"/>
              <a:t>) и </a:t>
            </a:r>
          </a:p>
          <a:p>
            <a:pPr marL="1077913" indent="-358775" algn="just"/>
            <a:r>
              <a:rPr lang="ru-RU" sz="1800" b="1" dirty="0" smtClean="0"/>
              <a:t>UTF-32</a:t>
            </a:r>
            <a:r>
              <a:rPr lang="ru-RU" sz="1800" dirty="0" smtClean="0"/>
              <a:t> (UTF-32BE, UTF-32LE). </a:t>
            </a:r>
            <a:endParaRPr lang="en-US" sz="1800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Коды в стандарте </a:t>
            </a:r>
            <a:r>
              <a:rPr lang="ru-RU" sz="1800" b="1" dirty="0" err="1" smtClean="0"/>
              <a:t>Unicode</a:t>
            </a:r>
            <a:r>
              <a:rPr lang="ru-RU" sz="1800" dirty="0" smtClean="0"/>
              <a:t> разделены на несколько областей.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Область с кодами от </a:t>
            </a:r>
            <a:r>
              <a:rPr lang="ru-RU" sz="1800" b="1" dirty="0" smtClean="0"/>
              <a:t>U+0000 до U+007F </a:t>
            </a:r>
            <a:r>
              <a:rPr lang="ru-RU" sz="1800" dirty="0" smtClean="0"/>
              <a:t>содержит символы набора </a:t>
            </a:r>
            <a:r>
              <a:rPr lang="ru-RU" sz="1800" b="1" dirty="0" smtClean="0"/>
              <a:t>ASCII</a:t>
            </a:r>
            <a:r>
              <a:rPr lang="ru-RU" sz="1800" dirty="0" smtClean="0"/>
              <a:t> с соответствующими кодами.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Далее расположены области знаков различных письменностей, знаки пунктуации и технические символы.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Часть кодов зарезервирована для использования в будущем.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Под символы </a:t>
            </a:r>
            <a:r>
              <a:rPr lang="ru-RU" sz="1800" b="1" dirty="0" smtClean="0"/>
              <a:t>кириллицы</a:t>
            </a:r>
            <a:r>
              <a:rPr lang="ru-RU" sz="1800" dirty="0" smtClean="0"/>
              <a:t> выделены коды от </a:t>
            </a:r>
            <a:r>
              <a:rPr lang="ru-RU" sz="1800" b="1" dirty="0" smtClean="0"/>
              <a:t>U+0400 до U+052F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algn="ctr">
              <a:buNone/>
            </a:pPr>
            <a:r>
              <a:rPr lang="en-US" sz="1800" b="1" dirty="0" smtClean="0"/>
              <a:t>http://unicode-table.com/ru/#cjk-unified-ideographs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UTF-8</a:t>
            </a:r>
            <a:r>
              <a:rPr lang="ru-RU" sz="1800" dirty="0" smtClean="0"/>
              <a:t> —</a:t>
            </a:r>
            <a:r>
              <a:rPr lang="en-US" sz="1800" dirty="0" smtClean="0"/>
              <a:t> </a:t>
            </a:r>
            <a:r>
              <a:rPr lang="ru-RU" sz="1800" dirty="0" smtClean="0"/>
              <a:t>текст, состоящий только из символов с номером меньше 128, при записи в UTF-8 превращается в обычный текст</a:t>
            </a:r>
            <a:r>
              <a:rPr lang="en-US" sz="1800" dirty="0" smtClean="0"/>
              <a:t> </a:t>
            </a:r>
            <a:r>
              <a:rPr lang="en-US" sz="1800" b="1" dirty="0" smtClean="0"/>
              <a:t>ASCII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И наоборот, в тексте UTF-8 любой</a:t>
            </a:r>
            <a:r>
              <a:rPr lang="en-US" sz="1800" dirty="0" smtClean="0"/>
              <a:t> </a:t>
            </a:r>
            <a:r>
              <a:rPr lang="ru-RU" sz="1800" dirty="0" smtClean="0"/>
              <a:t>байт со значением меньше 128 изображает символ ASCII с тем же кодом.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Остальные символы Юникода изображаются последовательностями длиной от 2 до 6 байт, в которых первый байт всегда имеет вид </a:t>
            </a:r>
            <a:r>
              <a:rPr lang="ru-RU" sz="1800" b="1" dirty="0" smtClean="0"/>
              <a:t>11xxxxxx</a:t>
            </a:r>
            <a:r>
              <a:rPr lang="ru-RU" sz="1800" dirty="0" smtClean="0"/>
              <a:t>, а остальные — </a:t>
            </a:r>
            <a:r>
              <a:rPr lang="ru-RU" sz="1800" b="1" dirty="0" smtClean="0"/>
              <a:t>10xxxxxx</a:t>
            </a:r>
            <a:r>
              <a:rPr lang="ru-RU" sz="1800" dirty="0" smtClean="0"/>
              <a:t> (на деле, только до 4 байт, поскольку в Юникоде нет символов с кодом больше 10FFFF, и вводить их в будущем не планируется)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 потоке данных </a:t>
            </a:r>
            <a:r>
              <a:rPr lang="ru-RU" sz="1800" b="1" dirty="0" smtClean="0"/>
              <a:t>UTF-16</a:t>
            </a:r>
            <a:r>
              <a:rPr lang="ru-RU" sz="1800" dirty="0" smtClean="0"/>
              <a:t> старший байт может записываться либо перед младшим (</a:t>
            </a:r>
            <a:r>
              <a:rPr lang="ru-RU" sz="1800" i="1" dirty="0" smtClean="0"/>
              <a:t>UTF-16 </a:t>
            </a:r>
            <a:r>
              <a:rPr lang="ru-RU" sz="1800" i="1" dirty="0" err="1" smtClean="0"/>
              <a:t>big-endian</a:t>
            </a:r>
            <a:r>
              <a:rPr lang="ru-RU" sz="1800" dirty="0" smtClean="0"/>
              <a:t>), либо после младшего (</a:t>
            </a:r>
            <a:r>
              <a:rPr lang="ru-RU" sz="1800" i="1" dirty="0" smtClean="0"/>
              <a:t>UTF-16 </a:t>
            </a:r>
            <a:r>
              <a:rPr lang="ru-RU" sz="1800" i="1" dirty="0" err="1" smtClean="0"/>
              <a:t>little-endian</a:t>
            </a:r>
            <a:r>
              <a:rPr lang="ru-RU" sz="1800" dirty="0" smtClean="0"/>
              <a:t>). Аналогично существует два варианта четырёхбайтной кодировки — UTF-32BE и UTF-32LE. 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Для определения формата представления Юникода в текстовом файле используется приём, по которому в начале текста записывается символ </a:t>
            </a:r>
            <a:r>
              <a:rPr lang="ru-RU" sz="1800" b="1" dirty="0" smtClean="0"/>
              <a:t>U+FEFF</a:t>
            </a:r>
            <a:r>
              <a:rPr lang="ru-RU" sz="1800" dirty="0" smtClean="0"/>
              <a:t> (неразрывный пробел с нулевой шириной), также именуемый </a:t>
            </a:r>
            <a:r>
              <a:rPr lang="ru-RU" sz="1800" i="1" dirty="0" smtClean="0"/>
              <a:t>меткой порядка байтов</a:t>
            </a:r>
            <a:r>
              <a:rPr lang="ru-RU" sz="1800" dirty="0" smtClean="0"/>
              <a:t> (</a:t>
            </a:r>
            <a:r>
              <a:rPr lang="ru-RU" sz="1800" i="1" dirty="0" err="1" smtClean="0"/>
              <a:t>byte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order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mark</a:t>
            </a:r>
            <a:r>
              <a:rPr lang="ru-RU" sz="1800" i="1" dirty="0" smtClean="0"/>
              <a:t>, BOM</a:t>
            </a:r>
            <a:r>
              <a:rPr lang="ru-RU" sz="1800" dirty="0" smtClean="0"/>
              <a:t>).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Этот способ </a:t>
            </a:r>
            <a:r>
              <a:rPr lang="ru-RU" sz="1800" u="sng" dirty="0" smtClean="0"/>
              <a:t>позволяет различать </a:t>
            </a:r>
            <a:r>
              <a:rPr lang="ru-RU" sz="1800" dirty="0" smtClean="0"/>
              <a:t>UTF-16LE и UTF-16BE, поскольку символа U+FFFE не существует. Также он иногда применяется для обозначения формата UTF-8, хотя к этому формату и неприменимо понятие порядка байтов. </a:t>
            </a:r>
          </a:p>
          <a:p>
            <a:pPr algn="just"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Файлы, следующие этому соглашению, начинаются с таких последовательностей байтов: 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marL="2171700" indent="-342900"/>
            <a:r>
              <a:rPr lang="ru-RU" sz="1800" b="1" dirty="0" smtClean="0"/>
              <a:t>UTF-8</a:t>
            </a:r>
            <a:r>
              <a:rPr lang="ru-RU" sz="1800" dirty="0" smtClean="0"/>
              <a:t>  —</a:t>
            </a:r>
            <a:r>
              <a:rPr lang="en-US" sz="1800" dirty="0" smtClean="0"/>
              <a:t> </a:t>
            </a:r>
            <a:r>
              <a:rPr lang="ru-RU" sz="1800" dirty="0" smtClean="0"/>
              <a:t>EF BB BF </a:t>
            </a:r>
          </a:p>
          <a:p>
            <a:pPr marL="2171700" indent="-342900"/>
            <a:r>
              <a:rPr lang="ru-RU" sz="1800" b="1" dirty="0" smtClean="0"/>
              <a:t>UTF-16BE</a:t>
            </a:r>
            <a:r>
              <a:rPr lang="ru-RU" sz="1800" dirty="0" smtClean="0"/>
              <a:t>  —</a:t>
            </a:r>
            <a:r>
              <a:rPr lang="en-US" sz="1800" dirty="0" smtClean="0"/>
              <a:t> </a:t>
            </a:r>
            <a:r>
              <a:rPr lang="ru-RU" sz="1800" dirty="0" smtClean="0"/>
              <a:t>F</a:t>
            </a:r>
            <a:r>
              <a:rPr lang="en-US" sz="1800" dirty="0" smtClean="0"/>
              <a:t>E</a:t>
            </a:r>
            <a:r>
              <a:rPr lang="ru-RU" sz="1800" dirty="0" smtClean="0"/>
              <a:t> F</a:t>
            </a:r>
            <a:r>
              <a:rPr lang="en-US" sz="1800" dirty="0" smtClean="0"/>
              <a:t>F</a:t>
            </a:r>
            <a:r>
              <a:rPr lang="ru-RU" sz="1800" dirty="0" smtClean="0"/>
              <a:t> </a:t>
            </a:r>
          </a:p>
          <a:p>
            <a:pPr marL="2171700" indent="-342900"/>
            <a:r>
              <a:rPr lang="ru-RU" sz="1800" b="1" dirty="0" smtClean="0"/>
              <a:t>UTF-16LE</a:t>
            </a:r>
            <a:r>
              <a:rPr lang="ru-RU" sz="1800" dirty="0" smtClean="0"/>
              <a:t>  — </a:t>
            </a:r>
            <a:r>
              <a:rPr lang="en-US" sz="1800" dirty="0" smtClean="0"/>
              <a:t> </a:t>
            </a:r>
            <a:r>
              <a:rPr lang="ru-RU" sz="1800" dirty="0" smtClean="0"/>
              <a:t>F</a:t>
            </a:r>
            <a:r>
              <a:rPr lang="en-US" sz="1800" dirty="0" smtClean="0"/>
              <a:t>F</a:t>
            </a:r>
            <a:r>
              <a:rPr lang="ru-RU" sz="1800" dirty="0" smtClean="0"/>
              <a:t> F</a:t>
            </a:r>
            <a:r>
              <a:rPr lang="en-US" sz="1800" dirty="0" smtClean="0"/>
              <a:t>E</a:t>
            </a:r>
            <a:r>
              <a:rPr lang="ru-RU" sz="1800" dirty="0" smtClean="0"/>
              <a:t> </a:t>
            </a:r>
          </a:p>
          <a:p>
            <a:pPr marL="2171700" indent="-342900"/>
            <a:r>
              <a:rPr lang="ru-RU" sz="1800" b="1" dirty="0" smtClean="0"/>
              <a:t>UTF-32BE</a:t>
            </a:r>
            <a:r>
              <a:rPr lang="ru-RU" sz="1800" dirty="0" smtClean="0"/>
              <a:t>  —</a:t>
            </a:r>
            <a:r>
              <a:rPr lang="en-US" sz="1800" dirty="0" smtClean="0"/>
              <a:t> </a:t>
            </a:r>
            <a:r>
              <a:rPr lang="ru-RU" sz="1800" dirty="0" smtClean="0"/>
              <a:t>00 00 FE FF </a:t>
            </a:r>
          </a:p>
          <a:p>
            <a:pPr marL="2171700" indent="-342900"/>
            <a:r>
              <a:rPr lang="ru-RU" sz="1800" b="1" dirty="0" smtClean="0"/>
              <a:t>UTF-32LE</a:t>
            </a:r>
            <a:r>
              <a:rPr lang="ru-RU" sz="1800" dirty="0" smtClean="0"/>
              <a:t>  — </a:t>
            </a:r>
            <a:r>
              <a:rPr lang="en-US" sz="1800" dirty="0" smtClean="0"/>
              <a:t> </a:t>
            </a:r>
            <a:r>
              <a:rPr lang="ru-RU" sz="1800" dirty="0" smtClean="0"/>
              <a:t>FF FE 00 00 </a:t>
            </a:r>
            <a:endParaRPr lang="en-US" sz="1800" dirty="0" smtClean="0"/>
          </a:p>
          <a:p>
            <a:pPr marL="2171700" indent="-342900"/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Файлы в кодировках UTF-16 и UTF-32, не содержащие BOM, должны иметь порядок байтов </a:t>
            </a:r>
            <a:r>
              <a:rPr lang="ru-RU" sz="1800" dirty="0" err="1" smtClean="0"/>
              <a:t>big-endian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2986" y="1274634"/>
            <a:ext cx="770916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isrBE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"test16be.txt"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"utf16"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"test16le.txt"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"utf16"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cbuf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[40];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isrBE.read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cbuf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cbuf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).trim());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cbuf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[40];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isrLE.read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cbuf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cbuf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).trim());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isrBE.close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isrLE.close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822986" y="4842277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35896" y="5056591"/>
            <a:ext cx="129554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"Hello!"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Java.SE.0</a:t>
            </a:r>
            <a:r>
              <a:rPr lang="ru-RU" b="1" dirty="0" smtClean="0"/>
              <a:t>3</a:t>
            </a:r>
            <a:endParaRPr lang="en-US" b="1" dirty="0"/>
          </a:p>
          <a:p>
            <a:r>
              <a:rPr lang="en-US" dirty="0" smtClean="0"/>
              <a:t>Information Handling</a:t>
            </a:r>
            <a:endParaRPr lang="en-US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2743200" y="4114800"/>
            <a:ext cx="5943600" cy="1885968"/>
          </a:xfrm>
        </p:spPr>
        <p:txBody>
          <a:bodyPr/>
          <a:lstStyle/>
          <a:p>
            <a:r>
              <a:rPr lang="en-US" dirty="0"/>
              <a:t>Olga Smolyakova , PhD</a:t>
            </a:r>
          </a:p>
          <a:p>
            <a:r>
              <a:rPr lang="en-US" dirty="0"/>
              <a:t>Oracle Certified Java 6 Programmer</a:t>
            </a:r>
          </a:p>
          <a:p>
            <a:r>
              <a:rPr lang="en-US">
                <a:hlinkClick r:id="rId2"/>
              </a:rPr>
              <a:t>Olga_Smolyakova@epam.com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Кодовые точки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1407259"/>
            <a:ext cx="756084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mas2 = { 0x3fdc, 0x4010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String(mas2, 0, mas2.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str2);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str2.length());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байтах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str2.getBytes().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52462" y="3595776"/>
            <a:ext cx="7286676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60576" y="3831579"/>
            <a:ext cx="327044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ingLiU" pitchFamily="49" charset="-120"/>
                <a:cs typeface="Courier New" pitchFamily="49" charset="0"/>
              </a:rPr>
              <a:t>㿜䀐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Длина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байтах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Методы чтения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byte[]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()</a:t>
            </a:r>
            <a:r>
              <a:rPr lang="en-US" sz="1800" dirty="0" smtClean="0"/>
              <a:t> </a:t>
            </a:r>
            <a:r>
              <a:rPr lang="ru-RU" sz="1800" dirty="0" smtClean="0"/>
              <a:t>– возвращает строку в виде последовательности байт, используя кодировку по умолчанию</a:t>
            </a:r>
            <a:r>
              <a:rPr lang="en-US" sz="1800" dirty="0" smtClean="0"/>
              <a:t>;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smtClean="0"/>
              <a:t>byte[]</a:t>
            </a:r>
            <a:r>
              <a:rPr lang="ru-RU" sz="1800" b="1" dirty="0" smtClean="0"/>
              <a:t>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Charset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charset</a:t>
            </a:r>
            <a:r>
              <a:rPr lang="en-US" sz="1800" b="1" dirty="0" smtClean="0"/>
              <a:t>) </a:t>
            </a:r>
            <a:r>
              <a:rPr lang="ru-RU" sz="1800" dirty="0" smtClean="0"/>
              <a:t>- 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строку в виде последовательности байт, используя указанную в параметре кодировку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void	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srcBegin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srcEnd</a:t>
            </a:r>
            <a:r>
              <a:rPr lang="en-US" sz="1800" b="1" dirty="0" smtClean="0"/>
              <a:t>, byte[] </a:t>
            </a:r>
            <a:r>
              <a:rPr lang="en-US" sz="1800" b="1" dirty="0" err="1" smtClean="0"/>
              <a:t>dst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dstBegin</a:t>
            </a:r>
            <a:r>
              <a:rPr lang="en-US" sz="1800" b="1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/>
              <a:t>возвращает массив байт </a:t>
            </a:r>
            <a:r>
              <a:rPr lang="ru-RU" sz="1800" dirty="0" err="1" smtClean="0"/>
              <a:t>dst</a:t>
            </a:r>
            <a:r>
              <a:rPr lang="ru-RU" sz="1800" dirty="0" smtClean="0"/>
              <a:t> из подстроки с </a:t>
            </a:r>
            <a:r>
              <a:rPr lang="ru-RU" sz="1800" dirty="0" err="1" smtClean="0"/>
              <a:t>srcBegin</a:t>
            </a:r>
            <a:r>
              <a:rPr lang="ru-RU" sz="1800" dirty="0" smtClean="0"/>
              <a:t> до </a:t>
            </a:r>
            <a:r>
              <a:rPr lang="ru-RU" sz="1800" dirty="0" err="1" smtClean="0"/>
              <a:t>srcEnd</a:t>
            </a:r>
            <a:r>
              <a:rPr lang="ru-RU" sz="1800" dirty="0" smtClean="0"/>
              <a:t> индекса</a:t>
            </a:r>
            <a:r>
              <a:rPr lang="en-US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byte[]	</a:t>
            </a:r>
            <a:r>
              <a:rPr lang="en-US" sz="1800" b="1" dirty="0" err="1" smtClean="0"/>
              <a:t>getBytes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charsetName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строку в виде последовательности байт, используя название кодировки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Методы чтения символов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9745" name="Rectangle 1"/>
          <p:cNvSpPr>
            <a:spLocks noChangeArrowheads="1"/>
          </p:cNvSpPr>
          <p:nvPr/>
        </p:nvSpPr>
        <p:spPr bwMode="auto">
          <a:xfrm>
            <a:off x="755576" y="1150224"/>
            <a:ext cx="763284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data3 = { 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0xE3, 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0xEE };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Мама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мыла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раму1!"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strCP866 =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str.getBytes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Charset.</a:t>
            </a:r>
            <a:r>
              <a:rPr kumimoji="0" lang="en-US" sz="17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forName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"cp866"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strCP1251 =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str.getBytes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"cp1251"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7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: strCP866)</a:t>
            </a: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7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 +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: strCP1251)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7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 +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...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7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String(strCP866));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7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String(strCP866,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"cp866"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7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String(strCP1251));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94765" y="4489259"/>
            <a:ext cx="7215238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31640" y="4914194"/>
            <a:ext cx="673613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-116 -96 -84 -96 32 -84 -21 -85 -96 32 -32 -96 -84 -29 49 33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-52 -32 -20 -32 32 -20 -5 -21 -32 32 -16 -32 -20 -13 49 33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Њ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¬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¬л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«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¬г1!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Мама мыла раму1!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Мама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мыла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раму1!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Методы сравнения 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Методы сравнения строк:</a:t>
            </a:r>
          </a:p>
          <a:p>
            <a:endParaRPr lang="ru-RU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/>
              <a:t>проверяет идентична ли строка указанному объекту;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equalsIgnoreCase</a:t>
            </a:r>
            <a:r>
              <a:rPr lang="en-US" sz="1800" b="1" dirty="0" smtClean="0"/>
              <a:t>(String str2)</a:t>
            </a:r>
            <a:r>
              <a:rPr lang="en-US" sz="1800" dirty="0" smtClean="0"/>
              <a:t> - </a:t>
            </a:r>
            <a:r>
              <a:rPr lang="ru-RU" sz="1800" dirty="0" smtClean="0"/>
              <a:t>если строки одинаковы, игнорируя строчные-прописные буквы, то </a:t>
            </a:r>
            <a:r>
              <a:rPr lang="ru-RU" sz="1800" dirty="0" err="1" smtClean="0"/>
              <a:t>true</a:t>
            </a:r>
            <a:r>
              <a:rPr lang="ru-RU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compareTo</a:t>
            </a:r>
            <a:r>
              <a:rPr lang="en-US" sz="1800" b="1" dirty="0" smtClean="0"/>
              <a:t>(String str2)</a:t>
            </a:r>
            <a:r>
              <a:rPr lang="en-US" sz="1800" dirty="0" smtClean="0"/>
              <a:t> - </a:t>
            </a:r>
            <a:r>
              <a:rPr lang="ru-RU" sz="1800" dirty="0" err="1" smtClean="0"/>
              <a:t>лексиграфическое</a:t>
            </a:r>
            <a:r>
              <a:rPr lang="ru-RU" sz="1800" dirty="0" smtClean="0"/>
              <a:t> сравнение строк;</a:t>
            </a:r>
          </a:p>
          <a:p>
            <a:endParaRPr lang="en-US" sz="1800" dirty="0" smtClean="0"/>
          </a:p>
          <a:p>
            <a:endParaRPr lang="ru-RU" sz="16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Методы сравнения 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 err="1" smtClean="0"/>
              <a:t>compareToIgnoreCase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str</a:t>
            </a:r>
            <a:r>
              <a:rPr lang="ru-RU" sz="1800" b="1" dirty="0" smtClean="0"/>
              <a:t>) </a:t>
            </a:r>
            <a:r>
              <a:rPr lang="ru-RU" sz="1800" dirty="0" smtClean="0"/>
              <a:t>- </a:t>
            </a:r>
            <a:r>
              <a:rPr lang="ru-RU" sz="1800" dirty="0" err="1" smtClean="0"/>
              <a:t>лексиграфическое</a:t>
            </a:r>
            <a:r>
              <a:rPr lang="ru-RU" sz="1800" dirty="0" smtClean="0"/>
              <a:t> сравнение строк без учета регистра символов;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contentEquals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cs</a:t>
            </a:r>
            <a:r>
              <a:rPr lang="en-US" sz="1800" b="1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сравнивает строку с объектом типа </a:t>
            </a:r>
            <a:r>
              <a:rPr lang="en-US" sz="1800" dirty="0" err="1" smtClean="0"/>
              <a:t>CharSequence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contentEquals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sb</a:t>
            </a:r>
            <a:r>
              <a:rPr lang="en-US" sz="1800" b="1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сравнивает строку с объектом типа </a:t>
            </a:r>
            <a:r>
              <a:rPr lang="en-US" sz="1800" dirty="0" err="1" smtClean="0"/>
              <a:t>StringBuffer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GB" sz="1800" b="1" dirty="0" smtClean="0"/>
              <a:t>String intern() - </a:t>
            </a:r>
            <a:r>
              <a:rPr lang="ru-RU" sz="1800" dirty="0" smtClean="0"/>
              <a:t>занесение строки в пул литералов</a:t>
            </a:r>
            <a:r>
              <a:rPr lang="en-US" sz="1800" dirty="0" smtClean="0"/>
              <a:t>.</a:t>
            </a:r>
          </a:p>
          <a:p>
            <a:endParaRPr lang="ru-RU" sz="16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Пул литералов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1273696"/>
          </a:xfrm>
        </p:spPr>
        <p:txBody>
          <a:bodyPr/>
          <a:lstStyle/>
          <a:p>
            <a:pPr algn="just"/>
            <a:r>
              <a:rPr lang="ru-RU" sz="1800" b="1" dirty="0" smtClean="0"/>
              <a:t>Пул литералов </a:t>
            </a:r>
            <a:r>
              <a:rPr lang="ru-RU" sz="1800" dirty="0" smtClean="0"/>
              <a:t>– это коллекция ссылок на строковые объекты.</a:t>
            </a:r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Строки, являясь частью пула литералов, размещены в куче, но ссылки на них находятся в пуле литералов.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2852936"/>
            <a:ext cx="748883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Other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226695" algn="just">
              <a:spcAft>
                <a:spcPts val="0"/>
              </a:spcAft>
            </a:pPr>
            <a:r>
              <a:rPr lang="en-US" spc="-3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226695" algn="just">
              <a:spcAft>
                <a:spcPts val="0"/>
              </a:spcAft>
            </a:pPr>
            <a:r>
              <a:rPr lang="en-US" spc="-3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otherpack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Other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</a:p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</a:p>
          <a:p>
            <a:r>
              <a:rPr lang="ru-RU" dirty="0" smtClean="0"/>
              <a:t>Интернационализация</a:t>
            </a:r>
            <a:endParaRPr lang="en-US" dirty="0" smtClean="0"/>
          </a:p>
          <a:p>
            <a:r>
              <a:rPr lang="en-US" dirty="0" err="1" smtClean="0"/>
              <a:t>ResourceBundle</a:t>
            </a:r>
            <a:endParaRPr lang="en-US" dirty="0" smtClean="0"/>
          </a:p>
          <a:p>
            <a:r>
              <a:rPr lang="ru-RU" dirty="0" smtClean="0"/>
              <a:t>Регулярные выражения</a:t>
            </a:r>
          </a:p>
          <a:p>
            <a:r>
              <a:rPr lang="en-US" dirty="0" smtClean="0"/>
              <a:t>Pattern &amp; Matcher</a:t>
            </a:r>
          </a:p>
          <a:p>
            <a:r>
              <a:rPr lang="ru-RU" dirty="0" smtClean="0"/>
              <a:t>Кодировки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Пул литералов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38200" y="515719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755576" y="1461873"/>
            <a:ext cx="8136904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s1 =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s2 =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StringBuffer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).append(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7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llo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s3 = s2.intern();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"s1 == s2?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(s1 == s2));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"s1 == s3?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(s1 == s3));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=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lo =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((hello ==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+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Other.</a:t>
            </a:r>
            <a:r>
              <a:rPr lang="en-US" sz="17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hello) +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otherpack.Other.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hello)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+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((hello == 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"lo"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 +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((hello == 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lo)) + 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700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(hello 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(</a:t>
            </a:r>
            <a:r>
              <a:rPr lang="en-US" sz="17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"Hel"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lo).intern());</a:t>
            </a:r>
            <a:endParaRPr lang="en-US" sz="17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706" y="5241759"/>
            <a:ext cx="397818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== s2? false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== s3?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true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Работа с символами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Работа с символами строки</a:t>
            </a:r>
            <a:r>
              <a:rPr lang="en-GB" sz="1800" dirty="0" smtClean="0"/>
              <a:t>: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toUpperCase</a:t>
            </a:r>
            <a:r>
              <a:rPr lang="en-US" sz="1800" b="1" dirty="0" smtClean="0"/>
              <a:t>()</a:t>
            </a:r>
            <a:r>
              <a:rPr lang="ru-RU" sz="1800" dirty="0" smtClean="0"/>
              <a:t> - преобразует строку в верхний регистр;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toUpperCase</a:t>
            </a:r>
            <a:r>
              <a:rPr lang="en-US" sz="1800" b="1" dirty="0" smtClean="0"/>
              <a:t>(Locale </a:t>
            </a:r>
            <a:r>
              <a:rPr lang="en-US" sz="1800" b="1" dirty="0" err="1" smtClean="0"/>
              <a:t>locale</a:t>
            </a:r>
            <a:r>
              <a:rPr lang="en-US" sz="1800" b="1" dirty="0" smtClean="0"/>
              <a:t>)</a:t>
            </a:r>
            <a:r>
              <a:rPr lang="ru-RU" sz="1800" dirty="0" smtClean="0"/>
              <a:t> -</a:t>
            </a:r>
            <a:r>
              <a:rPr lang="en-US" sz="1800" dirty="0" smtClean="0"/>
              <a:t> </a:t>
            </a:r>
            <a:r>
              <a:rPr lang="ru-RU" sz="1800" dirty="0" smtClean="0"/>
              <a:t>преобразует строку в верхний регистр, используя указанную локализацию;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toLowerCase</a:t>
            </a:r>
            <a:r>
              <a:rPr lang="en-US" sz="1800" b="1" dirty="0" smtClean="0"/>
              <a:t>()</a:t>
            </a:r>
            <a:r>
              <a:rPr lang="ru-RU" sz="1800" dirty="0" smtClean="0"/>
              <a:t> - преобразует строку в нижний регистр;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toLowerCase</a:t>
            </a:r>
            <a:r>
              <a:rPr lang="en-US" sz="1800" b="1" dirty="0" smtClean="0"/>
              <a:t>(Locale </a:t>
            </a:r>
            <a:r>
              <a:rPr lang="en-US" sz="1800" b="1" dirty="0" err="1" smtClean="0"/>
              <a:t>locale</a:t>
            </a:r>
            <a:r>
              <a:rPr lang="en-US" sz="1800" b="1" dirty="0" smtClean="0"/>
              <a:t>)</a:t>
            </a:r>
            <a:r>
              <a:rPr lang="ru-RU" sz="1800" dirty="0" smtClean="0"/>
              <a:t> - преобразует строку в нижний регистр, используя указанную локализацию;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 </a:t>
            </a:r>
            <a:r>
              <a:rPr lang="en-US" sz="1800" b="1" dirty="0" smtClean="0"/>
              <a:t>char[]	</a:t>
            </a:r>
            <a:r>
              <a:rPr lang="en-US" sz="1800" b="1" dirty="0" err="1" smtClean="0"/>
              <a:t>toCharArray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преобразует строку в новый массив символов.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Работа с символами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Объединение строк:  </a:t>
            </a:r>
            <a:endParaRPr lang="en-US" sz="1800" dirty="0" smtClean="0"/>
          </a:p>
          <a:p>
            <a:endParaRPr lang="en-US" sz="800" dirty="0" smtClean="0"/>
          </a:p>
          <a:p>
            <a:r>
              <a:rPr lang="en-US" sz="1800" dirty="0" smtClean="0"/>
              <a:t>String </a:t>
            </a:r>
            <a:r>
              <a:rPr lang="en-US" sz="1800" dirty="0" err="1" smtClean="0"/>
              <a:t>concat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       </a:t>
            </a:r>
            <a:r>
              <a:rPr lang="ru-RU" sz="1800" dirty="0" smtClean="0"/>
              <a:t>ИЛИ         </a:t>
            </a:r>
            <a:r>
              <a:rPr lang="en-US" sz="1800" dirty="0" smtClean="0"/>
              <a:t>+</a:t>
            </a:r>
            <a:endParaRPr lang="ru-RU" sz="1800" dirty="0" smtClean="0"/>
          </a:p>
          <a:p>
            <a:pPr>
              <a:spcBef>
                <a:spcPct val="50000"/>
              </a:spcBef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827584" y="2204864"/>
            <a:ext cx="748883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attention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Внимание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s1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attention.concat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"!!!"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s2 = attention 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неизвестный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"s1 =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s1);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"s2 =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s2);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str1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+ 2 + 2;  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str2 = 2 + 2 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str3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(2 + 2);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"str1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+str1+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 str2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+str2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 str3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+str3);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5143512"/>
            <a:ext cx="7315200" cy="35719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Результат: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500298" y="5240222"/>
            <a:ext cx="49292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 Внимание: !!!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= Внимание: неизвестный символ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str1=222; str2=42; str3=24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Работа с символами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7697" name="Rectangle 1"/>
          <p:cNvSpPr>
            <a:spLocks noChangeArrowheads="1"/>
          </p:cNvSpPr>
          <p:nvPr/>
        </p:nvSpPr>
        <p:spPr bwMode="auto">
          <a:xfrm>
            <a:off x="827584" y="858294"/>
            <a:ext cx="5073923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s1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s1.concat(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NullPointerException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(s1);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s2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(s2 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concat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returns new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 only when the length of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argument string is &gt; 0.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s3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s4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"Sky!"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s5 = s3.concat(s4);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(s5 == s3);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s6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s7 = s6.concat(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(s6 == s7);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6449401" y="1139412"/>
            <a:ext cx="1267074" cy="34237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44208" y="1630594"/>
            <a:ext cx="20985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java.lang.NullPointerException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at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nullabc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Поиск символов и подстрок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Поиск символов и подстрок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первого вхождения символа в строке;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первого вхождения символа в строке с указанной позиции;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поиск первого вхождения указанной подстроки;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первого вхождения указанной подстроки с указанной позиции;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последнего вхождения символа;</a:t>
            </a:r>
            <a:endParaRPr lang="en-US" sz="18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Поиск символов и подстрок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поиск последнего вхождения символа с указанной позиции;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 </a:t>
            </a:r>
            <a:r>
              <a:rPr lang="ru-RU" sz="1800" dirty="0" smtClean="0"/>
              <a:t>- поиск последнего вхождения строки;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fromIndex</a:t>
            </a:r>
            <a:r>
              <a:rPr lang="en-US" sz="1800" b="1" dirty="0" smtClean="0"/>
              <a:t>)</a:t>
            </a:r>
            <a:r>
              <a:rPr lang="ru-RU" sz="1800" dirty="0" smtClean="0"/>
              <a:t> -</a:t>
            </a:r>
            <a:r>
              <a:rPr lang="en-US" sz="1800" dirty="0" smtClean="0"/>
              <a:t> </a:t>
            </a:r>
            <a:r>
              <a:rPr lang="ru-RU" sz="1800" dirty="0" smtClean="0"/>
              <a:t>поиск последнего вхождения строки с указанной позиции;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replace(char </a:t>
            </a:r>
            <a:r>
              <a:rPr lang="en-US" sz="1800" b="1" dirty="0" err="1" smtClean="0"/>
              <a:t>oldChar</a:t>
            </a:r>
            <a:r>
              <a:rPr lang="en-US" sz="1800" b="1" dirty="0" smtClean="0"/>
              <a:t>, char </a:t>
            </a:r>
            <a:r>
              <a:rPr lang="en-US" sz="1800" b="1" dirty="0" err="1" smtClean="0"/>
              <a:t>newChar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замена в строке одного символа на другой;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replace(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target,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replacement)</a:t>
            </a:r>
            <a:r>
              <a:rPr lang="en-US" sz="1800" dirty="0" smtClean="0"/>
              <a:t> </a:t>
            </a:r>
            <a:r>
              <a:rPr lang="ru-RU" sz="1800" dirty="0" smtClean="0"/>
              <a:t>- замена одной подстроки другой;</a:t>
            </a:r>
            <a:endParaRPr lang="en-US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Поиск символов и подстрок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contains(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cs</a:t>
            </a:r>
            <a:r>
              <a:rPr lang="en-US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- проверяет, входит ли указанная последовательность символов в строку;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copyValueOf</a:t>
            </a:r>
            <a:r>
              <a:rPr lang="en-US" sz="1800" b="1" dirty="0" smtClean="0"/>
              <a:t>(char[] data)</a:t>
            </a:r>
            <a:r>
              <a:rPr lang="en-US" sz="1800" dirty="0" smtClean="0"/>
              <a:t> </a:t>
            </a:r>
            <a:r>
              <a:rPr lang="ru-RU" sz="1800" dirty="0" smtClean="0"/>
              <a:t>- возвращает строку, равную символам </a:t>
            </a:r>
            <a:r>
              <a:rPr lang="ru-RU" sz="1800" dirty="0" err="1" smtClean="0"/>
              <a:t>data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copyValueOf</a:t>
            </a:r>
            <a:r>
              <a:rPr lang="en-US" sz="1800" b="1" dirty="0" smtClean="0"/>
              <a:t>(char[] data,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ru-RU" sz="1800" dirty="0" smtClean="0"/>
              <a:t> -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подстроку, равную части символов </a:t>
            </a:r>
            <a:r>
              <a:rPr lang="ru-RU" sz="1800" dirty="0" err="1" smtClean="0"/>
              <a:t>data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>
              <a:buNone/>
            </a:pPr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Поиск символов и подстрок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endsWith</a:t>
            </a:r>
            <a:r>
              <a:rPr lang="en-US" sz="1800" b="1" dirty="0" smtClean="0"/>
              <a:t>(String suffix)</a:t>
            </a:r>
            <a:r>
              <a:rPr lang="en-US" sz="1800" dirty="0" smtClean="0"/>
              <a:t> - </a:t>
            </a:r>
            <a:r>
              <a:rPr lang="ru-RU" sz="1800" dirty="0" smtClean="0"/>
              <a:t>заканчивается 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суффиксом </a:t>
            </a:r>
            <a:r>
              <a:rPr lang="ru-RU" sz="1800" dirty="0" err="1" smtClean="0"/>
              <a:t>suffix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startsWith</a:t>
            </a:r>
            <a:r>
              <a:rPr lang="en-US" sz="1800" b="1" dirty="0" smtClean="0"/>
              <a:t>(String prefix)</a:t>
            </a:r>
            <a:r>
              <a:rPr lang="en-US" sz="1800" dirty="0" smtClean="0"/>
              <a:t> - </a:t>
            </a:r>
            <a:r>
              <a:rPr lang="ru-RU" sz="1800" dirty="0" smtClean="0"/>
              <a:t>начинается 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с префикса </a:t>
            </a:r>
            <a:r>
              <a:rPr lang="ru-RU" sz="1800" dirty="0" err="1" smtClean="0"/>
              <a:t>prefix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startsWith</a:t>
            </a:r>
            <a:r>
              <a:rPr lang="en-US" sz="1800" b="1" dirty="0" smtClean="0"/>
              <a:t>(String prefix,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toffset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начинается 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с префикса </a:t>
            </a:r>
            <a:r>
              <a:rPr lang="ru-RU" sz="1800" dirty="0" err="1" smtClean="0"/>
              <a:t>prefix</a:t>
            </a:r>
            <a:r>
              <a:rPr lang="en-US" sz="1800" dirty="0" smtClean="0"/>
              <a:t> </a:t>
            </a:r>
            <a:r>
              <a:rPr lang="ru-RU" sz="1800" dirty="0" smtClean="0"/>
              <a:t>учитывая смещение </a:t>
            </a:r>
            <a:r>
              <a:rPr lang="ru-RU" sz="1800" dirty="0" err="1" smtClean="0"/>
              <a:t>toffset</a:t>
            </a:r>
            <a:r>
              <a:rPr lang="en-US" sz="1800" dirty="0" smtClean="0"/>
              <a:t>.</a:t>
            </a:r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Извлечение подстрок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Извлечение подстрок</a:t>
            </a:r>
          </a:p>
          <a:p>
            <a:endParaRPr lang="ru-RU" sz="1800" dirty="0" smtClean="0"/>
          </a:p>
          <a:p>
            <a:pPr algn="just"/>
            <a:r>
              <a:rPr lang="en-US" sz="1800" b="1" dirty="0" smtClean="0"/>
              <a:t>String trim()</a:t>
            </a:r>
            <a:r>
              <a:rPr lang="en-US" sz="1800" dirty="0" smtClean="0"/>
              <a:t> –  </a:t>
            </a:r>
            <a:r>
              <a:rPr lang="ru-RU" sz="1800" dirty="0" smtClean="0"/>
              <a:t>отсекает на концах строки пустые символы;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substring(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startIndex</a:t>
            </a:r>
            <a:r>
              <a:rPr lang="en-US" sz="1800" b="1" dirty="0" smtClean="0"/>
              <a:t>)</a:t>
            </a:r>
            <a:r>
              <a:rPr lang="en-US" sz="1800" dirty="0" smtClean="0"/>
              <a:t> –  </a:t>
            </a:r>
            <a:r>
              <a:rPr lang="ru-RU" sz="1800" dirty="0" smtClean="0"/>
              <a:t>возвращает подстроку, с </a:t>
            </a:r>
            <a:r>
              <a:rPr lang="en-US" sz="1800" dirty="0" smtClean="0"/>
              <a:t>start</a:t>
            </a:r>
            <a:r>
              <a:rPr lang="ru-RU" sz="1800" dirty="0" err="1" smtClean="0"/>
              <a:t>Index</a:t>
            </a:r>
            <a:r>
              <a:rPr lang="ru-RU" sz="1800" dirty="0" smtClean="0"/>
              <a:t> до конца строки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substring(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startIndex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endIndex</a:t>
            </a:r>
            <a:r>
              <a:rPr lang="en-US" sz="1800" b="1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возвращает подстроку  с </a:t>
            </a:r>
            <a:r>
              <a:rPr lang="ru-RU" sz="1800" dirty="0" err="1" smtClean="0"/>
              <a:t>beginIndex</a:t>
            </a:r>
            <a:r>
              <a:rPr lang="ru-RU" sz="1800" dirty="0" smtClean="0"/>
              <a:t> до </a:t>
            </a:r>
            <a:r>
              <a:rPr lang="ru-RU" sz="1800" dirty="0" err="1" smtClean="0"/>
              <a:t>endIndex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CharSequence</a:t>
            </a:r>
            <a:r>
              <a:rPr lang="en-US" sz="1800" b="1" dirty="0" smtClean="0"/>
              <a:t>	 </a:t>
            </a:r>
            <a:r>
              <a:rPr lang="en-US" sz="1800" b="1" dirty="0" err="1" smtClean="0"/>
              <a:t>subSequence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beginIndex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endIndex</a:t>
            </a:r>
            <a:r>
              <a:rPr lang="en-US" sz="1800" b="1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возвращает </a:t>
            </a:r>
            <a:r>
              <a:rPr lang="ru-RU" sz="1800" dirty="0" err="1" smtClean="0"/>
              <a:t>подпоследовательность</a:t>
            </a:r>
            <a:r>
              <a:rPr lang="ru-RU" sz="1800" dirty="0" smtClean="0"/>
              <a:t> типа </a:t>
            </a:r>
            <a:r>
              <a:rPr lang="en-US" sz="1800" dirty="0" err="1" smtClean="0"/>
              <a:t>CharSequence</a:t>
            </a:r>
            <a:r>
              <a:rPr lang="ru-RU" sz="1800" dirty="0" smtClean="0"/>
              <a:t> как подстроку с </a:t>
            </a:r>
            <a:r>
              <a:rPr lang="ru-RU" sz="1800" dirty="0" err="1" smtClean="0"/>
              <a:t>beginIndex</a:t>
            </a:r>
            <a:r>
              <a:rPr lang="ru-RU" sz="1800" dirty="0" smtClean="0"/>
              <a:t> до </a:t>
            </a:r>
            <a:r>
              <a:rPr lang="ru-RU" sz="1800" dirty="0" err="1" smtClean="0"/>
              <a:t>endIndex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Приведение значений элементарных типов и объектов к строке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Приведение значений элементарных типов и объектов к строке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toString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саму строку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результат </a:t>
            </a:r>
            <a:r>
              <a:rPr lang="ru-RU" sz="1800" dirty="0" err="1" smtClean="0"/>
              <a:t>toString</a:t>
            </a:r>
            <a:r>
              <a:rPr lang="ru-RU" sz="1800" dirty="0" smtClean="0"/>
              <a:t> для объекта</a:t>
            </a:r>
            <a:r>
              <a:rPr lang="en-US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строку, из символов </a:t>
            </a:r>
            <a:r>
              <a:rPr lang="en-US" sz="1800" b="1" dirty="0" err="1" smtClean="0"/>
              <a:t>charArray</a:t>
            </a:r>
            <a:r>
              <a:rPr lang="en-US" sz="1800" dirty="0" smtClean="0"/>
              <a:t>;</a:t>
            </a:r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(char[] data,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count)</a:t>
            </a:r>
            <a:r>
              <a:rPr lang="en-US" sz="1800" dirty="0" smtClean="0"/>
              <a:t> </a:t>
            </a:r>
            <a:r>
              <a:rPr lang="ru-RU" sz="1800" dirty="0" smtClean="0"/>
              <a:t>- возвращает подстроку, из части символов </a:t>
            </a:r>
            <a:r>
              <a:rPr lang="ru-RU" sz="1800" dirty="0" err="1" smtClean="0"/>
              <a:t>data</a:t>
            </a:r>
            <a:r>
              <a:rPr lang="en-US" sz="1800" dirty="0" smtClean="0"/>
              <a:t>;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sTRING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Приведение значений элементарных типов и объектов к строке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b)</a:t>
            </a:r>
            <a:r>
              <a:rPr lang="ru-RU" sz="1800" b="1" dirty="0" smtClean="0"/>
              <a:t> </a:t>
            </a:r>
            <a:r>
              <a:rPr lang="ru-RU" sz="1800" dirty="0" smtClean="0"/>
              <a:t>-.возвращает строку </a:t>
            </a:r>
            <a:r>
              <a:rPr lang="en-US" sz="1800" dirty="0" smtClean="0"/>
              <a:t>“</a:t>
            </a:r>
            <a:r>
              <a:rPr lang="ru-RU" sz="1800" dirty="0" err="1" smtClean="0"/>
              <a:t>true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err="1" smtClean="0"/>
              <a:t>false</a:t>
            </a:r>
            <a:r>
              <a:rPr lang="en-US" sz="1800" dirty="0" smtClean="0"/>
              <a:t>”</a:t>
            </a:r>
            <a:r>
              <a:rPr lang="ru-RU" sz="1800" dirty="0" smtClean="0"/>
              <a:t>, в зависимости от </a:t>
            </a:r>
            <a:r>
              <a:rPr lang="ru-RU" sz="1800" dirty="0" err="1" smtClean="0"/>
              <a:t>b</a:t>
            </a:r>
            <a:r>
              <a:rPr lang="en-US" sz="1800" dirty="0" smtClean="0"/>
              <a:t>;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(char c)</a:t>
            </a:r>
            <a:r>
              <a:rPr lang="ru-RU" sz="1800" b="1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 из символа с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строку, полученную из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(long l) </a:t>
            </a:r>
            <a:r>
              <a:rPr lang="en-US" sz="1800" dirty="0" smtClean="0"/>
              <a:t>-</a:t>
            </a:r>
            <a:r>
              <a:rPr lang="ru-RU" sz="1800" dirty="0" smtClean="0"/>
              <a:t> возвращает строку, полученную из </a:t>
            </a:r>
            <a:r>
              <a:rPr lang="ru-RU" sz="1800" dirty="0" err="1" smtClean="0"/>
              <a:t>l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(float f)</a:t>
            </a: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строку, полученную из </a:t>
            </a:r>
            <a:r>
              <a:rPr lang="ru-RU" sz="1800" dirty="0" err="1" smtClean="0"/>
              <a:t>f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800" b="1" dirty="0" smtClean="0"/>
              <a:t>static String </a:t>
            </a:r>
            <a:r>
              <a:rPr lang="en-US" sz="1800" b="1" dirty="0" err="1" smtClean="0"/>
              <a:t>valueOf</a:t>
            </a:r>
            <a:r>
              <a:rPr lang="en-US" sz="1800" b="1" dirty="0" smtClean="0"/>
              <a:t>(double d)</a:t>
            </a:r>
            <a:r>
              <a:rPr lang="ru-RU" sz="1800" b="1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строку, полученную из </a:t>
            </a:r>
            <a:r>
              <a:rPr lang="ru-RU" sz="1800" dirty="0" err="1" smtClean="0"/>
              <a:t>d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Форматирование 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Форматирование строк</a:t>
            </a:r>
          </a:p>
          <a:p>
            <a:pPr>
              <a:buNone/>
            </a:pPr>
            <a:endParaRPr lang="ru-RU" sz="1800" dirty="0" smtClean="0"/>
          </a:p>
          <a:p>
            <a:r>
              <a:rPr lang="en-US" sz="1800" b="1" dirty="0" smtClean="0"/>
              <a:t>static String format(String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r>
              <a:rPr lang="en-US" sz="1800" b="1" dirty="0" smtClean="0"/>
              <a:t>static String format(Locale l, 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/>
              <a:t>(</a:t>
            </a:r>
            <a:r>
              <a:rPr lang="ru-RU" sz="1800" dirty="0" smtClean="0"/>
              <a:t>см.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класс 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Formatter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Сопоставление с образцом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Сопоставление с образцом</a:t>
            </a:r>
            <a:endParaRPr lang="en-US" sz="1800" dirty="0" smtClean="0"/>
          </a:p>
          <a:p>
            <a:endParaRPr lang="ru-RU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regionMatches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ignoreCase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toffset</a:t>
            </a:r>
            <a:r>
              <a:rPr lang="en-US" sz="1800" b="1" dirty="0" smtClean="0"/>
              <a:t>, String </a:t>
            </a:r>
            <a:r>
              <a:rPr lang="en-US" sz="1800" b="1" dirty="0" err="1" smtClean="0"/>
              <a:t>ther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 - </a:t>
            </a:r>
            <a:r>
              <a:rPr lang="ru-RU" sz="1800" dirty="0" smtClean="0"/>
              <a:t>сравнивает часть строки с другой строкой, если </a:t>
            </a:r>
            <a:r>
              <a:rPr lang="ru-RU" sz="1800" dirty="0" err="1" smtClean="0"/>
              <a:t>ignoreCase=true</a:t>
            </a:r>
            <a:r>
              <a:rPr lang="ru-RU" sz="1800" dirty="0" smtClean="0"/>
              <a:t>, то игнорирует</a:t>
            </a:r>
            <a:r>
              <a:rPr lang="en-US" sz="1800" dirty="0" smtClean="0"/>
              <a:t> </a:t>
            </a:r>
            <a:r>
              <a:rPr lang="ru-RU" sz="1800" dirty="0" err="1" smtClean="0"/>
              <a:t>строчные-прописные</a:t>
            </a:r>
            <a:r>
              <a:rPr lang="ru-RU" sz="1800" dirty="0" smtClean="0"/>
              <a:t> буквы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regionMatches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toffset</a:t>
            </a:r>
            <a:r>
              <a:rPr lang="en-US" sz="1800" b="1" dirty="0" smtClean="0"/>
              <a:t>, String other,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 - </a:t>
            </a:r>
            <a:r>
              <a:rPr lang="ru-RU" sz="1800" dirty="0" smtClean="0"/>
              <a:t>сравнивает часть строки с другой строкой, </a:t>
            </a:r>
            <a:r>
              <a:rPr lang="ru-RU" sz="1800" dirty="0" err="1" smtClean="0"/>
              <a:t>len</a:t>
            </a:r>
            <a:r>
              <a:rPr lang="ru-RU" sz="1800" dirty="0" smtClean="0"/>
              <a:t> </a:t>
            </a:r>
            <a:r>
              <a:rPr lang="en-US" sz="1800" dirty="0" smtClean="0"/>
              <a:t>-</a:t>
            </a:r>
            <a:r>
              <a:rPr lang="ru-RU" sz="1800" dirty="0" smtClean="0"/>
              <a:t> сколько символов сравнивать</a:t>
            </a:r>
            <a:r>
              <a:rPr lang="en-US" sz="1800" dirty="0" smtClean="0"/>
              <a:t>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replace(char </a:t>
            </a:r>
            <a:r>
              <a:rPr lang="en-US" sz="1800" b="1" dirty="0" err="1" smtClean="0"/>
              <a:t>oldChar</a:t>
            </a:r>
            <a:r>
              <a:rPr lang="en-US" sz="1800" b="1" dirty="0" smtClean="0"/>
              <a:t>, char </a:t>
            </a:r>
            <a:r>
              <a:rPr lang="en-US" sz="1800" b="1" dirty="0" err="1" smtClean="0"/>
              <a:t>newChar</a:t>
            </a:r>
            <a:r>
              <a:rPr lang="en-US" sz="1800" b="1" dirty="0" smtClean="0"/>
              <a:t>) - </a:t>
            </a:r>
            <a:r>
              <a:rPr lang="ru-RU" sz="1800" dirty="0" smtClean="0"/>
              <a:t>возвращает строку, где все символы </a:t>
            </a:r>
            <a:r>
              <a:rPr lang="ru-RU" sz="1800" dirty="0" err="1" smtClean="0"/>
              <a:t>oldChar</a:t>
            </a:r>
            <a:r>
              <a:rPr lang="ru-RU" sz="1800" dirty="0" smtClean="0"/>
              <a:t> заменены на </a:t>
            </a:r>
            <a:r>
              <a:rPr lang="ru-RU" sz="1800" dirty="0" err="1" smtClean="0"/>
              <a:t>newChar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Сопоставление с образцом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String replace(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target,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replacement)</a:t>
            </a:r>
            <a:r>
              <a:rPr lang="en-US" sz="1800" dirty="0" smtClean="0"/>
              <a:t> -             </a:t>
            </a:r>
            <a:r>
              <a:rPr lang="ru-RU" sz="1800" dirty="0" smtClean="0"/>
              <a:t>возвращает строку, заменяя элементы </a:t>
            </a:r>
            <a:r>
              <a:rPr lang="en-US" sz="1800" dirty="0" smtClean="0"/>
              <a:t>target </a:t>
            </a:r>
            <a:r>
              <a:rPr lang="ru-RU" sz="1800" dirty="0" smtClean="0"/>
              <a:t>на </a:t>
            </a:r>
            <a:r>
              <a:rPr lang="en-US" sz="1800" dirty="0" smtClean="0"/>
              <a:t>replacement.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matches(String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удовлетворяет ли строка указанному регулярному выражению;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replaceFirst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, String replacement) </a:t>
            </a:r>
            <a:r>
              <a:rPr lang="en-US" sz="1800" dirty="0" smtClean="0"/>
              <a:t>- </a:t>
            </a:r>
            <a:r>
              <a:rPr lang="ru-RU" sz="1800" dirty="0" smtClean="0"/>
              <a:t>заменяет первое вхождение строки, удовлетворяющей регулярному выражению, указанной строкой;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 </a:t>
            </a:r>
            <a:r>
              <a:rPr lang="en-US" sz="1800" b="1" dirty="0" err="1" smtClean="0"/>
              <a:t>replaceAll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, String replacement) </a:t>
            </a:r>
            <a:r>
              <a:rPr lang="en-US" sz="1800" dirty="0" smtClean="0"/>
              <a:t>- </a:t>
            </a:r>
            <a:r>
              <a:rPr lang="ru-RU" sz="1800" dirty="0" smtClean="0"/>
              <a:t>заменяет все вхождения строк, удовлетворяющих регулярному выражению, указанной строкой;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Сопоставление с образцом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String[] split(String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) </a:t>
            </a:r>
            <a:r>
              <a:rPr lang="en-US" sz="1800" dirty="0" smtClean="0"/>
              <a:t>- </a:t>
            </a:r>
            <a:r>
              <a:rPr lang="ru-RU" sz="1800" dirty="0" smtClean="0"/>
              <a:t>разбивает строку на части, границами разбиения являются вхождения строк, удовлетворяющих регулярному выражению;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String[] split(String </a:t>
            </a:r>
            <a:r>
              <a:rPr lang="en-US" sz="1800" b="1" dirty="0" err="1" smtClean="0"/>
              <a:t>regexStr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limit) </a:t>
            </a:r>
            <a:r>
              <a:rPr lang="en-US" sz="1800" dirty="0" smtClean="0"/>
              <a:t>- </a:t>
            </a:r>
            <a:r>
              <a:rPr lang="ru-RU" sz="1800" dirty="0" smtClean="0"/>
              <a:t>аналогично предыдущему, но с ограничением применения регулярного выражения к строке значением </a:t>
            </a:r>
            <a:r>
              <a:rPr lang="ru-RU" sz="1800" dirty="0" err="1" smtClean="0"/>
              <a:t>limit</a:t>
            </a:r>
            <a:r>
              <a:rPr lang="ru-RU" sz="1800" dirty="0" smtClean="0"/>
              <a:t>. Если </a:t>
            </a:r>
            <a:r>
              <a:rPr lang="ru-RU" sz="1800" dirty="0" err="1" smtClean="0"/>
              <a:t>limit</a:t>
            </a:r>
            <a:r>
              <a:rPr lang="ru-RU" sz="1800" dirty="0" smtClean="0"/>
              <a:t>&gt;0, то и размер возвращаемого массива строк не будет больше </a:t>
            </a:r>
            <a:r>
              <a:rPr lang="ru-RU" sz="1800" dirty="0" err="1" smtClean="0"/>
              <a:t>limit</a:t>
            </a:r>
            <a:r>
              <a:rPr lang="ru-RU" sz="1800" dirty="0" smtClean="0"/>
              <a:t>. Если </a:t>
            </a:r>
            <a:r>
              <a:rPr lang="ru-RU" sz="1800" dirty="0" err="1" smtClean="0"/>
              <a:t>limit</a:t>
            </a:r>
            <a:r>
              <a:rPr lang="ru-RU" sz="1800" dirty="0" smtClean="0"/>
              <a:t>&lt;=0, то регулярное выражение применяется к строке неограниченное число раз.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Сопоставление с образцом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27584" y="3564641"/>
            <a:ext cx="7488832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827584" y="1511282"/>
            <a:ext cx="748883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"Her name is Tamara. </a:t>
            </a:r>
            <a:endParaRPr lang="en-US" dirty="0" smtClean="0">
              <a:solidFill>
                <a:srgbClr val="2A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Tamana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a good girl."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strreplace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"Sonia"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str.replaceFirst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Tamana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strreplace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(result);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4182002"/>
            <a:ext cx="59325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 name is Tamara. Sonia is a good girl.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Сопоставление с образцом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838200" y="1592401"/>
            <a:ext cx="755022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String str1=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str2=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(str1 == str2)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Equal"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str2 = str2.intern();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(str1 == str2)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Equal"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(str1.equals(str2))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Equal"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38200" y="4980782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650666" y="5097958"/>
            <a:ext cx="14253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Not Equal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Equal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Equal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spcBef>
                <a:spcPct val="50000"/>
              </a:spcBef>
              <a:buNone/>
            </a:pPr>
            <a:r>
              <a:rPr lang="ru-RU" sz="1800" dirty="0" smtClean="0"/>
              <a:t>Классы </a:t>
            </a:r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ru-RU" sz="1800" dirty="0" smtClean="0"/>
              <a:t>по своему предназначению близки к классу </a:t>
            </a:r>
            <a:r>
              <a:rPr lang="en-US" sz="1800" b="1" dirty="0" smtClean="0"/>
              <a:t>String.</a:t>
            </a:r>
            <a:endParaRPr lang="ru-RU" sz="1800" b="1" dirty="0" smtClean="0"/>
          </a:p>
          <a:p>
            <a:pPr marL="533400" indent="-533400" algn="just">
              <a:spcBef>
                <a:spcPct val="50000"/>
              </a:spcBef>
              <a:buNone/>
            </a:pPr>
            <a:endParaRPr lang="en-US" sz="1800" b="1" dirty="0" smtClean="0"/>
          </a:p>
          <a:p>
            <a:pPr marL="533400" indent="-533400" algn="just">
              <a:spcBef>
                <a:spcPct val="50000"/>
              </a:spcBef>
              <a:buNone/>
            </a:pPr>
            <a:r>
              <a:rPr lang="ru-RU" sz="1800" b="1" dirty="0" smtClean="0"/>
              <a:t>Но</a:t>
            </a:r>
            <a:r>
              <a:rPr lang="ru-RU" sz="1800" dirty="0" smtClean="0"/>
              <a:t>, содержимое и размеры объектов классов </a:t>
            </a:r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ru-RU" sz="1800" dirty="0" smtClean="0"/>
              <a:t>можно изменять!!!</a:t>
            </a:r>
          </a:p>
          <a:p>
            <a:pPr marL="533400" indent="-533400" algn="just">
              <a:spcBef>
                <a:spcPct val="50000"/>
              </a:spcBef>
              <a:buNone/>
            </a:pPr>
            <a:endParaRPr lang="en-US" sz="1800" dirty="0" smtClean="0"/>
          </a:p>
          <a:p>
            <a:pPr marL="533400" indent="-533400" algn="just">
              <a:spcBef>
                <a:spcPct val="50000"/>
              </a:spcBef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Основным и единственным отличием</a:t>
            </a:r>
            <a:r>
              <a:rPr lang="ru-RU" sz="1800" dirty="0" smtClean="0"/>
              <a:t> </a:t>
            </a:r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ru-RU" sz="1800" b="1" dirty="0" smtClean="0"/>
              <a:t>от 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ru-RU" sz="1800" dirty="0" smtClean="0"/>
              <a:t>является </a:t>
            </a:r>
            <a:r>
              <a:rPr lang="ru-RU" sz="1800" dirty="0" err="1" smtClean="0"/>
              <a:t>потокобезопасность</a:t>
            </a:r>
            <a:r>
              <a:rPr lang="ru-RU" sz="1800" dirty="0" smtClean="0"/>
              <a:t> последнего.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Конструкторы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Конструкторы класса </a:t>
            </a:r>
            <a:r>
              <a:rPr lang="en-GB" sz="1800" b="1" dirty="0" err="1" smtClean="0"/>
              <a:t>StringBuilder</a:t>
            </a:r>
            <a:endParaRPr lang="en-GB" sz="1800" b="1" dirty="0" smtClean="0"/>
          </a:p>
          <a:p>
            <a:pPr algn="just"/>
            <a:endParaRPr lang="en-GB" sz="1800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создает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, значение которого устанавливается в передаваемую строку, плюс дополнительные 16 пустых элементов в конце строки.</a:t>
            </a:r>
          </a:p>
          <a:p>
            <a:pPr marL="266700" indent="-266700" algn="just" defTabSz="266700"/>
            <a:endParaRPr lang="en-US" sz="1000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charSeq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строит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, содержащий те же самые символы как указанно в </a:t>
            </a:r>
            <a:r>
              <a:rPr lang="ru-RU" sz="1800" dirty="0" err="1" smtClean="0"/>
              <a:t>CharSequence</a:t>
            </a:r>
            <a:r>
              <a:rPr lang="ru-RU" sz="1800" dirty="0" smtClean="0"/>
              <a:t>, плюс дополнительные 16 пустых элементов, конечных </a:t>
            </a:r>
            <a:r>
              <a:rPr lang="ru-RU" sz="1800" dirty="0" err="1" smtClean="0"/>
              <a:t>CharSequence</a:t>
            </a:r>
            <a:r>
              <a:rPr lang="ru-RU" sz="1800" dirty="0" smtClean="0"/>
              <a:t>.</a:t>
            </a:r>
          </a:p>
          <a:p>
            <a:pPr marL="266700" indent="-266700" algn="just" defTabSz="266700"/>
            <a:endParaRPr lang="en-US" sz="1000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length)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создает пустой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 с указанной начальной вместимостью.</a:t>
            </a:r>
          </a:p>
          <a:p>
            <a:pPr marL="266700" indent="-266700" algn="just" defTabSz="266700"/>
            <a:endParaRPr lang="en-US" sz="1000" b="1" dirty="0" smtClean="0"/>
          </a:p>
          <a:p>
            <a:pPr marL="266700" indent="-266700" algn="just" defTabSz="266700"/>
            <a:r>
              <a:rPr lang="en-US" sz="1800" b="1" dirty="0" err="1" smtClean="0"/>
              <a:t>StringBuilder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создает пустой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 со способностью 16 (16 пустых элементов).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/>
              <a:t>Строка</a:t>
            </a:r>
            <a:r>
              <a:rPr lang="ru-RU" sz="1800" dirty="0"/>
              <a:t> – объект  класса </a:t>
            </a:r>
            <a:r>
              <a:rPr lang="en-US" sz="1800" b="1" dirty="0"/>
              <a:t>String</a:t>
            </a:r>
            <a:r>
              <a:rPr lang="ru-RU" sz="1800" b="1" dirty="0"/>
              <a:t>. 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Ссылка типа </a:t>
            </a:r>
            <a:r>
              <a:rPr lang="en-GB" sz="1800" b="1" dirty="0" smtClean="0"/>
              <a:t>S</a:t>
            </a:r>
            <a:r>
              <a:rPr lang="ru-RU" sz="1800" b="1" dirty="0" err="1" smtClean="0"/>
              <a:t>tring</a:t>
            </a:r>
            <a:r>
              <a:rPr lang="ru-RU" sz="1800" b="1" dirty="0" smtClean="0"/>
              <a:t> </a:t>
            </a:r>
            <a:r>
              <a:rPr lang="ru-RU" sz="1800" dirty="0" smtClean="0"/>
              <a:t>на строку-константу: 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 </a:t>
            </a:r>
          </a:p>
          <a:p>
            <a:endParaRPr lang="en-GB" sz="1800" b="1" u="sng" dirty="0" smtClean="0"/>
          </a:p>
          <a:p>
            <a:endParaRPr lang="ru-RU" sz="1800" b="1" u="sng" dirty="0" smtClean="0"/>
          </a:p>
          <a:p>
            <a:pPr>
              <a:buNone/>
            </a:pPr>
            <a:r>
              <a:rPr lang="ru-RU" sz="1800" i="1" dirty="0" smtClean="0"/>
              <a:t>Замечание</a:t>
            </a:r>
            <a:r>
              <a:rPr lang="en-US" sz="1800" i="1" dirty="0" smtClean="0"/>
              <a:t>:</a:t>
            </a:r>
          </a:p>
          <a:p>
            <a:pPr>
              <a:buNone/>
            </a:pPr>
            <a:endParaRPr lang="ru-RU" sz="1800" i="1" dirty="0" smtClean="0"/>
          </a:p>
          <a:p>
            <a:pPr marL="723900" indent="-368300" algn="just"/>
            <a:r>
              <a:rPr lang="ru-RU" sz="1800" dirty="0" smtClean="0"/>
              <a:t>Пустая строка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lang="en-US" sz="1800" b="1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""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ru-RU" sz="1800" dirty="0" smtClean="0"/>
              <a:t>  не содержит ни одного символа.</a:t>
            </a:r>
            <a:endParaRPr lang="en-US" sz="1800" dirty="0" smtClean="0"/>
          </a:p>
          <a:p>
            <a:pPr marL="723900" indent="-368300" algn="just">
              <a:buNone/>
            </a:pPr>
            <a:r>
              <a:rPr lang="ru-RU" sz="1800" dirty="0" smtClean="0"/>
              <a:t> </a:t>
            </a:r>
          </a:p>
          <a:p>
            <a:pPr marL="723900" indent="-368300" algn="just"/>
            <a:r>
              <a:rPr lang="ru-RU" sz="1800" dirty="0" smtClean="0"/>
              <a:t>Пустая ссылка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lang="en-US" sz="18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ru-RU" sz="1800" dirty="0" smtClean="0"/>
              <a:t> не указывает ни на какую строку и не является объектом.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131840" y="2636912"/>
            <a:ext cx="3631122" cy="36933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Это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</a:t>
            </a:r>
            <a:r>
              <a:rPr lang="en-US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Чтение и изменение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Чтение и изменение символов объекта </a:t>
            </a:r>
            <a:r>
              <a:rPr lang="en-GB" sz="1800" b="1" dirty="0" err="1" smtClean="0"/>
              <a:t>StringBuilder</a:t>
            </a:r>
            <a:endParaRPr lang="en-GB" sz="1800" b="1" dirty="0" smtClean="0"/>
          </a:p>
          <a:p>
            <a:endParaRPr lang="en-GB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length() </a:t>
            </a:r>
            <a:r>
              <a:rPr lang="en-US" sz="1800" dirty="0" smtClean="0"/>
              <a:t>– </a:t>
            </a:r>
            <a:r>
              <a:rPr lang="ru-RU" sz="1800" dirty="0" err="1" smtClean="0"/>
              <a:t>созвращает</a:t>
            </a:r>
            <a:r>
              <a:rPr lang="ru-RU" sz="1800" dirty="0" smtClean="0"/>
              <a:t> количество символов в строке.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char </a:t>
            </a:r>
            <a:r>
              <a:rPr lang="en-US" sz="1800" b="1" dirty="0" err="1" smtClean="0"/>
              <a:t>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 </a:t>
            </a:r>
            <a:r>
              <a:rPr lang="ru-RU" sz="1800" dirty="0" smtClean="0"/>
              <a:t>– возвращает символьное значение, расположенное на месте </a:t>
            </a:r>
            <a:r>
              <a:rPr lang="en-US" sz="1800" dirty="0" smtClean="0"/>
              <a:t>index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setCharAt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char </a:t>
            </a:r>
            <a:r>
              <a:rPr lang="en-US" sz="1800" b="1" dirty="0" err="1" smtClean="0"/>
              <a:t>ch</a:t>
            </a:r>
            <a:r>
              <a:rPr lang="en-US" sz="1800" b="1" dirty="0" smtClean="0"/>
              <a:t>) </a:t>
            </a:r>
            <a:r>
              <a:rPr lang="en-US" sz="1800" dirty="0" smtClean="0"/>
              <a:t>– </a:t>
            </a:r>
            <a:r>
              <a:rPr lang="ru-RU" sz="1800" dirty="0" smtClean="0"/>
              <a:t>символ, расположенный на месте </a:t>
            </a:r>
            <a:r>
              <a:rPr lang="en-US" sz="1800" dirty="0" smtClean="0"/>
              <a:t>index</a:t>
            </a:r>
            <a:r>
              <a:rPr lang="ru-RU" sz="1800" dirty="0" smtClean="0"/>
              <a:t> заменяется символом </a:t>
            </a:r>
            <a:r>
              <a:rPr lang="en-US" sz="1800" dirty="0" err="1" smtClean="0"/>
              <a:t>ch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subSequence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</a:t>
            </a:r>
            <a:r>
              <a:rPr lang="en-US" sz="1800" dirty="0" smtClean="0"/>
              <a:t> – </a:t>
            </a:r>
            <a:r>
              <a:rPr lang="ru-RU" sz="1800" dirty="0" smtClean="0"/>
              <a:t>возвращает новую подстроку.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Отличие от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dirty="0" smtClean="0"/>
              <a:t>ОТЛИЧИЕ объектов класса </a:t>
            </a:r>
            <a:r>
              <a:rPr lang="en-GB" sz="1800" b="1" dirty="0" smtClean="0"/>
              <a:t>String</a:t>
            </a:r>
            <a:r>
              <a:rPr lang="en-GB" sz="1800" dirty="0" smtClean="0"/>
              <a:t> </a:t>
            </a:r>
            <a:r>
              <a:rPr lang="ru-RU" sz="1800" dirty="0" smtClean="0"/>
              <a:t>от объектов классов </a:t>
            </a:r>
            <a:r>
              <a:rPr lang="en-GB" sz="1800" b="1" dirty="0" err="1" smtClean="0"/>
              <a:t>StringBuilder</a:t>
            </a:r>
            <a:r>
              <a:rPr lang="en-GB" sz="1800" dirty="0" smtClean="0"/>
              <a:t>, </a:t>
            </a:r>
            <a:r>
              <a:rPr lang="en-GB" sz="1800" b="1" dirty="0" err="1" smtClean="0"/>
              <a:t>StringBuffer</a:t>
            </a:r>
            <a:endParaRPr lang="en-GB" sz="1800" b="1" dirty="0" smtClean="0"/>
          </a:p>
          <a:p>
            <a:pPr marL="0" indent="0" algn="ctr">
              <a:buNone/>
            </a:pPr>
            <a:endParaRPr lang="en-GB" sz="1800" dirty="0" smtClean="0"/>
          </a:p>
          <a:p>
            <a:pPr marL="0" lvl="0" indent="0" algn="just">
              <a:buNone/>
            </a:pPr>
            <a:r>
              <a:rPr lang="ru-RU" sz="1800" dirty="0" smtClean="0">
                <a:ea typeface="Times New Roman" pitchFamily="18" charset="0"/>
              </a:rPr>
              <a:t>Для класса </a:t>
            </a:r>
            <a:r>
              <a:rPr lang="en-US" sz="1800" b="1" dirty="0" err="1" smtClean="0">
                <a:ea typeface="Times New Roman" pitchFamily="18" charset="0"/>
                <a:cs typeface="Courier New" pitchFamily="49" charset="0"/>
              </a:rPr>
              <a:t>StringBuffer</a:t>
            </a:r>
            <a:r>
              <a:rPr lang="ru-RU" sz="1800" dirty="0" smtClean="0">
                <a:ea typeface="Times New Roman" pitchFamily="18" charset="0"/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  <a:ea typeface="Times New Roman" pitchFamily="18" charset="0"/>
              </a:rPr>
              <a:t>не переопределены </a:t>
            </a:r>
            <a:r>
              <a:rPr lang="ru-RU" sz="1800" dirty="0" smtClean="0">
                <a:ea typeface="Times New Roman" pitchFamily="18" charset="0"/>
              </a:rPr>
              <a:t>методы </a:t>
            </a:r>
            <a:r>
              <a:rPr lang="en-US" sz="1800" b="1" dirty="0" smtClean="0">
                <a:ea typeface="Times New Roman" pitchFamily="18" charset="0"/>
                <a:cs typeface="Courier New" pitchFamily="49" charset="0"/>
              </a:rPr>
              <a:t>equals</a:t>
            </a:r>
            <a:r>
              <a:rPr lang="ru-RU" sz="1800" b="1" dirty="0" smtClean="0"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1800" dirty="0" smtClean="0">
                <a:ea typeface="Times New Roman" pitchFamily="18" charset="0"/>
              </a:rPr>
              <a:t> и </a:t>
            </a:r>
            <a:r>
              <a:rPr lang="en-US" sz="1800" b="1" dirty="0" err="1" smtClean="0">
                <a:ea typeface="Times New Roman" pitchFamily="18" charset="0"/>
                <a:cs typeface="Courier New" pitchFamily="49" charset="0"/>
              </a:rPr>
              <a:t>hashCode</a:t>
            </a:r>
            <a:r>
              <a:rPr lang="ru-RU" sz="1800" b="1" dirty="0" smtClean="0">
                <a:ea typeface="Times New Roman" pitchFamily="18" charset="0"/>
                <a:cs typeface="Courier New" pitchFamily="49" charset="0"/>
              </a:rPr>
              <a:t>()</a:t>
            </a:r>
            <a:r>
              <a:rPr lang="ru-RU" sz="1800" dirty="0" smtClean="0">
                <a:ea typeface="Times New Roman" pitchFamily="18" charset="0"/>
              </a:rPr>
              <a:t>, т.е. сравнить содержимое двух объектов невозможно, к тому же хэш-коды всех объектов этого типа вычисляются так же, как и для класса</a:t>
            </a:r>
            <a:r>
              <a:rPr lang="en-US" sz="1800" dirty="0" smtClean="0">
                <a:ea typeface="Times New Roman" pitchFamily="18" charset="0"/>
              </a:rPr>
              <a:t> </a:t>
            </a:r>
            <a:r>
              <a:rPr lang="en-US" sz="1800" b="1" dirty="0" smtClean="0">
                <a:ea typeface="Times New Roman" pitchFamily="18" charset="0"/>
                <a:cs typeface="Courier New" pitchFamily="49" charset="0"/>
              </a:rPr>
              <a:t>Object</a:t>
            </a:r>
            <a:r>
              <a:rPr lang="ru-RU" sz="1800" dirty="0" smtClean="0">
                <a:ea typeface="Times New Roman" pitchFamily="18" charset="0"/>
              </a:rPr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Добавление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Добавление символов в объект класса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 Добавляет аргумент этому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 Данные преобразовываются в строку прежде, чем операция добавить будет иметь место.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charSeq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charSeq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length)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append(char c)</a:t>
            </a:r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Добавление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Добавление символов в объект класса </a:t>
            </a:r>
            <a:r>
              <a:rPr lang="en-GB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ru-RU" sz="1800" dirty="0" smtClean="0"/>
              <a:t>(продолжение).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b)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append(long l)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append(float f)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append(double d)</a:t>
            </a:r>
          </a:p>
          <a:p>
            <a:r>
              <a:rPr lang="en-US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en-US" sz="1800" b="1" dirty="0" smtClean="0"/>
              <a:t>append(</a:t>
            </a:r>
            <a:r>
              <a:rPr lang="en-US" sz="1800" b="1" dirty="0" err="1" smtClean="0"/>
              <a:t>StringBuffer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sb</a:t>
            </a:r>
            <a:r>
              <a:rPr lang="en-US" sz="1800" b="1" dirty="0" smtClean="0"/>
              <a:t>) </a:t>
            </a:r>
          </a:p>
          <a:p>
            <a:r>
              <a:rPr lang="en-US" sz="1800" b="1" dirty="0" err="1" smtClean="0"/>
              <a:t>StringBuilder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appendCodePoint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codePoint</a:t>
            </a:r>
            <a:r>
              <a:rPr lang="en-US" sz="1800" b="1" dirty="0" smtClean="0"/>
              <a:t>) </a:t>
            </a:r>
          </a:p>
          <a:p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Вставка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Вставка символов в объект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 Вставляет второй аргумент в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.. Первый аргумент целого числа указывает индекс, перед которым должны быть вставлены данные. Данные преобразовывают в строку прежде, чем операция вставки будет иметь место.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Object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dstOffset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seq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dstOffset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CharSequence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seq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String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char[] </a:t>
            </a:r>
            <a:r>
              <a:rPr lang="en-US" sz="1800" b="1" dirty="0" err="1" smtClean="0"/>
              <a:t>charArray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char c)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Вставка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Вставка символов в объект </a:t>
            </a:r>
            <a:r>
              <a:rPr lang="en-GB" sz="1800" b="1" dirty="0" err="1" smtClean="0"/>
              <a:t>StringBuilder</a:t>
            </a:r>
            <a:r>
              <a:rPr lang="ru-RU" sz="1800" dirty="0" smtClean="0"/>
              <a:t> (продолжение).</a:t>
            </a:r>
          </a:p>
          <a:p>
            <a:endParaRPr lang="ru-RU" sz="1800" dirty="0" smtClean="0"/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b)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long l)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float f)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 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double d)</a:t>
            </a:r>
          </a:p>
          <a:p>
            <a:r>
              <a:rPr lang="en-US" sz="1800" b="1" dirty="0" err="1" smtClean="0"/>
              <a:t>StringBuilder</a:t>
            </a:r>
            <a:r>
              <a:rPr lang="en-US" sz="1800" b="1" dirty="0" smtClean="0"/>
              <a:t>	insert(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char[] 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offset,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len</a:t>
            </a:r>
            <a:r>
              <a:rPr lang="en-US" sz="1800" b="1" dirty="0" smtClean="0"/>
              <a:t>) 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Удаление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Удаление символов из объекта </a:t>
            </a:r>
            <a:r>
              <a:rPr lang="en-GB" sz="1800" dirty="0" err="1" smtClean="0"/>
              <a:t>StringBuilder</a:t>
            </a:r>
            <a:r>
              <a:rPr lang="ru-RU" sz="1800" dirty="0" smtClean="0"/>
              <a:t>.</a:t>
            </a:r>
            <a:endParaRPr lang="en-GB" sz="1800" dirty="0" smtClean="0"/>
          </a:p>
          <a:p>
            <a:endParaRPr lang="en-GB" sz="1800" dirty="0" smtClean="0"/>
          </a:p>
          <a:p>
            <a:pPr algn="just"/>
            <a:r>
              <a:rPr lang="en-US" sz="1800" b="1" dirty="0" err="1" smtClean="0"/>
              <a:t>StringBuilder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deleteCharAt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 </a:t>
            </a:r>
            <a:r>
              <a:rPr lang="ru-RU" sz="1800" dirty="0" smtClean="0"/>
              <a:t>– удаляет символ, расположенный по </a:t>
            </a:r>
            <a:r>
              <a:rPr lang="ru-RU" sz="1800" dirty="0" err="1" smtClean="0"/>
              <a:t>index</a:t>
            </a:r>
            <a:r>
              <a:rPr lang="ru-RU" sz="1800" dirty="0" smtClean="0"/>
              <a:t>.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err="1" smtClean="0"/>
              <a:t>StringBuilder</a:t>
            </a:r>
            <a:r>
              <a:rPr lang="en-US" sz="1800" b="1" dirty="0" smtClean="0"/>
              <a:t> delete(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start,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end) </a:t>
            </a:r>
            <a:r>
              <a:rPr lang="ru-RU" sz="1800" dirty="0" smtClean="0"/>
              <a:t>– удаляет </a:t>
            </a:r>
            <a:r>
              <a:rPr lang="ru-RU" sz="1800" dirty="0" err="1" smtClean="0"/>
              <a:t>подпоследовательность</a:t>
            </a:r>
            <a:r>
              <a:rPr lang="ru-RU" sz="1800" dirty="0" smtClean="0"/>
              <a:t> от </a:t>
            </a:r>
            <a:r>
              <a:rPr lang="en-US" sz="1800" dirty="0" smtClean="0"/>
              <a:t>start</a:t>
            </a:r>
            <a:r>
              <a:rPr lang="ru-RU" sz="1800" dirty="0" smtClean="0"/>
              <a:t> до </a:t>
            </a:r>
            <a:r>
              <a:rPr lang="en-US" sz="1800" dirty="0" smtClean="0"/>
              <a:t>end-1</a:t>
            </a:r>
            <a:r>
              <a:rPr lang="ru-RU" sz="1800" dirty="0" smtClean="0"/>
              <a:t>(включительно) в последовательности символов </a:t>
            </a:r>
            <a:r>
              <a:rPr lang="ru-RU" sz="1800" b="1" dirty="0" err="1" smtClean="0"/>
              <a:t>StringBuilder's</a:t>
            </a:r>
            <a:r>
              <a:rPr lang="ru-RU" sz="1800" b="1" dirty="0" smtClean="0"/>
              <a:t>.</a:t>
            </a:r>
          </a:p>
          <a:p>
            <a:pPr algn="just"/>
            <a:endParaRPr lang="en-US" sz="1800" b="1" dirty="0" smtClean="0"/>
          </a:p>
          <a:p>
            <a:pPr algn="just"/>
            <a:r>
              <a:rPr lang="en-US" sz="1800" b="1" dirty="0" err="1" smtClean="0"/>
              <a:t>StringBuilder</a:t>
            </a:r>
            <a:r>
              <a:rPr lang="en-US" sz="1800" b="1" dirty="0" smtClean="0"/>
              <a:t> reverse() </a:t>
            </a:r>
            <a:r>
              <a:rPr lang="ru-RU" sz="1800" dirty="0" smtClean="0"/>
              <a:t>– полностью изменяет последовательность символов в этом </a:t>
            </a:r>
            <a:r>
              <a:rPr lang="en-GB" sz="1800" b="1" dirty="0" err="1" smtClean="0"/>
              <a:t>StringBuilder</a:t>
            </a:r>
            <a:r>
              <a:rPr lang="ru-RU" sz="1800" b="1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Управление емкостью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Управление ёмкостью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capacity() </a:t>
            </a:r>
            <a:r>
              <a:rPr lang="ru-RU" sz="1800" dirty="0" smtClean="0"/>
              <a:t>– 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текущую емкость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ensureCapacity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minCapacity</a:t>
            </a:r>
            <a:r>
              <a:rPr lang="en-US" sz="1800" b="1" dirty="0" smtClean="0"/>
              <a:t>) </a:t>
            </a:r>
            <a:r>
              <a:rPr lang="ru-RU" sz="1800" dirty="0" smtClean="0"/>
              <a:t>– гарантирует, что вместимость по крайней мере равна указанному минимуму. 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trimToSize</a:t>
            </a:r>
            <a:r>
              <a:rPr lang="en-US" sz="1800" b="1" dirty="0" smtClean="0"/>
              <a:t>() </a:t>
            </a:r>
            <a:r>
              <a:rPr lang="ru-RU" sz="1800" dirty="0" smtClean="0"/>
              <a:t>– уменьшает емкость до величины хранимой последовательности.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setLength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newLength</a:t>
            </a:r>
            <a:r>
              <a:rPr lang="en-US" sz="1800" b="1" dirty="0" smtClean="0"/>
              <a:t>) </a:t>
            </a:r>
            <a:r>
              <a:rPr lang="ru-RU" sz="1800" dirty="0" smtClean="0"/>
              <a:t>– устанавливает длину символьной последовательности. Если </a:t>
            </a:r>
            <a:r>
              <a:rPr lang="ru-RU" sz="1800" dirty="0" err="1" smtClean="0"/>
              <a:t>newLength</a:t>
            </a:r>
            <a:r>
              <a:rPr lang="ru-RU" sz="1800" dirty="0" smtClean="0"/>
              <a:t> - меньше чем </a:t>
            </a:r>
            <a:r>
              <a:rPr lang="ru-RU" sz="1800" dirty="0" err="1" smtClean="0"/>
              <a:t>length</a:t>
            </a:r>
            <a:r>
              <a:rPr lang="ru-RU" sz="1800" dirty="0" smtClean="0"/>
              <a:t>(), последние символы в символьной последовательности являются усеченными. Если </a:t>
            </a:r>
            <a:r>
              <a:rPr lang="ru-RU" sz="1800" dirty="0" err="1" smtClean="0"/>
              <a:t>newLength</a:t>
            </a:r>
            <a:r>
              <a:rPr lang="ru-RU" sz="1800" dirty="0" smtClean="0"/>
              <a:t> больше чем </a:t>
            </a:r>
            <a:r>
              <a:rPr lang="ru-RU" sz="1800" dirty="0" err="1" smtClean="0"/>
              <a:t>length</a:t>
            </a:r>
            <a:r>
              <a:rPr lang="ru-RU" sz="1800" dirty="0" smtClean="0"/>
              <a:t>(), нулевые символы добавляются в конце символьной последовательности.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ru-RU" dirty="0" smtClean="0"/>
              <a:t>. Другие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ru-RU" sz="1800" dirty="0" smtClean="0"/>
              <a:t>классе</a:t>
            </a:r>
            <a:r>
              <a:rPr lang="en-US" sz="1800" dirty="0" smtClean="0"/>
              <a:t> </a:t>
            </a:r>
            <a:r>
              <a:rPr lang="ru-RU" sz="1800" dirty="0" smtClean="0"/>
              <a:t>присутствуют</a:t>
            </a:r>
            <a:r>
              <a:rPr lang="en-US" sz="1800" dirty="0" smtClean="0"/>
              <a:t> </a:t>
            </a:r>
            <a:r>
              <a:rPr lang="ru-RU" sz="1800" dirty="0" smtClean="0"/>
              <a:t>также</a:t>
            </a:r>
            <a:r>
              <a:rPr lang="en-US" sz="1800" dirty="0" smtClean="0"/>
              <a:t> </a:t>
            </a:r>
            <a:r>
              <a:rPr lang="ru-RU" sz="1800" dirty="0" smtClean="0"/>
              <a:t>методы</a:t>
            </a:r>
            <a:r>
              <a:rPr lang="en-US" sz="1800" dirty="0" smtClean="0"/>
              <a:t>, </a:t>
            </a:r>
            <a:r>
              <a:rPr lang="ru-RU" sz="1800" dirty="0" smtClean="0"/>
              <a:t>аналогичные</a:t>
            </a:r>
            <a:r>
              <a:rPr lang="en-US" sz="1800" dirty="0" smtClean="0"/>
              <a:t> </a:t>
            </a:r>
            <a:r>
              <a:rPr lang="ru-RU" sz="1800" dirty="0" smtClean="0"/>
              <a:t>методам</a:t>
            </a:r>
            <a:r>
              <a:rPr lang="en-US" sz="1800" dirty="0" smtClean="0"/>
              <a:t> </a:t>
            </a:r>
            <a:r>
              <a:rPr lang="ru-RU" sz="1800" dirty="0" smtClean="0"/>
              <a:t>класса</a:t>
            </a:r>
            <a:r>
              <a:rPr lang="en-US" sz="1800" dirty="0" smtClean="0"/>
              <a:t> </a:t>
            </a:r>
            <a:r>
              <a:rPr lang="en-US" sz="1800" b="1" dirty="0" smtClean="0"/>
              <a:t>String, </a:t>
            </a:r>
            <a:r>
              <a:rPr lang="ru-RU" sz="1800" dirty="0" smtClean="0"/>
              <a:t>такие</a:t>
            </a:r>
            <a:r>
              <a:rPr lang="en-US" sz="1800" dirty="0" smtClean="0"/>
              <a:t> </a:t>
            </a:r>
            <a:r>
              <a:rPr lang="ru-RU" sz="1800" dirty="0" smtClean="0"/>
              <a:t>как:</a:t>
            </a:r>
          </a:p>
          <a:p>
            <a:pPr algn="just">
              <a:spcBef>
                <a:spcPct val="50000"/>
              </a:spcBef>
            </a:pPr>
            <a:endParaRPr lang="ru-RU" sz="1800" dirty="0" smtClean="0"/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sz="1800" b="1" dirty="0" smtClean="0"/>
              <a:t>replace</a:t>
            </a:r>
            <a:r>
              <a:rPr lang="en-US" sz="1800" dirty="0" smtClean="0"/>
              <a:t>()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charAt</a:t>
            </a:r>
            <a:r>
              <a:rPr lang="en-US" sz="1800" dirty="0" smtClean="0"/>
              <a:t>()</a:t>
            </a:r>
            <a:r>
              <a:rPr lang="en-US" sz="1800" b="1" dirty="0" smtClean="0"/>
              <a:t>, length</a:t>
            </a:r>
            <a:r>
              <a:rPr lang="en-US" sz="1800" dirty="0" smtClean="0"/>
              <a:t>()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getChars</a:t>
            </a:r>
            <a:r>
              <a:rPr lang="en-US" sz="1800" dirty="0" smtClean="0"/>
              <a:t>()</a:t>
            </a:r>
            <a:r>
              <a:rPr lang="en-US" sz="1800" b="1" dirty="0" smtClean="0"/>
              <a:t>,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codePointAt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ru-RU" sz="1800" dirty="0" smtClean="0"/>
              <a:t> </a:t>
            </a:r>
            <a:r>
              <a:rPr lang="en-US" sz="1800" dirty="0" smtClean="0"/>
              <a:t>index)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codePointBefore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ru-RU" sz="1800" dirty="0" smtClean="0"/>
              <a:t> </a:t>
            </a:r>
            <a:r>
              <a:rPr lang="en-US" sz="1800" dirty="0" smtClean="0"/>
              <a:t>index)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codePointCount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beginIndex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endIndex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getChars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srcBegin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srcEnd</a:t>
            </a:r>
            <a:r>
              <a:rPr lang="en-US" sz="1800" dirty="0" smtClean="0"/>
              <a:t>, char[] </a:t>
            </a:r>
            <a:r>
              <a:rPr lang="en-US" sz="1800" dirty="0" err="1" smtClean="0"/>
              <a:t>dst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dstBegin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fromIndex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lastIndexOf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lastIndexOf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fromIndex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offsetByCodePoints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index, </a:t>
            </a:r>
            <a:r>
              <a:rPr lang="en-US" sz="1800" dirty="0" err="1" smtClean="0"/>
              <a:t>codePointOffset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smtClean="0"/>
              <a:t>replace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start, </a:t>
            </a:r>
            <a:r>
              <a:rPr lang="en-US" sz="1800" dirty="0" err="1" smtClean="0"/>
              <a:t>int</a:t>
            </a:r>
            <a:r>
              <a:rPr lang="en-US" sz="1800" dirty="0" smtClean="0"/>
              <a:t> end, 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)</a:t>
            </a:r>
            <a:r>
              <a:rPr lang="ru-RU" sz="1800" b="1" dirty="0" smtClean="0"/>
              <a:t>, </a:t>
            </a:r>
            <a:r>
              <a:rPr lang="en-US" sz="1800" b="1" dirty="0" smtClean="0"/>
              <a:t>substring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start)</a:t>
            </a:r>
            <a:r>
              <a:rPr lang="ru-RU" sz="1800" b="1" dirty="0" smtClean="0"/>
              <a:t>, </a:t>
            </a:r>
            <a:r>
              <a:rPr lang="en-US" sz="1800" b="1" dirty="0" smtClean="0"/>
              <a:t>substring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start, </a:t>
            </a:r>
            <a:r>
              <a:rPr lang="en-US" sz="1800" dirty="0" err="1" smtClean="0"/>
              <a:t>int</a:t>
            </a:r>
            <a:r>
              <a:rPr lang="en-US" sz="1800" dirty="0" smtClean="0"/>
              <a:t> end)</a:t>
            </a:r>
            <a:r>
              <a:rPr lang="en-US" sz="1800" b="1" dirty="0" smtClean="0"/>
              <a:t> 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toString</a:t>
            </a:r>
            <a:r>
              <a:rPr lang="en-US" sz="1800" dirty="0" smtClean="0"/>
              <a:t>()</a:t>
            </a:r>
            <a:r>
              <a:rPr lang="ru-RU" sz="1800" b="1" dirty="0" smtClean="0"/>
              <a:t>.</a:t>
            </a:r>
            <a:endParaRPr lang="en-US" sz="1800" b="1" dirty="0" smtClean="0"/>
          </a:p>
          <a:p>
            <a:endParaRPr lang="en-US" sz="1800" dirty="0" smtClean="0"/>
          </a:p>
          <a:p>
            <a:pPr>
              <a:spcBef>
                <a:spcPct val="50000"/>
              </a:spcBef>
            </a:pPr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.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3458014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484217" y="1735676"/>
            <a:ext cx="68350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"StringBuilder1 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Example"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"StringBuilder2 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845471" y="4084370"/>
            <a:ext cx="611257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StringBuilder1 : Java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StringBuilder2 : Java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Example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spcBef>
                <a:spcPct val="50000"/>
              </a:spcBef>
              <a:buNone/>
            </a:pPr>
            <a:r>
              <a:rPr lang="ru-RU" sz="1800" dirty="0" smtClean="0"/>
              <a:t>Строка является </a:t>
            </a:r>
            <a:r>
              <a:rPr lang="ru-RU" sz="1800" b="1" dirty="0" smtClean="0"/>
              <a:t>неизменяемой</a:t>
            </a:r>
            <a:r>
              <a:rPr lang="ru-RU" sz="1800" dirty="0" smtClean="0"/>
              <a:t> (</a:t>
            </a:r>
            <a:r>
              <a:rPr lang="en-US" sz="1800" b="1" dirty="0" smtClean="0"/>
              <a:t>immutable</a:t>
            </a:r>
            <a:r>
              <a:rPr lang="ru-RU" sz="1800" dirty="0" smtClean="0"/>
              <a:t>)</a:t>
            </a:r>
            <a:r>
              <a:rPr lang="en-US" sz="1800" dirty="0" smtClean="0"/>
              <a:t>. </a:t>
            </a:r>
            <a:r>
              <a:rPr lang="ru-RU" sz="1800" dirty="0" smtClean="0"/>
              <a:t>Строковое значение не может быть изменено после создания объекта при помощи какого-либо метода. </a:t>
            </a:r>
            <a:endParaRPr lang="en-US" sz="1800" dirty="0" smtClean="0"/>
          </a:p>
          <a:p>
            <a:pPr marL="533400" lvl="1" indent="-533400">
              <a:spcBef>
                <a:spcPct val="50000"/>
              </a:spcBef>
              <a:buNone/>
            </a:pPr>
            <a:endParaRPr lang="en-US" sz="1800" dirty="0" smtClean="0"/>
          </a:p>
          <a:p>
            <a:pPr marL="533400" lvl="1" indent="-533400">
              <a:spcBef>
                <a:spcPct val="50000"/>
              </a:spcBef>
              <a:buNone/>
            </a:pPr>
            <a:r>
              <a:rPr lang="ru-RU" sz="1800" dirty="0" smtClean="0"/>
              <a:t>Любое изменение приводит к созданию </a:t>
            </a:r>
            <a:r>
              <a:rPr lang="ru-RU" sz="1800" b="1" dirty="0" smtClean="0"/>
              <a:t>нового</a:t>
            </a:r>
            <a:r>
              <a:rPr lang="ru-RU" sz="1800" dirty="0" smtClean="0"/>
              <a:t> объекта. </a:t>
            </a:r>
          </a:p>
          <a:p>
            <a:pPr marL="533400" indent="-533400">
              <a:spcBef>
                <a:spcPct val="50000"/>
              </a:spcBef>
              <a:buNone/>
            </a:pPr>
            <a:r>
              <a:rPr lang="ru-RU" sz="1800" dirty="0" smtClean="0"/>
              <a:t> </a:t>
            </a:r>
            <a:endParaRPr lang="en-US" sz="1800" dirty="0" smtClean="0"/>
          </a:p>
          <a:p>
            <a:pPr marL="533400" indent="-533400" algn="just">
              <a:spcBef>
                <a:spcPct val="50000"/>
              </a:spcBef>
              <a:buNone/>
            </a:pPr>
            <a:r>
              <a:rPr lang="ru-RU" sz="1800" b="1" dirty="0" smtClean="0"/>
              <a:t>Ссылку</a:t>
            </a:r>
            <a:r>
              <a:rPr lang="ru-RU" sz="1800" dirty="0" smtClean="0"/>
              <a:t> на объект класса </a:t>
            </a:r>
            <a:r>
              <a:rPr lang="en-US" sz="1800" b="1" dirty="0" smtClean="0"/>
              <a:t>String </a:t>
            </a:r>
            <a:r>
              <a:rPr lang="ru-RU" sz="1800" dirty="0" smtClean="0"/>
              <a:t>можно изменить так, чтобы она указывала на другой объект, т.е. на другое значение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.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279777" y="1619626"/>
            <a:ext cx="658444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sb.insert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"insert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57504" y="3879325"/>
            <a:ext cx="56989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:Java insert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49402" y="3260261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StringBuilder</a:t>
            </a:r>
            <a:r>
              <a:rPr lang="en-US" dirty="0" smtClean="0"/>
              <a:t>, </a:t>
            </a:r>
            <a:r>
              <a:rPr lang="en-US" dirty="0" err="1" smtClean="0"/>
              <a:t>StringBuffer</a:t>
            </a:r>
            <a:r>
              <a:rPr lang="en-US" dirty="0" smtClean="0"/>
              <a:t>.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1763688" y="1584669"/>
            <a:ext cx="60686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sb.append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sb.setCharAt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'S'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31007" y="3584604"/>
            <a:ext cx="47339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Java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SringBuilder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838200" y="3119434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spcBef>
                <a:spcPts val="0"/>
              </a:spcBef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Formatter</a:t>
            </a:r>
            <a:r>
              <a:rPr lang="ru-RU" sz="1800" dirty="0" smtClean="0"/>
              <a:t> (пакет </a:t>
            </a:r>
            <a:r>
              <a:rPr lang="en-US" sz="1800" dirty="0" smtClean="0"/>
              <a:t>java</a:t>
            </a:r>
            <a:r>
              <a:rPr lang="ru-RU" sz="1800" dirty="0" smtClean="0"/>
              <a:t>.</a:t>
            </a:r>
            <a:r>
              <a:rPr lang="en-US" sz="1800" dirty="0" err="1" smtClean="0"/>
              <a:t>util</a:t>
            </a:r>
            <a:r>
              <a:rPr lang="ru-RU" sz="1800" dirty="0" smtClean="0"/>
              <a:t>)</a:t>
            </a:r>
            <a:r>
              <a:rPr lang="en-US" sz="1800" dirty="0" smtClean="0"/>
              <a:t> -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обеспечивает преобразование формата</a:t>
            </a:r>
            <a:r>
              <a:rPr lang="ru-RU" sz="1800" dirty="0" smtClean="0"/>
              <a:t> позволяющее выводить числа, строки, время и даты нужном формате.</a:t>
            </a:r>
          </a:p>
          <a:p>
            <a:pPr>
              <a:spcBef>
                <a:spcPts val="0"/>
              </a:spcBef>
            </a:pPr>
            <a:endParaRPr lang="en-GB" sz="1800" dirty="0" smtClean="0"/>
          </a:p>
          <a:p>
            <a:pPr>
              <a:spcBef>
                <a:spcPts val="0"/>
              </a:spcBef>
            </a:pPr>
            <a:endParaRPr lang="en-GB" sz="18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format(String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format(Locale l, 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Конструкторы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59591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Конструкторы класса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924713"/>
            <a:ext cx="748883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Formatter() -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автоматически использует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локаль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по умолчанию и выделяет объект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StringBuffer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качестве буфера для хранения отформатированного вывода.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Formatter(Locale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loc)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Appendable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target)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Appendable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target, Locale loc)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Formatter(String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filename) throws </a:t>
            </a:r>
            <a:endParaRPr lang="ru-RU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outStrm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Formatter(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outStrm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Методы, определенные в </a:t>
            </a:r>
            <a:r>
              <a:rPr lang="en-US" b="1" dirty="0" smtClean="0"/>
              <a:t>Formatter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3568" y="1916832"/>
          <a:ext cx="785818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57699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close()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Закрывает вызывающий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Formatter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Это вызывает </a:t>
                      </a:r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освобожде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</a:p>
                    <a:p>
                      <a:pPr algn="just"/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ние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любых ресурсов, используемых объектом. После закрытия</a:t>
                      </a:r>
                    </a:p>
                    <a:p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Formatter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он не может повторно использоваться.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void flush()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Выталкивает буфер формата. Это заставляет любой вывод, находящийся в данный момент в буфере, записываться по назначению.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Formatter format(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 </a:t>
                      </a:r>
                      <a:r>
                        <a:rPr lang="en-US" sz="14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fmtStr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 ... </a:t>
                      </a:r>
                      <a:r>
                        <a:rPr lang="en-US" sz="14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args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Форматирует аргументы, переданные через </a:t>
                      </a:r>
                      <a:r>
                        <a:rPr lang="ru-RU" sz="14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args</a:t>
                      </a:r>
                      <a:r>
                        <a:rPr lang="ru-RU" sz="14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согласно фор-</a:t>
                      </a:r>
                    </a:p>
                    <a:p>
                      <a:r>
                        <a:rPr lang="ru-RU" sz="14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мальным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спецификаторам, содержащимся в </a:t>
                      </a:r>
                      <a:r>
                        <a:rPr lang="ru-RU" sz="14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fmtStr</a:t>
                      </a:r>
                      <a:r>
                        <a:rPr lang="ru-RU" sz="14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Возвращает</a:t>
                      </a:r>
                    </a:p>
                    <a:p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вызывающий объект.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Методы, определенные в </a:t>
            </a:r>
            <a:r>
              <a:rPr lang="en-US" b="1" dirty="0" smtClean="0"/>
              <a:t>Formatter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42910" y="1643050"/>
          <a:ext cx="785818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938"/>
                <a:gridCol w="529724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Метод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Arial" pitchFamily="34" charset="0"/>
                          <a:cs typeface="Arial" pitchFamily="34" charset="0"/>
                        </a:rPr>
                        <a:t>Описание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Formatter format(Locale </a:t>
                      </a:r>
                      <a:r>
                        <a:rPr lang="en-US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loc,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 </a:t>
                      </a:r>
                      <a:r>
                        <a:rPr lang="en-US" sz="12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fmtStr</a:t>
                      </a:r>
                      <a:r>
                        <a:rPr lang="en-US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Object ... </a:t>
                      </a:r>
                      <a:r>
                        <a:rPr lang="en-US" sz="12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args</a:t>
                      </a:r>
                      <a:r>
                        <a:rPr lang="en-US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Форматирует аргументы, переданные через </a:t>
                      </a:r>
                      <a:r>
                        <a:rPr lang="ru-RU" sz="12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args</a:t>
                      </a:r>
                      <a:r>
                        <a:rPr lang="ru-RU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согласно фор-</a:t>
                      </a:r>
                    </a:p>
                    <a:p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мальным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спецификаторам, содержащимся в </a:t>
                      </a:r>
                      <a:r>
                        <a:rPr lang="ru-RU" sz="12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fmtStr</a:t>
                      </a:r>
                      <a:r>
                        <a:rPr lang="ru-RU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lang="ru-RU" sz="12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Локаль</a:t>
                      </a:r>
                      <a:r>
                        <a:rPr lang="ru-RU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</a:p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указанная в </a:t>
                      </a:r>
                      <a:r>
                        <a:rPr lang="ru-RU" sz="1200" i="1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</a:t>
                      </a:r>
                      <a:r>
                        <a:rPr lang="ru-RU" sz="1200" i="1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используется для этого формата. Возвращает вы-</a:t>
                      </a:r>
                    </a:p>
                    <a:p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зывающий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объект.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IOException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ioException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Если лежащий в основе объект, служащий назначением вывода, гене-</a:t>
                      </a:r>
                    </a:p>
                    <a:p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рирует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исключение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IOException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то это исключение возвращает-</a:t>
                      </a:r>
                    </a:p>
                    <a:p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ся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В противном случае возвращается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null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Locale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locale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локаль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вызывающего объекта.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Appendable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out()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ссылку на лежащий в основе объект — назначение вывода.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String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toString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Возвращает строку, полученную вызовом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toString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 на целевом</a:t>
                      </a:r>
                    </a:p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объекте. Если это буфер, будет возвращен форматированный вывод.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spcBef>
                <a:spcPts val="0"/>
              </a:spcBef>
              <a:buNone/>
            </a:pPr>
            <a:r>
              <a:rPr lang="ru-RU" sz="1800" dirty="0" smtClean="0"/>
              <a:t>Для классов </a:t>
            </a:r>
            <a:r>
              <a:rPr lang="en-US" sz="1800" b="1" dirty="0" err="1" smtClean="0"/>
              <a:t>PrintStream</a:t>
            </a:r>
            <a:r>
              <a:rPr lang="ru-RU" sz="1800" dirty="0" smtClean="0"/>
              <a:t> и </a:t>
            </a:r>
            <a:r>
              <a:rPr lang="en-US" sz="1800" b="1" dirty="0" err="1" smtClean="0"/>
              <a:t>PrintWriter</a:t>
            </a:r>
            <a:r>
              <a:rPr lang="ru-RU" sz="1800" dirty="0" smtClean="0"/>
              <a:t> добавлен метод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</a:t>
            </a:r>
            <a:r>
              <a:rPr lang="ru-RU" sz="1800" dirty="0" smtClean="0"/>
              <a:t>. Метод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</a:t>
            </a:r>
            <a:r>
              <a:rPr lang="ru-RU" sz="1800" dirty="0" smtClean="0"/>
              <a:t> автоматически использует класс </a:t>
            </a:r>
            <a:r>
              <a:rPr lang="en-US" sz="1800" b="1" dirty="0" smtClean="0"/>
              <a:t>Formatter</a:t>
            </a:r>
            <a:r>
              <a:rPr lang="ru-RU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/>
              <a:t>printf</a:t>
            </a:r>
            <a:r>
              <a:rPr lang="en-US" sz="1800" b="1" dirty="0" smtClean="0"/>
              <a:t>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b="1" dirty="0" err="1" smtClean="0"/>
              <a:t>printf</a:t>
            </a:r>
            <a:r>
              <a:rPr lang="en-US" sz="1800" b="1" dirty="0" smtClean="0"/>
              <a:t>(Locale l, 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None/>
            </a:pPr>
            <a:r>
              <a:rPr lang="ru-RU" sz="1800" dirty="0" smtClean="0"/>
              <a:t>Спецификаторы формата</a:t>
            </a:r>
            <a:r>
              <a:rPr lang="en-US" sz="1800" dirty="0" smtClean="0"/>
              <a:t>.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Общий синтаксис </a:t>
            </a:r>
            <a:r>
              <a:rPr lang="ru-RU" sz="1800" dirty="0" smtClean="0"/>
              <a:t>спецификатора формата следующий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marL="446088" indent="-446088">
              <a:buNone/>
            </a:pPr>
            <a:endParaRPr lang="ru-RU" sz="1800" dirty="0" smtClean="0"/>
          </a:p>
          <a:p>
            <a:pPr marL="446088" indent="-446088" algn="ctr">
              <a:buNone/>
            </a:pPr>
            <a:r>
              <a:rPr lang="en-US" sz="1800" b="1" dirty="0" smtClean="0"/>
              <a:t>%[</a:t>
            </a:r>
            <a:r>
              <a:rPr lang="en-US" sz="1800" b="1" dirty="0" err="1" smtClean="0"/>
              <a:t>argument_index</a:t>
            </a:r>
            <a:r>
              <a:rPr lang="en-US" sz="1800" b="1" dirty="0" smtClean="0"/>
              <a:t>][flags][width][precision]conversion</a:t>
            </a:r>
            <a:endParaRPr lang="ru-RU" sz="1800" b="1" dirty="0" smtClean="0"/>
          </a:p>
          <a:p>
            <a:pPr marL="446088" indent="-446088">
              <a:buNone/>
            </a:pPr>
            <a:endParaRPr lang="ru-RU" sz="1800" dirty="0" smtClean="0"/>
          </a:p>
          <a:p>
            <a:pPr marL="446088" indent="-446088" algn="just">
              <a:buNone/>
            </a:pPr>
            <a:r>
              <a:rPr lang="ru-RU" sz="1800" dirty="0" smtClean="0"/>
              <a:t>Значение аргумента спецификатора формата </a:t>
            </a:r>
            <a:r>
              <a:rPr lang="en-US" sz="1800" b="1" dirty="0" smtClean="0"/>
              <a:t>conversion</a:t>
            </a:r>
            <a:r>
              <a:rPr lang="en-US" sz="1800" dirty="0" smtClean="0"/>
              <a:t> </a:t>
            </a:r>
            <a:r>
              <a:rPr lang="ru-RU" sz="1800" dirty="0" smtClean="0"/>
              <a:t>приведены в таблице</a:t>
            </a:r>
            <a:r>
              <a:rPr lang="en-US" sz="1800" dirty="0" smtClean="0"/>
              <a:t> </a:t>
            </a:r>
            <a:r>
              <a:rPr lang="ru-RU" sz="1800" dirty="0" smtClean="0"/>
              <a:t>далее. Кроме строчного написания значения </a:t>
            </a:r>
            <a:r>
              <a:rPr lang="en-US" sz="1800" b="1" dirty="0" smtClean="0"/>
              <a:t>conversion</a:t>
            </a:r>
            <a:r>
              <a:rPr lang="en-US" sz="1800" dirty="0" smtClean="0"/>
              <a:t> </a:t>
            </a:r>
            <a:r>
              <a:rPr lang="ru-RU" sz="1800" i="1" dirty="0" smtClean="0"/>
              <a:t>можно использовать</a:t>
            </a:r>
            <a:r>
              <a:rPr lang="ru-RU" sz="1800" dirty="0" smtClean="0"/>
              <a:t> следующие </a:t>
            </a:r>
            <a:r>
              <a:rPr lang="ru-RU" sz="1800" i="1" dirty="0" smtClean="0"/>
              <a:t>значения</a:t>
            </a:r>
            <a:r>
              <a:rPr lang="ru-RU" sz="1800" dirty="0" smtClean="0"/>
              <a:t>, </a:t>
            </a:r>
            <a:r>
              <a:rPr lang="ru-RU" sz="1800" i="1" dirty="0" smtClean="0"/>
              <a:t>определяемые</a:t>
            </a:r>
            <a:r>
              <a:rPr lang="ru-RU" sz="1800" dirty="0" smtClean="0"/>
              <a:t> </a:t>
            </a:r>
            <a:r>
              <a:rPr lang="ru-RU" sz="1800" i="1" dirty="0" smtClean="0"/>
              <a:t>прописными буквами</a:t>
            </a:r>
            <a:r>
              <a:rPr lang="ru-RU" sz="1800" dirty="0" smtClean="0"/>
              <a:t>: </a:t>
            </a:r>
            <a:r>
              <a:rPr lang="en-GB" sz="1800" dirty="0" smtClean="0"/>
              <a:t>‘B’, ‘H’, ‘S’, ‘C’, ‘X’, ‘E’, ‘G’, ‘A’, ‘T’.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85926"/>
          <a:ext cx="7315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78"/>
                <a:gridCol w="501492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Спецификатор</a:t>
                      </a:r>
                      <a:r>
                        <a:rPr lang="ru-RU" sz="1600" baseline="0" dirty="0" smtClean="0"/>
                        <a:t> формата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Выполняемое форматирование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Шестнадцатеричное значение с плавающей точкой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Логическое (булево) значение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Символьное</a:t>
                      </a:r>
                      <a:r>
                        <a:rPr lang="ru-RU" sz="1600" baseline="0" dirty="0" smtClean="0"/>
                        <a:t> представление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Десятичное целое значение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Хэш-код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Экспоненциальное представление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Десятичное значение с плавающей точкой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1214422"/>
            <a:ext cx="7315200" cy="414378"/>
          </a:xfrm>
          <a:prstGeom prst="rect">
            <a:avLst/>
          </a:prstGeom>
        </p:spPr>
        <p:txBody>
          <a:bodyPr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Параметр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conversion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Конструкторы класса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Некоторые конструкторы класса </a:t>
            </a:r>
            <a:r>
              <a:rPr lang="en-GB" sz="1800" dirty="0" smtClean="0"/>
              <a:t>String</a:t>
            </a:r>
            <a:r>
              <a:rPr lang="ru-RU" sz="1800" dirty="0" smtClean="0"/>
              <a:t>.</a:t>
            </a:r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714480" y="2000240"/>
            <a:ext cx="6192721" cy="313932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String(String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value)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value,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offset,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count)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StringBuilder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builder)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StringBuffer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buffer)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85926"/>
          <a:ext cx="73152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278"/>
                <a:gridCol w="501492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Спецификатор</a:t>
                      </a:r>
                      <a:r>
                        <a:rPr lang="ru-RU" sz="1600" baseline="0" dirty="0" smtClean="0"/>
                        <a:t> формата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Выполняемое форматирование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Выбирает более короткое представление из двух: </a:t>
                      </a:r>
                      <a:r>
                        <a:rPr lang="en-US" sz="1600" dirty="0" smtClean="0"/>
                        <a:t>%e </a:t>
                      </a:r>
                      <a:r>
                        <a:rPr lang="ru-RU" sz="1600" dirty="0" smtClean="0"/>
                        <a:t>или </a:t>
                      </a:r>
                      <a:r>
                        <a:rPr lang="en-US" sz="1600" dirty="0" smtClean="0"/>
                        <a:t>%f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%</a:t>
                      </a:r>
                      <a:r>
                        <a:rPr lang="en-US" sz="1600" b="1" dirty="0" smtClean="0"/>
                        <a:t>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Восьмеричное целое значение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Вставка символа новой строки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Строковое представление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 и дата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%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Шестнадцатеричное</a:t>
                      </a:r>
                      <a:r>
                        <a:rPr lang="ru-RU" sz="1600" baseline="0" dirty="0" smtClean="0"/>
                        <a:t> целое значение аргумента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Вставка знака 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1214422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Параметр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conversion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4506603"/>
            <a:ext cx="7315200" cy="51909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757494" y="1404380"/>
            <a:ext cx="76290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Formatter formatter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b1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 b2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"1. - %b, %b\n"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b1, b2);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"-------------------------------"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Timer t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Timer();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"2. - %h"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toHexString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t.hashCode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843808" y="4690259"/>
            <a:ext cx="41344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1. - true, false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--------------------------------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- true, false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2. - 229ed927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229ed927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800" dirty="0" smtClean="0"/>
              <a:t>Аргумент</a:t>
            </a:r>
            <a:r>
              <a:rPr lang="en-GB" sz="1800" dirty="0" smtClean="0"/>
              <a:t> </a:t>
            </a:r>
            <a:r>
              <a:rPr lang="ru-RU" sz="1800" dirty="0" smtClean="0"/>
              <a:t>спецификатора формата </a:t>
            </a:r>
            <a:r>
              <a:rPr lang="en-GB" sz="1800" dirty="0" smtClean="0"/>
              <a:t>[</a:t>
            </a:r>
            <a:r>
              <a:rPr lang="ru-RU" sz="1800" b="1" dirty="0" err="1" smtClean="0"/>
              <a:t>argument_index</a:t>
            </a:r>
            <a:r>
              <a:rPr lang="en-GB" sz="1800" dirty="0" smtClean="0"/>
              <a:t>]</a:t>
            </a:r>
            <a:r>
              <a:rPr lang="ru-RU" sz="1800" dirty="0" smtClean="0"/>
              <a:t> имеет два вида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1800" dirty="0" smtClean="0"/>
              <a:t>   </a:t>
            </a:r>
            <a:r>
              <a:rPr lang="ru-RU" sz="1800" b="1" dirty="0" err="1" smtClean="0"/>
              <a:t>i$</a:t>
            </a:r>
            <a:r>
              <a:rPr lang="ru-RU" sz="1800" dirty="0" smtClean="0"/>
              <a:t>  или </a:t>
            </a:r>
            <a:r>
              <a:rPr lang="ru-RU" sz="1800" b="1" dirty="0" smtClean="0"/>
              <a:t>&lt;</a:t>
            </a:r>
            <a:r>
              <a:rPr lang="ru-RU" sz="1800" dirty="0" smtClean="0"/>
              <a:t>. 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 smtClean="0"/>
          </a:p>
          <a:p>
            <a:pPr marL="723900" indent="-368300" algn="just">
              <a:spcBef>
                <a:spcPts val="0"/>
              </a:spcBef>
            </a:pPr>
            <a:r>
              <a:rPr lang="ru-RU" sz="1800" b="1" dirty="0" err="1" smtClean="0"/>
              <a:t>i$</a:t>
            </a:r>
            <a:r>
              <a:rPr lang="en-US" sz="1800" dirty="0" smtClean="0"/>
              <a:t> </a:t>
            </a:r>
            <a:r>
              <a:rPr lang="en-US" sz="1800" b="1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err="1" smtClean="0"/>
              <a:t>i</a:t>
            </a:r>
            <a:r>
              <a:rPr lang="ru-RU" sz="1800" dirty="0" smtClean="0"/>
              <a:t> (десятичное целое число) - указывает на положение аргумента во множестве параметров переменной длины </a:t>
            </a:r>
            <a:r>
              <a:rPr lang="en-US" sz="1800" b="1" dirty="0" smtClean="0"/>
              <a:t>format(String format, Object...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  <a:r>
              <a:rPr lang="ru-RU" sz="1800" dirty="0" smtClean="0"/>
              <a:t>, начинающемся с положения 1.</a:t>
            </a:r>
          </a:p>
          <a:p>
            <a:pPr marL="723900" indent="-368300" algn="just">
              <a:spcBef>
                <a:spcPts val="0"/>
              </a:spcBef>
            </a:pPr>
            <a:endParaRPr lang="ru-RU" sz="1800" dirty="0" smtClean="0"/>
          </a:p>
          <a:p>
            <a:pPr marL="723900" indent="-368300" algn="just">
              <a:spcBef>
                <a:spcPts val="0"/>
              </a:spcBef>
            </a:pPr>
            <a:r>
              <a:rPr lang="ru-RU" sz="1800" b="1" dirty="0" smtClean="0"/>
              <a:t>&lt;</a:t>
            </a:r>
            <a:r>
              <a:rPr lang="en-US" sz="1800" dirty="0" smtClean="0"/>
              <a:t> </a:t>
            </a:r>
            <a:r>
              <a:rPr lang="en-US" sz="1800" b="1" dirty="0" smtClean="0"/>
              <a:t> </a:t>
            </a:r>
            <a:r>
              <a:rPr lang="ru-RU" sz="1800" dirty="0" smtClean="0"/>
              <a:t>– указывает на тот же самый аргумент, который использовался в предыдущем спецификаторе формата в форматирующей последовательности, и не может поэтому быть первым в списке спецификаторов формата.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3357054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475656" y="1628438"/>
            <a:ext cx="652614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Formatter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d1 = 16.78967;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“%1$e, %&lt;f, %&lt;g, %&lt;a\n"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475656" y="3933056"/>
            <a:ext cx="66030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1.678967e+01, 16.789670, 16.7897, 0x1.0ca27d028a1ep4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2786058"/>
          <a:ext cx="737742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428628"/>
                <a:gridCol w="428628"/>
                <a:gridCol w="428628"/>
                <a:gridCol w="500066"/>
                <a:gridCol w="428628"/>
                <a:gridCol w="500066"/>
                <a:gridCol w="500066"/>
                <a:gridCol w="359121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Flag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Integrals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Floating-point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‘-’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Выравнивание по левому краю, требует положительного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значения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width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(Также подходит для отображения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символов, времени-даты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‘#’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 в виде,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применяемом для  системы счисления и десятичную точку для вещественных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‘+’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 знак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446088" indent="-446088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 –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указывает выравнивание форматируемого аргумента. Значение параметра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приведены в таблице.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Комбинация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валидных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флагов в спецификаторе формата зависит от преобразования.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85926"/>
          <a:ext cx="737742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428628"/>
                <a:gridCol w="428628"/>
                <a:gridCol w="428628"/>
                <a:gridCol w="500066"/>
                <a:gridCol w="500066"/>
                <a:gridCol w="428628"/>
                <a:gridCol w="500066"/>
                <a:gridCol w="359121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Flag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Integrals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Floating-point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  ‘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Положительные числа предваряются пробелом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‘0’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Выводит значение, дополненное нулями вместо пробелов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, требует положительного значения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width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‘,’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Числовые значения включают разделители групп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, указываемый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локалью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‘(‘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Отображает отрицательные числа в круглых скобках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lvl="0" indent="-285750" algn="ctr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flag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/>
              <a:t>#</a:t>
            </a:r>
            <a:r>
              <a:rPr lang="en-US" sz="1800" dirty="0" smtClean="0"/>
              <a:t> - </a:t>
            </a:r>
            <a:r>
              <a:rPr lang="ru-RU" sz="1800" dirty="0" smtClean="0"/>
              <a:t>этот флаг может быть применен к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, %</a:t>
            </a:r>
            <a:r>
              <a:rPr lang="ru-RU" sz="1800" b="1" dirty="0" err="1" smtClean="0"/>
              <a:t>x</a:t>
            </a:r>
            <a:r>
              <a:rPr lang="ru-RU" sz="1800" b="1" dirty="0" smtClean="0"/>
              <a:t>, %</a:t>
            </a:r>
            <a:r>
              <a:rPr lang="ru-RU" sz="1800" b="1" dirty="0" err="1" smtClean="0"/>
              <a:t>a</a:t>
            </a:r>
            <a:r>
              <a:rPr lang="ru-RU" sz="1800" b="1" dirty="0" smtClean="0"/>
              <a:t>, %</a:t>
            </a:r>
            <a:r>
              <a:rPr lang="ru-RU" sz="1800" b="1" dirty="0" err="1" smtClean="0"/>
              <a:t>e</a:t>
            </a:r>
            <a:r>
              <a:rPr lang="ru-RU" sz="1800" b="1" dirty="0" smtClean="0"/>
              <a:t> </a:t>
            </a:r>
            <a:r>
              <a:rPr lang="ru-RU" sz="1800" dirty="0" smtClean="0"/>
              <a:t>и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f</a:t>
            </a:r>
            <a:r>
              <a:rPr lang="ru-RU" sz="1800" dirty="0" smtClean="0"/>
              <a:t>. Для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a</a:t>
            </a:r>
            <a:r>
              <a:rPr lang="ru-RU" sz="1800" b="1" dirty="0" smtClean="0"/>
              <a:t>, %</a:t>
            </a:r>
            <a:r>
              <a:rPr lang="ru-RU" sz="1800" b="1" dirty="0" err="1" smtClean="0"/>
              <a:t>e</a:t>
            </a:r>
            <a:r>
              <a:rPr lang="ru-RU" sz="1800" b="1" dirty="0" smtClean="0"/>
              <a:t> </a:t>
            </a:r>
            <a:r>
              <a:rPr lang="ru-RU" sz="1800" dirty="0" smtClean="0"/>
              <a:t>и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f</a:t>
            </a:r>
            <a:r>
              <a:rPr lang="ru-RU" sz="1800" dirty="0" smtClean="0"/>
              <a:t> флаг </a:t>
            </a:r>
            <a:r>
              <a:rPr lang="ru-RU" sz="1800" b="1" dirty="0" smtClean="0"/>
              <a:t>#</a:t>
            </a:r>
            <a:r>
              <a:rPr lang="ru-RU" sz="1800" dirty="0" smtClean="0"/>
              <a:t> гарантирует наличие десятичной точки, даже если нет значащих разрядов после нее. 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Предварение флагом </a:t>
            </a:r>
            <a:r>
              <a:rPr lang="ru-RU" sz="1800" b="1" dirty="0" smtClean="0"/>
              <a:t>#</a:t>
            </a:r>
            <a:r>
              <a:rPr lang="ru-RU" sz="1800" dirty="0" smtClean="0"/>
              <a:t> спецификатора формата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x</a:t>
            </a:r>
            <a:r>
              <a:rPr lang="ru-RU" sz="1800" dirty="0" smtClean="0"/>
              <a:t>, приведет к тому, что шестнадцатеричное число будет напечатано с префиксом </a:t>
            </a:r>
            <a:r>
              <a:rPr lang="ru-RU" sz="1800" b="1" dirty="0" smtClean="0"/>
              <a:t>0x</a:t>
            </a:r>
            <a:r>
              <a:rPr lang="ru-RU" sz="1800" dirty="0" smtClean="0"/>
              <a:t>. 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Предварение флагом </a:t>
            </a:r>
            <a:r>
              <a:rPr lang="ru-RU" sz="1800" b="1" dirty="0" smtClean="0"/>
              <a:t>#</a:t>
            </a:r>
            <a:r>
              <a:rPr lang="ru-RU" sz="1800" dirty="0" smtClean="0"/>
              <a:t> спецификатора </a:t>
            </a:r>
            <a:r>
              <a:rPr lang="ru-RU" sz="1800" b="1" dirty="0" smtClean="0"/>
              <a:t>%</a:t>
            </a:r>
            <a:r>
              <a:rPr lang="en-US" sz="1800" b="1" dirty="0" smtClean="0"/>
              <a:t>o</a:t>
            </a:r>
            <a:r>
              <a:rPr lang="ru-RU" sz="1800" dirty="0" smtClean="0"/>
              <a:t> заставит число печататься с ведущими нулями.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4486890"/>
            <a:ext cx="7315200" cy="37087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35442" y="1364967"/>
            <a:ext cx="659631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i1 = 17;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d1 = 16.78967;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"1. (%%o) %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"2. (%%a) %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"3. (%%x) %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"4. (%%#o) %#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"5. (%%#a) %#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"6. (%%#x) %#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813345" y="4581128"/>
            <a:ext cx="351731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(%o) 21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2. (%a) 0x1.0ca27d028a1ep4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3. (%x) 11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4. (%#o) 021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5. (%#a) 0x1.0ca27d028a1ep4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6. (%#x) 0x11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/>
              <a:t>Width</a:t>
            </a:r>
            <a:r>
              <a:rPr lang="en-US" sz="1800" dirty="0" smtClean="0"/>
              <a:t> – </a:t>
            </a:r>
            <a:r>
              <a:rPr lang="ru-RU" sz="1800" dirty="0" smtClean="0"/>
              <a:t>минимальное число символов, отводимое под представление форматируемого параметра</a:t>
            </a:r>
            <a:r>
              <a:rPr lang="en-US" sz="1800" dirty="0" smtClean="0"/>
              <a:t>. </a:t>
            </a:r>
            <a:r>
              <a:rPr lang="ru-RU" sz="1800" dirty="0" smtClean="0"/>
              <a:t>Спецификатор ширины поля может быть использован со всеми спецификаторами</a:t>
            </a:r>
            <a:r>
              <a:rPr lang="en-US" sz="1800" dirty="0" smtClean="0"/>
              <a:t> </a:t>
            </a:r>
            <a:r>
              <a:rPr lang="ru-RU" sz="1800" dirty="0" smtClean="0"/>
              <a:t>формата, за исключением </a:t>
            </a:r>
            <a:r>
              <a:rPr lang="ru-RU" sz="1800" b="1" dirty="0" smtClean="0"/>
              <a:t>%</a:t>
            </a:r>
            <a:r>
              <a:rPr lang="en-US" sz="1800" b="1" dirty="0" smtClean="0"/>
              <a:t>n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/>
              <a:t>Precision</a:t>
            </a:r>
            <a:r>
              <a:rPr lang="en-US" sz="1800" dirty="0" smtClean="0"/>
              <a:t> – </a:t>
            </a:r>
            <a:r>
              <a:rPr lang="ru-RU" sz="1800" dirty="0" smtClean="0"/>
              <a:t>имеет формат </a:t>
            </a:r>
            <a:r>
              <a:rPr lang="en-US" sz="1800" b="1" dirty="0" smtClean="0"/>
              <a:t>.n</a:t>
            </a:r>
            <a:r>
              <a:rPr lang="ru-RU" sz="1800" dirty="0" smtClean="0"/>
              <a:t>, где </a:t>
            </a:r>
            <a:r>
              <a:rPr lang="en-US" sz="1800" b="1" dirty="0" smtClean="0"/>
              <a:t>n</a:t>
            </a:r>
            <a:r>
              <a:rPr lang="en-US" sz="1800" dirty="0" smtClean="0"/>
              <a:t> – </a:t>
            </a:r>
            <a:r>
              <a:rPr lang="ru-RU" sz="1800" dirty="0" smtClean="0"/>
              <a:t>число символов в десятичной части числа. Особенности поведения зависят от преобразования.</a:t>
            </a:r>
            <a:r>
              <a:rPr lang="en-US" sz="1800" dirty="0" smtClean="0"/>
              <a:t> </a:t>
            </a:r>
            <a:r>
              <a:rPr lang="ru-RU" sz="1800" i="1" dirty="0" smtClean="0"/>
              <a:t>Спецификатор точности может применяться к спецификаторам формата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f</a:t>
            </a:r>
            <a:r>
              <a:rPr lang="ru-RU" sz="1800" b="1" dirty="0" smtClean="0"/>
              <a:t>, %</a:t>
            </a:r>
            <a:r>
              <a:rPr lang="ru-RU" sz="1800" b="1" dirty="0" err="1" smtClean="0"/>
              <a:t>e</a:t>
            </a:r>
            <a:r>
              <a:rPr lang="ru-RU" sz="1800" b="1" i="1" dirty="0" smtClean="0"/>
              <a:t>, </a:t>
            </a:r>
            <a:r>
              <a:rPr lang="ru-RU" sz="1800" b="1" dirty="0" smtClean="0"/>
              <a:t>%</a:t>
            </a:r>
            <a:r>
              <a:rPr lang="ru-RU" sz="1800" b="1" dirty="0" err="1" smtClean="0"/>
              <a:t>g</a:t>
            </a:r>
            <a:r>
              <a:rPr lang="ru-RU" sz="1800" b="1" i="1" dirty="0" smtClean="0"/>
              <a:t> </a:t>
            </a:r>
            <a:r>
              <a:rPr lang="ru-RU" sz="1800" i="1" dirty="0" smtClean="0"/>
              <a:t>и</a:t>
            </a:r>
            <a:r>
              <a:rPr lang="en-US" sz="1800" i="1" dirty="0" smtClean="0"/>
              <a:t> </a:t>
            </a:r>
            <a:r>
              <a:rPr lang="en-US" sz="1800" b="1" dirty="0" smtClean="0"/>
              <a:t>%s</a:t>
            </a:r>
            <a:r>
              <a:rPr lang="en-US" sz="1800" dirty="0" smtClean="0"/>
              <a:t>. </a:t>
            </a:r>
          </a:p>
          <a:p>
            <a:pPr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600" dirty="0" smtClean="0"/>
              <a:t>Когда спецификатор точности применяется к данным с плавающей точкой, сформатированным </a:t>
            </a:r>
            <a:r>
              <a:rPr lang="ru-RU" sz="1600" b="1" dirty="0" smtClean="0"/>
              <a:t>%</a:t>
            </a:r>
            <a:r>
              <a:rPr lang="ru-RU" sz="1600" b="1" dirty="0" err="1" smtClean="0"/>
              <a:t>f</a:t>
            </a:r>
            <a:r>
              <a:rPr lang="ru-RU" sz="1600" dirty="0" smtClean="0"/>
              <a:t> или </a:t>
            </a:r>
            <a:r>
              <a:rPr lang="ru-RU" sz="1600" b="1" dirty="0" smtClean="0"/>
              <a:t>%</a:t>
            </a:r>
            <a:r>
              <a:rPr lang="ru-RU" sz="1600" b="1" dirty="0" err="1" smtClean="0"/>
              <a:t>e</a:t>
            </a:r>
            <a:r>
              <a:rPr lang="ru-RU" sz="1600" dirty="0" smtClean="0"/>
              <a:t>, он определяет количество отображаемых десятичных разрядов</a:t>
            </a:r>
            <a:r>
              <a:rPr lang="en-US" sz="1600" dirty="0" smtClean="0"/>
              <a:t> </a:t>
            </a:r>
            <a:r>
              <a:rPr lang="ru-RU" sz="1600" dirty="0" smtClean="0"/>
              <a:t>после точки.</a:t>
            </a:r>
            <a:r>
              <a:rPr lang="en-US" sz="1600" dirty="0" smtClean="0"/>
              <a:t> </a:t>
            </a:r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При использовании </a:t>
            </a:r>
            <a:r>
              <a:rPr lang="ru-RU" sz="1600" b="1" dirty="0" smtClean="0"/>
              <a:t>%</a:t>
            </a:r>
            <a:r>
              <a:rPr lang="en-US" sz="1600" b="1" dirty="0" smtClean="0"/>
              <a:t>g</a:t>
            </a:r>
            <a:r>
              <a:rPr lang="en-US" sz="1600" dirty="0" smtClean="0"/>
              <a:t> </a:t>
            </a:r>
            <a:r>
              <a:rPr lang="ru-RU" sz="1600" dirty="0" smtClean="0"/>
              <a:t>спецификатор</a:t>
            </a:r>
            <a:r>
              <a:rPr lang="en-US" sz="1600" dirty="0" smtClean="0"/>
              <a:t> </a:t>
            </a:r>
            <a:r>
              <a:rPr lang="ru-RU" sz="1600" dirty="0" smtClean="0"/>
              <a:t>точности определяет количество значащих разрядов.</a:t>
            </a:r>
            <a:r>
              <a:rPr lang="en-US" sz="1600" dirty="0" smtClean="0"/>
              <a:t> 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ru-RU" sz="1600" dirty="0" smtClean="0"/>
              <a:t>Примененный к строкам, спецификатор точности устанавливает максимальную длину поля. Например, %5.7s отображает строку не менее пяти и не более семи символов</a:t>
            </a:r>
            <a:r>
              <a:rPr lang="en-US" sz="1600" dirty="0" smtClean="0"/>
              <a:t> </a:t>
            </a:r>
            <a:r>
              <a:rPr lang="ru-RU" sz="1600" dirty="0" smtClean="0"/>
              <a:t>длиной. Если строка длиннее, чем максимальная ширина поля, последние символы</a:t>
            </a:r>
            <a:r>
              <a:rPr lang="en-US" sz="1600" dirty="0" smtClean="0"/>
              <a:t> </a:t>
            </a:r>
            <a:r>
              <a:rPr lang="ru-RU" sz="1600" dirty="0" smtClean="0"/>
              <a:t>отсекаются.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Примеры создания строк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1800" dirty="0" smtClean="0"/>
              <a:t>Примеры создания строк</a:t>
            </a:r>
          </a:p>
          <a:p>
            <a:pPr>
              <a:spcBef>
                <a:spcPts val="0"/>
              </a:spcBef>
              <a:buNone/>
            </a:pPr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285852" y="1714488"/>
            <a:ext cx="6856364" cy="3970318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str1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data1 = {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'b'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'c'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'd'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'e'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'f'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str2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String(data1, 2, 3);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data2 = {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'\u004A'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'\u0062'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'V'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str3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String(data2);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ascii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{</a:t>
            </a:r>
            <a:r>
              <a:rPr kumimoji="0" lang="ru-RU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65, 66, 67, 68, 69, 70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str4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ascii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data3 = { 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0xE3, (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0xEE };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str5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String(data3,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"CP1251"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го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str6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String(data3,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"CP866"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ую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Спецификаторы формата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177190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2057400" y="1445959"/>
            <a:ext cx="501149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Formatter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i1 = 345;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d1 = 16.78967;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%-7dok%n"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%+7dok%n"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 7dok%n"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%07dok%n"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fok%n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"- %.2fok%n"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d1);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668509" y="4380756"/>
            <a:ext cx="17892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- 345    ok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   +345ok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    345ok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- 0000345ok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- 16.789670ok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- 16.79ok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Форматирование времени и даты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14488"/>
          <a:ext cx="73152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60"/>
                <a:gridCol w="58007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Спецификатор формата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Выполняемое преобразование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Час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(00 - 23)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tI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Час (1 - 12)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Минуты как десятичное целое (00 - 59)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tS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Секунды как десятичное целое (00 - 59)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tL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Миллисекунды (000 - 999)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Год в четырехзначное формате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Год в двузначное формате (00 - 99)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tB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Полное название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месяца (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Январь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tb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Краткое название месяца 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янв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200"/>
            <a:ext cx="7315200" cy="409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Форматирование времени и даты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Форматирование времени и даты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14488"/>
          <a:ext cx="7315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60"/>
                <a:gridCol w="58007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Спецификатор формата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Выполняемое преобразование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%tm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Месяц в двузначном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формате (1 - 12)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tA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Полное название дня недели 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Пятница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ta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Краткое название дня недели 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Пт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%td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День в двузначном формате (1 - 31)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же что и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tS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tI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tM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:%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tS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Tp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 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где 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Tp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= (AM 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или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PM)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tD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“%tm/%td/%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tF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-%tm-%td”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tc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То же что и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“%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tb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%td  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 %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tZ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EEFT/FET, DST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 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tY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Форматирование времени и даты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Форматирование времени и даты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76299" y="3329201"/>
            <a:ext cx="7315200" cy="459839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907704" y="1556792"/>
            <a:ext cx="619268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Formatter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Formatter();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formatter.format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calendar);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(formatter);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21446" y="3600312"/>
            <a:ext cx="17011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09:20:30 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Исключения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/>
              <a:t>При работе с классом </a:t>
            </a:r>
            <a:r>
              <a:rPr lang="en-US" sz="1800" b="1" dirty="0" smtClean="0"/>
              <a:t>Formatter</a:t>
            </a:r>
            <a:r>
              <a:rPr lang="en-US" sz="1800" dirty="0" smtClean="0"/>
              <a:t> </a:t>
            </a:r>
            <a:r>
              <a:rPr lang="ru-RU" sz="1800" dirty="0" smtClean="0"/>
              <a:t>могут возникнуть следующие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исключения</a:t>
            </a:r>
            <a:r>
              <a:rPr lang="ru-RU" sz="1800" dirty="0" smtClean="0"/>
              <a:t>. </a:t>
            </a:r>
          </a:p>
          <a:p>
            <a:pPr marL="358775" indent="-358775" algn="just">
              <a:buNone/>
            </a:pPr>
            <a:endParaRPr lang="ru-RU" sz="1800" dirty="0" smtClean="0"/>
          </a:p>
          <a:p>
            <a:pPr marL="358775" indent="-358775" algn="just">
              <a:buNone/>
            </a:pPr>
            <a:r>
              <a:rPr lang="ru-RU" sz="1800" dirty="0" smtClean="0"/>
              <a:t>Данные классы исключений являются подклассами класса </a:t>
            </a:r>
            <a:r>
              <a:rPr lang="en-US" sz="1800" b="1" dirty="0" err="1" smtClean="0"/>
              <a:t>IllegalFormatException</a:t>
            </a:r>
            <a:r>
              <a:rPr lang="ru-RU" sz="1800" dirty="0" smtClean="0"/>
              <a:t>. 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Исключения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8662" y="1214422"/>
          <a:ext cx="72866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3857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DublicateFormatFlagsException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Flag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используется более, чем один раз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FormatFlagsConversionMismatchException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Flag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conversion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несовместимы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IllegalFormatConversionException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аргумента</a:t>
                      </a:r>
                      <a:r>
                        <a:rPr lang="ru-RU" sz="1400" baseline="0" dirty="0" smtClean="0"/>
                        <a:t> несовместим с преобразованием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IllegalFormatFlagsException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Недействительная комбинация флагов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IllegalFormatPresionException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Точность неправильна или недопустима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IllegalFormatWidthException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Значение </a:t>
                      </a:r>
                      <a:r>
                        <a:rPr lang="en-US" sz="1400" dirty="0" smtClean="0"/>
                        <a:t>width </a:t>
                      </a:r>
                      <a:r>
                        <a:rPr lang="ru-RU" sz="1400" dirty="0" smtClean="0"/>
                        <a:t>недопустимо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MissingFormatArgumentException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Ошибка при передаче параметров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MissingFormatWidthException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Ошибка при задании</a:t>
                      </a:r>
                      <a:r>
                        <a:rPr lang="ru-RU" sz="1400" baseline="0" dirty="0" smtClean="0"/>
                        <a:t> ширины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UnknownFormatConversionException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Преобразование неизвестно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UnknownFormatFlagsException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Флаг неизвестен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()</a:t>
            </a:r>
            <a:r>
              <a:rPr lang="en-US" sz="1800" dirty="0" smtClean="0"/>
              <a:t> </a:t>
            </a:r>
            <a:r>
              <a:rPr lang="ru-RU" sz="1800" dirty="0" smtClean="0"/>
              <a:t>автоматически использует объект типа </a:t>
            </a:r>
            <a:r>
              <a:rPr lang="en-US" sz="1800" b="1" dirty="0" smtClean="0"/>
              <a:t>Formatter</a:t>
            </a:r>
            <a:r>
              <a:rPr lang="ru-RU" sz="1800" dirty="0" smtClean="0"/>
              <a:t> для создания форматированной строки. Она выводится как строка в стандартный поток вывода по умолчанию на консоль. </a:t>
            </a:r>
          </a:p>
          <a:p>
            <a:pPr marL="358775" indent="-358775" algn="just">
              <a:buNone/>
            </a:pPr>
            <a:endParaRPr lang="ru-RU" sz="1800" dirty="0" smtClean="0"/>
          </a:p>
          <a:p>
            <a:pPr marL="358775" indent="-358775"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 </a:t>
            </a:r>
            <a:r>
              <a:rPr lang="ru-RU" sz="1800" dirty="0" smtClean="0"/>
              <a:t>определен в классах </a:t>
            </a:r>
            <a:r>
              <a:rPr lang="en-US" sz="1800" b="1" dirty="0" err="1" smtClean="0"/>
              <a:t>PrintStream</a:t>
            </a:r>
            <a:r>
              <a:rPr lang="ru-RU" sz="1800" dirty="0" smtClean="0"/>
              <a:t> и </a:t>
            </a:r>
            <a:r>
              <a:rPr lang="en-US" sz="1800" b="1" dirty="0" err="1" smtClean="0"/>
              <a:t>PrintWriter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358775" indent="-358775" algn="just">
              <a:buNone/>
            </a:pPr>
            <a:endParaRPr lang="ru-RU" sz="1800" dirty="0" smtClean="0"/>
          </a:p>
          <a:p>
            <a:pPr marL="358775" indent="-358775" algn="just">
              <a:buNone/>
            </a:pPr>
            <a:r>
              <a:rPr lang="ru-RU" sz="1800" dirty="0" smtClean="0"/>
              <a:t>В классе </a:t>
            </a:r>
            <a:r>
              <a:rPr lang="en-US" sz="1800" b="1" dirty="0" err="1" smtClean="0"/>
              <a:t>PrintStream</a:t>
            </a:r>
            <a:r>
              <a:rPr lang="ru-RU" sz="1800" dirty="0" smtClean="0"/>
              <a:t> у метода </a:t>
            </a:r>
            <a:r>
              <a:rPr lang="en-US" sz="1800" b="1" dirty="0" err="1" smtClean="0"/>
              <a:t>printf</a:t>
            </a:r>
            <a:r>
              <a:rPr lang="ru-RU" sz="1800" b="1" dirty="0" smtClean="0"/>
              <a:t>() </a:t>
            </a:r>
            <a:r>
              <a:rPr lang="ru-RU" sz="1800" dirty="0" smtClean="0"/>
              <a:t>две синтаксические формы записи: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en-US" sz="1800" b="1" dirty="0" err="1" smtClean="0"/>
              <a:t>PrintStream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(String </a:t>
            </a:r>
            <a:r>
              <a:rPr lang="en-US" sz="1800" b="1" i="1" dirty="0" err="1" smtClean="0"/>
              <a:t>fmtString</a:t>
            </a:r>
            <a:r>
              <a:rPr lang="en-US" sz="1800" b="1" i="1" dirty="0" smtClean="0"/>
              <a:t>, </a:t>
            </a:r>
            <a:r>
              <a:rPr lang="en-US" sz="1800" b="1" dirty="0" smtClean="0"/>
              <a:t>Object..</a:t>
            </a:r>
            <a:r>
              <a:rPr lang="en-US" sz="1800" b="1" i="1" dirty="0" smtClean="0"/>
              <a:t>.</a:t>
            </a:r>
            <a:r>
              <a:rPr lang="en-US" sz="1800" b="1" i="1" dirty="0" err="1" smtClean="0"/>
              <a:t>args</a:t>
            </a:r>
            <a:r>
              <a:rPr lang="en-US" sz="1800" b="1" i="1" dirty="0" smtClean="0"/>
              <a:t>)</a:t>
            </a:r>
            <a:endParaRPr lang="ru-RU" sz="1800" b="1" i="1" dirty="0" smtClean="0"/>
          </a:p>
          <a:p>
            <a:endParaRPr lang="en-US" sz="1800" b="1" dirty="0" smtClean="0"/>
          </a:p>
          <a:p>
            <a:r>
              <a:rPr lang="en-US" sz="1800" b="1" dirty="0" err="1" smtClean="0"/>
              <a:t>PrintStream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printf</a:t>
            </a:r>
            <a:r>
              <a:rPr lang="en-US" sz="1800" b="1" dirty="0" smtClean="0"/>
              <a:t>(Local </a:t>
            </a:r>
            <a:r>
              <a:rPr lang="en-US" sz="1800" b="1" i="1" dirty="0" smtClean="0"/>
              <a:t>loc, </a:t>
            </a:r>
            <a:r>
              <a:rPr lang="en-US" sz="1800" b="1" dirty="0" smtClean="0"/>
              <a:t>String </a:t>
            </a:r>
            <a:r>
              <a:rPr lang="en-US" sz="1800" b="1" i="1" dirty="0" err="1" smtClean="0"/>
              <a:t>fmtString</a:t>
            </a:r>
            <a:r>
              <a:rPr lang="en-US" sz="1800" b="1" i="1" dirty="0" smtClean="0"/>
              <a:t>, </a:t>
            </a:r>
            <a:r>
              <a:rPr lang="en-US" sz="1800" b="1" dirty="0" smtClean="0"/>
              <a:t>Object..</a:t>
            </a:r>
            <a:r>
              <a:rPr lang="en-US" sz="1800" b="1" i="1" dirty="0" smtClean="0"/>
              <a:t>.</a:t>
            </a:r>
            <a:r>
              <a:rPr lang="en-US" sz="1800" b="1" i="1" dirty="0" err="1" smtClean="0"/>
              <a:t>args</a:t>
            </a:r>
            <a:r>
              <a:rPr lang="en-US" sz="1800" b="1" i="1" dirty="0" smtClean="0"/>
              <a:t>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Форматирование. Класс </a:t>
            </a:r>
            <a:r>
              <a:rPr lang="en-US" dirty="0" smtClean="0"/>
              <a:t>Formatter</a:t>
            </a:r>
            <a:r>
              <a:rPr lang="ru-RU" dirty="0" smtClean="0"/>
              <a:t>.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2774832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734107" y="1664554"/>
            <a:ext cx="767578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Calendar cal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Calendar.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"%1$tB %1$tA%n"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cal);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getDefault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"%1$tB %1$tA%n"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416017" y="3060249"/>
            <a:ext cx="215956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lundi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September Monday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ru-RU" dirty="0" smtClean="0"/>
              <a:t>3</a:t>
            </a:r>
            <a:r>
              <a:rPr lang="en-US" dirty="0" smtClean="0"/>
              <a:t>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Интернационализация программы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i18n</a:t>
            </a:r>
            <a:r>
              <a:rPr lang="en-US" sz="1800" dirty="0" smtClean="0"/>
              <a:t>) –</a:t>
            </a:r>
          </a:p>
          <a:p>
            <a:pPr marL="723900" lvl="1" indent="-266700">
              <a:buFont typeface="Wingdings" pitchFamily="2" charset="2"/>
              <a:buChar char="§"/>
            </a:pPr>
            <a:r>
              <a:rPr lang="ru-RU" sz="1800" dirty="0" smtClean="0"/>
              <a:t>Написание программы, работающей в различных языковых окружениях.</a:t>
            </a:r>
          </a:p>
          <a:p>
            <a:endParaRPr lang="en-US" sz="1800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ru-RU" sz="1800" b="1" dirty="0" smtClean="0"/>
              <a:t>Локализация программы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l10n</a:t>
            </a:r>
            <a:r>
              <a:rPr lang="en-US" sz="1800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–</a:t>
            </a:r>
            <a:endParaRPr lang="ru-RU" sz="1800" dirty="0" smtClean="0"/>
          </a:p>
          <a:p>
            <a:pPr marL="723900" indent="-266700" algn="just"/>
            <a:r>
              <a:rPr lang="ru-RU" sz="1800" dirty="0" smtClean="0"/>
              <a:t>Адаптация интернационализированной программы к конкретным языковым окружениям.</a:t>
            </a:r>
          </a:p>
          <a:p>
            <a:pPr lvl="1" algn="just"/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Пакеты</a:t>
            </a:r>
          </a:p>
          <a:p>
            <a:pPr marL="723900" lvl="1" indent="-2667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java.util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lvl="1" indent="-266700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java.text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>
              <a:buFont typeface="Wingdings" pitchFamily="2" charset="2"/>
              <a:buChar char="§"/>
            </a:pPr>
            <a:endParaRPr lang="en-US" sz="1800" dirty="0" smtClean="0">
              <a:solidFill>
                <a:srgbClr val="0000CC"/>
              </a:solidFill>
            </a:endParaRPr>
          </a:p>
          <a:p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Интерфейс </a:t>
            </a:r>
            <a:r>
              <a:rPr lang="en-US" dirty="0" err="1" smtClean="0"/>
              <a:t>CharSequence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Интерфейс </a:t>
            </a:r>
            <a:r>
              <a:rPr lang="en-GB" sz="1800" b="1" dirty="0" err="1" smtClean="0"/>
              <a:t>CharSequence</a:t>
            </a:r>
            <a:r>
              <a:rPr lang="ru-RU" sz="1800" dirty="0" smtClean="0"/>
              <a:t> реализуют классы </a:t>
            </a:r>
            <a:r>
              <a:rPr lang="en-GB" sz="1800" b="1" dirty="0" smtClean="0"/>
              <a:t>String</a:t>
            </a:r>
            <a:r>
              <a:rPr lang="en-GB" sz="1800" dirty="0" smtClean="0"/>
              <a:t>, </a:t>
            </a:r>
            <a:r>
              <a:rPr lang="en-GB" sz="1800" b="1" dirty="0" err="1" smtClean="0"/>
              <a:t>StringBuilder</a:t>
            </a:r>
            <a:r>
              <a:rPr lang="en-GB" sz="1800" dirty="0" smtClean="0"/>
              <a:t>, </a:t>
            </a:r>
            <a:r>
              <a:rPr lang="en-GB" sz="1800" b="1" dirty="0" err="1" smtClean="0"/>
              <a:t>StringBuffer</a:t>
            </a:r>
            <a:r>
              <a:rPr lang="ru-RU" sz="1800" dirty="0" smtClean="0"/>
              <a:t>. Методы интерфейса </a:t>
            </a:r>
            <a:r>
              <a:rPr lang="en-GB" sz="1800" b="1" dirty="0" err="1" smtClean="0"/>
              <a:t>CharSequence</a:t>
            </a:r>
            <a:r>
              <a:rPr lang="ru-RU" sz="1800" dirty="0" smtClean="0"/>
              <a:t>: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000240"/>
          <a:ext cx="721523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817"/>
                <a:gridCol w="473942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Описание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char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charAt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index)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char-значение, находящееся в элементе с указанным индексом. Индекс находится в диапазоне от нуля до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length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() - 1.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length()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длину данной последовательности символов. Длина - это количество 16-битных char-значений в последовательности.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CharSequence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subSequence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endParaRPr lang="ru-RU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                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start,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 end)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новый объект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CharSequence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, содержащий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подпоследовательность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данной последовательности.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Подпоследовательность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начинается с символа, находящегося под указанным стартовым индексом и заканчивается символом под индексом </a:t>
                      </a:r>
                      <a:r>
                        <a:rPr lang="ru-RU" sz="1400" dirty="0" err="1" smtClean="0">
                          <a:latin typeface="Arial" pitchFamily="34" charset="0"/>
                          <a:cs typeface="Arial" pitchFamily="34" charset="0"/>
                        </a:rPr>
                        <a:t>end</a:t>
                      </a: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 - 1.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public String</a:t>
                      </a:r>
                      <a:r>
                        <a:rPr lang="ru-RU" sz="1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Arial" pitchFamily="34" charset="0"/>
                          <a:cs typeface="Arial" pitchFamily="34" charset="0"/>
                        </a:rPr>
                        <a:t>toString</a:t>
                      </a:r>
                      <a:r>
                        <a:rPr lang="en-US" sz="1400" b="1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Возвращает строку, содержащую символы в данной последовательности и в том же порядке. Длина строки будет равна длине последовательности.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Locale</a:t>
            </a:r>
            <a:r>
              <a:rPr lang="ru-RU" sz="1800" dirty="0" smtClean="0"/>
              <a:t>, </a:t>
            </a:r>
            <a:r>
              <a:rPr lang="en-US" sz="1800" dirty="0" smtClean="0"/>
              <a:t>(</a:t>
            </a:r>
            <a:r>
              <a:rPr lang="ru-RU" sz="1800" dirty="0" smtClean="0"/>
              <a:t>пакет </a:t>
            </a:r>
            <a:r>
              <a:rPr lang="en-US" sz="1800" dirty="0" smtClean="0"/>
              <a:t>java. </a:t>
            </a:r>
            <a:r>
              <a:rPr lang="en-US" sz="1800" dirty="0" err="1" smtClean="0"/>
              <a:t>util</a:t>
            </a:r>
            <a:r>
              <a:rPr lang="en-US" sz="1800" dirty="0" smtClean="0"/>
              <a:t>) </a:t>
            </a:r>
            <a:r>
              <a:rPr lang="ru-RU" sz="1800" dirty="0" smtClean="0"/>
              <a:t>идентифицирует используемое языковое окружение.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ru-RU" sz="1800" b="1" dirty="0" err="1" smtClean="0"/>
              <a:t>Локаль</a:t>
            </a:r>
            <a:r>
              <a:rPr lang="ru-RU" sz="1800" b="1" dirty="0" smtClean="0"/>
              <a:t> определяется:</a:t>
            </a:r>
          </a:p>
          <a:p>
            <a:pPr lvl="1">
              <a:buNone/>
            </a:pPr>
            <a:r>
              <a:rPr lang="ru-RU" sz="1800" dirty="0" smtClean="0"/>
              <a:t>1) константами: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en-US" sz="1800" b="1" dirty="0" smtClean="0"/>
              <a:t>Locale.US, </a:t>
            </a:r>
            <a:r>
              <a:rPr lang="en-US" sz="1800" b="1" dirty="0" err="1" smtClean="0"/>
              <a:t>Locale.FRANCE</a:t>
            </a:r>
            <a:endParaRPr lang="ru-RU" sz="1800" b="1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ru-RU" sz="1800" dirty="0" smtClean="0"/>
              <a:t>2) конструкторами класса </a:t>
            </a:r>
            <a:r>
              <a:rPr lang="en-US" sz="1800" b="1" dirty="0" smtClean="0"/>
              <a:t>Locale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Locale(language)</a:t>
            </a:r>
            <a:r>
              <a:rPr lang="en-US" sz="1800" dirty="0" smtClean="0"/>
              <a:t> – </a:t>
            </a:r>
            <a:r>
              <a:rPr lang="ru-RU" sz="1800" dirty="0" smtClean="0"/>
              <a:t>по языку</a:t>
            </a:r>
            <a:endParaRPr lang="en-US" sz="1800" dirty="0" smtClean="0"/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Locale(language, country)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по языку и стране</a:t>
            </a:r>
            <a:endParaRPr lang="en-US" sz="1800" dirty="0" smtClean="0"/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Locale(language, country, variant)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по языку стране и варианту</a:t>
            </a:r>
          </a:p>
          <a:p>
            <a:pPr lvl="1"/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28728" y="5072074"/>
            <a:ext cx="611257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l =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"RU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l = </a:t>
            </a:r>
            <a:r>
              <a:rPr kumimoji="0" lang="en-GB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"US"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"WINDOWS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GB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Локализация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000100" y="1357298"/>
          <a:ext cx="73152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Пример 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en_UK_windows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en_UK_unix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choose the folder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containing </a:t>
                      </a:r>
                      <a:r>
                        <a:rPr lang="en-US" dirty="0" err="1" smtClean="0"/>
                        <a:t>colour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information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2788" lvl="1" indent="-177800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choose the directory</a:t>
                      </a:r>
                      <a:endParaRPr lang="ru-RU" dirty="0" smtClean="0"/>
                    </a:p>
                    <a:p>
                      <a:pPr marL="712788" lvl="1" indent="-177800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containing </a:t>
                      </a:r>
                      <a:r>
                        <a:rPr lang="en-US" dirty="0" err="1" smtClean="0"/>
                        <a:t>colour</a:t>
                      </a:r>
                      <a:endParaRPr lang="ru-RU" dirty="0" smtClean="0"/>
                    </a:p>
                    <a:p>
                      <a:pPr marL="712788" lvl="1" indent="-177800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information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en_US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ru_RU</a:t>
                      </a:r>
                      <a:r>
                        <a:rPr lang="ru-RU" sz="1800" b="1" dirty="0" smtClean="0">
                          <a:solidFill>
                            <a:srgbClr val="0000CC"/>
                          </a:solidFill>
                        </a:rPr>
                        <a:t>_</a:t>
                      </a:r>
                      <a:r>
                        <a:rPr lang="en-US" sz="1800" b="1" dirty="0" err="1" smtClean="0">
                          <a:solidFill>
                            <a:srgbClr val="0000CC"/>
                          </a:solidFill>
                        </a:rPr>
                        <a:t>unix</a:t>
                      </a:r>
                      <a:endParaRPr lang="en-US" sz="18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choose the folder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containing color</a:t>
                      </a:r>
                      <a:endParaRPr lang="ru-RU" dirty="0" smtClean="0"/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information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Выберите каталог,</a:t>
                      </a:r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содержащий</a:t>
                      </a:r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цветовую </a:t>
                      </a:r>
                    </a:p>
                    <a:p>
                      <a:pPr lvl="1">
                        <a:spcBef>
                          <a:spcPct val="0"/>
                        </a:spcBef>
                        <a:buFont typeface="Wingdings" pitchFamily="2" charset="2"/>
                        <a:buNone/>
                      </a:pPr>
                      <a:r>
                        <a:rPr lang="ru-RU" dirty="0" smtClean="0"/>
                        <a:t>информацию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Методы класса </a:t>
            </a:r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1800" dirty="0" smtClean="0"/>
              <a:t>Методы класса </a:t>
            </a:r>
            <a:r>
              <a:rPr lang="en-GB" sz="1800" b="1" dirty="0" smtClean="0"/>
              <a:t>Locale</a:t>
            </a:r>
          </a:p>
          <a:p>
            <a:pPr marL="0" indent="0">
              <a:buNone/>
            </a:pPr>
            <a:endParaRPr lang="en-GB" sz="1800" dirty="0" smtClean="0"/>
          </a:p>
          <a:p>
            <a:pPr marL="893763" indent="-354013" algn="just"/>
            <a:r>
              <a:rPr lang="ru-RU" sz="1800" b="1" dirty="0" err="1" smtClean="0"/>
              <a:t>getDefault</a:t>
            </a:r>
            <a:r>
              <a:rPr lang="ru-RU" sz="1800" b="1" dirty="0" smtClean="0"/>
              <a:t>() </a:t>
            </a:r>
            <a:r>
              <a:rPr lang="en-US" sz="1800" dirty="0" smtClean="0"/>
              <a:t>–</a:t>
            </a:r>
            <a:r>
              <a:rPr lang="ru-RU" sz="1800" dirty="0" smtClean="0"/>
              <a:t> возвращает текущую </a:t>
            </a:r>
            <a:r>
              <a:rPr lang="ru-RU" sz="1800" dirty="0" err="1" smtClean="0"/>
              <a:t>локаль</a:t>
            </a:r>
            <a:r>
              <a:rPr lang="ru-RU" sz="1800" dirty="0" smtClean="0"/>
              <a:t>, сконструированную на основе настроек операционной системы</a:t>
            </a:r>
            <a:r>
              <a:rPr lang="en-US" sz="1800" dirty="0" smtClean="0"/>
              <a:t>;</a:t>
            </a:r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getLanguage</a:t>
            </a:r>
            <a:r>
              <a:rPr lang="en-US" sz="1800" b="1" dirty="0" smtClean="0"/>
              <a:t>()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код языка региона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ru-RU" sz="1800" b="1" dirty="0" err="1" smtClean="0"/>
              <a:t>getDisplayLanguage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– название языка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getCountry</a:t>
            </a:r>
            <a:r>
              <a:rPr lang="en-US" sz="1800" b="1" dirty="0" smtClean="0"/>
              <a:t>()</a:t>
            </a:r>
            <a:r>
              <a:rPr lang="en-US" sz="1800" dirty="0" smtClean="0">
                <a:solidFill>
                  <a:srgbClr val="0000CC"/>
                </a:solidFill>
              </a:rPr>
              <a:t> – </a:t>
            </a:r>
            <a:r>
              <a:rPr lang="ru-RU" sz="1800" dirty="0" smtClean="0">
                <a:solidFill>
                  <a:srgbClr val="0000CC"/>
                </a:solidFill>
              </a:rPr>
              <a:t>   </a:t>
            </a:r>
            <a:r>
              <a:rPr lang="ru-RU" sz="1800" dirty="0" smtClean="0"/>
              <a:t>код региона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getDisplayCountry</a:t>
            </a:r>
            <a:r>
              <a:rPr lang="en-US" sz="1800" b="1" dirty="0" smtClean="0"/>
              <a:t>() </a:t>
            </a:r>
            <a:r>
              <a:rPr lang="ru-RU" sz="1800" dirty="0" smtClean="0"/>
              <a:t>– название региона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893763" lvl="1" indent="-354013" algn="just">
              <a:buFont typeface="Wingdings" pitchFamily="2" charset="2"/>
              <a:buChar char="§"/>
            </a:pPr>
            <a:r>
              <a:rPr lang="en-US" sz="1800" b="1" dirty="0" err="1" smtClean="0"/>
              <a:t>getAvailableLocales</a:t>
            </a:r>
            <a:r>
              <a:rPr lang="en-US" sz="1800" b="1" dirty="0" smtClean="0"/>
              <a:t>()</a:t>
            </a:r>
            <a:r>
              <a:rPr lang="en-US" sz="1800" dirty="0" smtClean="0"/>
              <a:t> – </a:t>
            </a:r>
            <a:r>
              <a:rPr lang="ru-RU" sz="1800" dirty="0" smtClean="0"/>
              <a:t>список доступных </a:t>
            </a:r>
            <a:r>
              <a:rPr lang="ru-RU" sz="1800" dirty="0" err="1" smtClean="0"/>
              <a:t>локалей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Методы класса </a:t>
            </a:r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070" y="1412776"/>
            <a:ext cx="800372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getDefault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rusLocale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"RU"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usLocale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"en"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"US"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Locale(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"FR"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S….</a:t>
            </a:r>
            <a:r>
              <a:rPr kumimoji="0" lang="en-GB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o…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.p…(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defaultLocale.getDisplayCountry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S….</a:t>
            </a:r>
            <a:r>
              <a:rPr lang="en-GB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o…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.p…(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defaultLocale.getDisplayCountry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Locale.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FRENCH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S….</a:t>
            </a:r>
            <a:r>
              <a:rPr lang="en-GB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o…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p…(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frLocale.getDisplayCountry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755576" y="3939433"/>
            <a:ext cx="7315200" cy="47013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38339" y="4174500"/>
            <a:ext cx="114967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Россия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Russie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Франция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Методы класса </a:t>
            </a:r>
            <a:r>
              <a:rPr lang="en-US" dirty="0" smtClean="0"/>
              <a:t>Locale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37136" y="1232091"/>
            <a:ext cx="772960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usLocale.getDisplayName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usLocale.getDisplayName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frLocale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rusLocale.getDisplayName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frLocale</a:t>
            </a: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556" y="4039955"/>
            <a:ext cx="754986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defaultLocale.getCountry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defaultLocale.getLanguage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GB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defaultLocale.getVariant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37136" y="2296585"/>
            <a:ext cx="7315200" cy="35890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837136" y="5013721"/>
            <a:ext cx="7315200" cy="35890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34529" y="2551108"/>
            <a:ext cx="43204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английский (Соединенные Штаты)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anglais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Etats-Unis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Russie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851920" y="5230941"/>
            <a:ext cx="4603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itchFamily="34" charset="0"/>
                <a:cs typeface="Courier New" pitchFamily="49" charset="0"/>
              </a:rPr>
              <a:t>RU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Числа и даты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Интернационализация чисел и дат </a:t>
            </a:r>
            <a:r>
              <a:rPr lang="ru-RU" sz="1800" dirty="0" smtClean="0"/>
              <a:t>- вывод данных в соответствии с языковым контекстом.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ru-RU" sz="1800" b="1" dirty="0" smtClean="0"/>
              <a:t>Типы данных</a:t>
            </a:r>
          </a:p>
          <a:p>
            <a:pPr lvl="1">
              <a:buFont typeface="Wingdings" pitchFamily="2" charset="2"/>
              <a:buChar char="§"/>
            </a:pPr>
            <a:r>
              <a:rPr lang="ru-RU" sz="1800" dirty="0" smtClean="0"/>
              <a:t>	Числа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/>
              <a:t>	Время и дата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800" dirty="0" smtClean="0"/>
              <a:t>	Сообщения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ru-RU" sz="1800" b="1" dirty="0" smtClean="0"/>
              <a:t>Пакет </a:t>
            </a:r>
          </a:p>
          <a:p>
            <a:pPr marL="893763" indent="-436563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java.text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NumberFormat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NumberFormat</a:t>
            </a:r>
            <a:endParaRPr lang="en-GB" sz="1800" b="1" dirty="0" smtClean="0"/>
          </a:p>
          <a:p>
            <a:pPr algn="ctr">
              <a:lnSpc>
                <a:spcPct val="90000"/>
              </a:lnSpc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Получение </a:t>
            </a:r>
            <a:r>
              <a:rPr lang="ru-RU" sz="1800" b="1" dirty="0" err="1" smtClean="0"/>
              <a:t>форматировщиков</a:t>
            </a:r>
            <a:r>
              <a:rPr lang="ru-RU" sz="1800" b="1" dirty="0" smtClean="0"/>
              <a:t> чисел</a:t>
            </a:r>
            <a:r>
              <a:rPr lang="en-US" sz="1800" b="1" dirty="0" smtClean="0"/>
              <a:t>:</a:t>
            </a:r>
            <a:endParaRPr lang="ru-RU" sz="1800" b="1" dirty="0" smtClean="0"/>
          </a:p>
          <a:p>
            <a:pPr>
              <a:lnSpc>
                <a:spcPct val="90000"/>
              </a:lnSpc>
              <a:buNone/>
            </a:pPr>
            <a:endParaRPr lang="en-GB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getNumberInstance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 </a:t>
            </a:r>
            <a:r>
              <a:rPr lang="en-US" sz="1800" dirty="0" smtClean="0"/>
              <a:t>– </a:t>
            </a:r>
            <a:r>
              <a:rPr lang="ru-RU" sz="1800" dirty="0" smtClean="0"/>
              <a:t>обычные числа</a:t>
            </a:r>
            <a:r>
              <a:rPr lang="en-US" sz="1800" dirty="0" smtClean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getIntegerInstance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 </a:t>
            </a:r>
            <a:r>
              <a:rPr lang="ru-RU" sz="1800" dirty="0" smtClean="0"/>
              <a:t>– целые числа (с округлением)</a:t>
            </a:r>
            <a:r>
              <a:rPr lang="en-US" sz="1800" dirty="0" smtClean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getPercentInstance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проценты</a:t>
            </a:r>
            <a:r>
              <a:rPr lang="en-US" sz="1800" dirty="0" smtClean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getCurrencyInstance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(locale) </a:t>
            </a:r>
            <a:r>
              <a:rPr lang="en-US" sz="1800" dirty="0" smtClean="0"/>
              <a:t>– </a:t>
            </a:r>
            <a:r>
              <a:rPr lang="ru-RU" sz="1800" dirty="0" smtClean="0"/>
              <a:t>валюта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ru-RU" sz="18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NumberFormat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NumberFormat</a:t>
            </a:r>
            <a:endParaRPr lang="ru-RU" sz="1800" b="1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Методы</a:t>
            </a:r>
            <a:r>
              <a:rPr lang="en-GB" sz="1800" b="1" dirty="0" smtClean="0"/>
              <a:t> </a:t>
            </a:r>
            <a:r>
              <a:rPr lang="ru-RU" sz="1800" b="1" dirty="0" smtClean="0"/>
              <a:t>форматирования</a:t>
            </a:r>
            <a:r>
              <a:rPr lang="en-US" sz="1800" b="1" dirty="0" smtClean="0"/>
              <a:t>:</a:t>
            </a: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String format(long) </a:t>
            </a:r>
            <a:r>
              <a:rPr lang="ru-RU" sz="1800" dirty="0" smtClean="0"/>
              <a:t>– форматировать целое число</a:t>
            </a:r>
            <a:r>
              <a:rPr lang="en-US" sz="1800" dirty="0" smtClean="0"/>
              <a:t>;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String format(double) </a:t>
            </a:r>
            <a:r>
              <a:rPr lang="ru-RU" sz="1800" dirty="0" smtClean="0"/>
              <a:t>– форматировать число</a:t>
            </a:r>
            <a:r>
              <a:rPr lang="en-US" sz="1800" dirty="0" smtClean="0"/>
              <a:t> </a:t>
            </a:r>
            <a:r>
              <a:rPr lang="ru-RU" sz="1800" dirty="0" smtClean="0"/>
              <a:t>с плавающей точкой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Number parse(String) </a:t>
            </a:r>
            <a:r>
              <a:rPr lang="en-US" sz="1800" dirty="0" smtClean="0"/>
              <a:t>– </a:t>
            </a:r>
            <a:r>
              <a:rPr lang="ru-RU" sz="1800" dirty="0" smtClean="0"/>
              <a:t>разобрать локализованное число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Выбрасываемое исключение</a:t>
            </a:r>
          </a:p>
          <a:p>
            <a:pPr algn="just">
              <a:buNone/>
            </a:pPr>
            <a:endParaRPr lang="ru-RU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ParseException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ошибка разбора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NumberFormat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59745" name="Rectangle 1"/>
          <p:cNvSpPr>
            <a:spLocks noChangeArrowheads="1"/>
          </p:cNvSpPr>
          <p:nvPr/>
        </p:nvSpPr>
        <p:spPr bwMode="auto">
          <a:xfrm>
            <a:off x="755576" y="1613699"/>
            <a:ext cx="762901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data[] = { 100, 1000, 10000, 1000000 };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NumberFormat.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getInstance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(Locale.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rgbClr val="0000C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"\t"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nf.format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129623" y="4475253"/>
            <a:ext cx="327205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		100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1000		1,000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10000		10,000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1000000	1,000,000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38200" y="4221088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NumberFormat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4800572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41807"/>
            <a:ext cx="770485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 = 9876.598;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getNumberInstance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GERMANY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nfJap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getNumberInstance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JAPANESE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getNumberInstance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nfGer.format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nfJap.format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nfDef.format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9892" y="4939597"/>
            <a:ext cx="194421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9.876,598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9,876.598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9 876,598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String</a:t>
            </a:r>
            <a:r>
              <a:rPr lang="ru-RU" dirty="0" smtClean="0"/>
              <a:t>. Методы чтения символов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Методы чтения символов из строки:</a:t>
            </a:r>
          </a:p>
          <a:p>
            <a:pPr>
              <a:buNone/>
            </a:pPr>
            <a:endParaRPr lang="ru-RU" sz="1000" dirty="0" smtClean="0"/>
          </a:p>
          <a:p>
            <a:pPr algn="just"/>
            <a:r>
              <a:rPr lang="en-US" sz="1800" b="1" dirty="0" smtClean="0"/>
              <a:t>char </a:t>
            </a:r>
            <a:r>
              <a:rPr lang="en-US" sz="1800" b="1" dirty="0" err="1" smtClean="0"/>
              <a:t>charAt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</a:t>
            </a:r>
            <a:r>
              <a:rPr lang="ru-RU" sz="1800" dirty="0" smtClean="0"/>
              <a:t> –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символ по значению индекса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smtClean="0"/>
              <a:t>void </a:t>
            </a:r>
            <a:r>
              <a:rPr lang="en-US" sz="1800" b="1" dirty="0" err="1" smtClean="0"/>
              <a:t>getChars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srcBegin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srcEnd</a:t>
            </a:r>
            <a:r>
              <a:rPr lang="en-US" sz="1800" b="1" dirty="0" smtClean="0"/>
              <a:t>, char[] </a:t>
            </a:r>
            <a:r>
              <a:rPr lang="en-US" sz="1800" b="1" dirty="0" err="1" smtClean="0"/>
              <a:t>dst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dstBegin</a:t>
            </a:r>
            <a:r>
              <a:rPr lang="en-US" sz="1800" b="1" dirty="0" smtClean="0"/>
              <a:t>)</a:t>
            </a:r>
            <a:r>
              <a:rPr lang="ru-RU" sz="1800" dirty="0" smtClean="0"/>
              <a:t> - возвращает символьное представление участка строки;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err="1" smtClean="0"/>
              <a:t>int</a:t>
            </a:r>
            <a:r>
              <a:rPr lang="en-US" sz="1800" b="1" dirty="0" smtClean="0"/>
              <a:t> length()</a:t>
            </a:r>
            <a:r>
              <a:rPr lang="ru-RU" sz="1800" dirty="0" smtClean="0"/>
              <a:t> – возвращает длину строки;</a:t>
            </a:r>
          </a:p>
          <a:p>
            <a:pPr algn="just"/>
            <a:endParaRPr lang="ru-RU" sz="1000" dirty="0" smtClean="0"/>
          </a:p>
          <a:p>
            <a:pPr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isEmpty</a:t>
            </a:r>
            <a:r>
              <a:rPr lang="en-US" sz="1800" b="1" dirty="0" smtClean="0"/>
              <a:t>()</a:t>
            </a:r>
            <a:r>
              <a:rPr lang="ru-RU" sz="1800" dirty="0" smtClean="0"/>
              <a:t> – </a:t>
            </a:r>
            <a:r>
              <a:rPr lang="ru-RU" sz="1800" dirty="0" err="1" smtClean="0"/>
              <a:t>возращает</a:t>
            </a:r>
            <a:r>
              <a:rPr lang="ru-RU" sz="1800" dirty="0" smtClean="0"/>
              <a:t> </a:t>
            </a:r>
            <a:r>
              <a:rPr lang="en-US" sz="1800" dirty="0" smtClean="0"/>
              <a:t>true</a:t>
            </a:r>
            <a:r>
              <a:rPr lang="ru-RU" sz="1800" dirty="0" smtClean="0"/>
              <a:t>, если строки не содержит </a:t>
            </a:r>
            <a:r>
              <a:rPr lang="ru-RU" sz="1800" dirty="0" err="1" smtClean="0"/>
              <a:t>симоволов</a:t>
            </a:r>
            <a:r>
              <a:rPr lang="ru-RU" sz="1800" dirty="0" smtClean="0"/>
              <a:t>, и </a:t>
            </a:r>
            <a:r>
              <a:rPr lang="en-US" sz="1800" dirty="0" smtClean="0"/>
              <a:t>false </a:t>
            </a:r>
            <a:r>
              <a:rPr lang="ru-RU" sz="1800" dirty="0" smtClean="0"/>
              <a:t>– в противном случае;</a:t>
            </a:r>
            <a:endParaRPr lang="en-US" sz="1800" dirty="0" smtClean="0"/>
          </a:p>
          <a:p>
            <a:pPr algn="just"/>
            <a:endParaRPr lang="ru-RU" sz="1000" dirty="0" smtClean="0"/>
          </a:p>
          <a:p>
            <a:pPr algn="just"/>
            <a:r>
              <a:rPr lang="en-US" sz="1800" dirty="0" smtClean="0"/>
              <a:t>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codePointAt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</a:t>
            </a:r>
            <a:r>
              <a:rPr lang="en-US" sz="1800" dirty="0" smtClean="0"/>
              <a:t> </a:t>
            </a:r>
            <a:r>
              <a:rPr lang="ru-RU" sz="1800" dirty="0" smtClean="0"/>
              <a:t>– возвращает кодовую точку для позиции в строке, заданной параметром </a:t>
            </a:r>
            <a:r>
              <a:rPr lang="ru-RU" sz="1800" dirty="0" err="1" smtClean="0"/>
              <a:t>i</a:t>
            </a:r>
            <a:r>
              <a:rPr lang="en-US" sz="1800" dirty="0" err="1" smtClean="0"/>
              <a:t>ndex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NumberFormat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3" y="1484784"/>
            <a:ext cx="770485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getCurrencyInstance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GERMANY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cfNor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getCurrencyInstance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getCurrencyInstance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(Locale.</a:t>
            </a:r>
            <a:r>
              <a:rPr lang="en-US" i="1" dirty="0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cfGer.format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cfNor.format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cfUS.format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(number));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487258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0616" y="5025950"/>
            <a:ext cx="22315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9.876,60 €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9 876,60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$9,876.60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NumberFormat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1579" y="1484784"/>
            <a:ext cx="789522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"9.876,598"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"9.876,60 €"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getNumberInstance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GERMANY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getCurrencyInstance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Locale.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GERMANY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(Double)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nfGer.parse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dcGer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(Double)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cfGer.parse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dGer</a:t>
            </a:r>
            <a:r>
              <a:rPr lang="de-D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dcGer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5016596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9530" y="5217244"/>
            <a:ext cx="2252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9876.598 9876.6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DateFormat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Date</a:t>
            </a:r>
            <a:r>
              <a:rPr lang="ru-RU" sz="1800" b="1" dirty="0" err="1" smtClean="0"/>
              <a:t>Format</a:t>
            </a:r>
            <a:endParaRPr lang="en-US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Получение </a:t>
            </a:r>
            <a:r>
              <a:rPr lang="ru-RU" sz="1800" b="1" dirty="0" err="1" smtClean="0"/>
              <a:t>форматировщиков</a:t>
            </a:r>
            <a:r>
              <a:rPr lang="ru-RU" sz="1800" b="1" dirty="0" smtClean="0"/>
              <a:t> времени и даты:</a:t>
            </a:r>
          </a:p>
          <a:p>
            <a:pPr>
              <a:buNone/>
            </a:pP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getDateInstance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dateStyle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[, locale]]) </a:t>
            </a:r>
            <a:r>
              <a:rPr lang="en-US" sz="1800" dirty="0" smtClean="0"/>
              <a:t>– </a:t>
            </a:r>
            <a:r>
              <a:rPr lang="ru-RU" sz="1800" dirty="0" smtClean="0"/>
              <a:t>даты</a:t>
            </a:r>
            <a:r>
              <a:rPr lang="en-US" sz="1800" dirty="0" smtClean="0"/>
              <a:t>;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getTimeIntance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timeStyle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[, locale]]) </a:t>
            </a:r>
            <a:r>
              <a:rPr lang="ru-RU" sz="1800" dirty="0" smtClean="0"/>
              <a:t>– времени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getDateTimeIntance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dateStyle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timeStyle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[locale]])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ru-RU" sz="1800" dirty="0" smtClean="0"/>
              <a:t> даты и времени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DateFormat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Date</a:t>
            </a:r>
            <a:r>
              <a:rPr lang="ru-RU" sz="1800" b="1" dirty="0" err="1" smtClean="0"/>
              <a:t>Format</a:t>
            </a:r>
            <a:endParaRPr lang="en-US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Стили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DEFAULT, FULL, LONG, MEDIUM, SHORT</a:t>
            </a:r>
          </a:p>
          <a:p>
            <a:endParaRPr lang="en-GB" sz="1800" dirty="0" smtClean="0"/>
          </a:p>
          <a:p>
            <a:pPr>
              <a:buNone/>
            </a:pPr>
            <a:r>
              <a:rPr lang="ru-RU" sz="1800" b="1" dirty="0" smtClean="0"/>
              <a:t>Методы форматирования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String format(date) </a:t>
            </a:r>
            <a:r>
              <a:rPr lang="ru-RU" sz="1800" dirty="0" smtClean="0"/>
              <a:t>– форматировать дату/время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Date parse(String) </a:t>
            </a:r>
            <a:r>
              <a:rPr lang="en-US" sz="1800" dirty="0" smtClean="0"/>
              <a:t>– </a:t>
            </a:r>
            <a:r>
              <a:rPr lang="ru-RU" sz="1800" dirty="0" smtClean="0"/>
              <a:t>разобрать локализованную дату/время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Выбрасываемое исключение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ParseException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ошибка разбора</a:t>
            </a:r>
          </a:p>
          <a:p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Интернационализация. Класс </a:t>
            </a:r>
            <a:r>
              <a:rPr lang="en-US" dirty="0" err="1" smtClean="0"/>
              <a:t>DateFormat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763284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Date();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dfUSLong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getDateInstance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DateFormat.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Locale.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dfUSShort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DateFormat.</a:t>
            </a:r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getDateInstance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DateFormat.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Locale.</a:t>
            </a:r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dfUSLong.format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dfUSShort.format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838200" y="4530207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4735309"/>
            <a:ext cx="21602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 1, 2014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3/1/14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ru-RU" dirty="0" smtClean="0"/>
              <a:t>. 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None/>
            </a:pPr>
            <a:r>
              <a:rPr lang="ru-RU" sz="1800" dirty="0" smtClean="0"/>
              <a:t>Управление набором ресурсов производится классом </a:t>
            </a:r>
            <a:r>
              <a:rPr lang="ru-RU" sz="1800" b="1" dirty="0" err="1" smtClean="0"/>
              <a:t>ResourceBundle</a:t>
            </a:r>
            <a:r>
              <a:rPr lang="ru-RU" sz="1800" dirty="0" smtClean="0"/>
              <a:t>, находящимся в пакете </a:t>
            </a:r>
            <a:r>
              <a:rPr lang="ru-RU" sz="1800" b="1" dirty="0" err="1" smtClean="0"/>
              <a:t>java.util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358775" indent="-358775" algn="just">
              <a:buNone/>
            </a:pPr>
            <a:endParaRPr lang="en-US" sz="1800" dirty="0" smtClean="0"/>
          </a:p>
          <a:p>
            <a:pPr marL="358775" indent="-358775" algn="just">
              <a:buNone/>
            </a:pPr>
            <a:r>
              <a:rPr lang="ru-RU" sz="1800" dirty="0" smtClean="0"/>
              <a:t>Основой процесса работы с набором ресурсов является получение набора</a:t>
            </a:r>
            <a:r>
              <a:rPr lang="en-US" sz="1800" dirty="0" smtClean="0"/>
              <a:t> </a:t>
            </a:r>
            <a:r>
              <a:rPr lang="ru-RU" sz="1800" dirty="0" smtClean="0"/>
              <a:t>параметров </a:t>
            </a:r>
            <a:r>
              <a:rPr lang="en-US" sz="1800" dirty="0" smtClean="0"/>
              <a:t>“</a:t>
            </a:r>
            <a:r>
              <a:rPr lang="ru-RU" sz="1800" dirty="0" smtClean="0"/>
              <a:t>ключ-значение</a:t>
            </a:r>
            <a:r>
              <a:rPr lang="en-US" sz="1800" dirty="0" smtClean="0"/>
              <a:t>”</a:t>
            </a:r>
            <a:r>
              <a:rPr lang="ru-RU" sz="1800" dirty="0" smtClean="0"/>
              <a:t> при помощи метода </a:t>
            </a:r>
            <a:r>
              <a:rPr lang="ru-RU" sz="1800" b="1" dirty="0" err="1" smtClean="0"/>
              <a:t>getBundle</a:t>
            </a:r>
            <a:r>
              <a:rPr lang="ru-RU" sz="1800" b="1" dirty="0" smtClean="0"/>
              <a:t>()</a:t>
            </a:r>
            <a:r>
              <a:rPr lang="ru-RU" sz="1800" dirty="0" smtClean="0"/>
              <a:t> класса </a:t>
            </a:r>
            <a:r>
              <a:rPr lang="ru-RU" sz="1800" b="1" dirty="0" err="1" smtClean="0"/>
              <a:t>ResourceBundle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358775" indent="-358775" algn="just">
              <a:buNone/>
            </a:pPr>
            <a:endParaRPr lang="en-US" sz="1800" dirty="0"/>
          </a:p>
          <a:p>
            <a:pPr marL="358775" indent="-358775" algn="just">
              <a:buNone/>
            </a:pPr>
            <a:r>
              <a:rPr lang="ru-RU" sz="1800" dirty="0"/>
              <a:t>Ресурс </a:t>
            </a:r>
            <a:r>
              <a:rPr lang="ru-RU" sz="1800" b="1" dirty="0" err="1"/>
              <a:t>Resource</a:t>
            </a:r>
            <a:r>
              <a:rPr lang="en-US" sz="1800" b="1" dirty="0"/>
              <a:t>Example</a:t>
            </a:r>
            <a:r>
              <a:rPr lang="ru-RU" sz="1800" dirty="0"/>
              <a:t> может быть представлен либо в виде класса унаследованного от </a:t>
            </a:r>
            <a:r>
              <a:rPr lang="en-US" sz="1800" b="1" dirty="0" err="1"/>
              <a:t>ListResourceBundle</a:t>
            </a:r>
            <a:r>
              <a:rPr lang="en-US" sz="1800" dirty="0"/>
              <a:t> </a:t>
            </a:r>
            <a:r>
              <a:rPr lang="ru-RU" sz="1800" dirty="0"/>
              <a:t>либо в виде файла, именуемого </a:t>
            </a:r>
            <a:r>
              <a:rPr lang="ru-RU" sz="1800" b="1" dirty="0" err="1"/>
              <a:t>Resource</a:t>
            </a:r>
            <a:r>
              <a:rPr lang="en-US" sz="1800" b="1" dirty="0"/>
              <a:t>Example</a:t>
            </a:r>
            <a:r>
              <a:rPr lang="ru-RU" sz="1800" b="1" dirty="0"/>
              <a:t>.</a:t>
            </a:r>
            <a:r>
              <a:rPr lang="ru-RU" sz="1800" b="1" dirty="0" err="1"/>
              <a:t>properties</a:t>
            </a:r>
            <a:r>
              <a:rPr lang="ru-RU" sz="1800" dirty="0"/>
              <a:t>, содержащего пары ключ-значение</a:t>
            </a:r>
            <a:r>
              <a:rPr lang="ru-RU" sz="1800" dirty="0" smtClean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</a:t>
            </a:r>
            <a:r>
              <a:rPr lang="en-US" dirty="0" err="1" smtClean="0"/>
              <a:t>ListResourceBundle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1580" y="1311176"/>
            <a:ext cx="756084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AppResources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ListResourceBundle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Object[][]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Object[][] { 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		{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"prop.key1"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"value01"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}, 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		{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"prop.key2"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"value02"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},      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};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812847"/>
            <a:ext cx="75608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"prop.key1"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getBundle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AppResources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bundle.getString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838200" y="5160042"/>
            <a:ext cx="7315200" cy="35719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38596" y="5467209"/>
            <a:ext cx="11496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value01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</a:t>
            </a:r>
            <a:r>
              <a:rPr lang="ru-RU" dirty="0" smtClean="0"/>
              <a:t>Локализация</a:t>
            </a:r>
            <a:r>
              <a:rPr lang="en-US" dirty="0" smtClean="0"/>
              <a:t>, properties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854968" y="927893"/>
            <a:ext cx="7315200" cy="395142"/>
          </a:xfrm>
        </p:spPr>
        <p:txBody>
          <a:bodyPr/>
          <a:lstStyle/>
          <a:p>
            <a:pPr marL="358775" indent="-358775" algn="ctr">
              <a:buNone/>
            </a:pPr>
            <a:r>
              <a:rPr lang="ru-RU" sz="1800" b="1" dirty="0" smtClean="0"/>
              <a:t>Локализация.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2" y="1363318"/>
            <a:ext cx="3096344" cy="1537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55" y="1531348"/>
            <a:ext cx="3503987" cy="900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755" y="3058334"/>
            <a:ext cx="2805582" cy="844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117848"/>
            <a:ext cx="3090732" cy="7990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4226292"/>
            <a:ext cx="7054552" cy="882867"/>
          </a:xfrm>
          <a:prstGeom prst="rect">
            <a:avLst/>
          </a:prstGeom>
        </p:spPr>
      </p:pic>
      <p:sp>
        <p:nvSpPr>
          <p:cNvPr id="13" name="Содержимое 2"/>
          <p:cNvSpPr txBox="1">
            <a:spLocks/>
          </p:cNvSpPr>
          <p:nvPr/>
        </p:nvSpPr>
        <p:spPr>
          <a:xfrm>
            <a:off x="838200" y="5390796"/>
            <a:ext cx="7315200" cy="661182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66813" indent="-28575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11313" indent="-280988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Tx/>
              <a:buNone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algn="just">
              <a:buFont typeface="Wingdings" pitchFamily="2" charset="2"/>
              <a:buNone/>
            </a:pPr>
            <a:r>
              <a:rPr lang="ru-RU" sz="1800" dirty="0" smtClean="0"/>
              <a:t>Для корректного отображения нелатинских символов ознакомьтесь с работой утилиты </a:t>
            </a:r>
            <a:r>
              <a:rPr lang="en-US" sz="1800" dirty="0" smtClean="0"/>
              <a:t>native2ascii</a:t>
            </a:r>
            <a:r>
              <a:rPr lang="ru-RU" sz="1800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ResourceBundle</a:t>
            </a:r>
            <a:r>
              <a:rPr lang="en-US" dirty="0" smtClean="0"/>
              <a:t>. </a:t>
            </a:r>
            <a:r>
              <a:rPr lang="ru-RU" dirty="0" smtClean="0"/>
              <a:t>Локализация</a:t>
            </a:r>
            <a:r>
              <a:rPr lang="en-US" dirty="0" smtClean="0"/>
              <a:t>, properties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2013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756084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ResourceProperty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(Locale locale)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ResourceBundle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getBundle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resources.prop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locale);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key) {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(key);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12016</TotalTime>
  <Words>8754</Words>
  <Application>Microsoft Office PowerPoint</Application>
  <PresentationFormat>On-screen Show (4:3)</PresentationFormat>
  <Paragraphs>1797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7" baseType="lpstr">
      <vt:lpstr>MingLiU</vt:lpstr>
      <vt:lpstr>MS Gothic</vt:lpstr>
      <vt:lpstr>ＭＳ Ｐゴシック</vt:lpstr>
      <vt:lpstr>Arial</vt:lpstr>
      <vt:lpstr>Calibri</vt:lpstr>
      <vt:lpstr>Courier New</vt:lpstr>
      <vt:lpstr>Tahoma</vt:lpstr>
      <vt:lpstr>Times New Roman</vt:lpstr>
      <vt:lpstr>Wingdings</vt:lpstr>
      <vt:lpstr>template</vt:lpstr>
      <vt:lpstr>Information handling</vt:lpstr>
      <vt:lpstr>Содержание</vt:lpstr>
      <vt:lpstr>КЛАСС sTRING</vt:lpstr>
      <vt:lpstr>Класс String. Определение</vt:lpstr>
      <vt:lpstr>Класс String. Определение</vt:lpstr>
      <vt:lpstr>Класс String. Конструкторы класса String</vt:lpstr>
      <vt:lpstr>Класс String. Примеры создания строк</vt:lpstr>
      <vt:lpstr>Класс String. Интерфейс CharSequence</vt:lpstr>
      <vt:lpstr>Класс String. Методы чтения символов</vt:lpstr>
      <vt:lpstr>Класс String. Методы чтения символов</vt:lpstr>
      <vt:lpstr>Класс String. Кодовые точки</vt:lpstr>
      <vt:lpstr>Класс String. Кодовые точки</vt:lpstr>
      <vt:lpstr>Класс String. Кодовые точки</vt:lpstr>
      <vt:lpstr>Класс String. Кодовые точки</vt:lpstr>
      <vt:lpstr>Класс String. Методы чтения символов</vt:lpstr>
      <vt:lpstr>Класс String. Методы чтения символов</vt:lpstr>
      <vt:lpstr>Класс String. Методы сравнения строк</vt:lpstr>
      <vt:lpstr>Класс String. Методы сравнения строк</vt:lpstr>
      <vt:lpstr>Класс String. Пул литералов</vt:lpstr>
      <vt:lpstr>Класс String. Пул литералов</vt:lpstr>
      <vt:lpstr>Класс String. Работа с символами</vt:lpstr>
      <vt:lpstr>Класс String. Работа с символами</vt:lpstr>
      <vt:lpstr>Класс String. Работа с символами</vt:lpstr>
      <vt:lpstr>Класс String. Поиск символов и подстрок</vt:lpstr>
      <vt:lpstr>Класс String. Поиск символов и подстрок</vt:lpstr>
      <vt:lpstr>Класс String. Поиск символов и подстрок</vt:lpstr>
      <vt:lpstr>Класс String. Поиск символов и подстрок</vt:lpstr>
      <vt:lpstr>Класс String. Извлечение подстрок</vt:lpstr>
      <vt:lpstr>Класс String. Приведение значений элементарных типов и объектов к строке</vt:lpstr>
      <vt:lpstr>Класс String. Приведение значений элементарных типов и объектов к строке</vt:lpstr>
      <vt:lpstr>Класс String. Форматирование строк</vt:lpstr>
      <vt:lpstr>Класс String. Сопоставление с образцом</vt:lpstr>
      <vt:lpstr>Класс String. Сопоставление с образцом</vt:lpstr>
      <vt:lpstr>Класс String. Сопоставление с образцом</vt:lpstr>
      <vt:lpstr>Класс String. Сопоставление с образцом</vt:lpstr>
      <vt:lpstr>Класс String. Сопоставление с образцом</vt:lpstr>
      <vt:lpstr>Классы stringbuilder, stringbuffer</vt:lpstr>
      <vt:lpstr>Классы StringBuilder, StringBuffer. Определение</vt:lpstr>
      <vt:lpstr>Классы StringBuilder, StringBuffer. Конструкторы</vt:lpstr>
      <vt:lpstr>Классы StringBuilder, StringBuffer. Чтение и изменение символов</vt:lpstr>
      <vt:lpstr>Классы StringBuilder, StringBuffer. Отличие от String</vt:lpstr>
      <vt:lpstr>Классы StringBuilder, StringBuffer. Добавление символов</vt:lpstr>
      <vt:lpstr>Классы StringBuilder, StringBuffer. Добавление символов</vt:lpstr>
      <vt:lpstr>Классы StringBuilder, StringBuffer. Вставка символов</vt:lpstr>
      <vt:lpstr>Классы StringBuilder, StringBuffer. Вставка символов</vt:lpstr>
      <vt:lpstr>Классы StringBuilder, StringBuffer. Удаление символов</vt:lpstr>
      <vt:lpstr>Классы StringBuilder, StringBuffer. Управление емкостью</vt:lpstr>
      <vt:lpstr>Классы StringBuilder, StringBuffer. Другие методы</vt:lpstr>
      <vt:lpstr>Классы StringBuilder, StringBuffer. Пример</vt:lpstr>
      <vt:lpstr>Классы StringBuilder, StringBuffer. Пример</vt:lpstr>
      <vt:lpstr>Классы StringBuilder, StringBuffer. Пример</vt:lpstr>
      <vt:lpstr>Форматирование. Класс formatter</vt:lpstr>
      <vt:lpstr>Форматирование. Класс Formatter. </vt:lpstr>
      <vt:lpstr>Форматирование. Класс Formatter. Конструкторы</vt:lpstr>
      <vt:lpstr>Форматирование. Класс Formatter. Методы</vt:lpstr>
      <vt:lpstr>Форматирование. Класс Formatter. Методы</vt:lpstr>
      <vt:lpstr>Форматирование. Класс Formatter. Методы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Спецификаторы формата</vt:lpstr>
      <vt:lpstr>Форматирование. Класс Formatter. Форматирование времени и даты</vt:lpstr>
      <vt:lpstr>Форматирование. Класс Formatter. Форматирование времени и даты</vt:lpstr>
      <vt:lpstr>Форматирование. Класс Formatter. Форматирование времени и даты</vt:lpstr>
      <vt:lpstr>Форматирование. Класс Formatter. Исключения</vt:lpstr>
      <vt:lpstr>Форматирование. Класс Formatter. Исключения</vt:lpstr>
      <vt:lpstr>Форматирование. Класс Formatter. Printf()</vt:lpstr>
      <vt:lpstr>Форматирование. Класс Formatter. Printf()</vt:lpstr>
      <vt:lpstr>Интернационализация</vt:lpstr>
      <vt:lpstr>Интернационализация. Определение</vt:lpstr>
      <vt:lpstr>Интернационализация. Класс Locale</vt:lpstr>
      <vt:lpstr>Интернационализация. Локализация</vt:lpstr>
      <vt:lpstr>Интернационализация. Методы класса Locale</vt:lpstr>
      <vt:lpstr>Интернационализация. Методы класса Locale</vt:lpstr>
      <vt:lpstr>Интернационализация. Методы класса Locale</vt:lpstr>
      <vt:lpstr>Интернационализация. Числа и даты</vt:lpstr>
      <vt:lpstr>Интернационализация. Класс NumberFormat</vt:lpstr>
      <vt:lpstr>Интернационализация. Класс NumberFormat</vt:lpstr>
      <vt:lpstr>Интернационализация. Класс NumberFormat</vt:lpstr>
      <vt:lpstr>Интернационализация. Класс NumberFormat</vt:lpstr>
      <vt:lpstr>Интернационализация. Класс NumberFormat</vt:lpstr>
      <vt:lpstr>Интернационализация. Класс NumberFormat</vt:lpstr>
      <vt:lpstr>Интернационализация. Класс DateFormat</vt:lpstr>
      <vt:lpstr>Интернационализация. Класс DateFormat</vt:lpstr>
      <vt:lpstr>Интернационализация. Класс DateFormat</vt:lpstr>
      <vt:lpstr>ResourceBundle</vt:lpstr>
      <vt:lpstr>ResourceBundle. Определение</vt:lpstr>
      <vt:lpstr>ResourceBundle. ListResourceBundle</vt:lpstr>
      <vt:lpstr>ResourceBundle. Локализация, properties</vt:lpstr>
      <vt:lpstr>ResourceBundle. Локализация, properties</vt:lpstr>
      <vt:lpstr>ResourceBundle. Локализация</vt:lpstr>
      <vt:lpstr>Регулярные выражения</vt:lpstr>
      <vt:lpstr>Регулярные выражения. Определение</vt:lpstr>
      <vt:lpstr>Регулярные выражения. Метасимволы</vt:lpstr>
      <vt:lpstr>Регулярные выражения. Символы</vt:lpstr>
      <vt:lpstr>Регулярные выражения. Классы символов</vt:lpstr>
      <vt:lpstr>Регулярные выражения. Предопределенные классы символов</vt:lpstr>
      <vt:lpstr>Регулярные выражения. Совпадения и логические операторы</vt:lpstr>
      <vt:lpstr>Регулярные выражения. Квантификаторы</vt:lpstr>
      <vt:lpstr>Регулярные выражения. Примеры</vt:lpstr>
      <vt:lpstr>Регулярные выражения. Примеры</vt:lpstr>
      <vt:lpstr>Pattern &amp; matcher</vt:lpstr>
      <vt:lpstr>Pattern &amp; Matcher. java.util.regex</vt:lpstr>
      <vt:lpstr>Pattern &amp; Matcher. Работа с java.util.regex</vt:lpstr>
      <vt:lpstr>Pattern &amp; Matcher. Методы класса Pattern</vt:lpstr>
      <vt:lpstr>Pattern &amp; Matcher. Методы класса Pattern</vt:lpstr>
      <vt:lpstr>Pattern &amp; Matcher. Методы класса Pattern</vt:lpstr>
      <vt:lpstr>Pattern &amp; Matcher. Методы класса Pattern</vt:lpstr>
      <vt:lpstr>Pattern &amp; Matcher. Методы класса Pattern</vt:lpstr>
      <vt:lpstr>Pattern &amp; Matcher. Методы класса Matcher</vt:lpstr>
      <vt:lpstr>Pattern &amp; Matcher. Методы класса Matcher</vt:lpstr>
      <vt:lpstr>Pattern &amp; Matcher. Выделение групп</vt:lpstr>
      <vt:lpstr>Pattern &amp; Matcher. Методы для работы с группами</vt:lpstr>
      <vt:lpstr>Pattern &amp; Matcher. Методы для работы с группами</vt:lpstr>
      <vt:lpstr>Pattern &amp; Matcher. Методы для работы с группами</vt:lpstr>
      <vt:lpstr>Pattern &amp; Matcher. Методы для работы с группами</vt:lpstr>
      <vt:lpstr>Pattern &amp; Matcher. Методы для работы с группами</vt:lpstr>
      <vt:lpstr>Pattern &amp; Matcher. Методы для работы с группами</vt:lpstr>
      <vt:lpstr>Pattern &amp; Matcher. Методы для работы с группами</vt:lpstr>
      <vt:lpstr>Pattern &amp; Matcher. Методы для работы с группами</vt:lpstr>
      <vt:lpstr>Кодировки</vt:lpstr>
      <vt:lpstr>Кодировки</vt:lpstr>
      <vt:lpstr>Кодировки</vt:lpstr>
      <vt:lpstr>Кодировки</vt:lpstr>
      <vt:lpstr>Кодировки</vt:lpstr>
      <vt:lpstr>Кодировки</vt:lpstr>
      <vt:lpstr>Кодировки</vt:lpstr>
      <vt:lpstr>PowerPoint Presentation</vt:lpstr>
    </vt:vector>
  </TitlesOfParts>
  <Company>Genco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Olga Smolyakova</dc:creator>
  <cp:lastModifiedBy>Olga Smolyakova</cp:lastModifiedBy>
  <cp:revision>458</cp:revision>
  <dcterms:created xsi:type="dcterms:W3CDTF">2011-08-21T23:07:05Z</dcterms:created>
  <dcterms:modified xsi:type="dcterms:W3CDTF">2014-11-17T15:18:01Z</dcterms:modified>
</cp:coreProperties>
</file>