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0" r:id="rId2"/>
    <p:sldId id="259" r:id="rId3"/>
    <p:sldId id="261" r:id="rId4"/>
    <p:sldId id="262" r:id="rId5"/>
    <p:sldId id="263" r:id="rId6"/>
    <p:sldId id="27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0" r:id="rId15"/>
    <p:sldId id="271" r:id="rId16"/>
    <p:sldId id="272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  <a:srgbClr val="E37222"/>
    <a:srgbClr val="CC0033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658"/>
  </p:normalViewPr>
  <p:slideViewPr>
    <p:cSldViewPr snapToGrid="0" snapToObjects="1">
      <p:cViewPr>
        <p:scale>
          <a:sx n="86" d="100"/>
          <a:sy n="86" d="100"/>
        </p:scale>
        <p:origin x="79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5064FAA7-BE39-0048-AF29-44EDB5BC54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60" y="4131398"/>
            <a:ext cx="1221339" cy="681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C300B2-530C-FA4A-A0D1-243431B9E26B}"/>
              </a:ext>
            </a:extLst>
          </p:cNvPr>
          <p:cNvSpPr txBox="1"/>
          <p:nvPr userDrawn="1"/>
        </p:nvSpPr>
        <p:spPr>
          <a:xfrm>
            <a:off x="685392" y="4654044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066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ieee.org</a:t>
            </a:r>
            <a:endParaRPr lang="en-US" sz="1100" b="1" dirty="0">
              <a:solidFill>
                <a:srgbClr val="0066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F29B7-33F4-A846-8D9A-E85D8D8988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7434" y="648116"/>
            <a:ext cx="1828800" cy="1828800"/>
          </a:xfrm>
          <a:prstGeom prst="rect">
            <a:avLst/>
          </a:prstGeom>
        </p:spPr>
      </p:pic>
      <p:pic>
        <p:nvPicPr>
          <p:cNvPr id="9" name="Picture 8" descr="A picture containing person, blur&#10;&#10;Description automatically generated">
            <a:extLst>
              <a:ext uri="{FF2B5EF4-FFF2-40B4-BE49-F238E27FC236}">
                <a16:creationId xmlns:a16="http://schemas.microsoft.com/office/drawing/2014/main" id="{6057EF60-FF00-D04D-90E9-DF03AF588D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25083" y="648116"/>
            <a:ext cx="1828800" cy="1828800"/>
          </a:xfrm>
          <a:prstGeom prst="rect">
            <a:avLst/>
          </a:prstGeom>
        </p:spPr>
      </p:pic>
      <p:pic>
        <p:nvPicPr>
          <p:cNvPr id="13" name="Picture 12" descr="A ferris wheel at night&#10;&#10;Description automatically generated with low confidence">
            <a:extLst>
              <a:ext uri="{FF2B5EF4-FFF2-40B4-BE49-F238E27FC236}">
                <a16:creationId xmlns:a16="http://schemas.microsoft.com/office/drawing/2014/main" id="{A671ABDF-917D-7A4B-9ED2-8B34177EF4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7600" y="648116"/>
            <a:ext cx="1828800" cy="182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E9D93D-8A95-ED4B-BDE5-ECAEA55F1E8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5490117" y="648116"/>
            <a:ext cx="1828800" cy="1828800"/>
          </a:xfrm>
          <a:prstGeom prst="rect">
            <a:avLst/>
          </a:prstGeom>
        </p:spPr>
      </p:pic>
      <p:pic>
        <p:nvPicPr>
          <p:cNvPr id="18" name="Picture 17" descr="Background pattern&#10;&#10;Description automatically generated">
            <a:extLst>
              <a:ext uri="{FF2B5EF4-FFF2-40B4-BE49-F238E27FC236}">
                <a16:creationId xmlns:a16="http://schemas.microsoft.com/office/drawing/2014/main" id="{6F2A21EF-0A15-4149-A8C7-90294D115DC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22634" y="648116"/>
            <a:ext cx="1828800" cy="1828800"/>
          </a:xfrm>
          <a:prstGeom prst="rect">
            <a:avLst/>
          </a:prstGeom>
        </p:spPr>
      </p:pic>
      <p:pic>
        <p:nvPicPr>
          <p:cNvPr id="17" name="Picture 1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4E8C774A-DDB2-1D4C-AF4B-EDB0627C3A9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346308" y="-370222"/>
            <a:ext cx="9842631" cy="1322524"/>
          </a:xfrm>
          <a:prstGeom prst="rect">
            <a:avLst/>
          </a:prstGeom>
        </p:spPr>
      </p:pic>
      <p:pic>
        <p:nvPicPr>
          <p:cNvPr id="21" name="Picture 20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E838FF00-4F4D-584F-A0D6-FFB72F88CB72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10800000">
            <a:off x="-356750" y="4191055"/>
            <a:ext cx="9842631" cy="13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E37222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E37222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2316595C-D79C-5048-9333-61BCBC0078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-7434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5083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90117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22634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8B1C9B-6FB7-5C45-8CDC-E3ED2B72F2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60" y="4131398"/>
            <a:ext cx="1221339" cy="6816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D764F4-5BAE-324B-80B5-FDAEFED99D34}"/>
              </a:ext>
            </a:extLst>
          </p:cNvPr>
          <p:cNvSpPr txBox="1"/>
          <p:nvPr userDrawn="1"/>
        </p:nvSpPr>
        <p:spPr>
          <a:xfrm>
            <a:off x="685392" y="4654044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066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ieee.org</a:t>
            </a:r>
            <a:endParaRPr lang="en-US" sz="1100" b="1" dirty="0">
              <a:solidFill>
                <a:srgbClr val="0066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FF6E6991-D456-C841-B8DA-6B12818C79D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346308" y="-370222"/>
            <a:ext cx="9842631" cy="1322524"/>
          </a:xfrm>
          <a:prstGeom prst="rect">
            <a:avLst/>
          </a:prstGeom>
        </p:spPr>
      </p:pic>
      <p:pic>
        <p:nvPicPr>
          <p:cNvPr id="18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D86F22B-8ADF-9C43-862B-6E7E24B5D18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10800000">
            <a:off x="-356750" y="4191055"/>
            <a:ext cx="9842631" cy="1322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EF3B0C67-3930-9D4B-B70A-E35CB5EEAE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31A979C9-E59A-044B-9C9A-80A0EFF53D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46308" y="-370222"/>
            <a:ext cx="9842631" cy="1322524"/>
          </a:xfrm>
          <a:prstGeom prst="rect">
            <a:avLst/>
          </a:prstGeom>
        </p:spPr>
      </p:pic>
      <p:pic>
        <p:nvPicPr>
          <p:cNvPr id="16" name="Picture 15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F24BC107-99CF-A449-95FD-F9036F17A5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56750" y="4191055"/>
            <a:ext cx="9842631" cy="1322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i="0" baseline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B4CB9E-60DF-3748-9391-48F5E0164A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94" y="4502874"/>
            <a:ext cx="851311" cy="2485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24A2CA-3767-394F-80C8-B17C68C46AAF}"/>
              </a:ext>
            </a:extLst>
          </p:cNvPr>
          <p:cNvSpPr txBox="1"/>
          <p:nvPr userDrawn="1"/>
        </p:nvSpPr>
        <p:spPr>
          <a:xfrm>
            <a:off x="617449" y="465404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066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ieee.org</a:t>
            </a:r>
            <a:endParaRPr lang="en-US" sz="1100" b="1" dirty="0">
              <a:solidFill>
                <a:srgbClr val="0066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24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A717EE55-3FC2-2B41-9DB1-FC1386A382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F844326E-21B5-4946-82F3-F7751CC652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46308" y="-370222"/>
            <a:ext cx="9842631" cy="1322524"/>
          </a:xfrm>
          <a:prstGeom prst="rect">
            <a:avLst/>
          </a:prstGeom>
        </p:spPr>
      </p:pic>
      <p:pic>
        <p:nvPicPr>
          <p:cNvPr id="18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D14CAA4-1BC0-4141-847B-C13B6FD527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56750" y="4191055"/>
            <a:ext cx="9842631" cy="1322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i="0" baseline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B4CB9E-60DF-3748-9391-48F5E0164A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94" y="4502874"/>
            <a:ext cx="851311" cy="248583"/>
          </a:xfrm>
          <a:prstGeom prst="rect">
            <a:avLst/>
          </a:prstGeom>
        </p:spPr>
      </p:pic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61301-D528-D54E-9AF3-C5CCCC429BA7}"/>
              </a:ext>
            </a:extLst>
          </p:cNvPr>
          <p:cNvSpPr txBox="1"/>
          <p:nvPr userDrawn="1"/>
        </p:nvSpPr>
        <p:spPr>
          <a:xfrm>
            <a:off x="617449" y="465404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066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ieee.org</a:t>
            </a:r>
            <a:endParaRPr lang="en-US" sz="1100" b="1" dirty="0">
              <a:solidFill>
                <a:srgbClr val="0066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4258A5A3-4198-714A-9933-C46C235928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FBEB6-2594-7243-9F6F-C775E747D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94" y="4502874"/>
            <a:ext cx="851311" cy="248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B26FE1-5A22-FF48-98B1-348F27A5BCD3}"/>
              </a:ext>
            </a:extLst>
          </p:cNvPr>
          <p:cNvSpPr txBox="1"/>
          <p:nvPr userDrawn="1"/>
        </p:nvSpPr>
        <p:spPr>
          <a:xfrm>
            <a:off x="617449" y="465404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066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ieee.org</a:t>
            </a:r>
            <a:endParaRPr lang="en-US" sz="1100" b="1" dirty="0">
              <a:solidFill>
                <a:srgbClr val="0066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8A6F5E19-C5FF-D945-ADC2-EC4BD6FF88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46308" y="-370222"/>
            <a:ext cx="9842631" cy="1322524"/>
          </a:xfrm>
          <a:prstGeom prst="rect">
            <a:avLst/>
          </a:prstGeom>
        </p:spPr>
      </p:pic>
      <p:pic>
        <p:nvPicPr>
          <p:cNvPr id="15" name="Picture 1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1D8D6A58-05BB-F745-8062-C4CB43B594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356750" y="4191055"/>
            <a:ext cx="9842631" cy="13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CF24F3D7-9E0A-EC4A-BD1F-1DD32B1DCE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DE7962-DE4A-1F44-B31F-A9B2F28DD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94" y="4502874"/>
            <a:ext cx="851311" cy="248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9A00B9-4FF1-E648-A2F0-A928260AB604}"/>
              </a:ext>
            </a:extLst>
          </p:cNvPr>
          <p:cNvSpPr txBox="1"/>
          <p:nvPr userDrawn="1"/>
        </p:nvSpPr>
        <p:spPr>
          <a:xfrm>
            <a:off x="617449" y="465404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066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ieee.org</a:t>
            </a:r>
            <a:endParaRPr lang="en-US" sz="1100" b="1" dirty="0">
              <a:solidFill>
                <a:srgbClr val="0066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B49A2BF6-B3BD-4142-A8DB-8E9D05E997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46308" y="-370222"/>
            <a:ext cx="9842631" cy="1322524"/>
          </a:xfrm>
          <a:prstGeom prst="rect">
            <a:avLst/>
          </a:prstGeom>
        </p:spPr>
      </p:pic>
      <p:pic>
        <p:nvPicPr>
          <p:cNvPr id="17" name="Picture 1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E5308A44-74A8-C842-B6A2-BB127838B1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356750" y="4191055"/>
            <a:ext cx="9842631" cy="13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86508818-C68D-9A49-8D99-ED0D91097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308" y="-370222"/>
            <a:ext cx="9842631" cy="1322524"/>
          </a:xfrm>
          <a:prstGeom prst="rect">
            <a:avLst/>
          </a:prstGeom>
        </p:spPr>
      </p:pic>
      <p:pic>
        <p:nvPicPr>
          <p:cNvPr id="8" name="Picture 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3D88CC64-BF55-AD43-9C9A-4133FD29E3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-349316" y="4183621"/>
            <a:ext cx="9842631" cy="1322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94" y="4502874"/>
            <a:ext cx="851311" cy="248583"/>
          </a:xfrm>
          <a:prstGeom prst="rect">
            <a:avLst/>
          </a:prstGeom>
        </p:spPr>
      </p:pic>
      <p:pic>
        <p:nvPicPr>
          <p:cNvPr id="7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330F3594-342E-A641-A865-50DDC20D297E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-346308" y="-370222"/>
            <a:ext cx="9842631" cy="1322524"/>
          </a:xfrm>
          <a:prstGeom prst="rect">
            <a:avLst/>
          </a:prstGeom>
        </p:spPr>
      </p:pic>
      <p:pic>
        <p:nvPicPr>
          <p:cNvPr id="8" name="Picture 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0BD079B-1B24-D549-9953-B45ED3BCB345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10800000">
            <a:off x="-356750" y="4191055"/>
            <a:ext cx="9842631" cy="13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marL="0" marR="0" indent="0" algn="l" defTabSz="6858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2550" b="1" i="0" kern="1200">
          <a:solidFill>
            <a:srgbClr val="E3722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2BB9C9-3A8E-104E-8513-19D74C59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90" y="2465304"/>
            <a:ext cx="7886700" cy="620819"/>
          </a:xfrm>
        </p:spPr>
        <p:txBody>
          <a:bodyPr/>
          <a:lstStyle/>
          <a:p>
            <a:r>
              <a:rPr lang="en-GB" dirty="0"/>
              <a:t>Event Organisation Portal Using MEAN Stack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2B7458-8C49-5644-A4CE-948F06A7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639" y="3088182"/>
            <a:ext cx="8246843" cy="1473307"/>
          </a:xfrm>
        </p:spPr>
        <p:txBody>
          <a:bodyPr/>
          <a:lstStyle/>
          <a:p>
            <a:r>
              <a:rPr lang="en-GB" dirty="0"/>
              <a:t>Authors</a:t>
            </a:r>
            <a:r>
              <a:rPr lang="en-US" dirty="0"/>
              <a:t>:</a:t>
            </a:r>
          </a:p>
          <a:p>
            <a:r>
              <a:rPr lang="en-US" sz="1800" b="0" i="0" dirty="0">
                <a:solidFill>
                  <a:schemeClr val="tx1"/>
                </a:solidFill>
              </a:rPr>
              <a:t>Rashmee Wadagave,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Srushti Karoshi, Pranali Ravan, Rutuja Santikar, Rashmi Deshmukh</a:t>
            </a:r>
            <a:endParaRPr lang="en-US" sz="1800" b="0" i="0" dirty="0">
              <a:solidFill>
                <a:schemeClr val="tx1"/>
              </a:solidFill>
            </a:endParaRPr>
          </a:p>
          <a:p>
            <a:r>
              <a:rPr lang="en-GB" dirty="0"/>
              <a:t>Presented By:</a:t>
            </a:r>
          </a:p>
          <a:p>
            <a:r>
              <a:rPr lang="en-GB" sz="1800" b="0" i="0" dirty="0">
                <a:solidFill>
                  <a:schemeClr val="tx1"/>
                </a:solidFill>
              </a:rPr>
              <a:t>Rashmee Wadagave					</a:t>
            </a:r>
            <a:r>
              <a:rPr lang="en-GB" sz="1800" i="0" dirty="0">
                <a:solidFill>
                  <a:schemeClr val="tx1"/>
                </a:solidFill>
              </a:rPr>
              <a:t>Paper ID: ICSCDS167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0EA31-4C74-734E-8194-EB96A59B66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C03160-BF72-4CC5-A9BE-0EF83626A750}"/>
              </a:ext>
            </a:extLst>
          </p:cNvPr>
          <p:cNvSpPr txBox="1">
            <a:spLocks/>
          </p:cNvSpPr>
          <p:nvPr/>
        </p:nvSpPr>
        <p:spPr>
          <a:xfrm>
            <a:off x="2126087" y="-75338"/>
            <a:ext cx="4882301" cy="29218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kern="1200" baseline="0">
                <a:solidFill>
                  <a:srgbClr val="0066A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algn="ctr">
              <a:lnSpc>
                <a:spcPct val="95000"/>
              </a:lnSpc>
            </a:pPr>
            <a:r>
              <a:rPr lang="en-GB" sz="2400" b="1" dirty="0">
                <a:effectLst/>
              </a:rPr>
              <a:t>International Conference on</a:t>
            </a:r>
            <a:br>
              <a:rPr lang="en-GB" sz="2400" b="1" dirty="0">
                <a:effectLst/>
              </a:rPr>
            </a:br>
            <a:r>
              <a:rPr lang="en-GB" sz="2400" b="1" dirty="0">
                <a:effectLst/>
              </a:rPr>
              <a:t>Sustainable Computing and Data</a:t>
            </a:r>
          </a:p>
          <a:p>
            <a:pPr algn="ctr">
              <a:lnSpc>
                <a:spcPct val="95000"/>
              </a:lnSpc>
            </a:pPr>
            <a:r>
              <a:rPr lang="en-GB" sz="2400" b="1" dirty="0">
                <a:effectLst/>
              </a:rPr>
              <a:t>Communication Systems</a:t>
            </a:r>
            <a:br>
              <a:rPr lang="en-GB" sz="2400" b="1" dirty="0">
                <a:effectLst/>
              </a:rPr>
            </a:br>
            <a:r>
              <a:rPr lang="en-GB" sz="1900" b="1" dirty="0">
                <a:effectLst/>
              </a:rPr>
              <a:t>ICSCDS-2022</a:t>
            </a:r>
          </a:p>
          <a:p>
            <a:pPr algn="ctr">
              <a:lnSpc>
                <a:spcPct val="95000"/>
              </a:lnSpc>
            </a:pPr>
            <a:r>
              <a:rPr lang="en-GB" sz="1900" b="1" dirty="0"/>
              <a:t>Shree Venkateshwara Hi-Tech Engineering College</a:t>
            </a:r>
            <a:br>
              <a:rPr lang="en-GB" sz="1900" b="1" dirty="0"/>
            </a:br>
            <a:r>
              <a:rPr lang="en-GB" sz="1900" b="1" dirty="0">
                <a:effectLst/>
              </a:rPr>
              <a:t>Erode, India</a:t>
            </a:r>
            <a:endParaRPr lang="en-GB" sz="1900" b="1" dirty="0"/>
          </a:p>
          <a:p>
            <a:pPr algn="ctr">
              <a:lnSpc>
                <a:spcPct val="95000"/>
              </a:lnSpc>
            </a:pPr>
            <a:endParaRPr lang="en-GB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202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F8B5B-6185-4CB9-A2A8-DF11B922A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13317-E542-40D9-834A-DF0097C0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18" y="340878"/>
            <a:ext cx="7241527" cy="2230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6CA0E-A1EB-4121-A3AD-673BCD7F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62" y="2571750"/>
            <a:ext cx="6001407" cy="13312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0971BD9-7C2F-4F80-9F60-F66C4B2B768B}"/>
              </a:ext>
            </a:extLst>
          </p:cNvPr>
          <p:cNvSpPr txBox="1">
            <a:spLocks/>
          </p:cNvSpPr>
          <p:nvPr/>
        </p:nvSpPr>
        <p:spPr>
          <a:xfrm>
            <a:off x="1418898" y="3948398"/>
            <a:ext cx="5875282" cy="41500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50" b="1" i="0" kern="1200">
                <a:solidFill>
                  <a:srgbClr val="E3722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algn="ctr"/>
            <a:r>
              <a:rPr lang="en-GB" sz="1800" b="0" dirty="0">
                <a:solidFill>
                  <a:schemeClr val="tx1"/>
                </a:solidFill>
                <a:latin typeface="NimbusRomNo9L-Regu"/>
              </a:rPr>
              <a:t>C</a:t>
            </a:r>
            <a:r>
              <a:rPr lang="en-US" sz="1800" b="0" dirty="0" err="1">
                <a:solidFill>
                  <a:schemeClr val="tx1"/>
                </a:solidFill>
                <a:latin typeface="NimbusRomNo9L-Regu"/>
              </a:rPr>
              <a:t>onnection</a:t>
            </a:r>
            <a:r>
              <a:rPr lang="en-US" sz="1800" b="0" dirty="0">
                <a:solidFill>
                  <a:schemeClr val="tx1"/>
                </a:solidFill>
                <a:latin typeface="NimbusRomNo9L-Regu"/>
              </a:rPr>
              <a:t> of MongoDB to express </a:t>
            </a:r>
            <a:r>
              <a:rPr lang="en-US" sz="1800" b="0" dirty="0" err="1">
                <a:solidFill>
                  <a:schemeClr val="tx1"/>
                </a:solidFill>
                <a:latin typeface="NimbusRomNo9L-Regu"/>
              </a:rPr>
              <a:t>Js</a:t>
            </a:r>
            <a:r>
              <a:rPr lang="en-US" sz="1800" b="0" dirty="0">
                <a:solidFill>
                  <a:schemeClr val="tx1"/>
                </a:solidFill>
                <a:latin typeface="NimbusRomNo9L-Regu"/>
              </a:rPr>
              <a:t> and accessing data from </a:t>
            </a:r>
            <a:r>
              <a:rPr lang="en-US" sz="1800" b="0" dirty="0" err="1">
                <a:solidFill>
                  <a:schemeClr val="tx1"/>
                </a:solidFill>
                <a:latin typeface="NimbusRomNo9L-Regu"/>
              </a:rPr>
              <a:t>DataBase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9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359FF-AA94-4A23-8F12-3A834103E6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628D3-AB98-4934-AA52-63A3D6594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73" y="315194"/>
            <a:ext cx="5964454" cy="35685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8396ADE-3885-444F-8684-7B51DFE101F7}"/>
              </a:ext>
            </a:extLst>
          </p:cNvPr>
          <p:cNvSpPr txBox="1">
            <a:spLocks/>
          </p:cNvSpPr>
          <p:nvPr/>
        </p:nvSpPr>
        <p:spPr>
          <a:xfrm>
            <a:off x="1589773" y="4077903"/>
            <a:ext cx="5788489" cy="41500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50" b="1" i="0" kern="1200">
                <a:solidFill>
                  <a:srgbClr val="E3722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algn="ctr"/>
            <a:r>
              <a:rPr lang="en-GB" sz="1800" b="0" dirty="0">
                <a:solidFill>
                  <a:schemeClr val="tx1"/>
                </a:solidFill>
                <a:latin typeface="NimbusRomNo9L-Regu"/>
              </a:rPr>
              <a:t>A</a:t>
            </a:r>
            <a:r>
              <a:rPr lang="en-US" sz="1800" b="0" dirty="0" err="1">
                <a:solidFill>
                  <a:schemeClr val="tx1"/>
                </a:solidFill>
                <a:latin typeface="NimbusRomNo9L-Regu"/>
              </a:rPr>
              <a:t>uthentication</a:t>
            </a:r>
            <a:r>
              <a:rPr lang="en-US" sz="1800" b="0" dirty="0">
                <a:solidFill>
                  <a:schemeClr val="tx1"/>
                </a:solidFill>
                <a:latin typeface="NimbusRomNo9L-Regu"/>
              </a:rPr>
              <a:t> using JWT(</a:t>
            </a:r>
            <a:r>
              <a:rPr lang="en-US" sz="1800" b="0" dirty="0" err="1">
                <a:solidFill>
                  <a:schemeClr val="tx1"/>
                </a:solidFill>
                <a:latin typeface="NimbusRomNo9L-Regu"/>
              </a:rPr>
              <a:t>Json</a:t>
            </a:r>
            <a:r>
              <a:rPr lang="en-US" sz="1800" b="0" dirty="0">
                <a:solidFill>
                  <a:schemeClr val="tx1"/>
                </a:solidFill>
                <a:latin typeface="NimbusRomNo9L-Regu"/>
              </a:rPr>
              <a:t> Web Token)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3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0E8E1-65EE-416C-8395-48A4119DA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A06FE-4728-431E-916F-E2C0685A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74" y="581844"/>
            <a:ext cx="8375051" cy="31445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72916A-6127-4ADC-8E3B-A965EF3A353B}"/>
              </a:ext>
            </a:extLst>
          </p:cNvPr>
          <p:cNvSpPr txBox="1">
            <a:spLocks/>
          </p:cNvSpPr>
          <p:nvPr/>
        </p:nvSpPr>
        <p:spPr>
          <a:xfrm>
            <a:off x="987973" y="3878207"/>
            <a:ext cx="6936828" cy="41500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50" b="1" i="0" kern="1200">
                <a:solidFill>
                  <a:srgbClr val="E3722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algn="ctr"/>
            <a:r>
              <a:rPr lang="en-GB" sz="1800" b="0" dirty="0">
                <a:solidFill>
                  <a:schemeClr val="tx1"/>
                </a:solidFill>
                <a:latin typeface="NimbusRomNo9L-Regu"/>
              </a:rPr>
              <a:t>W</a:t>
            </a:r>
            <a:r>
              <a:rPr lang="en-US" sz="1800" b="0" dirty="0" err="1">
                <a:solidFill>
                  <a:schemeClr val="tx1"/>
                </a:solidFill>
                <a:latin typeface="NimbusRomNo9L-Regu"/>
              </a:rPr>
              <a:t>orking</a:t>
            </a:r>
            <a:r>
              <a:rPr lang="en-US" sz="1800" b="0" dirty="0">
                <a:solidFill>
                  <a:schemeClr val="tx1"/>
                </a:solidFill>
                <a:latin typeface="NimbusRomNo9L-Regu"/>
              </a:rPr>
              <a:t> of Event </a:t>
            </a:r>
            <a:r>
              <a:rPr lang="en-US" sz="1800" b="0" dirty="0" err="1">
                <a:solidFill>
                  <a:schemeClr val="tx1"/>
                </a:solidFill>
                <a:latin typeface="NimbusRomNo9L-Regu"/>
              </a:rPr>
              <a:t>Organisation</a:t>
            </a:r>
            <a:r>
              <a:rPr lang="en-US" sz="1800" b="0" dirty="0">
                <a:solidFill>
                  <a:schemeClr val="tx1"/>
                </a:solidFill>
                <a:latin typeface="NimbusRomNo9L-Regu"/>
              </a:rPr>
              <a:t> portal using MEAN Stack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0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0D71-2487-4851-8534-A007055F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6F082-6D13-43AA-A31C-1C868495C9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Using MEAN Stack, we create a mobile application for this website</a:t>
            </a:r>
          </a:p>
          <a:p>
            <a:r>
              <a:rPr lang="en-GB" dirty="0"/>
              <a:t>Adding more features to this site can make the website more convenient.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49881-0A9A-42BA-9AAF-DE33D3022D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A448-D108-4E9C-8A38-F0826FE4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FF07-E569-480F-A932-47A0A7C1A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sz="1800" dirty="0">
                <a:latin typeface="NimbusRomNo9L-Regu"/>
              </a:rPr>
              <a:t>W</a:t>
            </a:r>
            <a:r>
              <a:rPr lang="en-US" sz="1800" b="0" i="0" u="none" strike="noStrike" baseline="0" dirty="0">
                <a:latin typeface="NimbusRomNo9L-Regu"/>
              </a:rPr>
              <a:t>eb application “Event </a:t>
            </a:r>
            <a:r>
              <a:rPr lang="en-GB" sz="1800" b="0" i="0" u="none" strike="noStrike" baseline="0" dirty="0">
                <a:latin typeface="NimbusRomNo9L-Regu"/>
              </a:rPr>
              <a:t>Organisation” is useful for every institute. With the use of the latest technology MEAN stack development of this web application </a:t>
            </a:r>
            <a:r>
              <a:rPr lang="en-US" sz="1800" b="0" i="0" u="none" strike="noStrike" baseline="0" dirty="0">
                <a:latin typeface="NimbusRomNo9L-Regu"/>
              </a:rPr>
              <a:t>made it easy. </a:t>
            </a:r>
            <a:r>
              <a:rPr lang="en-GB" sz="1800" b="0" i="0" u="none" strike="noStrike" baseline="0" dirty="0">
                <a:latin typeface="NimbusRomNo9L-Regu"/>
              </a:rPr>
              <a:t>The scalable deployment of the web –services using MEAN stack also eminence further exploration as the </a:t>
            </a:r>
            <a:r>
              <a:rPr lang="en-US" sz="1800" b="0" i="0" u="none" strike="noStrike" baseline="0" dirty="0">
                <a:latin typeface="NimbusRomNo9L-Regu"/>
              </a:rPr>
              <a:t>technology matures.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FC29-7CAD-423E-B9C8-16617D4107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1236-EC4D-4615-A244-A99227BA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19" y="215612"/>
            <a:ext cx="7886700" cy="415002"/>
          </a:xfrm>
        </p:spPr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0DB0-2F5A-4552-AF0E-B786199CF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290" y="682227"/>
            <a:ext cx="8714565" cy="410873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050" b="0" i="0" u="none" strike="noStrike" baseline="0" dirty="0">
                <a:latin typeface="NimbusRomNo9L-Regu"/>
              </a:rPr>
              <a:t>[1] M. P. S. Mr. </a:t>
            </a:r>
            <a:r>
              <a:rPr lang="en-GB" sz="1050" b="0" i="0" u="none" strike="noStrike" baseline="0" dirty="0" err="1">
                <a:latin typeface="NimbusRomNo9L-Regu"/>
              </a:rPr>
              <a:t>Ninaad</a:t>
            </a:r>
            <a:r>
              <a:rPr lang="en-GB" sz="1050" b="0" i="0" u="none" strike="noStrike" baseline="0" dirty="0">
                <a:latin typeface="NimbusRomNo9L-Regu"/>
              </a:rPr>
              <a:t> </a:t>
            </a:r>
            <a:r>
              <a:rPr lang="en-GB" sz="1050" b="0" i="0" u="none" strike="noStrike" baseline="0" dirty="0" err="1">
                <a:latin typeface="NimbusRomNo9L-Regu"/>
              </a:rPr>
              <a:t>Nirgudkar</a:t>
            </a:r>
            <a:r>
              <a:rPr lang="en-GB" sz="1050" b="0" i="0" u="none" strike="noStrike" baseline="0" dirty="0">
                <a:latin typeface="NimbusRomNo9L-Regu"/>
              </a:rPr>
              <a:t>, “The mean stack,” </a:t>
            </a:r>
            <a:r>
              <a:rPr lang="en-GB" sz="1050" b="0" i="0" u="none" strike="noStrike" baseline="0" dirty="0">
                <a:latin typeface="NimbusRomNo9L-ReguItal"/>
              </a:rPr>
              <a:t>International Research Journal of Engineering and Technology (IRJET)</a:t>
            </a:r>
            <a:r>
              <a:rPr lang="en-GB" sz="1050" b="0" i="0" u="none" strike="noStrike" baseline="0" dirty="0">
                <a:latin typeface="NimbusRomNo9L-Regu"/>
              </a:rPr>
              <a:t>, vol. 4, 2017.</a:t>
            </a:r>
          </a:p>
          <a:p>
            <a:pPr marL="0" indent="0" algn="l">
              <a:buNone/>
            </a:pPr>
            <a:r>
              <a:rPr lang="en-GB" sz="1050" b="0" i="0" u="none" strike="noStrike" baseline="0" dirty="0">
                <a:latin typeface="NimbusRomNo9L-Regu"/>
              </a:rPr>
              <a:t>[2] . </a:t>
            </a:r>
            <a:r>
              <a:rPr lang="en-GB" sz="1050" b="0" i="0" u="none" strike="noStrike" baseline="0" dirty="0" err="1">
                <a:latin typeface="NimbusRomNo9L-Regu"/>
              </a:rPr>
              <a:t>Ramappa</a:t>
            </a:r>
            <a:r>
              <a:rPr lang="en-GB" sz="1050" b="0" i="0" u="none" strike="noStrike" baseline="0" dirty="0">
                <a:latin typeface="NimbusRomNo9L-Regu"/>
              </a:rPr>
              <a:t> and D. </a:t>
            </a:r>
            <a:r>
              <a:rPr lang="en-GB" sz="1050" b="0" i="0" u="none" strike="noStrike" baseline="0" dirty="0" err="1">
                <a:latin typeface="NimbusRomNo9L-Regu"/>
              </a:rPr>
              <a:t>Bein</a:t>
            </a:r>
            <a:r>
              <a:rPr lang="en-GB" sz="1050" b="0" i="0" u="none" strike="noStrike" baseline="0" dirty="0">
                <a:latin typeface="NimbusRomNo9L-Regu"/>
              </a:rPr>
              <a:t>, “Musiqglobe.fm using mean stack,” 2018 IEEE </a:t>
            </a:r>
            <a:r>
              <a:rPr lang="en-GB" sz="1050" b="0" i="0" u="none" strike="noStrike" baseline="0" dirty="0">
                <a:latin typeface="NimbusRomNo9L-ReguItal"/>
              </a:rPr>
              <a:t>8th Annual Computing and Communication Workshop and Conference </a:t>
            </a:r>
            <a:r>
              <a:rPr lang="en-US" sz="1050" b="0" i="0" u="none" strike="noStrike" baseline="0" dirty="0">
                <a:latin typeface="NimbusRomNo9L-Regu"/>
              </a:rPr>
              <a:t>(CCWC), pp. 661–664, 2018.</a:t>
            </a:r>
          </a:p>
          <a:p>
            <a:pPr marL="0" indent="0" algn="l">
              <a:buNone/>
            </a:pPr>
            <a:r>
              <a:rPr lang="en-GB" sz="1050" b="0" i="0" u="none" strike="noStrike" baseline="0" dirty="0">
                <a:latin typeface="NimbusRomNo9L-Regu"/>
              </a:rPr>
              <a:t>[3] A. J. Poulter, S. J. Johnston, and S. J. Cox, “Using the mean stack to implement a restful service for an internet of things application,” 2015 </a:t>
            </a:r>
            <a:r>
              <a:rPr lang="en-GB" sz="1050" b="0" i="0" u="none" strike="noStrike" baseline="0" dirty="0">
                <a:latin typeface="NimbusRomNo9L-ReguItal"/>
              </a:rPr>
              <a:t>IEEE 2nd World Forum on Internet of Things (WF-IoT)</a:t>
            </a:r>
            <a:r>
              <a:rPr lang="en-GB" sz="1050" b="0" i="0" u="none" strike="noStrike" baseline="0" dirty="0">
                <a:latin typeface="NimbusRomNo9L-Regu"/>
              </a:rPr>
              <a:t>, pp. 280–285, </a:t>
            </a:r>
            <a:r>
              <a:rPr lang="en-US" sz="1050" b="0" i="0" u="none" strike="noStrike" baseline="0" dirty="0">
                <a:latin typeface="NimbusRomNo9L-Regu"/>
              </a:rPr>
              <a:t>2015.</a:t>
            </a:r>
          </a:p>
          <a:p>
            <a:pPr marL="0" indent="0" algn="l">
              <a:buNone/>
            </a:pPr>
            <a:r>
              <a:rPr lang="fr-FR" sz="1050" b="0" i="0" u="none" strike="noStrike" baseline="0" dirty="0">
                <a:latin typeface="NimbusRomNo9L-Regu"/>
              </a:rPr>
              <a:t>[4] “</a:t>
            </a:r>
            <a:r>
              <a:rPr lang="fr-FR" sz="1050" b="0" i="0" u="none" strike="noStrike" baseline="0" dirty="0" err="1">
                <a:latin typeface="NimbusRomNo9L-Regu"/>
              </a:rPr>
              <a:t>Angular</a:t>
            </a:r>
            <a:r>
              <a:rPr lang="fr-FR" sz="1050" b="0" i="0" u="none" strike="noStrike" baseline="0" dirty="0">
                <a:latin typeface="NimbusRomNo9L-Regu"/>
              </a:rPr>
              <a:t> documentation.” [Online]. </a:t>
            </a:r>
            <a:r>
              <a:rPr lang="fr-FR" sz="1050" b="0" i="0" u="none" strike="noStrike" baseline="0" dirty="0" err="1">
                <a:latin typeface="NimbusRomNo9L-Regu"/>
              </a:rPr>
              <a:t>Available</a:t>
            </a:r>
            <a:r>
              <a:rPr lang="fr-FR" sz="1050" b="0" i="0" u="none" strike="noStrike" baseline="0" dirty="0">
                <a:latin typeface="NimbusRomNo9L-Regu"/>
              </a:rPr>
              <a:t>: https://angular.io/docs</a:t>
            </a:r>
          </a:p>
          <a:p>
            <a:pPr marL="0" indent="0" algn="l">
              <a:buNone/>
            </a:pPr>
            <a:r>
              <a:rPr lang="fr-FR" sz="1050" b="0" i="0" u="none" strike="noStrike" baseline="0" dirty="0">
                <a:latin typeface="NimbusRomNo9L-Regu"/>
              </a:rPr>
              <a:t>[5] “Node </a:t>
            </a:r>
            <a:r>
              <a:rPr lang="fr-FR" sz="1050" b="0" i="0" u="none" strike="noStrike" baseline="0" dirty="0" err="1">
                <a:latin typeface="NimbusRomNo9L-Regu"/>
              </a:rPr>
              <a:t>js</a:t>
            </a:r>
            <a:r>
              <a:rPr lang="fr-FR" sz="1050" b="0" i="0" u="none" strike="noStrike" baseline="0" dirty="0">
                <a:latin typeface="NimbusRomNo9L-Regu"/>
              </a:rPr>
              <a:t> documentation.” [Online]. </a:t>
            </a:r>
            <a:r>
              <a:rPr lang="fr-FR" sz="1050" b="0" i="0" u="none" strike="noStrike" baseline="0" dirty="0" err="1">
                <a:latin typeface="NimbusRomNo9L-Regu"/>
              </a:rPr>
              <a:t>Available</a:t>
            </a:r>
            <a:r>
              <a:rPr lang="fr-FR" sz="1050" b="0" i="0" u="none" strike="noStrike" baseline="0" dirty="0">
                <a:latin typeface="NimbusRomNo9L-Regu"/>
              </a:rPr>
              <a:t>: </a:t>
            </a:r>
            <a:r>
              <a:rPr lang="en-US" sz="1050" b="0" i="0" u="none" strike="noStrike" baseline="0" dirty="0">
                <a:latin typeface="NimbusRomNo9L-Regu"/>
              </a:rPr>
              <a:t>https://nodejs.org/en/docs/</a:t>
            </a:r>
          </a:p>
          <a:p>
            <a:pPr marL="0" indent="0" algn="l">
              <a:buNone/>
            </a:pPr>
            <a:r>
              <a:rPr lang="fr-FR" sz="1050" b="0" i="0" u="none" strike="noStrike" baseline="0" dirty="0">
                <a:latin typeface="NimbusRomNo9L-Regu"/>
              </a:rPr>
              <a:t>[6] “Express </a:t>
            </a:r>
            <a:r>
              <a:rPr lang="fr-FR" sz="1050" b="0" i="0" u="none" strike="noStrike" baseline="0" dirty="0" err="1">
                <a:latin typeface="NimbusRomNo9L-Regu"/>
              </a:rPr>
              <a:t>js</a:t>
            </a:r>
            <a:r>
              <a:rPr lang="fr-FR" sz="1050" b="0" i="0" u="none" strike="noStrike" baseline="0" dirty="0">
                <a:latin typeface="NimbusRomNo9L-Regu"/>
              </a:rPr>
              <a:t> documentation.” [Online]. </a:t>
            </a:r>
            <a:r>
              <a:rPr lang="fr-FR" sz="1050" b="0" i="0" u="none" strike="noStrike" baseline="0" dirty="0" err="1">
                <a:latin typeface="NimbusRomNo9L-Regu"/>
              </a:rPr>
              <a:t>Available</a:t>
            </a:r>
            <a:r>
              <a:rPr lang="fr-FR" sz="1050" b="0" i="0" u="none" strike="noStrike" baseline="0" dirty="0">
                <a:latin typeface="NimbusRomNo9L-Regu"/>
              </a:rPr>
              <a:t>: https://expressjs.com/</a:t>
            </a:r>
          </a:p>
          <a:p>
            <a:pPr marL="0" indent="0" algn="l">
              <a:buNone/>
            </a:pPr>
            <a:r>
              <a:rPr lang="fr-FR" sz="1050" b="0" i="0" u="none" strike="noStrike" baseline="0" dirty="0">
                <a:latin typeface="NimbusRomNo9L-Regu"/>
              </a:rPr>
              <a:t>[7] “</a:t>
            </a:r>
            <a:r>
              <a:rPr lang="fr-FR" sz="1050" b="0" i="0" u="none" strike="noStrike" baseline="0" dirty="0" err="1">
                <a:latin typeface="NimbusRomNo9L-Regu"/>
              </a:rPr>
              <a:t>Mongodb</a:t>
            </a:r>
            <a:r>
              <a:rPr lang="fr-FR" sz="1050" b="0" i="0" u="none" strike="noStrike" baseline="0" dirty="0">
                <a:latin typeface="NimbusRomNo9L-Regu"/>
              </a:rPr>
              <a:t> documentation.” [Online]. </a:t>
            </a:r>
            <a:r>
              <a:rPr lang="fr-FR" sz="1050" b="0" i="0" u="none" strike="noStrike" baseline="0" dirty="0" err="1">
                <a:latin typeface="NimbusRomNo9L-Regu"/>
              </a:rPr>
              <a:t>Available</a:t>
            </a:r>
            <a:r>
              <a:rPr lang="fr-FR" sz="1050" b="0" i="0" u="none" strike="noStrike" baseline="0" dirty="0">
                <a:latin typeface="NimbusRomNo9L-Regu"/>
              </a:rPr>
              <a:t>: </a:t>
            </a:r>
            <a:r>
              <a:rPr lang="en-US" sz="1050" b="0" i="0" u="none" strike="noStrike" baseline="0" dirty="0">
                <a:latin typeface="NimbusRomNo9L-Regu"/>
              </a:rPr>
              <a:t>https://docs.mongodb.com/</a:t>
            </a:r>
          </a:p>
          <a:p>
            <a:pPr marL="0" indent="0" algn="l">
              <a:buNone/>
            </a:pPr>
            <a:r>
              <a:rPr lang="en-GB" sz="1050" b="0" i="0" u="none" strike="noStrike" baseline="0" dirty="0">
                <a:latin typeface="NimbusRomNo9L-Regu"/>
              </a:rPr>
              <a:t>[8] K. K. Logesh M, “Mean stack web development,” International Research </a:t>
            </a:r>
            <a:r>
              <a:rPr lang="en-GB" sz="1050" b="0" i="0" u="none" strike="noStrike" baseline="0" dirty="0">
                <a:latin typeface="NimbusRomNo9L-ReguItal"/>
              </a:rPr>
              <a:t>Journal of Engineering and Technology (IRJET)</a:t>
            </a:r>
            <a:r>
              <a:rPr lang="en-GB" sz="1050" b="0" i="0" u="none" strike="noStrike" baseline="0" dirty="0">
                <a:latin typeface="NimbusRomNo9L-Regu"/>
              </a:rPr>
              <a:t>, vol. 7, 2020.</a:t>
            </a:r>
          </a:p>
          <a:p>
            <a:pPr marL="0" indent="0" algn="l">
              <a:buNone/>
            </a:pPr>
            <a:r>
              <a:rPr lang="en-US" sz="1050" b="0" i="0" u="none" strike="noStrike" baseline="0" dirty="0">
                <a:latin typeface="NimbusRomNo9L-Regu"/>
              </a:rPr>
              <a:t>[9] Munawar, </a:t>
            </a:r>
            <a:r>
              <a:rPr lang="en-US" sz="1050" b="0" i="0" u="none" strike="noStrike" baseline="0" dirty="0" err="1">
                <a:latin typeface="NimbusRomNo9L-Regu"/>
              </a:rPr>
              <a:t>Ghifari</a:t>
            </a:r>
            <a:r>
              <a:rPr lang="en-US" sz="1050" b="0" i="0" u="none" strike="noStrike" baseline="0" dirty="0">
                <a:latin typeface="NimbusRomNo9L-Regu"/>
              </a:rPr>
              <a:t>. (2018)., “Analisa </a:t>
            </a:r>
            <a:r>
              <a:rPr lang="en-US" sz="1050" b="0" i="0" u="none" strike="noStrike" baseline="0" dirty="0" err="1">
                <a:latin typeface="NimbusRomNo9L-Regu"/>
              </a:rPr>
              <a:t>Penerapan</a:t>
            </a:r>
            <a:r>
              <a:rPr lang="en-US" sz="1050" b="0" i="0" u="none" strike="noStrike" baseline="0" dirty="0">
                <a:latin typeface="NimbusRomNo9L-Regu"/>
              </a:rPr>
              <a:t> MEAN Stack </a:t>
            </a:r>
            <a:r>
              <a:rPr lang="en-US" sz="1050" b="0" i="0" u="none" strike="noStrike" baseline="0" dirty="0" err="1">
                <a:latin typeface="NimbusRomNo9L-Regu"/>
              </a:rPr>
              <a:t>Dalam</a:t>
            </a:r>
            <a:r>
              <a:rPr lang="en-US" sz="1050" dirty="0">
                <a:latin typeface="NimbusRomNo9L-Regu"/>
              </a:rPr>
              <a:t> </a:t>
            </a:r>
            <a:r>
              <a:rPr lang="en-GB" sz="1050" b="0" i="0" u="none" strike="noStrike" baseline="0" dirty="0" err="1">
                <a:latin typeface="NimbusRomNo9L-Regu"/>
              </a:rPr>
              <a:t>Pengembangan</a:t>
            </a:r>
            <a:r>
              <a:rPr lang="en-GB" sz="1050" b="0" i="0" u="none" strike="noStrike" baseline="0" dirty="0">
                <a:latin typeface="NimbusRomNo9L-Regu"/>
              </a:rPr>
              <a:t> Web </a:t>
            </a:r>
            <a:r>
              <a:rPr lang="en-GB" sz="1050" b="0" i="0" u="none" strike="noStrike" baseline="0" dirty="0" err="1">
                <a:latin typeface="NimbusRomNo9L-Regu"/>
              </a:rPr>
              <a:t>Berbasis</a:t>
            </a:r>
            <a:r>
              <a:rPr lang="en-GB" sz="1050" b="0" i="0" u="none" strike="noStrike" baseline="0" dirty="0">
                <a:latin typeface="NimbusRomNo9L-Regu"/>
              </a:rPr>
              <a:t> Deklaratif.”,</a:t>
            </a:r>
            <a:r>
              <a:rPr lang="en-GB" sz="1050" b="0" i="0" u="none" strike="noStrike" baseline="0" dirty="0">
                <a:latin typeface="NimbusRomNo9L-ReguItal"/>
              </a:rPr>
              <a:t>9th Industrial Research Workshop</a:t>
            </a:r>
          </a:p>
          <a:p>
            <a:pPr marL="0" indent="0" algn="l">
              <a:buNone/>
            </a:pPr>
            <a:r>
              <a:rPr lang="en-US" sz="1050" b="0" i="0" u="none" strike="noStrike" baseline="0" dirty="0">
                <a:latin typeface="NimbusRomNo9L-ReguItal"/>
              </a:rPr>
              <a:t>and National Seminar.</a:t>
            </a:r>
          </a:p>
          <a:p>
            <a:pPr marL="0" indent="0" algn="l">
              <a:buNone/>
            </a:pPr>
            <a:r>
              <a:rPr lang="en-US" sz="1050" b="0" i="0" u="none" strike="noStrike" baseline="0" dirty="0">
                <a:latin typeface="NimbusRomNo9L-Regu"/>
              </a:rPr>
              <a:t>[10] Patel, Viral, </a:t>
            </a:r>
            <a:r>
              <a:rPr lang="en-US" sz="1050" b="0" i="0" u="none" strike="noStrike" baseline="0" dirty="0" err="1">
                <a:latin typeface="NimbusRomNo9L-Regu"/>
              </a:rPr>
              <a:t>Daanyaal</a:t>
            </a:r>
            <a:r>
              <a:rPr lang="en-US" sz="1050" b="0" i="0" u="none" strike="noStrike" baseline="0" dirty="0">
                <a:latin typeface="NimbusRomNo9L-Regu"/>
              </a:rPr>
              <a:t> Kapadia, Deval </a:t>
            </a:r>
            <a:r>
              <a:rPr lang="en-US" sz="1050" b="0" i="0" u="none" strike="noStrike" baseline="0" dirty="0" err="1">
                <a:latin typeface="NimbusRomNo9L-Regu"/>
              </a:rPr>
              <a:t>Ghevariya</a:t>
            </a:r>
            <a:r>
              <a:rPr lang="en-US" sz="1050" b="0" i="0" u="none" strike="noStrike" baseline="0" dirty="0">
                <a:latin typeface="NimbusRomNo9L-Regu"/>
              </a:rPr>
              <a:t>, and </a:t>
            </a:r>
            <a:r>
              <a:rPr lang="en-US" sz="1050" b="0" i="0" u="none" strike="noStrike" baseline="0" dirty="0" err="1">
                <a:latin typeface="NimbusRomNo9L-Regu"/>
              </a:rPr>
              <a:t>Shiburaj</a:t>
            </a:r>
            <a:r>
              <a:rPr lang="en-US" sz="1050" b="0" i="0" u="none" strike="noStrike" baseline="0" dirty="0">
                <a:latin typeface="NimbusRomNo9L-Regu"/>
              </a:rPr>
              <a:t> </a:t>
            </a:r>
            <a:r>
              <a:rPr lang="en-US" sz="1050" b="0" i="0" u="none" strike="noStrike" baseline="0" dirty="0" err="1">
                <a:latin typeface="NimbusRomNo9L-Regu"/>
              </a:rPr>
              <a:t>Pappu</a:t>
            </a:r>
            <a:r>
              <a:rPr lang="en-US" sz="1050" b="0" i="0" u="none" strike="noStrike" baseline="0" dirty="0">
                <a:latin typeface="NimbusRomNo9L-Regu"/>
              </a:rPr>
              <a:t>. </a:t>
            </a:r>
            <a:r>
              <a:rPr lang="en-GB" sz="1050" b="0" i="0" u="none" strike="noStrike" baseline="0" dirty="0">
                <a:latin typeface="NimbusRomNo9L-Regu"/>
              </a:rPr>
              <a:t>”All India Grievance Redressal App.” Journal of Information Technology</a:t>
            </a:r>
          </a:p>
          <a:p>
            <a:pPr marL="0" indent="0" algn="l">
              <a:buNone/>
            </a:pPr>
            <a:r>
              <a:rPr lang="en-GB" sz="1050" b="0" i="0" u="none" strike="noStrike" baseline="0" dirty="0">
                <a:latin typeface="NimbusRomNo9L-Regu"/>
              </a:rPr>
              <a:t>and Digital World 2, no. 2 (2020): 91-99.</a:t>
            </a:r>
          </a:p>
          <a:p>
            <a:pPr marL="0" indent="0" algn="l">
              <a:buNone/>
            </a:pPr>
            <a:r>
              <a:rPr lang="en-GB" sz="1050" b="0" i="0" u="none" strike="noStrike" baseline="0" dirty="0">
                <a:latin typeface="NimbusRomNo9L-Regu"/>
              </a:rPr>
              <a:t>[11] Kumar, Dinesh, and Dr S. </a:t>
            </a:r>
            <a:r>
              <a:rPr lang="en-GB" sz="1050" b="0" i="0" u="none" strike="noStrike" baseline="0" dirty="0" err="1">
                <a:latin typeface="NimbusRomNo9L-Regu"/>
              </a:rPr>
              <a:t>Smys</a:t>
            </a:r>
            <a:r>
              <a:rPr lang="en-GB" sz="1050" b="0" i="0" u="none" strike="noStrike" baseline="0" dirty="0">
                <a:latin typeface="NimbusRomNo9L-Regu"/>
              </a:rPr>
              <a:t>. ”Enhancing Security Mechanisms for Healthcare Informatics Using Ubiquitous Cloud.” Journal of Ubiquitous </a:t>
            </a:r>
            <a:r>
              <a:rPr lang="en-US" sz="1050" b="0" i="0" u="none" strike="noStrike" baseline="0" dirty="0">
                <a:latin typeface="NimbusRomNo9L-Regu"/>
              </a:rPr>
              <a:t>Computing and Communication Technologies (UCCT) 2, no. 01 (2020):19-28.</a:t>
            </a:r>
          </a:p>
          <a:p>
            <a:pPr marL="0" indent="0" algn="l">
              <a:buNone/>
            </a:pPr>
            <a:r>
              <a:rPr lang="en-US" sz="1050" b="0" i="0" u="none" strike="noStrike" baseline="0" dirty="0">
                <a:latin typeface="NimbusRomNo9L-Regu"/>
              </a:rPr>
              <a:t>[12] </a:t>
            </a:r>
            <a:r>
              <a:rPr lang="en-US" sz="1050" b="0" i="0" u="none" strike="noStrike" baseline="0" dirty="0" err="1">
                <a:latin typeface="NimbusRomNo9L-Regu"/>
              </a:rPr>
              <a:t>Ityala</a:t>
            </a:r>
            <a:r>
              <a:rPr lang="en-US" sz="1050" b="0" i="0" u="none" strike="noStrike" baseline="0" dirty="0">
                <a:latin typeface="NimbusRomNo9L-Regu"/>
              </a:rPr>
              <a:t>, </a:t>
            </a:r>
            <a:r>
              <a:rPr lang="en-US" sz="1050" b="0" i="0" u="none" strike="noStrike" baseline="0" dirty="0" err="1">
                <a:latin typeface="NimbusRomNo9L-Regu"/>
              </a:rPr>
              <a:t>Saiteja</a:t>
            </a:r>
            <a:r>
              <a:rPr lang="en-US" sz="1050" b="0" i="0" u="none" strike="noStrike" baseline="0" dirty="0">
                <a:latin typeface="NimbusRomNo9L-Regu"/>
              </a:rPr>
              <a:t>, </a:t>
            </a:r>
            <a:r>
              <a:rPr lang="en-US" sz="1050" b="0" i="0" u="none" strike="noStrike" baseline="0" dirty="0" err="1">
                <a:latin typeface="NimbusRomNo9L-Regu"/>
              </a:rPr>
              <a:t>Oshin</a:t>
            </a:r>
            <a:r>
              <a:rPr lang="en-US" sz="1050" b="0" i="0" u="none" strike="noStrike" baseline="0" dirty="0">
                <a:latin typeface="NimbusRomNo9L-Regu"/>
              </a:rPr>
              <a:t> Sharma, and Prasad B. </a:t>
            </a:r>
            <a:r>
              <a:rPr lang="en-US" sz="1050" b="0" i="0" u="none" strike="noStrike" baseline="0" dirty="0" err="1">
                <a:latin typeface="NimbusRomNo9L-Regu"/>
              </a:rPr>
              <a:t>Honnavalli</a:t>
            </a:r>
            <a:r>
              <a:rPr lang="en-US" sz="1050" b="0" i="0" u="none" strike="noStrike" baseline="0" dirty="0">
                <a:latin typeface="NimbusRomNo9L-Regu"/>
              </a:rPr>
              <a:t>. ”Transparent </a:t>
            </a:r>
            <a:r>
              <a:rPr lang="en-GB" sz="1050" b="0" i="0" u="none" strike="noStrike" baseline="0" dirty="0">
                <a:latin typeface="NimbusRomNo9L-Regu"/>
              </a:rPr>
              <a:t>Watermarking QR Code Authentication for Mobile Banking Applications.” </a:t>
            </a:r>
            <a:r>
              <a:rPr lang="en-US" sz="1050" b="0" i="0" u="none" strike="noStrike" baseline="0" dirty="0">
                <a:latin typeface="NimbusRomNo9L-Regu"/>
              </a:rPr>
              <a:t>In International Conference on Inventive Computation Technologies, pp. 738-748. Springer, Cham, 2019.</a:t>
            </a:r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74E39-D20F-4F75-B15C-48584B96E4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2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DBB5-FC51-42D6-B1B8-C80952EF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8" y="2175641"/>
            <a:ext cx="7974560" cy="892301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Thank You</a:t>
            </a:r>
            <a:endParaRPr lang="en-U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1E542-F808-4ADE-867D-14187EA38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3510-A603-E547-975A-B6891567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490F5-A330-C64F-B83F-4FB6B0DD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  <a:p>
            <a:r>
              <a:rPr lang="en-GB" sz="1600" dirty="0"/>
              <a:t>Introduction</a:t>
            </a:r>
          </a:p>
          <a:p>
            <a:r>
              <a:rPr lang="en-GB" dirty="0"/>
              <a:t>Related Work</a:t>
            </a:r>
          </a:p>
          <a:p>
            <a:r>
              <a:rPr lang="en-GB" dirty="0"/>
              <a:t>Software Requirement</a:t>
            </a:r>
          </a:p>
          <a:p>
            <a:r>
              <a:rPr lang="en-GB" dirty="0"/>
              <a:t>Proposed System</a:t>
            </a:r>
          </a:p>
          <a:p>
            <a:r>
              <a:rPr lang="en-GB" dirty="0"/>
              <a:t>Conclusion </a:t>
            </a:r>
          </a:p>
          <a:p>
            <a:r>
              <a:rPr lang="en-GB" dirty="0"/>
              <a:t>References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94A43-821E-7147-8014-F1E1AD70B8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B46B-9B9E-48C7-B08B-D79B22FA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4EC36-4691-4B8E-A72F-00975AE99A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One of the latest technology is MEAN Stack.</a:t>
            </a:r>
          </a:p>
          <a:p>
            <a:r>
              <a:rPr lang="en-US" dirty="0"/>
              <a:t>MEAN Stack contains components       MongoDB, Express JS, Angular, Node JS</a:t>
            </a:r>
          </a:p>
          <a:p>
            <a:r>
              <a:rPr lang="en-US" dirty="0"/>
              <a:t>MEAN Stack is fast, scalable and gives notable results for a systematic web application.</a:t>
            </a:r>
          </a:p>
          <a:p>
            <a:pPr algn="l"/>
            <a:r>
              <a:rPr lang="en-US" b="0" i="0" u="none" strike="noStrike" baseline="0" dirty="0"/>
              <a:t>“Event </a:t>
            </a:r>
            <a:r>
              <a:rPr lang="en-US" b="0" i="0" u="none" strike="noStrike" baseline="0" dirty="0" err="1"/>
              <a:t>Organisation</a:t>
            </a:r>
            <a:r>
              <a:rPr lang="en-US" b="0" i="0" u="none" strike="noStrike" baseline="0" dirty="0"/>
              <a:t>” portal is </a:t>
            </a:r>
            <a:r>
              <a:rPr lang="en-GB" b="0" i="0" u="none" strike="noStrike" baseline="0" dirty="0"/>
              <a:t>an institute level portal to maintain the connection between students </a:t>
            </a:r>
            <a:r>
              <a:rPr lang="en-US" b="0" i="0" u="none" strike="noStrike" baseline="0" dirty="0"/>
              <a:t>and the institute.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6DD85-F72B-4243-BE18-9C377BD9F0C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C17398-04CC-47DE-89FB-142FAF08BD7F}"/>
              </a:ext>
            </a:extLst>
          </p:cNvPr>
          <p:cNvCxnSpPr/>
          <p:nvPr/>
        </p:nvCxnSpPr>
        <p:spPr>
          <a:xfrm>
            <a:off x="3867807" y="1849821"/>
            <a:ext cx="1786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7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4D52-0506-4D61-9726-85E7B264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Introduction</a:t>
            </a:r>
            <a:br>
              <a:rPr lang="en-GB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3B3F9-E0D9-4FD0-AE59-1FF2C132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Using MEAN Stack web development is done more efficiently.</a:t>
            </a:r>
          </a:p>
          <a:p>
            <a:r>
              <a:rPr lang="en-GB" dirty="0"/>
              <a:t>During the pandemic, everything was online including schools, colleges, universities.</a:t>
            </a:r>
          </a:p>
          <a:p>
            <a:r>
              <a:rPr lang="en-GB" dirty="0"/>
              <a:t>“Event Organisation” allows students to interact with institutes with various activities.</a:t>
            </a:r>
          </a:p>
          <a:p>
            <a:r>
              <a:rPr lang="en-GB" dirty="0"/>
              <a:t> This portal helps students gain knowledge with various features provided in the portal.</a:t>
            </a:r>
          </a:p>
          <a:p>
            <a:r>
              <a:rPr lang="en-GB" dirty="0"/>
              <a:t>Some features are accessed to that institute and some are open to all.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305FE-3AB4-46A5-B680-C513340D77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5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5E9B-36D6-445E-A0C3-51D014B2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C6E49-25DF-4BB0-B7F2-BE633D50A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main purpose of using MEAN stack was it rely on JavaScript on the server-side and typescript on the client-side.</a:t>
            </a:r>
          </a:p>
          <a:p>
            <a:r>
              <a:rPr lang="en-GB" dirty="0"/>
              <a:t>This helps both client and server-side interact.</a:t>
            </a:r>
          </a:p>
          <a:p>
            <a:r>
              <a:rPr lang="en-GB" dirty="0"/>
              <a:t>Angular: Angular is the next mean stack framework used for web development.</a:t>
            </a:r>
          </a:p>
          <a:p>
            <a:r>
              <a:rPr lang="en-GB" dirty="0"/>
              <a:t>Node </a:t>
            </a:r>
            <a:r>
              <a:rPr lang="en-GB" dirty="0" err="1"/>
              <a:t>Js</a:t>
            </a:r>
            <a:r>
              <a:rPr lang="en-GB" dirty="0"/>
              <a:t>: Node </a:t>
            </a:r>
            <a:r>
              <a:rPr lang="en-GB" dirty="0" err="1"/>
              <a:t>Js</a:t>
            </a:r>
            <a:r>
              <a:rPr lang="en-GB" dirty="0"/>
              <a:t> is the next cross-platform, open-source runtime environment used for the development of networking and server-side applications.</a:t>
            </a:r>
          </a:p>
          <a:p>
            <a:r>
              <a:rPr lang="en-GB" dirty="0"/>
              <a:t>Express </a:t>
            </a:r>
            <a:r>
              <a:rPr lang="en-GB" dirty="0" err="1"/>
              <a:t>Js</a:t>
            </a:r>
            <a:r>
              <a:rPr lang="en-GB" dirty="0"/>
              <a:t>: Express </a:t>
            </a:r>
            <a:r>
              <a:rPr lang="en-GB" dirty="0" err="1"/>
              <a:t>Js</a:t>
            </a:r>
            <a:r>
              <a:rPr lang="en-GB" dirty="0"/>
              <a:t> is one of the latest and widely used web frameworks in the Node.js environment. Express </a:t>
            </a:r>
            <a:r>
              <a:rPr lang="en-GB" dirty="0" err="1"/>
              <a:t>Js</a:t>
            </a:r>
            <a:r>
              <a:rPr lang="en-GB" dirty="0"/>
              <a:t> is a web server built on Node.js</a:t>
            </a:r>
          </a:p>
          <a:p>
            <a:r>
              <a:rPr lang="en-GB" dirty="0"/>
              <a:t>MongoDB: MongoDB is simple and is used for storing databases. MongoDB is an open-source document database and a NoSQL database.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25DD8-3316-4642-8EBF-64A98E8D31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9258-13E7-4F7F-BB17-EE82804F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Requirement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0B2AF-E411-4D7D-AE1A-253C6BEA6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</a:rPr>
              <a:t>Platform required - Windows NT platform OR Linux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</a:rPr>
              <a:t>Architectural requirement - Intel 32 bit processor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</a:rPr>
              <a:t>Interface - Graphical User Interface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</a:rPr>
              <a:t>IDE &amp; Tools: Visual Studio Code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</a:rPr>
              <a:t>Installation - node, </a:t>
            </a:r>
            <a:r>
              <a:rPr lang="en-US" b="0" i="0" u="none" strike="noStrike" dirty="0" err="1">
                <a:effectLst/>
              </a:rPr>
              <a:t>npm</a:t>
            </a:r>
            <a:r>
              <a:rPr lang="en-US" b="0" i="0" u="none" strike="noStrike" dirty="0">
                <a:effectLst/>
              </a:rPr>
              <a:t>,  </a:t>
            </a:r>
            <a:r>
              <a:rPr lang="en-US" dirty="0"/>
              <a:t>Angular CLI</a:t>
            </a:r>
            <a:r>
              <a:rPr lang="en-US" b="0" i="0" u="none" strike="noStrike" dirty="0">
                <a:effectLst/>
              </a:rPr>
              <a:t>,  bootstrap, authentication guard (Auth </a:t>
            </a:r>
            <a:r>
              <a:rPr lang="en-US" b="0" i="0" u="none" strike="noStrike" dirty="0" err="1">
                <a:effectLst/>
              </a:rPr>
              <a:t>Gaurd</a:t>
            </a:r>
            <a:r>
              <a:rPr lang="en-US" b="0" i="0" u="none" strike="noStrike" dirty="0">
                <a:effectLst/>
              </a:rPr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</a:rPr>
              <a:t>Server side installation-  mongoose, JSON web token(JWT), body-parser, handlebars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28A76-B3C2-4702-8927-05C900CB59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35870C-B439-4E26-B8EE-4F2F621166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9EDBA-2DB3-4E4F-9D2D-E8E7BE8A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19" y="1411612"/>
            <a:ext cx="3811540" cy="232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52A609-1DEF-4EC8-93E5-64C84242B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669" y="993308"/>
            <a:ext cx="3688788" cy="31568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1CBF06-7432-4877-A334-F06DE7CEF556}"/>
              </a:ext>
            </a:extLst>
          </p:cNvPr>
          <p:cNvSpPr txBox="1">
            <a:spLocks/>
          </p:cNvSpPr>
          <p:nvPr/>
        </p:nvSpPr>
        <p:spPr>
          <a:xfrm>
            <a:off x="1345426" y="4150192"/>
            <a:ext cx="1671043" cy="41500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50" b="1" i="0" kern="1200">
                <a:solidFill>
                  <a:srgbClr val="E3722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algn="ctr"/>
            <a:r>
              <a:rPr lang="en-US" sz="1800" b="0" i="0" u="none" strike="noStrike" baseline="0" dirty="0">
                <a:solidFill>
                  <a:schemeClr val="tx1"/>
                </a:solidFill>
                <a:latin typeface="NimbusRomNo9L-Regu"/>
              </a:rPr>
              <a:t>Architecture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FF7A86-76D8-49AE-8102-B9A1A28C535F}"/>
              </a:ext>
            </a:extLst>
          </p:cNvPr>
          <p:cNvSpPr txBox="1">
            <a:spLocks/>
          </p:cNvSpPr>
          <p:nvPr/>
        </p:nvSpPr>
        <p:spPr>
          <a:xfrm>
            <a:off x="5496911" y="4150192"/>
            <a:ext cx="2632842" cy="41500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50" b="1" i="0" kern="1200">
                <a:solidFill>
                  <a:srgbClr val="E3722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algn="ctr"/>
            <a:r>
              <a:rPr lang="en-GB" sz="1800" b="0" dirty="0">
                <a:solidFill>
                  <a:schemeClr val="tx1"/>
                </a:solidFill>
                <a:latin typeface="NimbusRomNo9L-Regu"/>
              </a:rPr>
              <a:t>A</a:t>
            </a:r>
            <a:r>
              <a:rPr lang="en-US" sz="1800" b="0" dirty="0" err="1">
                <a:solidFill>
                  <a:schemeClr val="tx1"/>
                </a:solidFill>
                <a:latin typeface="NimbusRomNo9L-Regu"/>
              </a:rPr>
              <a:t>uth</a:t>
            </a:r>
            <a:r>
              <a:rPr lang="en-US" sz="1800" b="0" dirty="0">
                <a:solidFill>
                  <a:schemeClr val="tx1"/>
                </a:solidFill>
                <a:latin typeface="NimbusRomNo9L-Regu"/>
              </a:rPr>
              <a:t> Guard on Client-side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ABC836-58CB-4E3D-BB53-1CF55E00135C}"/>
              </a:ext>
            </a:extLst>
          </p:cNvPr>
          <p:cNvSpPr txBox="1">
            <a:spLocks/>
          </p:cNvSpPr>
          <p:nvPr/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50" b="1" i="0" kern="1200">
                <a:solidFill>
                  <a:srgbClr val="E3722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GB" dirty="0">
                <a:solidFill>
                  <a:srgbClr val="0066A1"/>
                </a:solidFill>
              </a:rPr>
              <a:t>Proposed Systems</a:t>
            </a:r>
          </a:p>
        </p:txBody>
      </p:sp>
    </p:spTree>
    <p:extLst>
      <p:ext uri="{BB962C8B-B14F-4D97-AF65-F5344CB8AC3E}">
        <p14:creationId xmlns:p14="http://schemas.microsoft.com/office/powerpoint/2010/main" val="281716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068B-7BA6-4671-8740-DD2847B39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AF635-B713-4B24-B98F-93EC6CBD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0" y="1232306"/>
            <a:ext cx="3942869" cy="2678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411E9-5BDE-48B8-ACB1-F694F3080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917" y="1265629"/>
            <a:ext cx="4574463" cy="26455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3F02C15-5CD3-4FE9-9B41-1633F538D40C}"/>
              </a:ext>
            </a:extLst>
          </p:cNvPr>
          <p:cNvSpPr txBox="1">
            <a:spLocks/>
          </p:cNvSpPr>
          <p:nvPr/>
        </p:nvSpPr>
        <p:spPr>
          <a:xfrm>
            <a:off x="3389636" y="518752"/>
            <a:ext cx="1671043" cy="41500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50" b="1" i="0" kern="1200">
                <a:solidFill>
                  <a:srgbClr val="E3722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algn="ctr"/>
            <a:r>
              <a:rPr lang="en-GB" sz="1800" b="0" dirty="0">
                <a:solidFill>
                  <a:schemeClr val="tx1"/>
                </a:solidFill>
                <a:latin typeface="NimbusRomNo9L-Regu"/>
              </a:rPr>
              <a:t>S</a:t>
            </a:r>
            <a:r>
              <a:rPr lang="en-US" sz="1800" b="0" dirty="0" err="1">
                <a:solidFill>
                  <a:schemeClr val="tx1"/>
                </a:solidFill>
                <a:latin typeface="NimbusRomNo9L-Regu"/>
              </a:rPr>
              <a:t>chema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9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1E0CC-5346-4EB0-884A-9923EECEF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AAFD5-5454-47AA-AE98-204A0A499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94" y="605475"/>
            <a:ext cx="3639090" cy="3639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7F4285-4240-4D1E-8356-50973ABE7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618" y="605475"/>
            <a:ext cx="3724313" cy="36390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4A19C5A-96AA-43A0-9DB3-9D6B48732131}"/>
              </a:ext>
            </a:extLst>
          </p:cNvPr>
          <p:cNvSpPr txBox="1">
            <a:spLocks/>
          </p:cNvSpPr>
          <p:nvPr/>
        </p:nvSpPr>
        <p:spPr>
          <a:xfrm>
            <a:off x="2571384" y="4446543"/>
            <a:ext cx="3724313" cy="41500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50" b="1" i="0" kern="1200">
                <a:solidFill>
                  <a:srgbClr val="E3722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algn="ctr"/>
            <a:r>
              <a:rPr lang="en-GB" sz="1800" b="0" dirty="0">
                <a:solidFill>
                  <a:schemeClr val="tx1"/>
                </a:solidFill>
                <a:latin typeface="NimbusRomNo9L-Regu"/>
              </a:rPr>
              <a:t>D</a:t>
            </a:r>
            <a:r>
              <a:rPr lang="en-US" sz="1800" b="0" dirty="0" err="1">
                <a:solidFill>
                  <a:schemeClr val="tx1"/>
                </a:solidFill>
                <a:latin typeface="NimbusRomNo9L-Regu"/>
              </a:rPr>
              <a:t>ata</a:t>
            </a:r>
            <a:r>
              <a:rPr lang="en-US" sz="1800" b="0" dirty="0">
                <a:solidFill>
                  <a:schemeClr val="tx1"/>
                </a:solidFill>
                <a:latin typeface="NimbusRomNo9L-Regu"/>
              </a:rPr>
              <a:t> storage in MongoDB </a:t>
            </a:r>
            <a:r>
              <a:rPr lang="en-US" sz="1800" b="0" dirty="0" err="1">
                <a:solidFill>
                  <a:schemeClr val="tx1"/>
                </a:solidFill>
                <a:latin typeface="NimbusRomNo9L-Regu"/>
              </a:rPr>
              <a:t>DataBase</a:t>
            </a:r>
            <a:r>
              <a:rPr lang="en-US" sz="1800" b="0" dirty="0">
                <a:solidFill>
                  <a:schemeClr val="tx1"/>
                </a:solidFill>
                <a:latin typeface="NimbusRomNo9L-Regu"/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258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1332</TotalTime>
  <Words>924</Words>
  <Application>Microsoft Office PowerPoint</Application>
  <PresentationFormat>On-screen Show (16:9)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LucidaGrande</vt:lpstr>
      <vt:lpstr>NimbusRomNo9L-Regu</vt:lpstr>
      <vt:lpstr>NimbusRomNo9L-ReguItal</vt:lpstr>
      <vt:lpstr>Wingdings</vt:lpstr>
      <vt:lpstr>Theme 1</vt:lpstr>
      <vt:lpstr>Event Organisation Portal Using MEAN Stack </vt:lpstr>
      <vt:lpstr>Overview</vt:lpstr>
      <vt:lpstr>Abstract</vt:lpstr>
      <vt:lpstr>Introduction </vt:lpstr>
      <vt:lpstr>Related Work</vt:lpstr>
      <vt:lpstr>Software 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Use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Rashmee Wadagave</cp:lastModifiedBy>
  <cp:revision>38</cp:revision>
  <dcterms:created xsi:type="dcterms:W3CDTF">2016-10-24T19:40:55Z</dcterms:created>
  <dcterms:modified xsi:type="dcterms:W3CDTF">2022-04-03T18:03:17Z</dcterms:modified>
</cp:coreProperties>
</file>