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7"/>
  </p:notesMasterIdLst>
  <p:handoutMasterIdLst>
    <p:handoutMasterId r:id="rId18"/>
  </p:handoutMasterIdLst>
  <p:sldIdLst>
    <p:sldId id="256" r:id="rId5"/>
    <p:sldId id="279" r:id="rId6"/>
    <p:sldId id="281" r:id="rId7"/>
    <p:sldId id="283" r:id="rId8"/>
    <p:sldId id="284" r:id="rId9"/>
    <p:sldId id="286" r:id="rId10"/>
    <p:sldId id="285" r:id="rId11"/>
    <p:sldId id="288" r:id="rId12"/>
    <p:sldId id="289" r:id="rId13"/>
    <p:sldId id="293" r:id="rId14"/>
    <p:sldId id="290" r:id="rId15"/>
    <p:sldId id="292"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elcome" id="{E75E278A-FF0E-49A4-B170-79828D63BBAD}">
          <p14:sldIdLst>
            <p14:sldId id="256"/>
          </p14:sldIdLst>
        </p14:section>
        <p14:section name="Design, Morph, Annotate, Work Together, Tell Me" id="{B9B51309-D148-4332-87C2-07BE32FBCA3B}">
          <p14:sldIdLst>
            <p14:sldId id="279"/>
            <p14:sldId id="281"/>
            <p14:sldId id="283"/>
            <p14:sldId id="284"/>
            <p14:sldId id="286"/>
            <p14:sldId id="285"/>
            <p14:sldId id="288"/>
            <p14:sldId id="289"/>
            <p14:sldId id="293"/>
            <p14:sldId id="290"/>
            <p14:sldId id="292"/>
          </p14:sldIdLst>
        </p14:section>
        <p14:section name="Learn More" id="{2CC34DB2-6590-42C0-AD4B-A04C6060184E}">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4726"/>
    <a:srgbClr val="404040"/>
    <a:srgbClr val="FF9B45"/>
    <a:srgbClr val="DD462F"/>
    <a:srgbClr val="F8CFB6"/>
    <a:srgbClr val="F8CAB6"/>
    <a:srgbClr val="923922"/>
    <a:srgbClr val="F5F5F5"/>
    <a:srgbClr val="F2F2F2"/>
    <a:srgbClr val="D2B4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241" autoAdjust="0"/>
  </p:normalViewPr>
  <p:slideViewPr>
    <p:cSldViewPr snapToGrid="0">
      <p:cViewPr varScale="1">
        <p:scale>
          <a:sx n="62" d="100"/>
          <a:sy n="62" d="100"/>
        </p:scale>
        <p:origin x="828" y="44"/>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0680FBE-A8DF-4758-9AC4-3A9E1039168F}" type="datetimeFigureOut">
              <a:rPr lang="en-US" smtClean="0"/>
              <a:t>5/21/2024</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C679768-A2FC-4D08-91F6-8DCE6C566B36}" type="slidenum">
              <a:rPr lang="en-US" smtClean="0"/>
              <a:t>‹#›</a:t>
            </a:fld>
            <a:endParaRPr lang="en-US" dirty="0"/>
          </a:p>
        </p:txBody>
      </p:sp>
    </p:spTree>
    <p:extLst>
      <p:ext uri="{BB962C8B-B14F-4D97-AF65-F5344CB8AC3E}">
        <p14:creationId xmlns:p14="http://schemas.microsoft.com/office/powerpoint/2010/main" val="18302551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t>5/21/2024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t>‹#›</a:t>
            </a:fld>
            <a:endParaRPr lang="en-US" dirty="0"/>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a:t>
            </a:fld>
            <a:endParaRPr lang="en-US" dirty="0"/>
          </a:p>
        </p:txBody>
      </p:sp>
    </p:spTree>
    <p:extLst>
      <p:ext uri="{BB962C8B-B14F-4D97-AF65-F5344CB8AC3E}">
        <p14:creationId xmlns:p14="http://schemas.microsoft.com/office/powerpoint/2010/main" val="10117698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bwMode="blackWhite">
          <a:xfrm>
            <a:off x="254950" y="262784"/>
            <a:ext cx="11682101"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718549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a:xfrm>
            <a:off x="521207" y="448056"/>
            <a:ext cx="6877119" cy="640080"/>
          </a:xfrm>
        </p:spPr>
        <p:txBody>
          <a:bodyPr anchor="b" anchorCtr="0">
            <a:normAutofit/>
          </a:bodyPr>
          <a:lstStyle>
            <a:lvl1pPr>
              <a:defRPr sz="2800">
                <a:solidFill>
                  <a:schemeClr val="bg2">
                    <a:lumMod val="25000"/>
                  </a:schemeClr>
                </a:solidFill>
              </a:defRPr>
            </a:lvl1pPr>
          </a:lstStyle>
          <a:p>
            <a:r>
              <a:rPr lang="en-US"/>
              <a:t>Click to edit Master title style</a:t>
            </a:r>
            <a:endParaRPr lang="en-US" dirty="0"/>
          </a:p>
        </p:txBody>
      </p:sp>
      <p:sp>
        <p:nvSpPr>
          <p:cNvPr id="3" name="Content Placeholder 2"/>
          <p:cNvSpPr>
            <a:spLocks noGrp="1"/>
          </p:cNvSpPr>
          <p:nvPr>
            <p:ph sz="quarter" idx="10"/>
          </p:nvPr>
        </p:nvSpPr>
        <p:spPr>
          <a:xfrm>
            <a:off x="539496" y="1435608"/>
            <a:ext cx="4416552" cy="3977640"/>
          </a:xfrm>
        </p:spPr>
        <p:txBody>
          <a:bodyPr vert="horz" lIns="91440" tIns="45720" rIns="91440" bIns="45720" rtlCol="0">
            <a:normAutofit/>
          </a:bodyPr>
          <a:lstStyle>
            <a:lvl1pPr>
              <a:defRPr lang="en-US" sz="1200" smtClean="0">
                <a:solidFill>
                  <a:schemeClr val="tx1">
                    <a:lumMod val="75000"/>
                    <a:lumOff val="25000"/>
                  </a:schemeClr>
                </a:solidFill>
              </a:defRPr>
            </a:lvl1pPr>
            <a:lvl2pPr>
              <a:defRPr lang="en-US" sz="1200" smtClean="0">
                <a:solidFill>
                  <a:schemeClr val="tx1">
                    <a:lumMod val="75000"/>
                    <a:lumOff val="25000"/>
                  </a:schemeClr>
                </a:solidFill>
              </a:defRPr>
            </a:lvl2pPr>
            <a:lvl3pPr>
              <a:defRPr lang="en-US" sz="1200" smtClean="0">
                <a:solidFill>
                  <a:schemeClr val="tx1">
                    <a:lumMod val="75000"/>
                    <a:lumOff val="25000"/>
                  </a:schemeClr>
                </a:solidFill>
              </a:defRPr>
            </a:lvl3pPr>
            <a:lvl4pPr>
              <a:defRPr lang="en-US" sz="1200" smtClean="0">
                <a:solidFill>
                  <a:schemeClr val="tx1">
                    <a:lumMod val="75000"/>
                    <a:lumOff val="25000"/>
                  </a:schemeClr>
                </a:solidFill>
              </a:defRPr>
            </a:lvl4pPr>
            <a:lvl5pPr>
              <a:defRPr lang="en-US" sz="120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
        <p:nvSpPr>
          <p:cNvPr id="6"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5/21/2024</a:t>
            </a:fld>
            <a:endParaRPr lang="en-US" dirty="0"/>
          </a:p>
        </p:txBody>
      </p:sp>
      <p:sp>
        <p:nvSpPr>
          <p:cNvPr id="7"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dirty="0"/>
          </a:p>
        </p:txBody>
      </p:sp>
      <p:sp>
        <p:nvSpPr>
          <p:cNvPr id="8" name="Slide Number Placeholder 5"/>
          <p:cNvSpPr>
            <a:spLocks noGrp="1"/>
          </p:cNvSpPr>
          <p:nvPr>
            <p:ph type="sldNum" sz="quarter" idx="4"/>
          </p:nvPr>
        </p:nvSpPr>
        <p:spPr>
          <a:xfrm>
            <a:off x="8371926"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9" name="Rectangle 8"/>
          <p:cNvSpPr/>
          <p:nvPr userDrawn="1"/>
        </p:nvSpPr>
        <p:spPr>
          <a:xfrm>
            <a:off x="254951"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0" name="Rectangle 9"/>
          <p:cNvSpPr/>
          <p:nvPr userDrawn="1"/>
        </p:nvSpPr>
        <p:spPr bwMode="blackWhite">
          <a:xfrm>
            <a:off x="254950" y="262784"/>
            <a:ext cx="11682101" cy="207264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a:xfrm>
            <a:off x="521208" y="1536192"/>
            <a:ext cx="6876288" cy="640080"/>
          </a:xfrm>
        </p:spPr>
        <p:txBody>
          <a:bodyPr>
            <a:normAutofit/>
          </a:bodyPr>
          <a:lstStyle>
            <a:lvl1pPr>
              <a:defRPr sz="3600">
                <a:solidFill>
                  <a:schemeClr val="bg1"/>
                </a:solidFill>
              </a:defRPr>
            </a:lvl1pPr>
          </a:lstStyle>
          <a:p>
            <a:r>
              <a:rPr lang="en-US"/>
              <a:t>Click to edit Master title style</a:t>
            </a:r>
            <a:endParaRPr lang="en-US" dirty="0"/>
          </a:p>
        </p:txBody>
      </p:sp>
      <p:sp>
        <p:nvSpPr>
          <p:cNvPr id="7" name="Content Placeholder 6"/>
          <p:cNvSpPr>
            <a:spLocks noGrp="1"/>
          </p:cNvSpPr>
          <p:nvPr>
            <p:ph sz="quarter" idx="13"/>
          </p:nvPr>
        </p:nvSpPr>
        <p:spPr>
          <a:xfrm>
            <a:off x="539496" y="2560320"/>
            <a:ext cx="9445752" cy="3977640"/>
          </a:xfrm>
        </p:spPr>
        <p:txBody>
          <a:bodyPr vert="horz" lIns="91440" tIns="45720" rIns="91440" bIns="45720" rtlCol="0">
            <a:normAutofit/>
          </a:bodyPr>
          <a:lstStyle>
            <a:lvl1pPr>
              <a:defRPr lang="en-US" sz="2400" smtClean="0">
                <a:solidFill>
                  <a:schemeClr val="tx1">
                    <a:lumMod val="75000"/>
                    <a:lumOff val="25000"/>
                  </a:schemeClr>
                </a:solidFill>
                <a:latin typeface="+mj-lt"/>
              </a:defRPr>
            </a:lvl1pPr>
            <a:lvl2pPr>
              <a:defRPr lang="en-US" sz="1200" dirty="0" smtClean="0">
                <a:solidFill>
                  <a:schemeClr val="tx1">
                    <a:lumMod val="75000"/>
                    <a:lumOff val="25000"/>
                  </a:schemeClr>
                </a:solidFill>
              </a:defRPr>
            </a:lvl2pPr>
            <a:lvl3pPr>
              <a:defRPr lang="en-US" sz="1200" dirty="0" smtClean="0">
                <a:solidFill>
                  <a:schemeClr val="tx1">
                    <a:lumMod val="75000"/>
                    <a:lumOff val="25000"/>
                  </a:schemeClr>
                </a:solidFill>
              </a:defRPr>
            </a:lvl3pPr>
            <a:lvl4pPr>
              <a:defRPr lang="en-US" sz="1200" dirty="0" smtClean="0">
                <a:solidFill>
                  <a:schemeClr val="tx1">
                    <a:lumMod val="75000"/>
                    <a:lumOff val="25000"/>
                  </a:schemeClr>
                </a:solidFill>
              </a:defRPr>
            </a:lvl4pPr>
            <a:lvl5pPr>
              <a:defRPr lang="en-US" sz="1200" dirty="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Tree>
    <p:extLst>
      <p:ext uri="{BB962C8B-B14F-4D97-AF65-F5344CB8AC3E}">
        <p14:creationId xmlns:p14="http://schemas.microsoft.com/office/powerpoint/2010/main" val="133565553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2" name="Title Placeholder 1"/>
          <p:cNvSpPr>
            <a:spLocks noGrp="1"/>
          </p:cNvSpPr>
          <p:nvPr>
            <p:ph type="title"/>
          </p:nvPr>
        </p:nvSpPr>
        <p:spPr>
          <a:xfrm>
            <a:off x="521208" y="448056"/>
            <a:ext cx="6876288" cy="640080"/>
          </a:xfrm>
          <a:prstGeom prst="rect">
            <a:avLst/>
          </a:prstGeom>
        </p:spPr>
        <p:txBody>
          <a:bodyPr vert="horz" lIns="91440" tIns="45720" rIns="91440" bIns="45720" rtlCol="0" anchor="b" anchorCtr="0">
            <a:normAutofit/>
          </a:bodyPr>
          <a:lstStyle/>
          <a:p>
            <a:r>
              <a:rPr lang="en-US"/>
              <a:t>Click to edit Master title style</a:t>
            </a:r>
            <a:endParaRPr lang="en-US" dirty="0"/>
          </a:p>
        </p:txBody>
      </p:sp>
      <p:sp>
        <p:nvSpPr>
          <p:cNvPr id="3" name="Text Placeholder 2"/>
          <p:cNvSpPr>
            <a:spLocks noGrp="1"/>
          </p:cNvSpPr>
          <p:nvPr>
            <p:ph type="body" idx="1"/>
          </p:nvPr>
        </p:nvSpPr>
        <p:spPr>
          <a:xfrm>
            <a:off x="539496" y="1435608"/>
            <a:ext cx="4416552" cy="39776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5/21/2024</a:t>
            </a:fld>
            <a:endParaRPr lang="en-US" dirty="0"/>
          </a:p>
        </p:txBody>
      </p:sp>
      <p:sp>
        <p:nvSpPr>
          <p:cNvPr id="5"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375904"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cxnSp>
        <p:nvCxnSpPr>
          <p:cNvPr id="8" name="Straight Connector 7"/>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txStyles>
    <p:titleStyle>
      <a:lvl1pPr algn="l" defTabSz="914400" rtl="0" eaLnBrk="1" latinLnBrk="0" hangingPunct="1">
        <a:spcBef>
          <a:spcPct val="0"/>
        </a:spcBef>
        <a:buNone/>
        <a:defRPr sz="2800" kern="1200">
          <a:solidFill>
            <a:schemeClr val="tx1"/>
          </a:solidFill>
          <a:latin typeface="+mj-lt"/>
          <a:ea typeface="+mj-ea"/>
          <a:cs typeface="+mj-cs"/>
        </a:defRPr>
      </a:lvl1pPr>
    </p:titleStyle>
    <p:body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1164324"/>
            <a:ext cx="10515600" cy="2387600"/>
          </a:xfrm>
        </p:spPr>
        <p:txBody>
          <a:bodyPr anchor="ctr" anchorCtr="0">
            <a:normAutofit/>
          </a:bodyPr>
          <a:lstStyle/>
          <a:p>
            <a:r>
              <a:rPr lang="en-US" sz="4800" dirty="0">
                <a:solidFill>
                  <a:schemeClr val="bg1"/>
                </a:solidFill>
              </a:rPr>
              <a:t>EDA – Case Study</a:t>
            </a:r>
          </a:p>
        </p:txBody>
      </p:sp>
      <p:sp>
        <p:nvSpPr>
          <p:cNvPr id="3" name="Subtitle 2"/>
          <p:cNvSpPr>
            <a:spLocks noGrp="1"/>
          </p:cNvSpPr>
          <p:nvPr>
            <p:ph type="subTitle" idx="4294967295"/>
          </p:nvPr>
        </p:nvSpPr>
        <p:spPr>
          <a:xfrm>
            <a:off x="7017249" y="3996647"/>
            <a:ext cx="3780889" cy="1196415"/>
          </a:xfrm>
        </p:spPr>
        <p:txBody>
          <a:bodyPr>
            <a:normAutofit/>
          </a:bodyPr>
          <a:lstStyle/>
          <a:p>
            <a:pPr marL="0" indent="0">
              <a:buNone/>
            </a:pPr>
            <a:r>
              <a:rPr lang="en-US" sz="2400" dirty="0">
                <a:solidFill>
                  <a:schemeClr val="bg1"/>
                </a:solidFill>
                <a:latin typeface="+mj-lt"/>
              </a:rPr>
              <a:t>Rashmi Bharti</a:t>
            </a:r>
            <a:br>
              <a:rPr lang="en-US" sz="2400" dirty="0">
                <a:solidFill>
                  <a:schemeClr val="bg1"/>
                </a:solidFill>
                <a:latin typeface="+mj-lt"/>
              </a:rPr>
            </a:br>
            <a:r>
              <a:rPr lang="en-US" sz="2400" dirty="0">
                <a:solidFill>
                  <a:schemeClr val="bg1"/>
                </a:solidFill>
                <a:latin typeface="+mj-lt"/>
              </a:rPr>
              <a:t>Reshma C</a:t>
            </a:r>
          </a:p>
        </p:txBody>
      </p:sp>
      <p:pic>
        <p:nvPicPr>
          <p:cNvPr id="4" name="Picture 3" descr="PowerPoint program icon"/>
          <p:cNvPicPr>
            <a:picLocks noChangeAspect="1"/>
          </p:cNvPicPr>
          <p:nvPr/>
        </p:nvPicPr>
        <p:blipFill>
          <a:blip r:embed="rId3"/>
          <a:srcRect/>
          <a:stretch/>
        </p:blipFill>
        <p:spPr bwMode="invGray">
          <a:xfrm>
            <a:off x="670216" y="5193062"/>
            <a:ext cx="822960" cy="822960"/>
          </a:xfrm>
          <a:prstGeom prst="rect">
            <a:avLst/>
          </a:prstGeom>
        </p:spPr>
      </p:pic>
    </p:spTree>
    <p:extLst>
      <p:ext uri="{BB962C8B-B14F-4D97-AF65-F5344CB8AC3E}">
        <p14:creationId xmlns:p14="http://schemas.microsoft.com/office/powerpoint/2010/main" val="24718077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half" idx="4294967295"/>
          </p:nvPr>
        </p:nvSpPr>
        <p:spPr>
          <a:xfrm>
            <a:off x="623802" y="1194703"/>
            <a:ext cx="11129184" cy="4877324"/>
          </a:xfrm>
        </p:spPr>
        <p:txBody>
          <a:bodyPr vert="horz" lIns="91440" tIns="45720" rIns="91440" bIns="45720" rtlCol="0">
            <a:normAutofit/>
          </a:bodyPr>
          <a:lstStyle/>
          <a:p>
            <a:pPr marL="285750" indent="-285750">
              <a:lnSpc>
                <a:spcPts val="1800"/>
              </a:lnSpc>
              <a:spcBef>
                <a:spcPts val="1000"/>
              </a:spcBef>
              <a:spcAft>
                <a:spcPts val="600"/>
              </a:spcAft>
              <a:buFont typeface="Arial" panose="020B0604020202020204" pitchFamily="34" charset="0"/>
              <a:buChar char="•"/>
            </a:pPr>
            <a:r>
              <a:rPr lang="en-US" sz="1800" dirty="0">
                <a:solidFill>
                  <a:prstClr val="black">
                    <a:lumMod val="75000"/>
                    <a:lumOff val="25000"/>
                  </a:prstClr>
                </a:solidFill>
                <a:latin typeface="Calibri" panose="020F0502020204030204" pitchFamily="34" charset="0"/>
                <a:ea typeface="Calibri" panose="020F0502020204030204" pitchFamily="34" charset="0"/>
                <a:cs typeface="Calibri" panose="020F0502020204030204" pitchFamily="34" charset="0"/>
              </a:rPr>
              <a:t>Scatterplot on loan status					</a:t>
            </a:r>
            <a:r>
              <a:rPr lang="en-US" sz="1800" dirty="0" err="1">
                <a:solidFill>
                  <a:prstClr val="black">
                    <a:lumMod val="75000"/>
                    <a:lumOff val="25000"/>
                  </a:prstClr>
                </a:solidFill>
                <a:latin typeface="Calibri" panose="020F0502020204030204" pitchFamily="34" charset="0"/>
                <a:ea typeface="Calibri" panose="020F0502020204030204" pitchFamily="34" charset="0"/>
                <a:cs typeface="Calibri" panose="020F0502020204030204" pitchFamily="34" charset="0"/>
              </a:rPr>
              <a:t>Barplot</a:t>
            </a:r>
            <a:r>
              <a:rPr lang="en-US" sz="1800" dirty="0">
                <a:solidFill>
                  <a:prstClr val="black">
                    <a:lumMod val="75000"/>
                    <a:lumOff val="25000"/>
                  </a:prstClr>
                </a:solidFill>
                <a:latin typeface="Calibri" panose="020F0502020204030204" pitchFamily="34" charset="0"/>
                <a:ea typeface="Calibri" panose="020F0502020204030204" pitchFamily="34" charset="0"/>
                <a:cs typeface="Calibri" panose="020F0502020204030204" pitchFamily="34" charset="0"/>
              </a:rPr>
              <a:t> on loan status with annual income in y a							axis and term in x axis.</a:t>
            </a:r>
          </a:p>
          <a:p>
            <a:pPr marL="285750" indent="-285750">
              <a:lnSpc>
                <a:spcPts val="1800"/>
              </a:lnSpc>
              <a:spcBef>
                <a:spcPts val="1000"/>
              </a:spcBef>
              <a:spcAft>
                <a:spcPts val="600"/>
              </a:spcAft>
              <a:buFont typeface="Arial" panose="020B0604020202020204" pitchFamily="34" charset="0"/>
              <a:buChar char="•"/>
            </a:pPr>
            <a:endParaRPr lang="en-US" sz="1800" dirty="0">
              <a:solidFill>
                <a:prstClr val="black">
                  <a:lumMod val="75000"/>
                  <a:lumOff val="25000"/>
                </a:prstClr>
              </a:solidFill>
              <a:latin typeface="Calibri" panose="020F0502020204030204" pitchFamily="34" charset="0"/>
              <a:ea typeface="Calibri" panose="020F0502020204030204" pitchFamily="34" charset="0"/>
              <a:cs typeface="Calibri" panose="020F0502020204030204" pitchFamily="34" charset="0"/>
            </a:endParaRPr>
          </a:p>
          <a:p>
            <a:pPr>
              <a:lnSpc>
                <a:spcPts val="1800"/>
              </a:lnSpc>
              <a:spcBef>
                <a:spcPts val="1000"/>
              </a:spcBef>
              <a:spcAft>
                <a:spcPts val="600"/>
              </a:spcAft>
            </a:pPr>
            <a:endParaRPr lang="en-US" sz="1800" dirty="0">
              <a:solidFill>
                <a:prstClr val="black">
                  <a:lumMod val="75000"/>
                  <a:lumOff val="25000"/>
                </a:prstClr>
              </a:solidFill>
              <a:latin typeface="Calibri" panose="020F0502020204030204" pitchFamily="34" charset="0"/>
              <a:ea typeface="Calibri" panose="020F0502020204030204" pitchFamily="34" charset="0"/>
              <a:cs typeface="Calibri" panose="020F0502020204030204" pitchFamily="34" charset="0"/>
            </a:endParaRPr>
          </a:p>
          <a:p>
            <a:pPr>
              <a:lnSpc>
                <a:spcPts val="1800"/>
              </a:lnSpc>
              <a:spcBef>
                <a:spcPts val="1000"/>
              </a:spcBef>
              <a:spcAft>
                <a:spcPts val="600"/>
              </a:spcAft>
            </a:pPr>
            <a:endParaRPr lang="en-US" sz="1800" dirty="0">
              <a:solidFill>
                <a:prstClr val="black">
                  <a:lumMod val="75000"/>
                  <a:lumOff val="25000"/>
                </a:prstClr>
              </a:solidFill>
              <a:latin typeface="Calibri" panose="020F0502020204030204" pitchFamily="34" charset="0"/>
              <a:ea typeface="Calibri" panose="020F0502020204030204" pitchFamily="34" charset="0"/>
              <a:cs typeface="Calibri" panose="020F0502020204030204" pitchFamily="34" charset="0"/>
            </a:endParaRPr>
          </a:p>
          <a:p>
            <a:pPr marL="285750" indent="-285750">
              <a:lnSpc>
                <a:spcPts val="1800"/>
              </a:lnSpc>
              <a:spcBef>
                <a:spcPts val="1000"/>
              </a:spcBef>
              <a:spcAft>
                <a:spcPts val="600"/>
              </a:spcAft>
              <a:buFont typeface="Arial" panose="020B0604020202020204" pitchFamily="34" charset="0"/>
              <a:buChar char="•"/>
            </a:pPr>
            <a:endParaRPr lang="en-US" sz="1800" dirty="0">
              <a:solidFill>
                <a:prstClr val="black">
                  <a:lumMod val="75000"/>
                  <a:lumOff val="25000"/>
                </a:prstClr>
              </a:solidFill>
              <a:latin typeface="Calibri" panose="020F0502020204030204" pitchFamily="34" charset="0"/>
              <a:ea typeface="Calibri" panose="020F0502020204030204" pitchFamily="34" charset="0"/>
              <a:cs typeface="Calibri" panose="020F0502020204030204" pitchFamily="34" charset="0"/>
            </a:endParaRPr>
          </a:p>
        </p:txBody>
      </p:sp>
      <p:sp>
        <p:nvSpPr>
          <p:cNvPr id="4" name="Title 3">
            <a:extLst>
              <a:ext uri="{FF2B5EF4-FFF2-40B4-BE49-F238E27FC236}">
                <a16:creationId xmlns:a16="http://schemas.microsoft.com/office/drawing/2014/main" id="{80507786-12DB-0A2E-1628-D938DA0D76F6}"/>
              </a:ext>
            </a:extLst>
          </p:cNvPr>
          <p:cNvSpPr>
            <a:spLocks noGrp="1"/>
          </p:cNvSpPr>
          <p:nvPr>
            <p:ph type="title"/>
          </p:nvPr>
        </p:nvSpPr>
        <p:spPr/>
        <p:txBody>
          <a:bodyPr>
            <a:normAutofit/>
          </a:bodyPr>
          <a:lstStyle/>
          <a:p>
            <a:r>
              <a:rPr lang="en-IN" b="1" dirty="0"/>
              <a:t>Results</a:t>
            </a:r>
          </a:p>
        </p:txBody>
      </p:sp>
      <p:pic>
        <p:nvPicPr>
          <p:cNvPr id="3" name="Picture 2">
            <a:extLst>
              <a:ext uri="{FF2B5EF4-FFF2-40B4-BE49-F238E27FC236}">
                <a16:creationId xmlns:a16="http://schemas.microsoft.com/office/drawing/2014/main" id="{5A3C8277-8B7E-DF94-3151-5ACD578CE616}"/>
              </a:ext>
            </a:extLst>
          </p:cNvPr>
          <p:cNvPicPr>
            <a:picLocks noChangeAspect="1"/>
          </p:cNvPicPr>
          <p:nvPr/>
        </p:nvPicPr>
        <p:blipFill>
          <a:blip r:embed="rId2"/>
          <a:stretch>
            <a:fillRect/>
          </a:stretch>
        </p:blipFill>
        <p:spPr>
          <a:xfrm>
            <a:off x="623802" y="2209008"/>
            <a:ext cx="4769119" cy="3025011"/>
          </a:xfrm>
          <a:prstGeom prst="rect">
            <a:avLst/>
          </a:prstGeom>
        </p:spPr>
      </p:pic>
      <p:pic>
        <p:nvPicPr>
          <p:cNvPr id="8" name="Picture 7">
            <a:extLst>
              <a:ext uri="{FF2B5EF4-FFF2-40B4-BE49-F238E27FC236}">
                <a16:creationId xmlns:a16="http://schemas.microsoft.com/office/drawing/2014/main" id="{12618B13-A3B9-F4A4-69C4-BB1AAADE512A}"/>
              </a:ext>
            </a:extLst>
          </p:cNvPr>
          <p:cNvPicPr>
            <a:picLocks noChangeAspect="1"/>
          </p:cNvPicPr>
          <p:nvPr/>
        </p:nvPicPr>
        <p:blipFill>
          <a:blip r:embed="rId3"/>
          <a:stretch>
            <a:fillRect/>
          </a:stretch>
        </p:blipFill>
        <p:spPr>
          <a:xfrm>
            <a:off x="6700194" y="2264854"/>
            <a:ext cx="5052792" cy="2913321"/>
          </a:xfrm>
          <a:prstGeom prst="rect">
            <a:avLst/>
          </a:prstGeom>
        </p:spPr>
      </p:pic>
    </p:spTree>
    <p:extLst>
      <p:ext uri="{BB962C8B-B14F-4D97-AF65-F5344CB8AC3E}">
        <p14:creationId xmlns:p14="http://schemas.microsoft.com/office/powerpoint/2010/main" val="16092364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half" idx="4294967295"/>
          </p:nvPr>
        </p:nvSpPr>
        <p:spPr>
          <a:xfrm>
            <a:off x="623802" y="1348816"/>
            <a:ext cx="11129184" cy="4877324"/>
          </a:xfrm>
        </p:spPr>
        <p:txBody>
          <a:bodyPr vert="horz" lIns="91440" tIns="45720" rIns="91440" bIns="45720" rtlCol="0">
            <a:normAutofit/>
          </a:bodyPr>
          <a:lstStyle/>
          <a:p>
            <a:pPr marL="285750" indent="-285750">
              <a:lnSpc>
                <a:spcPts val="1800"/>
              </a:lnSpc>
              <a:spcBef>
                <a:spcPts val="1000"/>
              </a:spcBef>
              <a:spcAft>
                <a:spcPts val="600"/>
              </a:spcAft>
              <a:buFont typeface="Arial" panose="020B0604020202020204" pitchFamily="34" charset="0"/>
              <a:buChar char="•"/>
            </a:pPr>
            <a:r>
              <a:rPr lang="en-US" sz="1800" dirty="0">
                <a:solidFill>
                  <a:prstClr val="black">
                    <a:lumMod val="75000"/>
                    <a:lumOff val="25000"/>
                  </a:prstClr>
                </a:solidFill>
                <a:latin typeface="Calibri" panose="020F0502020204030204" pitchFamily="34" charset="0"/>
                <a:ea typeface="Calibri" panose="020F0502020204030204" pitchFamily="34" charset="0"/>
                <a:cs typeface="Calibri" panose="020F0502020204030204" pitchFamily="34" charset="0"/>
              </a:rPr>
              <a:t>. 17566 customers verification status is Verified whereas 14541 customers Verification status as "Not Verified“  while a lack of verification might be a red flag for potential issues.</a:t>
            </a:r>
          </a:p>
          <a:p>
            <a:pPr marL="285750" indent="-285750">
              <a:lnSpc>
                <a:spcPts val="1800"/>
              </a:lnSpc>
              <a:spcBef>
                <a:spcPts val="1000"/>
              </a:spcBef>
              <a:spcAft>
                <a:spcPts val="600"/>
              </a:spcAft>
              <a:buFont typeface="Arial" panose="020B0604020202020204" pitchFamily="34" charset="0"/>
              <a:buChar char="•"/>
            </a:pPr>
            <a:r>
              <a:rPr lang="en-US" sz="1800" dirty="0">
                <a:solidFill>
                  <a:prstClr val="black">
                    <a:lumMod val="75000"/>
                    <a:lumOff val="25000"/>
                  </a:prstClr>
                </a:solidFill>
                <a:latin typeface="Calibri" panose="020F0502020204030204" pitchFamily="34" charset="0"/>
                <a:ea typeface="Calibri" panose="020F0502020204030204" pitchFamily="34" charset="0"/>
                <a:cs typeface="Calibri" panose="020F0502020204030204" pitchFamily="34" charset="0"/>
              </a:rPr>
              <a:t>By observing the heat map of line no 230 we can say Customers from "Charged off" loan status who is not verified are maximum above 4000 </a:t>
            </a:r>
            <a:r>
              <a:rPr lang="en-US" sz="1800" dirty="0" err="1">
                <a:solidFill>
                  <a:prstClr val="black">
                    <a:lumMod val="75000"/>
                    <a:lumOff val="25000"/>
                  </a:prstClr>
                </a:solidFill>
                <a:latin typeface="Calibri" panose="020F0502020204030204" pitchFamily="34" charset="0"/>
                <a:ea typeface="Calibri" panose="020F0502020204030204" pitchFamily="34" charset="0"/>
                <a:cs typeface="Calibri" panose="020F0502020204030204" pitchFamily="34" charset="0"/>
              </a:rPr>
              <a:t>loan_amount</a:t>
            </a:r>
            <a:br>
              <a:rPr lang="en-US" sz="1800" dirty="0">
                <a:solidFill>
                  <a:prstClr val="black">
                    <a:lumMod val="75000"/>
                    <a:lumOff val="25000"/>
                  </a:prstClr>
                </a:solidFill>
                <a:latin typeface="Calibri" panose="020F0502020204030204" pitchFamily="34" charset="0"/>
                <a:ea typeface="Calibri" panose="020F0502020204030204" pitchFamily="34" charset="0"/>
                <a:cs typeface="Calibri" panose="020F0502020204030204" pitchFamily="34" charset="0"/>
              </a:rPr>
            </a:br>
            <a:endParaRPr lang="en-US" sz="1800" dirty="0">
              <a:solidFill>
                <a:prstClr val="black">
                  <a:lumMod val="75000"/>
                  <a:lumOff val="25000"/>
                </a:prstClr>
              </a:solidFill>
              <a:latin typeface="Calibri" panose="020F0502020204030204" pitchFamily="34" charset="0"/>
              <a:ea typeface="Calibri" panose="020F0502020204030204" pitchFamily="34" charset="0"/>
              <a:cs typeface="Calibri" panose="020F0502020204030204" pitchFamily="34" charset="0"/>
            </a:endParaRPr>
          </a:p>
          <a:p>
            <a:pPr>
              <a:lnSpc>
                <a:spcPts val="1800"/>
              </a:lnSpc>
              <a:spcBef>
                <a:spcPts val="1000"/>
              </a:spcBef>
              <a:spcAft>
                <a:spcPts val="600"/>
              </a:spcAft>
            </a:pPr>
            <a:endParaRPr lang="en-US" sz="1800" dirty="0">
              <a:solidFill>
                <a:prstClr val="black">
                  <a:lumMod val="75000"/>
                  <a:lumOff val="25000"/>
                </a:prstClr>
              </a:solidFill>
              <a:latin typeface="Calibri" panose="020F0502020204030204" pitchFamily="34" charset="0"/>
              <a:ea typeface="Calibri" panose="020F0502020204030204" pitchFamily="34" charset="0"/>
              <a:cs typeface="Calibri" panose="020F0502020204030204" pitchFamily="34" charset="0"/>
            </a:endParaRPr>
          </a:p>
          <a:p>
            <a:pPr>
              <a:lnSpc>
                <a:spcPts val="1800"/>
              </a:lnSpc>
              <a:spcBef>
                <a:spcPts val="1000"/>
              </a:spcBef>
              <a:spcAft>
                <a:spcPts val="600"/>
              </a:spcAft>
            </a:pPr>
            <a:endParaRPr lang="en-US" sz="1800" dirty="0">
              <a:solidFill>
                <a:prstClr val="black">
                  <a:lumMod val="75000"/>
                  <a:lumOff val="25000"/>
                </a:prstClr>
              </a:solidFill>
              <a:latin typeface="Calibri" panose="020F0502020204030204" pitchFamily="34" charset="0"/>
              <a:ea typeface="Calibri" panose="020F0502020204030204" pitchFamily="34" charset="0"/>
              <a:cs typeface="Calibri" panose="020F0502020204030204" pitchFamily="34" charset="0"/>
            </a:endParaRPr>
          </a:p>
          <a:p>
            <a:pPr marL="285750" indent="-285750">
              <a:lnSpc>
                <a:spcPts val="1800"/>
              </a:lnSpc>
              <a:spcBef>
                <a:spcPts val="1000"/>
              </a:spcBef>
              <a:spcAft>
                <a:spcPts val="600"/>
              </a:spcAft>
              <a:buFont typeface="Arial" panose="020B0604020202020204" pitchFamily="34" charset="0"/>
              <a:buChar char="•"/>
            </a:pPr>
            <a:endParaRPr lang="en-US" sz="1800" dirty="0">
              <a:solidFill>
                <a:prstClr val="black">
                  <a:lumMod val="75000"/>
                  <a:lumOff val="25000"/>
                </a:prstClr>
              </a:solidFill>
              <a:latin typeface="Calibri" panose="020F0502020204030204" pitchFamily="34" charset="0"/>
              <a:ea typeface="Calibri" panose="020F0502020204030204" pitchFamily="34" charset="0"/>
              <a:cs typeface="Calibri" panose="020F0502020204030204" pitchFamily="34" charset="0"/>
            </a:endParaRPr>
          </a:p>
        </p:txBody>
      </p:sp>
      <p:sp>
        <p:nvSpPr>
          <p:cNvPr id="4" name="Title 3">
            <a:extLst>
              <a:ext uri="{FF2B5EF4-FFF2-40B4-BE49-F238E27FC236}">
                <a16:creationId xmlns:a16="http://schemas.microsoft.com/office/drawing/2014/main" id="{80507786-12DB-0A2E-1628-D938DA0D76F6}"/>
              </a:ext>
            </a:extLst>
          </p:cNvPr>
          <p:cNvSpPr>
            <a:spLocks noGrp="1"/>
          </p:cNvSpPr>
          <p:nvPr>
            <p:ph type="title"/>
          </p:nvPr>
        </p:nvSpPr>
        <p:spPr/>
        <p:txBody>
          <a:bodyPr>
            <a:normAutofit/>
          </a:bodyPr>
          <a:lstStyle/>
          <a:p>
            <a:r>
              <a:rPr lang="en-IN" b="1" dirty="0"/>
              <a:t>Results</a:t>
            </a:r>
          </a:p>
        </p:txBody>
      </p:sp>
      <p:pic>
        <p:nvPicPr>
          <p:cNvPr id="6" name="Picture 5">
            <a:extLst>
              <a:ext uri="{FF2B5EF4-FFF2-40B4-BE49-F238E27FC236}">
                <a16:creationId xmlns:a16="http://schemas.microsoft.com/office/drawing/2014/main" id="{2F12B695-C9ED-9660-1231-DE2375EFEA4F}"/>
              </a:ext>
            </a:extLst>
          </p:cNvPr>
          <p:cNvPicPr>
            <a:picLocks noChangeAspect="1"/>
          </p:cNvPicPr>
          <p:nvPr/>
        </p:nvPicPr>
        <p:blipFill>
          <a:blip r:embed="rId2"/>
          <a:stretch>
            <a:fillRect/>
          </a:stretch>
        </p:blipFill>
        <p:spPr>
          <a:xfrm>
            <a:off x="3635680" y="2663625"/>
            <a:ext cx="5105428" cy="3328740"/>
          </a:xfrm>
          <a:prstGeom prst="rect">
            <a:avLst/>
          </a:prstGeom>
        </p:spPr>
      </p:pic>
    </p:spTree>
    <p:extLst>
      <p:ext uri="{BB962C8B-B14F-4D97-AF65-F5344CB8AC3E}">
        <p14:creationId xmlns:p14="http://schemas.microsoft.com/office/powerpoint/2010/main" val="229535686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half" idx="4294967295"/>
          </p:nvPr>
        </p:nvSpPr>
        <p:spPr>
          <a:xfrm>
            <a:off x="623802" y="1348816"/>
            <a:ext cx="11129184" cy="4877324"/>
          </a:xfrm>
        </p:spPr>
        <p:txBody>
          <a:bodyPr vert="horz" lIns="91440" tIns="45720" rIns="91440" bIns="45720" rtlCol="0">
            <a:normAutofit/>
          </a:bodyPr>
          <a:lstStyle/>
          <a:p>
            <a:pPr marL="285750" indent="-285750">
              <a:lnSpc>
                <a:spcPts val="1800"/>
              </a:lnSpc>
              <a:spcBef>
                <a:spcPts val="1000"/>
              </a:spcBef>
              <a:spcAft>
                <a:spcPts val="600"/>
              </a:spcAft>
              <a:buFont typeface="Arial" panose="020B0604020202020204" pitchFamily="34" charset="0"/>
              <a:buChar char="•"/>
            </a:pPr>
            <a:r>
              <a:rPr lang="en-US" sz="1800" dirty="0">
                <a:solidFill>
                  <a:prstClr val="black">
                    <a:lumMod val="75000"/>
                    <a:lumOff val="25000"/>
                  </a:prstClr>
                </a:solidFill>
                <a:latin typeface="Calibri" panose="020F0502020204030204" pitchFamily="34" charset="0"/>
                <a:ea typeface="Calibri" panose="020F0502020204030204" pitchFamily="34" charset="0"/>
                <a:cs typeface="Calibri" panose="020F0502020204030204" pitchFamily="34" charset="0"/>
              </a:rPr>
              <a:t>As per the below graph we can say Charged off customers who are "Not verified" have linear growth with the increasing loan amount.</a:t>
            </a:r>
          </a:p>
          <a:p>
            <a:pPr>
              <a:lnSpc>
                <a:spcPts val="1800"/>
              </a:lnSpc>
              <a:spcBef>
                <a:spcPts val="1000"/>
              </a:spcBef>
              <a:spcAft>
                <a:spcPts val="600"/>
              </a:spcAft>
            </a:pPr>
            <a:r>
              <a:rPr lang="en-US" sz="1800" dirty="0">
                <a:solidFill>
                  <a:prstClr val="black">
                    <a:lumMod val="75000"/>
                    <a:lumOff val="25000"/>
                  </a:prstClr>
                </a:solidFill>
                <a:latin typeface="Calibri" panose="020F0502020204030204" pitchFamily="34" charset="0"/>
                <a:ea typeface="Calibri" panose="020F0502020204030204" pitchFamily="34" charset="0"/>
                <a:cs typeface="Calibri" panose="020F0502020204030204" pitchFamily="34" charset="0"/>
              </a:rPr>
              <a:t> </a:t>
            </a:r>
          </a:p>
          <a:p>
            <a:pPr>
              <a:lnSpc>
                <a:spcPts val="1800"/>
              </a:lnSpc>
              <a:spcBef>
                <a:spcPts val="1000"/>
              </a:spcBef>
              <a:spcAft>
                <a:spcPts val="600"/>
              </a:spcAft>
            </a:pPr>
            <a:endParaRPr lang="en-US" sz="1800" dirty="0">
              <a:solidFill>
                <a:prstClr val="black">
                  <a:lumMod val="75000"/>
                  <a:lumOff val="25000"/>
                </a:prstClr>
              </a:solidFill>
              <a:latin typeface="Calibri" panose="020F0502020204030204" pitchFamily="34" charset="0"/>
              <a:ea typeface="Calibri" panose="020F0502020204030204" pitchFamily="34" charset="0"/>
              <a:cs typeface="Calibri" panose="020F0502020204030204" pitchFamily="34" charset="0"/>
            </a:endParaRPr>
          </a:p>
          <a:p>
            <a:pPr marL="285750" indent="-285750">
              <a:lnSpc>
                <a:spcPts val="1800"/>
              </a:lnSpc>
              <a:spcBef>
                <a:spcPts val="1000"/>
              </a:spcBef>
              <a:spcAft>
                <a:spcPts val="600"/>
              </a:spcAft>
              <a:buFont typeface="Arial" panose="020B0604020202020204" pitchFamily="34" charset="0"/>
              <a:buChar char="•"/>
            </a:pPr>
            <a:endParaRPr lang="en-US" sz="1800" dirty="0">
              <a:solidFill>
                <a:prstClr val="black">
                  <a:lumMod val="75000"/>
                  <a:lumOff val="25000"/>
                </a:prstClr>
              </a:solidFill>
              <a:latin typeface="Calibri" panose="020F0502020204030204" pitchFamily="34" charset="0"/>
              <a:ea typeface="Calibri" panose="020F0502020204030204" pitchFamily="34" charset="0"/>
              <a:cs typeface="Calibri" panose="020F0502020204030204" pitchFamily="34" charset="0"/>
            </a:endParaRPr>
          </a:p>
        </p:txBody>
      </p:sp>
      <p:sp>
        <p:nvSpPr>
          <p:cNvPr id="4" name="Title 3">
            <a:extLst>
              <a:ext uri="{FF2B5EF4-FFF2-40B4-BE49-F238E27FC236}">
                <a16:creationId xmlns:a16="http://schemas.microsoft.com/office/drawing/2014/main" id="{80507786-12DB-0A2E-1628-D938DA0D76F6}"/>
              </a:ext>
            </a:extLst>
          </p:cNvPr>
          <p:cNvSpPr>
            <a:spLocks noGrp="1"/>
          </p:cNvSpPr>
          <p:nvPr>
            <p:ph type="title"/>
          </p:nvPr>
        </p:nvSpPr>
        <p:spPr/>
        <p:txBody>
          <a:bodyPr>
            <a:normAutofit/>
          </a:bodyPr>
          <a:lstStyle/>
          <a:p>
            <a:r>
              <a:rPr lang="en-IN" b="1" dirty="0"/>
              <a:t>Results</a:t>
            </a:r>
          </a:p>
        </p:txBody>
      </p:sp>
      <p:pic>
        <p:nvPicPr>
          <p:cNvPr id="3" name="Picture 2">
            <a:extLst>
              <a:ext uri="{FF2B5EF4-FFF2-40B4-BE49-F238E27FC236}">
                <a16:creationId xmlns:a16="http://schemas.microsoft.com/office/drawing/2014/main" id="{E3AD0203-C604-4F20-8FF6-18A582A69623}"/>
              </a:ext>
            </a:extLst>
          </p:cNvPr>
          <p:cNvPicPr>
            <a:picLocks noChangeAspect="1"/>
          </p:cNvPicPr>
          <p:nvPr/>
        </p:nvPicPr>
        <p:blipFill>
          <a:blip r:embed="rId2"/>
          <a:stretch>
            <a:fillRect/>
          </a:stretch>
        </p:blipFill>
        <p:spPr>
          <a:xfrm>
            <a:off x="2876384" y="2045664"/>
            <a:ext cx="6439231" cy="4102311"/>
          </a:xfrm>
          <a:prstGeom prst="rect">
            <a:avLst/>
          </a:prstGeom>
        </p:spPr>
      </p:pic>
    </p:spTree>
    <p:extLst>
      <p:ext uri="{BB962C8B-B14F-4D97-AF65-F5344CB8AC3E}">
        <p14:creationId xmlns:p14="http://schemas.microsoft.com/office/powerpoint/2010/main" val="91100651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latin typeface="Calibri" panose="020F0502020204030204" pitchFamily="34" charset="0"/>
                <a:ea typeface="Calibri" panose="020F0502020204030204" pitchFamily="34" charset="0"/>
                <a:cs typeface="Calibri" panose="020F0502020204030204" pitchFamily="34" charset="0"/>
              </a:rPr>
              <a:t>Problem Statement</a:t>
            </a:r>
          </a:p>
        </p:txBody>
      </p:sp>
      <p:sp>
        <p:nvSpPr>
          <p:cNvPr id="2" name="TextBox 1">
            <a:extLst>
              <a:ext uri="{FF2B5EF4-FFF2-40B4-BE49-F238E27FC236}">
                <a16:creationId xmlns:a16="http://schemas.microsoft.com/office/drawing/2014/main" id="{23F0632C-8D20-8016-DE04-13C4C8498288}"/>
              </a:ext>
            </a:extLst>
          </p:cNvPr>
          <p:cNvSpPr txBox="1"/>
          <p:nvPr/>
        </p:nvSpPr>
        <p:spPr>
          <a:xfrm>
            <a:off x="657546" y="1849348"/>
            <a:ext cx="10572108" cy="2308324"/>
          </a:xfrm>
          <a:prstGeom prst="rect">
            <a:avLst/>
          </a:prstGeom>
          <a:noFill/>
        </p:spPr>
        <p:txBody>
          <a:bodyPr wrap="square" rtlCol="0">
            <a:spAutoFit/>
          </a:bodyPr>
          <a:lstStyle/>
          <a:p>
            <a:pPr marL="285750" indent="-285750">
              <a:buFont typeface="Arial" panose="020B0604020202020204" pitchFamily="34" charset="0"/>
              <a:buChar char="•"/>
            </a:pPr>
            <a:r>
              <a:rPr lang="en-US" i="0" dirty="0">
                <a:effectLst/>
                <a:highlight>
                  <a:srgbClr val="F4F5F7"/>
                </a:highlight>
                <a:latin typeface="freight-text-pro"/>
              </a:rPr>
              <a:t>There is a consumer finance company </a:t>
            </a:r>
            <a:r>
              <a:rPr lang="en-US" b="0" i="0" dirty="0">
                <a:effectLst/>
                <a:highlight>
                  <a:srgbClr val="F4F5F7"/>
                </a:highlight>
                <a:latin typeface="freight-text-pro"/>
              </a:rPr>
              <a:t>which specializes in lending various types of loans to urban customers.</a:t>
            </a:r>
          </a:p>
          <a:p>
            <a:pPr marL="285750" indent="-285750">
              <a:buFont typeface="Arial" panose="020B0604020202020204" pitchFamily="34" charset="0"/>
              <a:buChar char="•"/>
            </a:pPr>
            <a:r>
              <a:rPr lang="en-US" dirty="0">
                <a:highlight>
                  <a:srgbClr val="F4F5F7"/>
                </a:highlight>
                <a:latin typeface="freight-text-pro"/>
              </a:rPr>
              <a:t>There are two types of risks involved here.</a:t>
            </a:r>
          </a:p>
          <a:p>
            <a:pPr marL="285750" indent="-285750">
              <a:buFont typeface="Arial" panose="020B0604020202020204" pitchFamily="34" charset="0"/>
              <a:buChar char="•"/>
            </a:pPr>
            <a:r>
              <a:rPr lang="en-US" dirty="0">
                <a:highlight>
                  <a:srgbClr val="F4F5F7"/>
                </a:highlight>
                <a:latin typeface="freight-text-pro"/>
              </a:rPr>
              <a:t>One risk is if the applicant is likely to pay the loan, then not approving the loan will cause financial loss.</a:t>
            </a:r>
          </a:p>
          <a:p>
            <a:pPr marL="285750" indent="-285750">
              <a:buFont typeface="Arial" panose="020B0604020202020204" pitchFamily="34" charset="0"/>
              <a:buChar char="•"/>
            </a:pPr>
            <a:r>
              <a:rPr lang="en-US" dirty="0">
                <a:highlight>
                  <a:srgbClr val="F4F5F7"/>
                </a:highlight>
                <a:latin typeface="freight-text-pro"/>
              </a:rPr>
              <a:t>Another risk is if the applicant is not likely to repay the loan (defaulted case), then approving them can cause financial loss.</a:t>
            </a:r>
            <a:endParaRPr lang="en-IN" dirty="0"/>
          </a:p>
          <a:p>
            <a:pPr marL="285750" indent="-285750">
              <a:buFont typeface="Arial" panose="020B0604020202020204" pitchFamily="34" charset="0"/>
              <a:buChar char="•"/>
            </a:pPr>
            <a:r>
              <a:rPr lang="en-IN" dirty="0"/>
              <a:t>The aim of the case study is to identify the persons who are likely to pay the loan amount and who are likely to default and cause financial loss to the company.</a:t>
            </a:r>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110700175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half" idx="4294967295"/>
          </p:nvPr>
        </p:nvSpPr>
        <p:spPr>
          <a:xfrm>
            <a:off x="541610" y="1431010"/>
            <a:ext cx="4557164" cy="4790886"/>
          </a:xfrm>
        </p:spPr>
        <p:txBody>
          <a:bodyPr vert="horz" lIns="91440" tIns="45720" rIns="91440" bIns="45720" rtlCol="0">
            <a:normAutofit/>
          </a:bodyPr>
          <a:lstStyle/>
          <a:p>
            <a:pPr marL="342900" indent="-342900">
              <a:lnSpc>
                <a:spcPts val="1800"/>
              </a:lnSpc>
              <a:spcBef>
                <a:spcPts val="1000"/>
              </a:spcBef>
              <a:spcAft>
                <a:spcPts val="600"/>
              </a:spcAft>
              <a:buFont typeface="Arial" panose="020B0604020202020204" pitchFamily="34" charset="0"/>
              <a:buChar char="•"/>
            </a:pPr>
            <a:r>
              <a:rPr lang="en-US" sz="1800" dirty="0">
                <a:solidFill>
                  <a:prstClr val="black">
                    <a:lumMod val="75000"/>
                    <a:lumOff val="25000"/>
                  </a:prstClr>
                </a:solidFill>
                <a:latin typeface="Calibri" panose="020F0502020204030204" pitchFamily="34" charset="0"/>
                <a:ea typeface="Calibri" panose="020F0502020204030204" pitchFamily="34" charset="0"/>
                <a:cs typeface="Calibri" panose="020F0502020204030204" pitchFamily="34" charset="0"/>
              </a:rPr>
              <a:t>Loan Data set is used for data sourcing</a:t>
            </a:r>
            <a:br>
              <a:rPr lang="en-US" sz="1800" dirty="0">
                <a:solidFill>
                  <a:prstClr val="black">
                    <a:lumMod val="75000"/>
                    <a:lumOff val="25000"/>
                  </a:prstClr>
                </a:solidFill>
                <a:latin typeface="Calibri" panose="020F0502020204030204" pitchFamily="34" charset="0"/>
                <a:ea typeface="Calibri" panose="020F0502020204030204" pitchFamily="34" charset="0"/>
                <a:cs typeface="Calibri" panose="020F0502020204030204" pitchFamily="34" charset="0"/>
              </a:rPr>
            </a:br>
            <a:r>
              <a:rPr lang="en-US" sz="1800" dirty="0">
                <a:solidFill>
                  <a:prstClr val="black">
                    <a:lumMod val="75000"/>
                    <a:lumOff val="25000"/>
                  </a:prstClr>
                </a:solidFill>
                <a:latin typeface="Calibri" panose="020F0502020204030204" pitchFamily="34" charset="0"/>
                <a:ea typeface="Calibri" panose="020F0502020204030204" pitchFamily="34" charset="0"/>
                <a:cs typeface="Calibri" panose="020F0502020204030204" pitchFamily="34" charset="0"/>
              </a:rPr>
              <a:t>which contains consolidated loan data for all loans issued through the time period 2007 t0 2011.</a:t>
            </a:r>
          </a:p>
        </p:txBody>
      </p:sp>
      <p:sp>
        <p:nvSpPr>
          <p:cNvPr id="4" name="Title 3">
            <a:extLst>
              <a:ext uri="{FF2B5EF4-FFF2-40B4-BE49-F238E27FC236}">
                <a16:creationId xmlns:a16="http://schemas.microsoft.com/office/drawing/2014/main" id="{80507786-12DB-0A2E-1628-D938DA0D76F6}"/>
              </a:ext>
            </a:extLst>
          </p:cNvPr>
          <p:cNvSpPr>
            <a:spLocks noGrp="1"/>
          </p:cNvSpPr>
          <p:nvPr>
            <p:ph type="title"/>
          </p:nvPr>
        </p:nvSpPr>
        <p:spPr/>
        <p:txBody>
          <a:bodyPr/>
          <a:lstStyle/>
          <a:p>
            <a:r>
              <a:rPr lang="en-IN" b="1" dirty="0"/>
              <a:t>Data Sourcing</a:t>
            </a:r>
          </a:p>
        </p:txBody>
      </p:sp>
      <p:pic>
        <p:nvPicPr>
          <p:cNvPr id="1026" name="Picture 2" descr="Data Source Vector Art, Icons, and Graphics for Free Download">
            <a:extLst>
              <a:ext uri="{FF2B5EF4-FFF2-40B4-BE49-F238E27FC236}">
                <a16:creationId xmlns:a16="http://schemas.microsoft.com/office/drawing/2014/main" id="{13BD8F6D-B4C0-4E83-9BF3-838D9184092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23907" y="1849347"/>
            <a:ext cx="3960523" cy="3509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580368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half" idx="4294967295"/>
          </p:nvPr>
        </p:nvSpPr>
        <p:spPr>
          <a:xfrm>
            <a:off x="541610" y="1431010"/>
            <a:ext cx="4557164" cy="4790886"/>
          </a:xfrm>
        </p:spPr>
        <p:txBody>
          <a:bodyPr vert="horz" lIns="91440" tIns="45720" rIns="91440" bIns="45720" rtlCol="0">
            <a:normAutofit/>
          </a:bodyPr>
          <a:lstStyle/>
          <a:p>
            <a:pPr marL="228600" indent="-228600">
              <a:lnSpc>
                <a:spcPts val="1800"/>
              </a:lnSpc>
              <a:spcBef>
                <a:spcPts val="1000"/>
              </a:spcBef>
              <a:spcAft>
                <a:spcPts val="600"/>
              </a:spcAft>
              <a:buFont typeface="+mj-lt"/>
              <a:buAutoNum type="arabicPeriod"/>
            </a:pPr>
            <a:r>
              <a:rPr lang="en-US" sz="1800" dirty="0">
                <a:solidFill>
                  <a:prstClr val="black">
                    <a:lumMod val="75000"/>
                    <a:lumOff val="25000"/>
                  </a:prstClr>
                </a:solidFill>
                <a:latin typeface="Calibri" panose="020F0502020204030204" pitchFamily="34" charset="0"/>
                <a:ea typeface="Calibri" panose="020F0502020204030204" pitchFamily="34" charset="0"/>
                <a:cs typeface="Calibri" panose="020F0502020204030204" pitchFamily="34" charset="0"/>
              </a:rPr>
              <a:t>Removing the null values and filling the null values .</a:t>
            </a:r>
          </a:p>
          <a:p>
            <a:pPr marL="228600" indent="-228600">
              <a:lnSpc>
                <a:spcPts val="1800"/>
              </a:lnSpc>
              <a:spcBef>
                <a:spcPts val="1000"/>
              </a:spcBef>
              <a:spcAft>
                <a:spcPts val="600"/>
              </a:spcAft>
              <a:buFont typeface="+mj-lt"/>
              <a:buAutoNum type="arabicPeriod"/>
            </a:pPr>
            <a:r>
              <a:rPr lang="en-US" sz="1800" dirty="0">
                <a:solidFill>
                  <a:prstClr val="black">
                    <a:lumMod val="75000"/>
                    <a:lumOff val="25000"/>
                  </a:prstClr>
                </a:solidFill>
                <a:latin typeface="Calibri" panose="020F0502020204030204" pitchFamily="34" charset="0"/>
                <a:ea typeface="Calibri" panose="020F0502020204030204" pitchFamily="34" charset="0"/>
                <a:cs typeface="Calibri" panose="020F0502020204030204" pitchFamily="34" charset="0"/>
              </a:rPr>
              <a:t>Detecting and removing the outliers using describe function.</a:t>
            </a:r>
          </a:p>
          <a:p>
            <a:pPr marL="228600" indent="-228600">
              <a:lnSpc>
                <a:spcPts val="1800"/>
              </a:lnSpc>
              <a:spcBef>
                <a:spcPts val="1000"/>
              </a:spcBef>
              <a:spcAft>
                <a:spcPts val="600"/>
              </a:spcAft>
              <a:buFont typeface="+mj-lt"/>
              <a:buAutoNum type="arabicPeriod"/>
            </a:pPr>
            <a:endParaRPr lang="en-US" sz="1800" dirty="0">
              <a:solidFill>
                <a:prstClr val="black">
                  <a:lumMod val="75000"/>
                  <a:lumOff val="25000"/>
                </a:prstClr>
              </a:solidFill>
              <a:latin typeface="Calibri" panose="020F0502020204030204" pitchFamily="34" charset="0"/>
              <a:ea typeface="Calibri" panose="020F0502020204030204" pitchFamily="34" charset="0"/>
              <a:cs typeface="Calibri" panose="020F0502020204030204" pitchFamily="34" charset="0"/>
            </a:endParaRPr>
          </a:p>
          <a:p>
            <a:pPr marL="228600" indent="-228600">
              <a:lnSpc>
                <a:spcPts val="1800"/>
              </a:lnSpc>
              <a:spcBef>
                <a:spcPts val="1000"/>
              </a:spcBef>
              <a:spcAft>
                <a:spcPts val="600"/>
              </a:spcAft>
              <a:buFont typeface="+mj-lt"/>
              <a:buAutoNum type="arabicPeriod"/>
            </a:pPr>
            <a:endParaRPr lang="en-US" sz="1800" dirty="0">
              <a:solidFill>
                <a:prstClr val="black">
                  <a:lumMod val="75000"/>
                  <a:lumOff val="25000"/>
                </a:prstClr>
              </a:solidFill>
              <a:latin typeface="Calibri" panose="020F0502020204030204" pitchFamily="34" charset="0"/>
              <a:ea typeface="Calibri" panose="020F0502020204030204" pitchFamily="34" charset="0"/>
              <a:cs typeface="Calibri" panose="020F0502020204030204" pitchFamily="34" charset="0"/>
            </a:endParaRPr>
          </a:p>
        </p:txBody>
      </p:sp>
      <p:sp>
        <p:nvSpPr>
          <p:cNvPr id="4" name="Title 3">
            <a:extLst>
              <a:ext uri="{FF2B5EF4-FFF2-40B4-BE49-F238E27FC236}">
                <a16:creationId xmlns:a16="http://schemas.microsoft.com/office/drawing/2014/main" id="{80507786-12DB-0A2E-1628-D938DA0D76F6}"/>
              </a:ext>
            </a:extLst>
          </p:cNvPr>
          <p:cNvSpPr>
            <a:spLocks noGrp="1"/>
          </p:cNvSpPr>
          <p:nvPr>
            <p:ph type="title"/>
          </p:nvPr>
        </p:nvSpPr>
        <p:spPr/>
        <p:txBody>
          <a:bodyPr/>
          <a:lstStyle/>
          <a:p>
            <a:r>
              <a:rPr lang="en-IN" b="1" dirty="0"/>
              <a:t>Data Cleaning</a:t>
            </a:r>
          </a:p>
        </p:txBody>
      </p:sp>
      <p:pic>
        <p:nvPicPr>
          <p:cNvPr id="2050" name="Picture 2" descr="Data Cleaning Royalty-Free Images, Stock Photos &amp; Pictures ...">
            <a:extLst>
              <a:ext uri="{FF2B5EF4-FFF2-40B4-BE49-F238E27FC236}">
                <a16:creationId xmlns:a16="http://schemas.microsoft.com/office/drawing/2014/main" id="{774ED855-0173-2887-8E7A-A61F60062D5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76818" y="1431748"/>
            <a:ext cx="3924727" cy="39247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690180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half" idx="4294967295"/>
          </p:nvPr>
        </p:nvSpPr>
        <p:spPr>
          <a:xfrm>
            <a:off x="758202" y="1376737"/>
            <a:ext cx="6118432" cy="640081"/>
          </a:xfrm>
        </p:spPr>
        <p:txBody>
          <a:bodyPr vert="horz" lIns="91440" tIns="45720" rIns="91440" bIns="45720" rtlCol="0">
            <a:normAutofit/>
          </a:bodyPr>
          <a:lstStyle/>
          <a:p>
            <a:pPr marL="342900" indent="-342900">
              <a:lnSpc>
                <a:spcPts val="1800"/>
              </a:lnSpc>
              <a:spcBef>
                <a:spcPts val="1000"/>
              </a:spcBef>
              <a:spcAft>
                <a:spcPts val="600"/>
              </a:spcAft>
              <a:buFont typeface="+mj-lt"/>
              <a:buAutoNum type="arabicPeriod"/>
            </a:pPr>
            <a:r>
              <a:rPr lang="en-US" sz="1800" dirty="0">
                <a:solidFill>
                  <a:prstClr val="black">
                    <a:lumMod val="75000"/>
                    <a:lumOff val="25000"/>
                  </a:prstClr>
                </a:solidFill>
                <a:latin typeface="Calibri" panose="020F0502020204030204" pitchFamily="34" charset="0"/>
                <a:ea typeface="Calibri" panose="020F0502020204030204" pitchFamily="34" charset="0"/>
                <a:cs typeface="Calibri" panose="020F0502020204030204" pitchFamily="34" charset="0"/>
              </a:rPr>
              <a:t>Plotted a histogram on quantitative variables like loan amount, total payment and box plot on loan amount.</a:t>
            </a:r>
          </a:p>
          <a:p>
            <a:pPr marL="342900" indent="-342900">
              <a:lnSpc>
                <a:spcPts val="1800"/>
              </a:lnSpc>
              <a:spcBef>
                <a:spcPts val="1000"/>
              </a:spcBef>
              <a:spcAft>
                <a:spcPts val="600"/>
              </a:spcAft>
              <a:buFont typeface="+mj-lt"/>
              <a:buAutoNum type="arabicPeriod"/>
            </a:pPr>
            <a:endParaRPr lang="en-US" sz="1800" dirty="0">
              <a:solidFill>
                <a:prstClr val="black">
                  <a:lumMod val="75000"/>
                  <a:lumOff val="25000"/>
                </a:prstClr>
              </a:solidFill>
              <a:latin typeface="Calibri" panose="020F0502020204030204" pitchFamily="34" charset="0"/>
              <a:ea typeface="Calibri" panose="020F0502020204030204" pitchFamily="34" charset="0"/>
              <a:cs typeface="Calibri" panose="020F0502020204030204" pitchFamily="34" charset="0"/>
            </a:endParaRPr>
          </a:p>
        </p:txBody>
      </p:sp>
      <p:sp>
        <p:nvSpPr>
          <p:cNvPr id="4" name="Title 3">
            <a:extLst>
              <a:ext uri="{FF2B5EF4-FFF2-40B4-BE49-F238E27FC236}">
                <a16:creationId xmlns:a16="http://schemas.microsoft.com/office/drawing/2014/main" id="{80507786-12DB-0A2E-1628-D938DA0D76F6}"/>
              </a:ext>
            </a:extLst>
          </p:cNvPr>
          <p:cNvSpPr>
            <a:spLocks noGrp="1"/>
          </p:cNvSpPr>
          <p:nvPr>
            <p:ph type="title"/>
          </p:nvPr>
        </p:nvSpPr>
        <p:spPr/>
        <p:txBody>
          <a:bodyPr/>
          <a:lstStyle/>
          <a:p>
            <a:r>
              <a:rPr lang="en-IN" b="1" dirty="0"/>
              <a:t>Data Cleaning</a:t>
            </a:r>
          </a:p>
        </p:txBody>
      </p:sp>
      <p:pic>
        <p:nvPicPr>
          <p:cNvPr id="8" name="Picture 7">
            <a:extLst>
              <a:ext uri="{FF2B5EF4-FFF2-40B4-BE49-F238E27FC236}">
                <a16:creationId xmlns:a16="http://schemas.microsoft.com/office/drawing/2014/main" id="{B9FA6F8E-BC5A-209C-8FB3-2AB40D3CDFE0}"/>
              </a:ext>
            </a:extLst>
          </p:cNvPr>
          <p:cNvPicPr>
            <a:picLocks noChangeAspect="1"/>
          </p:cNvPicPr>
          <p:nvPr/>
        </p:nvPicPr>
        <p:blipFill>
          <a:blip r:embed="rId2"/>
          <a:stretch>
            <a:fillRect/>
          </a:stretch>
        </p:blipFill>
        <p:spPr>
          <a:xfrm>
            <a:off x="758202" y="2137025"/>
            <a:ext cx="6118432" cy="3050192"/>
          </a:xfrm>
          <a:prstGeom prst="rect">
            <a:avLst/>
          </a:prstGeom>
        </p:spPr>
      </p:pic>
      <p:pic>
        <p:nvPicPr>
          <p:cNvPr id="12" name="Picture 11">
            <a:extLst>
              <a:ext uri="{FF2B5EF4-FFF2-40B4-BE49-F238E27FC236}">
                <a16:creationId xmlns:a16="http://schemas.microsoft.com/office/drawing/2014/main" id="{B9FE2A96-1C3B-B72F-2590-2AF6ABFFE54A}"/>
              </a:ext>
            </a:extLst>
          </p:cNvPr>
          <p:cNvPicPr>
            <a:picLocks noChangeAspect="1"/>
          </p:cNvPicPr>
          <p:nvPr/>
        </p:nvPicPr>
        <p:blipFill>
          <a:blip r:embed="rId3"/>
          <a:stretch>
            <a:fillRect/>
          </a:stretch>
        </p:blipFill>
        <p:spPr>
          <a:xfrm>
            <a:off x="7108710" y="2137025"/>
            <a:ext cx="4983974" cy="3050192"/>
          </a:xfrm>
          <a:prstGeom prst="rect">
            <a:avLst/>
          </a:prstGeom>
        </p:spPr>
      </p:pic>
    </p:spTree>
    <p:extLst>
      <p:ext uri="{BB962C8B-B14F-4D97-AF65-F5344CB8AC3E}">
        <p14:creationId xmlns:p14="http://schemas.microsoft.com/office/powerpoint/2010/main" val="353108382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half" idx="4294967295"/>
          </p:nvPr>
        </p:nvSpPr>
        <p:spPr>
          <a:xfrm>
            <a:off x="758201" y="1376737"/>
            <a:ext cx="10235147" cy="4715838"/>
          </a:xfrm>
        </p:spPr>
        <p:txBody>
          <a:bodyPr vert="horz" lIns="91440" tIns="45720" rIns="91440" bIns="45720" rtlCol="0">
            <a:normAutofit/>
          </a:bodyPr>
          <a:lstStyle/>
          <a:p>
            <a:pPr marL="285750" indent="-285750">
              <a:lnSpc>
                <a:spcPts val="1800"/>
              </a:lnSpc>
              <a:spcBef>
                <a:spcPts val="1000"/>
              </a:spcBef>
              <a:spcAft>
                <a:spcPts val="600"/>
              </a:spcAft>
              <a:buFont typeface="Arial" panose="020B0604020202020204" pitchFamily="34" charset="0"/>
              <a:buChar char="•"/>
            </a:pPr>
            <a:r>
              <a:rPr lang="en-US" sz="1800" dirty="0">
                <a:solidFill>
                  <a:prstClr val="black">
                    <a:lumMod val="75000"/>
                    <a:lumOff val="25000"/>
                  </a:prstClr>
                </a:solidFill>
                <a:latin typeface="Calibri" panose="020F0502020204030204" pitchFamily="34" charset="0"/>
                <a:ea typeface="Calibri" panose="020F0502020204030204" pitchFamily="34" charset="0"/>
                <a:cs typeface="Calibri" panose="020F0502020204030204" pitchFamily="34" charset="0"/>
              </a:rPr>
              <a:t>Finding out the 25</a:t>
            </a:r>
            <a:r>
              <a:rPr lang="en-US" sz="1800" baseline="30000" dirty="0">
                <a:solidFill>
                  <a:prstClr val="black">
                    <a:lumMod val="75000"/>
                    <a:lumOff val="25000"/>
                  </a:prstClr>
                </a:solidFill>
                <a:latin typeface="Calibri" panose="020F0502020204030204" pitchFamily="34" charset="0"/>
                <a:ea typeface="Calibri" panose="020F0502020204030204" pitchFamily="34" charset="0"/>
                <a:cs typeface="Calibri" panose="020F0502020204030204" pitchFamily="34" charset="0"/>
              </a:rPr>
              <a:t>th</a:t>
            </a:r>
            <a:r>
              <a:rPr lang="en-US" sz="1800" dirty="0">
                <a:solidFill>
                  <a:prstClr val="black">
                    <a:lumMod val="75000"/>
                    <a:lumOff val="25000"/>
                  </a:prstClr>
                </a:solidFill>
                <a:latin typeface="Calibri" panose="020F0502020204030204" pitchFamily="34" charset="0"/>
                <a:ea typeface="Calibri" panose="020F0502020204030204" pitchFamily="34" charset="0"/>
                <a:cs typeface="Calibri" panose="020F0502020204030204" pitchFamily="34" charset="0"/>
              </a:rPr>
              <a:t> percentile, 75</a:t>
            </a:r>
            <a:r>
              <a:rPr lang="en-US" sz="1800" baseline="30000" dirty="0">
                <a:solidFill>
                  <a:prstClr val="black">
                    <a:lumMod val="75000"/>
                    <a:lumOff val="25000"/>
                  </a:prstClr>
                </a:solidFill>
                <a:latin typeface="Calibri" panose="020F0502020204030204" pitchFamily="34" charset="0"/>
                <a:ea typeface="Calibri" panose="020F0502020204030204" pitchFamily="34" charset="0"/>
                <a:cs typeface="Calibri" panose="020F0502020204030204" pitchFamily="34" charset="0"/>
              </a:rPr>
              <a:t>th</a:t>
            </a:r>
            <a:r>
              <a:rPr lang="en-US" sz="1800" dirty="0">
                <a:solidFill>
                  <a:prstClr val="black">
                    <a:lumMod val="75000"/>
                    <a:lumOff val="25000"/>
                  </a:prstClr>
                </a:solidFill>
                <a:latin typeface="Calibri" panose="020F0502020204030204" pitchFamily="34" charset="0"/>
                <a:ea typeface="Calibri" panose="020F0502020204030204" pitchFamily="34" charset="0"/>
                <a:cs typeface="Calibri" panose="020F0502020204030204" pitchFamily="34" charset="0"/>
              </a:rPr>
              <a:t> percentile using boxplot</a:t>
            </a:r>
          </a:p>
          <a:p>
            <a:pPr marL="285750" indent="-285750">
              <a:lnSpc>
                <a:spcPts val="1800"/>
              </a:lnSpc>
              <a:spcBef>
                <a:spcPts val="1000"/>
              </a:spcBef>
              <a:spcAft>
                <a:spcPts val="600"/>
              </a:spcAft>
              <a:buFont typeface="Arial" panose="020B0604020202020204" pitchFamily="34" charset="0"/>
              <a:buChar char="•"/>
            </a:pPr>
            <a:r>
              <a:rPr lang="en-US" sz="1800" dirty="0">
                <a:solidFill>
                  <a:prstClr val="black">
                    <a:lumMod val="75000"/>
                    <a:lumOff val="25000"/>
                  </a:prstClr>
                </a:solidFill>
                <a:latin typeface="Calibri" panose="020F0502020204030204" pitchFamily="34" charset="0"/>
                <a:ea typeface="Calibri" panose="020F0502020204030204" pitchFamily="34" charset="0"/>
                <a:cs typeface="Calibri" panose="020F0502020204030204" pitchFamily="34" charset="0"/>
              </a:rPr>
              <a:t>Finding out the IQR with the formula : 75</a:t>
            </a:r>
            <a:r>
              <a:rPr lang="en-US" sz="1800" baseline="30000" dirty="0">
                <a:solidFill>
                  <a:prstClr val="black">
                    <a:lumMod val="75000"/>
                    <a:lumOff val="25000"/>
                  </a:prstClr>
                </a:solidFill>
                <a:latin typeface="Calibri" panose="020F0502020204030204" pitchFamily="34" charset="0"/>
                <a:ea typeface="Calibri" panose="020F0502020204030204" pitchFamily="34" charset="0"/>
                <a:cs typeface="Calibri" panose="020F0502020204030204" pitchFamily="34" charset="0"/>
              </a:rPr>
              <a:t>th</a:t>
            </a:r>
            <a:r>
              <a:rPr lang="en-US" sz="1800" dirty="0">
                <a:solidFill>
                  <a:prstClr val="black">
                    <a:lumMod val="75000"/>
                    <a:lumOff val="25000"/>
                  </a:prstClr>
                </a:solidFill>
                <a:latin typeface="Calibri" panose="020F0502020204030204" pitchFamily="34" charset="0"/>
                <a:ea typeface="Calibri" panose="020F0502020204030204" pitchFamily="34" charset="0"/>
                <a:cs typeface="Calibri" panose="020F0502020204030204" pitchFamily="34" charset="0"/>
              </a:rPr>
              <a:t> percentile – 25</a:t>
            </a:r>
            <a:r>
              <a:rPr lang="en-US" sz="1800" baseline="30000" dirty="0">
                <a:solidFill>
                  <a:prstClr val="black">
                    <a:lumMod val="75000"/>
                    <a:lumOff val="25000"/>
                  </a:prstClr>
                </a:solidFill>
                <a:latin typeface="Calibri" panose="020F0502020204030204" pitchFamily="34" charset="0"/>
                <a:ea typeface="Calibri" panose="020F0502020204030204" pitchFamily="34" charset="0"/>
                <a:cs typeface="Calibri" panose="020F0502020204030204" pitchFamily="34" charset="0"/>
              </a:rPr>
              <a:t>th</a:t>
            </a:r>
            <a:r>
              <a:rPr lang="en-US" sz="1800" dirty="0">
                <a:solidFill>
                  <a:prstClr val="black">
                    <a:lumMod val="75000"/>
                    <a:lumOff val="25000"/>
                  </a:prstClr>
                </a:solidFill>
                <a:latin typeface="Calibri" panose="020F0502020204030204" pitchFamily="34" charset="0"/>
                <a:ea typeface="Calibri" panose="020F0502020204030204" pitchFamily="34" charset="0"/>
                <a:cs typeface="Calibri" panose="020F0502020204030204" pitchFamily="34" charset="0"/>
              </a:rPr>
              <a:t> percentile.</a:t>
            </a:r>
          </a:p>
          <a:p>
            <a:pPr marL="285750" indent="-285750">
              <a:lnSpc>
                <a:spcPts val="1800"/>
              </a:lnSpc>
              <a:spcBef>
                <a:spcPts val="1000"/>
              </a:spcBef>
              <a:spcAft>
                <a:spcPts val="600"/>
              </a:spcAft>
              <a:buFont typeface="Arial" panose="020B0604020202020204" pitchFamily="34" charset="0"/>
              <a:buChar char="•"/>
            </a:pPr>
            <a:r>
              <a:rPr lang="en-US" sz="1800" dirty="0">
                <a:solidFill>
                  <a:prstClr val="black">
                    <a:lumMod val="75000"/>
                    <a:lumOff val="25000"/>
                  </a:prstClr>
                </a:solidFill>
                <a:latin typeface="Calibri" panose="020F0502020204030204" pitchFamily="34" charset="0"/>
                <a:ea typeface="Calibri" panose="020F0502020204030204" pitchFamily="34" charset="0"/>
                <a:cs typeface="Calibri" panose="020F0502020204030204" pitchFamily="34" charset="0"/>
              </a:rPr>
              <a:t>Finding the upper limit and lower limit using below formulas:</a:t>
            </a:r>
            <a:br>
              <a:rPr lang="en-US" sz="1800" dirty="0">
                <a:solidFill>
                  <a:prstClr val="black">
                    <a:lumMod val="75000"/>
                    <a:lumOff val="25000"/>
                  </a:prstClr>
                </a:solidFill>
                <a:latin typeface="Calibri" panose="020F0502020204030204" pitchFamily="34" charset="0"/>
                <a:ea typeface="Calibri" panose="020F0502020204030204" pitchFamily="34" charset="0"/>
                <a:cs typeface="Calibri" panose="020F0502020204030204" pitchFamily="34" charset="0"/>
              </a:rPr>
            </a:br>
            <a:r>
              <a:rPr lang="en-US" sz="1800" dirty="0" err="1">
                <a:solidFill>
                  <a:prstClr val="black">
                    <a:lumMod val="75000"/>
                    <a:lumOff val="25000"/>
                  </a:prstClr>
                </a:solidFill>
                <a:latin typeface="Calibri" panose="020F0502020204030204" pitchFamily="34" charset="0"/>
                <a:ea typeface="Calibri" panose="020F0502020204030204" pitchFamily="34" charset="0"/>
                <a:cs typeface="Calibri" panose="020F0502020204030204" pitchFamily="34" charset="0"/>
              </a:rPr>
              <a:t>upper_limit</a:t>
            </a:r>
            <a:r>
              <a:rPr lang="en-US" sz="1800" dirty="0">
                <a:solidFill>
                  <a:prstClr val="black">
                    <a:lumMod val="75000"/>
                    <a:lumOff val="25000"/>
                  </a:prstClr>
                </a:solidFill>
                <a:latin typeface="Calibri" panose="020F0502020204030204" pitchFamily="34" charset="0"/>
                <a:ea typeface="Calibri" panose="020F0502020204030204" pitchFamily="34" charset="0"/>
                <a:cs typeface="Calibri" panose="020F0502020204030204" pitchFamily="34" charset="0"/>
              </a:rPr>
              <a:t>= percentile75 + 1.5 * </a:t>
            </a:r>
            <a:r>
              <a:rPr lang="en-US" sz="1800" dirty="0" err="1">
                <a:solidFill>
                  <a:prstClr val="black">
                    <a:lumMod val="75000"/>
                    <a:lumOff val="25000"/>
                  </a:prstClr>
                </a:solidFill>
                <a:latin typeface="Calibri" panose="020F0502020204030204" pitchFamily="34" charset="0"/>
                <a:ea typeface="Calibri" panose="020F0502020204030204" pitchFamily="34" charset="0"/>
                <a:cs typeface="Calibri" panose="020F0502020204030204" pitchFamily="34" charset="0"/>
              </a:rPr>
              <a:t>iqr</a:t>
            </a:r>
            <a:br>
              <a:rPr lang="en-US" sz="1800" dirty="0">
                <a:solidFill>
                  <a:prstClr val="black">
                    <a:lumMod val="75000"/>
                    <a:lumOff val="25000"/>
                  </a:prstClr>
                </a:solidFill>
                <a:latin typeface="Calibri" panose="020F0502020204030204" pitchFamily="34" charset="0"/>
                <a:ea typeface="Calibri" panose="020F0502020204030204" pitchFamily="34" charset="0"/>
                <a:cs typeface="Calibri" panose="020F0502020204030204" pitchFamily="34" charset="0"/>
              </a:rPr>
            </a:br>
            <a:r>
              <a:rPr lang="en-US" sz="1800" dirty="0" err="1">
                <a:solidFill>
                  <a:prstClr val="black">
                    <a:lumMod val="75000"/>
                    <a:lumOff val="25000"/>
                  </a:prstClr>
                </a:solidFill>
                <a:latin typeface="Calibri" panose="020F0502020204030204" pitchFamily="34" charset="0"/>
                <a:ea typeface="Calibri" panose="020F0502020204030204" pitchFamily="34" charset="0"/>
                <a:cs typeface="Calibri" panose="020F0502020204030204" pitchFamily="34" charset="0"/>
              </a:rPr>
              <a:t>lower_limit</a:t>
            </a:r>
            <a:r>
              <a:rPr lang="en-US" sz="1800" dirty="0">
                <a:solidFill>
                  <a:prstClr val="black">
                    <a:lumMod val="75000"/>
                    <a:lumOff val="25000"/>
                  </a:prstClr>
                </a:solidFill>
                <a:latin typeface="Calibri" panose="020F0502020204030204" pitchFamily="34" charset="0"/>
                <a:ea typeface="Calibri" panose="020F0502020204030204" pitchFamily="34" charset="0"/>
                <a:cs typeface="Calibri" panose="020F0502020204030204" pitchFamily="34" charset="0"/>
              </a:rPr>
              <a:t>= percentile25 + 1.5 * </a:t>
            </a:r>
            <a:r>
              <a:rPr lang="en-US" sz="1800" dirty="0" err="1">
                <a:solidFill>
                  <a:prstClr val="black">
                    <a:lumMod val="75000"/>
                    <a:lumOff val="25000"/>
                  </a:prstClr>
                </a:solidFill>
                <a:latin typeface="Calibri" panose="020F0502020204030204" pitchFamily="34" charset="0"/>
                <a:ea typeface="Calibri" panose="020F0502020204030204" pitchFamily="34" charset="0"/>
                <a:cs typeface="Calibri" panose="020F0502020204030204" pitchFamily="34" charset="0"/>
              </a:rPr>
              <a:t>iqr</a:t>
            </a:r>
            <a:endParaRPr lang="en-US" sz="1800" dirty="0">
              <a:solidFill>
                <a:prstClr val="black">
                  <a:lumMod val="75000"/>
                  <a:lumOff val="25000"/>
                </a:prstClr>
              </a:solidFill>
              <a:latin typeface="Calibri" panose="020F0502020204030204" pitchFamily="34" charset="0"/>
              <a:ea typeface="Calibri" panose="020F0502020204030204" pitchFamily="34" charset="0"/>
              <a:cs typeface="Calibri" panose="020F0502020204030204" pitchFamily="34" charset="0"/>
            </a:endParaRPr>
          </a:p>
          <a:p>
            <a:pPr marL="285750" indent="-285750">
              <a:lnSpc>
                <a:spcPts val="1800"/>
              </a:lnSpc>
              <a:spcBef>
                <a:spcPts val="1000"/>
              </a:spcBef>
              <a:spcAft>
                <a:spcPts val="600"/>
              </a:spcAft>
              <a:buFont typeface="Arial" panose="020B0604020202020204" pitchFamily="34" charset="0"/>
              <a:buChar char="•"/>
            </a:pPr>
            <a:r>
              <a:rPr lang="en-US" sz="1800" dirty="0">
                <a:solidFill>
                  <a:prstClr val="black">
                    <a:lumMod val="75000"/>
                    <a:lumOff val="25000"/>
                  </a:prstClr>
                </a:solidFill>
                <a:latin typeface="Calibri" panose="020F0502020204030204" pitchFamily="34" charset="0"/>
                <a:ea typeface="Calibri" panose="020F0502020204030204" pitchFamily="34" charset="0"/>
                <a:cs typeface="Calibri" panose="020F0502020204030204" pitchFamily="34" charset="0"/>
              </a:rPr>
              <a:t>Finding the outliers by comparing with upper limit and lower limit.</a:t>
            </a:r>
          </a:p>
          <a:p>
            <a:pPr marL="285750" indent="-285750">
              <a:lnSpc>
                <a:spcPts val="1800"/>
              </a:lnSpc>
              <a:spcBef>
                <a:spcPts val="1000"/>
              </a:spcBef>
              <a:spcAft>
                <a:spcPts val="600"/>
              </a:spcAft>
              <a:buFont typeface="Arial" panose="020B0604020202020204" pitchFamily="34" charset="0"/>
              <a:buChar char="•"/>
            </a:pPr>
            <a:r>
              <a:rPr lang="en-US" sz="1800" dirty="0">
                <a:solidFill>
                  <a:prstClr val="black">
                    <a:lumMod val="75000"/>
                    <a:lumOff val="25000"/>
                  </a:prstClr>
                </a:solidFill>
                <a:latin typeface="Calibri" panose="020F0502020204030204" pitchFamily="34" charset="0"/>
                <a:ea typeface="Calibri" panose="020F0502020204030204" pitchFamily="34" charset="0"/>
                <a:cs typeface="Calibri" panose="020F0502020204030204" pitchFamily="34" charset="0"/>
              </a:rPr>
              <a:t>Removing the outliers.</a:t>
            </a:r>
          </a:p>
          <a:p>
            <a:pPr marL="285750" indent="-285750">
              <a:lnSpc>
                <a:spcPts val="1800"/>
              </a:lnSpc>
              <a:spcBef>
                <a:spcPts val="1000"/>
              </a:spcBef>
              <a:spcAft>
                <a:spcPts val="600"/>
              </a:spcAft>
              <a:buFont typeface="Arial" panose="020B0604020202020204" pitchFamily="34" charset="0"/>
              <a:buChar char="•"/>
            </a:pPr>
            <a:endParaRPr lang="en-US" sz="1800" dirty="0">
              <a:solidFill>
                <a:prstClr val="black">
                  <a:lumMod val="75000"/>
                  <a:lumOff val="25000"/>
                </a:prstClr>
              </a:solidFill>
              <a:latin typeface="Calibri" panose="020F0502020204030204" pitchFamily="34" charset="0"/>
              <a:ea typeface="Calibri" panose="020F0502020204030204" pitchFamily="34" charset="0"/>
              <a:cs typeface="Calibri" panose="020F0502020204030204" pitchFamily="34" charset="0"/>
            </a:endParaRPr>
          </a:p>
        </p:txBody>
      </p:sp>
      <p:sp>
        <p:nvSpPr>
          <p:cNvPr id="4" name="Title 3">
            <a:extLst>
              <a:ext uri="{FF2B5EF4-FFF2-40B4-BE49-F238E27FC236}">
                <a16:creationId xmlns:a16="http://schemas.microsoft.com/office/drawing/2014/main" id="{80507786-12DB-0A2E-1628-D938DA0D76F6}"/>
              </a:ext>
            </a:extLst>
          </p:cNvPr>
          <p:cNvSpPr>
            <a:spLocks noGrp="1"/>
          </p:cNvSpPr>
          <p:nvPr>
            <p:ph type="title"/>
          </p:nvPr>
        </p:nvSpPr>
        <p:spPr/>
        <p:txBody>
          <a:bodyPr/>
          <a:lstStyle/>
          <a:p>
            <a:r>
              <a:rPr lang="en-IN" b="1" dirty="0"/>
              <a:t>Data Cleaning</a:t>
            </a:r>
          </a:p>
        </p:txBody>
      </p:sp>
      <p:pic>
        <p:nvPicPr>
          <p:cNvPr id="3" name="Picture 2">
            <a:extLst>
              <a:ext uri="{FF2B5EF4-FFF2-40B4-BE49-F238E27FC236}">
                <a16:creationId xmlns:a16="http://schemas.microsoft.com/office/drawing/2014/main" id="{BE76FC3A-FAB7-4816-6339-51E59CC1EC70}"/>
              </a:ext>
            </a:extLst>
          </p:cNvPr>
          <p:cNvPicPr>
            <a:picLocks noChangeAspect="1"/>
          </p:cNvPicPr>
          <p:nvPr/>
        </p:nvPicPr>
        <p:blipFill>
          <a:blip r:embed="rId2"/>
          <a:stretch>
            <a:fillRect/>
          </a:stretch>
        </p:blipFill>
        <p:spPr>
          <a:xfrm>
            <a:off x="873206" y="3860160"/>
            <a:ext cx="10560593" cy="2692538"/>
          </a:xfrm>
          <a:prstGeom prst="rect">
            <a:avLst/>
          </a:prstGeom>
        </p:spPr>
      </p:pic>
    </p:spTree>
    <p:extLst>
      <p:ext uri="{BB962C8B-B14F-4D97-AF65-F5344CB8AC3E}">
        <p14:creationId xmlns:p14="http://schemas.microsoft.com/office/powerpoint/2010/main" val="355421852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half" idx="4294967295"/>
          </p:nvPr>
        </p:nvSpPr>
        <p:spPr>
          <a:xfrm>
            <a:off x="541609" y="1431009"/>
            <a:ext cx="11129184" cy="4877324"/>
          </a:xfrm>
        </p:spPr>
        <p:txBody>
          <a:bodyPr vert="horz" lIns="91440" tIns="45720" rIns="91440" bIns="45720" rtlCol="0">
            <a:normAutofit/>
          </a:bodyPr>
          <a:lstStyle/>
          <a:p>
            <a:pPr marL="0" indent="0">
              <a:lnSpc>
                <a:spcPts val="1800"/>
              </a:lnSpc>
              <a:spcBef>
                <a:spcPts val="1000"/>
              </a:spcBef>
              <a:spcAft>
                <a:spcPts val="600"/>
              </a:spcAft>
              <a:buNone/>
            </a:pPr>
            <a:r>
              <a:rPr lang="en-US" sz="1800" dirty="0" err="1">
                <a:solidFill>
                  <a:prstClr val="black">
                    <a:lumMod val="75000"/>
                    <a:lumOff val="25000"/>
                  </a:prstClr>
                </a:solidFill>
                <a:latin typeface="Calibri" panose="020F0502020204030204" pitchFamily="34" charset="0"/>
                <a:ea typeface="Calibri" panose="020F0502020204030204" pitchFamily="34" charset="0"/>
                <a:cs typeface="Calibri" panose="020F0502020204030204" pitchFamily="34" charset="0"/>
              </a:rPr>
              <a:t>Countplot</a:t>
            </a:r>
            <a:r>
              <a:rPr lang="en-US" sz="1800" dirty="0">
                <a:solidFill>
                  <a:prstClr val="black">
                    <a:lumMod val="75000"/>
                    <a:lumOff val="25000"/>
                  </a:prstClr>
                </a:solidFill>
                <a:latin typeface="Calibri" panose="020F0502020204030204" pitchFamily="34" charset="0"/>
                <a:ea typeface="Calibri" panose="020F0502020204030204" pitchFamily="34" charset="0"/>
                <a:cs typeface="Calibri" panose="020F0502020204030204" pitchFamily="34" charset="0"/>
              </a:rPr>
              <a:t> on loan amount and total payment graphs are created.</a:t>
            </a:r>
          </a:p>
          <a:p>
            <a:pPr marL="0" indent="0">
              <a:lnSpc>
                <a:spcPts val="1800"/>
              </a:lnSpc>
              <a:spcBef>
                <a:spcPts val="1000"/>
              </a:spcBef>
              <a:spcAft>
                <a:spcPts val="600"/>
              </a:spcAft>
              <a:buNone/>
            </a:pPr>
            <a:r>
              <a:rPr lang="en-US" sz="1800" b="1" dirty="0">
                <a:solidFill>
                  <a:prstClr val="black">
                    <a:lumMod val="75000"/>
                    <a:lumOff val="25000"/>
                  </a:prstClr>
                </a:solidFill>
                <a:latin typeface="Calibri" panose="020F0502020204030204" pitchFamily="34" charset="0"/>
                <a:ea typeface="Calibri" panose="020F0502020204030204" pitchFamily="34" charset="0"/>
                <a:cs typeface="Calibri" panose="020F0502020204030204" pitchFamily="34" charset="0"/>
              </a:rPr>
              <a:t>Loan amount</a:t>
            </a:r>
            <a:r>
              <a:rPr lang="en-US" sz="1800" dirty="0">
                <a:solidFill>
                  <a:prstClr val="black">
                    <a:lumMod val="75000"/>
                    <a:lumOff val="25000"/>
                  </a:prstClr>
                </a:solidFill>
                <a:latin typeface="Calibri" panose="020F0502020204030204" pitchFamily="34" charset="0"/>
                <a:ea typeface="Calibri" panose="020F0502020204030204" pitchFamily="34" charset="0"/>
                <a:cs typeface="Calibri" panose="020F0502020204030204" pitchFamily="34" charset="0"/>
              </a:rPr>
              <a:t>						</a:t>
            </a:r>
            <a:r>
              <a:rPr lang="en-US" sz="1800" b="1" dirty="0">
                <a:solidFill>
                  <a:prstClr val="black">
                    <a:lumMod val="75000"/>
                    <a:lumOff val="25000"/>
                  </a:prstClr>
                </a:solidFill>
                <a:latin typeface="Calibri" panose="020F0502020204030204" pitchFamily="34" charset="0"/>
                <a:ea typeface="Calibri" panose="020F0502020204030204" pitchFamily="34" charset="0"/>
                <a:cs typeface="Calibri" panose="020F0502020204030204" pitchFamily="34" charset="0"/>
              </a:rPr>
              <a:t>Total payment</a:t>
            </a:r>
          </a:p>
          <a:p>
            <a:pPr marL="0" indent="0">
              <a:lnSpc>
                <a:spcPts val="1800"/>
              </a:lnSpc>
              <a:spcBef>
                <a:spcPts val="1000"/>
              </a:spcBef>
              <a:spcAft>
                <a:spcPts val="600"/>
              </a:spcAft>
              <a:buNone/>
            </a:pPr>
            <a:r>
              <a:rPr lang="en-US" sz="1800" dirty="0">
                <a:solidFill>
                  <a:prstClr val="black">
                    <a:lumMod val="75000"/>
                    <a:lumOff val="25000"/>
                  </a:prstClr>
                </a:solidFill>
                <a:latin typeface="Calibri" panose="020F0502020204030204" pitchFamily="34" charset="0"/>
                <a:ea typeface="Calibri" panose="020F0502020204030204" pitchFamily="34" charset="0"/>
                <a:cs typeface="Calibri" panose="020F0502020204030204" pitchFamily="34" charset="0"/>
              </a:rPr>
              <a:t>				</a:t>
            </a:r>
          </a:p>
          <a:p>
            <a:pPr marL="0" indent="0">
              <a:lnSpc>
                <a:spcPts val="1800"/>
              </a:lnSpc>
              <a:spcBef>
                <a:spcPts val="1000"/>
              </a:spcBef>
              <a:spcAft>
                <a:spcPts val="600"/>
              </a:spcAft>
              <a:buNone/>
            </a:pPr>
            <a:endParaRPr lang="en-US" sz="1800" dirty="0">
              <a:solidFill>
                <a:prstClr val="black">
                  <a:lumMod val="75000"/>
                  <a:lumOff val="25000"/>
                </a:prstClr>
              </a:solidFill>
              <a:latin typeface="Calibri" panose="020F0502020204030204" pitchFamily="34" charset="0"/>
              <a:ea typeface="Calibri" panose="020F0502020204030204" pitchFamily="34" charset="0"/>
              <a:cs typeface="Calibri" panose="020F0502020204030204" pitchFamily="34" charset="0"/>
            </a:endParaRPr>
          </a:p>
        </p:txBody>
      </p:sp>
      <p:sp>
        <p:nvSpPr>
          <p:cNvPr id="4" name="Title 3">
            <a:extLst>
              <a:ext uri="{FF2B5EF4-FFF2-40B4-BE49-F238E27FC236}">
                <a16:creationId xmlns:a16="http://schemas.microsoft.com/office/drawing/2014/main" id="{80507786-12DB-0A2E-1628-D938DA0D76F6}"/>
              </a:ext>
            </a:extLst>
          </p:cNvPr>
          <p:cNvSpPr>
            <a:spLocks noGrp="1"/>
          </p:cNvSpPr>
          <p:nvPr>
            <p:ph type="title"/>
          </p:nvPr>
        </p:nvSpPr>
        <p:spPr/>
        <p:txBody>
          <a:bodyPr>
            <a:normAutofit/>
          </a:bodyPr>
          <a:lstStyle/>
          <a:p>
            <a:r>
              <a:rPr lang="en-IN" b="1" dirty="0"/>
              <a:t>Univariate analysis  </a:t>
            </a:r>
          </a:p>
        </p:txBody>
      </p:sp>
      <p:pic>
        <p:nvPicPr>
          <p:cNvPr id="8" name="Picture 7">
            <a:extLst>
              <a:ext uri="{FF2B5EF4-FFF2-40B4-BE49-F238E27FC236}">
                <a16:creationId xmlns:a16="http://schemas.microsoft.com/office/drawing/2014/main" id="{D05EE565-4D89-B53E-8F2A-4E53A7E539A6}"/>
              </a:ext>
            </a:extLst>
          </p:cNvPr>
          <p:cNvPicPr>
            <a:picLocks noChangeAspect="1"/>
          </p:cNvPicPr>
          <p:nvPr/>
        </p:nvPicPr>
        <p:blipFill>
          <a:blip r:embed="rId2"/>
          <a:stretch>
            <a:fillRect/>
          </a:stretch>
        </p:blipFill>
        <p:spPr>
          <a:xfrm>
            <a:off x="521207" y="2535605"/>
            <a:ext cx="5476125" cy="3158514"/>
          </a:xfrm>
          <a:prstGeom prst="rect">
            <a:avLst/>
          </a:prstGeom>
        </p:spPr>
      </p:pic>
      <p:pic>
        <p:nvPicPr>
          <p:cNvPr id="10" name="Picture 9">
            <a:extLst>
              <a:ext uri="{FF2B5EF4-FFF2-40B4-BE49-F238E27FC236}">
                <a16:creationId xmlns:a16="http://schemas.microsoft.com/office/drawing/2014/main" id="{CDE35557-3C8D-9D53-1A98-5F1EC2474D40}"/>
              </a:ext>
            </a:extLst>
          </p:cNvPr>
          <p:cNvPicPr>
            <a:picLocks noChangeAspect="1"/>
          </p:cNvPicPr>
          <p:nvPr/>
        </p:nvPicPr>
        <p:blipFill>
          <a:blip r:embed="rId3"/>
          <a:stretch>
            <a:fillRect/>
          </a:stretch>
        </p:blipFill>
        <p:spPr>
          <a:xfrm>
            <a:off x="6096000" y="2453013"/>
            <a:ext cx="5709007" cy="3241106"/>
          </a:xfrm>
          <a:prstGeom prst="rect">
            <a:avLst/>
          </a:prstGeom>
        </p:spPr>
      </p:pic>
    </p:spTree>
    <p:extLst>
      <p:ext uri="{BB962C8B-B14F-4D97-AF65-F5344CB8AC3E}">
        <p14:creationId xmlns:p14="http://schemas.microsoft.com/office/powerpoint/2010/main" val="393518685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half" idx="4294967295"/>
          </p:nvPr>
        </p:nvSpPr>
        <p:spPr>
          <a:xfrm>
            <a:off x="541609" y="1431009"/>
            <a:ext cx="11129184" cy="4877324"/>
          </a:xfrm>
        </p:spPr>
        <p:txBody>
          <a:bodyPr vert="horz" lIns="91440" tIns="45720" rIns="91440" bIns="45720" rtlCol="0">
            <a:normAutofit/>
          </a:bodyPr>
          <a:lstStyle/>
          <a:p>
            <a:pPr marL="285750" indent="-285750">
              <a:lnSpc>
                <a:spcPts val="1800"/>
              </a:lnSpc>
              <a:spcBef>
                <a:spcPts val="1000"/>
              </a:spcBef>
              <a:spcAft>
                <a:spcPts val="600"/>
              </a:spcAft>
              <a:buFont typeface="Arial" panose="020B0604020202020204" pitchFamily="34" charset="0"/>
              <a:buChar char="•"/>
            </a:pPr>
            <a:r>
              <a:rPr lang="en-US" sz="1800" dirty="0">
                <a:solidFill>
                  <a:prstClr val="black">
                    <a:lumMod val="75000"/>
                    <a:lumOff val="25000"/>
                  </a:prstClr>
                </a:solidFill>
                <a:latin typeface="Calibri" panose="020F0502020204030204" pitchFamily="34" charset="0"/>
                <a:ea typeface="Calibri" panose="020F0502020204030204" pitchFamily="34" charset="0"/>
                <a:cs typeface="Calibri" panose="020F0502020204030204" pitchFamily="34" charset="0"/>
              </a:rPr>
              <a:t>In order to manage the data, we can drop the </a:t>
            </a:r>
            <a:r>
              <a:rPr lang="en-US" sz="1800" b="1" dirty="0">
                <a:solidFill>
                  <a:prstClr val="black">
                    <a:lumMod val="75000"/>
                    <a:lumOff val="25000"/>
                  </a:prstClr>
                </a:solidFill>
                <a:latin typeface="Calibri" panose="020F0502020204030204" pitchFamily="34" charset="0"/>
                <a:ea typeface="Calibri" panose="020F0502020204030204" pitchFamily="34" charset="0"/>
                <a:cs typeface="Calibri" panose="020F0502020204030204" pitchFamily="34" charset="0"/>
              </a:rPr>
              <a:t>current </a:t>
            </a:r>
            <a:r>
              <a:rPr lang="en-US" sz="1800" dirty="0">
                <a:solidFill>
                  <a:prstClr val="black">
                    <a:lumMod val="75000"/>
                    <a:lumOff val="25000"/>
                  </a:prstClr>
                </a:solidFill>
                <a:latin typeface="Calibri" panose="020F0502020204030204" pitchFamily="34" charset="0"/>
                <a:ea typeface="Calibri" panose="020F0502020204030204" pitchFamily="34" charset="0"/>
                <a:cs typeface="Calibri" panose="020F0502020204030204" pitchFamily="34" charset="0"/>
              </a:rPr>
              <a:t> columns as applicant is in the process of paying the installment.</a:t>
            </a:r>
          </a:p>
          <a:p>
            <a:pPr marL="285750" indent="-285750">
              <a:lnSpc>
                <a:spcPts val="1800"/>
              </a:lnSpc>
              <a:spcBef>
                <a:spcPts val="1000"/>
              </a:spcBef>
              <a:spcAft>
                <a:spcPts val="600"/>
              </a:spcAft>
              <a:buFont typeface="Arial" panose="020B0604020202020204" pitchFamily="34" charset="0"/>
              <a:buChar char="•"/>
            </a:pPr>
            <a:r>
              <a:rPr lang="en-US" sz="1800" dirty="0">
                <a:solidFill>
                  <a:prstClr val="black">
                    <a:lumMod val="75000"/>
                    <a:lumOff val="25000"/>
                  </a:prstClr>
                </a:solidFill>
                <a:latin typeface="Calibri" panose="020F0502020204030204" pitchFamily="34" charset="0"/>
                <a:ea typeface="Calibri" panose="020F0502020204030204" pitchFamily="34" charset="0"/>
                <a:cs typeface="Calibri" panose="020F0502020204030204" pitchFamily="34" charset="0"/>
              </a:rPr>
              <a:t>Here </a:t>
            </a:r>
            <a:r>
              <a:rPr lang="en-US" sz="1800" b="1" dirty="0">
                <a:solidFill>
                  <a:prstClr val="black">
                    <a:lumMod val="75000"/>
                    <a:lumOff val="25000"/>
                  </a:prstClr>
                </a:solidFill>
                <a:latin typeface="Calibri" panose="020F0502020204030204" pitchFamily="34" charset="0"/>
                <a:ea typeface="Calibri" panose="020F0502020204030204" pitchFamily="34" charset="0"/>
                <a:cs typeface="Calibri" panose="020F0502020204030204" pitchFamily="34" charset="0"/>
              </a:rPr>
              <a:t>current </a:t>
            </a:r>
            <a:r>
              <a:rPr lang="en-US" sz="1800" dirty="0">
                <a:solidFill>
                  <a:prstClr val="black">
                    <a:lumMod val="75000"/>
                    <a:lumOff val="25000"/>
                  </a:prstClr>
                </a:solidFill>
                <a:latin typeface="Calibri" panose="020F0502020204030204" pitchFamily="34" charset="0"/>
                <a:ea typeface="Calibri" panose="020F0502020204030204" pitchFamily="34" charset="0"/>
                <a:cs typeface="Calibri" panose="020F0502020204030204" pitchFamily="34" charset="0"/>
              </a:rPr>
              <a:t>customer cannot be treated as </a:t>
            </a:r>
            <a:r>
              <a:rPr lang="en-US" sz="1800" b="1" dirty="0">
                <a:solidFill>
                  <a:prstClr val="black">
                    <a:lumMod val="75000"/>
                    <a:lumOff val="25000"/>
                  </a:prstClr>
                </a:solidFill>
                <a:latin typeface="Calibri" panose="020F0502020204030204" pitchFamily="34" charset="0"/>
                <a:ea typeface="Calibri" panose="020F0502020204030204" pitchFamily="34" charset="0"/>
                <a:cs typeface="Calibri" panose="020F0502020204030204" pitchFamily="34" charset="0"/>
              </a:rPr>
              <a:t>default</a:t>
            </a:r>
            <a:r>
              <a:rPr lang="en-US" sz="1800" dirty="0">
                <a:solidFill>
                  <a:prstClr val="black">
                    <a:lumMod val="75000"/>
                    <a:lumOff val="25000"/>
                  </a:prstClr>
                </a:solidFill>
                <a:latin typeface="Calibri" panose="020F0502020204030204" pitchFamily="34" charset="0"/>
                <a:ea typeface="Calibri" panose="020F0502020204030204" pitchFamily="34" charset="0"/>
                <a:cs typeface="Calibri" panose="020F0502020204030204" pitchFamily="34" charset="0"/>
              </a:rPr>
              <a:t> customer.</a:t>
            </a:r>
          </a:p>
          <a:p>
            <a:pPr marL="285750" indent="-285750">
              <a:lnSpc>
                <a:spcPts val="1800"/>
              </a:lnSpc>
              <a:spcBef>
                <a:spcPts val="1000"/>
              </a:spcBef>
              <a:spcAft>
                <a:spcPts val="600"/>
              </a:spcAft>
              <a:buFont typeface="Arial" panose="020B0604020202020204" pitchFamily="34" charset="0"/>
              <a:buChar char="•"/>
            </a:pPr>
            <a:r>
              <a:rPr lang="en-US" sz="1800" b="1" dirty="0">
                <a:solidFill>
                  <a:prstClr val="black">
                    <a:lumMod val="75000"/>
                    <a:lumOff val="25000"/>
                  </a:prstClr>
                </a:solidFill>
                <a:latin typeface="Calibri" panose="020F0502020204030204" pitchFamily="34" charset="0"/>
                <a:ea typeface="Calibri" panose="020F0502020204030204" pitchFamily="34" charset="0"/>
                <a:cs typeface="Calibri" panose="020F0502020204030204" pitchFamily="34" charset="0"/>
              </a:rPr>
              <a:t>Charged off </a:t>
            </a:r>
            <a:r>
              <a:rPr lang="en-US" sz="1800" dirty="0">
                <a:solidFill>
                  <a:prstClr val="black">
                    <a:lumMod val="75000"/>
                    <a:lumOff val="25000"/>
                  </a:prstClr>
                </a:solidFill>
                <a:latin typeface="Calibri" panose="020F0502020204030204" pitchFamily="34" charset="0"/>
                <a:ea typeface="Calibri" panose="020F0502020204030204" pitchFamily="34" charset="0"/>
                <a:cs typeface="Calibri" panose="020F0502020204030204" pitchFamily="34" charset="0"/>
              </a:rPr>
              <a:t>customers who have not paid one loan even after the due date will be considered as </a:t>
            </a:r>
            <a:r>
              <a:rPr lang="en-US" sz="1800" b="1" dirty="0">
                <a:solidFill>
                  <a:prstClr val="black">
                    <a:lumMod val="75000"/>
                    <a:lumOff val="25000"/>
                  </a:prstClr>
                </a:solidFill>
                <a:latin typeface="Calibri" panose="020F0502020204030204" pitchFamily="34" charset="0"/>
                <a:ea typeface="Calibri" panose="020F0502020204030204" pitchFamily="34" charset="0"/>
                <a:cs typeface="Calibri" panose="020F0502020204030204" pitchFamily="34" charset="0"/>
              </a:rPr>
              <a:t>defaulted.</a:t>
            </a:r>
          </a:p>
          <a:p>
            <a:pPr marL="285750" indent="-285750">
              <a:lnSpc>
                <a:spcPts val="1800"/>
              </a:lnSpc>
              <a:spcBef>
                <a:spcPts val="1000"/>
              </a:spcBef>
              <a:spcAft>
                <a:spcPts val="600"/>
              </a:spcAft>
              <a:buFont typeface="Arial" panose="020B0604020202020204" pitchFamily="34" charset="0"/>
              <a:buChar char="•"/>
            </a:pPr>
            <a:r>
              <a:rPr lang="en-US" sz="1800" dirty="0">
                <a:solidFill>
                  <a:prstClr val="black">
                    <a:lumMod val="75000"/>
                    <a:lumOff val="25000"/>
                  </a:prstClr>
                </a:solidFill>
                <a:latin typeface="Calibri" panose="020F0502020204030204" pitchFamily="34" charset="0"/>
                <a:ea typeface="Calibri" panose="020F0502020204030204" pitchFamily="34" charset="0"/>
                <a:cs typeface="Calibri" panose="020F0502020204030204" pitchFamily="34" charset="0"/>
              </a:rPr>
              <a:t>By using the count plot verified, the </a:t>
            </a:r>
            <a:r>
              <a:rPr lang="en-US" sz="1800" b="1" dirty="0">
                <a:solidFill>
                  <a:prstClr val="black">
                    <a:lumMod val="75000"/>
                    <a:lumOff val="25000"/>
                  </a:prstClr>
                </a:solidFill>
                <a:latin typeface="Calibri" panose="020F0502020204030204" pitchFamily="34" charset="0"/>
                <a:ea typeface="Calibri" panose="020F0502020204030204" pitchFamily="34" charset="0"/>
                <a:cs typeface="Calibri" panose="020F0502020204030204" pitchFamily="34" charset="0"/>
              </a:rPr>
              <a:t>verification status.</a:t>
            </a:r>
          </a:p>
          <a:p>
            <a:pPr marL="285750" indent="-285750">
              <a:lnSpc>
                <a:spcPts val="1800"/>
              </a:lnSpc>
              <a:spcBef>
                <a:spcPts val="1000"/>
              </a:spcBef>
              <a:spcAft>
                <a:spcPts val="600"/>
              </a:spcAft>
              <a:buFont typeface="Arial" panose="020B0604020202020204" pitchFamily="34" charset="0"/>
              <a:buChar char="•"/>
            </a:pPr>
            <a:r>
              <a:rPr lang="en-US" sz="1800" b="1" dirty="0">
                <a:solidFill>
                  <a:prstClr val="black">
                    <a:lumMod val="75000"/>
                    <a:lumOff val="25000"/>
                  </a:prstClr>
                </a:solidFill>
                <a:latin typeface="Calibri" panose="020F0502020204030204" pitchFamily="34" charset="0"/>
                <a:ea typeface="Calibri" panose="020F0502020204030204" pitchFamily="34" charset="0"/>
                <a:cs typeface="Calibri" panose="020F0502020204030204" pitchFamily="34" charset="0"/>
              </a:rPr>
              <a:t>Current </a:t>
            </a:r>
            <a:r>
              <a:rPr lang="en-US" sz="1800" dirty="0">
                <a:solidFill>
                  <a:prstClr val="black">
                    <a:lumMod val="75000"/>
                    <a:lumOff val="25000"/>
                  </a:prstClr>
                </a:solidFill>
                <a:latin typeface="Calibri" panose="020F0502020204030204" pitchFamily="34" charset="0"/>
                <a:ea typeface="Calibri" panose="020F0502020204030204" pitchFamily="34" charset="0"/>
                <a:cs typeface="Calibri" panose="020F0502020204030204" pitchFamily="34" charset="0"/>
              </a:rPr>
              <a:t>and </a:t>
            </a:r>
            <a:r>
              <a:rPr lang="en-US" sz="1800" b="1" dirty="0">
                <a:solidFill>
                  <a:prstClr val="black">
                    <a:lumMod val="75000"/>
                    <a:lumOff val="25000"/>
                  </a:prstClr>
                </a:solidFill>
                <a:latin typeface="Calibri" panose="020F0502020204030204" pitchFamily="34" charset="0"/>
                <a:ea typeface="Calibri" panose="020F0502020204030204" pitchFamily="34" charset="0"/>
                <a:cs typeface="Calibri" panose="020F0502020204030204" pitchFamily="34" charset="0"/>
              </a:rPr>
              <a:t> Fully paid column </a:t>
            </a:r>
            <a:r>
              <a:rPr lang="en-US" sz="1800" dirty="0">
                <a:solidFill>
                  <a:prstClr val="black">
                    <a:lumMod val="75000"/>
                    <a:lumOff val="25000"/>
                  </a:prstClr>
                </a:solidFill>
                <a:latin typeface="Calibri" panose="020F0502020204030204" pitchFamily="34" charset="0"/>
                <a:ea typeface="Calibri" panose="020F0502020204030204" pitchFamily="34" charset="0"/>
                <a:cs typeface="Calibri" panose="020F0502020204030204" pitchFamily="34" charset="0"/>
              </a:rPr>
              <a:t> data are removed.</a:t>
            </a:r>
          </a:p>
          <a:p>
            <a:pPr marL="285750" indent="-285750">
              <a:lnSpc>
                <a:spcPts val="1800"/>
              </a:lnSpc>
              <a:spcBef>
                <a:spcPts val="1000"/>
              </a:spcBef>
              <a:spcAft>
                <a:spcPts val="600"/>
              </a:spcAft>
              <a:buFont typeface="Arial" panose="020B0604020202020204" pitchFamily="34" charset="0"/>
              <a:buChar char="•"/>
            </a:pPr>
            <a:endParaRPr lang="en-US" sz="1800" b="1" dirty="0">
              <a:solidFill>
                <a:prstClr val="black">
                  <a:lumMod val="75000"/>
                  <a:lumOff val="25000"/>
                </a:prstClr>
              </a:solidFill>
              <a:latin typeface="Calibri" panose="020F0502020204030204" pitchFamily="34" charset="0"/>
              <a:ea typeface="Calibri" panose="020F0502020204030204" pitchFamily="34" charset="0"/>
              <a:cs typeface="Calibri" panose="020F0502020204030204" pitchFamily="34" charset="0"/>
            </a:endParaRPr>
          </a:p>
        </p:txBody>
      </p:sp>
      <p:sp>
        <p:nvSpPr>
          <p:cNvPr id="4" name="Title 3">
            <a:extLst>
              <a:ext uri="{FF2B5EF4-FFF2-40B4-BE49-F238E27FC236}">
                <a16:creationId xmlns:a16="http://schemas.microsoft.com/office/drawing/2014/main" id="{80507786-12DB-0A2E-1628-D938DA0D76F6}"/>
              </a:ext>
            </a:extLst>
          </p:cNvPr>
          <p:cNvSpPr>
            <a:spLocks noGrp="1"/>
          </p:cNvSpPr>
          <p:nvPr>
            <p:ph type="title"/>
          </p:nvPr>
        </p:nvSpPr>
        <p:spPr/>
        <p:txBody>
          <a:bodyPr>
            <a:normAutofit/>
          </a:bodyPr>
          <a:lstStyle/>
          <a:p>
            <a:r>
              <a:rPr lang="en-IN" b="1" dirty="0"/>
              <a:t>Univariate analysis  </a:t>
            </a:r>
          </a:p>
        </p:txBody>
      </p:sp>
    </p:spTree>
    <p:extLst>
      <p:ext uri="{BB962C8B-B14F-4D97-AF65-F5344CB8AC3E}">
        <p14:creationId xmlns:p14="http://schemas.microsoft.com/office/powerpoint/2010/main" val="116381662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half" idx="4294967295"/>
          </p:nvPr>
        </p:nvSpPr>
        <p:spPr>
          <a:xfrm>
            <a:off x="541609" y="1431009"/>
            <a:ext cx="11129184" cy="4877324"/>
          </a:xfrm>
        </p:spPr>
        <p:txBody>
          <a:bodyPr vert="horz" lIns="91440" tIns="45720" rIns="91440" bIns="45720" rtlCol="0">
            <a:normAutofit/>
          </a:bodyPr>
          <a:lstStyle/>
          <a:p>
            <a:pPr>
              <a:lnSpc>
                <a:spcPts val="1800"/>
              </a:lnSpc>
              <a:spcBef>
                <a:spcPts val="1000"/>
              </a:spcBef>
              <a:spcAft>
                <a:spcPts val="600"/>
              </a:spcAft>
            </a:pPr>
            <a:r>
              <a:rPr lang="en-US" sz="1800" b="1" dirty="0">
                <a:solidFill>
                  <a:prstClr val="black">
                    <a:lumMod val="75000"/>
                    <a:lumOff val="25000"/>
                  </a:prstClr>
                </a:solidFill>
                <a:latin typeface="Calibri" panose="020F0502020204030204" pitchFamily="34" charset="0"/>
                <a:ea typeface="Calibri" panose="020F0502020204030204" pitchFamily="34" charset="0"/>
                <a:cs typeface="Calibri" panose="020F0502020204030204" pitchFamily="34" charset="0"/>
              </a:rPr>
              <a:t>Pie Chart </a:t>
            </a:r>
            <a:r>
              <a:rPr lang="en-US" sz="1800" dirty="0">
                <a:solidFill>
                  <a:prstClr val="black">
                    <a:lumMod val="75000"/>
                    <a:lumOff val="25000"/>
                  </a:prstClr>
                </a:solidFill>
                <a:latin typeface="Calibri" panose="020F0502020204030204" pitchFamily="34" charset="0"/>
                <a:ea typeface="Calibri" panose="020F0502020204030204" pitchFamily="34" charset="0"/>
                <a:cs typeface="Calibri" panose="020F0502020204030204" pitchFamily="34" charset="0"/>
              </a:rPr>
              <a:t>with fully paid, current and charged off customers.                             </a:t>
            </a:r>
            <a:r>
              <a:rPr lang="en-US" sz="1800" b="1" dirty="0">
                <a:solidFill>
                  <a:prstClr val="black">
                    <a:lumMod val="75000"/>
                    <a:lumOff val="25000"/>
                  </a:prstClr>
                </a:solidFill>
                <a:latin typeface="Calibri" panose="020F0502020204030204" pitchFamily="34" charset="0"/>
                <a:ea typeface="Calibri" panose="020F0502020204030204" pitchFamily="34" charset="0"/>
                <a:cs typeface="Calibri" panose="020F0502020204030204" pitchFamily="34" charset="0"/>
              </a:rPr>
              <a:t>Pie Chart </a:t>
            </a:r>
            <a:r>
              <a:rPr lang="en-US" sz="1800" dirty="0">
                <a:solidFill>
                  <a:prstClr val="black">
                    <a:lumMod val="75000"/>
                    <a:lumOff val="25000"/>
                  </a:prstClr>
                </a:solidFill>
                <a:latin typeface="Calibri" panose="020F0502020204030204" pitchFamily="34" charset="0"/>
                <a:ea typeface="Calibri" panose="020F0502020204030204" pitchFamily="34" charset="0"/>
                <a:cs typeface="Calibri" panose="020F0502020204030204" pitchFamily="34" charset="0"/>
              </a:rPr>
              <a:t> with verification status.</a:t>
            </a:r>
          </a:p>
          <a:p>
            <a:pPr>
              <a:lnSpc>
                <a:spcPts val="1800"/>
              </a:lnSpc>
              <a:spcBef>
                <a:spcPts val="1000"/>
              </a:spcBef>
              <a:spcAft>
                <a:spcPts val="600"/>
              </a:spcAft>
            </a:pPr>
            <a:endParaRPr lang="en-US" sz="1800" dirty="0">
              <a:solidFill>
                <a:prstClr val="black">
                  <a:lumMod val="75000"/>
                  <a:lumOff val="25000"/>
                </a:prstClr>
              </a:solidFill>
              <a:latin typeface="Calibri" panose="020F0502020204030204" pitchFamily="34" charset="0"/>
              <a:ea typeface="Calibri" panose="020F0502020204030204" pitchFamily="34" charset="0"/>
              <a:cs typeface="Calibri" panose="020F0502020204030204" pitchFamily="34" charset="0"/>
            </a:endParaRPr>
          </a:p>
          <a:p>
            <a:pPr marL="285750" indent="-285750">
              <a:lnSpc>
                <a:spcPts val="1800"/>
              </a:lnSpc>
              <a:spcBef>
                <a:spcPts val="1000"/>
              </a:spcBef>
              <a:spcAft>
                <a:spcPts val="600"/>
              </a:spcAft>
              <a:buFont typeface="Arial" panose="020B0604020202020204" pitchFamily="34" charset="0"/>
              <a:buChar char="•"/>
            </a:pPr>
            <a:endParaRPr lang="en-US" sz="1800" dirty="0">
              <a:solidFill>
                <a:prstClr val="black">
                  <a:lumMod val="75000"/>
                  <a:lumOff val="25000"/>
                </a:prstClr>
              </a:solidFill>
              <a:latin typeface="Calibri" panose="020F0502020204030204" pitchFamily="34" charset="0"/>
              <a:ea typeface="Calibri" panose="020F0502020204030204" pitchFamily="34" charset="0"/>
              <a:cs typeface="Calibri" panose="020F0502020204030204" pitchFamily="34" charset="0"/>
            </a:endParaRPr>
          </a:p>
        </p:txBody>
      </p:sp>
      <p:sp>
        <p:nvSpPr>
          <p:cNvPr id="4" name="Title 3">
            <a:extLst>
              <a:ext uri="{FF2B5EF4-FFF2-40B4-BE49-F238E27FC236}">
                <a16:creationId xmlns:a16="http://schemas.microsoft.com/office/drawing/2014/main" id="{80507786-12DB-0A2E-1628-D938DA0D76F6}"/>
              </a:ext>
            </a:extLst>
          </p:cNvPr>
          <p:cNvSpPr>
            <a:spLocks noGrp="1"/>
          </p:cNvSpPr>
          <p:nvPr>
            <p:ph type="title"/>
          </p:nvPr>
        </p:nvSpPr>
        <p:spPr/>
        <p:txBody>
          <a:bodyPr>
            <a:normAutofit/>
          </a:bodyPr>
          <a:lstStyle/>
          <a:p>
            <a:endParaRPr lang="en-IN" b="1" dirty="0"/>
          </a:p>
        </p:txBody>
      </p:sp>
      <p:pic>
        <p:nvPicPr>
          <p:cNvPr id="3" name="Picture 2">
            <a:extLst>
              <a:ext uri="{FF2B5EF4-FFF2-40B4-BE49-F238E27FC236}">
                <a16:creationId xmlns:a16="http://schemas.microsoft.com/office/drawing/2014/main" id="{428577D6-4AD5-905A-3891-5FB369D94EC0}"/>
              </a:ext>
            </a:extLst>
          </p:cNvPr>
          <p:cNvPicPr>
            <a:picLocks noChangeAspect="1"/>
          </p:cNvPicPr>
          <p:nvPr/>
        </p:nvPicPr>
        <p:blipFill>
          <a:blip r:embed="rId2"/>
          <a:stretch>
            <a:fillRect/>
          </a:stretch>
        </p:blipFill>
        <p:spPr>
          <a:xfrm>
            <a:off x="822729" y="1961352"/>
            <a:ext cx="5283472" cy="3264068"/>
          </a:xfrm>
          <a:prstGeom prst="rect">
            <a:avLst/>
          </a:prstGeom>
        </p:spPr>
      </p:pic>
      <p:pic>
        <p:nvPicPr>
          <p:cNvPr id="7" name="Picture 6">
            <a:extLst>
              <a:ext uri="{FF2B5EF4-FFF2-40B4-BE49-F238E27FC236}">
                <a16:creationId xmlns:a16="http://schemas.microsoft.com/office/drawing/2014/main" id="{20FFC2C9-8509-ECEB-1315-5AA0AD8869B1}"/>
              </a:ext>
            </a:extLst>
          </p:cNvPr>
          <p:cNvPicPr>
            <a:picLocks noChangeAspect="1"/>
          </p:cNvPicPr>
          <p:nvPr/>
        </p:nvPicPr>
        <p:blipFill>
          <a:blip r:embed="rId3"/>
          <a:stretch>
            <a:fillRect/>
          </a:stretch>
        </p:blipFill>
        <p:spPr>
          <a:xfrm>
            <a:off x="6696435" y="1942301"/>
            <a:ext cx="4940554" cy="3283119"/>
          </a:xfrm>
          <a:prstGeom prst="rect">
            <a:avLst/>
          </a:prstGeom>
        </p:spPr>
      </p:pic>
    </p:spTree>
    <p:extLst>
      <p:ext uri="{BB962C8B-B14F-4D97-AF65-F5344CB8AC3E}">
        <p14:creationId xmlns:p14="http://schemas.microsoft.com/office/powerpoint/2010/main" val="287740151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heme/theme1.xml><?xml version="1.0" encoding="utf-8"?>
<a:theme xmlns:a="http://schemas.openxmlformats.org/drawingml/2006/main" name="Custo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10001108_Win32 v2" id="{08D89365-2E4C-432D-9349-8DF9B80AEEA1}" vid="{010FF314-90DF-4A21-BD0D-ADCBA34234A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A3EE4EA-81C0-48D0-BEBD-A2EFD6B38B42}">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5563EE24-83AF-4B4D-B45B-11D1ECD4364A}">
  <ds:schemaRefs>
    <ds:schemaRef ds:uri="http://schemas.microsoft.com/sharepoint/v3/contenttype/forms"/>
  </ds:schemaRefs>
</ds:datastoreItem>
</file>

<file path=customXml/itemProps3.xml><?xml version="1.0" encoding="utf-8"?>
<ds:datastoreItem xmlns:ds="http://schemas.openxmlformats.org/officeDocument/2006/customXml" ds:itemID="{B2FC9C26-AD58-4393-99DE-F67958CF6A2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{F70E0487-BCEF-407C-85FE-6FE8D4358DC0}tf10001108_win32</Template>
  <TotalTime>82</TotalTime>
  <Words>510</Words>
  <Application>Microsoft Office PowerPoint</Application>
  <PresentationFormat>Widescreen</PresentationFormat>
  <Paragraphs>44</Paragraphs>
  <Slides>12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freight-text-pro</vt:lpstr>
      <vt:lpstr>Segoe UI</vt:lpstr>
      <vt:lpstr>Segoe UI Light</vt:lpstr>
      <vt:lpstr>Custom</vt:lpstr>
      <vt:lpstr>EDA – Case Study</vt:lpstr>
      <vt:lpstr>Problem Statement</vt:lpstr>
      <vt:lpstr>Data Sourcing</vt:lpstr>
      <vt:lpstr>Data Cleaning</vt:lpstr>
      <vt:lpstr>Data Cleaning</vt:lpstr>
      <vt:lpstr>Data Cleaning</vt:lpstr>
      <vt:lpstr>Univariate analysis  </vt:lpstr>
      <vt:lpstr>Univariate analysis  </vt:lpstr>
      <vt:lpstr>PowerPoint Presentation</vt:lpstr>
      <vt:lpstr>Results</vt:lpstr>
      <vt:lpstr>Results</vt:lpstr>
      <vt:lpstr>Results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EDA – Case Study</dc:title>
  <dc:creator>Reshma C</dc:creator>
  <cp:keywords/>
  <cp:lastModifiedBy>Reshma C</cp:lastModifiedBy>
  <cp:revision>14</cp:revision>
  <dcterms:created xsi:type="dcterms:W3CDTF">2024-05-21T16:45:39Z</dcterms:created>
  <dcterms:modified xsi:type="dcterms:W3CDTF">2024-05-21T18:07:54Z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