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79" r:id="rId6"/>
    <p:sldId id="281" r:id="rId7"/>
    <p:sldId id="283" r:id="rId8"/>
    <p:sldId id="284" r:id="rId9"/>
    <p:sldId id="286" r:id="rId10"/>
    <p:sldId id="285" r:id="rId11"/>
    <p:sldId id="288" r:id="rId12"/>
    <p:sldId id="289" r:id="rId13"/>
    <p:sldId id="293" r:id="rId14"/>
    <p:sldId id="290" r:id="rId15"/>
    <p:sldId id="294" r:id="rId16"/>
    <p:sldId id="296"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9"/>
            <p14:sldId id="281"/>
            <p14:sldId id="283"/>
            <p14:sldId id="284"/>
            <p14:sldId id="286"/>
            <p14:sldId id="285"/>
            <p14:sldId id="288"/>
            <p14:sldId id="289"/>
            <p14:sldId id="293"/>
            <p14:sldId id="290"/>
            <p14:sldId id="294"/>
            <p14:sldId id="296"/>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241" autoAdjust="0"/>
  </p:normalViewPr>
  <p:slideViewPr>
    <p:cSldViewPr snapToGrid="0">
      <p:cViewPr varScale="1">
        <p:scale>
          <a:sx n="95" d="100"/>
          <a:sy n="95" d="100"/>
        </p:scale>
        <p:origin x="136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77622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888/notebooks/Downloads/Rashmi_Bharti-2.ipynb#total_pymnt-and-total_pymnt_inv:-Strong-correlation-indicates-that-the-total-payment-made-by-borrowers-closely-matches-the-total-payment-expected-by-investo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EDA – Case Study</a:t>
            </a:r>
          </a:p>
        </p:txBody>
      </p:sp>
      <p:sp>
        <p:nvSpPr>
          <p:cNvPr id="3" name="Subtitle 2"/>
          <p:cNvSpPr>
            <a:spLocks noGrp="1"/>
          </p:cNvSpPr>
          <p:nvPr>
            <p:ph type="subTitle" idx="4294967295"/>
          </p:nvPr>
        </p:nvSpPr>
        <p:spPr>
          <a:xfrm>
            <a:off x="7017249" y="3996647"/>
            <a:ext cx="3780889" cy="1196415"/>
          </a:xfrm>
        </p:spPr>
        <p:txBody>
          <a:bodyPr>
            <a:normAutofit/>
          </a:bodyPr>
          <a:lstStyle/>
          <a:p>
            <a:pPr marL="0" indent="0">
              <a:buNone/>
            </a:pPr>
            <a:r>
              <a:rPr lang="en-US" sz="2400" dirty="0">
                <a:solidFill>
                  <a:schemeClr val="bg1"/>
                </a:solidFill>
                <a:latin typeface="+mj-lt"/>
              </a:rPr>
              <a:t>Rashmi Bharti</a:t>
            </a:r>
            <a:br>
              <a:rPr lang="en-US" sz="2400" dirty="0">
                <a:solidFill>
                  <a:schemeClr val="bg1"/>
                </a:solidFill>
                <a:latin typeface="+mj-lt"/>
              </a:rPr>
            </a:br>
            <a:r>
              <a:rPr lang="en-US" sz="2400" dirty="0">
                <a:solidFill>
                  <a:schemeClr val="bg1"/>
                </a:solidFill>
                <a:latin typeface="+mj-lt"/>
              </a:rPr>
              <a:t>Reshma C</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194703"/>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Scatterplot on loan status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Barplot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on loan status with annual income in y a							axis and term in x axis.</a:t>
            </a: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pic>
        <p:nvPicPr>
          <p:cNvPr id="3" name="Picture 2">
            <a:extLst>
              <a:ext uri="{FF2B5EF4-FFF2-40B4-BE49-F238E27FC236}">
                <a16:creationId xmlns:a16="http://schemas.microsoft.com/office/drawing/2014/main" id="{5A3C8277-8B7E-DF94-3151-5ACD578CE616}"/>
              </a:ext>
            </a:extLst>
          </p:cNvPr>
          <p:cNvPicPr>
            <a:picLocks noChangeAspect="1"/>
          </p:cNvPicPr>
          <p:nvPr/>
        </p:nvPicPr>
        <p:blipFill>
          <a:blip r:embed="rId2"/>
          <a:stretch>
            <a:fillRect/>
          </a:stretch>
        </p:blipFill>
        <p:spPr>
          <a:xfrm>
            <a:off x="623802" y="2209008"/>
            <a:ext cx="4769119" cy="3025011"/>
          </a:xfrm>
          <a:prstGeom prst="rect">
            <a:avLst/>
          </a:prstGeom>
        </p:spPr>
      </p:pic>
      <p:pic>
        <p:nvPicPr>
          <p:cNvPr id="8" name="Picture 7">
            <a:extLst>
              <a:ext uri="{FF2B5EF4-FFF2-40B4-BE49-F238E27FC236}">
                <a16:creationId xmlns:a16="http://schemas.microsoft.com/office/drawing/2014/main" id="{12618B13-A3B9-F4A4-69C4-BB1AAADE512A}"/>
              </a:ext>
            </a:extLst>
          </p:cNvPr>
          <p:cNvPicPr>
            <a:picLocks noChangeAspect="1"/>
          </p:cNvPicPr>
          <p:nvPr/>
        </p:nvPicPr>
        <p:blipFill>
          <a:blip r:embed="rId3"/>
          <a:stretch>
            <a:fillRect/>
          </a:stretch>
        </p:blipFill>
        <p:spPr>
          <a:xfrm>
            <a:off x="6700194" y="2264854"/>
            <a:ext cx="5052792" cy="2913321"/>
          </a:xfrm>
          <a:prstGeom prst="rect">
            <a:avLst/>
          </a:prstGeom>
        </p:spPr>
      </p:pic>
    </p:spTree>
    <p:extLst>
      <p:ext uri="{BB962C8B-B14F-4D97-AF65-F5344CB8AC3E}">
        <p14:creationId xmlns:p14="http://schemas.microsoft.com/office/powerpoint/2010/main" val="16092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318499" y="1348816"/>
            <a:ext cx="11969393" cy="6911605"/>
          </a:xfrm>
        </p:spPr>
        <p:txBody>
          <a:bodyPr vert="horz" lIns="91440" tIns="45720" rIns="91440" bIns="45720" rtlCol="0">
            <a:noAutofit/>
          </a:bodyPr>
          <a:lstStyle/>
          <a:p>
            <a:pPr marL="285750" indent="-285750" algn="l">
              <a:buFont typeface="Arial" panose="020B0604020202020204" pitchFamily="34" charset="0"/>
              <a:buChar char="•"/>
            </a:pP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total_pymnt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total_pymnt_inv</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Strong correlation indicates that the total payment made by borrowers closely matches the total payment expected by investors.</a:t>
            </a:r>
          </a:p>
          <a:p>
            <a:pPr marL="285750" indent="-285750" algn="l">
              <a:buFont typeface="Arial" panose="020B0604020202020204" pitchFamily="34" charset="0"/>
              <a:buChar char="•"/>
            </a:pPr>
            <a:r>
              <a:rPr lang="en-US" sz="1800" i="0" u="none" strike="noStrike"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rPr>
              <a:t>¶</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int_rate</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grade: If grade is numerical, a strong negative correlation would suggest that lower grades (higher risk) are associated with higher interest rates.</a:t>
            </a:r>
          </a:p>
          <a:p>
            <a:pPr marL="285750" indent="-285750" algn="l">
              <a:buFont typeface="Arial" panose="020B0604020202020204" pitchFamily="34" charset="0"/>
              <a:buChar char="•"/>
            </a:pP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installment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loan_amnt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Strong positive correlation indicates that the installment amount is closely related to the loan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amount.int_rate</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annual_inc</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 weak correlation here might suggest that interest rates are not strongly influenced by annual </a:t>
            </a:r>
          </a:p>
          <a:p>
            <a:pPr marL="285750" indent="-285750" algn="l">
              <a:buFont typeface="Arial" panose="020B0604020202020204" pitchFamily="34" charset="0"/>
              <a:buChar char="•"/>
            </a:pP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income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alone.loan_amnt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funded_amnt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High positive correlation suggests that the amount loaned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loan_amnt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is strongly related to the amount funded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funded_amnt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).Strong correlation between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int_rate</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loan_status</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can help in setting higher interest rates for riskier applicants to mitigate potential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losses.Strong</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correlations like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loan_amnt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US" sz="180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funded_amnt</a:t>
            </a:r>
            <a:r>
              <a:rPr lang="en-US" sz="180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can be use to streamline the loan funding process.</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spTree>
    <p:extLst>
      <p:ext uri="{BB962C8B-B14F-4D97-AF65-F5344CB8AC3E}">
        <p14:creationId xmlns:p14="http://schemas.microsoft.com/office/powerpoint/2010/main" val="2295356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BB2B-5C40-8857-5568-3AF8CD96D7C6}"/>
              </a:ext>
            </a:extLst>
          </p:cNvPr>
          <p:cNvSpPr>
            <a:spLocks noGrp="1"/>
          </p:cNvSpPr>
          <p:nvPr>
            <p:ph type="title"/>
          </p:nvPr>
        </p:nvSpPr>
        <p:spPr/>
        <p:txBody>
          <a:bodyPr/>
          <a:lstStyle/>
          <a:p>
            <a:r>
              <a:rPr lang="en-IN" dirty="0"/>
              <a:t>Results</a:t>
            </a:r>
          </a:p>
        </p:txBody>
      </p:sp>
      <p:pic>
        <p:nvPicPr>
          <p:cNvPr id="5" name="Picture 4">
            <a:extLst>
              <a:ext uri="{FF2B5EF4-FFF2-40B4-BE49-F238E27FC236}">
                <a16:creationId xmlns:a16="http://schemas.microsoft.com/office/drawing/2014/main" id="{66B02FC5-71B8-BCD3-10A5-2540732B253C}"/>
              </a:ext>
            </a:extLst>
          </p:cNvPr>
          <p:cNvPicPr>
            <a:picLocks noChangeAspect="1"/>
          </p:cNvPicPr>
          <p:nvPr/>
        </p:nvPicPr>
        <p:blipFill>
          <a:blip r:embed="rId2"/>
          <a:stretch>
            <a:fillRect/>
          </a:stretch>
        </p:blipFill>
        <p:spPr>
          <a:xfrm>
            <a:off x="3349375" y="1431687"/>
            <a:ext cx="6156750" cy="4477115"/>
          </a:xfrm>
          <a:prstGeom prst="rect">
            <a:avLst/>
          </a:prstGeom>
        </p:spPr>
      </p:pic>
    </p:spTree>
    <p:extLst>
      <p:ext uri="{BB962C8B-B14F-4D97-AF65-F5344CB8AC3E}">
        <p14:creationId xmlns:p14="http://schemas.microsoft.com/office/powerpoint/2010/main" val="419839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348816"/>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17566 customers verification status is Verified whereas 14541 customers Verification status as "Not Verified“  while a lack of verification might be a red flag for potential issues.</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By observing the heat map of line no 230 we can say Customers from "Charged off" loan status who is not verified are maximum above 4000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loan_amount</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pic>
        <p:nvPicPr>
          <p:cNvPr id="6" name="Picture 5">
            <a:extLst>
              <a:ext uri="{FF2B5EF4-FFF2-40B4-BE49-F238E27FC236}">
                <a16:creationId xmlns:a16="http://schemas.microsoft.com/office/drawing/2014/main" id="{2F12B695-C9ED-9660-1231-DE2375EFEA4F}"/>
              </a:ext>
            </a:extLst>
          </p:cNvPr>
          <p:cNvPicPr>
            <a:picLocks noChangeAspect="1"/>
          </p:cNvPicPr>
          <p:nvPr/>
        </p:nvPicPr>
        <p:blipFill>
          <a:blip r:embed="rId2"/>
          <a:stretch>
            <a:fillRect/>
          </a:stretch>
        </p:blipFill>
        <p:spPr>
          <a:xfrm>
            <a:off x="3635680" y="2663625"/>
            <a:ext cx="5105428" cy="3328740"/>
          </a:xfrm>
          <a:prstGeom prst="rect">
            <a:avLst/>
          </a:prstGeom>
        </p:spPr>
      </p:pic>
    </p:spTree>
    <p:extLst>
      <p:ext uri="{BB962C8B-B14F-4D97-AF65-F5344CB8AC3E}">
        <p14:creationId xmlns:p14="http://schemas.microsoft.com/office/powerpoint/2010/main" val="1719606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348816"/>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As per the below graph we can say Charged off customers who are "Not verified" have linear growth with the increasing loan amount.</a:t>
            </a:r>
          </a:p>
          <a:p>
            <a:pPr>
              <a:lnSpc>
                <a:spcPts val="1800"/>
              </a:lnSpc>
              <a:spcBef>
                <a:spcPts val="1000"/>
              </a:spcBef>
              <a:spcAft>
                <a:spcPts val="600"/>
              </a:spcAft>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US" b="1" dirty="0"/>
              <a:t>C</a:t>
            </a:r>
            <a:r>
              <a:rPr lang="en-IN" b="1" dirty="0" err="1"/>
              <a:t>onclusion</a:t>
            </a:r>
            <a:endParaRPr lang="en-IN" b="1" dirty="0"/>
          </a:p>
        </p:txBody>
      </p:sp>
      <p:pic>
        <p:nvPicPr>
          <p:cNvPr id="3" name="Picture 2">
            <a:extLst>
              <a:ext uri="{FF2B5EF4-FFF2-40B4-BE49-F238E27FC236}">
                <a16:creationId xmlns:a16="http://schemas.microsoft.com/office/drawing/2014/main" id="{E3AD0203-C604-4F20-8FF6-18A582A69623}"/>
              </a:ext>
            </a:extLst>
          </p:cNvPr>
          <p:cNvPicPr>
            <a:picLocks noChangeAspect="1"/>
          </p:cNvPicPr>
          <p:nvPr/>
        </p:nvPicPr>
        <p:blipFill>
          <a:blip r:embed="rId3"/>
          <a:stretch>
            <a:fillRect/>
          </a:stretch>
        </p:blipFill>
        <p:spPr>
          <a:xfrm>
            <a:off x="2876384" y="2045664"/>
            <a:ext cx="6439231" cy="4102311"/>
          </a:xfrm>
          <a:prstGeom prst="rect">
            <a:avLst/>
          </a:prstGeom>
        </p:spPr>
      </p:pic>
    </p:spTree>
    <p:extLst>
      <p:ext uri="{BB962C8B-B14F-4D97-AF65-F5344CB8AC3E}">
        <p14:creationId xmlns:p14="http://schemas.microsoft.com/office/powerpoint/2010/main" val="91100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2" name="TextBox 1">
            <a:extLst>
              <a:ext uri="{FF2B5EF4-FFF2-40B4-BE49-F238E27FC236}">
                <a16:creationId xmlns:a16="http://schemas.microsoft.com/office/drawing/2014/main" id="{23F0632C-8D20-8016-DE04-13C4C8498288}"/>
              </a:ext>
            </a:extLst>
          </p:cNvPr>
          <p:cNvSpPr txBox="1"/>
          <p:nvPr/>
        </p:nvSpPr>
        <p:spPr>
          <a:xfrm>
            <a:off x="657546" y="1849348"/>
            <a:ext cx="10572108" cy="2308324"/>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highlight>
                  <a:srgbClr val="F4F5F7"/>
                </a:highlight>
                <a:latin typeface="freight-text-pro"/>
              </a:rPr>
              <a:t>There is a consumer finance company </a:t>
            </a:r>
            <a:r>
              <a:rPr lang="en-US" b="0" i="0" dirty="0">
                <a:effectLst/>
                <a:highlight>
                  <a:srgbClr val="F4F5F7"/>
                </a:highlight>
                <a:latin typeface="freight-text-pro"/>
              </a:rPr>
              <a:t>which specializes in lending various types of loans to urban customers.</a:t>
            </a:r>
          </a:p>
          <a:p>
            <a:pPr marL="285750" indent="-285750">
              <a:buFont typeface="Arial" panose="020B0604020202020204" pitchFamily="34" charset="0"/>
              <a:buChar char="•"/>
            </a:pPr>
            <a:r>
              <a:rPr lang="en-US" dirty="0">
                <a:highlight>
                  <a:srgbClr val="F4F5F7"/>
                </a:highlight>
                <a:latin typeface="freight-text-pro"/>
              </a:rPr>
              <a:t>There are two types of risks involved here.</a:t>
            </a:r>
          </a:p>
          <a:p>
            <a:pPr marL="285750" indent="-285750">
              <a:buFont typeface="Arial" panose="020B0604020202020204" pitchFamily="34" charset="0"/>
              <a:buChar char="•"/>
            </a:pPr>
            <a:r>
              <a:rPr lang="en-US" dirty="0">
                <a:highlight>
                  <a:srgbClr val="F4F5F7"/>
                </a:highlight>
                <a:latin typeface="freight-text-pro"/>
              </a:rPr>
              <a:t>One risk is if the applicant is likely to pay the loan, then not approving the loan will cause financial loss.</a:t>
            </a:r>
          </a:p>
          <a:p>
            <a:pPr marL="285750" indent="-285750">
              <a:buFont typeface="Arial" panose="020B0604020202020204" pitchFamily="34" charset="0"/>
              <a:buChar char="•"/>
            </a:pPr>
            <a:r>
              <a:rPr lang="en-US" dirty="0">
                <a:highlight>
                  <a:srgbClr val="F4F5F7"/>
                </a:highlight>
                <a:latin typeface="freight-text-pro"/>
              </a:rPr>
              <a:t>Another risk is if the applicant is not likely to repay the loan (defaulted case), then approving them can cause financial loss.</a:t>
            </a:r>
            <a:endParaRPr lang="en-IN" dirty="0"/>
          </a:p>
          <a:p>
            <a:pPr marL="285750" indent="-285750">
              <a:buFont typeface="Arial" panose="020B0604020202020204" pitchFamily="34" charset="0"/>
              <a:buChar char="•"/>
            </a:pPr>
            <a:r>
              <a:rPr lang="en-IN" dirty="0"/>
              <a:t>The aim of the case study is to identify the persons who are likely to pay the loan amount and who are likely to default and cause financial loss to the company.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342900" indent="-34290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 Data set is used for data sourcing</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which contains consolidated loan data for all loans issued through the time period 2007 t0 2011.</a:t>
            </a: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Sourcing</a:t>
            </a:r>
          </a:p>
        </p:txBody>
      </p:sp>
      <p:pic>
        <p:nvPicPr>
          <p:cNvPr id="1026" name="Picture 2" descr="Data Source Vector Art, Icons, and Graphics for Free Download">
            <a:extLst>
              <a:ext uri="{FF2B5EF4-FFF2-40B4-BE49-F238E27FC236}">
                <a16:creationId xmlns:a16="http://schemas.microsoft.com/office/drawing/2014/main" id="{13BD8F6D-B4C0-4E83-9BF3-838D91840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907" y="1849347"/>
            <a:ext cx="3960523" cy="35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228600" indent="-2286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Removing the null values and filling the null values .</a:t>
            </a:r>
          </a:p>
          <a:p>
            <a:pPr marL="228600" indent="-2286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Detecting and removing the outliers using describe function.</a:t>
            </a:r>
          </a:p>
          <a:p>
            <a:pPr marL="228600" indent="-2286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28600" indent="-2286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2050" name="Picture 2" descr="Data Cleaning Royalty-Free Images, Stock Photos &amp; Pictures ...">
            <a:extLst>
              <a:ext uri="{FF2B5EF4-FFF2-40B4-BE49-F238E27FC236}">
                <a16:creationId xmlns:a16="http://schemas.microsoft.com/office/drawing/2014/main" id="{774ED855-0173-2887-8E7A-A61F60062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818" y="1431748"/>
            <a:ext cx="3924727" cy="39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0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758202" y="1376737"/>
            <a:ext cx="6118432" cy="640081"/>
          </a:xfrm>
        </p:spPr>
        <p:txBody>
          <a:bodyPr vert="horz" lIns="91440" tIns="45720" rIns="91440" bIns="45720" rtlCol="0">
            <a:normAutofit/>
          </a:bodyPr>
          <a:lstStyle/>
          <a:p>
            <a:pPr marL="342900" indent="-3429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Plotted a histogram on quantitative variables like loan amount, total payment and box plot on loan amount.</a:t>
            </a:r>
          </a:p>
          <a:p>
            <a:pPr marL="342900" indent="-3429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8" name="Picture 7">
            <a:extLst>
              <a:ext uri="{FF2B5EF4-FFF2-40B4-BE49-F238E27FC236}">
                <a16:creationId xmlns:a16="http://schemas.microsoft.com/office/drawing/2014/main" id="{B9FA6F8E-BC5A-209C-8FB3-2AB40D3CDFE0}"/>
              </a:ext>
            </a:extLst>
          </p:cNvPr>
          <p:cNvPicPr>
            <a:picLocks noChangeAspect="1"/>
          </p:cNvPicPr>
          <p:nvPr/>
        </p:nvPicPr>
        <p:blipFill>
          <a:blip r:embed="rId2"/>
          <a:stretch>
            <a:fillRect/>
          </a:stretch>
        </p:blipFill>
        <p:spPr>
          <a:xfrm>
            <a:off x="758202" y="2137025"/>
            <a:ext cx="6118432" cy="3050192"/>
          </a:xfrm>
          <a:prstGeom prst="rect">
            <a:avLst/>
          </a:prstGeom>
        </p:spPr>
      </p:pic>
      <p:pic>
        <p:nvPicPr>
          <p:cNvPr id="12" name="Picture 11">
            <a:extLst>
              <a:ext uri="{FF2B5EF4-FFF2-40B4-BE49-F238E27FC236}">
                <a16:creationId xmlns:a16="http://schemas.microsoft.com/office/drawing/2014/main" id="{B9FE2A96-1C3B-B72F-2590-2AF6ABFFE54A}"/>
              </a:ext>
            </a:extLst>
          </p:cNvPr>
          <p:cNvPicPr>
            <a:picLocks noChangeAspect="1"/>
          </p:cNvPicPr>
          <p:nvPr/>
        </p:nvPicPr>
        <p:blipFill>
          <a:blip r:embed="rId3"/>
          <a:stretch>
            <a:fillRect/>
          </a:stretch>
        </p:blipFill>
        <p:spPr>
          <a:xfrm>
            <a:off x="7108710" y="2137025"/>
            <a:ext cx="4983974" cy="3050192"/>
          </a:xfrm>
          <a:prstGeom prst="rect">
            <a:avLst/>
          </a:prstGeom>
        </p:spPr>
      </p:pic>
    </p:spTree>
    <p:extLst>
      <p:ext uri="{BB962C8B-B14F-4D97-AF65-F5344CB8AC3E}">
        <p14:creationId xmlns:p14="http://schemas.microsoft.com/office/powerpoint/2010/main" val="353108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758201" y="1376737"/>
            <a:ext cx="10235147" cy="4715838"/>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out the 25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75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using boxplot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out the IQR with the formula : 75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 25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the upper limit and lower limit using below formulas:</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upper_limit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percentile75 + 1.5 *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iqr</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lower_limit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percentile25 + 1.5 *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iqr</a:t>
            </a: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the outliers by comparing with upper limit and lower limit.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Removing the outliers.</a:t>
            </a: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3" name="Picture 2">
            <a:extLst>
              <a:ext uri="{FF2B5EF4-FFF2-40B4-BE49-F238E27FC236}">
                <a16:creationId xmlns:a16="http://schemas.microsoft.com/office/drawing/2014/main" id="{BE76FC3A-FAB7-4816-6339-51E59CC1EC70}"/>
              </a:ext>
            </a:extLst>
          </p:cNvPr>
          <p:cNvPicPr>
            <a:picLocks noChangeAspect="1"/>
          </p:cNvPicPr>
          <p:nvPr/>
        </p:nvPicPr>
        <p:blipFill>
          <a:blip r:embed="rId2"/>
          <a:stretch>
            <a:fillRect/>
          </a:stretch>
        </p:blipFill>
        <p:spPr>
          <a:xfrm>
            <a:off x="873206" y="3860160"/>
            <a:ext cx="10560593" cy="2692538"/>
          </a:xfrm>
          <a:prstGeom prst="rect">
            <a:avLst/>
          </a:prstGeom>
        </p:spPr>
      </p:pic>
    </p:spTree>
    <p:extLst>
      <p:ext uri="{BB962C8B-B14F-4D97-AF65-F5344CB8AC3E}">
        <p14:creationId xmlns:p14="http://schemas.microsoft.com/office/powerpoint/2010/main" val="3554218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marL="0" indent="0">
              <a:lnSpc>
                <a:spcPts val="1800"/>
              </a:lnSpc>
              <a:spcBef>
                <a:spcPts val="1000"/>
              </a:spcBef>
              <a:spcAft>
                <a:spcPts val="600"/>
              </a:spcAft>
              <a:buNone/>
            </a:pP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Countplot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on loan amount and total payment graphs are created.</a:t>
            </a:r>
          </a:p>
          <a:p>
            <a:pPr marL="0" indent="0">
              <a:lnSpc>
                <a:spcPts val="1800"/>
              </a:lnSpc>
              <a:spcBef>
                <a:spcPts val="1000"/>
              </a:spcBef>
              <a:spcAft>
                <a:spcPts val="600"/>
              </a:spcAft>
              <a:buNone/>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 amount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Total payment</a:t>
            </a:r>
          </a:p>
          <a:p>
            <a:pPr marL="0" indent="0">
              <a:lnSpc>
                <a:spcPts val="1800"/>
              </a:lnSpc>
              <a:spcBef>
                <a:spcPts val="1000"/>
              </a:spcBef>
              <a:spcAft>
                <a:spcPts val="600"/>
              </a:spcAft>
              <a:buNone/>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p>
          <a:p>
            <a:pPr marL="0" indent="0">
              <a:lnSpc>
                <a:spcPts val="1800"/>
              </a:lnSpc>
              <a:spcBef>
                <a:spcPts val="1000"/>
              </a:spcBef>
              <a:spcAft>
                <a:spcPts val="600"/>
              </a:spcAft>
              <a:buNone/>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Univariate analysis  </a:t>
            </a:r>
          </a:p>
        </p:txBody>
      </p:sp>
      <p:pic>
        <p:nvPicPr>
          <p:cNvPr id="8" name="Picture 7">
            <a:extLst>
              <a:ext uri="{FF2B5EF4-FFF2-40B4-BE49-F238E27FC236}">
                <a16:creationId xmlns:a16="http://schemas.microsoft.com/office/drawing/2014/main" id="{D05EE565-4D89-B53E-8F2A-4E53A7E539A6}"/>
              </a:ext>
            </a:extLst>
          </p:cNvPr>
          <p:cNvPicPr>
            <a:picLocks noChangeAspect="1"/>
          </p:cNvPicPr>
          <p:nvPr/>
        </p:nvPicPr>
        <p:blipFill>
          <a:blip r:embed="rId2"/>
          <a:stretch>
            <a:fillRect/>
          </a:stretch>
        </p:blipFill>
        <p:spPr>
          <a:xfrm>
            <a:off x="521207" y="2535605"/>
            <a:ext cx="5476125" cy="3158514"/>
          </a:xfrm>
          <a:prstGeom prst="rect">
            <a:avLst/>
          </a:prstGeom>
        </p:spPr>
      </p:pic>
      <p:pic>
        <p:nvPicPr>
          <p:cNvPr id="10" name="Picture 9">
            <a:extLst>
              <a:ext uri="{FF2B5EF4-FFF2-40B4-BE49-F238E27FC236}">
                <a16:creationId xmlns:a16="http://schemas.microsoft.com/office/drawing/2014/main" id="{CDE35557-3C8D-9D53-1A98-5F1EC2474D40}"/>
              </a:ext>
            </a:extLst>
          </p:cNvPr>
          <p:cNvPicPr>
            <a:picLocks noChangeAspect="1"/>
          </p:cNvPicPr>
          <p:nvPr/>
        </p:nvPicPr>
        <p:blipFill>
          <a:blip r:embed="rId3"/>
          <a:stretch>
            <a:fillRect/>
          </a:stretch>
        </p:blipFill>
        <p:spPr>
          <a:xfrm>
            <a:off x="6096000" y="2453013"/>
            <a:ext cx="5709007" cy="3241106"/>
          </a:xfrm>
          <a:prstGeom prst="rect">
            <a:avLst/>
          </a:prstGeom>
        </p:spPr>
      </p:pic>
    </p:spTree>
    <p:extLst>
      <p:ext uri="{BB962C8B-B14F-4D97-AF65-F5344CB8AC3E}">
        <p14:creationId xmlns:p14="http://schemas.microsoft.com/office/powerpoint/2010/main" val="3935186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In order to manage the data, we can drop the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columns as applicant is in the process of paying the installment.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Here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customer cannot be treated as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default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customer.</a:t>
            </a:r>
          </a:p>
          <a:p>
            <a:pPr marL="285750" indent="-285750">
              <a:lnSpc>
                <a:spcPts val="1800"/>
              </a:lnSpc>
              <a:spcBef>
                <a:spcPts val="1000"/>
              </a:spcBef>
              <a:spcAft>
                <a:spcPts val="600"/>
              </a:spcAft>
              <a:buFont typeface="Arial" panose="020B0604020202020204" pitchFamily="34" charset="0"/>
              <a:buChar char="•"/>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Charged off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customers who have not paid one loan even after the due date will be considered as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defaulted.</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By using the count plot verified, the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verification status.</a:t>
            </a:r>
          </a:p>
          <a:p>
            <a:pPr marL="285750" indent="-285750">
              <a:lnSpc>
                <a:spcPts val="1800"/>
              </a:lnSpc>
              <a:spcBef>
                <a:spcPts val="1000"/>
              </a:spcBef>
              <a:spcAft>
                <a:spcPts val="600"/>
              </a:spcAft>
              <a:buFont typeface="Arial" panose="020B0604020202020204" pitchFamily="34" charset="0"/>
              <a:buChar char="•"/>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and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Fully paid column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data are removed.</a:t>
            </a:r>
          </a:p>
          <a:p>
            <a:pPr marL="285750" indent="-285750">
              <a:lnSpc>
                <a:spcPts val="1800"/>
              </a:lnSpc>
              <a:spcBef>
                <a:spcPts val="1000"/>
              </a:spcBef>
              <a:spcAft>
                <a:spcPts val="600"/>
              </a:spcAft>
              <a:buFont typeface="Arial" panose="020B0604020202020204" pitchFamily="34" charset="0"/>
              <a:buChar char="•"/>
            </a:pPr>
            <a:endPar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Univariate analysis  </a:t>
            </a:r>
          </a:p>
        </p:txBody>
      </p:sp>
    </p:spTree>
    <p:extLst>
      <p:ext uri="{BB962C8B-B14F-4D97-AF65-F5344CB8AC3E}">
        <p14:creationId xmlns:p14="http://schemas.microsoft.com/office/powerpoint/2010/main" val="1163816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a:lnSpc>
                <a:spcPts val="1800"/>
              </a:lnSpc>
              <a:spcBef>
                <a:spcPts val="1000"/>
              </a:spcBef>
              <a:spcAft>
                <a:spcPts val="600"/>
              </a:spcAft>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Pie Chart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with fully paid, current and charged off customers.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Pie Chart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with verification status.</a:t>
            </a: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Univariate analysis</a:t>
            </a:r>
          </a:p>
        </p:txBody>
      </p:sp>
      <p:pic>
        <p:nvPicPr>
          <p:cNvPr id="3" name="Picture 2">
            <a:extLst>
              <a:ext uri="{FF2B5EF4-FFF2-40B4-BE49-F238E27FC236}">
                <a16:creationId xmlns:a16="http://schemas.microsoft.com/office/drawing/2014/main" id="{428577D6-4AD5-905A-3891-5FB369D94EC0}"/>
              </a:ext>
            </a:extLst>
          </p:cNvPr>
          <p:cNvPicPr>
            <a:picLocks noChangeAspect="1"/>
          </p:cNvPicPr>
          <p:nvPr/>
        </p:nvPicPr>
        <p:blipFill>
          <a:blip r:embed="rId2"/>
          <a:stretch>
            <a:fillRect/>
          </a:stretch>
        </p:blipFill>
        <p:spPr>
          <a:xfrm>
            <a:off x="822729" y="1961352"/>
            <a:ext cx="5283472" cy="3264068"/>
          </a:xfrm>
          <a:prstGeom prst="rect">
            <a:avLst/>
          </a:prstGeom>
        </p:spPr>
      </p:pic>
      <p:pic>
        <p:nvPicPr>
          <p:cNvPr id="7" name="Picture 6">
            <a:extLst>
              <a:ext uri="{FF2B5EF4-FFF2-40B4-BE49-F238E27FC236}">
                <a16:creationId xmlns:a16="http://schemas.microsoft.com/office/drawing/2014/main" id="{20FFC2C9-8509-ECEB-1315-5AA0AD8869B1}"/>
              </a:ext>
            </a:extLst>
          </p:cNvPr>
          <p:cNvPicPr>
            <a:picLocks noChangeAspect="1"/>
          </p:cNvPicPr>
          <p:nvPr/>
        </p:nvPicPr>
        <p:blipFill>
          <a:blip r:embed="rId3"/>
          <a:stretch>
            <a:fillRect/>
          </a:stretch>
        </p:blipFill>
        <p:spPr>
          <a:xfrm>
            <a:off x="6696435" y="1942301"/>
            <a:ext cx="4940554" cy="3283119"/>
          </a:xfrm>
          <a:prstGeom prst="rect">
            <a:avLst/>
          </a:prstGeom>
        </p:spPr>
      </p:pic>
    </p:spTree>
    <p:extLst>
      <p:ext uri="{BB962C8B-B14F-4D97-AF65-F5344CB8AC3E}">
        <p14:creationId xmlns:p14="http://schemas.microsoft.com/office/powerpoint/2010/main" val="2877401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{F70E0487-BCEF-407C-85FE-6FE8D4358DC0}tf10001108_win32</Template>
  <TotalTime>98</TotalTime>
  <Words>704</Words>
  <Application>Microsoft Office PowerPoint</Application>
  <PresentationFormat>Widescreen</PresentationFormat>
  <Paragraphs>53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freight-text-pro</vt:lpstr>
      <vt:lpstr>Segoe UI</vt:lpstr>
      <vt:lpstr>Segoe UI Light</vt:lpstr>
      <vt:lpstr>Custom</vt:lpstr>
      <vt:lpstr>EDA – Case Study</vt:lpstr>
      <vt:lpstr>Problem Statement</vt:lpstr>
      <vt:lpstr>Data Sourcing</vt:lpstr>
      <vt:lpstr>Data Cleaning</vt:lpstr>
      <vt:lpstr>Data Cleaning</vt:lpstr>
      <vt:lpstr>Data Cleaning</vt:lpstr>
      <vt:lpstr>Univariate analysis  </vt:lpstr>
      <vt:lpstr>Univariate analysis  </vt:lpstr>
      <vt:lpstr>Univariate analysis</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Case Study</dc:title>
  <dc:creator>Reshma C</dc:creator>
  <cp:keywords/>
  <cp:lastModifiedBy>Rashmi Bharti</cp:lastModifiedBy>
  <cp:revision>21</cp:revision>
  <dcterms:created xsi:type="dcterms:W3CDTF">2024-05-21T16:45:39Z</dcterms:created>
  <dcterms:modified xsi:type="dcterms:W3CDTF">2024-05-22T17:27:14Z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ae551e3-0043-40f0-9a67-12d995049d50_Enabled">
    <vt:lpwstr>true</vt:lpwstr>
  </property>
  <property fmtid="{D5CDD505-2E9C-101B-9397-08002B2CF9AE}" pid="4" name="MSIP_Label_2ae551e3-0043-40f0-9a67-12d995049d50_SetDate">
    <vt:lpwstr>2024-05-22T17:20:31Z</vt:lpwstr>
  </property>
  <property fmtid="{D5CDD505-2E9C-101B-9397-08002B2CF9AE}" pid="5" name="MSIP_Label_2ae551e3-0043-40f0-9a67-12d995049d50_Method">
    <vt:lpwstr>Standard</vt:lpwstr>
  </property>
  <property fmtid="{D5CDD505-2E9C-101B-9397-08002B2CF9AE}" pid="6" name="MSIP_Label_2ae551e3-0043-40f0-9a67-12d995049d50_Name">
    <vt:lpwstr>Brillio Confidential</vt:lpwstr>
  </property>
  <property fmtid="{D5CDD505-2E9C-101B-9397-08002B2CF9AE}" pid="7" name="MSIP_Label_2ae551e3-0043-40f0-9a67-12d995049d50_SiteId">
    <vt:lpwstr>97984c2b-a229-4609-8185-ae84947bc3fc</vt:lpwstr>
  </property>
  <property fmtid="{D5CDD505-2E9C-101B-9397-08002B2CF9AE}" pid="8" name="MSIP_Label_2ae551e3-0043-40f0-9a67-12d995049d50_ActionId">
    <vt:lpwstr>e8cb6d77-0352-48df-b97a-5c57407fb1ce</vt:lpwstr>
  </property>
  <property fmtid="{D5CDD505-2E9C-101B-9397-08002B2CF9AE}" pid="9" name="MSIP_Label_2ae551e3-0043-40f0-9a67-12d995049d50_ContentBits">
    <vt:lpwstr>0</vt:lpwstr>
  </property>
</Properties>
</file>