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66" r:id="rId4"/>
    <p:sldId id="264" r:id="rId5"/>
    <p:sldId id="265" r:id="rId6"/>
    <p:sldId id="268" r:id="rId7"/>
    <p:sldId id="271" r:id="rId8"/>
    <p:sldId id="272" r:id="rId9"/>
    <p:sldId id="273" r:id="rId10"/>
    <p:sldId id="274" r:id="rId11"/>
    <p:sldId id="269" r:id="rId12"/>
    <p:sldId id="270"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CTC" initials="N" lastIdx="1" clrIdx="0">
    <p:extLst>
      <p:ext uri="{19B8F6BF-5375-455C-9EA6-DF929625EA0E}">
        <p15:presenceInfo xmlns:p15="http://schemas.microsoft.com/office/powerpoint/2012/main" userId="NCT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3T06:21:56.067"/>
    </inkml:context>
    <inkml:brush xml:id="br0">
      <inkml:brushProperty name="width" value="0.035" units="cm"/>
      <inkml:brushProperty name="height" value="0.035" units="cm"/>
    </inkml:brush>
  </inkml:definitions>
  <inkml:trace contextRef="#ctx0" brushRef="#br0">8913 0 24575,'-18'1'0,"0"1"0,0 1 0,0 1 0,0 0 0,-18 8 0,-1-1 0,-127 43 0,6-2 0,26-5 0,38-13 0,-45 16 0,51-17 0,-94 21 0,-635 124 0,-88 21 0,435-79 0,339-85 0,-397 68 0,460-92 0,-8 1 0,-348 64 0,371-65 0,-517 127 0,376-91 0,24-8 0,-105 33 0,185-53 0,-101 9 0,81-14 0,0 6 0,-177 55 0,-87 4 0,225-52 0,43-5 0,49-8 0,-1-3 0,-1-3 0,-73 2 0,115-9 0,-1 0 0,1 1 0,0 1 0,0 0 0,0 1 0,1 1 0,-17 7 0,-113 41 0,-9-5 0,113-36 0,-55 9 0,83-18 0,-9 1 0,9-2 0,0 1 0,0 1 0,1 0 0,-21 8 0,-88 49 0,111-57 0,0 0 0,-1-1 0,1 0 0,-1-1 0,0-1 0,0 0 0,-20-1 0,15 1 0,0-1 0,-29 6 0,28 0 0,1 0 0,0 1 0,0 0 0,1 2 0,-30 20 0,25-16 0,3-3 0,-1-2 0,0 0 0,-25 7 0,14-4 0,-21 2-1365,28-9-5461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3T06:21:58.706"/>
    </inkml:context>
    <inkml:brush xml:id="br0">
      <inkml:brushProperty name="width" value="0.035" units="cm"/>
      <inkml:brushProperty name="height" value="0.035" units="cm"/>
    </inkml:brush>
  </inkml:definitions>
  <inkml:trace contextRef="#ctx0" brushRef="#br0">88 1 24575,'0'24'0,"-1"0"0,-2-1 0,-8 41 0,8-51 0,-32 170 0,33-176 0,1 0 0,-1-1 0,0 1 0,-1 0 0,1-1 0,-5 8 0,-7 17 0,13-30 0,1 1 0,0-1 0,0 0 0,-1 0 0,1 0 0,0 0 0,0 1 0,0-1 0,0 0 0,0 0 0,1 0 0,-1 1 0,0-1 0,0 0 0,1 0 0,-1 0 0,1 0 0,-1 0 0,1 0 0,-1 0 0,1 0 0,0 0 0,-1 0 0,1 0 0,0 0 0,0 0 0,0 0 0,0-1 0,0 1 0,0 0 0,0-1 0,0 1 0,0 0 0,0-1 0,0 0 0,0 1 0,0-1 0,0 1 0,1-1 0,1 0 0,6 2 0,1 0 0,-1-1 0,19 1 0,-22-2 0,289-1 0,-103-2 0,-43 3-1365,-128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3T06:22:04.139"/>
    </inkml:context>
    <inkml:brush xml:id="br0">
      <inkml:brushProperty name="width" value="0.035" units="cm"/>
      <inkml:brushProperty name="height" value="0.03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3B56FB-98D4-4EA2-B49E-C62CAC8F1110}"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9AC3DA-2B9C-4DAA-B491-9AE5334D5256}" type="slidenum">
              <a:rPr lang="en-IN" smtClean="0"/>
              <a:t>‹#›</a:t>
            </a:fld>
            <a:endParaRPr lang="en-IN"/>
          </a:p>
        </p:txBody>
      </p:sp>
    </p:spTree>
    <p:extLst>
      <p:ext uri="{BB962C8B-B14F-4D97-AF65-F5344CB8AC3E}">
        <p14:creationId xmlns:p14="http://schemas.microsoft.com/office/powerpoint/2010/main" val="3039078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9AC3DA-2B9C-4DAA-B491-9AE5334D5256}" type="slidenum">
              <a:rPr lang="en-IN" smtClean="0"/>
              <a:t>4</a:t>
            </a:fld>
            <a:endParaRPr lang="en-IN"/>
          </a:p>
        </p:txBody>
      </p:sp>
    </p:spTree>
    <p:extLst>
      <p:ext uri="{BB962C8B-B14F-4D97-AF65-F5344CB8AC3E}">
        <p14:creationId xmlns:p14="http://schemas.microsoft.com/office/powerpoint/2010/main" val="307546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9D980-7FAF-43E8-9077-7E7751077A3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4247310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9D980-7FAF-43E8-9077-7E7751077A3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351415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9D980-7FAF-43E8-9077-7E7751077A3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C680A-EED4-46FC-B048-08A21A97437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5872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9D980-7FAF-43E8-9077-7E7751077A3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1276683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9D980-7FAF-43E8-9077-7E7751077A3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C680A-EED4-46FC-B048-08A21A97437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1006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9D980-7FAF-43E8-9077-7E7751077A3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4038265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9D980-7FAF-43E8-9077-7E7751077A3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4016456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9D980-7FAF-43E8-9077-7E7751077A3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208626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9D980-7FAF-43E8-9077-7E7751077A3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142092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9D980-7FAF-43E8-9077-7E7751077A3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353788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9D980-7FAF-43E8-9077-7E7751077A31}"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29313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9D980-7FAF-43E8-9077-7E7751077A31}"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164707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9D980-7FAF-43E8-9077-7E7751077A31}"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215653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9D980-7FAF-43E8-9077-7E7751077A31}" type="datetimeFigureOut">
              <a:rPr lang="en-IN" smtClean="0"/>
              <a:t>13-07-2024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215321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9D980-7FAF-43E8-9077-7E7751077A31}"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237581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9D980-7FAF-43E8-9077-7E7751077A31}"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C680A-EED4-46FC-B048-08A21A97437B}" type="slidenum">
              <a:rPr lang="en-IN" smtClean="0"/>
              <a:t>‹#›</a:t>
            </a:fld>
            <a:endParaRPr lang="en-IN"/>
          </a:p>
        </p:txBody>
      </p:sp>
    </p:spTree>
    <p:extLst>
      <p:ext uri="{BB962C8B-B14F-4D97-AF65-F5344CB8AC3E}">
        <p14:creationId xmlns:p14="http://schemas.microsoft.com/office/powerpoint/2010/main" val="47651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39D980-7FAF-43E8-9077-7E7751077A31}" type="datetimeFigureOut">
              <a:rPr lang="en-IN" smtClean="0"/>
              <a:t>13-07-2024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6C680A-EED4-46FC-B048-08A21A97437B}" type="slidenum">
              <a:rPr lang="en-IN" smtClean="0"/>
              <a:t>‹#›</a:t>
            </a:fld>
            <a:endParaRPr lang="en-IN"/>
          </a:p>
        </p:txBody>
      </p:sp>
    </p:spTree>
    <p:extLst>
      <p:ext uri="{BB962C8B-B14F-4D97-AF65-F5344CB8AC3E}">
        <p14:creationId xmlns:p14="http://schemas.microsoft.com/office/powerpoint/2010/main" val="3751392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blip>
          <a:srcRect/>
          <a:stretch/>
        </p:blipFill>
        <p:spPr>
          <a:xfrm>
            <a:off x="9428" y="-68786"/>
            <a:ext cx="12173146" cy="6926786"/>
          </a:xfrm>
          <a:prstGeom prst="rect">
            <a:avLst/>
          </a:prstGeom>
          <a:noFill/>
          <a:ln>
            <a:noFill/>
          </a:ln>
        </p:spPr>
      </p:pic>
      <p:pic>
        <p:nvPicPr>
          <p:cNvPr id="94" name="Google Shape;94;p1" descr="Learnbay | Facebook"/>
          <p:cNvPicPr preferRelativeResize="0"/>
          <p:nvPr/>
        </p:nvPicPr>
        <p:blipFill rotWithShape="1">
          <a:blip r:embed="rId4">
            <a:alphaModFix/>
          </a:blip>
          <a:srcRect/>
          <a:stretch/>
        </p:blipFill>
        <p:spPr>
          <a:xfrm>
            <a:off x="11369697" y="6054550"/>
            <a:ext cx="812876" cy="812876"/>
          </a:xfrm>
          <a:prstGeom prst="rect">
            <a:avLst/>
          </a:prstGeom>
          <a:noFill/>
          <a:ln>
            <a:noFill/>
          </a:ln>
        </p:spPr>
      </p:pic>
      <p:sp>
        <p:nvSpPr>
          <p:cNvPr id="95" name="Google Shape;95;p1"/>
          <p:cNvSpPr/>
          <p:nvPr/>
        </p:nvSpPr>
        <p:spPr>
          <a:xfrm>
            <a:off x="8466675" y="-78192"/>
            <a:ext cx="3725400" cy="1415732"/>
          </a:xfrm>
          <a:prstGeom prst="rect">
            <a:avLst/>
          </a:prstGeom>
          <a:solidFill>
            <a:schemeClr val="dk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Arial Black"/>
                <a:ea typeface="Arial Black"/>
                <a:cs typeface="Arial Black"/>
                <a:sym typeface="Arial Black"/>
              </a:rPr>
              <a:t>Project </a:t>
            </a:r>
            <a:r>
              <a:rPr lang="en-US" sz="3200" b="0" i="0" u="none" strike="noStrike" cap="none" dirty="0">
                <a:solidFill>
                  <a:schemeClr val="accent1"/>
                </a:solidFill>
                <a:latin typeface="Arial Black"/>
                <a:ea typeface="Arial Black"/>
                <a:cs typeface="Arial Black"/>
                <a:sym typeface="Arial Black"/>
              </a:rPr>
              <a:t>Domain-BFSI</a:t>
            </a:r>
            <a:endParaRPr sz="1400" b="0" i="0" u="none" strike="noStrike" cap="none" dirty="0">
              <a:solidFill>
                <a:srgbClr val="000000"/>
              </a:solidFill>
              <a:latin typeface="Arial"/>
              <a:ea typeface="Arial"/>
              <a:cs typeface="Arial"/>
              <a:sym typeface="Arial"/>
            </a:endParaRPr>
          </a:p>
        </p:txBody>
      </p:sp>
      <p:sp>
        <p:nvSpPr>
          <p:cNvPr id="96" name="Google Shape;96;p1"/>
          <p:cNvSpPr/>
          <p:nvPr/>
        </p:nvSpPr>
        <p:spPr>
          <a:xfrm>
            <a:off x="0" y="4682212"/>
            <a:ext cx="12182572" cy="2185214"/>
          </a:xfrm>
          <a:prstGeom prst="rect">
            <a:avLst/>
          </a:prstGeom>
          <a:solidFill>
            <a:srgbClr val="D0EEF9"/>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dirty="0">
                <a:solidFill>
                  <a:schemeClr val="dk1"/>
                </a:solidFill>
                <a:latin typeface="Twentieth Century"/>
                <a:ea typeface="Twentieth Century"/>
                <a:cs typeface="Twentieth Century"/>
                <a:sym typeface="Twentieth Century"/>
              </a:rPr>
              <a:t>PREDICTIVE MODELING FOR INSURANCE CLAIM PROBABILITY BASED ON COMPREHENSIVE CAR POLICY FEATURES </a:t>
            </a:r>
            <a:r>
              <a:rPr lang="en-US" sz="4000" b="0" i="0" u="none" strike="noStrike" cap="none" dirty="0">
                <a:solidFill>
                  <a:schemeClr val="dk1"/>
                </a:solidFill>
                <a:latin typeface="Twentieth Century"/>
                <a:ea typeface="Twentieth Century"/>
                <a:cs typeface="Twentieth Century"/>
                <a:sym typeface="Twentieth Century"/>
              </a:rPr>
              <a:t>AND SAFETY RATINGS</a:t>
            </a:r>
            <a:endParaRPr sz="5400" b="0" i="0" u="none" strike="noStrike" cap="none"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61AC-6B42-89EF-6635-C6C02224EC79}"/>
              </a:ext>
            </a:extLst>
          </p:cNvPr>
          <p:cNvSpPr>
            <a:spLocks noGrp="1"/>
          </p:cNvSpPr>
          <p:nvPr>
            <p:ph type="title"/>
          </p:nvPr>
        </p:nvSpPr>
        <p:spPr>
          <a:xfrm>
            <a:off x="838200" y="365125"/>
            <a:ext cx="10515600" cy="2506091"/>
          </a:xfrm>
        </p:spPr>
        <p:txBody>
          <a:bodyPr>
            <a:normAutofit/>
          </a:bodyPr>
          <a:lstStyle/>
          <a:p>
            <a:r>
              <a:rPr lang="en-IN" sz="2800" b="1" dirty="0">
                <a:latin typeface="Arial" panose="020B0604020202020204" pitchFamily="34" charset="0"/>
                <a:cs typeface="Arial" panose="020B0604020202020204" pitchFamily="34" charset="0"/>
              </a:rPr>
              <a:t>Splitting of Data:</a:t>
            </a:r>
            <a:br>
              <a:rPr lang="en-IN" sz="2800" b="1" dirty="0">
                <a:latin typeface="Arial" panose="020B0604020202020204" pitchFamily="34" charset="0"/>
                <a:cs typeface="Arial" panose="020B0604020202020204" pitchFamily="34" charset="0"/>
              </a:rPr>
            </a:br>
            <a:br>
              <a:rPr lang="en-IN" sz="2800" b="1" dirty="0">
                <a:latin typeface="Arial" panose="020B0604020202020204" pitchFamily="34" charset="0"/>
                <a:cs typeface="Arial" panose="020B0604020202020204" pitchFamily="34" charset="0"/>
              </a:rPr>
            </a:br>
            <a:br>
              <a:rPr lang="en-IN" sz="2400" dirty="0">
                <a:latin typeface="Arial" panose="020B0604020202020204" pitchFamily="34" charset="0"/>
                <a:cs typeface="Arial" panose="020B0604020202020204" pitchFamily="34" charset="0"/>
              </a:rPr>
            </a:br>
            <a:br>
              <a:rPr lang="en-IN" dirty="0"/>
            </a:br>
            <a:endParaRPr lang="en-IN" dirty="0"/>
          </a:p>
        </p:txBody>
      </p:sp>
      <p:sp>
        <p:nvSpPr>
          <p:cNvPr id="3" name="Content Placeholder 2">
            <a:extLst>
              <a:ext uri="{FF2B5EF4-FFF2-40B4-BE49-F238E27FC236}">
                <a16:creationId xmlns:a16="http://schemas.microsoft.com/office/drawing/2014/main" id="{7CB2A07C-C2B7-B752-9A25-BFE258A61218}"/>
              </a:ext>
            </a:extLst>
          </p:cNvPr>
          <p:cNvSpPr>
            <a:spLocks noGrp="1"/>
          </p:cNvSpPr>
          <p:nvPr>
            <p:ph idx="1"/>
          </p:nvPr>
        </p:nvSpPr>
        <p:spPr>
          <a:xfrm>
            <a:off x="765048" y="998886"/>
            <a:ext cx="10515600" cy="5593937"/>
          </a:xfrm>
        </p:spPr>
        <p:txBody>
          <a:bodyPr/>
          <a:lstStyle/>
          <a:p>
            <a:r>
              <a:rPr lang="en-IN" sz="2200" dirty="0">
                <a:latin typeface="Arial" panose="020B0604020202020204" pitchFamily="34" charset="0"/>
                <a:ea typeface="+mj-ea"/>
                <a:cs typeface="Arial" panose="020B0604020202020204" pitchFamily="34" charset="0"/>
              </a:rPr>
              <a:t> 75% of data is used for training and 25% for testing</a:t>
            </a:r>
          </a:p>
          <a:p>
            <a:endParaRPr lang="en-IN" sz="2200" dirty="0">
              <a:latin typeface="Arial" panose="020B0604020202020204" pitchFamily="34" charset="0"/>
              <a:ea typeface="+mj-ea"/>
              <a:cs typeface="Arial" panose="020B0604020202020204" pitchFamily="34" charset="0"/>
            </a:endParaRPr>
          </a:p>
          <a:p>
            <a:pPr marL="0" indent="0">
              <a:buNone/>
            </a:pPr>
            <a:endParaRPr lang="en-IN" sz="2200" dirty="0">
              <a:latin typeface="Arial" panose="020B0604020202020204" pitchFamily="34" charset="0"/>
              <a:ea typeface="+mj-ea"/>
              <a:cs typeface="Arial" panose="020B0604020202020204" pitchFamily="34" charset="0"/>
            </a:endParaRPr>
          </a:p>
        </p:txBody>
      </p:sp>
      <p:pic>
        <p:nvPicPr>
          <p:cNvPr id="5" name="Picture 4">
            <a:extLst>
              <a:ext uri="{FF2B5EF4-FFF2-40B4-BE49-F238E27FC236}">
                <a16:creationId xmlns:a16="http://schemas.microsoft.com/office/drawing/2014/main" id="{34044E91-7DD3-242D-4E35-A23681C6D660}"/>
              </a:ext>
            </a:extLst>
          </p:cNvPr>
          <p:cNvPicPr>
            <a:picLocks noChangeAspect="1"/>
          </p:cNvPicPr>
          <p:nvPr/>
        </p:nvPicPr>
        <p:blipFill>
          <a:blip r:embed="rId2"/>
          <a:stretch>
            <a:fillRect/>
          </a:stretch>
        </p:blipFill>
        <p:spPr>
          <a:xfrm>
            <a:off x="920496" y="1548622"/>
            <a:ext cx="8470392" cy="700802"/>
          </a:xfrm>
          <a:prstGeom prst="rect">
            <a:avLst/>
          </a:prstGeom>
        </p:spPr>
      </p:pic>
      <p:sp>
        <p:nvSpPr>
          <p:cNvPr id="6" name="TextBox 5">
            <a:extLst>
              <a:ext uri="{FF2B5EF4-FFF2-40B4-BE49-F238E27FC236}">
                <a16:creationId xmlns:a16="http://schemas.microsoft.com/office/drawing/2014/main" id="{4A682C4E-2BBB-9B71-5314-20327B40E443}"/>
              </a:ext>
            </a:extLst>
          </p:cNvPr>
          <p:cNvSpPr txBox="1"/>
          <p:nvPr/>
        </p:nvSpPr>
        <p:spPr>
          <a:xfrm>
            <a:off x="691896" y="2377440"/>
            <a:ext cx="10363200" cy="3816429"/>
          </a:xfrm>
          <a:prstGeom prst="rect">
            <a:avLst/>
          </a:prstGeom>
          <a:noFill/>
        </p:spPr>
        <p:txBody>
          <a:bodyPr wrap="square" rtlCol="0">
            <a:spAutoFit/>
          </a:bodyPr>
          <a:lstStyle/>
          <a:p>
            <a:pPr>
              <a:lnSpc>
                <a:spcPct val="150000"/>
              </a:lnSpc>
            </a:pPr>
            <a:r>
              <a:rPr lang="en-IN" sz="2800" b="1" dirty="0">
                <a:latin typeface="Arial" panose="020B0604020202020204" pitchFamily="34" charset="0"/>
                <a:cs typeface="Arial" panose="020B0604020202020204" pitchFamily="34" charset="0"/>
              </a:rPr>
              <a:t>   Model Building :</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a classification problem, as we have to predict whether the customer will claim the insurance or not.</a:t>
            </a:r>
          </a:p>
          <a:p>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Here, 2 different models are used for this data :</a:t>
            </a:r>
          </a:p>
          <a:p>
            <a:pPr marL="514350" indent="-514350">
              <a:buFont typeface="+mj-lt"/>
              <a:buAutoNum type="romanLcPeriod"/>
            </a:pPr>
            <a:r>
              <a:rPr lang="en-IN" sz="2000" dirty="0" err="1">
                <a:latin typeface="Arial" panose="020B0604020202020204" pitchFamily="34" charset="0"/>
                <a:cs typeface="Arial" panose="020B0604020202020204" pitchFamily="34" charset="0"/>
              </a:rPr>
              <a:t>RandomForest</a:t>
            </a:r>
            <a:r>
              <a:rPr lang="en-IN" sz="2000" dirty="0">
                <a:latin typeface="Arial" panose="020B0604020202020204" pitchFamily="34" charset="0"/>
                <a:cs typeface="Arial" panose="020B0604020202020204" pitchFamily="34" charset="0"/>
              </a:rPr>
              <a:t> Classifier</a:t>
            </a:r>
          </a:p>
          <a:p>
            <a:pPr marL="514350" indent="-514350">
              <a:buFont typeface="+mj-lt"/>
              <a:buAutoNum type="romanLcPeriod"/>
            </a:pPr>
            <a:r>
              <a:rPr lang="en-IN" sz="2000" dirty="0" err="1">
                <a:latin typeface="Arial" panose="020B0604020202020204" pitchFamily="34" charset="0"/>
                <a:cs typeface="Arial" panose="020B0604020202020204" pitchFamily="34" charset="0"/>
              </a:rPr>
              <a:t>XGBoost</a:t>
            </a:r>
            <a:r>
              <a:rPr lang="en-IN" sz="2000" dirty="0">
                <a:latin typeface="Arial" panose="020B0604020202020204" pitchFamily="34" charset="0"/>
                <a:cs typeface="Arial" panose="020B0604020202020204" pitchFamily="34" charset="0"/>
              </a:rPr>
              <a:t> Classifier</a:t>
            </a:r>
          </a:p>
          <a:p>
            <a:pPr marL="514350" indent="-514350">
              <a:buFont typeface="+mj-lt"/>
              <a:buAutoNum type="romanLcPeriod"/>
            </a:pPr>
            <a:r>
              <a:rPr lang="en-IN" sz="2000" dirty="0">
                <a:latin typeface="Arial" panose="020B0604020202020204" pitchFamily="34" charset="0"/>
                <a:cs typeface="Arial" panose="020B0604020202020204" pitchFamily="34" charset="0"/>
              </a:rPr>
              <a:t>Stacking Method</a:t>
            </a:r>
          </a:p>
          <a:p>
            <a:pPr marL="514350" indent="-514350">
              <a:buFont typeface="+mj-lt"/>
              <a:buAutoNum type="romanLcPeriod"/>
            </a:pP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Evaluation metrics like Precision, Recall and F-1 Score are used here to evaluate the performance of this classification algorithm.</a:t>
            </a:r>
          </a:p>
        </p:txBody>
      </p:sp>
    </p:spTree>
    <p:extLst>
      <p:ext uri="{BB962C8B-B14F-4D97-AF65-F5344CB8AC3E}">
        <p14:creationId xmlns:p14="http://schemas.microsoft.com/office/powerpoint/2010/main" val="411436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9771CE-9AAA-5DD2-1C8A-011D2414D199}"/>
              </a:ext>
            </a:extLst>
          </p:cNvPr>
          <p:cNvSpPr txBox="1"/>
          <p:nvPr/>
        </p:nvSpPr>
        <p:spPr>
          <a:xfrm>
            <a:off x="612648" y="475488"/>
            <a:ext cx="5483352" cy="341632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The evaluation metrics of all the models is shown below:</a:t>
            </a:r>
          </a:p>
          <a:p>
            <a:endParaRPr lang="en-IN" dirty="0"/>
          </a:p>
          <a:p>
            <a:pPr marL="400050" indent="-400050">
              <a:buAutoNum type="romanLcParenBoth"/>
            </a:pPr>
            <a:r>
              <a:rPr lang="en-IN" b="1" u="sng" dirty="0">
                <a:latin typeface="Arial" panose="020B0604020202020204" pitchFamily="34" charset="0"/>
                <a:cs typeface="Arial" panose="020B0604020202020204" pitchFamily="34" charset="0"/>
              </a:rPr>
              <a:t>Random Forest</a:t>
            </a:r>
          </a:p>
          <a:p>
            <a:pPr marL="400050" indent="-400050">
              <a:buAutoNum type="romanLcParenBoth"/>
            </a:pPr>
            <a:endParaRPr lang="en-IN" dirty="0"/>
          </a:p>
          <a:p>
            <a:pPr marL="400050" indent="-400050">
              <a:buAutoNum type="romanLcParenBoth"/>
            </a:pPr>
            <a:endParaRPr lang="en-IN" dirty="0"/>
          </a:p>
          <a:p>
            <a:pPr marL="400050" indent="-400050">
              <a:buAutoNum type="romanLcParenBoth"/>
            </a:pPr>
            <a:endParaRPr lang="en-IN" dirty="0"/>
          </a:p>
          <a:p>
            <a:pPr marL="400050" indent="-400050">
              <a:buAutoNum type="romanLcParenBoth"/>
            </a:pPr>
            <a:endParaRPr lang="en-IN" dirty="0"/>
          </a:p>
          <a:p>
            <a:pPr marL="400050" indent="-400050">
              <a:buAutoNum type="romanLcParenBoth"/>
            </a:pPr>
            <a:endParaRPr lang="en-IN" dirty="0"/>
          </a:p>
          <a:p>
            <a:pPr marL="400050" indent="-400050">
              <a:buAutoNum type="romanLcParenBoth"/>
            </a:pPr>
            <a:endParaRPr lang="en-IN" dirty="0"/>
          </a:p>
          <a:p>
            <a:pPr marL="400050" indent="-400050">
              <a:buAutoNum type="romanLcParenBoth"/>
            </a:pPr>
            <a:endParaRPr lang="en-IN" dirty="0"/>
          </a:p>
          <a:p>
            <a:pPr marL="400050" indent="-400050">
              <a:buAutoNum type="romanLcParenBoth"/>
            </a:pPr>
            <a:endParaRPr lang="en-IN" dirty="0"/>
          </a:p>
        </p:txBody>
      </p:sp>
      <p:pic>
        <p:nvPicPr>
          <p:cNvPr id="4" name="Picture 3">
            <a:extLst>
              <a:ext uri="{FF2B5EF4-FFF2-40B4-BE49-F238E27FC236}">
                <a16:creationId xmlns:a16="http://schemas.microsoft.com/office/drawing/2014/main" id="{433141EE-E37B-408A-5654-F05329C2B3A5}"/>
              </a:ext>
            </a:extLst>
          </p:cNvPr>
          <p:cNvPicPr>
            <a:picLocks noChangeAspect="1"/>
          </p:cNvPicPr>
          <p:nvPr/>
        </p:nvPicPr>
        <p:blipFill>
          <a:blip r:embed="rId2"/>
          <a:stretch>
            <a:fillRect/>
          </a:stretch>
        </p:blipFill>
        <p:spPr>
          <a:xfrm>
            <a:off x="990600" y="1611773"/>
            <a:ext cx="4407126" cy="4292821"/>
          </a:xfrm>
          <a:prstGeom prst="rect">
            <a:avLst/>
          </a:prstGeom>
        </p:spPr>
      </p:pic>
      <p:sp>
        <p:nvSpPr>
          <p:cNvPr id="5" name="TextBox 4">
            <a:extLst>
              <a:ext uri="{FF2B5EF4-FFF2-40B4-BE49-F238E27FC236}">
                <a16:creationId xmlns:a16="http://schemas.microsoft.com/office/drawing/2014/main" id="{3E6A0713-2831-0CEC-65B4-1BCC0C4B37C9}"/>
              </a:ext>
            </a:extLst>
          </p:cNvPr>
          <p:cNvSpPr txBox="1"/>
          <p:nvPr/>
        </p:nvSpPr>
        <p:spPr>
          <a:xfrm>
            <a:off x="5998464" y="1260318"/>
            <a:ext cx="5580888"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ii</a:t>
            </a:r>
            <a:r>
              <a:rPr lang="en-IN" dirty="0">
                <a:latin typeface="Arial" panose="020B0604020202020204" pitchFamily="34" charset="0"/>
                <a:cs typeface="Arial" panose="020B0604020202020204" pitchFamily="34" charset="0"/>
              </a:rPr>
              <a:t>) </a:t>
            </a:r>
            <a:r>
              <a:rPr lang="en-IN" b="1" u="sng" dirty="0">
                <a:latin typeface="Arial" panose="020B0604020202020204" pitchFamily="34" charset="0"/>
                <a:cs typeface="Arial" panose="020B0604020202020204" pitchFamily="34" charset="0"/>
              </a:rPr>
              <a:t>X G Boost</a:t>
            </a:r>
          </a:p>
          <a:p>
            <a:endParaRPr lang="en-IN" dirty="0"/>
          </a:p>
          <a:p>
            <a:endParaRPr lang="en-IN" dirty="0"/>
          </a:p>
        </p:txBody>
      </p:sp>
      <p:pic>
        <p:nvPicPr>
          <p:cNvPr id="7" name="Picture 6">
            <a:extLst>
              <a:ext uri="{FF2B5EF4-FFF2-40B4-BE49-F238E27FC236}">
                <a16:creationId xmlns:a16="http://schemas.microsoft.com/office/drawing/2014/main" id="{5043347D-7A95-58E7-9B6F-6BDCABBC1407}"/>
              </a:ext>
            </a:extLst>
          </p:cNvPr>
          <p:cNvPicPr>
            <a:picLocks noChangeAspect="1"/>
          </p:cNvPicPr>
          <p:nvPr/>
        </p:nvPicPr>
        <p:blipFill>
          <a:blip r:embed="rId3"/>
          <a:stretch>
            <a:fillRect/>
          </a:stretch>
        </p:blipFill>
        <p:spPr>
          <a:xfrm>
            <a:off x="6096000" y="1611773"/>
            <a:ext cx="4178515" cy="4159464"/>
          </a:xfrm>
          <a:prstGeom prst="rect">
            <a:avLst/>
          </a:prstGeom>
        </p:spPr>
      </p:pic>
    </p:spTree>
    <p:extLst>
      <p:ext uri="{BB962C8B-B14F-4D97-AF65-F5344CB8AC3E}">
        <p14:creationId xmlns:p14="http://schemas.microsoft.com/office/powerpoint/2010/main" val="226737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C9E3A-74C4-E2CE-A624-F64BED581AF5}"/>
              </a:ext>
            </a:extLst>
          </p:cNvPr>
          <p:cNvSpPr txBox="1"/>
          <p:nvPr/>
        </p:nvSpPr>
        <p:spPr>
          <a:xfrm>
            <a:off x="612648" y="557784"/>
            <a:ext cx="5349240" cy="646331"/>
          </a:xfrm>
          <a:prstGeom prst="rect">
            <a:avLst/>
          </a:prstGeom>
          <a:noFill/>
        </p:spPr>
        <p:txBody>
          <a:bodyPr wrap="square" rtlCol="0">
            <a:spAutoFit/>
          </a:bodyPr>
          <a:lstStyle/>
          <a:p>
            <a:r>
              <a:rPr lang="en-IN" b="1" dirty="0"/>
              <a:t>(iii) </a:t>
            </a:r>
            <a:r>
              <a:rPr lang="en-IN" b="1" u="sng" dirty="0"/>
              <a:t>Stacking Method</a:t>
            </a:r>
          </a:p>
          <a:p>
            <a:endParaRPr lang="en-IN" dirty="0"/>
          </a:p>
        </p:txBody>
      </p:sp>
      <p:pic>
        <p:nvPicPr>
          <p:cNvPr id="5" name="Picture 4">
            <a:extLst>
              <a:ext uri="{FF2B5EF4-FFF2-40B4-BE49-F238E27FC236}">
                <a16:creationId xmlns:a16="http://schemas.microsoft.com/office/drawing/2014/main" id="{B3E6DAE6-4D1F-D4D1-10C4-B15343F69F3B}"/>
              </a:ext>
            </a:extLst>
          </p:cNvPr>
          <p:cNvPicPr>
            <a:picLocks noChangeAspect="1"/>
          </p:cNvPicPr>
          <p:nvPr/>
        </p:nvPicPr>
        <p:blipFill>
          <a:blip r:embed="rId2"/>
          <a:stretch>
            <a:fillRect/>
          </a:stretch>
        </p:blipFill>
        <p:spPr>
          <a:xfrm>
            <a:off x="2255279" y="1204115"/>
            <a:ext cx="5236707" cy="4953255"/>
          </a:xfrm>
          <a:prstGeom prst="rect">
            <a:avLst/>
          </a:prstGeom>
        </p:spPr>
      </p:pic>
      <p:sp>
        <p:nvSpPr>
          <p:cNvPr id="6" name="TextBox 5">
            <a:extLst>
              <a:ext uri="{FF2B5EF4-FFF2-40B4-BE49-F238E27FC236}">
                <a16:creationId xmlns:a16="http://schemas.microsoft.com/office/drawing/2014/main" id="{FF634A6B-93EB-62DB-B13B-4EDD75A6CC64}"/>
              </a:ext>
            </a:extLst>
          </p:cNvPr>
          <p:cNvSpPr txBox="1"/>
          <p:nvPr/>
        </p:nvSpPr>
        <p:spPr>
          <a:xfrm>
            <a:off x="7223760" y="700630"/>
            <a:ext cx="2112264" cy="369332"/>
          </a:xfrm>
          <a:prstGeom prst="rect">
            <a:avLst/>
          </a:prstGeom>
          <a:noFill/>
        </p:spPr>
        <p:txBody>
          <a:bodyPr wrap="square" rtlCol="0">
            <a:spAutoFit/>
          </a:bodyPr>
          <a:lstStyle/>
          <a:p>
            <a:r>
              <a:rPr lang="en-IN" dirty="0"/>
              <a:t>Confusion matrix</a:t>
            </a:r>
          </a:p>
        </p:txBody>
      </p:sp>
      <p:grpSp>
        <p:nvGrpSpPr>
          <p:cNvPr id="9" name="Group 8">
            <a:extLst>
              <a:ext uri="{FF2B5EF4-FFF2-40B4-BE49-F238E27FC236}">
                <a16:creationId xmlns:a16="http://schemas.microsoft.com/office/drawing/2014/main" id="{BF3AFF8F-F969-641C-D1B5-80C60F2C6704}"/>
              </a:ext>
            </a:extLst>
          </p:cNvPr>
          <p:cNvGrpSpPr/>
          <p:nvPr/>
        </p:nvGrpSpPr>
        <p:grpSpPr>
          <a:xfrm>
            <a:off x="3923928" y="905184"/>
            <a:ext cx="3208680" cy="796680"/>
            <a:chOff x="3923928" y="905184"/>
            <a:chExt cx="3208680" cy="796680"/>
          </a:xfrm>
        </p:grpSpPr>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85BC8F1-7B82-FB00-86AC-6667360BFD19}"/>
                    </a:ext>
                  </a:extLst>
                </p14:cNvPr>
                <p14:cNvContentPartPr/>
                <p14:nvPr/>
              </p14:nvContentPartPr>
              <p14:xfrm>
                <a:off x="3923928" y="905184"/>
                <a:ext cx="3208680" cy="777240"/>
              </p14:xfrm>
            </p:contentPart>
          </mc:Choice>
          <mc:Fallback>
            <p:pic>
              <p:nvPicPr>
                <p:cNvPr id="7" name="Ink 6">
                  <a:extLst>
                    <a:ext uri="{FF2B5EF4-FFF2-40B4-BE49-F238E27FC236}">
                      <a16:creationId xmlns:a16="http://schemas.microsoft.com/office/drawing/2014/main" id="{585BC8F1-7B82-FB00-86AC-6667360BFD19}"/>
                    </a:ext>
                  </a:extLst>
                </p:cNvPr>
                <p:cNvPicPr/>
                <p:nvPr/>
              </p:nvPicPr>
              <p:blipFill>
                <a:blip r:embed="rId4"/>
                <a:stretch>
                  <a:fillRect/>
                </a:stretch>
              </p:blipFill>
              <p:spPr>
                <a:xfrm>
                  <a:off x="3917808" y="899064"/>
                  <a:ext cx="3220920" cy="789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C2A6586A-DF4E-D529-9544-56C60E5D0740}"/>
                    </a:ext>
                  </a:extLst>
                </p14:cNvPr>
                <p14:cNvContentPartPr/>
                <p14:nvPr/>
              </p14:nvContentPartPr>
              <p14:xfrm>
                <a:off x="3936888" y="1535904"/>
                <a:ext cx="268560" cy="165960"/>
              </p14:xfrm>
            </p:contentPart>
          </mc:Choice>
          <mc:Fallback>
            <p:pic>
              <p:nvPicPr>
                <p:cNvPr id="8" name="Ink 7">
                  <a:extLst>
                    <a:ext uri="{FF2B5EF4-FFF2-40B4-BE49-F238E27FC236}">
                      <a16:creationId xmlns:a16="http://schemas.microsoft.com/office/drawing/2014/main" id="{C2A6586A-DF4E-D529-9544-56C60E5D0740}"/>
                    </a:ext>
                  </a:extLst>
                </p:cNvPr>
                <p:cNvPicPr/>
                <p:nvPr/>
              </p:nvPicPr>
              <p:blipFill>
                <a:blip r:embed="rId6"/>
                <a:stretch>
                  <a:fillRect/>
                </a:stretch>
              </p:blipFill>
              <p:spPr>
                <a:xfrm>
                  <a:off x="3930768" y="1529784"/>
                  <a:ext cx="280800" cy="178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6307F521-3EC1-AD9E-F138-CED87C427009}"/>
                  </a:ext>
                </a:extLst>
              </p14:cNvPr>
              <p14:cNvContentPartPr/>
              <p14:nvPr/>
            </p14:nvContentPartPr>
            <p14:xfrm>
              <a:off x="5294088" y="3483864"/>
              <a:ext cx="360" cy="360"/>
            </p14:xfrm>
          </p:contentPart>
        </mc:Choice>
        <mc:Fallback>
          <p:pic>
            <p:nvPicPr>
              <p:cNvPr id="10" name="Ink 9">
                <a:extLst>
                  <a:ext uri="{FF2B5EF4-FFF2-40B4-BE49-F238E27FC236}">
                    <a16:creationId xmlns:a16="http://schemas.microsoft.com/office/drawing/2014/main" id="{6307F521-3EC1-AD9E-F138-CED87C427009}"/>
                  </a:ext>
                </a:extLst>
              </p:cNvPr>
              <p:cNvPicPr/>
              <p:nvPr/>
            </p:nvPicPr>
            <p:blipFill>
              <a:blip r:embed="rId8"/>
              <a:stretch>
                <a:fillRect/>
              </a:stretch>
            </p:blipFill>
            <p:spPr>
              <a:xfrm>
                <a:off x="5287968" y="3477744"/>
                <a:ext cx="12600" cy="12600"/>
              </a:xfrm>
              <a:prstGeom prst="rect">
                <a:avLst/>
              </a:prstGeom>
            </p:spPr>
          </p:pic>
        </mc:Fallback>
      </mc:AlternateContent>
    </p:spTree>
    <p:extLst>
      <p:ext uri="{BB962C8B-B14F-4D97-AF65-F5344CB8AC3E}">
        <p14:creationId xmlns:p14="http://schemas.microsoft.com/office/powerpoint/2010/main" val="222797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ADFCAC-C01A-17B8-CF3D-C0BAA7B49D3F}"/>
              </a:ext>
            </a:extLst>
          </p:cNvPr>
          <p:cNvSpPr txBox="1"/>
          <p:nvPr/>
        </p:nvSpPr>
        <p:spPr>
          <a:xfrm>
            <a:off x="932688" y="1312503"/>
            <a:ext cx="9784080" cy="646331"/>
          </a:xfrm>
          <a:prstGeom prst="rect">
            <a:avLst/>
          </a:prstGeom>
          <a:noFill/>
        </p:spPr>
        <p:txBody>
          <a:bodyPr wrap="square" rtlCol="0">
            <a:spAutoFit/>
          </a:bodyPr>
          <a:lstStyle/>
          <a:p>
            <a:r>
              <a:rPr lang="en-IN" b="1" dirty="0"/>
              <a:t>Out of all the 3 models, Stacking method seems to have best performance with training accuracy of 98.72% and test accuracy of 93.81%. Hence, it can be relied upon for predictions.</a:t>
            </a:r>
          </a:p>
        </p:txBody>
      </p:sp>
      <p:sp>
        <p:nvSpPr>
          <p:cNvPr id="3" name="TextBox 2">
            <a:extLst>
              <a:ext uri="{FF2B5EF4-FFF2-40B4-BE49-F238E27FC236}">
                <a16:creationId xmlns:a16="http://schemas.microsoft.com/office/drawing/2014/main" id="{03C79DEF-C995-56DB-5071-31BB95B7E009}"/>
              </a:ext>
            </a:extLst>
          </p:cNvPr>
          <p:cNvSpPr txBox="1"/>
          <p:nvPr/>
        </p:nvSpPr>
        <p:spPr>
          <a:xfrm>
            <a:off x="1234440" y="3776472"/>
            <a:ext cx="9281160" cy="830997"/>
          </a:xfrm>
          <a:prstGeom prst="rect">
            <a:avLst/>
          </a:prstGeom>
          <a:noFill/>
        </p:spPr>
        <p:txBody>
          <a:bodyPr wrap="square" rtlCol="0">
            <a:spAutoFit/>
          </a:bodyPr>
          <a:lstStyle/>
          <a:p>
            <a:pPr algn="ctr"/>
            <a:r>
              <a:rPr lang="en-IN" sz="4800" dirty="0">
                <a:solidFill>
                  <a:schemeClr val="accent2">
                    <a:lumMod val="75000"/>
                  </a:schemeClr>
                </a:solidFill>
              </a:rPr>
              <a:t>THANK YOU</a:t>
            </a:r>
          </a:p>
        </p:txBody>
      </p:sp>
    </p:spTree>
    <p:extLst>
      <p:ext uri="{BB962C8B-B14F-4D97-AF65-F5344CB8AC3E}">
        <p14:creationId xmlns:p14="http://schemas.microsoft.com/office/powerpoint/2010/main" val="66493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1;p2">
            <a:extLst>
              <a:ext uri="{FF2B5EF4-FFF2-40B4-BE49-F238E27FC236}">
                <a16:creationId xmlns:a16="http://schemas.microsoft.com/office/drawing/2014/main" id="{983D76C7-9BAA-6BB4-ECEB-48022BCDB575}"/>
              </a:ext>
            </a:extLst>
          </p:cNvPr>
          <p:cNvSpPr txBox="1">
            <a:spLocks/>
          </p:cNvSpPr>
          <p:nvPr/>
        </p:nvSpPr>
        <p:spPr>
          <a:xfrm>
            <a:off x="654742" y="1049349"/>
            <a:ext cx="11251520" cy="3492671"/>
          </a:xfrm>
          <a:prstGeom prst="rect">
            <a:avLst/>
          </a:prstGeom>
          <a:noFill/>
          <a:ln>
            <a:noFill/>
          </a:ln>
        </p:spPr>
        <p:txBody>
          <a:bodyPr spcFirstLastPara="1" wrap="square" lIns="45700" tIns="45700" rIns="45700" bIns="45700" anchor="t" anchorCtr="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SzPts val="4000"/>
              <a:buFont typeface="Wingdings" panose="05000000000000000000" pitchFamily="2" charset="2"/>
              <a:buChar char="§"/>
            </a:pPr>
            <a:r>
              <a:rPr lang="en-IN" sz="4000" dirty="0"/>
              <a:t>Developing a predictive model that assesses the claim probability for car insurance policies. </a:t>
            </a:r>
          </a:p>
          <a:p>
            <a:pPr marL="0" indent="0">
              <a:spcBef>
                <a:spcPts val="0"/>
              </a:spcBef>
              <a:buSzPts val="4000"/>
              <a:buNone/>
            </a:pPr>
            <a:endParaRPr lang="en-IN" sz="4000" dirty="0"/>
          </a:p>
          <a:p>
            <a:pPr>
              <a:spcBef>
                <a:spcPts val="0"/>
              </a:spcBef>
              <a:buSzPts val="4000"/>
              <a:buFont typeface="Wingdings" panose="05000000000000000000" pitchFamily="2" charset="2"/>
              <a:buChar char="§"/>
            </a:pPr>
            <a:r>
              <a:rPr lang="en-IN" sz="4000" dirty="0"/>
              <a:t>The objective would be to understand the factors that influence claim frequency and severity in the period of six months and enable insurance companies to better assess risk and determine appropriate premiums for policyholders.</a:t>
            </a:r>
            <a:endParaRPr lang="en-IN" sz="1800" dirty="0"/>
          </a:p>
          <a:p>
            <a:pPr marL="0" indent="0">
              <a:spcBef>
                <a:spcPts val="1400"/>
              </a:spcBef>
              <a:buSzPts val="2200"/>
              <a:buNone/>
            </a:pPr>
            <a:br>
              <a:rPr lang="en-IN" dirty="0"/>
            </a:br>
            <a:endParaRPr lang="en-IN" dirty="0"/>
          </a:p>
        </p:txBody>
      </p:sp>
      <p:sp>
        <p:nvSpPr>
          <p:cNvPr id="3" name="Google Shape;102;p2">
            <a:extLst>
              <a:ext uri="{FF2B5EF4-FFF2-40B4-BE49-F238E27FC236}">
                <a16:creationId xmlns:a16="http://schemas.microsoft.com/office/drawing/2014/main" id="{AE5E8F22-3E0D-1CB6-1A14-3617D2BFFBF7}"/>
              </a:ext>
            </a:extLst>
          </p:cNvPr>
          <p:cNvSpPr/>
          <p:nvPr/>
        </p:nvSpPr>
        <p:spPr>
          <a:xfrm>
            <a:off x="0" y="208925"/>
            <a:ext cx="811773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accent1"/>
                </a:solidFill>
                <a:latin typeface="Arial Black"/>
                <a:ea typeface="Arial Black"/>
                <a:cs typeface="Arial Black"/>
                <a:sym typeface="Arial Black"/>
              </a:rPr>
              <a:t>Problem Statement</a:t>
            </a:r>
            <a:endParaRPr sz="4800" b="0" i="0" u="none" strike="noStrike" cap="none" dirty="0">
              <a:solidFill>
                <a:schemeClr val="accent1"/>
              </a:solidFill>
              <a:latin typeface="Arial Black"/>
              <a:ea typeface="Arial Black"/>
              <a:cs typeface="Arial Black"/>
              <a:sym typeface="Arial Black"/>
            </a:endParaRPr>
          </a:p>
        </p:txBody>
      </p:sp>
      <p:pic>
        <p:nvPicPr>
          <p:cNvPr id="4" name="Google Shape;103;p2" descr="Learnbay | Facebook">
            <a:extLst>
              <a:ext uri="{FF2B5EF4-FFF2-40B4-BE49-F238E27FC236}">
                <a16:creationId xmlns:a16="http://schemas.microsoft.com/office/drawing/2014/main" id="{384ADD14-0DC9-3D1E-56CA-019AFCFD1F11}"/>
              </a:ext>
            </a:extLst>
          </p:cNvPr>
          <p:cNvPicPr preferRelativeResize="0"/>
          <p:nvPr/>
        </p:nvPicPr>
        <p:blipFill rotWithShape="1">
          <a:blip r:embed="rId2">
            <a:alphaModFix/>
          </a:blip>
          <a:srcRect/>
          <a:stretch/>
        </p:blipFill>
        <p:spPr>
          <a:xfrm>
            <a:off x="11350843" y="6054551"/>
            <a:ext cx="812876" cy="812876"/>
          </a:xfrm>
          <a:prstGeom prst="rect">
            <a:avLst/>
          </a:prstGeom>
          <a:noFill/>
          <a:ln>
            <a:noFill/>
          </a:ln>
        </p:spPr>
      </p:pic>
      <p:pic>
        <p:nvPicPr>
          <p:cNvPr id="5" name="Google Shape;104;p2" descr="Learnbay | Facebook">
            <a:extLst>
              <a:ext uri="{FF2B5EF4-FFF2-40B4-BE49-F238E27FC236}">
                <a16:creationId xmlns:a16="http://schemas.microsoft.com/office/drawing/2014/main" id="{9E9F5A0B-6E9F-776D-4244-7299E7381F6E}"/>
              </a:ext>
            </a:extLst>
          </p:cNvPr>
          <p:cNvPicPr preferRelativeResize="0"/>
          <p:nvPr/>
        </p:nvPicPr>
        <p:blipFill rotWithShape="1">
          <a:blip r:embed="rId2">
            <a:alphaModFix/>
          </a:blip>
          <a:srcRect/>
          <a:stretch/>
        </p:blipFill>
        <p:spPr>
          <a:xfrm>
            <a:off x="11350843" y="6063978"/>
            <a:ext cx="812876" cy="812876"/>
          </a:xfrm>
          <a:prstGeom prst="rect">
            <a:avLst/>
          </a:prstGeom>
          <a:noFill/>
          <a:ln>
            <a:noFill/>
          </a:ln>
        </p:spPr>
      </p:pic>
      <p:sp>
        <p:nvSpPr>
          <p:cNvPr id="6" name="TextBox 5">
            <a:extLst>
              <a:ext uri="{FF2B5EF4-FFF2-40B4-BE49-F238E27FC236}">
                <a16:creationId xmlns:a16="http://schemas.microsoft.com/office/drawing/2014/main" id="{4273A2E1-75D1-B571-434F-ACAB6F9A45AA}"/>
              </a:ext>
            </a:extLst>
          </p:cNvPr>
          <p:cNvSpPr txBox="1"/>
          <p:nvPr/>
        </p:nvSpPr>
        <p:spPr>
          <a:xfrm>
            <a:off x="779488" y="4197246"/>
            <a:ext cx="11126773" cy="1953292"/>
          </a:xfrm>
          <a:prstGeom prst="rect">
            <a:avLst/>
          </a:prstGeom>
          <a:noFill/>
        </p:spPr>
        <p:txBody>
          <a:bodyPr wrap="square" rtlCol="0">
            <a:spAutoFit/>
          </a:bodyPr>
          <a:lstStyle/>
          <a:p>
            <a:r>
              <a:rPr lang="en-IN" sz="4800" dirty="0">
                <a:solidFill>
                  <a:schemeClr val="accent1"/>
                </a:solidFill>
                <a:latin typeface="Arial Black"/>
              </a:rPr>
              <a:t>Data Structure</a:t>
            </a:r>
          </a:p>
          <a:p>
            <a:pPr marL="228600" indent="-228600">
              <a:lnSpc>
                <a:spcPct val="70000"/>
              </a:lnSpc>
              <a:buSzPts val="4000"/>
              <a:buFont typeface="Wingdings" panose="05000000000000000000" pitchFamily="2" charset="2"/>
              <a:buChar char="§"/>
            </a:pPr>
            <a:endParaRPr lang="en-IN" sz="3400" dirty="0"/>
          </a:p>
          <a:p>
            <a:pPr marL="228600" indent="-228600">
              <a:lnSpc>
                <a:spcPct val="70000"/>
              </a:lnSpc>
              <a:buSzPts val="4000"/>
              <a:buFont typeface="Wingdings" panose="05000000000000000000" pitchFamily="2" charset="2"/>
              <a:buChar char="§"/>
            </a:pPr>
            <a:r>
              <a:rPr lang="en-US" sz="3400" dirty="0">
                <a:sym typeface="Arial Black"/>
              </a:rPr>
              <a:t>There are total 44 columns (dimensions) and 58592 rows in our dataset.</a:t>
            </a:r>
          </a:p>
        </p:txBody>
      </p:sp>
    </p:spTree>
    <p:extLst>
      <p:ext uri="{BB962C8B-B14F-4D97-AF65-F5344CB8AC3E}">
        <p14:creationId xmlns:p14="http://schemas.microsoft.com/office/powerpoint/2010/main" val="222306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DADA1-4C82-E60A-E646-4DE38E2C9E07}"/>
              </a:ext>
            </a:extLst>
          </p:cNvPr>
          <p:cNvSpPr txBox="1"/>
          <p:nvPr/>
        </p:nvSpPr>
        <p:spPr>
          <a:xfrm>
            <a:off x="809469" y="179881"/>
            <a:ext cx="9878518" cy="707886"/>
          </a:xfrm>
          <a:prstGeom prst="rect">
            <a:avLst/>
          </a:prstGeom>
          <a:noFill/>
        </p:spPr>
        <p:txBody>
          <a:bodyPr wrap="square" rtlCol="0">
            <a:spAutoFit/>
          </a:bodyPr>
          <a:lstStyle/>
          <a:p>
            <a:pPr algn="ctr"/>
            <a:r>
              <a:rPr lang="en-IN" sz="4000" b="1" dirty="0">
                <a:solidFill>
                  <a:srgbClr val="002060"/>
                </a:solidFill>
                <a:latin typeface="Arial Black" panose="020B0A04020102020204" pitchFamily="34" charset="0"/>
              </a:rPr>
              <a:t>Exploratory Data Analysis (EDA)</a:t>
            </a:r>
          </a:p>
        </p:txBody>
      </p:sp>
      <p:sp>
        <p:nvSpPr>
          <p:cNvPr id="3" name="TextBox 2">
            <a:extLst>
              <a:ext uri="{FF2B5EF4-FFF2-40B4-BE49-F238E27FC236}">
                <a16:creationId xmlns:a16="http://schemas.microsoft.com/office/drawing/2014/main" id="{5FA6B8A6-BEA1-9231-448A-ADE5176316B4}"/>
              </a:ext>
            </a:extLst>
          </p:cNvPr>
          <p:cNvSpPr txBox="1"/>
          <p:nvPr/>
        </p:nvSpPr>
        <p:spPr>
          <a:xfrm>
            <a:off x="464695" y="1244184"/>
            <a:ext cx="8784236" cy="369332"/>
          </a:xfrm>
          <a:prstGeom prst="rect">
            <a:avLst/>
          </a:prstGeom>
          <a:noFill/>
        </p:spPr>
        <p:txBody>
          <a:bodyPr wrap="square" rtlCol="0">
            <a:spAutoFit/>
          </a:bodyPr>
          <a:lstStyle/>
          <a:p>
            <a:r>
              <a:rPr lang="en-IN" b="0" dirty="0">
                <a:solidFill>
                  <a:srgbClr val="008000"/>
                </a:solidFill>
                <a:effectLst/>
                <a:highlight>
                  <a:srgbClr val="F7F7F7"/>
                </a:highlight>
                <a:latin typeface="Arial Black" panose="020B0A04020102020204" pitchFamily="34" charset="0"/>
              </a:rPr>
              <a:t>Information of the columns &amp; their datatypes : </a:t>
            </a:r>
            <a:r>
              <a:rPr lang="en-IN" b="0" dirty="0">
                <a:solidFill>
                  <a:srgbClr val="000000"/>
                </a:solidFill>
                <a:effectLst/>
                <a:highlight>
                  <a:srgbClr val="F7F7F7"/>
                </a:highlight>
                <a:latin typeface="Arial Black" panose="020B0A04020102020204" pitchFamily="34" charset="0"/>
              </a:rPr>
              <a:t>df.info()</a:t>
            </a:r>
          </a:p>
        </p:txBody>
      </p:sp>
      <p:sp>
        <p:nvSpPr>
          <p:cNvPr id="4" name="TextBox 3">
            <a:extLst>
              <a:ext uri="{FF2B5EF4-FFF2-40B4-BE49-F238E27FC236}">
                <a16:creationId xmlns:a16="http://schemas.microsoft.com/office/drawing/2014/main" id="{ECF167EC-DD3E-CB75-1537-C09ACE01C45E}"/>
              </a:ext>
            </a:extLst>
          </p:cNvPr>
          <p:cNvSpPr txBox="1"/>
          <p:nvPr/>
        </p:nvSpPr>
        <p:spPr>
          <a:xfrm>
            <a:off x="449705" y="1793676"/>
            <a:ext cx="9054059" cy="369332"/>
          </a:xfrm>
          <a:prstGeom prst="rect">
            <a:avLst/>
          </a:prstGeom>
          <a:noFill/>
        </p:spPr>
        <p:txBody>
          <a:bodyPr wrap="square" rtlCol="0">
            <a:spAutoFit/>
          </a:bodyPr>
          <a:lstStyle/>
          <a:p>
            <a:r>
              <a:rPr lang="en-IN" b="0" dirty="0">
                <a:solidFill>
                  <a:srgbClr val="008000"/>
                </a:solidFill>
                <a:effectLst/>
                <a:highlight>
                  <a:srgbClr val="F7F7F7"/>
                </a:highlight>
                <a:latin typeface="Arial Black" panose="020B0A04020102020204" pitchFamily="34" charset="0"/>
              </a:rPr>
              <a:t>Duplicate value counts of the dataset: </a:t>
            </a:r>
            <a:r>
              <a:rPr lang="en-IN" b="0" dirty="0" err="1">
                <a:solidFill>
                  <a:srgbClr val="000000"/>
                </a:solidFill>
                <a:effectLst/>
                <a:highlight>
                  <a:srgbClr val="F7F7F7"/>
                </a:highlight>
                <a:latin typeface="Arial Black" panose="020B0A04020102020204" pitchFamily="34" charset="0"/>
              </a:rPr>
              <a:t>df.duplicated</a:t>
            </a:r>
            <a:r>
              <a:rPr lang="en-IN" b="0" dirty="0">
                <a:solidFill>
                  <a:srgbClr val="000000"/>
                </a:solidFill>
                <a:effectLst/>
                <a:highlight>
                  <a:srgbClr val="F7F7F7"/>
                </a:highlight>
                <a:latin typeface="Arial Black" panose="020B0A04020102020204" pitchFamily="34" charset="0"/>
              </a:rPr>
              <a:t>().</a:t>
            </a:r>
            <a:r>
              <a:rPr lang="en-IN" b="0" dirty="0">
                <a:solidFill>
                  <a:srgbClr val="795E26"/>
                </a:solidFill>
                <a:effectLst/>
                <a:highlight>
                  <a:srgbClr val="F7F7F7"/>
                </a:highlight>
                <a:latin typeface="Arial Black" panose="020B0A04020102020204" pitchFamily="34" charset="0"/>
              </a:rPr>
              <a:t>sum</a:t>
            </a:r>
            <a:r>
              <a:rPr lang="en-IN" b="0" dirty="0">
                <a:solidFill>
                  <a:srgbClr val="000000"/>
                </a:solidFill>
                <a:effectLst/>
                <a:highlight>
                  <a:srgbClr val="F7F7F7"/>
                </a:highlight>
                <a:latin typeface="Arial Black" panose="020B0A04020102020204" pitchFamily="34" charset="0"/>
              </a:rPr>
              <a:t>()</a:t>
            </a:r>
          </a:p>
        </p:txBody>
      </p:sp>
      <p:sp>
        <p:nvSpPr>
          <p:cNvPr id="5" name="TextBox 4">
            <a:extLst>
              <a:ext uri="{FF2B5EF4-FFF2-40B4-BE49-F238E27FC236}">
                <a16:creationId xmlns:a16="http://schemas.microsoft.com/office/drawing/2014/main" id="{8C3E1F8C-0A74-6ECC-7525-55C1F3A9DF19}"/>
              </a:ext>
            </a:extLst>
          </p:cNvPr>
          <p:cNvSpPr txBox="1"/>
          <p:nvPr/>
        </p:nvSpPr>
        <p:spPr>
          <a:xfrm>
            <a:off x="449705" y="2319370"/>
            <a:ext cx="8784236" cy="646331"/>
          </a:xfrm>
          <a:prstGeom prst="rect">
            <a:avLst/>
          </a:prstGeom>
          <a:noFill/>
        </p:spPr>
        <p:txBody>
          <a:bodyPr wrap="square" rtlCol="0">
            <a:spAutoFit/>
          </a:bodyPr>
          <a:lstStyle/>
          <a:p>
            <a:r>
              <a:rPr lang="en-IN" b="0" dirty="0">
                <a:solidFill>
                  <a:srgbClr val="008000"/>
                </a:solidFill>
                <a:effectLst/>
                <a:highlight>
                  <a:srgbClr val="F7F7F7"/>
                </a:highlight>
                <a:latin typeface="Arial Black" panose="020B0A04020102020204" pitchFamily="34" charset="0"/>
              </a:rPr>
              <a:t>Missing value/Null values of the dataset: </a:t>
            </a:r>
            <a:r>
              <a:rPr lang="en-IN" b="0" dirty="0" err="1">
                <a:solidFill>
                  <a:srgbClr val="000000"/>
                </a:solidFill>
                <a:effectLst/>
                <a:highlight>
                  <a:srgbClr val="F7F7F7"/>
                </a:highlight>
                <a:latin typeface="Arial Black" panose="020B0A04020102020204" pitchFamily="34" charset="0"/>
              </a:rPr>
              <a:t>df.isnull</a:t>
            </a:r>
            <a:r>
              <a:rPr lang="en-IN" b="0" dirty="0">
                <a:solidFill>
                  <a:srgbClr val="000000"/>
                </a:solidFill>
                <a:effectLst/>
                <a:highlight>
                  <a:srgbClr val="F7F7F7"/>
                </a:highlight>
                <a:latin typeface="Arial Black" panose="020B0A04020102020204" pitchFamily="34" charset="0"/>
              </a:rPr>
              <a:t>().</a:t>
            </a:r>
            <a:r>
              <a:rPr lang="en-IN" b="0" dirty="0">
                <a:solidFill>
                  <a:srgbClr val="795E26"/>
                </a:solidFill>
                <a:effectLst/>
                <a:highlight>
                  <a:srgbClr val="F7F7F7"/>
                </a:highlight>
                <a:latin typeface="Arial Black" panose="020B0A04020102020204" pitchFamily="34" charset="0"/>
              </a:rPr>
              <a:t>sum</a:t>
            </a:r>
            <a:r>
              <a:rPr lang="en-IN" b="0" dirty="0">
                <a:solidFill>
                  <a:srgbClr val="000000"/>
                </a:solidFill>
                <a:effectLst/>
                <a:highlight>
                  <a:srgbClr val="F7F7F7"/>
                </a:highlight>
                <a:latin typeface="Arial Black" panose="020B0A04020102020204" pitchFamily="34" charset="0"/>
              </a:rPr>
              <a:t>()</a:t>
            </a:r>
          </a:p>
          <a:p>
            <a:endParaRPr lang="en-IN" dirty="0">
              <a:latin typeface="Arial Black" panose="020B0A04020102020204" pitchFamily="34" charset="0"/>
            </a:endParaRPr>
          </a:p>
        </p:txBody>
      </p:sp>
      <p:sp>
        <p:nvSpPr>
          <p:cNvPr id="6" name="TextBox 5">
            <a:extLst>
              <a:ext uri="{FF2B5EF4-FFF2-40B4-BE49-F238E27FC236}">
                <a16:creationId xmlns:a16="http://schemas.microsoft.com/office/drawing/2014/main" id="{9EB9CADA-10B7-450B-FAA5-34B1FDC0D541}"/>
              </a:ext>
            </a:extLst>
          </p:cNvPr>
          <p:cNvSpPr txBox="1"/>
          <p:nvPr/>
        </p:nvSpPr>
        <p:spPr>
          <a:xfrm>
            <a:off x="449705" y="2884338"/>
            <a:ext cx="7375162" cy="646331"/>
          </a:xfrm>
          <a:prstGeom prst="rect">
            <a:avLst/>
          </a:prstGeom>
          <a:noFill/>
        </p:spPr>
        <p:txBody>
          <a:bodyPr wrap="square" rtlCol="0">
            <a:spAutoFit/>
          </a:bodyPr>
          <a:lstStyle/>
          <a:p>
            <a:r>
              <a:rPr lang="en-IN" b="0" dirty="0">
                <a:solidFill>
                  <a:srgbClr val="008000"/>
                </a:solidFill>
                <a:effectLst/>
                <a:highlight>
                  <a:srgbClr val="F7F7F7"/>
                </a:highlight>
                <a:latin typeface="Arial Black" panose="020B0A04020102020204" pitchFamily="34" charset="0"/>
              </a:rPr>
              <a:t>Understanding dataset variables: </a:t>
            </a:r>
            <a:r>
              <a:rPr lang="en-IN" b="0" dirty="0" err="1">
                <a:solidFill>
                  <a:srgbClr val="000000"/>
                </a:solidFill>
                <a:effectLst/>
                <a:highlight>
                  <a:srgbClr val="F7F7F7"/>
                </a:highlight>
                <a:latin typeface="Arial Black" panose="020B0A04020102020204" pitchFamily="34" charset="0"/>
              </a:rPr>
              <a:t>df.columns</a:t>
            </a:r>
            <a:endParaRPr lang="en-IN" b="0" dirty="0">
              <a:solidFill>
                <a:srgbClr val="000000"/>
              </a:solidFill>
              <a:effectLst/>
              <a:highlight>
                <a:srgbClr val="F7F7F7"/>
              </a:highlight>
              <a:latin typeface="Arial Black" panose="020B0A04020102020204" pitchFamily="34" charset="0"/>
            </a:endParaRPr>
          </a:p>
          <a:p>
            <a:endParaRPr lang="en-IN" dirty="0">
              <a:latin typeface="Arial Black" panose="020B0A04020102020204" pitchFamily="34" charset="0"/>
            </a:endParaRPr>
          </a:p>
        </p:txBody>
      </p:sp>
      <p:sp>
        <p:nvSpPr>
          <p:cNvPr id="7" name="TextBox 6">
            <a:extLst>
              <a:ext uri="{FF2B5EF4-FFF2-40B4-BE49-F238E27FC236}">
                <a16:creationId xmlns:a16="http://schemas.microsoft.com/office/drawing/2014/main" id="{CFB4AE47-9455-13D2-E8A5-BBAEABCEB067}"/>
              </a:ext>
            </a:extLst>
          </p:cNvPr>
          <p:cNvSpPr txBox="1"/>
          <p:nvPr/>
        </p:nvSpPr>
        <p:spPr>
          <a:xfrm>
            <a:off x="449705" y="3429000"/>
            <a:ext cx="9878518" cy="646331"/>
          </a:xfrm>
          <a:prstGeom prst="rect">
            <a:avLst/>
          </a:prstGeom>
          <a:noFill/>
        </p:spPr>
        <p:txBody>
          <a:bodyPr wrap="square" rtlCol="0">
            <a:spAutoFit/>
          </a:bodyPr>
          <a:lstStyle/>
          <a:p>
            <a:r>
              <a:rPr lang="en-IN" b="0" dirty="0">
                <a:solidFill>
                  <a:srgbClr val="008000"/>
                </a:solidFill>
                <a:effectLst/>
                <a:highlight>
                  <a:srgbClr val="F7F7F7"/>
                </a:highlight>
                <a:latin typeface="Arial Black" panose="020B0A04020102020204" pitchFamily="34" charset="0"/>
              </a:rPr>
              <a:t>Getting information about the variables which are of numeric datatype:</a:t>
            </a:r>
          </a:p>
          <a:p>
            <a:r>
              <a:rPr lang="en-IN" b="0" dirty="0" err="1">
                <a:solidFill>
                  <a:srgbClr val="000000"/>
                </a:solidFill>
                <a:effectLst/>
                <a:highlight>
                  <a:srgbClr val="F7F7F7"/>
                </a:highlight>
                <a:latin typeface="Arial Black" panose="020B0A04020102020204" pitchFamily="34" charset="0"/>
              </a:rPr>
              <a:t>df.describe</a:t>
            </a:r>
            <a:r>
              <a:rPr lang="en-IN" b="0" dirty="0">
                <a:solidFill>
                  <a:srgbClr val="000000"/>
                </a:solidFill>
                <a:effectLst/>
                <a:highlight>
                  <a:srgbClr val="F7F7F7"/>
                </a:highlight>
                <a:latin typeface="Arial Black" panose="020B0A04020102020204" pitchFamily="34" charset="0"/>
              </a:rPr>
              <a:t>()</a:t>
            </a:r>
          </a:p>
        </p:txBody>
      </p:sp>
      <p:sp>
        <p:nvSpPr>
          <p:cNvPr id="8" name="TextBox 7">
            <a:extLst>
              <a:ext uri="{FF2B5EF4-FFF2-40B4-BE49-F238E27FC236}">
                <a16:creationId xmlns:a16="http://schemas.microsoft.com/office/drawing/2014/main" id="{E5D32907-0162-7185-040B-6D1E8F9193EE}"/>
              </a:ext>
            </a:extLst>
          </p:cNvPr>
          <p:cNvSpPr txBox="1"/>
          <p:nvPr/>
        </p:nvSpPr>
        <p:spPr>
          <a:xfrm>
            <a:off x="464695" y="4586990"/>
            <a:ext cx="10223292" cy="2031325"/>
          </a:xfrm>
          <a:prstGeom prst="rect">
            <a:avLst/>
          </a:prstGeom>
          <a:noFill/>
        </p:spPr>
        <p:txBody>
          <a:bodyPr wrap="square" rtlCol="0">
            <a:spAutoFit/>
          </a:bodyPr>
          <a:lstStyle/>
          <a:p>
            <a:r>
              <a:rPr lang="en-IN" b="0" dirty="0">
                <a:solidFill>
                  <a:srgbClr val="002060"/>
                </a:solidFill>
                <a:effectLst/>
                <a:highlight>
                  <a:srgbClr val="F7F7F7"/>
                </a:highlight>
                <a:latin typeface="Arial Black" panose="020B0A04020102020204" pitchFamily="34" charset="0"/>
              </a:rPr>
              <a:t>After performing all the above steps the following is interpreted:</a:t>
            </a:r>
          </a:p>
          <a:p>
            <a:endParaRPr lang="en-IN" b="0" dirty="0">
              <a:solidFill>
                <a:srgbClr val="002060"/>
              </a:solidFill>
              <a:effectLst/>
              <a:highlight>
                <a:srgbClr val="F7F7F7"/>
              </a:highlight>
              <a:latin typeface="Arial Black" panose="020B0A04020102020204" pitchFamily="34" charset="0"/>
            </a:endParaRPr>
          </a:p>
          <a:p>
            <a:pPr marL="285750" indent="-285750">
              <a:buFont typeface="Arial" panose="020B0604020202020204" pitchFamily="34" charset="0"/>
              <a:buChar char="•"/>
            </a:pPr>
            <a:r>
              <a:rPr lang="en-IN" b="0" dirty="0">
                <a:solidFill>
                  <a:srgbClr val="002060"/>
                </a:solidFill>
                <a:effectLst/>
                <a:highlight>
                  <a:srgbClr val="F7F7F7"/>
                </a:highlight>
                <a:latin typeface="Arial Black" panose="020B0A04020102020204" pitchFamily="34" charset="0"/>
              </a:rPr>
              <a:t>All the data is of correct datatype.</a:t>
            </a:r>
          </a:p>
          <a:p>
            <a:pPr marL="285750" indent="-285750">
              <a:buFont typeface="Arial" panose="020B0604020202020204" pitchFamily="34" charset="0"/>
              <a:buChar char="•"/>
            </a:pPr>
            <a:r>
              <a:rPr lang="en-IN" dirty="0">
                <a:solidFill>
                  <a:srgbClr val="002060"/>
                </a:solidFill>
                <a:highlight>
                  <a:srgbClr val="F7F7F7"/>
                </a:highlight>
                <a:latin typeface="Arial Black" panose="020B0A04020102020204" pitchFamily="34" charset="0"/>
              </a:rPr>
              <a:t>There are no duplicate values present in the dataset.</a:t>
            </a:r>
          </a:p>
          <a:p>
            <a:pPr marL="285750" indent="-285750">
              <a:buFont typeface="Arial" panose="020B0604020202020204" pitchFamily="34" charset="0"/>
              <a:buChar char="•"/>
            </a:pPr>
            <a:r>
              <a:rPr lang="en-IN" dirty="0">
                <a:solidFill>
                  <a:srgbClr val="002060"/>
                </a:solidFill>
                <a:highlight>
                  <a:srgbClr val="F7F7F7"/>
                </a:highlight>
                <a:latin typeface="Arial Black" panose="020B0A04020102020204" pitchFamily="34" charset="0"/>
              </a:rPr>
              <a:t>There is no missing data/null/nan values in the dataset.</a:t>
            </a:r>
          </a:p>
          <a:p>
            <a:pPr marL="285750" indent="-285750">
              <a:buFont typeface="Arial" panose="020B0604020202020204" pitchFamily="34" charset="0"/>
              <a:buChar char="•"/>
            </a:pPr>
            <a:r>
              <a:rPr lang="en-IN" b="0" dirty="0">
                <a:solidFill>
                  <a:srgbClr val="002060"/>
                </a:solidFill>
                <a:effectLst/>
                <a:highlight>
                  <a:srgbClr val="F7F7F7"/>
                </a:highlight>
                <a:latin typeface="Arial Black" panose="020B0A04020102020204" pitchFamily="34" charset="0"/>
              </a:rPr>
              <a:t>There are no outliers.</a:t>
            </a:r>
          </a:p>
          <a:p>
            <a:endParaRPr lang="en-IN" dirty="0">
              <a:latin typeface="Arial Black" panose="020B0A04020102020204" pitchFamily="34" charset="0"/>
            </a:endParaRPr>
          </a:p>
        </p:txBody>
      </p:sp>
    </p:spTree>
    <p:extLst>
      <p:ext uri="{BB962C8B-B14F-4D97-AF65-F5344CB8AC3E}">
        <p14:creationId xmlns:p14="http://schemas.microsoft.com/office/powerpoint/2010/main" val="46744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795562-0F00-C8F6-D31B-39C659956684}"/>
              </a:ext>
            </a:extLst>
          </p:cNvPr>
          <p:cNvSpPr txBox="1"/>
          <p:nvPr/>
        </p:nvSpPr>
        <p:spPr>
          <a:xfrm>
            <a:off x="431670" y="512377"/>
            <a:ext cx="10361247" cy="400110"/>
          </a:xfrm>
          <a:prstGeom prst="rect">
            <a:avLst/>
          </a:prstGeom>
          <a:noFill/>
        </p:spPr>
        <p:txBody>
          <a:bodyPr wrap="square">
            <a:spAutoFit/>
          </a:bodyPr>
          <a:lstStyle/>
          <a:p>
            <a:r>
              <a:rPr lang="en-IN" sz="2000" b="0" dirty="0">
                <a:solidFill>
                  <a:srgbClr val="008000"/>
                </a:solidFill>
                <a:effectLst/>
                <a:highlight>
                  <a:srgbClr val="F7F7F7"/>
                </a:highlight>
                <a:latin typeface="Arial Black" panose="020B0A04020102020204" pitchFamily="34" charset="0"/>
              </a:rPr>
              <a:t>Information of the columns &amp; their datatypes</a:t>
            </a:r>
            <a:endParaRPr lang="en-IN" sz="2000" b="0" dirty="0">
              <a:solidFill>
                <a:srgbClr val="000000"/>
              </a:solidFill>
              <a:effectLst/>
              <a:highlight>
                <a:srgbClr val="F7F7F7"/>
              </a:highlight>
              <a:latin typeface="Arial Black" panose="020B0A04020102020204" pitchFamily="34" charset="0"/>
            </a:endParaRPr>
          </a:p>
        </p:txBody>
      </p:sp>
      <p:pic>
        <p:nvPicPr>
          <p:cNvPr id="9" name="Picture 8">
            <a:extLst>
              <a:ext uri="{FF2B5EF4-FFF2-40B4-BE49-F238E27FC236}">
                <a16:creationId xmlns:a16="http://schemas.microsoft.com/office/drawing/2014/main" id="{2026D115-5B53-9FE8-3BF1-10BEA95028B3}"/>
              </a:ext>
            </a:extLst>
          </p:cNvPr>
          <p:cNvPicPr>
            <a:picLocks noChangeAspect="1"/>
          </p:cNvPicPr>
          <p:nvPr/>
        </p:nvPicPr>
        <p:blipFill>
          <a:blip r:embed="rId3"/>
          <a:stretch>
            <a:fillRect/>
          </a:stretch>
        </p:blipFill>
        <p:spPr>
          <a:xfrm>
            <a:off x="431670" y="1025030"/>
            <a:ext cx="5774258" cy="5140711"/>
          </a:xfrm>
          <a:prstGeom prst="rect">
            <a:avLst/>
          </a:prstGeom>
        </p:spPr>
      </p:pic>
      <p:pic>
        <p:nvPicPr>
          <p:cNvPr id="11" name="Picture 10">
            <a:extLst>
              <a:ext uri="{FF2B5EF4-FFF2-40B4-BE49-F238E27FC236}">
                <a16:creationId xmlns:a16="http://schemas.microsoft.com/office/drawing/2014/main" id="{ADC12D3D-2736-74E2-F07E-989200E1B5C5}"/>
              </a:ext>
            </a:extLst>
          </p:cNvPr>
          <p:cNvPicPr>
            <a:picLocks noChangeAspect="1"/>
          </p:cNvPicPr>
          <p:nvPr/>
        </p:nvPicPr>
        <p:blipFill>
          <a:blip r:embed="rId4"/>
          <a:stretch>
            <a:fillRect/>
          </a:stretch>
        </p:blipFill>
        <p:spPr>
          <a:xfrm>
            <a:off x="6475671" y="1414774"/>
            <a:ext cx="4931843" cy="3433762"/>
          </a:xfrm>
          <a:prstGeom prst="rect">
            <a:avLst/>
          </a:prstGeom>
        </p:spPr>
      </p:pic>
      <p:sp>
        <p:nvSpPr>
          <p:cNvPr id="12" name="TextBox 11">
            <a:extLst>
              <a:ext uri="{FF2B5EF4-FFF2-40B4-BE49-F238E27FC236}">
                <a16:creationId xmlns:a16="http://schemas.microsoft.com/office/drawing/2014/main" id="{300361BA-EF9D-3606-5426-F6AC336CA98E}"/>
              </a:ext>
            </a:extLst>
          </p:cNvPr>
          <p:cNvSpPr txBox="1"/>
          <p:nvPr/>
        </p:nvSpPr>
        <p:spPr>
          <a:xfrm>
            <a:off x="431670" y="6165741"/>
            <a:ext cx="11182663" cy="646331"/>
          </a:xfrm>
          <a:prstGeom prst="rect">
            <a:avLst/>
          </a:prstGeom>
          <a:noFill/>
        </p:spPr>
        <p:txBody>
          <a:bodyPr wrap="square" rtlCol="0">
            <a:spAutoFit/>
          </a:bodyPr>
          <a:lstStyle/>
          <a:p>
            <a:r>
              <a:rPr lang="en-IN" b="1" i="1" dirty="0">
                <a:solidFill>
                  <a:schemeClr val="accent6">
                    <a:lumMod val="75000"/>
                  </a:schemeClr>
                </a:solidFill>
              </a:rPr>
              <a:t>* The above info shows that there is no missing data/null/nan values in our dataset &amp; all the data is of appropriate datatype</a:t>
            </a:r>
          </a:p>
        </p:txBody>
      </p:sp>
    </p:spTree>
    <p:extLst>
      <p:ext uri="{BB962C8B-B14F-4D97-AF65-F5344CB8AC3E}">
        <p14:creationId xmlns:p14="http://schemas.microsoft.com/office/powerpoint/2010/main" val="379289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BC1E8D-D34A-80B2-22F2-16DD16815E89}"/>
              </a:ext>
            </a:extLst>
          </p:cNvPr>
          <p:cNvPicPr>
            <a:picLocks noChangeAspect="1"/>
          </p:cNvPicPr>
          <p:nvPr/>
        </p:nvPicPr>
        <p:blipFill>
          <a:blip r:embed="rId2"/>
          <a:stretch>
            <a:fillRect/>
          </a:stretch>
        </p:blipFill>
        <p:spPr>
          <a:xfrm>
            <a:off x="123825" y="479685"/>
            <a:ext cx="11944350" cy="4272197"/>
          </a:xfrm>
          <a:prstGeom prst="rect">
            <a:avLst/>
          </a:prstGeom>
        </p:spPr>
      </p:pic>
      <p:sp>
        <p:nvSpPr>
          <p:cNvPr id="7" name="TextBox 6">
            <a:extLst>
              <a:ext uri="{FF2B5EF4-FFF2-40B4-BE49-F238E27FC236}">
                <a16:creationId xmlns:a16="http://schemas.microsoft.com/office/drawing/2014/main" id="{135FEBEE-6DBF-9343-B3CA-D0F941D64FA7}"/>
              </a:ext>
            </a:extLst>
          </p:cNvPr>
          <p:cNvSpPr txBox="1"/>
          <p:nvPr/>
        </p:nvSpPr>
        <p:spPr>
          <a:xfrm>
            <a:off x="123825" y="4991725"/>
            <a:ext cx="11944350" cy="1477328"/>
          </a:xfrm>
          <a:prstGeom prst="rect">
            <a:avLst/>
          </a:prstGeom>
          <a:noFill/>
        </p:spPr>
        <p:txBody>
          <a:bodyPr wrap="square" rtlCol="0">
            <a:spAutoFit/>
          </a:bodyPr>
          <a:lstStyle/>
          <a:p>
            <a:r>
              <a:rPr lang="en-IN" dirty="0">
                <a:solidFill>
                  <a:srgbClr val="002060"/>
                </a:solidFill>
                <a:latin typeface="Arial Black" panose="020B0A04020102020204" pitchFamily="34" charset="0"/>
              </a:rPr>
              <a:t>From the above, it appears that the data for the first 3 columns viz. </a:t>
            </a:r>
            <a:r>
              <a:rPr lang="en-IN" b="1" i="0" dirty="0" err="1">
                <a:solidFill>
                  <a:srgbClr val="002060"/>
                </a:solidFill>
                <a:effectLst/>
                <a:highlight>
                  <a:srgbClr val="FFFFFF"/>
                </a:highlight>
                <a:latin typeface="Arial Black" panose="020B0A04020102020204" pitchFamily="34" charset="0"/>
              </a:rPr>
              <a:t>policy_tenure</a:t>
            </a:r>
            <a:r>
              <a:rPr lang="en-IN" b="1" i="0" dirty="0">
                <a:solidFill>
                  <a:srgbClr val="002060"/>
                </a:solidFill>
                <a:effectLst/>
                <a:highlight>
                  <a:srgbClr val="FFFFFF"/>
                </a:highlight>
                <a:latin typeface="Arial Black" panose="020B0A04020102020204" pitchFamily="34" charset="0"/>
              </a:rPr>
              <a:t>, </a:t>
            </a:r>
            <a:r>
              <a:rPr lang="en-IN" b="1" i="0" dirty="0" err="1">
                <a:solidFill>
                  <a:srgbClr val="002060"/>
                </a:solidFill>
                <a:effectLst/>
                <a:highlight>
                  <a:srgbClr val="FFFFFF"/>
                </a:highlight>
                <a:latin typeface="Arial Black" panose="020B0A04020102020204" pitchFamily="34" charset="0"/>
              </a:rPr>
              <a:t>age_of_car</a:t>
            </a:r>
            <a:r>
              <a:rPr lang="en-IN" b="1" i="0" dirty="0">
                <a:solidFill>
                  <a:srgbClr val="002060"/>
                </a:solidFill>
                <a:effectLst/>
                <a:highlight>
                  <a:srgbClr val="FFFFFF"/>
                </a:highlight>
                <a:latin typeface="Arial Black" panose="020B0A04020102020204" pitchFamily="34" charset="0"/>
              </a:rPr>
              <a:t> &amp; </a:t>
            </a:r>
            <a:r>
              <a:rPr lang="en-IN" b="1" i="0" dirty="0" err="1">
                <a:solidFill>
                  <a:srgbClr val="002060"/>
                </a:solidFill>
                <a:effectLst/>
                <a:highlight>
                  <a:srgbClr val="FFFFFF"/>
                </a:highlight>
                <a:latin typeface="Arial Black" panose="020B0A04020102020204" pitchFamily="34" charset="0"/>
              </a:rPr>
              <a:t>age_of_policyholder</a:t>
            </a:r>
            <a:r>
              <a:rPr lang="en-IN" b="1" i="0" dirty="0">
                <a:solidFill>
                  <a:srgbClr val="002060"/>
                </a:solidFill>
                <a:effectLst/>
                <a:highlight>
                  <a:srgbClr val="FFFFFF"/>
                </a:highlight>
                <a:latin typeface="Arial Black" panose="020B0A04020102020204" pitchFamily="34" charset="0"/>
              </a:rPr>
              <a:t> </a:t>
            </a:r>
            <a:r>
              <a:rPr lang="en-IN" i="0" dirty="0">
                <a:solidFill>
                  <a:srgbClr val="002060"/>
                </a:solidFill>
                <a:effectLst/>
                <a:highlight>
                  <a:srgbClr val="FFFFFF"/>
                </a:highlight>
                <a:latin typeface="Arial Black" panose="020B0A04020102020204" pitchFamily="34" charset="0"/>
              </a:rPr>
              <a:t>is scaled</a:t>
            </a:r>
            <a:r>
              <a:rPr lang="en-IN" b="1" i="0" dirty="0">
                <a:solidFill>
                  <a:srgbClr val="002060"/>
                </a:solidFill>
                <a:effectLst/>
                <a:highlight>
                  <a:srgbClr val="FFFFFF"/>
                </a:highlight>
                <a:latin typeface="Arial Black" panose="020B0A04020102020204" pitchFamily="34" charset="0"/>
              </a:rPr>
              <a:t>. </a:t>
            </a:r>
          </a:p>
          <a:p>
            <a:endParaRPr lang="en-IN" b="0" i="0" dirty="0">
              <a:solidFill>
                <a:srgbClr val="273239"/>
              </a:solidFill>
              <a:effectLst/>
              <a:highlight>
                <a:srgbClr val="FFFFFF"/>
              </a:highlight>
              <a:latin typeface="Arial Black" panose="020B0A04020102020204" pitchFamily="34" charset="0"/>
            </a:endParaRPr>
          </a:p>
          <a:p>
            <a:r>
              <a:rPr lang="en-IN" b="0" i="0" dirty="0">
                <a:solidFill>
                  <a:srgbClr val="273239"/>
                </a:solidFill>
                <a:effectLst/>
                <a:highlight>
                  <a:srgbClr val="FFFFFF"/>
                </a:highlight>
                <a:latin typeface="Arial Black" panose="020B0A04020102020204" pitchFamily="34" charset="0"/>
              </a:rPr>
              <a:t>* Feature Scaling is a technique to standardize the independent features present in the data in a fixed range.</a:t>
            </a:r>
            <a:endParaRPr lang="en-IN"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25923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E220A6-3C06-8178-97AB-96D5AE4D7E38}"/>
              </a:ext>
            </a:extLst>
          </p:cNvPr>
          <p:cNvSpPr txBox="1"/>
          <p:nvPr/>
        </p:nvSpPr>
        <p:spPr>
          <a:xfrm>
            <a:off x="579620" y="168148"/>
            <a:ext cx="10852878" cy="2954655"/>
          </a:xfrm>
          <a:prstGeom prst="rect">
            <a:avLst/>
          </a:prstGeom>
          <a:noFill/>
        </p:spPr>
        <p:txBody>
          <a:bodyPr wrap="square" rtlCol="0">
            <a:spAutoFit/>
          </a:bodyPr>
          <a:lstStyle/>
          <a:p>
            <a:pPr algn="ctr"/>
            <a:r>
              <a:rPr lang="en-IN" sz="2400" b="1" dirty="0">
                <a:latin typeface="Arial Narrow" panose="020B0606020202030204" pitchFamily="34" charset="0"/>
              </a:rPr>
              <a:t>Steps to be performed:</a:t>
            </a:r>
          </a:p>
          <a:p>
            <a:endParaRPr lang="en-IN"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Identifying the target variable : Target variable is ‘</a:t>
            </a:r>
            <a:r>
              <a:rPr lang="en-IN" dirty="0" err="1">
                <a:latin typeface="Arial" panose="020B0604020202020204" pitchFamily="34" charset="0"/>
                <a:cs typeface="Arial" panose="020B0604020202020204" pitchFamily="34" charset="0"/>
              </a:rPr>
              <a:t>is_claim</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Dividing the data into 2 parts viz. Dependent variable &amp; Independent variables, based on which target(dependent) variable needs to predicted.</a:t>
            </a:r>
          </a:p>
          <a:p>
            <a:pPr marL="285750" indent="-285750">
              <a:buFont typeface="Arial" panose="020B0604020202020204" pitchFamily="34" charset="0"/>
              <a:buChar char="•"/>
            </a:pPr>
            <a:endParaRPr lang="en-IN" dirty="0">
              <a:latin typeface="Arial Narrow" panose="020B0606020202030204" pitchFamily="34" charset="0"/>
            </a:endParaRPr>
          </a:p>
          <a:p>
            <a:pPr marL="285750" indent="-285750">
              <a:buFont typeface="Arial" panose="020B0604020202020204" pitchFamily="34" charset="0"/>
              <a:buChar char="•"/>
            </a:pPr>
            <a:endParaRPr lang="en-IN" dirty="0">
              <a:latin typeface="Arial Narrow" panose="020B060602020203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 there are many columns having object datatype, we need to convert it into numbers/binary vectors by using one hot encoder.</a:t>
            </a:r>
            <a:endParaRPr lang="en-IN" dirty="0"/>
          </a:p>
        </p:txBody>
      </p:sp>
      <p:pic>
        <p:nvPicPr>
          <p:cNvPr id="4" name="Picture 3">
            <a:extLst>
              <a:ext uri="{FF2B5EF4-FFF2-40B4-BE49-F238E27FC236}">
                <a16:creationId xmlns:a16="http://schemas.microsoft.com/office/drawing/2014/main" id="{290970E1-30D7-6454-6079-46D98A84A9C6}"/>
              </a:ext>
            </a:extLst>
          </p:cNvPr>
          <p:cNvPicPr>
            <a:picLocks noChangeAspect="1"/>
          </p:cNvPicPr>
          <p:nvPr/>
        </p:nvPicPr>
        <p:blipFill>
          <a:blip r:embed="rId2"/>
          <a:stretch>
            <a:fillRect/>
          </a:stretch>
        </p:blipFill>
        <p:spPr>
          <a:xfrm>
            <a:off x="759502" y="3075782"/>
            <a:ext cx="10383186" cy="1885950"/>
          </a:xfrm>
          <a:prstGeom prst="rect">
            <a:avLst/>
          </a:prstGeom>
        </p:spPr>
      </p:pic>
      <p:pic>
        <p:nvPicPr>
          <p:cNvPr id="8" name="Picture 7">
            <a:extLst>
              <a:ext uri="{FF2B5EF4-FFF2-40B4-BE49-F238E27FC236}">
                <a16:creationId xmlns:a16="http://schemas.microsoft.com/office/drawing/2014/main" id="{7DAE6881-9EE0-04EC-F322-13033EEB1544}"/>
              </a:ext>
            </a:extLst>
          </p:cNvPr>
          <p:cNvPicPr>
            <a:picLocks noChangeAspect="1"/>
          </p:cNvPicPr>
          <p:nvPr/>
        </p:nvPicPr>
        <p:blipFill>
          <a:blip r:embed="rId3"/>
          <a:stretch>
            <a:fillRect/>
          </a:stretch>
        </p:blipFill>
        <p:spPr>
          <a:xfrm>
            <a:off x="893320" y="2007077"/>
            <a:ext cx="2213547" cy="477578"/>
          </a:xfrm>
          <a:prstGeom prst="rect">
            <a:avLst/>
          </a:prstGeom>
        </p:spPr>
      </p:pic>
      <p:sp>
        <p:nvSpPr>
          <p:cNvPr id="9" name="TextBox 8">
            <a:extLst>
              <a:ext uri="{FF2B5EF4-FFF2-40B4-BE49-F238E27FC236}">
                <a16:creationId xmlns:a16="http://schemas.microsoft.com/office/drawing/2014/main" id="{63428463-5AF4-E8ED-72C9-1559F0248BCE}"/>
              </a:ext>
            </a:extLst>
          </p:cNvPr>
          <p:cNvSpPr txBox="1"/>
          <p:nvPr/>
        </p:nvSpPr>
        <p:spPr>
          <a:xfrm>
            <a:off x="524656" y="4930624"/>
            <a:ext cx="9748603"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Checking whether dataset is balanced or not : The dataset is highly imbalanced as seen from below</a:t>
            </a:r>
          </a:p>
          <a:p>
            <a:endParaRPr lang="en-IN" dirty="0"/>
          </a:p>
        </p:txBody>
      </p:sp>
      <p:pic>
        <p:nvPicPr>
          <p:cNvPr id="11" name="Picture 10">
            <a:extLst>
              <a:ext uri="{FF2B5EF4-FFF2-40B4-BE49-F238E27FC236}">
                <a16:creationId xmlns:a16="http://schemas.microsoft.com/office/drawing/2014/main" id="{83D4B2CD-5ABE-291A-8E0F-745AC5F7EF63}"/>
              </a:ext>
            </a:extLst>
          </p:cNvPr>
          <p:cNvPicPr>
            <a:picLocks noChangeAspect="1"/>
          </p:cNvPicPr>
          <p:nvPr/>
        </p:nvPicPr>
        <p:blipFill>
          <a:blip r:embed="rId4"/>
          <a:stretch>
            <a:fillRect/>
          </a:stretch>
        </p:blipFill>
        <p:spPr>
          <a:xfrm>
            <a:off x="893320" y="5607626"/>
            <a:ext cx="5057775" cy="1257300"/>
          </a:xfrm>
          <a:prstGeom prst="rect">
            <a:avLst/>
          </a:prstGeom>
        </p:spPr>
      </p:pic>
    </p:spTree>
    <p:extLst>
      <p:ext uri="{BB962C8B-B14F-4D97-AF65-F5344CB8AC3E}">
        <p14:creationId xmlns:p14="http://schemas.microsoft.com/office/powerpoint/2010/main" val="289538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3A05D-4423-E994-4968-8E0AA5CD3A7C}"/>
              </a:ext>
            </a:extLst>
          </p:cNvPr>
          <p:cNvSpPr txBox="1"/>
          <p:nvPr/>
        </p:nvSpPr>
        <p:spPr>
          <a:xfrm>
            <a:off x="314793" y="494675"/>
            <a:ext cx="11632368" cy="6001643"/>
          </a:xfrm>
          <a:prstGeom prst="rect">
            <a:avLst/>
          </a:prstGeom>
          <a:noFill/>
        </p:spPr>
        <p:txBody>
          <a:bodyPr wrap="square" rtlCol="0">
            <a:spAutoFit/>
          </a:bodyPr>
          <a:lstStyle/>
          <a:p>
            <a:pPr algn="ctr"/>
            <a:r>
              <a:rPr lang="en-IN" sz="2800" b="1" dirty="0">
                <a:latin typeface="Arial" panose="020B0604020202020204" pitchFamily="34" charset="0"/>
                <a:cs typeface="Arial" panose="020B0604020202020204" pitchFamily="34" charset="0"/>
              </a:rPr>
              <a:t>Feature Scaling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The data which is of numerical datatype needs to be scaled. The following columns are scaled using Standard Scaler.</a:t>
            </a:r>
          </a:p>
          <a:p>
            <a:endParaRPr lang="en-IN" sz="2000" dirty="0">
              <a:latin typeface="Arial" panose="020B0604020202020204" pitchFamily="34" charset="0"/>
              <a:cs typeface="Arial" panose="020B0604020202020204" pitchFamily="34" charset="0"/>
            </a:endParaRPr>
          </a:p>
          <a:p>
            <a:pPr marL="342900" indent="-342900">
              <a:buAutoNum type="arabicPeriod"/>
            </a:pPr>
            <a:r>
              <a:rPr lang="en-IN" sz="2000" b="0" dirty="0" err="1">
                <a:solidFill>
                  <a:srgbClr val="008000"/>
                </a:solidFill>
                <a:effectLst/>
                <a:highlight>
                  <a:srgbClr val="F7F7F7"/>
                </a:highlight>
                <a:latin typeface="Arial" panose="020B0604020202020204" pitchFamily="34" charset="0"/>
                <a:cs typeface="Arial" panose="020B0604020202020204" pitchFamily="34" charset="0"/>
              </a:rPr>
              <a:t>population_density</a:t>
            </a:r>
            <a:r>
              <a:rPr lang="en-IN" sz="2000" b="0" dirty="0">
                <a:solidFill>
                  <a:srgbClr val="008000"/>
                </a:solidFill>
                <a:effectLst/>
                <a:highlight>
                  <a:srgbClr val="F7F7F7"/>
                </a:highlight>
                <a:latin typeface="Arial" panose="020B0604020202020204" pitchFamily="34" charset="0"/>
                <a:cs typeface="Arial" panose="020B0604020202020204" pitchFamily="34" charset="0"/>
              </a:rPr>
              <a:t> </a:t>
            </a:r>
          </a:p>
          <a:p>
            <a:pPr marL="342900" indent="-342900">
              <a:buAutoNum type="arabicPeriod"/>
            </a:pPr>
            <a:r>
              <a:rPr lang="en-IN" sz="2000" b="0" dirty="0">
                <a:solidFill>
                  <a:srgbClr val="008000"/>
                </a:solidFill>
                <a:effectLst/>
                <a:highlight>
                  <a:srgbClr val="F7F7F7"/>
                </a:highlight>
                <a:latin typeface="Arial" panose="020B0604020202020204" pitchFamily="34" charset="0"/>
                <a:cs typeface="Arial" panose="020B0604020202020204" pitchFamily="34" charset="0"/>
              </a:rPr>
              <a:t>make  </a:t>
            </a:r>
          </a:p>
          <a:p>
            <a:pPr marL="342900" indent="-342900">
              <a:buAutoNum type="arabicPeriod"/>
            </a:pPr>
            <a:r>
              <a:rPr lang="en-IN" sz="2000" b="0" dirty="0">
                <a:solidFill>
                  <a:srgbClr val="008000"/>
                </a:solidFill>
                <a:effectLst/>
                <a:highlight>
                  <a:srgbClr val="F7F7F7"/>
                </a:highlight>
                <a:latin typeface="Arial" panose="020B0604020202020204" pitchFamily="34" charset="0"/>
                <a:cs typeface="Arial" panose="020B0604020202020204" pitchFamily="34" charset="0"/>
              </a:rPr>
              <a:t>airbags </a:t>
            </a:r>
          </a:p>
          <a:p>
            <a:pPr marL="342900" indent="-342900">
              <a:buAutoNum type="arabicPeriod"/>
            </a:pPr>
            <a:r>
              <a:rPr lang="en-IN" sz="2000" b="0" dirty="0">
                <a:solidFill>
                  <a:srgbClr val="008000"/>
                </a:solidFill>
                <a:effectLst/>
                <a:highlight>
                  <a:srgbClr val="F7F7F7"/>
                </a:highlight>
                <a:latin typeface="Arial" panose="020B0604020202020204" pitchFamily="34" charset="0"/>
                <a:cs typeface="Arial" panose="020B0604020202020204" pitchFamily="34" charset="0"/>
              </a:rPr>
              <a:t>displacement  </a:t>
            </a:r>
          </a:p>
          <a:p>
            <a:pPr marL="342900" indent="-342900">
              <a:buAutoNum type="arabicPeriod"/>
            </a:pPr>
            <a:r>
              <a:rPr lang="en-IN" sz="2000" b="0" dirty="0">
                <a:solidFill>
                  <a:srgbClr val="008000"/>
                </a:solidFill>
                <a:effectLst/>
                <a:highlight>
                  <a:srgbClr val="F7F7F7"/>
                </a:highlight>
                <a:latin typeface="Arial" panose="020B0604020202020204" pitchFamily="34" charset="0"/>
                <a:cs typeface="Arial" panose="020B0604020202020204" pitchFamily="34" charset="0"/>
              </a:rPr>
              <a:t>cylinder  </a:t>
            </a:r>
          </a:p>
          <a:p>
            <a:pPr marL="342900" indent="-342900">
              <a:buAutoNum type="arabicPeriod"/>
            </a:pPr>
            <a:r>
              <a:rPr lang="en-IN" sz="2000" b="0" dirty="0" err="1">
                <a:solidFill>
                  <a:srgbClr val="008000"/>
                </a:solidFill>
                <a:effectLst/>
                <a:highlight>
                  <a:srgbClr val="F7F7F7"/>
                </a:highlight>
                <a:latin typeface="Arial" panose="020B0604020202020204" pitchFamily="34" charset="0"/>
                <a:cs typeface="Arial" panose="020B0604020202020204" pitchFamily="34" charset="0"/>
              </a:rPr>
              <a:t>gear_box</a:t>
            </a:r>
            <a:r>
              <a:rPr lang="en-IN" sz="2000" b="0" dirty="0">
                <a:solidFill>
                  <a:srgbClr val="008000"/>
                </a:solidFill>
                <a:effectLst/>
                <a:highlight>
                  <a:srgbClr val="F7F7F7"/>
                </a:highlight>
                <a:latin typeface="Arial" panose="020B0604020202020204" pitchFamily="34" charset="0"/>
                <a:cs typeface="Arial" panose="020B0604020202020204" pitchFamily="34" charset="0"/>
              </a:rPr>
              <a:t>  </a:t>
            </a:r>
          </a:p>
          <a:p>
            <a:pPr marL="342900" indent="-342900">
              <a:buAutoNum type="arabicPeriod"/>
            </a:pPr>
            <a:r>
              <a:rPr lang="en-IN" sz="2000" b="0" dirty="0" err="1">
                <a:solidFill>
                  <a:srgbClr val="008000"/>
                </a:solidFill>
                <a:effectLst/>
                <a:highlight>
                  <a:srgbClr val="F7F7F7"/>
                </a:highlight>
                <a:latin typeface="Arial" panose="020B0604020202020204" pitchFamily="34" charset="0"/>
                <a:cs typeface="Arial" panose="020B0604020202020204" pitchFamily="34" charset="0"/>
              </a:rPr>
              <a:t>turning_radius</a:t>
            </a:r>
            <a:r>
              <a:rPr lang="en-IN" sz="2000" b="0" dirty="0">
                <a:solidFill>
                  <a:srgbClr val="008000"/>
                </a:solidFill>
                <a:effectLst/>
                <a:highlight>
                  <a:srgbClr val="F7F7F7"/>
                </a:highlight>
                <a:latin typeface="Arial" panose="020B0604020202020204" pitchFamily="34" charset="0"/>
                <a:cs typeface="Arial" panose="020B0604020202020204" pitchFamily="34" charset="0"/>
              </a:rPr>
              <a:t>  </a:t>
            </a:r>
          </a:p>
          <a:p>
            <a:pPr marL="342900" indent="-342900">
              <a:buAutoNum type="arabicPeriod"/>
            </a:pPr>
            <a:r>
              <a:rPr lang="en-IN" sz="2000" b="0" dirty="0">
                <a:solidFill>
                  <a:srgbClr val="008000"/>
                </a:solidFill>
                <a:effectLst/>
                <a:highlight>
                  <a:srgbClr val="F7F7F7"/>
                </a:highlight>
                <a:latin typeface="Arial" panose="020B0604020202020204" pitchFamily="34" charset="0"/>
                <a:cs typeface="Arial" panose="020B0604020202020204" pitchFamily="34" charset="0"/>
              </a:rPr>
              <a:t>length  </a:t>
            </a:r>
          </a:p>
          <a:p>
            <a:pPr marL="342900" indent="-342900">
              <a:buAutoNum type="arabicPeriod"/>
            </a:pPr>
            <a:r>
              <a:rPr lang="en-IN" sz="2000" b="0" dirty="0">
                <a:solidFill>
                  <a:srgbClr val="008000"/>
                </a:solidFill>
                <a:effectLst/>
                <a:highlight>
                  <a:srgbClr val="F7F7F7"/>
                </a:highlight>
                <a:latin typeface="Arial" panose="020B0604020202020204" pitchFamily="34" charset="0"/>
                <a:cs typeface="Arial" panose="020B0604020202020204" pitchFamily="34" charset="0"/>
              </a:rPr>
              <a:t>width </a:t>
            </a:r>
          </a:p>
          <a:p>
            <a:pPr marL="342900" indent="-342900">
              <a:buAutoNum type="arabicPeriod"/>
            </a:pPr>
            <a:r>
              <a:rPr lang="en-IN" sz="2000" b="0" dirty="0">
                <a:solidFill>
                  <a:srgbClr val="008000"/>
                </a:solidFill>
                <a:effectLst/>
                <a:highlight>
                  <a:srgbClr val="F7F7F7"/>
                </a:highlight>
                <a:latin typeface="Arial" panose="020B0604020202020204" pitchFamily="34" charset="0"/>
                <a:cs typeface="Arial" panose="020B0604020202020204" pitchFamily="34" charset="0"/>
              </a:rPr>
              <a:t>height  </a:t>
            </a:r>
          </a:p>
          <a:p>
            <a:pPr marL="342900" indent="-342900">
              <a:buAutoNum type="arabicPeriod"/>
            </a:pPr>
            <a:r>
              <a:rPr lang="en-IN" sz="2000" b="0" dirty="0" err="1">
                <a:solidFill>
                  <a:srgbClr val="008000"/>
                </a:solidFill>
                <a:effectLst/>
                <a:highlight>
                  <a:srgbClr val="F7F7F7"/>
                </a:highlight>
                <a:latin typeface="Arial" panose="020B0604020202020204" pitchFamily="34" charset="0"/>
                <a:cs typeface="Arial" panose="020B0604020202020204" pitchFamily="34" charset="0"/>
              </a:rPr>
              <a:t>gross_weight</a:t>
            </a:r>
            <a:r>
              <a:rPr lang="en-IN" sz="2000" b="0" dirty="0">
                <a:solidFill>
                  <a:srgbClr val="008000"/>
                </a:solidFill>
                <a:effectLst/>
                <a:highlight>
                  <a:srgbClr val="F7F7F7"/>
                </a:highlight>
                <a:latin typeface="Arial" panose="020B0604020202020204" pitchFamily="34" charset="0"/>
                <a:cs typeface="Arial" panose="020B0604020202020204" pitchFamily="34" charset="0"/>
              </a:rPr>
              <a:t>  </a:t>
            </a:r>
          </a:p>
          <a:p>
            <a:pPr marL="342900" indent="-342900">
              <a:buAutoNum type="arabicPeriod"/>
            </a:pPr>
            <a:r>
              <a:rPr lang="en-IN" sz="2000" b="0" dirty="0" err="1">
                <a:solidFill>
                  <a:srgbClr val="008000"/>
                </a:solidFill>
                <a:effectLst/>
                <a:highlight>
                  <a:srgbClr val="F7F7F7"/>
                </a:highlight>
                <a:latin typeface="Arial" panose="020B0604020202020204" pitchFamily="34" charset="0"/>
                <a:cs typeface="Arial" panose="020B0604020202020204" pitchFamily="34" charset="0"/>
              </a:rPr>
              <a:t>ncap_rating</a:t>
            </a:r>
            <a:endParaRPr lang="en-IN" sz="2000" b="0" dirty="0">
              <a:solidFill>
                <a:srgbClr val="000000"/>
              </a:solidFill>
              <a:effectLst/>
              <a:highlight>
                <a:srgbClr val="F7F7F7"/>
              </a:highlight>
              <a:latin typeface="Arial" panose="020B0604020202020204" pitchFamily="34" charset="0"/>
              <a:cs typeface="Arial" panose="020B0604020202020204" pitchFamily="34" charset="0"/>
            </a:endParaRPr>
          </a:p>
          <a:p>
            <a:endParaRPr lang="en-IN" dirty="0"/>
          </a:p>
          <a:p>
            <a:endParaRPr lang="en-IN" dirty="0"/>
          </a:p>
        </p:txBody>
      </p:sp>
      <p:pic>
        <p:nvPicPr>
          <p:cNvPr id="4" name="Picture 3">
            <a:extLst>
              <a:ext uri="{FF2B5EF4-FFF2-40B4-BE49-F238E27FC236}">
                <a16:creationId xmlns:a16="http://schemas.microsoft.com/office/drawing/2014/main" id="{C73E1287-2149-40A2-0108-698E95B9334D}"/>
              </a:ext>
            </a:extLst>
          </p:cNvPr>
          <p:cNvPicPr>
            <a:picLocks noChangeAspect="1"/>
          </p:cNvPicPr>
          <p:nvPr/>
        </p:nvPicPr>
        <p:blipFill>
          <a:blip r:embed="rId2"/>
          <a:stretch>
            <a:fillRect/>
          </a:stretch>
        </p:blipFill>
        <p:spPr>
          <a:xfrm>
            <a:off x="3384028" y="2200275"/>
            <a:ext cx="7813623" cy="1487305"/>
          </a:xfrm>
          <a:prstGeom prst="rect">
            <a:avLst/>
          </a:prstGeom>
        </p:spPr>
      </p:pic>
    </p:spTree>
    <p:extLst>
      <p:ext uri="{BB962C8B-B14F-4D97-AF65-F5344CB8AC3E}">
        <p14:creationId xmlns:p14="http://schemas.microsoft.com/office/powerpoint/2010/main" val="71130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4EF5-447A-1C09-384E-5A77072C71A3}"/>
              </a:ext>
            </a:extLst>
          </p:cNvPr>
          <p:cNvSpPr>
            <a:spLocks noGrp="1"/>
          </p:cNvSpPr>
          <p:nvPr>
            <p:ph type="title"/>
          </p:nvPr>
        </p:nvSpPr>
        <p:spPr>
          <a:xfrm>
            <a:off x="838200" y="365125"/>
            <a:ext cx="10515600" cy="519295"/>
          </a:xfrm>
        </p:spPr>
        <p:txBody>
          <a:bodyPr>
            <a:normAutofit/>
          </a:bodyPr>
          <a:lstStyle/>
          <a:p>
            <a:pPr algn="ctr"/>
            <a:r>
              <a:rPr lang="en-IN" sz="2400" b="1" dirty="0">
                <a:latin typeface="Arial" panose="020B0604020202020204" pitchFamily="34" charset="0"/>
                <a:cs typeface="Arial" panose="020B0604020202020204" pitchFamily="34" charset="0"/>
              </a:rPr>
              <a:t>Feature </a:t>
            </a:r>
            <a:r>
              <a:rPr lang="en-IN" sz="2000" b="1" dirty="0">
                <a:latin typeface="Arial" panose="020B0604020202020204" pitchFamily="34" charset="0"/>
                <a:cs typeface="Arial" panose="020B0604020202020204" pitchFamily="34" charset="0"/>
              </a:rPr>
              <a:t>Engineering</a:t>
            </a:r>
            <a:r>
              <a:rPr lang="en-IN" sz="24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796598E3-603A-34A6-E36C-7F460900E27D}"/>
              </a:ext>
            </a:extLst>
          </p:cNvPr>
          <p:cNvSpPr>
            <a:spLocks noGrp="1"/>
          </p:cNvSpPr>
          <p:nvPr>
            <p:ph idx="1"/>
          </p:nvPr>
        </p:nvSpPr>
        <p:spPr>
          <a:xfrm>
            <a:off x="838200" y="1051446"/>
            <a:ext cx="10515600" cy="5501390"/>
          </a:xfrm>
        </p:spPr>
        <p:txBody>
          <a:bodyPr>
            <a:normAutofit/>
          </a:bodyPr>
          <a:lstStyle/>
          <a:p>
            <a:pPr>
              <a:lnSpc>
                <a:spcPct val="150000"/>
              </a:lnSpc>
            </a:pPr>
            <a:r>
              <a:rPr lang="en-IN" sz="1800" b="0" i="0" dirty="0">
                <a:solidFill>
                  <a:srgbClr val="273239"/>
                </a:solidFill>
                <a:effectLst/>
                <a:highlight>
                  <a:srgbClr val="FFFFFF"/>
                </a:highlight>
                <a:latin typeface="Arial" panose="020B0604020202020204" pitchFamily="34" charset="0"/>
                <a:cs typeface="Arial" panose="020B0604020202020204" pitchFamily="34" charset="0"/>
              </a:rPr>
              <a:t>Feature Engineering is the process of creating new features or transforming existing features to improve the performance of a machine-learning model. It involves selecting relevant information from raw data and transforming it into a format that can be easily understood by a model. The goal is to improve model accuracy by providing more meaningful and relevant information.</a:t>
            </a:r>
          </a:p>
          <a:p>
            <a:pPr>
              <a:lnSpc>
                <a:spcPct val="150000"/>
              </a:lnSpc>
            </a:pPr>
            <a:endParaRPr lang="en-IN" sz="1800" b="0" i="0" dirty="0">
              <a:solidFill>
                <a:srgbClr val="273239"/>
              </a:solidFill>
              <a:effectLst/>
              <a:highlight>
                <a:srgbClr val="FFFFFF"/>
              </a:highlight>
              <a:latin typeface="Arial" panose="020B0604020202020204" pitchFamily="34" charset="0"/>
              <a:cs typeface="Arial" panose="020B0604020202020204" pitchFamily="34" charset="0"/>
            </a:endParaRPr>
          </a:p>
          <a:p>
            <a:pPr>
              <a:lnSpc>
                <a:spcPct val="150000"/>
              </a:lnSpc>
            </a:pPr>
            <a:r>
              <a:rPr lang="en-IN" sz="1800" dirty="0">
                <a:solidFill>
                  <a:srgbClr val="273239"/>
                </a:solidFill>
                <a:highlight>
                  <a:srgbClr val="FFFFFF"/>
                </a:highlight>
                <a:latin typeface="Arial" panose="020B0604020202020204" pitchFamily="34" charset="0"/>
                <a:cs typeface="Arial" panose="020B0604020202020204" pitchFamily="34" charset="0"/>
              </a:rPr>
              <a:t>Here, many categorical columns were present in our dataset. After checking the relevance of the columns (using </a:t>
            </a:r>
            <a:r>
              <a:rPr lang="en-IN" sz="1800" dirty="0" err="1">
                <a:solidFill>
                  <a:srgbClr val="273239"/>
                </a:solidFill>
                <a:highlight>
                  <a:srgbClr val="FFFFFF"/>
                </a:highlight>
                <a:latin typeface="Arial" panose="020B0604020202020204" pitchFamily="34" charset="0"/>
                <a:cs typeface="Arial" panose="020B0604020202020204" pitchFamily="34" charset="0"/>
              </a:rPr>
              <a:t>RandomForestClassifier</a:t>
            </a:r>
            <a:r>
              <a:rPr lang="en-IN" sz="1800" dirty="0">
                <a:solidFill>
                  <a:srgbClr val="273239"/>
                </a:solidFill>
                <a:highlight>
                  <a:srgbClr val="FFFFFF"/>
                </a:highlight>
                <a:latin typeface="Arial" panose="020B0604020202020204" pitchFamily="34" charset="0"/>
                <a:cs typeface="Arial" panose="020B0604020202020204" pitchFamily="34" charset="0"/>
              </a:rPr>
              <a:t>(), </a:t>
            </a:r>
            <a:r>
              <a:rPr lang="en-IN" sz="1800" dirty="0" err="1">
                <a:solidFill>
                  <a:srgbClr val="273239"/>
                </a:solidFill>
                <a:highlight>
                  <a:srgbClr val="FFFFFF"/>
                </a:highlight>
                <a:latin typeface="Arial" panose="020B0604020202020204" pitchFamily="34" charset="0"/>
                <a:cs typeface="Arial" panose="020B0604020202020204" pitchFamily="34" charset="0"/>
              </a:rPr>
              <a:t>GradientBoostingClassifier</a:t>
            </a:r>
            <a:r>
              <a:rPr lang="en-IN" sz="1800" dirty="0">
                <a:solidFill>
                  <a:srgbClr val="273239"/>
                </a:solidFill>
                <a:highlight>
                  <a:srgbClr val="FFFFFF"/>
                </a:highlight>
                <a:latin typeface="Arial" panose="020B0604020202020204" pitchFamily="34" charset="0"/>
                <a:cs typeface="Arial" panose="020B0604020202020204" pitchFamily="34" charset="0"/>
              </a:rPr>
              <a:t>() &amp; </a:t>
            </a:r>
            <a:r>
              <a:rPr lang="en-IN" sz="1800" dirty="0" err="1">
                <a:solidFill>
                  <a:srgbClr val="273239"/>
                </a:solidFill>
                <a:highlight>
                  <a:srgbClr val="FFFFFF"/>
                </a:highlight>
                <a:latin typeface="Arial" panose="020B0604020202020204" pitchFamily="34" charset="0"/>
                <a:cs typeface="Arial" panose="020B0604020202020204" pitchFamily="34" charset="0"/>
              </a:rPr>
              <a:t>DecisionTreeClassifier</a:t>
            </a:r>
            <a:r>
              <a:rPr lang="en-IN" sz="1800" dirty="0">
                <a:solidFill>
                  <a:srgbClr val="273239"/>
                </a:solidFill>
                <a:highlight>
                  <a:srgbClr val="FFFFFF"/>
                </a:highlight>
                <a:latin typeface="Arial" panose="020B0604020202020204" pitchFamily="34" charset="0"/>
                <a:cs typeface="Arial" panose="020B0604020202020204" pitchFamily="34" charset="0"/>
              </a:rPr>
              <a:t>()), it was noticed that the following 4 columns had negligible relevance, hence dropped from the dataset.</a:t>
            </a:r>
          </a:p>
          <a:p>
            <a:endParaRPr lang="en-IN" sz="1800" dirty="0">
              <a:solidFill>
                <a:srgbClr val="273239"/>
              </a:solidFill>
              <a:highlight>
                <a:srgbClr val="FFFFFF"/>
              </a:highlight>
              <a:latin typeface="Arial Narrow" panose="020B0606020202030204" pitchFamily="34" charset="0"/>
            </a:endParaRPr>
          </a:p>
          <a:p>
            <a:endParaRPr lang="en-IN" sz="1800" dirty="0">
              <a:solidFill>
                <a:srgbClr val="273239"/>
              </a:solidFill>
              <a:highlight>
                <a:srgbClr val="FFFFFF"/>
              </a:highlight>
              <a:latin typeface="Arial Narrow" panose="020B0606020202030204" pitchFamily="34" charset="0"/>
            </a:endParaRPr>
          </a:p>
          <a:p>
            <a:endParaRPr lang="en-IN" sz="1800" dirty="0">
              <a:solidFill>
                <a:srgbClr val="273239"/>
              </a:solidFill>
              <a:highlight>
                <a:srgbClr val="FFFFFF"/>
              </a:highlight>
              <a:latin typeface="Arial Narrow" panose="020B0606020202030204" pitchFamily="34" charset="0"/>
            </a:endParaRPr>
          </a:p>
        </p:txBody>
      </p:sp>
      <p:pic>
        <p:nvPicPr>
          <p:cNvPr id="5" name="Picture 4">
            <a:extLst>
              <a:ext uri="{FF2B5EF4-FFF2-40B4-BE49-F238E27FC236}">
                <a16:creationId xmlns:a16="http://schemas.microsoft.com/office/drawing/2014/main" id="{907448F8-0BAF-E3A5-A939-78E969DC2F19}"/>
              </a:ext>
            </a:extLst>
          </p:cNvPr>
          <p:cNvPicPr>
            <a:picLocks noChangeAspect="1"/>
          </p:cNvPicPr>
          <p:nvPr/>
        </p:nvPicPr>
        <p:blipFill>
          <a:blip r:embed="rId2"/>
          <a:stretch>
            <a:fillRect/>
          </a:stretch>
        </p:blipFill>
        <p:spPr>
          <a:xfrm>
            <a:off x="1078043" y="4964293"/>
            <a:ext cx="8665564" cy="842261"/>
          </a:xfrm>
          <a:prstGeom prst="rect">
            <a:avLst/>
          </a:prstGeom>
        </p:spPr>
      </p:pic>
    </p:spTree>
    <p:extLst>
      <p:ext uri="{BB962C8B-B14F-4D97-AF65-F5344CB8AC3E}">
        <p14:creationId xmlns:p14="http://schemas.microsoft.com/office/powerpoint/2010/main" val="329160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FEE9-B3D2-10F6-7CBC-5D58555BF007}"/>
              </a:ext>
            </a:extLst>
          </p:cNvPr>
          <p:cNvSpPr>
            <a:spLocks noGrp="1"/>
          </p:cNvSpPr>
          <p:nvPr>
            <p:ph type="title"/>
          </p:nvPr>
        </p:nvSpPr>
        <p:spPr>
          <a:xfrm>
            <a:off x="838200" y="330332"/>
            <a:ext cx="10515600" cy="459334"/>
          </a:xfrm>
        </p:spPr>
        <p:txBody>
          <a:bodyPr>
            <a:noAutofit/>
          </a:bodyPr>
          <a:lstStyle/>
          <a:p>
            <a:pPr algn="ctr"/>
            <a:r>
              <a:rPr lang="en-IN" sz="2400" b="1" dirty="0">
                <a:effectLst/>
                <a:highlight>
                  <a:srgbClr val="F7F7F7"/>
                </a:highlight>
                <a:latin typeface="Arial" panose="020B0604020202020204" pitchFamily="34" charset="0"/>
                <a:cs typeface="Arial" panose="020B0604020202020204" pitchFamily="34" charset="0"/>
              </a:rPr>
              <a:t>Imbalance treatment</a:t>
            </a:r>
            <a:br>
              <a:rPr lang="en-IN" sz="2400" b="1" dirty="0">
                <a:effectLst/>
                <a:highlight>
                  <a:srgbClr val="F7F7F7"/>
                </a:highlight>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61254F-89B8-AF44-3E9B-EC32887D400B}"/>
              </a:ext>
            </a:extLst>
          </p:cNvPr>
          <p:cNvSpPr>
            <a:spLocks noGrp="1"/>
          </p:cNvSpPr>
          <p:nvPr>
            <p:ph idx="1"/>
          </p:nvPr>
        </p:nvSpPr>
        <p:spPr>
          <a:xfrm>
            <a:off x="838200" y="704088"/>
            <a:ext cx="10515600" cy="5593913"/>
          </a:xfrm>
        </p:spPr>
        <p:txBody>
          <a:bodyPr/>
          <a:lstStyle/>
          <a:p>
            <a:r>
              <a:rPr lang="en-IN" sz="2000" dirty="0">
                <a:latin typeface="Arial" panose="020B0604020202020204" pitchFamily="34" charset="0"/>
                <a:cs typeface="Arial" panose="020B0604020202020204" pitchFamily="34" charset="0"/>
              </a:rPr>
              <a:t>As the data is highly imbalanced, we need to balance it in order to avoid incorrect predictions.</a:t>
            </a:r>
          </a:p>
          <a:p>
            <a:pPr marL="0" indent="0">
              <a:buNone/>
            </a:pP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Here SMOTE technique from oversampling module is used to treat the imbalance data (stratify also does the same function).</a:t>
            </a:r>
          </a:p>
          <a:p>
            <a:endParaRPr lang="en-IN" dirty="0"/>
          </a:p>
        </p:txBody>
      </p:sp>
      <p:pic>
        <p:nvPicPr>
          <p:cNvPr id="5" name="Picture 4">
            <a:extLst>
              <a:ext uri="{FF2B5EF4-FFF2-40B4-BE49-F238E27FC236}">
                <a16:creationId xmlns:a16="http://schemas.microsoft.com/office/drawing/2014/main" id="{7C292923-B7F5-072D-B501-A9A979643569}"/>
              </a:ext>
            </a:extLst>
          </p:cNvPr>
          <p:cNvPicPr>
            <a:picLocks noChangeAspect="1"/>
          </p:cNvPicPr>
          <p:nvPr/>
        </p:nvPicPr>
        <p:blipFill>
          <a:blip r:embed="rId2"/>
          <a:stretch>
            <a:fillRect/>
          </a:stretch>
        </p:blipFill>
        <p:spPr>
          <a:xfrm>
            <a:off x="1103376" y="2497251"/>
            <a:ext cx="8342376" cy="2997354"/>
          </a:xfrm>
          <a:prstGeom prst="rect">
            <a:avLst/>
          </a:prstGeom>
        </p:spPr>
      </p:pic>
    </p:spTree>
    <p:extLst>
      <p:ext uri="{BB962C8B-B14F-4D97-AF65-F5344CB8AC3E}">
        <p14:creationId xmlns:p14="http://schemas.microsoft.com/office/powerpoint/2010/main" val="6036493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261</TotalTime>
  <Words>721</Words>
  <Application>Microsoft Office PowerPoint</Application>
  <PresentationFormat>Widescreen</PresentationFormat>
  <Paragraphs>88</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Arial Narrow</vt:lpstr>
      <vt:lpstr>Calibri</vt:lpstr>
      <vt:lpstr>Trebuchet MS</vt:lpstr>
      <vt:lpstr>Twentieth Century</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Engineering </vt:lpstr>
      <vt:lpstr>Imbalance treatment </vt:lpstr>
      <vt:lpstr>Splitting of Data: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NCTC</dc:creator>
  <cp:lastModifiedBy>Rashmi Kushwaha</cp:lastModifiedBy>
  <cp:revision>16</cp:revision>
  <dcterms:created xsi:type="dcterms:W3CDTF">2024-07-11T09:34:35Z</dcterms:created>
  <dcterms:modified xsi:type="dcterms:W3CDTF">2024-07-13T06:28:05Z</dcterms:modified>
</cp:coreProperties>
</file>