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4B30B77-BD14-45EA-86EF-5092D040A870}" type="datetimeFigureOut">
              <a:rPr lang="en-IN" smtClean="0"/>
              <a:t>05-10-2022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233AAA9B-C0ED-4F45-ACB0-B2FB41ADB2DC}"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0930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B30B77-BD14-45EA-86EF-5092D040A870}"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AAA9B-C0ED-4F45-ACB0-B2FB41ADB2DC}" type="slidenum">
              <a:rPr lang="en-IN" smtClean="0"/>
              <a:t>‹#›</a:t>
            </a:fld>
            <a:endParaRPr lang="en-IN"/>
          </a:p>
        </p:txBody>
      </p:sp>
    </p:spTree>
    <p:extLst>
      <p:ext uri="{BB962C8B-B14F-4D97-AF65-F5344CB8AC3E}">
        <p14:creationId xmlns:p14="http://schemas.microsoft.com/office/powerpoint/2010/main" val="3335810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B30B77-BD14-45EA-86EF-5092D040A870}"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AAA9B-C0ED-4F45-ACB0-B2FB41ADB2DC}"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9939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B30B77-BD14-45EA-86EF-5092D040A870}"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AAA9B-C0ED-4F45-ACB0-B2FB41ADB2D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6354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B30B77-BD14-45EA-86EF-5092D040A870}"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AAA9B-C0ED-4F45-ACB0-B2FB41ADB2DC}" type="slidenum">
              <a:rPr lang="en-IN" smtClean="0"/>
              <a:t>‹#›</a:t>
            </a:fld>
            <a:endParaRPr lang="en-IN"/>
          </a:p>
        </p:txBody>
      </p:sp>
    </p:spTree>
    <p:extLst>
      <p:ext uri="{BB962C8B-B14F-4D97-AF65-F5344CB8AC3E}">
        <p14:creationId xmlns:p14="http://schemas.microsoft.com/office/powerpoint/2010/main" val="1880084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B30B77-BD14-45EA-86EF-5092D040A870}"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AAA9B-C0ED-4F45-ACB0-B2FB41ADB2D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9097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B30B77-BD14-45EA-86EF-5092D040A870}"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AAA9B-C0ED-4F45-ACB0-B2FB41ADB2DC}"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716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B30B77-BD14-45EA-86EF-5092D040A870}"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AAA9B-C0ED-4F45-ACB0-B2FB41ADB2D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3794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B30B77-BD14-45EA-86EF-5092D040A870}"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AAA9B-C0ED-4F45-ACB0-B2FB41ADB2DC}"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5778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B30B77-BD14-45EA-86EF-5092D040A870}"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AAA9B-C0ED-4F45-ACB0-B2FB41ADB2DC}" type="slidenum">
              <a:rPr lang="en-IN" smtClean="0"/>
              <a:t>‹#›</a:t>
            </a:fld>
            <a:endParaRPr lang="en-IN"/>
          </a:p>
        </p:txBody>
      </p:sp>
    </p:spTree>
    <p:extLst>
      <p:ext uri="{BB962C8B-B14F-4D97-AF65-F5344CB8AC3E}">
        <p14:creationId xmlns:p14="http://schemas.microsoft.com/office/powerpoint/2010/main" val="335233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B30B77-BD14-45EA-86EF-5092D040A870}"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AAA9B-C0ED-4F45-ACB0-B2FB41ADB2DC}"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5633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B30B77-BD14-45EA-86EF-5092D040A870}"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AAA9B-C0ED-4F45-ACB0-B2FB41ADB2DC}" type="slidenum">
              <a:rPr lang="en-IN" smtClean="0"/>
              <a:t>‹#›</a:t>
            </a:fld>
            <a:endParaRPr lang="en-IN"/>
          </a:p>
        </p:txBody>
      </p:sp>
    </p:spTree>
    <p:extLst>
      <p:ext uri="{BB962C8B-B14F-4D97-AF65-F5344CB8AC3E}">
        <p14:creationId xmlns:p14="http://schemas.microsoft.com/office/powerpoint/2010/main" val="36122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B30B77-BD14-45EA-86EF-5092D040A870}" type="datetimeFigureOut">
              <a:rPr lang="en-IN" smtClean="0"/>
              <a:t>05-10-2022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3AAA9B-C0ED-4F45-ACB0-B2FB41ADB2DC}"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494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B30B77-BD14-45EA-86EF-5092D040A870}" type="datetimeFigureOut">
              <a:rPr lang="en-IN" smtClean="0"/>
              <a:t>05-10-2022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3AAA9B-C0ED-4F45-ACB0-B2FB41ADB2D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5148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B30B77-BD14-45EA-86EF-5092D040A870}" type="datetimeFigureOut">
              <a:rPr lang="en-IN" smtClean="0"/>
              <a:t>05-10-2022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3AAA9B-C0ED-4F45-ACB0-B2FB41ADB2DC}" type="slidenum">
              <a:rPr lang="en-IN" smtClean="0"/>
              <a:t>‹#›</a:t>
            </a:fld>
            <a:endParaRPr lang="en-IN"/>
          </a:p>
        </p:txBody>
      </p:sp>
    </p:spTree>
    <p:extLst>
      <p:ext uri="{BB962C8B-B14F-4D97-AF65-F5344CB8AC3E}">
        <p14:creationId xmlns:p14="http://schemas.microsoft.com/office/powerpoint/2010/main" val="3458056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B30B77-BD14-45EA-86EF-5092D040A870}"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AAA9B-C0ED-4F45-ACB0-B2FB41ADB2DC}"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476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B30B77-BD14-45EA-86EF-5092D040A870}"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AAA9B-C0ED-4F45-ACB0-B2FB41ADB2DC}" type="slidenum">
              <a:rPr lang="en-IN" smtClean="0"/>
              <a:t>‹#›</a:t>
            </a:fld>
            <a:endParaRPr lang="en-IN"/>
          </a:p>
        </p:txBody>
      </p:sp>
    </p:spTree>
    <p:extLst>
      <p:ext uri="{BB962C8B-B14F-4D97-AF65-F5344CB8AC3E}">
        <p14:creationId xmlns:p14="http://schemas.microsoft.com/office/powerpoint/2010/main" val="641857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4B30B77-BD14-45EA-86EF-5092D040A870}" type="datetimeFigureOut">
              <a:rPr lang="en-IN" smtClean="0"/>
              <a:t>05-10-2022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3AAA9B-C0ED-4F45-ACB0-B2FB41ADB2DC}" type="slidenum">
              <a:rPr lang="en-IN" smtClean="0"/>
              <a:t>‹#›</a:t>
            </a:fld>
            <a:endParaRPr lang="en-IN"/>
          </a:p>
        </p:txBody>
      </p:sp>
    </p:spTree>
    <p:extLst>
      <p:ext uri="{BB962C8B-B14F-4D97-AF65-F5344CB8AC3E}">
        <p14:creationId xmlns:p14="http://schemas.microsoft.com/office/powerpoint/2010/main" val="41620470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2B68-64EC-FABF-266E-8D74CBF13532}"/>
              </a:ext>
            </a:extLst>
          </p:cNvPr>
          <p:cNvSpPr>
            <a:spLocks noGrp="1"/>
          </p:cNvSpPr>
          <p:nvPr>
            <p:ph type="ctrTitle"/>
          </p:nvPr>
        </p:nvSpPr>
        <p:spPr/>
        <p:txBody>
          <a:bodyPr/>
          <a:lstStyle/>
          <a:p>
            <a:r>
              <a:rPr lang="en-IN" dirty="0"/>
              <a:t>Lending Club Case Study</a:t>
            </a:r>
          </a:p>
        </p:txBody>
      </p:sp>
      <p:sp>
        <p:nvSpPr>
          <p:cNvPr id="3" name="Subtitle 2">
            <a:extLst>
              <a:ext uri="{FF2B5EF4-FFF2-40B4-BE49-F238E27FC236}">
                <a16:creationId xmlns:a16="http://schemas.microsoft.com/office/drawing/2014/main" id="{CAAE94CD-C1C5-3EC9-FF9D-81FDA4408122}"/>
              </a:ext>
            </a:extLst>
          </p:cNvPr>
          <p:cNvSpPr>
            <a:spLocks noGrp="1"/>
          </p:cNvSpPr>
          <p:nvPr>
            <p:ph type="subTitle" idx="1"/>
          </p:nvPr>
        </p:nvSpPr>
        <p:spPr/>
        <p:txBody>
          <a:bodyPr/>
          <a:lstStyle/>
          <a:p>
            <a:r>
              <a:rPr lang="en-IN" dirty="0"/>
              <a:t>Case study-1</a:t>
            </a:r>
          </a:p>
        </p:txBody>
      </p:sp>
    </p:spTree>
    <p:extLst>
      <p:ext uri="{BB962C8B-B14F-4D97-AF65-F5344CB8AC3E}">
        <p14:creationId xmlns:p14="http://schemas.microsoft.com/office/powerpoint/2010/main" val="915767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656B55-639B-5CDC-0B12-A552B3BB9614}"/>
              </a:ext>
            </a:extLst>
          </p:cNvPr>
          <p:cNvSpPr txBox="1"/>
          <p:nvPr/>
        </p:nvSpPr>
        <p:spPr>
          <a:xfrm>
            <a:off x="995680" y="1198880"/>
            <a:ext cx="9794240" cy="4339650"/>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Contents:</a:t>
            </a:r>
          </a:p>
          <a:p>
            <a:endParaRPr lang="en-IN" dirty="0"/>
          </a:p>
          <a:p>
            <a:endParaRPr lang="en-IN" dirty="0"/>
          </a:p>
          <a:p>
            <a:pPr marL="285750" indent="-285750">
              <a:buFont typeface="Wingdings" panose="05000000000000000000" pitchFamily="2" charset="2"/>
              <a:buChar char="Ø"/>
            </a:pPr>
            <a:r>
              <a:rPr lang="en-IN" sz="2000" dirty="0"/>
              <a:t>Problem Statement</a:t>
            </a:r>
          </a:p>
          <a:p>
            <a:pPr marL="285750" indent="-285750">
              <a:buFont typeface="Wingdings" panose="05000000000000000000" pitchFamily="2" charset="2"/>
              <a:buChar char="Ø"/>
            </a:pPr>
            <a:r>
              <a:rPr lang="en-IN" sz="2000" dirty="0"/>
              <a:t>Data Understanding</a:t>
            </a:r>
          </a:p>
          <a:p>
            <a:pPr marL="285750" indent="-285750">
              <a:buFont typeface="Wingdings" panose="05000000000000000000" pitchFamily="2" charset="2"/>
              <a:buChar char="Ø"/>
            </a:pPr>
            <a:r>
              <a:rPr lang="en-IN" sz="2000" dirty="0"/>
              <a:t>Data Cleaning and Manipulation</a:t>
            </a:r>
          </a:p>
          <a:p>
            <a:pPr marL="285750" indent="-285750">
              <a:buFont typeface="Wingdings" panose="05000000000000000000" pitchFamily="2" charset="2"/>
              <a:buChar char="Ø"/>
            </a:pPr>
            <a:r>
              <a:rPr lang="en-IN" sz="2000" dirty="0"/>
              <a:t>Data Analysis</a:t>
            </a:r>
          </a:p>
          <a:p>
            <a:pPr marL="285750" indent="-285750">
              <a:buFont typeface="Wingdings" panose="05000000000000000000" pitchFamily="2" charset="2"/>
              <a:buChar char="Ø"/>
            </a:pPr>
            <a:r>
              <a:rPr lang="en-IN" sz="2000" dirty="0"/>
              <a:t>Conclusion</a:t>
            </a:r>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355987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57FBC2-42EB-8A25-6769-7CCC41C9D91E}"/>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DC2EC14C-98DF-33F3-B383-CF206E4FE173}"/>
              </a:ext>
            </a:extLst>
          </p:cNvPr>
          <p:cNvSpPr txBox="1"/>
          <p:nvPr/>
        </p:nvSpPr>
        <p:spPr>
          <a:xfrm>
            <a:off x="1351280" y="985520"/>
            <a:ext cx="9154160" cy="5355312"/>
          </a:xfrm>
          <a:prstGeom prst="rect">
            <a:avLst/>
          </a:prstGeom>
          <a:noFill/>
        </p:spPr>
        <p:txBody>
          <a:bodyPr wrap="square" rtlCol="0">
            <a:spAutoFit/>
          </a:bodyPr>
          <a:lstStyle/>
          <a:p>
            <a:r>
              <a:rPr lang="en-IN" dirty="0"/>
              <a:t>Problem Statement:</a:t>
            </a:r>
          </a:p>
          <a:p>
            <a:endParaRPr lang="en-IN" dirty="0"/>
          </a:p>
          <a:p>
            <a:r>
              <a:rPr lang="en-IN" dirty="0"/>
              <a:t>Working for a consumer finance company which specialises in lending various types of loans to urban customers. When the company receives a loan application, the company  has to make decision for loan approval based on the applicants’ profile. Two type of risks are associated with the bank’s decision:</a:t>
            </a:r>
          </a:p>
          <a:p>
            <a:endParaRPr lang="en-IN" dirty="0"/>
          </a:p>
          <a:p>
            <a:pPr marL="285750" indent="-285750">
              <a:buFont typeface="Arial" panose="020B0604020202020204" pitchFamily="34" charset="0"/>
              <a:buChar char="•"/>
            </a:pPr>
            <a:r>
              <a:rPr lang="en-IN" dirty="0"/>
              <a:t>If the application is </a:t>
            </a:r>
            <a:r>
              <a:rPr lang="en-IN" b="1" dirty="0"/>
              <a:t>likely to repay the loan, </a:t>
            </a:r>
            <a:r>
              <a:rPr lang="en-IN" dirty="0"/>
              <a:t>then not approving the loan results in a </a:t>
            </a:r>
            <a:r>
              <a:rPr lang="en-IN" b="1" dirty="0"/>
              <a:t>loss of business</a:t>
            </a:r>
            <a:r>
              <a:rPr lang="en-IN" dirty="0"/>
              <a:t> to the company.</a:t>
            </a:r>
          </a:p>
          <a:p>
            <a:pPr marL="285750" indent="-285750">
              <a:buFont typeface="Arial" panose="020B0604020202020204" pitchFamily="34" charset="0"/>
              <a:buChar char="•"/>
            </a:pPr>
            <a:r>
              <a:rPr lang="en-IN" dirty="0"/>
              <a:t> If the applicant is </a:t>
            </a:r>
            <a:r>
              <a:rPr lang="en-IN" b="1" dirty="0"/>
              <a:t>not likely to repay the loan, </a:t>
            </a:r>
            <a:r>
              <a:rPr lang="en-IN" dirty="0"/>
              <a:t>i.e. he/she is likely to default, then approving the loan may lead to a </a:t>
            </a:r>
            <a:r>
              <a:rPr lang="en-IN" b="1" dirty="0"/>
              <a:t>financial loss </a:t>
            </a:r>
            <a:r>
              <a:rPr lang="en-IN" dirty="0"/>
              <a:t>for the company.</a:t>
            </a:r>
          </a:p>
          <a:p>
            <a:pPr marL="285750" indent="-285750">
              <a:buFont typeface="Arial" panose="020B0604020202020204" pitchFamily="34" charset="0"/>
              <a:buChar char="•"/>
            </a:pPr>
            <a:endParaRPr lang="en-IN" dirty="0"/>
          </a:p>
          <a:p>
            <a:r>
              <a:rPr lang="en-IN" dirty="0"/>
              <a:t>The aim is to identify patterns which indicate if a person is likely to default, which may be used for taking actions such as denying the loan, reducing the amount of loan, lending (to risky applicants) at a higher interest rate, etc.</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973322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9C44DF-C0C3-A33D-7775-2781CD249AF8}"/>
              </a:ext>
            </a:extLst>
          </p:cNvPr>
          <p:cNvSpPr txBox="1"/>
          <p:nvPr/>
        </p:nvSpPr>
        <p:spPr>
          <a:xfrm>
            <a:off x="1076960" y="1270000"/>
            <a:ext cx="10038080" cy="2862322"/>
          </a:xfrm>
          <a:prstGeom prst="rect">
            <a:avLst/>
          </a:prstGeom>
          <a:noFill/>
        </p:spPr>
        <p:txBody>
          <a:bodyPr wrap="square" rtlCol="0">
            <a:spAutoFit/>
          </a:bodyPr>
          <a:lstStyle/>
          <a:p>
            <a:r>
              <a:rPr lang="en-IN" dirty="0"/>
              <a:t>Data understanding:</a:t>
            </a:r>
          </a:p>
          <a:p>
            <a:endParaRPr lang="en-IN" dirty="0"/>
          </a:p>
          <a:p>
            <a:pPr marL="285750" indent="-285750">
              <a:buFont typeface="Arial" panose="020B0604020202020204" pitchFamily="34" charset="0"/>
              <a:buChar char="•"/>
            </a:pPr>
            <a:r>
              <a:rPr lang="en-IN" dirty="0"/>
              <a:t>There are 39717 rows(which refers to unique applicants) and 111 columns in the data.</a:t>
            </a:r>
          </a:p>
          <a:p>
            <a:r>
              <a:rPr lang="en-IN" dirty="0"/>
              <a:t>There are no duplicate rows in the data.</a:t>
            </a:r>
          </a:p>
          <a:p>
            <a:endParaRPr lang="en-IN" dirty="0"/>
          </a:p>
          <a:p>
            <a:pPr marL="285750" indent="-285750">
              <a:buFont typeface="Arial" panose="020B0604020202020204" pitchFamily="34" charset="0"/>
              <a:buChar char="•"/>
            </a:pPr>
            <a:r>
              <a:rPr lang="en-IN" dirty="0"/>
              <a:t>Some of the duplicate data is removed, columns with null values are dropped</a:t>
            </a:r>
          </a:p>
          <a:p>
            <a:endParaRPr lang="en-IN" dirty="0"/>
          </a:p>
          <a:p>
            <a:pPr marL="285750" indent="-285750">
              <a:buFont typeface="Arial" panose="020B0604020202020204" pitchFamily="34" charset="0"/>
              <a:buChar char="•"/>
            </a:pPr>
            <a:r>
              <a:rPr lang="en-IN" dirty="0"/>
              <a:t>On just basic analysis, we could sense that some attributes like, grades, salary and interest rate could be some of the important columns in which analysis has to be done to identify the defaulters and non defaulters.</a:t>
            </a:r>
          </a:p>
        </p:txBody>
      </p:sp>
    </p:spTree>
    <p:extLst>
      <p:ext uri="{BB962C8B-B14F-4D97-AF65-F5344CB8AC3E}">
        <p14:creationId xmlns:p14="http://schemas.microsoft.com/office/powerpoint/2010/main" val="344151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041008-49F3-3280-6B64-AD26066D51FF}"/>
              </a:ext>
            </a:extLst>
          </p:cNvPr>
          <p:cNvSpPr txBox="1"/>
          <p:nvPr/>
        </p:nvSpPr>
        <p:spPr>
          <a:xfrm>
            <a:off x="1143000" y="822960"/>
            <a:ext cx="9906000" cy="5632311"/>
          </a:xfrm>
          <a:prstGeom prst="rect">
            <a:avLst/>
          </a:prstGeom>
          <a:noFill/>
        </p:spPr>
        <p:txBody>
          <a:bodyPr wrap="square" rtlCol="0">
            <a:spAutoFit/>
          </a:bodyPr>
          <a:lstStyle/>
          <a:p>
            <a:r>
              <a:rPr lang="en-IN" dirty="0"/>
              <a:t>Data cleaning and manipulation:</a:t>
            </a:r>
          </a:p>
          <a:p>
            <a:endParaRPr lang="en-IN" dirty="0"/>
          </a:p>
          <a:p>
            <a:pPr marL="285750" indent="-285750">
              <a:buFont typeface="Arial" panose="020B0604020202020204" pitchFamily="34" charset="0"/>
              <a:buChar char="•"/>
            </a:pPr>
            <a:r>
              <a:rPr lang="en-IN" dirty="0"/>
              <a:t>Column employment length is cleaned to get only number instead of decimal.</a:t>
            </a:r>
          </a:p>
          <a:p>
            <a:pPr marL="285750" indent="-285750">
              <a:buFont typeface="Arial" panose="020B0604020202020204" pitchFamily="34" charset="0"/>
              <a:buChar char="•"/>
            </a:pPr>
            <a:r>
              <a:rPr lang="en-IN" dirty="0"/>
              <a:t>From interest rate % symbol is removed to make it easier for calculation and plotting graph.</a:t>
            </a:r>
          </a:p>
          <a:p>
            <a:pPr marL="285750" indent="-285750">
              <a:buFont typeface="Arial" panose="020B0604020202020204" pitchFamily="34" charset="0"/>
              <a:buChar char="•"/>
            </a:pPr>
            <a:r>
              <a:rPr lang="en-IN" dirty="0"/>
              <a:t>The column amount is converted to numeric format to find correlation.</a:t>
            </a:r>
          </a:p>
          <a:p>
            <a:pPr marL="285750" indent="-285750">
              <a:buFont typeface="Arial" panose="020B0604020202020204" pitchFamily="34" charset="0"/>
              <a:buChar char="•"/>
            </a:pPr>
            <a:r>
              <a:rPr lang="en-IN" dirty="0"/>
              <a:t>Some of the outlier are removed from the interest column. Average interest rate is 12% and it jumped from 15% to 25% after 75</a:t>
            </a:r>
            <a:r>
              <a:rPr lang="en-IN" baseline="30000" dirty="0"/>
              <a:t>th</a:t>
            </a:r>
            <a:r>
              <a:rPr lang="en-IN" dirty="0"/>
              <a:t> percentile.</a:t>
            </a:r>
          </a:p>
          <a:p>
            <a:endParaRPr lang="en-IN" dirty="0"/>
          </a:p>
          <a:p>
            <a:r>
              <a:rPr lang="en-IN" dirty="0"/>
              <a:t>Data Analysis:</a:t>
            </a:r>
          </a:p>
          <a:p>
            <a:endParaRPr lang="en-IN" dirty="0"/>
          </a:p>
          <a:p>
            <a:r>
              <a:rPr lang="en-IN" dirty="0"/>
              <a:t>Some of the important analysis are as below:</a:t>
            </a:r>
          </a:p>
          <a:p>
            <a:pPr marL="285750" indent="-285750">
              <a:buFont typeface="Arial" panose="020B0604020202020204" pitchFamily="34" charset="0"/>
              <a:buChar char="•"/>
            </a:pPr>
            <a:r>
              <a:rPr lang="en-IN" dirty="0"/>
              <a:t>We see approximately 83% of loan was fully paid and approximately 14% loans were charged off.</a:t>
            </a:r>
          </a:p>
          <a:p>
            <a:pPr marL="285750" indent="-285750">
              <a:buFont typeface="Arial" panose="020B0604020202020204" pitchFamily="34" charset="0"/>
              <a:buChar char="•"/>
            </a:pPr>
            <a:r>
              <a:rPr lang="en-IN" dirty="0"/>
              <a:t>Major % loans were taken for debt consolidation and credit card bill payment.</a:t>
            </a:r>
          </a:p>
          <a:p>
            <a:pPr marL="285750" indent="-285750">
              <a:buFont typeface="Arial" panose="020B0604020202020204" pitchFamily="34" charset="0"/>
              <a:buChar char="•"/>
            </a:pPr>
            <a:r>
              <a:rPr lang="en-IN" dirty="0"/>
              <a:t>From the heat map we could see that income increases with work experience, which is positive correlation between employment years and annual income.</a:t>
            </a:r>
          </a:p>
          <a:p>
            <a:pPr marL="285750" indent="-285750">
              <a:buFont typeface="Arial" panose="020B0604020202020204" pitchFamily="34" charset="0"/>
              <a:buChar char="•"/>
            </a:pPr>
            <a:r>
              <a:rPr lang="en-IN" dirty="0"/>
              <a:t>Also heat map indicate negative correlation between DTI and annual income. DTI is Debt to Income ratio, which is the percentage of the consumer’s monthly gross income that goes towards paying debts. </a:t>
            </a:r>
          </a:p>
          <a:p>
            <a:pPr marL="285750" indent="-285750">
              <a:buFont typeface="Arial" panose="020B0604020202020204" pitchFamily="34" charset="0"/>
              <a:buChar char="•"/>
            </a:pPr>
            <a:r>
              <a:rPr lang="en-IN" dirty="0"/>
              <a:t>From one of the univariate analysis plot we could see close to 14% loans were charged off out of total loan issued.</a:t>
            </a:r>
          </a:p>
          <a:p>
            <a:endParaRPr lang="en-IN" dirty="0"/>
          </a:p>
        </p:txBody>
      </p:sp>
    </p:spTree>
    <p:extLst>
      <p:ext uri="{BB962C8B-B14F-4D97-AF65-F5344CB8AC3E}">
        <p14:creationId xmlns:p14="http://schemas.microsoft.com/office/powerpoint/2010/main" val="1666308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48983B-B84F-6529-B06F-CC5E42E12001}"/>
              </a:ext>
            </a:extLst>
          </p:cNvPr>
          <p:cNvSpPr txBox="1"/>
          <p:nvPr/>
        </p:nvSpPr>
        <p:spPr>
          <a:xfrm>
            <a:off x="1524000" y="1046480"/>
            <a:ext cx="8808720" cy="3416320"/>
          </a:xfrm>
          <a:prstGeom prst="rect">
            <a:avLst/>
          </a:prstGeom>
          <a:noFill/>
        </p:spPr>
        <p:txBody>
          <a:bodyPr wrap="square" rtlCol="0">
            <a:spAutoFit/>
          </a:bodyPr>
          <a:lstStyle/>
          <a:p>
            <a:r>
              <a:rPr lang="en-IN" dirty="0"/>
              <a:t>Conclusion:</a:t>
            </a:r>
          </a:p>
          <a:p>
            <a:endParaRPr lang="en-IN" dirty="0"/>
          </a:p>
          <a:p>
            <a:pPr marL="285750" indent="-285750">
              <a:buFont typeface="Arial" panose="020B0604020202020204" pitchFamily="34" charset="0"/>
              <a:buChar char="•"/>
            </a:pPr>
            <a:r>
              <a:rPr lang="en-IN" dirty="0"/>
              <a:t>Higher the interest rate, higher the charge off ratio.</a:t>
            </a:r>
          </a:p>
          <a:p>
            <a:pPr marL="285750" indent="-285750">
              <a:buFont typeface="Arial" panose="020B0604020202020204" pitchFamily="34" charset="0"/>
              <a:buChar char="•"/>
            </a:pPr>
            <a:r>
              <a:rPr lang="en-IN" dirty="0"/>
              <a:t>Higher the annual income, higher the loan amount slightly.</a:t>
            </a:r>
          </a:p>
          <a:p>
            <a:pPr marL="285750" indent="-285750">
              <a:buFont typeface="Arial" panose="020B0604020202020204" pitchFamily="34" charset="0"/>
              <a:buChar char="•"/>
            </a:pPr>
            <a:r>
              <a:rPr lang="en-IN" dirty="0"/>
              <a:t>Interest rate is increasing with the loan amount increase, this results in high charge off.</a:t>
            </a:r>
          </a:p>
          <a:p>
            <a:pPr marL="285750" indent="-285750">
              <a:buFont typeface="Arial" panose="020B0604020202020204" pitchFamily="34" charset="0"/>
              <a:buChar char="•"/>
            </a:pPr>
            <a:r>
              <a:rPr lang="en-IN" dirty="0"/>
              <a:t>Increase in charge off rate with increase in loan tenure.</a:t>
            </a:r>
          </a:p>
          <a:p>
            <a:pPr marL="285750" indent="-285750">
              <a:buFont typeface="Arial" panose="020B0604020202020204" pitchFamily="34" charset="0"/>
              <a:buChar char="•"/>
            </a:pPr>
            <a:r>
              <a:rPr lang="en-IN" dirty="0"/>
              <a:t>Higher percentage of loan amount is recovered when annual income is high.</a:t>
            </a:r>
          </a:p>
          <a:p>
            <a:pPr marL="285750" indent="-285750">
              <a:buFont typeface="Arial" panose="020B0604020202020204" pitchFamily="34" charset="0"/>
              <a:buChar char="•"/>
            </a:pPr>
            <a:r>
              <a:rPr lang="en-IN" dirty="0"/>
              <a:t>Those who have pub-rec(Public record) value 1 or 2 have charged off chances higher than those who have no </a:t>
            </a:r>
            <a:r>
              <a:rPr lang="en-IN" dirty="0" err="1"/>
              <a:t>derogaratory</a:t>
            </a:r>
            <a:r>
              <a:rPr lang="en-IN" dirty="0"/>
              <a:t> public record.</a:t>
            </a:r>
          </a:p>
          <a:p>
            <a:pPr marL="285750" indent="-285750">
              <a:buFont typeface="Arial" panose="020B0604020202020204" pitchFamily="34" charset="0"/>
              <a:buChar char="•"/>
            </a:pPr>
            <a:r>
              <a:rPr lang="en-IN" dirty="0"/>
              <a:t>Those who have </a:t>
            </a:r>
            <a:r>
              <a:rPr lang="en-IN" dirty="0" err="1"/>
              <a:t>pub_rec_bankruptcies</a:t>
            </a:r>
            <a:r>
              <a:rPr lang="en-IN" dirty="0"/>
              <a:t> value 1, have charged off proportion higher than who have no </a:t>
            </a:r>
            <a:r>
              <a:rPr lang="en-IN" dirty="0" err="1"/>
              <a:t>pub_rec_bankrupticies</a:t>
            </a:r>
            <a:r>
              <a:rPr lang="en-IN" dirty="0"/>
              <a: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90705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8E9412-BC5A-9097-A7BF-8D4E6248F183}"/>
              </a:ext>
            </a:extLst>
          </p:cNvPr>
          <p:cNvSpPr/>
          <p:nvPr/>
        </p:nvSpPr>
        <p:spPr>
          <a:xfrm>
            <a:off x="2875280" y="2644170"/>
            <a:ext cx="6014720" cy="1569660"/>
          </a:xfrm>
          <a:prstGeom prst="rect">
            <a:avLst/>
          </a:prstGeom>
          <a:noFill/>
        </p:spPr>
        <p:txBody>
          <a:bodyPr wrap="square" lIns="91440" tIns="45720" rIns="91440" bIns="45720">
            <a:spAutoFit/>
          </a:bodyPr>
          <a:lstStyle/>
          <a:p>
            <a:pPr algn="ctr"/>
            <a:r>
              <a:rPr lang="en-US" sz="9600" b="1" cap="none" spc="50" dirty="0">
                <a:ln w="0"/>
                <a:solidFill>
                  <a:schemeClr val="bg2"/>
                </a:solidFill>
                <a:effectLst>
                  <a:innerShdw blurRad="63500" dist="50800" dir="13500000">
                    <a:srgbClr val="000000">
                      <a:alpha val="50000"/>
                    </a:srgbClr>
                  </a:innerShdw>
                </a:effectLst>
              </a:rPr>
              <a:t>Thank</a:t>
            </a:r>
            <a:r>
              <a:rPr lang="en-US" sz="5400" b="1" cap="none" spc="50" dirty="0">
                <a:ln w="0"/>
                <a:solidFill>
                  <a:schemeClr val="bg2"/>
                </a:solidFill>
                <a:effectLst>
                  <a:innerShdw blurRad="63500" dist="50800" dir="13500000">
                    <a:srgbClr val="000000">
                      <a:alpha val="50000"/>
                    </a:srgbClr>
                  </a:innerShdw>
                </a:effectLst>
              </a:rPr>
              <a:t> </a:t>
            </a:r>
            <a:r>
              <a:rPr lang="en-US" sz="9600" b="1" spc="50" dirty="0">
                <a:ln w="0"/>
                <a:solidFill>
                  <a:schemeClr val="bg2"/>
                </a:solidFill>
                <a:effectLst>
                  <a:innerShdw blurRad="63500" dist="50800" dir="13500000">
                    <a:srgbClr val="000000">
                      <a:alpha val="50000"/>
                    </a:srgbClr>
                  </a:innerShdw>
                </a:effectLst>
              </a:rPr>
              <a:t>Y</a:t>
            </a:r>
            <a:r>
              <a:rPr lang="en-US" sz="9600" b="1" cap="none" spc="50" dirty="0">
                <a:ln w="0"/>
                <a:solidFill>
                  <a:schemeClr val="bg2"/>
                </a:solidFill>
                <a:effectLst>
                  <a:innerShdw blurRad="63500" dist="50800" dir="13500000">
                    <a:srgbClr val="000000">
                      <a:alpha val="50000"/>
                    </a:srgbClr>
                  </a:innerShdw>
                </a:effectLst>
              </a:rPr>
              <a:t>ou</a:t>
            </a:r>
          </a:p>
        </p:txBody>
      </p:sp>
    </p:spTree>
    <p:extLst>
      <p:ext uri="{BB962C8B-B14F-4D97-AF65-F5344CB8AC3E}">
        <p14:creationId xmlns:p14="http://schemas.microsoft.com/office/powerpoint/2010/main" val="21922757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TM02900743[[fn=Organic]]</Template>
  <TotalTime>241</TotalTime>
  <Words>597</Words>
  <Application>Microsoft Office PowerPoint</Application>
  <PresentationFormat>Widescreen</PresentationFormat>
  <Paragraphs>57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Garamond</vt:lpstr>
      <vt:lpstr>Times New Roman</vt:lpstr>
      <vt:lpstr>Wingdings</vt:lpstr>
      <vt:lpstr>Organic</vt:lpstr>
      <vt:lpstr>Lending Club Case Study</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Rashmi Narayanappa (MINDTREE LIMITED)</dc:creator>
  <cp:lastModifiedBy>Rashmi Narayanappa (MINDTREE LIMITED)</cp:lastModifiedBy>
  <cp:revision>1</cp:revision>
  <dcterms:created xsi:type="dcterms:W3CDTF">2022-10-05T07:06:06Z</dcterms:created>
  <dcterms:modified xsi:type="dcterms:W3CDTF">2022-10-05T11:07:45Z</dcterms:modified>
</cp:coreProperties>
</file>