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14630400" cy="8229600"/>
  <p:embeddedFontLst>
    <p:embeddedFont>
      <p:font typeface="BWJTUE+Arial-BoldMT" panose="020B0604020202020204"/>
      <p:regular r:id="rId13"/>
    </p:embeddedFont>
    <p:embeddedFont>
      <p:font typeface="Rockwell" panose="02060603020205020403" pitchFamily="18" charset="0"/>
      <p:regular r:id="rId14"/>
      <p:bold r:id="rId15"/>
    </p:embeddedFont>
    <p:embeddedFont>
      <p:font typeface="Tomorrow" pitchFamily="2" charset="0"/>
      <p:bold r:id="rId16"/>
    </p:embeddedFont>
    <p:embeddedFont>
      <p:font typeface="Tw Cen MT" panose="020B0602020104020603" pitchFamily="34" charset="0"/>
      <p:regular r:id="rId17"/>
      <p:bold r:id="rId18"/>
    </p:embeddedFont>
    <p:embeddedFont>
      <p:font typeface="WEKGQP+ArialMT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52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7686" y="395327"/>
            <a:ext cx="6586219" cy="614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Exploring CRM data to strengthen customer relationships</a:t>
            </a:r>
          </a:p>
          <a:p>
            <a:pPr marL="2109501" marR="0">
              <a:lnSpc>
                <a:spcPts val="2234"/>
              </a:lnSpc>
              <a:spcBef>
                <a:spcPts val="598"/>
              </a:spcBef>
              <a:spcAft>
                <a:spcPts val="0"/>
              </a:spcAft>
            </a:pPr>
            <a:r>
              <a:rPr sz="17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and tailor strategies.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1239" y="1882552"/>
            <a:ext cx="6851401" cy="3193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64"/>
              </a:lnSpc>
              <a:spcBef>
                <a:spcPts val="0"/>
              </a:spcBef>
              <a:spcAft>
                <a:spcPts val="0"/>
              </a:spcAft>
            </a:pPr>
            <a:r>
              <a:rPr sz="525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Navigating Customer</a:t>
            </a:r>
          </a:p>
          <a:p>
            <a:pPr marL="0" marR="0">
              <a:lnSpc>
                <a:spcPts val="5864"/>
              </a:lnSpc>
              <a:spcBef>
                <a:spcPts val="646"/>
              </a:spcBef>
              <a:spcAft>
                <a:spcPts val="0"/>
              </a:spcAft>
            </a:pPr>
            <a:r>
              <a:rPr sz="525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Retention for Long-</a:t>
            </a:r>
          </a:p>
          <a:p>
            <a:pPr marL="0" marR="0">
              <a:lnSpc>
                <a:spcPts val="5864"/>
              </a:lnSpc>
              <a:spcBef>
                <a:spcPts val="696"/>
              </a:spcBef>
              <a:spcAft>
                <a:spcPts val="0"/>
              </a:spcAft>
            </a:pPr>
            <a:r>
              <a:rPr sz="525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Term Success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1239" y="5582854"/>
            <a:ext cx="7376448" cy="166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"In the dynamic landscape of customer relationships, our journey begins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with the pursuit of long-term success through effective retention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strategies. Join us as we delve deep into targeted retention initiatives,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gender-specific campaigns, and engaging younger audiences to chart the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course to sustained growth and customer loyalty."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4639" y="1492156"/>
            <a:ext cx="8722151" cy="57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sz="40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Conclusion</a:t>
            </a:r>
            <a:r>
              <a:rPr sz="4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4000" b="1" spc="1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and</a:t>
            </a:r>
            <a:r>
              <a:rPr sz="4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40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Future</a:t>
            </a:r>
            <a:r>
              <a:rPr sz="4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40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Horizons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4639" y="2544792"/>
            <a:ext cx="8966866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63">
              <a:lnSpc>
                <a:spcPts val="1955"/>
              </a:lnSpc>
            </a:pPr>
            <a:r>
              <a:rPr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Recap: "Reflecting on targeted strategies, data-driven decisions, and the proactive</a:t>
            </a:r>
            <a:r>
              <a:rPr lang="en-IN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measures paving the way to long-term success. Anticipate the integration of AI, enhanced</a:t>
            </a:r>
            <a:r>
              <a:rPr lang="en-IN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data analytics, and a</a:t>
            </a:r>
            <a:r>
              <a:rPr lang="en-IN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lang="en-US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continuous focus on customer feedback for future excellence."</a:t>
            </a:r>
          </a:p>
          <a:p>
            <a:pPr marL="61563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C9C9C0"/>
              </a:solidFill>
              <a:latin typeface="Tomorrow" pitchFamily="2" charset="0"/>
              <a:cs typeface="WEKGQP+Arial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243" y="4632613"/>
            <a:ext cx="337736" cy="41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54589" y="4632613"/>
            <a:ext cx="337736" cy="41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6752" y="4661209"/>
            <a:ext cx="312963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Data-Driven Strategies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11038" y="4661209"/>
            <a:ext cx="227935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</a:rPr>
              <a:t>Integration</a:t>
            </a:r>
            <a:r>
              <a:rPr sz="22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 </a:t>
            </a:r>
            <a:r>
              <a:rPr sz="2200" b="1" spc="-10" dirty="0">
                <a:solidFill>
                  <a:srgbClr val="EDEDE8"/>
                </a:solidFill>
                <a:latin typeface="BWJTUE+Arial-BoldMT"/>
                <a:cs typeface="BWJTUE+Arial-BoldMT"/>
              </a:rPr>
              <a:t>of</a:t>
            </a:r>
            <a:r>
              <a:rPr sz="22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 </a:t>
            </a:r>
            <a:r>
              <a:rPr sz="2200" b="1" spc="-10" dirty="0">
                <a:solidFill>
                  <a:srgbClr val="EDEDE8"/>
                </a:solidFill>
                <a:latin typeface="BWJTUE+Arial-BoldMT"/>
                <a:cs typeface="BWJTUE+Arial-BoldMT"/>
              </a:rPr>
              <a:t>AI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46752" y="5198557"/>
            <a:ext cx="3707733" cy="130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Utilizing insights from advanced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analytics to drive targeted strategies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and initiatives, enhancing customer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retention and satisfaction.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11039" y="5198557"/>
            <a:ext cx="3511043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Embracing AI for enhanced data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analytics and leveraging customer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feedback for continuous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11039" y="6264977"/>
            <a:ext cx="3671468" cy="228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improvement and future excellence.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15721" y="1661206"/>
            <a:ext cx="2866567" cy="57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sz="4000" b="1" spc="2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My</a:t>
            </a:r>
            <a:r>
              <a:rPr sz="4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4000" b="1" spc="1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29433" y="935301"/>
            <a:ext cx="7955009" cy="57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sz="40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Targeted</a:t>
            </a:r>
            <a:r>
              <a:rPr sz="4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40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Retention</a:t>
            </a:r>
            <a:r>
              <a:rPr sz="4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4000" b="1" spc="1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Programs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9433" y="2099023"/>
            <a:ext cx="9801383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63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Objective: "Our primary aim is to reduce churn and strengthen connections with our esteemed</a:t>
            </a:r>
          </a:p>
          <a:p>
            <a:pPr marL="0" marR="0">
              <a:lnSpc>
                <a:spcPts val="1955"/>
              </a:lnSpc>
              <a:spcBef>
                <a:spcPts val="809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AgeBucket 50+ customers through personalized retention programs and incentives, elevating their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satisfaction and loyalty."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1603" y="3582384"/>
            <a:ext cx="1865818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Personalized</a:t>
            </a:r>
          </a:p>
          <a:p>
            <a:pPr marL="0" marR="0">
              <a:lnSpc>
                <a:spcPts val="2443"/>
              </a:lnSpc>
              <a:spcBef>
                <a:spcPts val="34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Programs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3837" y="3582384"/>
            <a:ext cx="1726672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</a:rPr>
              <a:t>Elevated</a:t>
            </a:r>
          </a:p>
          <a:p>
            <a:pPr marL="0" marR="0">
              <a:lnSpc>
                <a:spcPts val="2443"/>
              </a:lnSpc>
              <a:spcBef>
                <a:spcPts val="34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Satisfaction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6072" y="3582384"/>
            <a:ext cx="1834354" cy="623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Deepening</a:t>
            </a:r>
          </a:p>
          <a:p>
            <a:pPr marL="0" marR="0">
              <a:lnSpc>
                <a:spcPts val="2443"/>
              </a:lnSpc>
              <a:spcBef>
                <a:spcPts val="340"/>
              </a:spcBef>
              <a:spcAft>
                <a:spcPts val="0"/>
              </a:spcAft>
            </a:pPr>
            <a:r>
              <a:rPr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Connections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1603" y="4466918"/>
            <a:ext cx="1930655" cy="233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Designing tailored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3837" y="4466918"/>
            <a:ext cx="2732906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Anticipating a notable rise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in loyalty and contentment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among the valued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6072" y="4466918"/>
            <a:ext cx="1905764" cy="592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Strengthening the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relationships with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51603" y="4822392"/>
            <a:ext cx="2448942" cy="592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programs that resonate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specifically with the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6072" y="5177864"/>
            <a:ext cx="2751169" cy="1708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AgeBucket 50+ customers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through proactive and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personalized retention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strategies, leading to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robust, enduring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51603" y="5533338"/>
            <a:ext cx="2671788" cy="592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preferences and needs of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the AgeBucket 50+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43837" y="5533338"/>
            <a:ext cx="2726977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AgeBucket 50+ age group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due to the implementation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of these targeted and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51603" y="6244283"/>
            <a:ext cx="2597183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demographic, fostering a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deeper connection and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enhancing satisfaction.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43837" y="6599756"/>
            <a:ext cx="2449093" cy="233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personalized initiatives.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36072" y="6955230"/>
            <a:ext cx="140027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connections</a:t>
            </a:r>
            <a:r>
              <a:rPr sz="1750" dirty="0">
                <a:solidFill>
                  <a:srgbClr val="C9C9C0"/>
                </a:solidFill>
                <a:latin typeface="WEKGQP+ArialMT"/>
                <a:cs typeface="WEKGQP+ArialM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5907" y="3118905"/>
            <a:ext cx="9154803" cy="127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sz="40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Personalized</a:t>
            </a:r>
            <a:r>
              <a:rPr sz="4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40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Retention</a:t>
            </a:r>
            <a:r>
              <a:rPr sz="4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Solutions:</a:t>
            </a:r>
          </a:p>
          <a:p>
            <a:pPr marL="0" marR="0">
              <a:lnSpc>
                <a:spcPts val="4886"/>
              </a:lnSpc>
              <a:spcBef>
                <a:spcPts val="581"/>
              </a:spcBef>
              <a:spcAft>
                <a:spcPts val="0"/>
              </a:spcAft>
            </a:pPr>
            <a:r>
              <a:rPr sz="4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Sculpting </a:t>
            </a:r>
            <a:r>
              <a:rPr sz="40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Enduring</a:t>
            </a:r>
            <a:r>
              <a:rPr sz="4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40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Connections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5036" y="5411877"/>
            <a:ext cx="337736" cy="41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87331" y="5411877"/>
            <a:ext cx="337736" cy="41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79505" y="5411877"/>
            <a:ext cx="337736" cy="41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1546" y="5440474"/>
            <a:ext cx="132510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Tailoring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43782" y="5440474"/>
            <a:ext cx="22509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Communication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36016" y="5440474"/>
            <a:ext cx="34065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Empathy and Excellence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1546" y="5787691"/>
            <a:ext cx="151090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Incentives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43782" y="5995067"/>
            <a:ext cx="1270396" cy="209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Customizing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51546" y="6342254"/>
            <a:ext cx="2320306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Fostering deep-rooted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connections through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personalized incentives</a:t>
            </a:r>
            <a:r>
              <a:rPr sz="1600" dirty="0">
                <a:solidFill>
                  <a:srgbClr val="C9C9C0"/>
                </a:solidFill>
                <a:latin typeface="WEKGQP+ArialMT"/>
                <a:cs typeface="WEKGQP+ArialMT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43782" y="6350541"/>
            <a:ext cx="255723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communication to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individual customer needs</a:t>
            </a:r>
            <a:r>
              <a:rPr sz="1600" dirty="0">
                <a:solidFill>
                  <a:srgbClr val="C9C9C0"/>
                </a:solidFill>
                <a:latin typeface="WEKGQP+ArialMT"/>
                <a:cs typeface="WEKGQP+ArialMT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036016" y="6342253"/>
            <a:ext cx="1529110" cy="213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Commitment to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036016" y="6697726"/>
            <a:ext cx="2387972" cy="927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understanding, empathy,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and customer-centric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excellence.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29433" y="1216883"/>
            <a:ext cx="9775296" cy="1268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Understanding</a:t>
            </a:r>
            <a:r>
              <a:rPr sz="3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3600" b="1" spc="12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Customer</a:t>
            </a:r>
            <a:r>
              <a:rPr sz="3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3600" b="1" spc="12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Dynamics:</a:t>
            </a:r>
          </a:p>
          <a:p>
            <a:pPr marL="0" marR="0">
              <a:lnSpc>
                <a:spcPts val="4886"/>
              </a:lnSpc>
              <a:spcBef>
                <a:spcPts val="581"/>
              </a:spcBef>
              <a:spcAft>
                <a:spcPts val="0"/>
              </a:spcAft>
            </a:pPr>
            <a:r>
              <a:rPr sz="3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Insights </a:t>
            </a:r>
            <a:r>
              <a:rPr sz="3600" b="1" spc="1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and</a:t>
            </a:r>
            <a:r>
              <a:rPr sz="3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36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Strategies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8320" y="3130281"/>
            <a:ext cx="337796" cy="3415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1</a:t>
            </a:r>
          </a:p>
          <a:p>
            <a:pPr marL="59" marR="0">
              <a:lnSpc>
                <a:spcPts val="2931"/>
              </a:lnSpc>
              <a:spcBef>
                <a:spcPts val="8947"/>
              </a:spcBef>
              <a:spcAft>
                <a:spcPts val="0"/>
              </a:spcAft>
            </a:pPr>
            <a:r>
              <a:rPr sz="26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2</a:t>
            </a:r>
          </a:p>
          <a:p>
            <a:pPr marL="0" marR="0">
              <a:lnSpc>
                <a:spcPts val="2931"/>
              </a:lnSpc>
              <a:spcBef>
                <a:spcPts val="8897"/>
              </a:spcBef>
              <a:spcAft>
                <a:spcPts val="0"/>
              </a:spcAft>
            </a:pPr>
            <a:r>
              <a:rPr sz="26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4745" y="3131138"/>
            <a:ext cx="397648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Mapping Customer Journeys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84746" y="3668486"/>
            <a:ext cx="7622632" cy="489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Focusing on retention across varied segments and unraveling churn drivers.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84745" y="4633468"/>
            <a:ext cx="277328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Leveraging Insights</a:t>
            </a:r>
            <a:endParaRPr sz="2000" b="1" dirty="0">
              <a:solidFill>
                <a:srgbClr val="EDEDE8"/>
              </a:solidFill>
              <a:latin typeface="Tomorrow" pitchFamily="2" charset="0"/>
              <a:cs typeface="BWJTUE+Arial-Bold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4746" y="5170816"/>
            <a:ext cx="5521257" cy="489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Crafting targeted strategies to stem attrition effectively.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84745" y="6135799"/>
            <a:ext cx="254191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Forging Pathways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84746" y="6673146"/>
            <a:ext cx="7436386" cy="489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Navigating diverse terrains of customer relationships for sustained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9200" y="582169"/>
            <a:ext cx="7549328" cy="102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9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The</a:t>
            </a:r>
            <a:r>
              <a:rPr sz="32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Challenge: Cracking</a:t>
            </a:r>
            <a:r>
              <a:rPr sz="3200" b="1" spc="-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32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the </a:t>
            </a:r>
            <a:r>
              <a:rPr sz="3200" b="1" spc="-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Churn</a:t>
            </a:r>
          </a:p>
          <a:p>
            <a:pPr marL="0" marR="0">
              <a:lnSpc>
                <a:spcPts val="3894"/>
              </a:lnSpc>
              <a:spcBef>
                <a:spcPts val="463"/>
              </a:spcBef>
              <a:spcAft>
                <a:spcPts val="0"/>
              </a:spcAft>
            </a:pPr>
            <a:r>
              <a:rPr sz="3200" b="1" spc="-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29200" y="1974515"/>
            <a:ext cx="8049731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74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Problem Statement: "Our challenge revolves around understanding and reducing churn rates across</a:t>
            </a:r>
            <a:r>
              <a:rPr lang="en-IN"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diverse customer segments. Upon analyzing the data, we've identified a higher churn rate among the</a:t>
            </a:r>
            <a:r>
              <a:rPr lang="en-IN"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AgeBucket 50+ customer segment, signifying a significant area where improvements are essential."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9570" y="3439256"/>
            <a:ext cx="300160" cy="1815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7"/>
              </a:lnSpc>
              <a:spcBef>
                <a:spcPts val="0"/>
              </a:spcBef>
              <a:spcAft>
                <a:spcPts val="0"/>
              </a:spcAft>
            </a:pPr>
            <a:r>
              <a:rPr sz="21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1</a:t>
            </a:r>
          </a:p>
          <a:p>
            <a:pPr marL="0" marR="0">
              <a:lnSpc>
                <a:spcPts val="2337"/>
              </a:lnSpc>
              <a:spcBef>
                <a:spcPts val="9369"/>
              </a:spcBef>
              <a:spcAft>
                <a:spcPts val="0"/>
              </a:spcAft>
            </a:pPr>
            <a:r>
              <a:rPr sz="21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68878" y="3439990"/>
            <a:ext cx="353173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Understanding Churn Dynamics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68878" y="3868136"/>
            <a:ext cx="647063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Analyzing the churn trends and identifying the contributing factors across various</a:t>
            </a:r>
            <a:r>
              <a:rPr lang="en-IN"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customer segments to unravel the underlying dynamics.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68879" y="4920412"/>
            <a:ext cx="230317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Data-Driven</a:t>
            </a:r>
            <a:r>
              <a:rPr sz="16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 Insights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68878" y="5348559"/>
            <a:ext cx="689408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Utilizing advanced analytics platforms to gain detailed insights into the reasons behind</a:t>
            </a:r>
            <a:r>
              <a:rPr lang="en-IN"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churn, and to identify patterns that could aid in formulating targeted strategies.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29510" y="6683352"/>
            <a:ext cx="300160" cy="33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7"/>
              </a:lnSpc>
              <a:spcBef>
                <a:spcPts val="0"/>
              </a:spcBef>
              <a:spcAft>
                <a:spcPts val="0"/>
              </a:spcAft>
            </a:pPr>
            <a:r>
              <a:rPr sz="21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68878" y="6684085"/>
            <a:ext cx="412254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Implementing</a:t>
            </a:r>
            <a:r>
              <a:rPr sz="175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 Improvement Measures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68878" y="7112232"/>
            <a:ext cx="7012018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Developing and implementing corrective strategies aimed at minimizing the churn rates,</a:t>
            </a:r>
            <a:r>
              <a:rPr lang="en-IN"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especially within the AgeBucket 50+ segment.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43" y="2542293"/>
            <a:ext cx="5248081" cy="418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21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Unveiling Gender 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943" y="3298814"/>
            <a:ext cx="77286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27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Objective: "We aim to decipher the nuances of gender-specific churn, creating campaigns tailored to</a:t>
            </a:r>
            <a:r>
              <a:rPr lang="en-IN" sz="13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3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address the distinct challenges faced by our female clientele, ultimately fostering unwavering loyalty and</a:t>
            </a:r>
            <a:r>
              <a:rPr lang="en-IN" sz="13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3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satisfaction."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8565" y="5192716"/>
            <a:ext cx="1604928" cy="734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Understanding</a:t>
            </a:r>
          </a:p>
          <a:p>
            <a:pPr marL="0" marR="0">
              <a:lnSpc>
                <a:spcPts val="1810"/>
              </a:lnSpc>
              <a:spcBef>
                <a:spcPts val="215"/>
              </a:spcBef>
              <a:spcAft>
                <a:spcPts val="0"/>
              </a:spcAft>
            </a:pPr>
            <a:r>
              <a:rPr sz="14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Female</a:t>
            </a:r>
            <a:r>
              <a:rPr sz="14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14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Churn</a:t>
            </a:r>
          </a:p>
          <a:p>
            <a:pPr marL="0" marR="0">
              <a:lnSpc>
                <a:spcPts val="1810"/>
              </a:lnSpc>
              <a:spcBef>
                <a:spcPts val="265"/>
              </a:spcBef>
              <a:spcAft>
                <a:spcPts val="0"/>
              </a:spcAft>
            </a:pPr>
            <a:r>
              <a:rPr sz="1400" b="1" spc="1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Dynamics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67723" y="5222542"/>
            <a:ext cx="1707861" cy="47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Personalized</a:t>
            </a:r>
          </a:p>
          <a:p>
            <a:pPr marL="0" marR="0">
              <a:lnSpc>
                <a:spcPts val="1810"/>
              </a:lnSpc>
              <a:spcBef>
                <a:spcPts val="215"/>
              </a:spcBef>
              <a:spcAft>
                <a:spcPts val="0"/>
              </a:spcAft>
            </a:pPr>
            <a:r>
              <a:rPr sz="14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Communication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06580" y="5222542"/>
            <a:ext cx="1866479" cy="268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10" dirty="0">
                <a:solidFill>
                  <a:srgbClr val="EDEDE8"/>
                </a:solidFill>
                <a:latin typeface="BWJTUE+Arial-BoldMT"/>
                <a:cs typeface="BWJTUE+Arial-BoldMT"/>
              </a:rPr>
              <a:t>Fostering</a:t>
            </a:r>
            <a:r>
              <a:rPr sz="16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 </a:t>
            </a:r>
            <a:r>
              <a:rPr sz="1600" b="1" spc="10" dirty="0">
                <a:solidFill>
                  <a:srgbClr val="EDEDE8"/>
                </a:solidFill>
                <a:latin typeface="BWJTUE+Arial-BoldMT"/>
                <a:cs typeface="BWJTUE+Arial-BoldMT"/>
              </a:rPr>
              <a:t>Loyalty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09075" y="5628984"/>
            <a:ext cx="2202164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Anticipating a significant</a:t>
            </a:r>
          </a:p>
          <a:p>
            <a:pPr marL="0" marR="0">
              <a:lnSpc>
                <a:spcPts val="1448"/>
              </a:lnSpc>
              <a:spcBef>
                <a:spcPts val="676"/>
              </a:spcBef>
              <a:spcAft>
                <a:spcPts val="0"/>
              </a:spcAft>
            </a:pP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transformation in retention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rates and satisfaction levels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among our female customer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base due to personalized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and effective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36936" y="5950855"/>
            <a:ext cx="195412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Crafting personalized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943" y="6216671"/>
            <a:ext cx="1827123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Delving into the unique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reasons behind female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churn through 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24174" y="6164846"/>
            <a:ext cx="2183384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communication approaches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to resonate with the specific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needs and preferences of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our female customers,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enhancing their loyalty and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c</a:t>
            </a:r>
            <a:r>
              <a:rPr sz="1200" dirty="0" err="1">
                <a:solidFill>
                  <a:srgbClr val="C9C9C0"/>
                </a:solidFill>
                <a:latin typeface="Tomorrow" pitchFamily="2" charset="0"/>
                <a:cs typeface="WEKGQP+ArialMT"/>
              </a:rPr>
              <a:t>ontentment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12953" y="6917477"/>
            <a:ext cx="190978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comprehensive analysis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aimed at developing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09075" y="6795970"/>
            <a:ext cx="176398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communication</a:t>
            </a:r>
            <a:r>
              <a:rPr sz="1300" dirty="0">
                <a:solidFill>
                  <a:srgbClr val="C9C9C0"/>
                </a:solidFill>
                <a:latin typeface="WEKGQP+ArialMT"/>
                <a:cs typeface="WEKGQP+ArialMT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29943" y="7440348"/>
            <a:ext cx="224776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targeted retention strategies.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9474" y="423355"/>
            <a:ext cx="5518514" cy="1353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sz="4350" b="1" spc="10" dirty="0">
                <a:solidFill>
                  <a:srgbClr val="EDEDE8"/>
                </a:solidFill>
                <a:latin typeface="BWJTUE+Arial-BoldMT"/>
                <a:cs typeface="BWJTUE+Arial-BoldMT"/>
              </a:rPr>
              <a:t>Captivating</a:t>
            </a:r>
            <a:r>
              <a:rPr sz="435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 the </a:t>
            </a:r>
            <a:r>
              <a:rPr sz="4350" b="1" spc="14" dirty="0">
                <a:solidFill>
                  <a:srgbClr val="EDEDE8"/>
                </a:solidFill>
                <a:latin typeface="BWJTUE+Arial-BoldMT"/>
                <a:cs typeface="BWJTUE+Arial-BoldMT"/>
              </a:rPr>
              <a:t>Next</a:t>
            </a:r>
          </a:p>
          <a:p>
            <a:pPr marL="0" marR="0">
              <a:lnSpc>
                <a:spcPts val="4886"/>
              </a:lnSpc>
              <a:spcBef>
                <a:spcPts val="581"/>
              </a:spcBef>
              <a:spcAft>
                <a:spcPts val="0"/>
              </a:spcAft>
            </a:pPr>
            <a:r>
              <a:rPr sz="4350" b="1" spc="10" dirty="0">
                <a:solidFill>
                  <a:srgbClr val="EDEDE8"/>
                </a:solidFill>
                <a:latin typeface="BWJTUE+Arial-BoldMT"/>
                <a:cs typeface="BWJTUE+Arial-BoldMT"/>
              </a:rPr>
              <a:t>Generation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4138" y="2263928"/>
            <a:ext cx="6337621" cy="135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63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C9C9C0"/>
                </a:solidFill>
                <a:latin typeface="WEKGQP+ArialMT"/>
                <a:cs typeface="WEKGQP+ArialMT"/>
              </a:rPr>
              <a:t>Objective: "Embarking on a mission to elevate the banking</a:t>
            </a:r>
          </a:p>
          <a:p>
            <a:pPr marL="0" marR="0">
              <a:lnSpc>
                <a:spcPts val="1955"/>
              </a:lnSpc>
              <a:spcBef>
                <a:spcPts val="809"/>
              </a:spcBef>
              <a:spcAft>
                <a:spcPts val="0"/>
              </a:spcAft>
            </a:pPr>
            <a:r>
              <a:rPr sz="1750" dirty="0">
                <a:solidFill>
                  <a:srgbClr val="C9C9C0"/>
                </a:solidFill>
                <a:latin typeface="WEKGQP+ArialMT"/>
                <a:cs typeface="WEKGQP+ArialMT"/>
              </a:rPr>
              <a:t>experience for the dynamic 18-30 age group through strategic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750" dirty="0">
                <a:solidFill>
                  <a:srgbClr val="C9C9C0"/>
                </a:solidFill>
                <a:latin typeface="WEKGQP+ArialMT"/>
                <a:cs typeface="WEKGQP+ArialMT"/>
              </a:rPr>
              <a:t>initiatives customized to their preferences, envisioning stronger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750" dirty="0">
                <a:solidFill>
                  <a:srgbClr val="C9C9C0"/>
                </a:solidFill>
                <a:latin typeface="WEKGQP+ArialMT"/>
                <a:cs typeface="WEKGQP+ArialMT"/>
              </a:rPr>
              <a:t>loyalty and reduced churn rates."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7763" y="4363811"/>
            <a:ext cx="1906413" cy="804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032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18-30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48601" y="4524518"/>
            <a:ext cx="4267869" cy="804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032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Engagement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6405" y="5354318"/>
            <a:ext cx="2696900" cy="348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Strategic Initiatives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95432" y="5761110"/>
            <a:ext cx="3220694" cy="348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Enhanced Engagement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7847" y="6348591"/>
            <a:ext cx="3426186" cy="168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WEKGQP+ArialMT"/>
                <a:cs typeface="WEKGQP+ArialMT"/>
              </a:rPr>
              <a:t>Developing exclusive offers,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WEKGQP+ArialMT"/>
                <a:cs typeface="WEKGQP+ArialMT"/>
              </a:rPr>
              <a:t>innovative digital features, and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WEKGQP+ArialMT"/>
                <a:cs typeface="WEKGQP+ArialMT"/>
              </a:rPr>
              <a:t>educational resources tailored to the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WEKGQP+ArialMT"/>
                <a:cs typeface="WEKGQP+ArialMT"/>
              </a:rPr>
              <a:t>unique needs of the younger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WEKGQP+ArialMT"/>
                <a:cs typeface="WEKGQP+ArialMT"/>
              </a:rPr>
              <a:t>generation.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34832" y="6450400"/>
            <a:ext cx="4882724" cy="976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WEKGQP+ArialMT"/>
                <a:cs typeface="WEKGQP+ArialMT"/>
              </a:rPr>
              <a:t>Envisioning robust engagement and a consequent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WEKGQP+ArialMT"/>
                <a:cs typeface="WEKGQP+ArialMT"/>
              </a:rPr>
              <a:t>decline in churn rates among the dynamic 18-30 age</a:t>
            </a:r>
          </a:p>
          <a:p>
            <a:pPr marL="0" marR="0">
              <a:lnSpc>
                <a:spcPts val="1787"/>
              </a:lnSpc>
              <a:spcBef>
                <a:spcPts val="1011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WEKGQP+ArialMT"/>
                <a:cs typeface="WEKGQP+ArialMT"/>
              </a:rPr>
              <a:t>group through our strategic initiatives.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8996" y="126162"/>
            <a:ext cx="6565708" cy="56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The</a:t>
            </a:r>
            <a:r>
              <a:rPr sz="3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36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Tapestry</a:t>
            </a:r>
            <a:r>
              <a:rPr sz="3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3600" b="1" spc="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of</a:t>
            </a:r>
            <a:r>
              <a:rPr sz="3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957" y="1086899"/>
            <a:ext cx="12552795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63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Objective: "Weaving together insights from age-wise and gender-based churn analyses to create a comprehensive tapestry of</a:t>
            </a:r>
            <a:r>
              <a:rPr lang="en-IN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understanding, spotting behavioral patterns guiding strategic decisions."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4151" y="2444340"/>
            <a:ext cx="255747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Age-Wise Insights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98728" y="2444340"/>
            <a:ext cx="3237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Gender-Based Patterns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4151" y="3099258"/>
            <a:ext cx="4954590" cy="84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Utilizing detailed age-wise churn analyses to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identify patterns and trends, allowing for targeted</a:t>
            </a:r>
            <a:r>
              <a:rPr lang="en-IN"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retention strategies and initiatives.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8728" y="3111444"/>
            <a:ext cx="4844799" cy="1002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Spotting unique patterns in gender-based churn</a:t>
            </a:r>
            <a:r>
              <a:rPr lang="en-IN"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that aid in crafting personalized approaches for</a:t>
            </a:r>
            <a:r>
              <a:rPr lang="en-IN"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6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enhancing customer satisfaction and loyalty.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35391" y="1003881"/>
            <a:ext cx="5115380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9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Crafting</a:t>
            </a:r>
            <a:r>
              <a:rPr sz="3200" b="1" spc="-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CRM</a:t>
            </a:r>
            <a:r>
              <a:rPr sz="32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 </a:t>
            </a:r>
            <a:r>
              <a:rPr sz="3200" b="1" spc="-10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Solutions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3158" y="1739478"/>
            <a:ext cx="8306268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74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Recommendations: "Deploying personalized incentives and campaigns aimed at addressing the distinct</a:t>
            </a:r>
            <a:r>
              <a:rPr lang="en-IN"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requirements of the AgeBucket 50+ demographic, females, and the dynamic 18-30 age group. Proactive</a:t>
            </a:r>
            <a:r>
              <a:rPr lang="en-IN"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interventions based on continuous monitoring and educational campaigns nurturing long-term</a:t>
            </a:r>
            <a:r>
              <a:rPr lang="en-IN"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4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relationships."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35224" y="3304424"/>
            <a:ext cx="300220" cy="3292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7"/>
              </a:lnSpc>
              <a:spcBef>
                <a:spcPts val="0"/>
              </a:spcBef>
              <a:spcAft>
                <a:spcPts val="0"/>
              </a:spcAft>
            </a:pPr>
            <a:r>
              <a:rPr sz="21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1</a:t>
            </a:r>
          </a:p>
          <a:p>
            <a:pPr marL="60" marR="0">
              <a:lnSpc>
                <a:spcPts val="2337"/>
              </a:lnSpc>
              <a:spcBef>
                <a:spcPts val="9355"/>
              </a:spcBef>
              <a:spcAft>
                <a:spcPts val="0"/>
              </a:spcAft>
            </a:pPr>
            <a:r>
              <a:rPr sz="21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2</a:t>
            </a:r>
          </a:p>
          <a:p>
            <a:pPr marL="0" marR="0">
              <a:lnSpc>
                <a:spcPts val="2337"/>
              </a:lnSpc>
              <a:spcBef>
                <a:spcPts val="9305"/>
              </a:spcBef>
              <a:spcAft>
                <a:spcPts val="0"/>
              </a:spcAft>
            </a:pPr>
            <a:r>
              <a:rPr sz="210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73164" y="3305378"/>
            <a:ext cx="2659789" cy="285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7"/>
              </a:lnSpc>
              <a:spcBef>
                <a:spcPts val="0"/>
              </a:spcBef>
              <a:spcAft>
                <a:spcPts val="0"/>
              </a:spcAft>
            </a:pPr>
            <a:r>
              <a:rPr sz="175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Personalized Incentives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73165" y="3733168"/>
            <a:ext cx="6688514" cy="46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Designing and deploying incentives tailored to the unique needs and preferences of</a:t>
            </a:r>
          </a:p>
          <a:p>
            <a:pPr marL="0" marR="0">
              <a:lnSpc>
                <a:spcPts val="1558"/>
              </a:lnSpc>
              <a:spcBef>
                <a:spcPts val="619"/>
              </a:spcBef>
              <a:spcAft>
                <a:spcPts val="0"/>
              </a:spcAft>
            </a:pP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different customer segments, fostering a stronger connection and loyalty.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73165" y="4784016"/>
            <a:ext cx="259825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EDEDE8"/>
                </a:solidFill>
                <a:latin typeface="Tomorrow" pitchFamily="2" charset="0"/>
                <a:cs typeface="BWJTUE+Arial-BoldMT"/>
              </a:rPr>
              <a:t>Proactive Interventions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73165" y="5211805"/>
            <a:ext cx="6737293" cy="46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Implementing proactive measures based on continuous monitoring to address churn</a:t>
            </a:r>
          </a:p>
          <a:p>
            <a:pPr marL="0" marR="0">
              <a:lnSpc>
                <a:spcPts val="1558"/>
              </a:lnSpc>
              <a:spcBef>
                <a:spcPts val="619"/>
              </a:spcBef>
              <a:spcAft>
                <a:spcPts val="0"/>
              </a:spcAft>
            </a:pPr>
            <a:r>
              <a:rPr sz="11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across diverse customer segments, nurturing enduring relationships.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73165" y="6262653"/>
            <a:ext cx="2659125" cy="285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7"/>
              </a:lnSpc>
              <a:spcBef>
                <a:spcPts val="0"/>
              </a:spcBef>
              <a:spcAft>
                <a:spcPts val="0"/>
              </a:spcAft>
            </a:pPr>
            <a:r>
              <a:rPr sz="1750" b="1" dirty="0">
                <a:solidFill>
                  <a:srgbClr val="EDEDE8"/>
                </a:solidFill>
                <a:latin typeface="BWJTUE+Arial-BoldMT"/>
                <a:cs typeface="BWJTUE+Arial-BoldMT"/>
              </a:rPr>
              <a:t>Educational Campaigns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73165" y="6690442"/>
            <a:ext cx="7042313" cy="38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Developing educational campaigns aimed at nurturing long-term customer relationships,</a:t>
            </a:r>
            <a:r>
              <a:rPr lang="en-IN"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 </a:t>
            </a:r>
            <a:r>
              <a:rPr sz="1200" dirty="0">
                <a:solidFill>
                  <a:srgbClr val="C9C9C0"/>
                </a:solidFill>
                <a:latin typeface="Tomorrow" pitchFamily="2" charset="0"/>
                <a:cs typeface="WEKGQP+ArialMT"/>
              </a:rPr>
              <a:t>thereby reinforcing customer satisfaction and loyalty.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876</Words>
  <Application>Microsoft Office PowerPoint</Application>
  <PresentationFormat>Custom</PresentationFormat>
  <Paragraphs>154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Tomorrow</vt:lpstr>
      <vt:lpstr>Rockwell</vt:lpstr>
      <vt:lpstr>Tw Cen MT</vt:lpstr>
      <vt:lpstr>WEKGQP+ArialMT</vt:lpstr>
      <vt:lpstr>BWJTUE+Arial-BoldMT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Rashmi Umap</cp:lastModifiedBy>
  <cp:revision>4</cp:revision>
  <dcterms:modified xsi:type="dcterms:W3CDTF">2024-03-01T23:24:12Z</dcterms:modified>
</cp:coreProperties>
</file>