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91349FF-40FD-4E18-88B7-306BB693FAB3}">
          <p14:sldIdLst>
            <p14:sldId id="257"/>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55" d="100"/>
          <a:sy n="55" d="100"/>
        </p:scale>
        <p:origin x="-2202" y="54"/>
      </p:cViewPr>
      <p:guideLst>
        <p:guide orient="horz" pos="2880"/>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9"/>
            <a:ext cx="5829300" cy="1960033"/>
          </a:xfrm>
        </p:spPr>
        <p:txBody>
          <a:bodyPr/>
          <a:lstStyle/>
          <a:p>
            <a:r>
              <a:rPr lang="en-US" smtClean="0"/>
              <a:t>Click to edit Master title style</a:t>
            </a:r>
            <a:endParaRPr lang="en-IN"/>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D6D42BC-E08A-467E-BC49-07F96C0F2440}"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F2AF6-1DBC-4F5E-8029-1914619E1673}" type="slidenum">
              <a:rPr lang="en-IN" smtClean="0"/>
              <a:t>‹#›</a:t>
            </a:fld>
            <a:endParaRPr lang="en-IN"/>
          </a:p>
        </p:txBody>
      </p:sp>
    </p:spTree>
    <p:extLst>
      <p:ext uri="{BB962C8B-B14F-4D97-AF65-F5344CB8AC3E}">
        <p14:creationId xmlns:p14="http://schemas.microsoft.com/office/powerpoint/2010/main" val="2609201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D6D42BC-E08A-467E-BC49-07F96C0F2440}"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F2AF6-1DBC-4F5E-8029-1914619E1673}" type="slidenum">
              <a:rPr lang="en-IN" smtClean="0"/>
              <a:t>‹#›</a:t>
            </a:fld>
            <a:endParaRPr lang="en-IN"/>
          </a:p>
        </p:txBody>
      </p:sp>
    </p:spTree>
    <p:extLst>
      <p:ext uri="{BB962C8B-B14F-4D97-AF65-F5344CB8AC3E}">
        <p14:creationId xmlns:p14="http://schemas.microsoft.com/office/powerpoint/2010/main" val="284777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6"/>
            <a:ext cx="1543050" cy="780203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42900" y="366186"/>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D6D42BC-E08A-467E-BC49-07F96C0F2440}"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F2AF6-1DBC-4F5E-8029-1914619E1673}" type="slidenum">
              <a:rPr lang="en-IN" smtClean="0"/>
              <a:t>‹#›</a:t>
            </a:fld>
            <a:endParaRPr lang="en-IN"/>
          </a:p>
        </p:txBody>
      </p:sp>
    </p:spTree>
    <p:extLst>
      <p:ext uri="{BB962C8B-B14F-4D97-AF65-F5344CB8AC3E}">
        <p14:creationId xmlns:p14="http://schemas.microsoft.com/office/powerpoint/2010/main" val="39319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D6D42BC-E08A-467E-BC49-07F96C0F2440}"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F2AF6-1DBC-4F5E-8029-1914619E1673}" type="slidenum">
              <a:rPr lang="en-IN" smtClean="0"/>
              <a:t>‹#›</a:t>
            </a:fld>
            <a:endParaRPr lang="en-IN"/>
          </a:p>
        </p:txBody>
      </p:sp>
    </p:spTree>
    <p:extLst>
      <p:ext uri="{BB962C8B-B14F-4D97-AF65-F5344CB8AC3E}">
        <p14:creationId xmlns:p14="http://schemas.microsoft.com/office/powerpoint/2010/main" val="111933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541735" y="3875620"/>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6D42BC-E08A-467E-BC49-07F96C0F2440}"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F2AF6-1DBC-4F5E-8029-1914619E1673}" type="slidenum">
              <a:rPr lang="en-IN" smtClean="0"/>
              <a:t>‹#›</a:t>
            </a:fld>
            <a:endParaRPr lang="en-IN"/>
          </a:p>
        </p:txBody>
      </p:sp>
    </p:spTree>
    <p:extLst>
      <p:ext uri="{BB962C8B-B14F-4D97-AF65-F5344CB8AC3E}">
        <p14:creationId xmlns:p14="http://schemas.microsoft.com/office/powerpoint/2010/main" val="326727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4290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48615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D6D42BC-E08A-467E-BC49-07F96C0F2440}" type="datetimeFigureOut">
              <a:rPr lang="en-IN" smtClean="0"/>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0F2AF6-1DBC-4F5E-8029-1914619E1673}" type="slidenum">
              <a:rPr lang="en-IN" smtClean="0"/>
              <a:t>‹#›</a:t>
            </a:fld>
            <a:endParaRPr lang="en-IN"/>
          </a:p>
        </p:txBody>
      </p:sp>
    </p:spTree>
    <p:extLst>
      <p:ext uri="{BB962C8B-B14F-4D97-AF65-F5344CB8AC3E}">
        <p14:creationId xmlns:p14="http://schemas.microsoft.com/office/powerpoint/2010/main" val="32324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342901"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1"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3483770"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D6D42BC-E08A-467E-BC49-07F96C0F2440}" type="datetimeFigureOut">
              <a:rPr lang="en-IN" smtClean="0"/>
              <a:t>08-07-2020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0F2AF6-1DBC-4F5E-8029-1914619E1673}" type="slidenum">
              <a:rPr lang="en-IN" smtClean="0"/>
              <a:t>‹#›</a:t>
            </a:fld>
            <a:endParaRPr lang="en-IN"/>
          </a:p>
        </p:txBody>
      </p:sp>
    </p:spTree>
    <p:extLst>
      <p:ext uri="{BB962C8B-B14F-4D97-AF65-F5344CB8AC3E}">
        <p14:creationId xmlns:p14="http://schemas.microsoft.com/office/powerpoint/2010/main" val="147051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D6D42BC-E08A-467E-BC49-07F96C0F2440}" type="datetimeFigureOut">
              <a:rPr lang="en-IN" smtClean="0"/>
              <a:t>08-07-2020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0F2AF6-1DBC-4F5E-8029-1914619E1673}" type="slidenum">
              <a:rPr lang="en-IN" smtClean="0"/>
              <a:t>‹#›</a:t>
            </a:fld>
            <a:endParaRPr lang="en-IN"/>
          </a:p>
        </p:txBody>
      </p:sp>
    </p:spTree>
    <p:extLst>
      <p:ext uri="{BB962C8B-B14F-4D97-AF65-F5344CB8AC3E}">
        <p14:creationId xmlns:p14="http://schemas.microsoft.com/office/powerpoint/2010/main" val="302233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D42BC-E08A-467E-BC49-07F96C0F2440}" type="datetimeFigureOut">
              <a:rPr lang="en-IN" smtClean="0"/>
              <a:t>08-07-2020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0F2AF6-1DBC-4F5E-8029-1914619E1673}" type="slidenum">
              <a:rPr lang="en-IN" smtClean="0"/>
              <a:t>‹#›</a:t>
            </a:fld>
            <a:endParaRPr lang="en-IN"/>
          </a:p>
        </p:txBody>
      </p:sp>
    </p:spTree>
    <p:extLst>
      <p:ext uri="{BB962C8B-B14F-4D97-AF65-F5344CB8AC3E}">
        <p14:creationId xmlns:p14="http://schemas.microsoft.com/office/powerpoint/2010/main" val="267767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64067"/>
            <a:ext cx="2256235" cy="154940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2681288" y="364069"/>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342901" y="1913468"/>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D42BC-E08A-467E-BC49-07F96C0F2440}" type="datetimeFigureOut">
              <a:rPr lang="en-IN" smtClean="0"/>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0F2AF6-1DBC-4F5E-8029-1914619E1673}" type="slidenum">
              <a:rPr lang="en-IN" smtClean="0"/>
              <a:t>‹#›</a:t>
            </a:fld>
            <a:endParaRPr lang="en-IN"/>
          </a:p>
        </p:txBody>
      </p:sp>
    </p:spTree>
    <p:extLst>
      <p:ext uri="{BB962C8B-B14F-4D97-AF65-F5344CB8AC3E}">
        <p14:creationId xmlns:p14="http://schemas.microsoft.com/office/powerpoint/2010/main" val="262256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D42BC-E08A-467E-BC49-07F96C0F2440}" type="datetimeFigureOut">
              <a:rPr lang="en-IN" smtClean="0"/>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0F2AF6-1DBC-4F5E-8029-1914619E1673}" type="slidenum">
              <a:rPr lang="en-IN" smtClean="0"/>
              <a:t>‹#›</a:t>
            </a:fld>
            <a:endParaRPr lang="en-IN"/>
          </a:p>
        </p:txBody>
      </p:sp>
    </p:spTree>
    <p:extLst>
      <p:ext uri="{BB962C8B-B14F-4D97-AF65-F5344CB8AC3E}">
        <p14:creationId xmlns:p14="http://schemas.microsoft.com/office/powerpoint/2010/main" val="10388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342900" y="2133602"/>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342900" y="8475136"/>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5D6D42BC-E08A-467E-BC49-07F96C0F2440}" type="datetimeFigureOut">
              <a:rPr lang="en-IN" smtClean="0"/>
              <a:t>08-07-2020</a:t>
            </a:fld>
            <a:endParaRPr lang="en-IN"/>
          </a:p>
        </p:txBody>
      </p:sp>
      <p:sp>
        <p:nvSpPr>
          <p:cNvPr id="5" name="Footer Placeholder 4"/>
          <p:cNvSpPr>
            <a:spLocks noGrp="1"/>
          </p:cNvSpPr>
          <p:nvPr>
            <p:ph type="ftr" sz="quarter" idx="3"/>
          </p:nvPr>
        </p:nvSpPr>
        <p:spPr>
          <a:xfrm>
            <a:off x="2343150" y="8475136"/>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914900" y="8475136"/>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330F2AF6-1DBC-4F5E-8029-1914619E1673}" type="slidenum">
              <a:rPr lang="en-IN" smtClean="0"/>
              <a:t>‹#›</a:t>
            </a:fld>
            <a:endParaRPr lang="en-IN"/>
          </a:p>
        </p:txBody>
      </p:sp>
    </p:spTree>
    <p:extLst>
      <p:ext uri="{BB962C8B-B14F-4D97-AF65-F5344CB8AC3E}">
        <p14:creationId xmlns:p14="http://schemas.microsoft.com/office/powerpoint/2010/main" val="1404833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lum/>
          </a:blip>
          <a:srcRect/>
          <a:stretch>
            <a:fillRect l="-69000" r="-69000"/>
          </a:stretch>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620688" y="971600"/>
            <a:ext cx="5829300" cy="18002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txBody>
          <a:bodyPr/>
          <a:lstStyle/>
          <a:p>
            <a:r>
              <a:rPr lang="en-US" dirty="0" smtClean="0"/>
              <a:t>Minor Project-</a:t>
            </a:r>
            <a:br>
              <a:rPr lang="en-US" dirty="0" smtClean="0"/>
            </a:br>
            <a:r>
              <a:rPr lang="en-US" dirty="0" smtClean="0"/>
              <a:t>Visualization</a:t>
            </a:r>
            <a:endParaRPr lang="en-IN" dirty="0"/>
          </a:p>
        </p:txBody>
      </p:sp>
      <p:sp>
        <p:nvSpPr>
          <p:cNvPr id="7" name="Subtitle 6"/>
          <p:cNvSpPr>
            <a:spLocks noGrp="1"/>
          </p:cNvSpPr>
          <p:nvPr>
            <p:ph type="subTitle" idx="1"/>
          </p:nvPr>
        </p:nvSpPr>
        <p:spPr>
          <a:xfrm>
            <a:off x="1028700" y="2915816"/>
            <a:ext cx="4800600" cy="4602584"/>
          </a:xfrm>
        </p:spPr>
        <p:txBody>
          <a:bodyPr>
            <a:normAutofit/>
          </a:bodyPr>
          <a:lstStyle/>
          <a:p>
            <a:r>
              <a:rPr lang="en-US" smtClean="0">
                <a:solidFill>
                  <a:schemeClr val="tx1"/>
                </a:solidFill>
              </a:rPr>
              <a:t>COVID-19 Data of Maharashtra</a:t>
            </a:r>
          </a:p>
          <a:p>
            <a:endParaRPr lang="en-US" smtClean="0">
              <a:solidFill>
                <a:schemeClr val="tx1"/>
              </a:solidFill>
            </a:endParaRPr>
          </a:p>
          <a:p>
            <a:endParaRPr lang="en-US" smtClean="0">
              <a:solidFill>
                <a:schemeClr val="tx1"/>
              </a:solidFill>
            </a:endParaRPr>
          </a:p>
          <a:p>
            <a:endParaRPr lang="en-US" smtClean="0">
              <a:solidFill>
                <a:schemeClr val="tx1"/>
              </a:solidFill>
            </a:endParaRPr>
          </a:p>
          <a:p>
            <a:pPr algn="l"/>
            <a:endParaRPr lang="en-US" smtClean="0">
              <a:solidFill>
                <a:schemeClr val="tx1"/>
              </a:solidFill>
            </a:endParaRPr>
          </a:p>
          <a:p>
            <a:pPr algn="l"/>
            <a:r>
              <a:rPr lang="en-US" smtClean="0">
                <a:solidFill>
                  <a:schemeClr val="tx1"/>
                </a:solidFill>
              </a:rPr>
              <a:t>Submitted by: RASHMI</a:t>
            </a:r>
          </a:p>
          <a:p>
            <a:pPr algn="l"/>
            <a:r>
              <a:rPr lang="en-US" smtClean="0">
                <a:solidFill>
                  <a:schemeClr val="tx1"/>
                </a:solidFill>
              </a:rPr>
              <a:t>H12096</a:t>
            </a:r>
            <a:endParaRPr lang="en-IN" dirty="0">
              <a:solidFill>
                <a:schemeClr val="tx1"/>
              </a:solidFill>
            </a:endParaRPr>
          </a:p>
        </p:txBody>
      </p:sp>
    </p:spTree>
    <p:extLst>
      <p:ext uri="{BB962C8B-B14F-4D97-AF65-F5344CB8AC3E}">
        <p14:creationId xmlns:p14="http://schemas.microsoft.com/office/powerpoint/2010/main" val="175525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l="-13000" r="-13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6683" y="213784"/>
            <a:ext cx="5958613" cy="4646248"/>
          </a:xfrm>
          <a:solidFill>
            <a:schemeClr val="accent6">
              <a:lumMod val="20000"/>
              <a:lumOff val="80000"/>
            </a:schemeClr>
          </a:solidFill>
        </p:spPr>
        <p:txBody>
          <a:bodyPr>
            <a:noAutofit/>
          </a:bodyPr>
          <a:lstStyle/>
          <a:p>
            <a:pPr marL="285750" indent="-285750" algn="just">
              <a:buFont typeface="Arial" pitchFamily="34" charset="0"/>
              <a:buChar char="•"/>
            </a:pPr>
            <a:r>
              <a:rPr lang="en-US" sz="1600" smtClean="0">
                <a:solidFill>
                  <a:schemeClr val="tx1"/>
                </a:solidFill>
              </a:rPr>
              <a:t>The result shows that Maharashtra facing a big crisis which lead it to the top state in nation for its total number of cases. In the last week of June, the cases are increasing rapidly and reached up to  2 lacks which is a serious concern. </a:t>
            </a:r>
          </a:p>
          <a:p>
            <a:pPr marL="285750" indent="-285750" algn="just">
              <a:buFont typeface="Arial" pitchFamily="34" charset="0"/>
              <a:buChar char="•"/>
            </a:pPr>
            <a:r>
              <a:rPr lang="en-US" sz="1600" smtClean="0">
                <a:solidFill>
                  <a:schemeClr val="tx1"/>
                </a:solidFill>
              </a:rPr>
              <a:t>People are recovering but, not that high as number of infected people. </a:t>
            </a:r>
          </a:p>
          <a:p>
            <a:pPr marL="285750" indent="-285750" algn="just">
              <a:buFont typeface="Arial" pitchFamily="34" charset="0"/>
              <a:buChar char="•"/>
            </a:pPr>
            <a:r>
              <a:rPr lang="en-US" sz="1600" smtClean="0">
                <a:solidFill>
                  <a:schemeClr val="tx1"/>
                </a:solidFill>
              </a:rPr>
              <a:t>Fatality may be seem as constant but  still its not good. The mortality rate of the state is around 3-4%</a:t>
            </a:r>
          </a:p>
          <a:p>
            <a:pPr marL="285750" indent="-285750" algn="just">
              <a:buFont typeface="Arial" pitchFamily="34" charset="0"/>
              <a:buChar char="•"/>
            </a:pPr>
            <a:r>
              <a:rPr lang="en-IN" sz="1600" smtClean="0">
                <a:solidFill>
                  <a:schemeClr val="tx1"/>
                </a:solidFill>
              </a:rPr>
              <a:t>The percentage of fatalities has remained the same as the number of cases increasing.</a:t>
            </a:r>
          </a:p>
          <a:p>
            <a:pPr algn="just"/>
            <a:r>
              <a:rPr lang="en-US" sz="1600" smtClean="0">
                <a:solidFill>
                  <a:schemeClr val="tx1"/>
                </a:solidFill>
              </a:rPr>
              <a:t>Possible reasons for being on top:</a:t>
            </a:r>
          </a:p>
          <a:p>
            <a:pPr marL="285750" indent="-285750" algn="just">
              <a:buFont typeface="Arial" panose="020B0604020202020204" pitchFamily="34" charset="0"/>
              <a:buChar char="•"/>
            </a:pPr>
            <a:r>
              <a:rPr lang="en-US" sz="1600" smtClean="0">
                <a:solidFill>
                  <a:schemeClr val="tx1"/>
                </a:solidFill>
              </a:rPr>
              <a:t>Administrative reasons- opening of offices, markets and etc. by Delhi Government</a:t>
            </a:r>
          </a:p>
          <a:p>
            <a:pPr marL="285750" indent="-285750" algn="just">
              <a:buFont typeface="Arial" panose="020B0604020202020204" pitchFamily="34" charset="0"/>
              <a:buChar char="•"/>
            </a:pPr>
            <a:r>
              <a:rPr lang="en-US" sz="1600" smtClean="0">
                <a:solidFill>
                  <a:schemeClr val="tx1"/>
                </a:solidFill>
              </a:rPr>
              <a:t>May be more screening in Maharashtra could be the reason</a:t>
            </a:r>
          </a:p>
          <a:p>
            <a:pPr marL="285750" indent="-285750" algn="just">
              <a:buFont typeface="Arial" panose="020B0604020202020204" pitchFamily="34" charset="0"/>
              <a:buChar char="•"/>
            </a:pPr>
            <a:r>
              <a:rPr lang="en-US" sz="1600" smtClean="0">
                <a:solidFill>
                  <a:schemeClr val="tx1"/>
                </a:solidFill>
              </a:rPr>
              <a:t>People are sensitized and well aware about precautions.</a:t>
            </a:r>
          </a:p>
          <a:p>
            <a:pPr marL="285750" indent="-285750" algn="just">
              <a:buFont typeface="Arial" panose="020B0604020202020204" pitchFamily="34" charset="0"/>
              <a:buChar char="•"/>
            </a:pPr>
            <a:r>
              <a:rPr lang="en-US" sz="1600" smtClean="0">
                <a:solidFill>
                  <a:schemeClr val="tx1"/>
                </a:solidFill>
              </a:rPr>
              <a:t>Mumbai and Pune are also a hotspot of foreign travelers and immigration</a:t>
            </a:r>
          </a:p>
          <a:p>
            <a:pPr marL="285750" indent="-285750" algn="just">
              <a:buFont typeface="Arial" panose="020B0604020202020204" pitchFamily="34" charset="0"/>
              <a:buChar char="•"/>
            </a:pPr>
            <a:endParaRPr lang="en-IN" sz="1600" smtClean="0">
              <a:solidFill>
                <a:schemeClr val="tx1"/>
              </a:solidFill>
            </a:endParaRPr>
          </a:p>
          <a:p>
            <a:pPr marL="285750" indent="-285750" algn="just">
              <a:buFont typeface="Arial" panose="020B0604020202020204" pitchFamily="34" charset="0"/>
              <a:buChar char="•"/>
            </a:pPr>
            <a:endParaRPr lang="en-IN" sz="1600" dirty="0">
              <a:solidFill>
                <a:schemeClr val="tx1"/>
              </a:solidFill>
            </a:endParaRPr>
          </a:p>
        </p:txBody>
      </p:sp>
      <p:sp>
        <p:nvSpPr>
          <p:cNvPr id="4" name="AutoShape 2" descr="data:image/png;base64,iVBORw0KGgoAAAANSUhEUgAAAZgAAAEWCAYAAABbgYH9AAAABHNCSVQICAgIfAhkiAAAAAlwSFlzAAALEgAACxIB0t1+/AAAADh0RVh0U29mdHdhcmUAbWF0cGxvdGxpYiB2ZXJzaW9uMy4xLjMsIGh0dHA6Ly9tYXRwbG90bGliLm9yZy+AADFEAAAgAElEQVR4nOydeVhVVff4P0sQUQlnTVNzTBMEFMeccMJ5Sk3TTMvMJvNbv9eyt3o1m623zOFtlNSyUMt5KHNAsxxyDkecxVlEAVFkWL8/zuGKeIWrgaDsz/Och3vW3nudde69nHX3tJaoKgaDwWAwZDX5ctoAg8FgMNydGAdjMBgMhmzBOBiDwWAwZAvGwRgMBoMhWzAOxmAwGAzZgnEwBoPBYMgWjIMxGAwGQ7ZgHIwBEeknIhtFJE5ETojIEhFpmqa8lojMF5ELIhIrIitF5CG7zFNEzotIKyd6PxWRn+zXh0Skjf16kIgk29eLE5GDIvKtiDyQiZ2PiMifIhIvImFOyruISLit808RqZWBrikicsW+n1i73fsiUsRJ3SARURF5JY2sWRr7L9rlcWmOiumulSQi5TK5vyki8o79upKtc1G6Ot+LyOgbtB9kt/kknby7LZ+STl7YtnWxE12Ozyud/jVO6oaJSLSIFHByP1fsa5wTkd9EpKaT9te9v2nKBovIbvszOiUii0TknjT630lXP/V9c7e/x6mfR2IaW+JE5Av7uin2eayI7BGRJ5zYICJyQER2pi8zZIxxMHkcEXkZGAe8B5QBKgL/A7rZ5VWBP4C/gcpAOWAOsFREGqvqZWAG8Hg6vW7Ao8DUG1x6rap6AUWANsAlYJOI+GZg7jnb1g+c3Ed1YDrwDFAUWADMFxH3DPSNVdV7gFLAE0Aj4A8RKZyu3kD72gNTBar6u6p62ffgY4uLpspU9YhtV2GgJ3AB6J+BLTeikYg0uYn6+4E+6e77cWCvk7q9gAQgWETK3oJtiEgloBmgQFcnVcba79F9wDFgspM6172/tu4WWN/LR+3P6UFgpqu2qWqHNJ/R9FRb7OMZu9pxu9wbeAn4WkRqpFPVHCgNVBGR+q5e32AcTJ7G/rU+BnheVWer6kVVTVTVBao6wq42GssZvK6q51Q1VlXHA98BH9p1pgI9RaRQGvXtsL5fSzKyQVWTVXW/qj4HrLKvd6O6y1R1JnDcSXE74HdVXaOqSbZt9wEtMnwTLL2XVfUvrAdkCSxnA4B9T72A54HqIlIvM33p6Amcx3qfB2ZS1xljgXcyrXWVk1g/BtoBiEhx4CFgvpO6A4EvgO3cmvMDy3mtA6aQwf2p6iUs5xCQVp7J+1sf67u3xdZxTlWnqmrsLdp6Q9RiMZaj80tXPBCYByzm1j7DPItxMHmbxoAnVo/kRrQFZjmRzwSaiEghVf0TOAE8nKZ8APCD/bB3ldlYv4ZvBbGP9OcZ9YiuwX5w/ZbOhp5AHNZ78CvpemouMBD4EQgFaopI3ZtsPwl4IP1wVSZM46qdfbEejglpK9hDeEFYv+ync/P3lcrjaXS0E5EyzirZPblHgX3pijJ6f9fbOt8SkSbph+CyEhHJJyJdgZJpbUzjAFPvsa+IeGSXHXcbxsHkbUoAZzNxAiWxnEd6TmB9f4rZ546Hmoh4Yw2x3Wh47EYcB4rfZJtUfgNa2OPqHsC/AQ+gUMbNMrVhIDBDVZOBH4BHRSS/K4rsh3hLLEd7CljOzf8Cvgy8y831YuYAQXYP9XGszyY9jwPbVXUnlgP0EZE66erMFWt+7byInMcaOnUg1jzd/cBMVd2ENTzXL52Of9ltY4GmWD880nLD91dVf8f60VIXWAREicgn9vDrNfrT2Lg9k/cmPeXsdpew3reXU3tMNg9jOeelwELAHeh0k9fIsxgHk7eJAkpmMk9xFnA2Pl8WSAGi7fNpQEsRuQ/rF9++dP+ornAf1hAF9iRs6oTsvzNrqKq7sR5WE7GcX0lgJxD5D2yogOUgpttl87B6fK4+YAYAu1R1q30+HejnqoNKw9dAGRHp4kplezhqEfAGUFJV/3BSLbXngaoexxqeTO/8uqtq0dQDeC5d+UBgqaqetc9/cKLjY7ttJayHuGN+w5X3V1WXqGoXLKffDRgEPJVefxob0w9vZcZxu503MB5Iv1hlIJYDTVLVBKxethkmcxHjYPI2a7F+IXfPoM4yoLcT+SNY4+PxAPak9u9YY/kDcP6rOTN62DpQ1WfSTMi+50pjVf1JVX1VtQQwCuvX9V+uXlxEvLAWHPxuiwZg/Y8sEJGTwAGsB6Crw0mPY00Mn7Tbf4Ll+Dq4ahOAqiYCbwFvc+0wYEZMA/4f1lzZNYi1ArA68Foa2xpi9R4y+rGRVkdBrO9AizQ6XgL8RcTfyT0cAYYDn9lt4SbeX1VNUdXlwApuYtjTVWzn8SpQW0S62/dYHsvhPJbmHnsBHUWkZFbbcDdiHEweRlUvAP8BJom1lLWQiOQXkQ4iMtau9hbwkIi8KyLFReQeERmG9RB4NZ3KqcALQBOu/irNEBFxE5HKIjIBa07grUzqemINU+QTa4l0/jTlgXadUsCXwAK7Z5OZDQVEJBCYi9Uj+9Yuety2JyDN0RPoJCIlMtHZGKgKNEjT1hfnv/Jd4TugANDexfqrsObPJjgpG4g1pFgrnW2FcN35dQeS0+l4EMs5O3XAqvob1hDk07Yow/dXRLqJSF8RKWYvFW6AtWhjnYs23hSqegX4L9b/BFgOcC9WryvVvgewesWPZocNdxvGweRxVPUT4GWs4ZQzwFEsJzHXLo/AGjv3Bw5hDT/1BNo5GXr5CWtOZrmqOpu3SUtjEYkDYoAwrCGK+qr6dwZtBmANs3yONRF/CWv4KJXPsFZs7bH/DsnEhldEJBZrSGwasAl4SFUvikgjrGGdSap6Ms0xH2sSOLMHzEBgnqr+nba9bWNne3WXy9hzFKNwcY7KXhW1XFXPpZXbDvoRYEK6+zqI5cRcdX4DgW9V9Ui6+5sI9M+gJ/QR1vvegszf32iszzAC63vyPfCRqrr04+UWCQEq2sORA4H/pbPvJNbKOzNM5gKiJuGYwWAwGLIB04MxGAwGQ7ZgHIzBYDAYsgXjYAwGg8GQLRgHYzAYDIZswaU173mBkiVLaqVKlW6p7cWLFylcOH18xH9W1+g0Oo1OozO36XTGpk2bzqpqKaeFqpotB9Zyv9NAeBrZDGCrfRwCttrySlhLTlPLvkjTJhAreN8+rJ22qSvfimOt5Y+w/xaz5WLX24cVNqKuK/YGBgbqrbJy5cosr2t0Gp1Gp9GZ23Q6A9ioN3iuZucQ2RTSbQpT1T6qGqCqAcDPWGEXUtmfWqZXQ2mDtefhaaydx9XT6ByJtd+iOlaMp5G2vEOauk/b7Q0Gg8Fwm8k2B6Oqq7FjOqVHRARrs9ePGemwc1R4q+pa21NO42pYk7TBFKemk0+znes6oOit5rowGAwGw62TrRst7WREC1XVN528OfCJqtZLU28HVliGGOANVf3dzg3xgaqmZkJsBryqqp1F5LxaQepSdUarajERWWi3WWPLl9ttNjqx72nssBVlypQJDA0NvaX7jIuLw8vLK0vrGp1Gp9FpdOY2nc5o2bLlptRneXpyapL/Ua7tvZwAKqpqVGpMKBHxwXlgv8w8osttVPUr4CuAevXqaVBQ0DXliYmJREZGcvny5QwvWKRIETw9PTMx6+bqGp23R6enpyfly5cnf/6rAY7DwsJI/11whqv1jE6j827RebPcdgdjxyh6GGvyHnBEMk2wX28Skf1cDSpXPk3z8lzNZnhKRMqq6gl7COy0LY8EKtygzU0RGRnJPffcQ6VKlbBG9ZwTGxvLPffc45JOV+sandmvU1WJiooiMjKSypUru3Q9g8HgOjmxD6YNsFtVHXk6RKRUahIhEamCNUF/QK2AibEi0siet3kcK2cEWClgUwPODUwnf9yOvtoIuKCZB150yuXLlylRokSGzsVw5yIilChRItMeqsFguDWyzcGIyI9Y+UZqiEikiAy2i/py/eR+c2C7iGzDisj7jF6NAvss8A3WsuP9XM3x/gHQVkQisMKSf2DLF2PlldiHFWk3fZKkm72Pf9LckMsxn68hr5OUkkSKpmSL7mwbIlNVp+HMVXWQE9nPWMuWndXfiJMEQ6oaBbR2Ilfg+Zs012AwGPIcqw+vZtiSYXQo2oFW1yXz/OeYUDG5nJMnT9K3b1+qVq1KrVq16NixI3v37r0lXX/++Sc+Pj4EBARw7NgxevXqlcXWOqdSpUqcPXv2OnlcXBxDhw6latWq+Pj40Lx5c9avX39bbDIY8jLHYo7R7+d+tJjSgu2ntjPv+DyyY0WxCRWTi1FVevTowcCBA0ldQr1161ZOnTrFAw88cNP6Zs6cyb/+9S+eeOIJAH766afr6iQlJeHufnu+Fk899RSVK1cmIiKCfPnyceDAAXbt2nVbrm0w5EUSkhIYt24cb69+m4uJF/F09+TVJq/SOLlxtgwXmx5MLmblypXkz5+fZ565GtggICCAZs2aoaqMGDECX19fGjVqxIwZM4Cryw179epFzZo16d+/P6rKN998w+zZsxkzZgz9+/fn0KFD+PpaI49Tpkyhd+/edOnSheDgYMLCwujQoQOPPPIIDzzwACNHjmT69Ok0aNCA2rVrs3//fgDOnDnDY489Rv369alfvz5//GEluIyKiiI4OJg6deowdOhQp7+M9u/fz/r163nnnXfIl8/6GlapUoVOnToB0L17dwIDA/Hx8eGrr74CIDk5mUGDBuHr60vt2rX59NNPHbrat29PYGAgzZo1Y/duK0vyrFmz8PX1xd/fn/btXc00bDDcnSyJWELtz2szcvlILiZepEfNHux6fhejg0ZTwK1AtlzT9GBcRN7KnslgHXXjbml4eDiBgYFOy2bPns3WrVvZtm0bhw4domXLljRv3hyALVu2sGPHDsqVK0eTJk34448/eOqpp1i5ciU9evSgV69eHDp06Bp9a9euZfv27RQvXpywsDDCw8OZNWsWxYsXp0qVKjz11FNs2LCBzz77jAkTJjBu3DiGDx/O888/T3BwMEeOHKFdu3bs2rWLt956i6ZNm/Kf//yHRYsWORxEWnbs2EFAQABubm5O7y8kJITixYtz6dIl6tevT8+ePTl06BDHjh0jPDwcgPPnzwPw9NNP88UXX1C9enXWr1/Pc889x4oVKxgzZgy//vor9913H0ePHs30szAY7kb2n9vPS7++xIK9CwCoWbIm49uPp23Vttl+beNg7lDWrFnDo48+ipubG6VLl6ZFixb89ddfeHt706BBA8qXt7YPBQQEcOjQIZo2bZqhvrZt21K8+NV073Xr1qVsWSvCTtWqVQkODgagdu3arFy5EoBly5YRHh7u6IHExMQQGxvL6tWrmT3bCjPXqVMnihUrdtP3N378eObMmQPA0aNHiYiIoEaNGhw4cIBhw4bRqVMngoODOXXqFH/++Se9e/d2tE1ISACgSZMmDBo0iEceeYS2bbP/n8lgyE1cTr7Mmyve5KM/PyIhOQEvDy9GtRjFiw1fxMPN47bYYByMi2TU08iOjYEAPj4+TudJgAwn5AoUuNrddXNzIykpKdNrpQ/V7eFx9QuYL18+h858+fI59KWkpLBs2TJKly59nb7MxnN9fHzYtm0bKSkpDgeVyu+//86yZctYu3YthQoVIigoiMuXL1OsWDG2bdvGr7/+yqRJk5g5cyZvv/02RYsWZevWrddd44svvmD9+vUsWrSIpk2bsm3bNkqUKJHpe2Ew3MmoKrN3zeb5v57nVMIpAAb4DeDDNh9S9p7bG5bRzMHkYlq1akVCQgJff/21Q/bXX3+xatUqmjdvzowZM0hOTubs2bOsXr2aBg0a3Fb7goODrxn+Sn3IN2/enOnTpwOwZMkSoqOjr2tbtWpV6tWrx6hRoxzOMiIignnz5hETE0OxYsUoVKgQu3fvZt26dQCcPXuWlJQUevbsydtvv83mzZvx9vamcuXKzJo1C7D+ubZt2wZYczMNGzZkzJgxlChRwgyTGe56DkYfpPOPnek1qxenEk4RcG8Aa55Yw7Qe0267cwHjYHI1IsKcOXP47bffHEt5R48eTbly5ejRowd+fn74+/vTuXNnxo4dy7333ntb7Rs/fjxbtmzBz8+PWrVq8cUXXwAwatQoVq9eTd26dVm6dCkVK1Z02v6bb77h5MmTVKtWjdq1azNkyBDKlStHmzZtSEpKws/PjzfffJNGjRoBcOzYMYKCgggICGDQoEG8//77AEyfPp3Jkyfj7++Pj48P8+ZZQR1GjBhB7dq18fX15aGHHsLf3/82vCsGw+3nSvIV3v/9fXz+58PiiMUUKVCE4dWGs3HIRppUbJJzht0oUUxeO5wlHNu5c+d1MmfExMS4VO9m6hqdt09n+s/5bksSZXTe3TpXHVqlD058UBmNMhrt/3N/PRF7IlckHDNzMAaDwXAHcubiGV5Z9gpTtk4BoHrx6nze6XNaV7ECnOxmdw5aZ2EcjMFgMNxBpGgKkzdP5pVlr3Du0jkKuBXg383+zStNXsHT3bU0F7cL42AMBoPhDiH8dDjDtw4nPMbaC9a2SlsmdZxE9RLVc9gy5xgHYzAYDLmc5JRkPvzjQ0aFjSIpJYl7ve7l03af0senT66OCG4cjMFgMORijl44yoA5A1h1eBUA3cp1Y8qAKRT1LJpJy5zHOBiDwWDIpczaMYunFz7N+cvnudfrXqZ2n4rHUY87wrmA2QeT63FzcyMgIABfX1+6dOniiL91pxEUFMTmzZuvkycmJjJy5EiqV6+Or68vDRo0YOnSpTlgocGQe4i7EsfgeYN55KdHOH/5PJ0f6Mz2Z7YTXDU4p027KYyDyeUULFiQrVu3Eh4eTvHixZk0aVJOm+TAlRA0mfHmm29y4sQJwsPDCQ8PZ8GCBcTFxWWBdQbDncnG4xup+2VdQraG4OnuyaSOk5jfdz6lCpfKadNuGuNg7iAaN27MsWPHHOcfffQR9evXp3HjxowaNcohnzZtmmOX/4ABAwA4fPgwXbp0wc/Pj9atW3PkyBEuXLhApUqVSEmx0qXGx8dToUIFEhMTOXDggNMQ+IMGDeLll1+mZcuWvPrqq1y8eJEnn3yS+vXrU6dOHccu+kuXLtG3b1/8/Pzo06cPly5duu5+4uPj+frrr5kwYYIj1lmZMmV4+OGHAXj22WepV68ePj4+19zfyJEjqVWrFn5+frz++uuAlTqgZ8+e16UOWLVqFQEBATRp0oQ6deoQGxubNR+GwZDFJKck88GaD2g8uTER5yKoXbo2G4ds5Ln6z+XqifyMMHMwLhImYdmiN0iDXKqXnJzM8uXLGTx4MABLly4lIiKCDRs2EBMTQ//+/Vm9ejUlSpTg3Xff5Y8//qBkyZKcO3cOgBdeeIG+ffvyzDPPEBISwosvvsjcuXPx9/dn1apVtGzZkgULFtCuXTvy58/P8OHD+frrr68LgQ+wd+9eli1bhpubG//6179o1aoVISEhnD9/ngYNGtCmTRu+/PJLChUqxPbt29m+fTt169a97p727dtHxYoV8fb2dnrP7777LsWLFyc5OZnWrVuzfft2ypcvz5w5c9i9ezci4ogvNnz4cF566SWaNm16TeqAjz/+mEmTJuHn54eI4OmZu/YJGAwAZxLO0Pa7tqw8ZEUqH95wOB+0+SDX7Wu5WYyDyeVcunTJEXI/MDDQEXZ+6dKlLF26lDp16pCSkkJ8fDwRERFs27aNXr16UbJkSQBHCP61a9cydepUAAYMGMArr7wCQJ8+fZgxYwYtW7YkNDSU5557jri4ONavX+80BD5A7969HXlcVqxYwS+//MLHH38MwOXLlzly5AirV6/mxRdfBMDPzw8/P7+bvveZM2fy1VdfkZSUxIkTJ9i5cye1atXC09OTp556ik6dOtGiRQvASh2wc+dOR9vU1AFNmjTh5ZdfpmfPnvTr18+RxsBgyA2oKqHhoQzdOJTYpFhKFy7NlG5T6FC9Q06bliUYB+MiGfU0sitcP1ydg7lw4QKdO3dm0qRJvPjii6gqr732GkOHDr1G5/jx413qTqfW6dq1K6+99hrnzp1j06ZNtGrViosXL1KkSBGnIfDh2tD+qsrPP/9MjRo1bniNG1GtWjWOHDni9D05ePAgH3/8MX/99RfFihVj0KBBXL58GXd3dzZs2MDy5csJDQ3ls88+Y9WqVaSkpLB27VoKFix4jZ6RI0fSqVMn5syZQ6NGjVi2bBk1a9bM9P0xGLKb9ZHreenXl1gbuRaAjtU7EtI1hDJeZXLYsqwj2+ZgRCRERE6LSHga2WgROSYiW+2jY5qy10Rkn4jsEZF2aeTtbdk+ERmZRl5ZRNaLSISIzBARD1tewD7fZ5dXyq57vJ0UKVKE8ePH8/HHH5OYmEi7du0ICQlxTIgfO3aM06dP07p1a2bOnElUVBSAY4jsoYcecuSWmT59uiMBmZeXFw0aNGD48OF07twZNzc3vL29uf/++52GwE9P69atmTBhgiPk/pYtW4BrQ/aHh4ezffv269oWKlSIwYMH8+KLL3LlyhUATpw4QWhoKDExMRQuXJgiRYpw6tQplixZAkBcXBwXLlygY8eOjBs3zqE3ODiYiRMnOnSnOsf9+/dTu3ZtXnrpJerVq+eYSzIYcoojF47Qf3Z/Gk1uxNrItZQuXJp/PfAvFj668K5yLpC9k/xTAGeJ0D9V1QD7WAwgIrWAvoCP3eZ/IuImIm7AJKADUAt41K4L8KGtqzoQDQy25YOBaFWtBnxq17srqFOnDv7+/oSGhhIcHEy/fv1o3LgxjRo1olevXsTGxuLj48Prr79OixYt8Pf35+WXXwasns306dPx8/Pju+++47PPPnPo7dOnD99//z19+vRxyL755hunIfDT88orr5CYmIifnx++vr68+eabgDVBHxcXh5+fH2PHjr1hrpp33nmHUqVKUatWLXx9fenevTslS5bE39+fOnXq4OPjw5NPPkmTJlbI8djYWDp37oyfnx8tWrRwhOwfP348GzduvC51wLhx4xzh+gsWLEiHDnfH0IPhziM2IZY3VrxBjYk1+OHvHyjgVoDXmr5GxLAIOpXtdMdO5GdEtg2Rqerqm+g9dANCVTUBOCgi+4DUJ9I+VT0AICKhQDcR2QW0AvrZdaYCo4HPbV2jbflPwEQREU39iX2HkX7J7oIFCxyvhw8fzvDhw68bYho4cCADBw68pl2lSpVYuHCh0+G5Xr16XZchs1KlSvzyyy/X1Z0yZco15wULFuTLL7+8rl7BggUJDQ29RuZsBZeHhwdjx45l7Nix19VLf61UNmzYcF3dkiVLMmPGjOvqTpgwwVHvZoYmDYasIjklmSlbp/DGyjc4GXcSgL6+fXm/9ftUKlopZ43LZiQ7n7u2g1moqr72+WhgEBADbAT+n6pGi8hEYJ2qfm/XmwwssdW0V9WnbPkAoCGWA1ln91IQkQrAElX1tYfk2qtqpF22H2ioqmed2Pc08DRAmTJlAtM/EIsUKUK1atUyvc/k5GTHpHdW1TU6b5/Offv2ceHCBcd5XFwcXl5emep0tZ7RmXd1/nH8D749/i37L+4H4MF7HuT5qs/jU8QnV9l5M3XT07Jly02qWs9p4Y0SxWTFAVQCwtOclwHcsIbm3gVCbPkk4LE09SYDPYHewDdp5AOACUAprJ5NqrwC8Lf9egdQPk3ZfqBEZraahGN5V6dJOGZ0ZrXOnad3apcfujiSgFX8tKL+sP0HTUlJyVV23krd9JBbEo6p6qnU1yLyNbDQPo20nUQq5YHj9mtn8rNAURFxV9WkdPVTdUWKiDtQBDiXxbdiMBgM13E89jijw0YzectkUjSFgm4FeaPFG7zU6CUK5i+YuYK7jNvqYESkrKqesE97AKkrzOYDP4jIJ0A5oDqwARCguohUBo5hLQTop6oqIiuBXkAoMBCYl0bXQGCtXb7C9rIGg8GQLcQkxPDRHx/xybpPiE+Mx03cGBo4lGCPYB5u9nBOm5djZJuDEZEfgSCgpIhEAqOAIBEJABQ4BAwFUNUdIjIT2AkkAc+rarKt5wXgV6yhtRBV3WFf4lUgVETeAbZgDath//3OXihwDsspGQwGQ5ZzJfkKX278krdXv82Z+DMA9KjZg/dbv0+NkjUICwvLWQNzmOxcRfaoE/FkJ7LU+u9izcukly8GFjuRH+DqSrO08stYczcGg8GQLagqs3bO4t/L/83+aGsC/6EKDzG2zViaVGySw9blHkywy1xOarh+Hx8f/P39+eSTTxzBKXMzo0ePdoSPSc+0adPw9fXFx8eHWrVq3bCewZAb2Xp+Kw2/aUifn/qwP3o/NUrUYE6fOax5Yo1xLukwoWJyOamhYgBOnz5Nv379uHDhAm+99VYOW3ZrLFmyhHHjxrF06VLKlSvH5cuX+e6773LaLIMhQ1I0hSURS/h03acsP7gcgHu97mV0i9EMrjsY93zmUeoM04O5gyhdujRfffUVEydORFVJTk5mxIgRtGjRAj8/v2s2PI4dO5batWvj7+/PyJFWhJ0bheBfsGABDRs2pE6dOrRp04ZTp6zFfqmh7gMCAq4JdZ+aJsDPz4933706qvnuu+9So0YN2rRpw549e5zew/vvv8/HH39MuXLlAPD09GTIkCEAfP3119SvX5+HHnqInj17Eh8fD8CsWbPw9fXF39+f5s2bA9zw3k+cOEHz5s0dSdp+//33rHnzDXmSuCtxTNowiZoTa9L5x84sP7icgm4FGRM0hn3D9jG03lDjXDLAvDOukkEYh5vZH35d3Ztc4FalShVSUlI4ffo08+bNo0iRIqxatQoPDw+aNGlCcHAwu3fvZu7cuaxfv55ChQo54pHdKAR/06ZNWbduHSLCN998w9ixYx1DXJMmTaJJkybExcXh6el5TZoAVaVjx46sXr2awoULExoaypYtW0hKSqJu3boEBgZeZ394eLhTOcDDDz/MkCFDiI2N5cMPP2Ty5MkMGzaMMWPG8Ouvv3Lfffc5MnpOnjzZ6b3Pnj2bdu3a8frrr5OcnOxwUgbDzXD4/GEmbpjI15u/5kKCtQm3YpGKvFD/BdTlFIwAACAASURBVGrG16RLiy45bOGdgXEwdyCpq66XLl3K9u3bmTlzJvny5ePChQtERESwbNkynnjiCQoVKgRYIfszCsEfGRlJnz59OHHiBFeuXKFy5coAjlD3/fv35+GHH6Z8+fLXpAkAKyx+REQEsbGx9OjRw3HNrl273vR9hYeH88Ybb3Du3Dni4+Np166dw45BgwbxyCOPOJKR3eje69evz5NPPkliYiLdu3cnICDgVt5iQx5EVfnjyB+MWz+O2btmk6LWXGeTCk34v0b/R/ea3XHP557nV4bdDMbBuEoGPY3sDNefngMHDuDm5kbp0qVRVSZMmMBDDz10jc5ffvnlusB5KSkpNwzBP2zYMF5++WW6du1KWFgYo0ePBq6Gul+8eLEj1L2mSROQ9n7GjRvnUrA+Hx8fR1qA9AwaNIi5c+dSpUoVfv75Z8c/8hdffMH69etZtGgRAQEBbN269Yb3DrB69WoWLVrEgAEDGDFiBI8//nimdhnyLvGJ8czeNZt3trzDntXW0K57Pnce9X2U4Q2HU/+++jls4Z2LmYO5gzhz5gzPPPMML7zwAiJCu3bt+Pzzz0lMTASsTJMXL14kODiYkJAQx/DQuXPnMgzBf+HCBe677z4AR1IyuBrq/tVXX3WEuk+fJuD48eOcPn2a5s2bM2fOHC5dukRsbOw1QTnT8tprr/HKK69w8qQV9C8hIYHx48cDlrMqW7YsiYmJjlD/qXY0bNiQMWPGULJkSY4ePXrDez98+DClS5dmyJAhDB48mM2bN2fNm2+4q0hOSWbFwRU8Me8J7v34XgbMGcCe2D2UKFiC15u9zuH/O8z3D39vnMs/xPRgcjmpGS0TExNxd3dnwIABjhD8Tz31FIcOHaJZs2aICKVKlWLu3Lm0b9+erVu3Uq9ePTw8POjYsSPvvfce33zzDSNGjOCdd94hMTGRvn374u/vz+jRo+nduzf33XcfjRo14uDBg4AV6n7lypW4ublRq1YtOnToQIECBdi1axeNGzcGrFVuP/74I3Xr1qVPnz4EBARw//3306xZM6f307FjR06dOkWbNm1QVUSEJ598EoC3336bhg0bUr58eQICAhyLCkaMGEFERASqSuvWrfH398fPz8/pvYeFhfHRRx+RP39+vLy8mDZtWnZ/RIY7iL9P/c33279n+t/TORZ7zCFvcF8DmhVuxtu93s6TIV2yjRsFKctrhwl2mXd1mmCXd7fOYzHH9KM/PlL/z/0dwScZjVYeV1nfXPGm7jm7J1fYeSfodAa5JdilwWAw3A6uJF/h550/899t/2Xzqs0o1hxqMc9i9PHpw2N+j/FQhYfuyiRfuQnjYAwGw13D0QtH+XLTl3y9+WtOXzwNgIebB10e6MJjfo/RoVoHCrgXyGEr8w7GwWSC2vMEhrsTNYG273hUlRUHVzDpr0nM3zOfZCtOLn5l/Gjt3Zo3e7xJsYLFctjKvIlxMBng6elJVFQUJUqUME7mLkRViYqKwtPTM6dNMdwCMQkxTN06lf9t/B+7z1pRKdzzudOnVh+er/88TSs2ZdWqVca55CDGwWRA+fLliYyM5MyZMxnWu3z5sssPKVfrGp23R6enpyfly5d36VqG3MGO0zv4NOJTlv+5nIuJFwEod085hgYOZUjdIZS9p2wOW2hIxTiYDMifP79jV3tGhIWFOXa2Z1VdozPndBpyHymawqK9ixi3fhwrDq5wyIMqBfF8/efpVqMb+d3y56CFBmcYB2MwGHItMQkxfLvlWyZsmODIu1I4f2Fal2rNe93ew6e0Tw5baMgI42AMBkOuY/+5/UzYMIGQLSHEXrE23FYqWolhDYbxZJ0n2bpuq3EudwDGwRgMhlxB6mqwcevGsXDvQsfelRb3t2B4w+F0rdEVt3xuOWyl4WYwDsZgMOQolxIv8cPfP/Depvc4sPoAYO1d6Ve7H8MbDifgXhMR+07FOBiDwZAjHIs5xv/++h9fbvqSqEtRgJUl8rl6zzG03lBKFy6dwxYa/inZ5mBEJAToDJxWVV9b9hHQBbgC7AeeUNXzIlIJ2AWkpkFcp6rP2G0CgSlAQWAxMFxVVUSKAzOASsAh4BFVjRZrw8pnQEcgHhikqiakrsGQS9hwbAPj1o1j1s5ZJKUkAVCvXD2CvYMZ1WsUHm4eOWyhIavIznD9U4D26WS/Ab6q6gfsBV5LU7ZfVQPs45k08s+Bp4Hq9pGqcySwXFWrA8vtc4AOaeo+bbc3GAw5SGJyIjPCZ9B4cmMaftOQH8N/RFXpXas3a55Yw4anNtC2TFvjXO4ysq0Ho6qr7Z5JWtnSNKfrgF4Z6RCRsoC3qq61z6cB3YElQDcgyK46FQgDXrXl0+won+tEpKiIlFXVE//wlgwGw00SFR/F9CPTeeyzxxzh8Yt5FmNI3SE83+B5KhapmMMWGrITyc5YTLaDWZg6RJaubAEwQ1W/t+vtwOrVxABvqOrvIlIP+EBV29htmgGvqmpnETmvqkXT6ItW1WIistBus8aWL7fbbHRiw9NYvRzKlCkTGBoaekv3GRcXh5eXV5bWNTqNzjtZ5/64/cw5NoffTv/GlZQrAFQsVJGe9/WkbZm2FHS7PufK3XLvd7NOZ7Rs2XKTqtZzWnijOP5ZcWDNj4Q7kb8OzOGqgysAlLBfBwJHAW+gPrAsTbtmwAL79fl0OqPtv4uApmnky4HAzGx1lg/GVe6UXA5Gp9GZnTqTkpN09s7ZGjQl6Jq8Kw0+a6C/RPyiySnJucJOo/Of1U0P/zQfjIg0Baqr6rciUgrwUtWDN+Pl0ugaiDX539o2DlVNABLs15tEZD/wABAJpA0UVR44br8+lTr0ZQ+lnbblkUCFG7QxGAxZTPSlaCZvmczEDRM5fOEwAF4eXgzyH8QLDV7gRPgJgqoF5ayRhhwhUwcjIqOAekAN4FsgP/A90ORmLyYi7bHmSVqoanwaeSngnKomi0gVrAn6A6p6TkRiRaQRsB54HJhgN5sPDAQ+sP/OSyN/QURCgYbABTXzLwZDlrPj9A4mbJjAd9u/Iz7R+neuWqwqwxoMY1DAIIp4FgHgBObfL6/iSg+mB1AH2AygqsdF5J7MGonIj1iT8CVFJBIYhbVqrADwmx3+PnU5cnNgjIgkAcnAM6p6zlb1LFeXKS+xD7Acy0wRGQwcAXrb8sVYS5T3YS1TfsKFezQYDC6QnJLMwr0LGbNtDJtXXV39H1w1mBcbvEiH6h3IJ9m5ONVwJ+GKg7miqioiCiAihV1RrKqPOhFPvkHdn4Gfb1C2EbhukYCqRgGtncgVeN4VGw0Gg2ucjT/L5M2T+Xzj545hsML5CzPQfyAvNHiBB0s9mMMWGnIjrjiYmSLyJVBURIYATwJfZ69ZBoMhN7Dp+CYm/jWRH//+kYTkBMAaBgsuFsx7vd+jqGfRTDQY8jKZOhhV/VhE2mItH64B/EdVf8t2ywwGQ46QkJTATzt/YuJfE1kXuc4h71i9Iy/Uf4F21dqxetVq41wMmeLSKjLboRinYjDcxRyLOUbIwRD6bOzD6YvWosyinkV5MuBJnq3/LNWKV8thCw13Gjd0MCISCzjbhSlYUx3e2WaVwWC4LVxOusy83fOYum0qv+7/lRRNAaB26doMazCMfrX7UdjDpWlXg+E6buhgVDXTlWIGg+HOQ1VZF7mOqdumEhoeyoWECwC453OnWclmvN3pbZpWbIq90tNguGVc3WhZF2iK1aNZo6pbstUqg8GQ5Ry5cITvtn3HtO3T2Bu11yEPLBvIQP+BPFr7UcI3hNPs/mY5aKXhbsKVjZb/wdpjMtsWTRGRWar6TrZaZjAY/jFxV+JYemop70x7hxUHVziyRN7rdS+P1X6MgQED8S193S4AgyFLcKUH8yhQR1UvA4jIB1ibLo2DMRhyIUcvHGXB3gUs2LuAFQdXcCXZCjZZwK0A3Wt2Z6D/QNpWbYt7PpNv0JC9uPINOwR4Apft8wJYycIMBkMuQFXZfGIz8/fMZ8HeBWw5eXUEWxBqe9fm+WbP08e3j1labLituOJgEoAdIvIb1hxMW2CNiIwHUNUXs9E+g8HghMtJl1kXtY7QhaEs3LvQkWsFrB327aq1o8sDXehYvSM7/9pJUL2gnDPWkGdxxcHMsY9UwrLHFIPBkBHRl6JZFLGIubvn8su+X7iYeNFRdt8999G1Rle6PNCFlpVb4unu6Sjbyc6cMNdgcGkn/1QR8cAKnw+wR1UTs9csg8EA1nzKvD3zmLt7LqsOr3LksAeo7lWd/oH96VKjC3XurWOWFRtyHa6sIgvCSkl8CGuTZQURGaiqq7PXNIMh76Gq7Di9g7m75zJ3z1w2Hr+aiNVN3GhduTXda3anW41u7N+yn6CgoJwz1mDIBFeGyP4LBKvqHgAReQD4ESvzpMFgyAL2ndvHlK1TmLJxCsdWX51PKZS/EO2rtad7je50eqATxQsWd5TtN2ttDLkcVxxM/lTnAqCqe0UkfzbaZDDkCS5euchPO38iZGsIqw9fHRAoUbAEXWt0pUfNHrSp0oaC+a/PX28w3Am44mA2ishk4Dv7vD+wKftMMhjuXlSVP4/+ybdbv2XGjhnEXYkDrJ5Kr1q9CNAAhnUbZvaoGO4KXPkWP4uVwOtFrDmY1cD/stMog+Fu42zCWT5c8yEhW0OuCdPyUIWHeCLgCR7xeQTvAt6EhYUZ52K4a3BlFVmCiHwOLEo7VGYwGDLmSvIVFu5dSMiWEJZELCEFK1LxvV73MtB/IIMCBlGzZM0cttJgyD5cWUXWFfgI8AAqi0gAMEZVu2a3cQbDncjOMzuZvHky323/jjPxZwBrBdjDNR/miYAnaF+tvemlGPIErnzLRwENsDdYqupWEamUfSYZDHceMQkxzAifQcjWkGuyQPqU8mFwncFUjq1M9+DuOWihwXD7ccXBJKnqBbOJy2C4FlXl98O/M3nLZGbtnEV8YjwA3gW8edT3UZ6s8yT1y9VHRAgLC8tZYw2GHMAVBxMuIv0ANxGpjjXZ/6crykUkBOgMnFZVX1tWHJgBVMLavPmIqkaL5cE+AzoC8cAgVd1stxkIvGGrfUdVp9ryQGAKUBBYDAxXVb3RNVyx2WDIjJNxJ5m6dSoT/5pI5OpIh7zF/S0YXGcwPWv1pFD+QjloocGQO8jnQp1hgA9W0MsfgAvA/7mofwrQPp1sJLBcVasDy+1zgA5Adft4GvgcHA5pFNAQa6hulIgUs9t8btdNbdc+k2sYDLdEckoyiyMW8/CMh6nwaQVGLh9J5KVIyt1Tjn83/TcRwyIIGxTGAP8BxrkYDDYZ9mBEpBRwP/CRqr5+s8pVdbWT+ZpuQJD9eirW3M6rtnyaqiqwTkSKikhZu+5vqnrOtuk3oL2IhAHeqrrWlk8DugNLMriGwXBTHD5/mJAtIYRsDSEyxuqtuIkb3Wt2p4F7A0b0GGEm7A2GGyDW89xJgchTwHtYuV8qA0+r6vybvoDlYBamGSI7r6pF05RHq2oxEVkIfKCqa2z5ciynEAR4pmbQFJE3gUtYTuMDVW1jy5sBr6pq5xtdw4ltT2P1gChTpkxgaGjozd4eAHFxcXh5eWVpXaMz53RGx0SzPWE7i04sYmP0RkcWyHKe5ehUthPt721PcY/iOW6n0Wl03m6dzmjZsuUmVa3ntFBVnR5AOFDKfl0FWHujuhkdWPMg4WnOz6crj7b/LgKappEvx4p3NgJ4I438TeD/AfWBZWnkzYAFGV0joyMwMFBvlZUrV2Z5XaPz9uvce3av/uvXf2nRd4sqo1FGowXeLqD9fu6nKw6s0OSU5Fxhp9FpdOaUTmcAG/UGz9WM+vZXVPWM7YQOiEiBm3ZtzjklImVV9YQ9BHbalkcCFdLUKw8ct+VB6eRhtry8k/oZXcNguIbE5ETm7ZnHFxu/YPnB5Q65b2lfhtQdQv/a/SlRqEQOWmgw3Llk5GDKp2atdHaut57Jcj4wEPjA/jsvjfwFEQnFmtC/YDuIX4H30kzsBwOvqeo5EYkVkUbAeuBxYEIm1zAYAGtu5evNXzN5y2ROxp0EoKB7Qfr69qWe1OPZLs+a/CoGwz8kIwczIt35TQe4FJEfsXofJUUkEms12AfATBEZDBwBetvVF2MtUd6HtUz5CQDbkbwN/GXXG6P2hD9WnLQpWMuUl9gHGVzDkIdJXQn2xaYvWBKxxDG3UqtULZ4JfIYB/gMo6lmUsLAw41wMhizghg5G7b0m/wRVffQGRa2d1FWsoJrO9IQAIU7kGwFfJ/IoZ9cw5E0iYyKZdngaj3/2OEdjjgLg4eZBr1q9eCbwGZpWbGocisGQDZj1lYa7krgrcczeNZtp26ax4uAKR2+lWvFqDA0cyqCAQZQsVDKHrTQY7m6MgzHcNSSnJLPi4AqmbZ/G7F2zHaFbPNw8aFy8MW+0f4NWlVuRT1zZX2wwGP4pN3QwIvKhqr4qIr1VddbtNMpguBnCT4czbds0pv89neOxxx3yphWbMsBvAL1r9Wbb+m0EVQnKMRsNhrxIRj2YjiLyBvAaYByMIdeQoin8fepvfjvwG19t+oqIVRGOsqrFqjLAbwCP+T1G1eJVc9BKg8GQkYP5BTgLFBaRGKxslpr6V1W9b4N9BgOqys4zO1l5aCUrD61k1aFVRF2KcpQX9SxKX5++DPAfQOPyjc2EvcGQS8hoFdkIYISIzFPVbrfRJkMeR1XZc3aPw6GEHQrj9MVr98pW8K5Ay8otqZJYhZE9RlLAPav2ARsMeYekC0mcDzsPx7h2O3sW4cok//+JSGes3stOVT2Y9WYY8jrRl6JZun8pS/YtYdGuRZxdffaa8rJeZWlZuSUtK1lHlWJVHHlWjHMxGFwjJTGFmPUxRP8WTfRv0cRsiIFkoA3wXNZfL6NJfm/gG6x4YNuwhsb8RWQTMFhVY7LeHENeIUVT2HpyK0silrBk3xLWRq4lRVMc5aULlyaoUpDDoTxQ4gEz9GUw3CSqSvyueKKXWQ7lfNh5kuOSr1ZwA+8m3sTUyJ7HeUY9mPHATqCvqvWfbycFexOYiBWaxWBwmdjEWGbumMmSfUv4Zd8vjhAtAO753Glxfws6Vu9IiegSDOo4yDgUg+EWSDieQPTyaPge1vZfy5XjV64pL/RgIYq1KUaxtsUo2qIo7t7u2ZZxNSMH00RVB6UV2Lvtx4hIhPMmBsO1nIg9wU87f+KnXT+x5vAaUrjaSynvXZ4O1TrQoVoHWldpjXcBa92ICdViMLhOYnQi58POE708mvPLzxO/O95RdoUr5C+T33Io9uFZ3vO22ZaRgzH/4YZb4vTF0/y882dm7JjB6sOrHbvo3cSNFhWtXkqHah3wLe1rHInBcLMkwLnfzjkcSuzmWNL8biNf4XwUbVGUc/efo94z9Shcu3CO/Z9l5GD+EJH/AG/bPRfAkfBrXbZbZrijOBt/ltm7ZjNzx0xWHlrpmE/xcPOgQ7UOPOLzCN6nvOncpnMOW2ow3HmoKueWnCPy00hYBdsTtzvKJL/g3dSbYq2LUax1Me5pcA/58ucjLCwML79bSyKWVWTkYIYBk4F9IrIVaxVZHWALMPg22GbI5UTFR7H4xGI++P4Dlh1YRrJak4f58+WnQ7UO9PHpQ9caXSniWQSAsKiwHLTWYLjzUFXOLT7HodGHiN0YawkFvOp4WQ6lTTGKNC2CW2G3nDX0BmS0DyYG6C0iVYFaWENmr6rq/ttlnCH3sf/cfubvmc+8PfNYc2SNw6m453OnfdX2PFLrEbrX7E6xgtdlqDYYDC6iqkQtiuLwW4cdjiV/6fxUfKUi+6vtp1435xmKcxuZ7oOxHYpxKnmUFE1h4/GNzNs9j3l75rHjzA5HmXs+d+oVrcfQpkPpUbOHyfxoMPxDVJWohVEceusQcZviAMhfxnIs5Z4ph1shN/aH3TmPYxNN2XAdl5Musz5qPaELQ5m/Zz4n4k44yrwLeNOxeke61ehGh2od2LJuC0F1g3LOWIPhbkDh7PyzlmPZnMaxvFqRckMtx3InYhyMwQrNErWHpfuXsnT/UsIOhXEx8aKjvIJ3BbrV6Ea3mt1ofn9zPNw8ctBag+Hu4fKRy0T/Fg0fQnhEOAAe93pQ4dUKlHv6znUsqWToYEQkH7BdVa/LGmm4s4mKj2L5weUOp5Ka6TGVal7V6B/Yn241uhFwb4BZTmwwZAGJ5xI5v9LasxK9LJpLEZccZR5lPag4siJlh5TFreCd7VhSydDBqGqKiGwTkYqqeuR2GWXIehKTE9l2fhvLVixj6f6lbDy+0bE/BaBUoVIEVw0muGowbaq0Ye+mvQQFBeWcwQbD3cAVHM4kelk0sZtiSfNvh5u3G8VaFeNs1bM0fLvhXeNYUnFliKwssENENgCOcRNV7ZptVhmyhCvJV1hxcAWzdsxi7p65nLt0zlHm4eZBs4rNHE7Fr4zfNZke97I3J0w2GO54Uq6kcHbOWU6EnIAw2HZlm6NM8gtFmhRx7Kr3CvQin7u1Z+Vucy7gmoN5KysvKCI1gBlpRFWA/wBFgSHAGVv+b1VdbLd5DWvvTTLwoqr+asvbA58BbsA3qvqBLa8MhALFgc3AAFW9NiDPXUpCUgLLDizjp10/MXf3XM5fPu8oq1CwAj39ehJcNZjm9zensEfhHLTUYLi7uHzkMse/PM6JySdIPJXokHsFeDkcSm7es5IduLJMeZWI3A9UV9VlIlII64F+S6jqHiAAQETcsDIRzAGeAD5V1Y/T1heRWkBfwAcoBywTkQfs4klAWyAS+EtE5qvqTuBDW1eoiHyB5Zw+v1WbcztXUq4wf898ftr5E/P3zOdCwgVHmW9pX3o92IvePr05veO0GfYyGLIQTVHOLT3H8f8dJ2pRlCNkS2HfwpR7thwR5SKo1/3O2LOSHWTqYERkCPA0Vm+gKnAf8AXQOguu3xrYr6qHM5hE7gaEqmoCcFBE9gEN7LJ9qnrAtjMU6CYiu4BWQD+7zlRgNHeZgzkbf5Zf9/3KoohFzNs1j/jkqwHu/Mv406tWL3rV6kXNkjUd8tOcdqbKYDDcJFfOXuFkyEmOf3mcywcuA9bwV6k+pSj3bDmKNC2CiBARlrfjAkuaMGPOK1hhYhoA61W1ji37W1Vr/+OLi4QAm1V1ooiMBgYBMcBG4P+parSITATWqer3dpvJwBJbRXtVfcqWDwAaYjmTdapazZZXAJY4WwknIk9jOU/KlCkTGBoaekv3ERcXh5eXazF/XK2bvl6KphARF8G6qHWsP7ee3bG7r5mkr+5VnRalWtC8ZHMqFKqQY3YanUbnXa1zNyTOSCT/H/khdRSsDNAV6ACkC2BxV937DWjZsuUmVXXeTVPVDA8sxwKwxf7rjrV0OdO2mej1AM4CZezzMlhDb/mAd4EQWz4JeCxNu8lAT6A31rxLqnwAMAEohdWzSZVXAP7OzJ7AwEC9VVauXJnldVeuXKlR8VH6498/6uNzHtfSH5VWRuM4PN720LbT2uqnaz/V7xd/n6N2Gp1G592sMyUlRaN+jdItLbfoSlZah6zUbR236dmFZzUlKSVX2Hk7dDoD2Kg3eK66Msm/SkT+DRQUkbZYiTUXuOzebkwHrN7LKYDUvwAi8jWw0D6NtJ1EKuWB4/ZrZ/KzQFERcVfVpHT1czVXkq+wPnI9Kw6u4KctP7Fz9c5rsjxWLFKRjtU60rF6R1pWbomXh/WLI7uSBRkMeZmUpBTO/nyWIx8eIW6LtbvezduN5A7JNHy/IQUrF8xhC3M/rjiYkViT5H8DQ4HFWKmU/ymPAj+mnohIWVVNjUnSAwi3X88HfhCRT7Am+asDG7CCb1a3V4wdw1oI0E9VVURWAr2wVpINBOZlgb1ZTlJKEptPbGbFwRWsOLiCP47+QXzi1bkU93zuBFUKokO1DnSs3pEHSz5oNjwaDNlM8uVkTk45ydGPjjrmV/KXyU+FlypQ7plyrNmyxjgXF3FlFVmKiEwF1mNtEdpjd4tuGXslWlssh5XKWBEJsK9xKLVMVXeIyEys9M1JwPOqVghfEXkB+BVraC1EVVMjMb4KhIrIO1jpBSb/E3uzihRNYV/cPras3cKKQytYfXg1MQnX5sL2KeVDq8qtKH2xNC92edGR5dFgMGQzcXD4/cNEfhbpWGbsWdWTiiMqUmZgGdw8887y4qzClVVknbBWje3H6jVUFpGhqrok45Y3RlXjgRLpZAMyqP8u1rxMevlirB5VevkBrq40y1EORB9g2YFlLD+4nOUHlhN1Keqa8mrFq9GyUktaVW5FUKUg7vW6F7CGvYxzMRiyl8SoRGI2xBC9LBq+gIPxBwEr30rFkRUp1bMU4mZGDW4VV4bI/gu0VNV9AHZ+mEVcXcllSMPZ+LOsOLiCZQeWsezAMg6eP3hNeakCpehQswOtKrWiZeWWVCxSMYcsNRjyFilXUojbHkfs+lhi1sUQsz7mmlhgAEVbFaXiyIoUa1PMDEdnAa44mNOpzsXmAJgNFanEJ8az4dwGFi1dxPKDy9lycss15UU9i9KqcivaVG5DmyptiNweScuWLXPIWoMhb6CqJBxNgJWwb8E+YtbFELc5jpTLKdfUy+eZD69AL7wbehNZLZKAZwNyyOK7kxs6GBF52H65Q0QWAzOx5kd6A3/dBtvuCJqGNL3GqRRwK0DTik1pU6UNrSu3pm7Zurjluzp2e0yO5YSZBsNdTfKlZGI3xRKzNsbqnayN4coJKzpUJJGOegUfKIh3I2+8G1pHYb/C5MtvxeCLDIt0qttw62TUg+mS5vUpoIX9+gzXbSfKuwRVCiL+Yjw9/HrQukprmlRoQsH8ZoWJwZBdqCoch1PTT1nOZF0McVvj0KRr1x65F3MnqXoSlTpW4p6G9+DdwJv8xfPnkNV5kxs6GFV94nYacqfy3+D/0rVAVxPjy2DIBpIvJRO/M564v+O4uP0icdvjuLjtIpyFXey6WjEfFPYvjHcjb4o09DvRNAAAIABJREFULoJ3I28KVi/IqtWrqBRUKcfsz+u4soqsMjAMqJS2vppw/QBmItBgyAJUFU5aaYMv/m07ku0Xid8b7wggeQ1FoUSzEng39sa7kTf31LsH93tMgt7chiufyFysfSQLcP5RGwwGg0skxydzKeIS8bvjrWPP1b/EQ7hjf7WNG/z/9s48zq6qyvffVXPdGlIkkCKQQMgAGQiZQyQgCSoi7WNQUXkoqNgoTxS1HbBR4aHYIA9pm2e3rQhKCy/whNY8hQaenUsYQmWeh0plpMgEJCF1a7hVlVr9x95Vdevec27dSuqmUpX1/XzO55yz7++ss89ZVXudvfc5e0fGRyi5oITSC0rdelIpb2x7g0nzjnk4RCPLZBJgmlT1n7KeE8MwBgxtrW3Ur62nbkkdvAir71tNw6YG4jvj4QedAqdMP6VLMImMjwR/4Lg9Nck48cgkwPxcRO4CXgQ6/jpUdUXWcmUYRr8i/lacw1WHOzrd65bX0dbQ2eBxkIMASJ5QPKaY4vOKiYyLuOU8t7y25jUmz53cV5dgZIFMAswk3EjFl9HZRKZ+3zCMk4wj9UdgLexatqvjo8V4bWrNpGh0EeUXlrO/dD/nX3k+kXERikYVdbwWbAx8Mgkw1wKj9CSZctgwjE6a9zUTWxWjbmUdsVUxYqtiNFY3gsI2tnXocstzO74tKZ9dTtmsMgpOKwBgf3Q/p849ta8uwehDMgkwq4EK7Ot9wxiwtDW30bitERbCthe2dQST5r2pz5WSJ+jZyrAPDHMfLc4uJ3JeBMmxNyqNrmQSYCqBTSKylK59MPaasmH0I7RNidfGaahuoLG60a23NNJY3Ujj9kY44nS72NVxTG5ZLqVTSt0y1a1LJpSwaPEizpt7Xh9didFfyCTA3JX1XBiG0avE98apW1ZHbHkM/gpLDy6lsaYxZSyuDgQKzy4kfkacsz94dkdQKRpZZDUT46jJZD6Yl49HRgzDODqa326mblkddcvr3HpZHc1vdW3aqqcecBNnRc6NUHxuced6bISi0UXkFuUSjUY5Z+45fXEZxgAkky/563BvjQEUAPlAvaraZCWG0Qe01rWy59d74I+weOdi4rtS3+DKLculdFopZTPKqC2sZdq104iMjZA3yL52N44fmdRgyhL3ReQaTpDJvAzjZEKPKHt/t5dtf7+tY8bFOHFySnIom1ZG2fQyyma4pXhscUfTVm20lvIZ9jxoHH96/Dijqn8UkTuykRnDMII59PIhar5RQ2xlDICyC8uom1vHzBtnuje4bNZF4wQkkyayjyXs5gAz6GwyMwwjizRua2Trd7byzjPvAFA4vJBR949i6PVDefnllymZUNLHOTSMcDKpwSTOC9MK7ACuzkpuDMMAoPVwKzt/spPah2rRZiUnksNZ3z2LEd8aQW4kYGwuwzgByaQPJivzwojIDqAO9/Z9q6rOEJHBwFO4qQF2AJ9U1YPixsT/OXAl0AB8rn0sNBG5Cfi+N/tjVf2dT58O/BYoBp4DbldVq3kZJzZHYPcju9l+53Za9rt+lsobKxn1k1EUnlnYx5kzjJ6RbsrkH6Y5TlX1R71w/nmq+k7C/h3AX1X1Pt/PcwfwXeAjwFi/XAj8C3ChD0h30dlst1xEFqjqQa+5BXgDF2CuAJ7vhTwbRq9ypP4I9evqia2KwQNQvbUagPKLyhnzj2Mon2kd9Eb/JF0Npj4grQS4GRgC9EaASeZqYK7f/h0QxQWYq4HHfQ3kDRGpEJFhXvuSqh4AEJGXgCtEJAqUq+pin/44cA0WYIw+RFWJvxkntjpGbLWbmTG2OkZjTWOXXs3CswoZ/dPRnPbJ02xCO6Nfk27K5Afbt0WkDLgd+DwwH3gw7LgeoMCLIqLAv6rqr4BKVd3jz79HRIZ67ZnAmwnH1vq0dOm1AemGcVxorWulfn099WvdwiJ4bddrtB5sTdFKnhCZEKF0cin7Bu9j1j/MIrfY+lmM/o+k65bwTVDfBG7A1Sh+7pufjv3EImeo6m4fRF7CTcu8QFUrEjQHVfUUEfkL8A+q+qpP/yvwHdyUAYWq+mOf/gNcH80ir/+gT78E+I6qJr6wgIjcgmtGo7Kycvr8+fOP6lpisRilpaW9qjWb/cRmUal7xNmGmwRru9/eG3LQIGB00nI27vPlbObTbJrNXtImM2/evOWqOiPwR1UNXIAHgK24JqrSMF1vLMDdwLeAzcAwnzYM2Oy3/xW4PkG/2f9+Pa72Q6LO/7YpIb2LLmiZPn26Hi0LFy7sda3ZPPFsNh9s1gP/eUB3PbhLN3xmgy48Z6FG86O6kIUpS7QgqksmL9ENn9mgO+/bqQvvW6hNbzVpW1tb1vNpNs1mtmwGASzTkHI1XR/M3+FGT/4+cGdCW7C4uHT0Q8WISAmQo6p1fvty4B5gAXATcJ9f/8kfsgC4TUTm4zr531PXhPYC8BMROcXrLge+p6oHRKRORGYDVcCNwMNHm1/j5CO+J05sZYzYyhh1K+qIrYzRtL0pRaeiFI0uonRSKSXnl1AyyS3FY4q7TKy1LbqNwjPsLTDj5CJdH0w2p52rBP7dB6084ElV/Q8/JcDTInIzsAu4zuufw72iXINrAvu8z+MBEfkRsNTr7lHf4Q/cSudrys9jHfxGAG3xNuo3+r6Sdb6/pAoWH1icos0pynHzxU8tpWxaGdVHqrnkxkvILbH+EsMIok9GvlPVbUDK5Nuq+i7wgYB0Bb4SYutR4NGA9GXA+cecWWNg0Oa+iq9fW09sbayj872huqFjHpREcstzXSCZWkbpNDcXSmRchJy8zueu6mi1BRfDSIMNrWoMOFSVpp1N1C2p4/CSw9RV1cFyqGqsShULFI8t7mjaKp1Uyvqm9Vx8/cU2D4phHCMWYIx+T8u7LRxeergzoCypo+XtlhRdwekFHYGkPZhExkdSh16JYsHFMHoBCzBGv6J5X7ObL36164BnEby2+7UUXf6p+ZTNKqN8Vjlls8pYG1/LRddc1Ac5NoyTFwswxgmJHlEatjQQW+W/eF8VI7YqRvPe5hRtTnGOmwslIaAUjSzq+hV89Pjl3TAMhwUYo89pjbW6zndfM2ERvLLjFdoaU+ePzy3LdfPFTy6lZHIJ1VRz8ecu7tL5bhjGiYEFGOP4oRDfHe+ojbQHlMYtjSkzDLXRRuFZhS6Y+IBSOqXU1UwS+keqo9UWXAzjBMUCjJE1mt9u5nCVe4vr8JLDsAQWH0r9vkTyhMjESEcw2apbmXPTHPIH5/dBrg3D6C0swBi9Qlu8jdiqGIerDrvljcM0bUv98j2vIq+zVjLFNXOVjC8hp7CzFrI1utWCi2EMACzAGEdF89vNHHr5EMyH5XcsJ7YyhjZ3befKieRQNqOM8tnllF9Yzvrm9cz51Bwbgt4wThIswBgZ0fxOM++9/B6Hooc4uPAgDesbOn6row6AyPgI5ReWUz67nLILyyg5v6Rr/0gUCy6GcRJhAcYI5j14+9m3ORQ9xKHoITdGVwI5RTmUzynn0IhDXPDfL6BsZhn5FdasZRhGJxZgTnLaWtporGmkfn09DRsa3CRZ6+phA6xnfYcupyiH8ovKqZhbQcXcCspnlZNTmEM0GmXw3MF9eAWGYZyoWIA5SWiLt8F22P/2/i7BpLG6EW0NmHQuHyourugIKGWzysgtsoEdDcPIHAswAwhVpXlvMw2bG2jc3EjD5oaOpWl7E7TBBjakHFd0ThGRCRFKJpZQMqGEyIQIKw6uYMrlU/rgKgzDGChYgOlntMZaib8ZJ14bd+s34/AqLP/2cho2N3CkLmDseYAc4AwYMn1I12AyLhI85Hw0m1dhGMbJgAWYEwhtU+K74zTWNMLzsOOVHV2CSdObTRx5LziAtL/JlTc4j8h5EYrPLSZyXqRjKR5TzKLFi5g0d9LxvCTDME5iLMAcb1qgYUsDjTWNNG5tpGlrE41bG2msaaRpexNtTZ3jb+1gR8rhOUU5FI4opHB4Ycd6V8supl49leLziik4teA4XoxhGEY4FmB6gyNuGPnm/c0072umZX9Ll3Xz/s5tamFJ25JQU/lD8ykeXczhksOcNfOszkDig0n+kPyUb0l2RXcxaM6gbF+lYRhGj7AAc4ysvWot/Ble19czOyAHikYWUTS6iOLRxZ3LmGKKRhWRV+ZcEo1GGTV3VBZzbhiGkV0swBwjUuBqE/mn5pM/NJ+CyoKOdcHQAvIr8ykYWtCRXlVTxewPze7jXBuGYWQfCzDHyLjHxvHqra8y5wNzMjtgZ3bzYxiGcaJw3CfSEJERIrJQRDaKyHoRud2n3y0ib4nIKr9cmXDM90SkRkQ2i8iHE9Kv8Gk1InJHQvo5IlIlIltE5CkRyVrPd15ZHtj3h4ZhGCn0xUxNrcDfqep4YDbwFRGZ4H97SFWn+OU5AP/bp4GJwBXAP4tIrojkAr8APgJMAK5PsHO/tzUWOAjcfLwuzjAMw3Ac9wCjqntUdYXfrgM2AmemOeRqYL6qxlV1O1ADzPJLjapuU9VmYD5wtbhXrC4D/uCP/x1wTXauxjAMwwhDVAPGoTpeJxcZCSwCzge+CXwOOAwsw9VyDorI/wbeUNXf+2N+AzzvTVyhql/06Z8FLgTu9voxPn0E8Lyqnh9w/luAWwAqKyunz58//6iuIxaLUVpa2qtas2k2zabZPNFsBjFv3rzlqjoj8EdV7ZMFKAWWAx/z+5W43owc4F7gUZ/+C+AzCcf9Bvg4cB3wSEL6Z4GHgdNwNZv29BHA2u7yM336dD1aFi5c2Otas2k2zabZPNFsBgEs05BytU/eIhORfOAZ4AlVfRZAVfcl/P5r4M9+txYXJNoZDuz220Hp7wAVIpKnqq1JesMwDOM40RdvkQmuFrJRVX+WkD4sQXYtsM5vLwA+LSKFInIOMBZYAiwFxvo3xgpwLwIs8BF1IfAJf/xNwJ+yeU2GYRhGKn1Rg5mDa85aKyKrfNrf494CmwIosAP4EoCqrheRp4ENuDfQvqKqRwBE5DbgBVzT2qOq2j5D1neB+SLyY2AlLqAZhmEYx5HjHmBU9VUgaGL259Iccy+uXyY5/bmg41R1G+4tM8MwDKOP6IvvYAzDMIyTAAswhmEYRlawAGMYhmFkBQswhmEYRlawAGMYhmFkBQswhmEYRlawAGMYhmFkBQswhmEYRlawAGMYhmFkBQswhmEYRlawAGMYhmFkBQswhmEYRlawAGMYhmFkhT6ZcMwwDMM4BlShtbVzaWlJWUd27oQ1a1xaSws0N3duJ+0POnAA5s7t9WxagDEM4+Skrc0Vsk1NEI9TuH8/bN3q0tIsQ1etgl27OgvoNOuxO3bAk092LdgDCvtp774LkUhXTXvASNq/tLnZ5b0bejJfyRmXXQa3337UtzIMCzCGcbKiCkeOdFnyYjF4992U9OSlZOtWKC/v+hQdsgxduxZqa12h2G4jYHvE5s3w+uupBXDA9sS9e+GUUzpttLam5rO1lemHDkF+fkcQ6bK0tHS5He/L8LZN6MEtPjNDXXkPbHZMppWbC3l57voC1g0tLUQGDXL7+flQUNC5nbT/3pAhVPYgD5liAcYwBgqNjbB5M2zaBBs3dqzn7NwJIqkFccBT8MUZnmpmD7KVaYE8ugc2T8tQV9adoKAACguhsJA4UFhW5tLSLPsPHmTo8OGdBXT7b4mFtl9v2bGDsRMmdC3Yk5eCAlasWcO0Cy/smt4eLJL2X379dS697DLISd+FviQaZW6GzV67o1HOzUjZMyzAGEZfouoKel/w59bXwzvvpDapJC/xOMOefx4WLOgMKDt3OntJ5Kc7f06OexL2SyuQV1DQJS1oiTU1UVpR4Qq9bpZ9775L5bBhXc/Vvp2wfnP3bkaMHp36tB2wvW7TJs6fPLnTXl5e1zz6/WWrVjFjzhwXRIqKOoIJhYXOlnROrrs4wwJ5QzTK0AwL7reiUcZmoD3c1gYzMwvbmpfXbXA5UbAAYxw/2to625LDml9aWynavRu2bOmqa99OWg9esQJisU67yZ2efnv45s1QVZWSHqQd99Zb8KtfdT1XwPmnHjgAJSWpNYOA7YuamlJrEa2tKbWIS3pwO89LTsjLgzFjYNw4GD++Y/1abS1z5s4NLoil6+zlr2ZYyC7rwdPxxmiUygy0W6NRRmRo851oNKNO6VhDA0ycmJFNo/exAHOsvPce+QcPwt69nc0OyUtCeklNjWu77qaNe8iqVXDoUGjBmrgeXl3tCs8wnd8eu2uX63DMoN18yrvvphaeAQXt+xobXUGV2K6evPbbczO8pbN7cPsvyFA3pgc2T89QN6gHNgvS/dj+FJ+X52oQxcVpm1Pat/fm53P6vHmdAaX96T+Jlvp6119hGMeZARtgROQK4OdALvCIqt6XlRNdfz1znn8+Y3mmbdeTepCFTAvPTDscASoy1BX2wCaQ+gQd0KzR2NJCcUlJpzZ5nbB9oK6OwUOHdjbJtLdVJ22/uWcPI0aNSqshPx9yc9lYU8P4SZO6njd5Oy+PFatXM23mzLRNNO3La1VVzHn/+4OvJaEWkWkNAmBTNMrpWXi11DB6iwEZYEQkF/gF8CGgFlgqIgtUdUOvn6yiguaKCgoKC7u2KycvviCJNTVRWl7ebRv3u4cOMaSyMriATVq/uWcPI0aO7FZXvXUr506c2H27eW4uK9etY+qMGelt5uWxuKqK9118cdq29fZ1dNGijArPqh4Usmsy1Pak+WVfNMr4TNrNW1thVmYvg7ZUVMDgwRlpDWOgMCADDO4V8BpV3QYgIvOBq4HeDzBPPsnrPSgQM227XtsDm5kWnrujUc7N0OZ7ubkwZ063uvi2bTBsWEY2DcM4uegfryL0nDOBNxP2a+lZC5FhGIZxjIgGvNbY3xGR64APq+oX/f5ngVmq+tUk3S3ALQCVlZXT58+ff1Tni8VilJaW9qrWbJpNs2k2TzSbQcybN2+5qs4I/FFVB9yC+yj3hYT97wHfS3fM9OnT9WhZuHBhr2vNptk0m2bzRLMZBLBMQ8rVgdpEthQYKyLniEgB8GlgQR/nyTAM46RiQHbyq2qriNwGvIB7TflRVV3fx9kyDMM4qRiQAQZAVZ8DnuvrfBiGYZysDNQmMsMwDKOPsQBjGIZhZIUB+Zry0SAibwM7j/LwU4F3ellrNs2m2TSbJ5rNIM5W1eAZFMJeL7OlR69Fh76md7Ras2k2zabZPNFs9nSxJjLDMAwjK1iAMQzDMLKCBZje4VdZ0JpNs2k2zeaJZrNHWCe/YRiGkRWsBmMYhmFkBQswhmEYRnbIxqtpA30BrgA2AzXAHT7tNr+vwKlpdE/4tHXAo0B+Gu1vgNXAGuAPQGmQLiFfDwOxbvL5W2A7sMovU0J0AtwLVAMbga+lsflKgr3dwB9DdB8AVnjdq8CYNDYv89p1wO9wwxo9CuwH1iVc42DgJWCLX58SorsOWA+0ATN8WpDuAWCTv+f/DlSk0f7I61YBLwJnhGkTjvlW+99IiM27gbcS7ueVYfaAr/r7th74aZp8PpVgbwewKo12CvCG1y7DTd4XpJsMLAbWAv8PKAdGAAtxfy/rgdvT+ChM28VPaXQpfkqjTfbTjCBdiI/CbCb76cYwm8l+SmMz2U/rQ3RBPgqzmeyn04AluHJlPfA/ve4coMr76CmgoFfKyr4urPvbghs8cyswCijwjpoATAVG+j+MU9PorsQV3gL8H+DWNNryhPP+DDftQIrO/z4D+Dd8gElj87fAJzK4ns8DjwM5Xjc0TJt0f54BbgqxWQ2M97r/4fMSdv43gXO99h7gZuD9wDS6FnQ/pTMo3QHcH6IbD5wHROkMMEG6y4E8v30/cH8abaJ/vgb8Mkzr00fgBmDdifsbCbJ5N/CtpOOCdPOA/w8Utvsn3bkTjnsQ+GEauy8CH/HbV/r7FaRbClzqt7+AK8SHAdN8Wpn394QQH4Vpu/gpjS7FT2m0yX56PEgX4qMwm138lEaX4qcwbYCffhpiM8hHYecP8lOp38/HBZXZwNPAp336L4Fbe6O8tCayntMxHbOqNgPzgatVdaWq7shA95x6cE8Sw9NoDwOIiADFXpuiE5Fc3BPdd7o7f6bXgwt896hqG4Cq7u/OpoiU4WoetSE6xT3pAgzC1XaCbH4ciKtqtde+BHxcVRcBB5LyfzWuhoNfXxOkU9WNqro5KS1I96KqtvrdN3D3PEx7OGG3xF9foNbzEM5H3em6EKK7FbhPVeNes787m/7v6JO4B5swbYqPQnTnAYv8drt/9qjqCm+7Dvc0fSbBPgrUJvspjS7FT2m0yX6qD8knpPoo7Jq63rRwXYqfurOZ4Kdfh+iCfBRmM8hPMb+f7xfF/d/+IdFHydd4NFiA6TmZTsecVici+cBngf9IpxWRx4C9wDjgtRDdbcACVd2T4fnvFZE1IvIQcHaIbjTwKRFZJiLPi8jYDK79WuCvuCaQIN0XgedEpNZf+30hNk8H8kWkfZa8T+CeLIOobL9uvx4aojsavgA8n04gIveKyJvADcAP0+iuAt5S1dUZnPc2759HReSUEM25wCUiUiUiL4vIzAzsXgLsU9UtaTRfBx7w1/S/cLXmINYBV/nt60jyj4iMxNXqq+jGR0naUNLoUvyUrA3zU6KuOx8FnD/QT0m6tH4KuaYUPyXp0vooSZviJxHJFZFVuGbPl3AtCIcSAnavTTFvAabnSEBa0Lve3en+GVikqq+k06rq54EzcE8kcwJ0hbg/nIczPP/3cMFqJq5t/NoQXSHQpG4q1F/j2uG7u6brcU/HYbpvAFeq6nDgMVyzX5C2DTdJ3EMisgSoA1oDdFlDRO7053winU5V71TVEV53W4itCHAnaQJQAv+CC+5TgD24ppIg8nCBfDbwbeBp/+Sbjnb/pONW4Bv+mr6B6wcM4gvAV0RkOa5Jprn9BxEpxTWVfj2p9pBCptowXZCfgrRBfkrUeRuhPgqwGeinAF2on9Jcexc/BehCfRSgTfGTqh5R1Sl0tp6MD7jkXvl+xQJMz6ml69PacFxTT8Y6EbkL19n2zUxsquoRXMfb5ADdDmAMUCMiO4CIiNSE2fRVafVV9sdwTypB567F/aGC60S9oJtrGoL7Y/1LiG4/MFlV25/UngIuSpPPxap6iarOwlXxw56694nIMJ+HYf48x4SI3AR8FLjBN2VmwpO4pr0gRuM6UVd7Hw0HVojI6clCVd3nC4A2XGCfFWKzFnjW+3IJLiifmuaa8oCP4e57Om4CnvXb/zfs/Kq6SVUvV9XpuMJwqz9PPu7v5glVbbcT6KMQbVDeA3VBfsrA5pPAxwN0oT4Kshnkp5BzB/opzTV18VOILtBHIfkM9JP/7RCu/2Y2UOHPDeFlWo+xANNzMp2OOVAnIl8EPgxc7/8402nHQEeb7H/DVXmTdX9U1dNVdaSqjgQaVHVMGpvDEmxeg2t2C7qeP+LaZQEuxXUaprv264A/q2pTGt0gETnX6z+Eq5WF5XOoz2ch8F1cx2MQC3D/cPj1n0J0GSEiV/jzXaWqDd1oxybsXoV7qykFVV2rqkMTfFSL65DdG2BzWMLutbgmjiA6/OPvaQHpR8P9ILBJVWvTaMAVLJf67csICewJ/skBvg/80v9N/QbYqKo/S5Cn+CiNNvk8gbogP6XRBvmpiy7MR8C+EJtBfgq6njA/hV17h5/S3KMUH6W59mQ//V5EKnxasT/fRtwbaJ/whx3z/1EH2sdvZfXHBffmRjXuaeBO7Xw7pRZX1d4NPBKia/X77a8j/jDIJi74v4Z7vXAdrmpfHmQzKW+xbvL5nwk2f4979TlIV4GrjazFveY4OcymT48CV3Rz7mu9vdVePyqN9gHcH/5mXHUf3BPYHqDF3+ubgSG4fp8tfj04RHet347jCo0XQnQ1uD6hdv/8Ms25n/H3cQ3uFdAzw7RJPtqBq20E2fw3f4/W4ArmYSG6Au+/dbjXuS9Ld27cG3tfTspHkN2LgeXeR1XA9BDd7d5n1bi+NPHHKp2vBLe/Zh3kozBtsp+qQnQpfkpjM9lP1wTpQnwUZjPZT1eH6FL8FGYz2U9pzh3kozBtsp8uAFZ63To6y59RuJeOanC1osLeKCttqBjDMAwjK1gTmWEYhpEVLMAYhmEYWcECjGEYhpEVLMAYhmEYWcECjGEYhpEVLMAY/RYRURF5MGH/WyJydy/Z/q2IfKJ7Zcb2BonI4yKy1S+Pi8ighN8fEJH1IvJA0nGfE5G3RWSliGwRkRdE5KLeyldAPmeIyD/18JgdIhL6kadx8mIBxujPxIGPnWiFm7jBR5P5DbBNVUer6mjclAmPJPz+JdzHl98OOPYpVZ2qqmNx3zI8KyJBw3scM6q6TFW/lg3bxsmHBRijP9OKm0v8G8k/JNdARCTm13PFDTr4tIhUi8h9InKDiCwRkbUiMjrBzAdF5BWv+6g/PtfXNpaKG+jwSwl2F4rIk7gP8BLzMgb3MdyPEpLvAWaIyGgRWYAb5bdKRD6V7oJVdaG/5lu87b/1eVktIs+ISEREykRkux86BBEp97WMfBH5mohs8HmfH3Df5orIn/323eIGcoyKyDYRSRt4RGSkiKxL2O+oUXob9/v7XC0il6S7n8bAwAKM0d/5BXBDYnNTBkzGfeE8CTeq87nqxjx7BDc5VDsjcUNy/A1uKJQi3Ffs76nqTNyAoX8rIud4/SzcSAQTks43ATfJ15H2BL+9CpioqlcBjao6RVW7GysM3Bfh4/z2s6o6U1Un40Y+uFndcO1Rn29ww+88o6otuPlYpqrqBcCXMzjXONzQRrOAu9qD1lGS5+/z14G7fFq6+2n0cyzAGP0adSPGPo4bqidTlqob9DOOG57mRZ++FhdU2nlaVdvUDZu+DVfYXg7cKG648yrcMCjtY10tUdXtAecTwkfcPpqhNBJHTT7f17LW4oain+jTH8FNGodfP+a31wBPiMhnyGyE6r8Cf/ClAAACAklEQVSoalxV38ENUll5FPltp32AxuV03ud099Po5+R1LzGME55/xD3VP5aQ1op/gPIDARYk/BZP2G5L2G+j6/9EcuGvuML9q6r6QuIPIjIXqA/J33pgqojkqB/g1A8+2F7r6ClTE477LW4Cr9Ui8jlgLoCqvuabrC4FclW1venqb3AzVF4F/EBEJmrnPCBBJN6rI6QvMzruuacoxFaincD7aQwMrAZj9HtU9QBuytebE5J34Po9wA1EeDRNO9eJSI7vlxmFG3jzBeDWhP6Nc0WkpJv81eAGGPx+QvL3gRX+t4zxAeMW3BDx4Ob42OPzc0OS/HHcQJWP+WNzgBG+H+c7uAFNS3ty/m7YBwwVkSHiRsH+aAbH9Ph+Gv0Hq8EYA4UH6Trh169xw8IvwY3gG1a7SMdm4GVcs9CXVbVJRB7BNe+s8DWjt8lsetmbgYfFzdUjuBGqb05/SAefEpGLgQju7bOPq2p7DeYHuKalnbgmvrKE454Afkzn5FW5uOHaB/k8PKRuTpBjJQ83xXWLiNzj87OdkOkLkjja+2n0A2w0ZcMYoPi36K5W1c9m8Ryn4V5g6JUpdo2BhdVgDGMAIiIPAx/BzQmSrXNcBfyUpDnhDaMdq8EYhmEYWcE6+Q3DMIysYAHGMAzDyAoWYAzDMIysYAHGMAzDyAoWYAzDMIys8F+G6rWldZnk0AAAAABJRU5ErkJggg=="/>
          <p:cNvSpPr>
            <a:spLocks noChangeAspect="1" noChangeArrowheads="1"/>
          </p:cNvSpPr>
          <p:nvPr/>
        </p:nvSpPr>
        <p:spPr bwMode="auto">
          <a:xfrm>
            <a:off x="116681" y="-192617"/>
            <a:ext cx="2286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31" y="4860032"/>
            <a:ext cx="6387314" cy="4260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22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TotalTime>
  <Words>162</Words>
  <Application>Microsoft Office PowerPoint</Application>
  <PresentationFormat>On-screen Show (4:3)</PresentationFormat>
  <Paragraphs>17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Minor Project- Visualization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cp:revision>
  <dcterms:created xsi:type="dcterms:W3CDTF">2020-07-07T19:26:32Z</dcterms:created>
  <dcterms:modified xsi:type="dcterms:W3CDTF">2020-07-07T20:27:41Z</dcterms:modified>
</cp:coreProperties>
</file>