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0E4DCD-A586-42D7-A1B1-AACD7189B85E}">
  <a:tblStyle styleId="{A70E4DCD-A586-42D7-A1B1-AACD7189B8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98780a472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98780a472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98780a472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98780a472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98780a472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98780a472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98780a472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98780a472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98780a472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98780a472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98780a472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98780a472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98780a472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98780a472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98780a472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98780a472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98780a472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98780a472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98780a472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98780a472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98780a47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98780a47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98780a472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98780a472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98780a47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98780a47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98780a47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98780a47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8780a472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8780a472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98780a472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98780a472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98780a472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98780a472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98780a472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98780a472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oracle.com/java/technologies/downloads/"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ocalhost:8000/" TargetMode="External"/><Relationship Id="rId4" Type="http://schemas.openxmlformats.org/officeDocument/2006/relationships/image" Target="../media/image1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hyperlink" Target="https://hc.labnet.sfbu.edu/~henry/npu/classes/javascript/node_js/course/nodeschool/learnyounode/http_json_api_server.js" TargetMode="External"/><Relationship Id="rId9" Type="http://schemas.openxmlformats.org/officeDocument/2006/relationships/image" Target="../media/image18.png"/><Relationship Id="rId5" Type="http://schemas.openxmlformats.org/officeDocument/2006/relationships/hyperlink" Target="https://hc.labnet.sfbu.edu/~henry/npu/classes/javascript/node_js/course/nodeschool/learnyounode/http_json_api_server.js" TargetMode="External"/><Relationship Id="rId6" Type="http://schemas.openxmlformats.org/officeDocument/2006/relationships/hyperlink" Target="http://localhost:8000/api/parsetime?iso=2013-08-10T12:10:15.474Z" TargetMode="External"/><Relationship Id="rId7" Type="http://schemas.openxmlformats.org/officeDocument/2006/relationships/hyperlink" Target="http://localhost:8000/api/unixtime?iso=2013-08-10T12:10:15.474Z" TargetMode="External"/><Relationship Id="rId8"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buntu.com/download/server/arm"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Node.js Programming on Ubuntu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Rashmi Purandare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Download Oracle JDK</a:t>
            </a:r>
            <a:endParaRPr/>
          </a:p>
        </p:txBody>
      </p:sp>
      <p:sp>
        <p:nvSpPr>
          <p:cNvPr id="128" name="Google Shape;12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Char char="-"/>
            </a:pPr>
            <a:r>
              <a:rPr lang="en" sz="1050">
                <a:solidFill>
                  <a:srgbClr val="FFFFFF"/>
                </a:solidFill>
              </a:rPr>
              <a:t>Open your web browser and navigate to the Oracle JDK Downloads page </a:t>
            </a:r>
            <a:r>
              <a:rPr lang="en" sz="1100" u="sng">
                <a:solidFill>
                  <a:srgbClr val="000000"/>
                </a:solidFill>
                <a:highlight>
                  <a:schemeClr val="dk1"/>
                </a:highlight>
                <a:latin typeface="Arial"/>
                <a:ea typeface="Arial"/>
                <a:cs typeface="Arial"/>
                <a:sym typeface="Arial"/>
                <a:hlinkClick r:id="rId3">
                  <a:extLst>
                    <a:ext uri="{A12FA001-AC4F-418D-AE19-62706E023703}">
                      <ahyp:hlinkClr val="tx"/>
                    </a:ext>
                  </a:extLst>
                </a:hlinkClick>
              </a:rPr>
              <a:t>https://www.oracle.com/java/technologies/downloads/</a:t>
            </a:r>
            <a:endParaRPr sz="1050">
              <a:solidFill>
                <a:srgbClr val="000000"/>
              </a:solidFill>
              <a:highlight>
                <a:schemeClr val="dk1"/>
              </a:highlight>
            </a:endParaRPr>
          </a:p>
          <a:p>
            <a:pPr indent="-295275" lvl="0" marL="457200" rtl="0" algn="l">
              <a:spcBef>
                <a:spcPts val="0"/>
              </a:spcBef>
              <a:spcAft>
                <a:spcPts val="0"/>
              </a:spcAft>
              <a:buSzPts val="1050"/>
              <a:buChar char="-"/>
            </a:pPr>
            <a:r>
              <a:rPr lang="en" sz="1050">
                <a:solidFill>
                  <a:srgbClr val="FFFFFF"/>
                </a:solidFill>
              </a:rPr>
              <a:t>Find the section for JDK and select the appropriate package for your system.</a:t>
            </a:r>
            <a:endParaRPr sz="1050">
              <a:solidFill>
                <a:srgbClr val="FFFFFF"/>
              </a:solidFill>
            </a:endParaRPr>
          </a:p>
          <a:p>
            <a:pPr indent="-295275" lvl="0" marL="457200" rtl="0" algn="l">
              <a:spcBef>
                <a:spcPts val="0"/>
              </a:spcBef>
              <a:spcAft>
                <a:spcPts val="0"/>
              </a:spcAft>
              <a:buSzPts val="1050"/>
              <a:buChar char="-"/>
            </a:pPr>
            <a:r>
              <a:rPr lang="en" sz="1050">
                <a:solidFill>
                  <a:srgbClr val="FFFFFF"/>
                </a:solidFill>
              </a:rPr>
              <a:t>Accept the Oracle license agreement and download the file to your computer.</a:t>
            </a:r>
            <a:endParaRPr sz="1050">
              <a:solidFill>
                <a:srgbClr val="FFFFFF"/>
              </a:solidFill>
            </a:endParaRPr>
          </a:p>
          <a:p>
            <a:pPr indent="-295275" lvl="0" marL="457200" rtl="0" algn="l">
              <a:spcBef>
                <a:spcPts val="0"/>
              </a:spcBef>
              <a:spcAft>
                <a:spcPts val="0"/>
              </a:spcAft>
              <a:buClr>
                <a:srgbClr val="FFFFFF"/>
              </a:buClr>
              <a:buSzPts val="1050"/>
              <a:buChar char="-"/>
            </a:pPr>
            <a:r>
              <a:rPr lang="en" sz="1050">
                <a:solidFill>
                  <a:srgbClr val="FFFFFF"/>
                </a:solidFill>
              </a:rPr>
              <a:t>Here we install the ARM package since installed Ubuntu is also ARM compatible.</a:t>
            </a:r>
            <a:endParaRPr sz="1050">
              <a:solidFill>
                <a:srgbClr val="FFFFFF"/>
              </a:solidFill>
            </a:endParaRPr>
          </a:p>
        </p:txBody>
      </p:sp>
      <p:pic>
        <p:nvPicPr>
          <p:cNvPr id="129" name="Google Shape;129;p22"/>
          <p:cNvPicPr preferRelativeResize="0"/>
          <p:nvPr/>
        </p:nvPicPr>
        <p:blipFill>
          <a:blip r:embed="rId4">
            <a:alphaModFix/>
          </a:blip>
          <a:stretch>
            <a:fillRect/>
          </a:stretch>
        </p:blipFill>
        <p:spPr>
          <a:xfrm>
            <a:off x="471850" y="2571749"/>
            <a:ext cx="8053873" cy="22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Installing JDK on Ubuntu</a:t>
            </a:r>
            <a:endParaRPr/>
          </a:p>
        </p:txBody>
      </p:sp>
      <p:sp>
        <p:nvSpPr>
          <p:cNvPr id="135" name="Google Shape;135;p23"/>
          <p:cNvSpPr txBox="1"/>
          <p:nvPr>
            <p:ph idx="1" type="body"/>
          </p:nvPr>
        </p:nvSpPr>
        <p:spPr>
          <a:xfrm>
            <a:off x="387900" y="1292900"/>
            <a:ext cx="8368200" cy="32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terminal and navigate to the directory where you </a:t>
            </a:r>
            <a:r>
              <a:rPr lang="en"/>
              <a:t>downloaded</a:t>
            </a:r>
            <a:r>
              <a:rPr lang="en"/>
              <a:t> the JDK file. </a:t>
            </a:r>
            <a:endParaRPr/>
          </a:p>
          <a:p>
            <a:pPr indent="-342900" lvl="0" marL="457200" rtl="0" algn="l">
              <a:spcBef>
                <a:spcPts val="0"/>
              </a:spcBef>
              <a:spcAft>
                <a:spcPts val="0"/>
              </a:spcAft>
              <a:buSzPts val="1800"/>
              <a:buChar char="-"/>
            </a:pPr>
            <a:r>
              <a:rPr lang="en"/>
              <a:t>Select</a:t>
            </a:r>
            <a:r>
              <a:rPr lang="en"/>
              <a:t> the downloaded file and extract it using below commands</a:t>
            </a:r>
            <a:endParaRPr/>
          </a:p>
          <a:p>
            <a:pPr indent="0" lvl="0" marL="457200" rtl="0" algn="l">
              <a:spcBef>
                <a:spcPts val="1200"/>
              </a:spcBef>
              <a:spcAft>
                <a:spcPts val="0"/>
              </a:spcAft>
              <a:buNone/>
            </a:pPr>
            <a:r>
              <a:rPr lang="en">
                <a:solidFill>
                  <a:srgbClr val="000000"/>
                </a:solidFill>
                <a:highlight>
                  <a:schemeClr val="dk1"/>
                </a:highlight>
              </a:rPr>
              <a:t>tar -xvf jdk-23_linux-aarch64_bin.tar.gz : Extracts the file</a:t>
            </a:r>
            <a:endParaRPr>
              <a:solidFill>
                <a:srgbClr val="000000"/>
              </a:solidFill>
              <a:highlight>
                <a:schemeClr val="dk1"/>
              </a:highlight>
            </a:endParaRPr>
          </a:p>
          <a:p>
            <a:pPr indent="0" lvl="0" marL="457200" rtl="0" algn="l">
              <a:spcBef>
                <a:spcPts val="1200"/>
              </a:spcBef>
              <a:spcAft>
                <a:spcPts val="0"/>
              </a:spcAft>
              <a:buNone/>
            </a:pPr>
            <a:r>
              <a:rPr lang="en">
                <a:solidFill>
                  <a:srgbClr val="000000"/>
                </a:solidFill>
                <a:highlight>
                  <a:schemeClr val="dk1"/>
                </a:highlight>
              </a:rPr>
              <a:t>sudo dpkg -i jdk-23_linux-aarch64_bin.deb : Installs the extracted file.</a:t>
            </a:r>
            <a:endParaRPr>
              <a:solidFill>
                <a:srgbClr val="000000"/>
              </a:solidFill>
              <a:highlight>
                <a:schemeClr val="dk1"/>
              </a:highlight>
            </a:endParaRPr>
          </a:p>
          <a:p>
            <a:pPr indent="-342900" lvl="0" marL="457200" rtl="0" algn="l">
              <a:spcBef>
                <a:spcPts val="0"/>
              </a:spcBef>
              <a:spcAft>
                <a:spcPts val="0"/>
              </a:spcAft>
              <a:buSzPts val="1800"/>
              <a:buChar char="-"/>
            </a:pPr>
            <a:r>
              <a:rPr lang="en"/>
              <a:t>To confirm JDK23 was installed correctly you can use the </a:t>
            </a:r>
            <a:r>
              <a:rPr lang="en"/>
              <a:t>command </a:t>
            </a:r>
            <a:endParaRPr/>
          </a:p>
          <a:p>
            <a:pPr indent="0" lvl="0" marL="457200" rtl="0" algn="l">
              <a:spcBef>
                <a:spcPts val="0"/>
              </a:spcBef>
              <a:spcAft>
                <a:spcPts val="0"/>
              </a:spcAft>
              <a:buNone/>
            </a:pPr>
            <a:r>
              <a:rPr lang="en">
                <a:solidFill>
                  <a:srgbClr val="000000"/>
                </a:solidFill>
                <a:highlight>
                  <a:schemeClr val="dk1"/>
                </a:highlight>
              </a:rPr>
              <a:t>java -version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Set up JAVA Path</a:t>
            </a:r>
            <a:endParaRPr/>
          </a:p>
        </p:txBody>
      </p:sp>
      <p:sp>
        <p:nvSpPr>
          <p:cNvPr id="141" name="Google Shape;14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set up Java Path by two ways :</a:t>
            </a:r>
            <a:endParaRPr/>
          </a:p>
        </p:txBody>
      </p:sp>
      <p:graphicFrame>
        <p:nvGraphicFramePr>
          <p:cNvPr id="142" name="Google Shape;142;p24"/>
          <p:cNvGraphicFramePr/>
          <p:nvPr/>
        </p:nvGraphicFramePr>
        <p:xfrm>
          <a:off x="516850" y="2027550"/>
          <a:ext cx="3000000" cy="3000000"/>
        </p:xfrm>
        <a:graphic>
          <a:graphicData uri="http://schemas.openxmlformats.org/drawingml/2006/table">
            <a:tbl>
              <a:tblPr>
                <a:noFill/>
                <a:tableStyleId>{A70E4DCD-A586-42D7-A1B1-AACD7189B85E}</a:tableStyleId>
              </a:tblPr>
              <a:tblGrid>
                <a:gridCol w="4119625"/>
                <a:gridCol w="4119625"/>
              </a:tblGrid>
              <a:tr h="381000">
                <a:tc>
                  <a:txBody>
                    <a:bodyPr/>
                    <a:lstStyle/>
                    <a:p>
                      <a:pPr indent="0" lvl="0" marL="0" rtl="0" algn="ctr">
                        <a:lnSpc>
                          <a:spcPct val="115000"/>
                        </a:lnSpc>
                        <a:spcBef>
                          <a:spcPts val="0"/>
                        </a:spcBef>
                        <a:spcAft>
                          <a:spcPts val="1200"/>
                        </a:spcAft>
                        <a:buNone/>
                      </a:pPr>
                      <a:r>
                        <a:rPr lang="en" sz="1800">
                          <a:solidFill>
                            <a:schemeClr val="dk1"/>
                          </a:solidFill>
                          <a:latin typeface="Roboto"/>
                          <a:ea typeface="Roboto"/>
                          <a:cs typeface="Roboto"/>
                          <a:sym typeface="Roboto"/>
                        </a:rPr>
                        <a:t>Temporary Path</a:t>
                      </a:r>
                      <a:endParaRPr/>
                    </a:p>
                  </a:txBody>
                  <a:tcPr marT="91425" marB="91425" marR="91425" marL="91425"/>
                </a:tc>
                <a:tc>
                  <a:txBody>
                    <a:bodyPr/>
                    <a:lstStyle/>
                    <a:p>
                      <a:pPr indent="0" lvl="0" marL="0" rtl="0" algn="ctr">
                        <a:lnSpc>
                          <a:spcPct val="115000"/>
                        </a:lnSpc>
                        <a:spcBef>
                          <a:spcPts val="0"/>
                        </a:spcBef>
                        <a:spcAft>
                          <a:spcPts val="0"/>
                        </a:spcAft>
                        <a:buNone/>
                      </a:pPr>
                      <a:r>
                        <a:rPr lang="en" sz="1800">
                          <a:solidFill>
                            <a:schemeClr val="dk1"/>
                          </a:solidFill>
                          <a:latin typeface="Roboto"/>
                          <a:ea typeface="Roboto"/>
                          <a:cs typeface="Roboto"/>
                          <a:sym typeface="Roboto"/>
                        </a:rPr>
                        <a:t>Permanent Path</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300">
                          <a:solidFill>
                            <a:schemeClr val="dk1"/>
                          </a:solidFill>
                          <a:latin typeface="Roboto Slab"/>
                          <a:ea typeface="Roboto Slab"/>
                          <a:cs typeface="Roboto Slab"/>
                          <a:sym typeface="Roboto Slab"/>
                        </a:rPr>
                        <a:t>A temporary path is set for the current session only. Once you close the terminal or log out, the changes will be lost</a:t>
                      </a:r>
                      <a:endParaRPr sz="13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Roboto Slab"/>
                          <a:ea typeface="Roboto Slab"/>
                          <a:cs typeface="Roboto Slab"/>
                          <a:sym typeface="Roboto Slab"/>
                        </a:rPr>
                        <a:t>A permanent path is set in a configuration file (like ~/.bashrc, ~/.bash_profile) and remains in effect even after closing the terminal or logging out.</a:t>
                      </a:r>
                      <a:endParaRPr sz="1300">
                        <a:solidFill>
                          <a:schemeClr val="dk1"/>
                        </a:solidFill>
                        <a:latin typeface="Roboto Slab"/>
                        <a:ea typeface="Roboto Slab"/>
                        <a:cs typeface="Roboto Slab"/>
                        <a:sym typeface="Roboto Slab"/>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300">
                          <a:solidFill>
                            <a:schemeClr val="dk1"/>
                          </a:solidFill>
                          <a:latin typeface="Roboto Slab"/>
                          <a:ea typeface="Roboto Slab"/>
                          <a:cs typeface="Roboto Slab"/>
                          <a:sym typeface="Roboto Slab"/>
                        </a:rPr>
                        <a:t>Useful for testing or running a single command without modifying system-wide settings</a:t>
                      </a:r>
                      <a:endParaRPr sz="13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Roboto Slab"/>
                          <a:ea typeface="Roboto Slab"/>
                          <a:cs typeface="Roboto Slab"/>
                          <a:sym typeface="Roboto Slab"/>
                        </a:rPr>
                        <a:t>Ideal for setting up environment variables that need to be accessible every time you open a new terminal session.</a:t>
                      </a:r>
                      <a:endParaRPr sz="1300">
                        <a:solidFill>
                          <a:schemeClr val="dk1"/>
                        </a:solidFill>
                        <a:latin typeface="Roboto Slab"/>
                        <a:ea typeface="Roboto Slab"/>
                        <a:cs typeface="Roboto Slab"/>
                        <a:sym typeface="Roboto Slab"/>
                      </a:endParaRPr>
                    </a:p>
                  </a:txBody>
                  <a:tcPr marT="91425" marB="91425" marR="91425" marL="91425"/>
                </a:tc>
              </a:tr>
              <a:tr h="381000">
                <a:tc>
                  <a:txBody>
                    <a:bodyPr/>
                    <a:lstStyle/>
                    <a:p>
                      <a:pPr indent="0" lvl="0" marL="0" rtl="0" algn="l">
                        <a:lnSpc>
                          <a:spcPct val="115000"/>
                        </a:lnSpc>
                        <a:spcBef>
                          <a:spcPts val="0"/>
                        </a:spcBef>
                        <a:spcAft>
                          <a:spcPts val="0"/>
                        </a:spcAft>
                        <a:buNone/>
                      </a:pPr>
                      <a:r>
                        <a:rPr lang="en" sz="1100">
                          <a:highlight>
                            <a:schemeClr val="dk1"/>
                          </a:highlight>
                          <a:latin typeface="Roboto Slab"/>
                          <a:ea typeface="Roboto Slab"/>
                          <a:cs typeface="Roboto Slab"/>
                          <a:sym typeface="Roboto Slab"/>
                        </a:rPr>
                        <a:t>export JAVA_HOME=/usr/lib/jvm/java-&lt;version&gt;</a:t>
                      </a:r>
                      <a:endParaRPr sz="1100">
                        <a:highlight>
                          <a:schemeClr val="dk1"/>
                        </a:highlight>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txBody>
                  <a:tcPr marT="91425" marB="91425" marR="91425" marL="91425"/>
                </a:tc>
                <a:tc>
                  <a:txBody>
                    <a:bodyPr/>
                    <a:lstStyle/>
                    <a:p>
                      <a:pPr indent="0" lvl="0" marL="0" rtl="0" algn="l">
                        <a:lnSpc>
                          <a:spcPct val="115000"/>
                        </a:lnSpc>
                        <a:spcBef>
                          <a:spcPts val="0"/>
                        </a:spcBef>
                        <a:spcAft>
                          <a:spcPts val="0"/>
                        </a:spcAft>
                        <a:buNone/>
                      </a:pPr>
                      <a:r>
                        <a:rPr lang="en" sz="1300">
                          <a:highlight>
                            <a:schemeClr val="dk1"/>
                          </a:highlight>
                          <a:latin typeface="Roboto Slab"/>
                          <a:ea typeface="Roboto Slab"/>
                          <a:cs typeface="Roboto Slab"/>
                          <a:sym typeface="Roboto Slab"/>
                        </a:rPr>
                        <a:t>export JAVA_HOME=/usr/lib/jvm/java-&lt;version&gt;</a:t>
                      </a:r>
                      <a:endParaRPr sz="1300">
                        <a:highlight>
                          <a:schemeClr val="dk1"/>
                        </a:highlight>
                        <a:latin typeface="Roboto Slab"/>
                        <a:ea typeface="Roboto Slab"/>
                        <a:cs typeface="Roboto Slab"/>
                        <a:sym typeface="Roboto Slab"/>
                      </a:endParaRPr>
                    </a:p>
                    <a:p>
                      <a:pPr indent="0" lvl="0" marL="0" rtl="0" algn="l">
                        <a:lnSpc>
                          <a:spcPct val="115000"/>
                        </a:lnSpc>
                        <a:spcBef>
                          <a:spcPts val="0"/>
                        </a:spcBef>
                        <a:spcAft>
                          <a:spcPts val="0"/>
                        </a:spcAft>
                        <a:buNone/>
                      </a:pPr>
                      <a:r>
                        <a:rPr lang="en" sz="1300">
                          <a:highlight>
                            <a:schemeClr val="dk1"/>
                          </a:highlight>
                          <a:latin typeface="Roboto Slab"/>
                          <a:ea typeface="Roboto Slab"/>
                          <a:cs typeface="Roboto Slab"/>
                          <a:sym typeface="Roboto Slab"/>
                        </a:rPr>
                        <a:t>export PATH=$JAVA_HOME/bin:$PATH</a:t>
                      </a:r>
                      <a:endParaRPr sz="1300">
                        <a:solidFill>
                          <a:schemeClr val="dk1"/>
                        </a:solidFill>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Checking Ubuntu Version</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After </a:t>
            </a:r>
            <a:r>
              <a:rPr lang="en" sz="1400">
                <a:highlight>
                  <a:schemeClr val="lt1"/>
                </a:highlight>
                <a:latin typeface="Roboto Slab"/>
                <a:ea typeface="Roboto Slab"/>
                <a:cs typeface="Roboto Slab"/>
                <a:sym typeface="Roboto Slab"/>
              </a:rPr>
              <a:t>opening</a:t>
            </a:r>
            <a:r>
              <a:rPr lang="en" sz="1400">
                <a:highlight>
                  <a:schemeClr val="lt1"/>
                </a:highlight>
                <a:latin typeface="Roboto Slab"/>
                <a:ea typeface="Roboto Slab"/>
                <a:cs typeface="Roboto Slab"/>
                <a:sym typeface="Roboto Slab"/>
              </a:rPr>
              <a:t> the terminal, u</a:t>
            </a:r>
            <a:r>
              <a:rPr lang="en" sz="1400">
                <a:highlight>
                  <a:schemeClr val="lt1"/>
                </a:highlight>
                <a:latin typeface="Roboto Slab"/>
                <a:ea typeface="Roboto Slab"/>
                <a:cs typeface="Roboto Slab"/>
                <a:sym typeface="Roboto Slab"/>
              </a:rPr>
              <a:t>se the </a:t>
            </a:r>
            <a:r>
              <a:rPr lang="en" sz="1400">
                <a:solidFill>
                  <a:srgbClr val="000000"/>
                </a:solidFill>
                <a:highlight>
                  <a:schemeClr val="dk1"/>
                </a:highlight>
                <a:latin typeface="Roboto Slab"/>
                <a:ea typeface="Roboto Slab"/>
                <a:cs typeface="Roboto Slab"/>
                <a:sym typeface="Roboto Slab"/>
              </a:rPr>
              <a:t>lsb_release -a</a:t>
            </a:r>
            <a:r>
              <a:rPr lang="en" sz="1400">
                <a:highlight>
                  <a:schemeClr val="lt1"/>
                </a:highlight>
                <a:latin typeface="Roboto Slab"/>
                <a:ea typeface="Roboto Slab"/>
                <a:cs typeface="Roboto Slab"/>
                <a:sym typeface="Roboto Slab"/>
              </a:rPr>
              <a:t> command to check the Ubuntu version.</a:t>
            </a:r>
            <a:endParaRPr sz="1400">
              <a:highlight>
                <a:schemeClr val="lt1"/>
              </a:highlight>
              <a:latin typeface="Roboto Slab"/>
              <a:ea typeface="Roboto Slab"/>
              <a:cs typeface="Roboto Slab"/>
              <a:sym typeface="Roboto Slab"/>
            </a:endParaRPr>
          </a:p>
          <a:p>
            <a:pPr indent="0" lvl="0" marL="0" rtl="0" algn="l">
              <a:spcBef>
                <a:spcPts val="1200"/>
              </a:spcBef>
              <a:spcAft>
                <a:spcPts val="0"/>
              </a:spcAft>
              <a:buNone/>
            </a:pPr>
            <a:r>
              <a:t/>
            </a:r>
            <a:endParaRPr sz="1400">
              <a:highlight>
                <a:schemeClr val="lt1"/>
              </a:highlight>
              <a:latin typeface="Roboto Slab"/>
              <a:ea typeface="Roboto Slab"/>
              <a:cs typeface="Roboto Slab"/>
              <a:sym typeface="Roboto Slab"/>
            </a:endParaRPr>
          </a:p>
          <a:p>
            <a:pPr indent="0" lvl="0" marL="0" rtl="0" algn="l">
              <a:spcBef>
                <a:spcPts val="1200"/>
              </a:spcBef>
              <a:spcAft>
                <a:spcPts val="0"/>
              </a:spcAft>
              <a:buNone/>
            </a:pPr>
            <a:r>
              <a:t/>
            </a:r>
            <a:endParaRPr sz="1400">
              <a:highlight>
                <a:schemeClr val="lt1"/>
              </a:highlight>
              <a:latin typeface="Roboto Slab"/>
              <a:ea typeface="Roboto Slab"/>
              <a:cs typeface="Roboto Slab"/>
              <a:sym typeface="Roboto Slab"/>
            </a:endParaRPr>
          </a:p>
          <a:p>
            <a:pPr indent="0" lvl="0" marL="0" rtl="0" algn="l">
              <a:spcBef>
                <a:spcPts val="1200"/>
              </a:spcBef>
              <a:spcAft>
                <a:spcPts val="0"/>
              </a:spcAft>
              <a:buNone/>
            </a:pPr>
            <a:r>
              <a:t/>
            </a:r>
            <a:endParaRPr sz="1400">
              <a:highlight>
                <a:schemeClr val="lt1"/>
              </a:highlight>
              <a:latin typeface="Roboto Slab"/>
              <a:ea typeface="Roboto Slab"/>
              <a:cs typeface="Roboto Slab"/>
              <a:sym typeface="Roboto Slab"/>
            </a:endParaRPr>
          </a:p>
          <a:p>
            <a:pPr indent="-317500" lvl="0" marL="457200" rtl="0" algn="l">
              <a:spcBef>
                <a:spcPts val="1200"/>
              </a:spcBef>
              <a:spcAft>
                <a:spcPts val="0"/>
              </a:spcAft>
              <a:buSzPts val="1400"/>
              <a:buFont typeface="Roboto Slab"/>
              <a:buChar char="-"/>
            </a:pPr>
            <a:r>
              <a:rPr lang="en" sz="1400">
                <a:highlight>
                  <a:schemeClr val="lt1"/>
                </a:highlight>
                <a:latin typeface="Roboto Slab"/>
                <a:ea typeface="Roboto Slab"/>
                <a:cs typeface="Roboto Slab"/>
                <a:sym typeface="Roboto Slab"/>
              </a:rPr>
              <a:t>Instead of printing all of the above information, you can display the description line, which shows your Ubuntu version passing the </a:t>
            </a:r>
            <a:r>
              <a:rPr lang="en" sz="1400">
                <a:solidFill>
                  <a:srgbClr val="000000"/>
                </a:solidFill>
                <a:highlight>
                  <a:schemeClr val="dk1"/>
                </a:highlight>
                <a:latin typeface="Roboto Slab"/>
                <a:ea typeface="Roboto Slab"/>
                <a:cs typeface="Roboto Slab"/>
                <a:sym typeface="Roboto Slab"/>
              </a:rPr>
              <a:t>-d</a:t>
            </a:r>
            <a:r>
              <a:rPr lang="en" sz="1400">
                <a:highlight>
                  <a:schemeClr val="lt1"/>
                </a:highlight>
                <a:latin typeface="Roboto Slab"/>
                <a:ea typeface="Roboto Slab"/>
                <a:cs typeface="Roboto Slab"/>
                <a:sym typeface="Roboto Slab"/>
              </a:rPr>
              <a:t> switch.</a:t>
            </a:r>
            <a:endParaRPr sz="1400">
              <a:highlight>
                <a:schemeClr val="lt1"/>
              </a:highlight>
              <a:latin typeface="Roboto Slab"/>
              <a:ea typeface="Roboto Slab"/>
              <a:cs typeface="Roboto Slab"/>
              <a:sym typeface="Roboto Slab"/>
            </a:endParaRPr>
          </a:p>
          <a:p>
            <a:pPr indent="0" lvl="0" marL="457200" rtl="0" algn="l">
              <a:spcBef>
                <a:spcPts val="1200"/>
              </a:spcBef>
              <a:spcAft>
                <a:spcPts val="1200"/>
              </a:spcAft>
              <a:buNone/>
            </a:pPr>
            <a:r>
              <a:t/>
            </a:r>
            <a:endParaRPr sz="1400">
              <a:highlight>
                <a:schemeClr val="lt1"/>
              </a:highlight>
              <a:latin typeface="Roboto Slab"/>
              <a:ea typeface="Roboto Slab"/>
              <a:cs typeface="Roboto Slab"/>
              <a:sym typeface="Roboto Slab"/>
            </a:endParaRPr>
          </a:p>
        </p:txBody>
      </p:sp>
      <p:pic>
        <p:nvPicPr>
          <p:cNvPr id="149" name="Google Shape;149;p25"/>
          <p:cNvPicPr preferRelativeResize="0"/>
          <p:nvPr/>
        </p:nvPicPr>
        <p:blipFill>
          <a:blip r:embed="rId3">
            <a:alphaModFix/>
          </a:blip>
          <a:stretch>
            <a:fillRect/>
          </a:stretch>
        </p:blipFill>
        <p:spPr>
          <a:xfrm>
            <a:off x="2718225" y="1846275"/>
            <a:ext cx="3707550" cy="1217350"/>
          </a:xfrm>
          <a:prstGeom prst="rect">
            <a:avLst/>
          </a:prstGeom>
          <a:noFill/>
          <a:ln>
            <a:noFill/>
          </a:ln>
        </p:spPr>
      </p:pic>
      <p:pic>
        <p:nvPicPr>
          <p:cNvPr id="150" name="Google Shape;150;p25"/>
          <p:cNvPicPr preferRelativeResize="0"/>
          <p:nvPr/>
        </p:nvPicPr>
        <p:blipFill>
          <a:blip r:embed="rId4">
            <a:alphaModFix/>
          </a:blip>
          <a:stretch>
            <a:fillRect/>
          </a:stretch>
        </p:blipFill>
        <p:spPr>
          <a:xfrm>
            <a:off x="2754361" y="3797300"/>
            <a:ext cx="3635269" cy="68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Installation and Uninstallation of Node.js</a:t>
            </a:r>
            <a:endParaRPr/>
          </a:p>
        </p:txBody>
      </p:sp>
      <p:sp>
        <p:nvSpPr>
          <p:cNvPr id="156" name="Google Shape;156;p26"/>
          <p:cNvSpPr txBox="1"/>
          <p:nvPr>
            <p:ph idx="1" type="body"/>
          </p:nvPr>
        </p:nvSpPr>
        <p:spPr>
          <a:xfrm>
            <a:off x="387900" y="1257775"/>
            <a:ext cx="8368200" cy="344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For installing Node.js, enable the NodeSource repository by running the following curl</a:t>
            </a:r>
            <a:endParaRPr sz="1300">
              <a:highlight>
                <a:schemeClr val="lt1"/>
              </a:highlight>
              <a:latin typeface="Roboto Slab"/>
              <a:ea typeface="Roboto Slab"/>
              <a:cs typeface="Roboto Slab"/>
              <a:sym typeface="Roboto Slab"/>
            </a:endParaRPr>
          </a:p>
          <a:p>
            <a:pPr indent="-311150" lvl="1" marL="9144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For node.js version 19.x</a:t>
            </a:r>
            <a:endParaRPr sz="1300">
              <a:highlight>
                <a:schemeClr val="lt1"/>
              </a:highlight>
              <a:latin typeface="Roboto Slab"/>
              <a:ea typeface="Roboto Slab"/>
              <a:cs typeface="Roboto Slab"/>
              <a:sym typeface="Roboto Slab"/>
            </a:endParaRPr>
          </a:p>
          <a:p>
            <a:pPr indent="-311150" lvl="2" marL="1371600" rtl="0" algn="l">
              <a:spcBef>
                <a:spcPts val="0"/>
              </a:spcBef>
              <a:spcAft>
                <a:spcPts val="0"/>
              </a:spcAft>
              <a:buClr>
                <a:srgbClr val="000000"/>
              </a:buClr>
              <a:buSzPts val="1300"/>
              <a:buFont typeface="Roboto Slab"/>
              <a:buChar char="-"/>
            </a:pPr>
            <a:r>
              <a:rPr lang="en" sz="1300">
                <a:solidFill>
                  <a:srgbClr val="000000"/>
                </a:solidFill>
                <a:highlight>
                  <a:schemeClr val="dk1"/>
                </a:highlight>
                <a:latin typeface="Roboto Slab"/>
                <a:ea typeface="Roboto Slab"/>
                <a:cs typeface="Roboto Slab"/>
                <a:sym typeface="Roboto Slab"/>
              </a:rPr>
              <a:t>$ curl -sL https://deb.nodesource.com/setup_19.x | sudo -E bash -</a:t>
            </a:r>
            <a:endParaRPr sz="1300">
              <a:solidFill>
                <a:srgbClr val="000000"/>
              </a:solidFill>
              <a:highlight>
                <a:schemeClr val="dk1"/>
              </a:highlight>
              <a:latin typeface="Roboto Slab"/>
              <a:ea typeface="Roboto Slab"/>
              <a:cs typeface="Roboto Slab"/>
              <a:sym typeface="Roboto Slab"/>
            </a:endParaRPr>
          </a:p>
          <a:p>
            <a:pPr indent="-311150" lvl="2" marL="13716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Followed by </a:t>
            </a:r>
            <a:r>
              <a:rPr lang="en" sz="1300">
                <a:solidFill>
                  <a:srgbClr val="000000"/>
                </a:solidFill>
                <a:highlight>
                  <a:schemeClr val="dk1"/>
                </a:highlight>
                <a:latin typeface="Roboto Slab"/>
                <a:ea typeface="Roboto Slab"/>
                <a:cs typeface="Roboto Slab"/>
                <a:sym typeface="Roboto Slab"/>
              </a:rPr>
              <a:t>$ sudo apt install nodejs </a:t>
            </a:r>
            <a:r>
              <a:rPr lang="en" sz="1300">
                <a:highlight>
                  <a:schemeClr val="lt1"/>
                </a:highlight>
                <a:latin typeface="Roboto Slab"/>
                <a:ea typeface="Roboto Slab"/>
                <a:cs typeface="Roboto Slab"/>
                <a:sym typeface="Roboto Slab"/>
              </a:rPr>
              <a:t>and</a:t>
            </a:r>
            <a:r>
              <a:rPr lang="en" sz="1300">
                <a:solidFill>
                  <a:srgbClr val="000000"/>
                </a:solidFill>
                <a:highlight>
                  <a:schemeClr val="dk1"/>
                </a:highlight>
                <a:latin typeface="Roboto Slab"/>
                <a:ea typeface="Roboto Slab"/>
                <a:cs typeface="Roboto Slab"/>
                <a:sym typeface="Roboto Slab"/>
              </a:rPr>
              <a:t> $ sudo apt-get install -y nodejs </a:t>
            </a:r>
            <a:r>
              <a:rPr lang="en" sz="1300">
                <a:highlight>
                  <a:schemeClr val="lt1"/>
                </a:highlight>
                <a:latin typeface="Roboto Slab"/>
                <a:ea typeface="Roboto Slab"/>
                <a:cs typeface="Roboto Slab"/>
                <a:sym typeface="Roboto Slab"/>
              </a:rPr>
              <a:t>for npm (Node Package Manager)</a:t>
            </a:r>
            <a:endParaRPr sz="1300">
              <a:highlight>
                <a:schemeClr val="lt1"/>
              </a:highlight>
              <a:latin typeface="Roboto Slab"/>
              <a:ea typeface="Roboto Slab"/>
              <a:cs typeface="Roboto Slab"/>
              <a:sym typeface="Roboto Slab"/>
            </a:endParaRPr>
          </a:p>
          <a:p>
            <a:pPr indent="-311150" lvl="0" marL="4572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Verify that the Node.js and npm were successfully by using below commands</a:t>
            </a:r>
            <a:endParaRPr sz="1300">
              <a:highlight>
                <a:schemeClr val="lt1"/>
              </a:highlight>
              <a:latin typeface="Roboto Slab"/>
              <a:ea typeface="Roboto Slab"/>
              <a:cs typeface="Roboto Slab"/>
              <a:sym typeface="Roboto Slab"/>
            </a:endParaRPr>
          </a:p>
          <a:p>
            <a:pPr indent="-311150" lvl="1" marL="9144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 node --version</a:t>
            </a:r>
            <a:endParaRPr sz="1300">
              <a:highlight>
                <a:schemeClr val="lt1"/>
              </a:highlight>
              <a:latin typeface="Roboto Slab"/>
              <a:ea typeface="Roboto Slab"/>
              <a:cs typeface="Roboto Slab"/>
              <a:sym typeface="Roboto Slab"/>
            </a:endParaRPr>
          </a:p>
          <a:p>
            <a:pPr indent="-311150" lvl="1" marL="914400" rtl="0" algn="l">
              <a:spcBef>
                <a:spcPts val="0"/>
              </a:spcBef>
              <a:spcAft>
                <a:spcPts val="0"/>
              </a:spcAft>
              <a:buSzPts val="1300"/>
              <a:buFont typeface="Roboto Slab"/>
              <a:buChar char="-"/>
            </a:pPr>
            <a:r>
              <a:rPr lang="en" sz="1300">
                <a:highlight>
                  <a:schemeClr val="lt1"/>
                </a:highlight>
                <a:latin typeface="Roboto Slab"/>
                <a:ea typeface="Roboto Slab"/>
                <a:cs typeface="Roboto Slab"/>
                <a:sym typeface="Roboto Slab"/>
              </a:rPr>
              <a:t>$ npm --version</a:t>
            </a:r>
            <a:endParaRPr sz="1300">
              <a:highlight>
                <a:schemeClr val="lt1"/>
              </a:highlight>
              <a:latin typeface="Roboto Slab"/>
              <a:ea typeface="Roboto Slab"/>
              <a:cs typeface="Roboto Slab"/>
              <a:sym typeface="Roboto Slab"/>
            </a:endParaRPr>
          </a:p>
          <a:p>
            <a:pPr indent="-311150" lvl="0" marL="457200" rtl="0" algn="l">
              <a:spcBef>
                <a:spcPts val="0"/>
              </a:spcBef>
              <a:spcAft>
                <a:spcPts val="0"/>
              </a:spcAft>
              <a:buSzPts val="1300"/>
              <a:buFont typeface="Arial"/>
              <a:buChar char="-"/>
            </a:pPr>
            <a:r>
              <a:rPr lang="en" sz="1300">
                <a:latin typeface="Roboto Slab"/>
                <a:ea typeface="Roboto Slab"/>
                <a:cs typeface="Roboto Slab"/>
                <a:sym typeface="Roboto Slab"/>
              </a:rPr>
              <a:t>If you wish to uninstall Node.js from your Ubuntu system, run the command below:</a:t>
            </a:r>
            <a:endParaRPr sz="1300">
              <a:latin typeface="Roboto Slab"/>
              <a:ea typeface="Roboto Slab"/>
              <a:cs typeface="Roboto Slab"/>
              <a:sym typeface="Roboto Slab"/>
            </a:endParaRPr>
          </a:p>
          <a:p>
            <a:pPr indent="-311150" lvl="1" marL="914400" rtl="0" algn="l">
              <a:spcBef>
                <a:spcPts val="0"/>
              </a:spcBef>
              <a:spcAft>
                <a:spcPts val="0"/>
              </a:spcAft>
              <a:buClr>
                <a:srgbClr val="000000"/>
              </a:buClr>
              <a:buSzPts val="1300"/>
              <a:buFont typeface="Arial"/>
              <a:buChar char="-"/>
            </a:pPr>
            <a:r>
              <a:rPr lang="en" sz="1300">
                <a:solidFill>
                  <a:srgbClr val="000000"/>
                </a:solidFill>
                <a:highlight>
                  <a:schemeClr val="dk1"/>
                </a:highlight>
                <a:latin typeface="Roboto Slab"/>
                <a:ea typeface="Roboto Slab"/>
                <a:cs typeface="Roboto Slab"/>
                <a:sym typeface="Roboto Slab"/>
              </a:rPr>
              <a:t>sudo apt-get remove nodejs</a:t>
            </a:r>
            <a:endParaRPr sz="1300">
              <a:solidFill>
                <a:srgbClr val="000000"/>
              </a:solidFill>
              <a:highlight>
                <a:schemeClr val="dk1"/>
              </a:highlight>
              <a:latin typeface="Roboto Slab"/>
              <a:ea typeface="Roboto Slab"/>
              <a:cs typeface="Roboto Slab"/>
              <a:sym typeface="Roboto Slab"/>
            </a:endParaRPr>
          </a:p>
          <a:p>
            <a:pPr indent="-311150" lvl="0" marL="457200" rtl="0" algn="l">
              <a:spcBef>
                <a:spcPts val="0"/>
              </a:spcBef>
              <a:spcAft>
                <a:spcPts val="0"/>
              </a:spcAft>
              <a:buSzPts val="1300"/>
              <a:buFont typeface="Arial"/>
              <a:buChar char="-"/>
            </a:pPr>
            <a:r>
              <a:rPr lang="en" sz="1300">
                <a:latin typeface="Roboto Slab"/>
                <a:ea typeface="Roboto Slab"/>
                <a:cs typeface="Roboto Slab"/>
                <a:sym typeface="Roboto Slab"/>
              </a:rPr>
              <a:t>The command will remove the package but retain the configuration files. To remove both the package and the configuration files run:</a:t>
            </a:r>
            <a:endParaRPr sz="1300">
              <a:latin typeface="Roboto Slab"/>
              <a:ea typeface="Roboto Slab"/>
              <a:cs typeface="Roboto Slab"/>
              <a:sym typeface="Roboto Slab"/>
            </a:endParaRPr>
          </a:p>
          <a:p>
            <a:pPr indent="-311150" lvl="1" marL="914400" rtl="0" algn="l">
              <a:spcBef>
                <a:spcPts val="0"/>
              </a:spcBef>
              <a:spcAft>
                <a:spcPts val="0"/>
              </a:spcAft>
              <a:buClr>
                <a:srgbClr val="000000"/>
              </a:buClr>
              <a:buSzPts val="1300"/>
              <a:buFont typeface="Arial"/>
              <a:buChar char="-"/>
            </a:pPr>
            <a:r>
              <a:rPr lang="en" sz="1300">
                <a:solidFill>
                  <a:srgbClr val="000000"/>
                </a:solidFill>
                <a:highlight>
                  <a:schemeClr val="dk1"/>
                </a:highlight>
                <a:latin typeface="Roboto Slab"/>
                <a:ea typeface="Roboto Slab"/>
                <a:cs typeface="Roboto Slab"/>
                <a:sym typeface="Roboto Slab"/>
              </a:rPr>
              <a:t>sudo apt-get purge nodejs</a:t>
            </a:r>
            <a:endParaRPr sz="1300">
              <a:solidFill>
                <a:srgbClr val="000000"/>
              </a:solidFill>
              <a:highlight>
                <a:schemeClr val="dk1"/>
              </a:highlight>
              <a:latin typeface="Roboto Slab"/>
              <a:ea typeface="Roboto Slab"/>
              <a:cs typeface="Roboto Slab"/>
              <a:sym typeface="Roboto Slab"/>
            </a:endParaRPr>
          </a:p>
          <a:p>
            <a:pPr indent="-311150" lvl="0" marL="457200" rtl="0" algn="l">
              <a:spcBef>
                <a:spcPts val="0"/>
              </a:spcBef>
              <a:spcAft>
                <a:spcPts val="0"/>
              </a:spcAft>
              <a:buSzPts val="1300"/>
              <a:buFont typeface="Arial"/>
              <a:buChar char="-"/>
            </a:pPr>
            <a:r>
              <a:rPr lang="en" sz="1300">
                <a:latin typeface="Roboto Slab"/>
                <a:ea typeface="Roboto Slab"/>
                <a:cs typeface="Roboto Slab"/>
                <a:sym typeface="Roboto Slab"/>
              </a:rPr>
              <a:t>As a final step, you can run the command below to remove any unused files and free up the disk space:</a:t>
            </a:r>
            <a:endParaRPr sz="1300">
              <a:latin typeface="Roboto Slab"/>
              <a:ea typeface="Roboto Slab"/>
              <a:cs typeface="Roboto Slab"/>
              <a:sym typeface="Roboto Slab"/>
            </a:endParaRPr>
          </a:p>
          <a:p>
            <a:pPr indent="-311150" lvl="1" marL="914400" rtl="0" algn="l">
              <a:spcBef>
                <a:spcPts val="0"/>
              </a:spcBef>
              <a:spcAft>
                <a:spcPts val="0"/>
              </a:spcAft>
              <a:buClr>
                <a:srgbClr val="000000"/>
              </a:buClr>
              <a:buSzPts val="1300"/>
              <a:buFont typeface="Arial"/>
              <a:buChar char="-"/>
            </a:pPr>
            <a:r>
              <a:rPr lang="en" sz="1300">
                <a:solidFill>
                  <a:srgbClr val="000000"/>
                </a:solidFill>
                <a:highlight>
                  <a:schemeClr val="dk1"/>
                </a:highlight>
                <a:latin typeface="Roboto Slab"/>
                <a:ea typeface="Roboto Slab"/>
                <a:cs typeface="Roboto Slab"/>
                <a:sym typeface="Roboto Slab"/>
              </a:rPr>
              <a:t>sudo apt-get autoremove</a:t>
            </a:r>
            <a:endParaRPr sz="1300">
              <a:solidFill>
                <a:srgbClr val="000000"/>
              </a:solidFill>
              <a:highlight>
                <a:schemeClr val="dk1"/>
              </a:highlight>
              <a:latin typeface="Roboto Slab"/>
              <a:ea typeface="Roboto Slab"/>
              <a:cs typeface="Roboto Slab"/>
              <a:sym typeface="Roboto Slab"/>
            </a:endParaRPr>
          </a:p>
        </p:txBody>
      </p:sp>
      <p:pic>
        <p:nvPicPr>
          <p:cNvPr id="157" name="Google Shape;157;p26"/>
          <p:cNvPicPr preferRelativeResize="0"/>
          <p:nvPr/>
        </p:nvPicPr>
        <p:blipFill>
          <a:blip r:embed="rId3">
            <a:alphaModFix/>
          </a:blip>
          <a:stretch>
            <a:fillRect/>
          </a:stretch>
        </p:blipFill>
        <p:spPr>
          <a:xfrm>
            <a:off x="3154100" y="2691200"/>
            <a:ext cx="1547674" cy="49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to set up Time Server on Ubuntu</a:t>
            </a:r>
            <a:endParaRPr/>
          </a:p>
        </p:txBody>
      </p:sp>
      <p:sp>
        <p:nvSpPr>
          <p:cNvPr id="163" name="Google Shape;163;p27"/>
          <p:cNvSpPr txBox="1"/>
          <p:nvPr>
            <p:ph idx="1" type="body"/>
          </p:nvPr>
        </p:nvSpPr>
        <p:spPr>
          <a:xfrm>
            <a:off x="387900" y="12790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After installing node.js, c</a:t>
            </a:r>
            <a:r>
              <a:rPr lang="en" sz="1400">
                <a:highlight>
                  <a:schemeClr val="lt1"/>
                </a:highlight>
                <a:latin typeface="Roboto Slab"/>
                <a:ea typeface="Roboto Slab"/>
                <a:cs typeface="Roboto Slab"/>
                <a:sym typeface="Roboto Slab"/>
              </a:rPr>
              <a:t>reate a JavaScript file that contains the code for the time server. Then, save the code in a file called time_server.js. </a:t>
            </a:r>
            <a:r>
              <a:rPr lang="en" sz="1400">
                <a:solidFill>
                  <a:srgbClr val="000000"/>
                </a:solidFill>
                <a:highlight>
                  <a:schemeClr val="dk1"/>
                </a:highlight>
                <a:latin typeface="Roboto Slab"/>
                <a:ea typeface="Roboto Slab"/>
                <a:cs typeface="Roboto Slab"/>
                <a:sym typeface="Roboto Slab"/>
              </a:rPr>
              <a:t>nano time_server.js</a:t>
            </a:r>
            <a:endParaRPr sz="1400">
              <a:solidFill>
                <a:srgbClr val="000000"/>
              </a:solidFill>
              <a:highlight>
                <a:schemeClr val="dk1"/>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Open the terminal and </a:t>
            </a:r>
            <a:r>
              <a:rPr lang="en" sz="1400">
                <a:highlight>
                  <a:schemeClr val="lt1"/>
                </a:highlight>
                <a:latin typeface="Roboto Slab"/>
                <a:ea typeface="Roboto Slab"/>
                <a:cs typeface="Roboto Slab"/>
                <a:sym typeface="Roboto Slab"/>
              </a:rPr>
              <a:t>navigate</a:t>
            </a:r>
            <a:r>
              <a:rPr lang="en" sz="1400">
                <a:highlight>
                  <a:schemeClr val="lt1"/>
                </a:highlight>
                <a:latin typeface="Roboto Slab"/>
                <a:ea typeface="Roboto Slab"/>
                <a:cs typeface="Roboto Slab"/>
                <a:sym typeface="Roboto Slab"/>
              </a:rPr>
              <a:t> to the directory where time_server.js is saved.</a:t>
            </a:r>
            <a:endParaRPr sz="1400">
              <a:highlight>
                <a:schemeClr val="lt1"/>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Start the server by providing the port number as the first argument. For example, to run the server on port 8000 by using the command </a:t>
            </a:r>
            <a:r>
              <a:rPr lang="en" sz="1400">
                <a:solidFill>
                  <a:srgbClr val="000000"/>
                </a:solidFill>
                <a:highlight>
                  <a:schemeClr val="dk1"/>
                </a:highlight>
                <a:latin typeface="Roboto Slab"/>
                <a:ea typeface="Roboto Slab"/>
                <a:cs typeface="Roboto Slab"/>
                <a:sym typeface="Roboto Slab"/>
              </a:rPr>
              <a:t>node time_server.js 8000</a:t>
            </a:r>
            <a:endParaRPr sz="1400">
              <a:solidFill>
                <a:schemeClr val="lt1"/>
              </a:solidFill>
              <a:highlight>
                <a:schemeClr val="dk1"/>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On the client browser enter </a:t>
            </a:r>
            <a:r>
              <a:rPr lang="en" sz="1400" u="sng">
                <a:solidFill>
                  <a:srgbClr val="000000"/>
                </a:solidFill>
                <a:highlight>
                  <a:schemeClr val="dk1"/>
                </a:highlight>
                <a:latin typeface="Roboto Slab"/>
                <a:ea typeface="Roboto Slab"/>
                <a:cs typeface="Roboto Slab"/>
                <a:sym typeface="Roboto Slab"/>
                <a:hlinkClick r:id="rId3">
                  <a:extLst>
                    <a:ext uri="{A12FA001-AC4F-418D-AE19-62706E023703}">
                      <ahyp:hlinkClr val="tx"/>
                    </a:ext>
                  </a:extLst>
                </a:hlinkClick>
              </a:rPr>
              <a:t>http://localhost:8000/</a:t>
            </a:r>
            <a:r>
              <a:rPr lang="en" sz="1400">
                <a:highlight>
                  <a:schemeClr val="lt1"/>
                </a:highlight>
                <a:latin typeface="Roboto Slab"/>
                <a:ea typeface="Roboto Slab"/>
                <a:cs typeface="Roboto Slab"/>
                <a:sym typeface="Roboto Slab"/>
              </a:rPr>
              <a:t> to get the below output.</a:t>
            </a:r>
            <a:endParaRPr sz="1400">
              <a:highlight>
                <a:schemeClr val="lt1"/>
              </a:highlight>
              <a:latin typeface="Roboto Slab"/>
              <a:ea typeface="Roboto Slab"/>
              <a:cs typeface="Roboto Slab"/>
              <a:sym typeface="Roboto Slab"/>
            </a:endParaRPr>
          </a:p>
          <a:p>
            <a:pPr indent="0" lvl="0" marL="0" rtl="0" algn="l">
              <a:spcBef>
                <a:spcPts val="1200"/>
              </a:spcBef>
              <a:spcAft>
                <a:spcPts val="1200"/>
              </a:spcAft>
              <a:buNone/>
            </a:pPr>
            <a:r>
              <a:t/>
            </a:r>
            <a:endParaRPr sz="1400">
              <a:highlight>
                <a:schemeClr val="lt1"/>
              </a:highlight>
              <a:latin typeface="Roboto Slab"/>
              <a:ea typeface="Roboto Slab"/>
              <a:cs typeface="Roboto Slab"/>
              <a:sym typeface="Roboto Slab"/>
            </a:endParaRPr>
          </a:p>
        </p:txBody>
      </p:sp>
      <p:pic>
        <p:nvPicPr>
          <p:cNvPr id="164" name="Google Shape;164;p27"/>
          <p:cNvPicPr preferRelativeResize="0"/>
          <p:nvPr/>
        </p:nvPicPr>
        <p:blipFill>
          <a:blip r:embed="rId4">
            <a:alphaModFix/>
          </a:blip>
          <a:stretch>
            <a:fillRect/>
          </a:stretch>
        </p:blipFill>
        <p:spPr>
          <a:xfrm>
            <a:off x="899400" y="3042300"/>
            <a:ext cx="2023674" cy="2028174"/>
          </a:xfrm>
          <a:prstGeom prst="rect">
            <a:avLst/>
          </a:prstGeom>
          <a:noFill/>
          <a:ln>
            <a:noFill/>
          </a:ln>
        </p:spPr>
      </p:pic>
      <p:sp>
        <p:nvSpPr>
          <p:cNvPr id="165" name="Google Shape;165;p27"/>
          <p:cNvSpPr txBox="1"/>
          <p:nvPr/>
        </p:nvSpPr>
        <p:spPr>
          <a:xfrm>
            <a:off x="1236675" y="2744675"/>
            <a:ext cx="1545900" cy="1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JavaScript</a:t>
            </a:r>
            <a:endParaRPr sz="1100">
              <a:solidFill>
                <a:schemeClr val="dk1"/>
              </a:solidFill>
              <a:latin typeface="Roboto Slab"/>
              <a:ea typeface="Roboto Slab"/>
              <a:cs typeface="Roboto Slab"/>
              <a:sym typeface="Roboto Slab"/>
            </a:endParaRPr>
          </a:p>
        </p:txBody>
      </p:sp>
      <p:pic>
        <p:nvPicPr>
          <p:cNvPr id="166" name="Google Shape;166;p27"/>
          <p:cNvPicPr preferRelativeResize="0"/>
          <p:nvPr/>
        </p:nvPicPr>
        <p:blipFill>
          <a:blip r:embed="rId5">
            <a:alphaModFix/>
          </a:blip>
          <a:stretch>
            <a:fillRect/>
          </a:stretch>
        </p:blipFill>
        <p:spPr>
          <a:xfrm>
            <a:off x="5139275" y="3632200"/>
            <a:ext cx="2903550" cy="814925"/>
          </a:xfrm>
          <a:prstGeom prst="rect">
            <a:avLst/>
          </a:prstGeom>
          <a:noFill/>
          <a:ln>
            <a:noFill/>
          </a:ln>
        </p:spPr>
      </p:pic>
      <p:sp>
        <p:nvSpPr>
          <p:cNvPr id="167" name="Google Shape;167;p27"/>
          <p:cNvSpPr txBox="1"/>
          <p:nvPr/>
        </p:nvSpPr>
        <p:spPr>
          <a:xfrm>
            <a:off x="6078050" y="3316575"/>
            <a:ext cx="10260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Output</a:t>
            </a:r>
            <a:endParaRPr>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Understanding JSON (JavaScript Object Notation)</a:t>
            </a:r>
            <a:endParaRPr/>
          </a:p>
        </p:txBody>
      </p:sp>
      <p:sp>
        <p:nvSpPr>
          <p:cNvPr id="173" name="Google Shape;17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8"/>
          <p:cNvPicPr preferRelativeResize="0"/>
          <p:nvPr/>
        </p:nvPicPr>
        <p:blipFill>
          <a:blip r:embed="rId3">
            <a:alphaModFix/>
          </a:blip>
          <a:stretch>
            <a:fillRect/>
          </a:stretch>
        </p:blipFill>
        <p:spPr>
          <a:xfrm>
            <a:off x="491875" y="1454562"/>
            <a:ext cx="3536401" cy="3149425"/>
          </a:xfrm>
          <a:prstGeom prst="rect">
            <a:avLst/>
          </a:prstGeom>
          <a:noFill/>
          <a:ln>
            <a:noFill/>
          </a:ln>
        </p:spPr>
      </p:pic>
      <p:sp>
        <p:nvSpPr>
          <p:cNvPr id="175" name="Google Shape;175;p28"/>
          <p:cNvSpPr txBox="1"/>
          <p:nvPr/>
        </p:nvSpPr>
        <p:spPr>
          <a:xfrm>
            <a:off x="4742975" y="1782025"/>
            <a:ext cx="3892500" cy="2494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Roboto Slab"/>
              <a:buChar char="●"/>
            </a:pPr>
            <a:r>
              <a:rPr lang="en">
                <a:solidFill>
                  <a:schemeClr val="dk1"/>
                </a:solidFill>
                <a:latin typeface="Roboto Slab"/>
                <a:ea typeface="Roboto Slab"/>
                <a:cs typeface="Roboto Slab"/>
                <a:sym typeface="Roboto Slab"/>
              </a:rPr>
              <a:t>A text-based open standard designed for human-readable data interchange. </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a:solidFill>
                  <a:schemeClr val="dk1"/>
                </a:solidFill>
                <a:latin typeface="Roboto Slab"/>
                <a:ea typeface="Roboto Slab"/>
                <a:cs typeface="Roboto Slab"/>
                <a:sym typeface="Roboto Slab"/>
              </a:rPr>
              <a:t>Derived from the JavaScript scripting language, JSON is a language for representing simple data structures and associative arrays, called objects. </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a:solidFill>
                  <a:schemeClr val="dk1"/>
                </a:solidFill>
                <a:latin typeface="Roboto Slab"/>
                <a:ea typeface="Roboto Slab"/>
                <a:cs typeface="Roboto Slab"/>
                <a:sym typeface="Roboto Slab"/>
              </a:rPr>
              <a:t>Despite its relationship to JavaScript, JSON is language-independent, with parsers available for many languages.</a:t>
            </a:r>
            <a:endParaRPr>
              <a:solidFill>
                <a:schemeClr val="dk1"/>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Understanding HTTP JSON API Server</a:t>
            </a:r>
            <a:endParaRPr/>
          </a:p>
        </p:txBody>
      </p:sp>
      <p:sp>
        <p:nvSpPr>
          <p:cNvPr id="181" name="Google Shape;181;p29"/>
          <p:cNvSpPr txBox="1"/>
          <p:nvPr>
            <p:ph idx="1" type="body"/>
          </p:nvPr>
        </p:nvSpPr>
        <p:spPr>
          <a:xfrm>
            <a:off x="387900" y="1236850"/>
            <a:ext cx="2900700" cy="3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chemeClr val="lt1"/>
                </a:highlight>
                <a:latin typeface="Roboto Slab"/>
                <a:ea typeface="Roboto Slab"/>
                <a:cs typeface="Roboto Slab"/>
                <a:sym typeface="Roboto Slab"/>
              </a:rPr>
              <a:t>-Let’s </a:t>
            </a:r>
            <a:r>
              <a:rPr lang="en" sz="1400">
                <a:highlight>
                  <a:schemeClr val="lt1"/>
                </a:highlight>
                <a:latin typeface="Roboto Slab"/>
                <a:ea typeface="Roboto Slab"/>
                <a:cs typeface="Roboto Slab"/>
                <a:sym typeface="Roboto Slab"/>
              </a:rPr>
              <a:t>consider</a:t>
            </a:r>
            <a:r>
              <a:rPr lang="en" sz="1400">
                <a:highlight>
                  <a:schemeClr val="lt1"/>
                </a:highlight>
                <a:latin typeface="Roboto Slab"/>
                <a:ea typeface="Roboto Slab"/>
                <a:cs typeface="Roboto Slab"/>
                <a:sym typeface="Roboto Slab"/>
              </a:rPr>
              <a:t> below question.</a:t>
            </a:r>
            <a:endParaRPr sz="1400">
              <a:highlight>
                <a:schemeClr val="lt1"/>
              </a:highlight>
              <a:latin typeface="Roboto Slab"/>
              <a:ea typeface="Roboto Slab"/>
              <a:cs typeface="Roboto Slab"/>
              <a:sym typeface="Roboto Slab"/>
            </a:endParaRPr>
          </a:p>
          <a:p>
            <a:pPr indent="-292100" lvl="0" marL="457200" rtl="0" algn="l">
              <a:spcBef>
                <a:spcPts val="1200"/>
              </a:spcBef>
              <a:spcAft>
                <a:spcPts val="0"/>
              </a:spcAft>
              <a:buClr>
                <a:schemeClr val="dk1"/>
              </a:buClr>
              <a:buSzPts val="1000"/>
              <a:buFont typeface="Arial"/>
              <a:buAutoNum type="arabicPeriod"/>
            </a:pPr>
            <a:r>
              <a:rPr b="1" lang="en" sz="1000">
                <a:highlight>
                  <a:schemeClr val="lt1"/>
                </a:highlight>
                <a:latin typeface="Roboto Slab"/>
                <a:ea typeface="Roboto Slab"/>
                <a:cs typeface="Roboto Slab"/>
                <a:sym typeface="Roboto Slab"/>
              </a:rPr>
              <a:t>Create an HTTP server</a:t>
            </a:r>
            <a:r>
              <a:rPr lang="en" sz="1000">
                <a:highlight>
                  <a:schemeClr val="lt1"/>
                </a:highlight>
                <a:latin typeface="Roboto Slab"/>
                <a:ea typeface="Roboto Slab"/>
                <a:cs typeface="Roboto Slab"/>
                <a:sym typeface="Roboto Slab"/>
              </a:rPr>
              <a:t> in Node.js that responds with JSON data.</a:t>
            </a:r>
            <a:endParaRPr sz="1000">
              <a:highlight>
                <a:schemeClr val="lt1"/>
              </a:highlight>
              <a:latin typeface="Roboto Slab"/>
              <a:ea typeface="Roboto Slab"/>
              <a:cs typeface="Roboto Slab"/>
              <a:sym typeface="Roboto Slab"/>
            </a:endParaRPr>
          </a:p>
          <a:p>
            <a:pPr indent="-292100" lvl="0" marL="457200" rtl="0" algn="l">
              <a:spcBef>
                <a:spcPts val="0"/>
              </a:spcBef>
              <a:spcAft>
                <a:spcPts val="0"/>
              </a:spcAft>
              <a:buClr>
                <a:schemeClr val="dk1"/>
              </a:buClr>
              <a:buSzPts val="1000"/>
              <a:buFont typeface="Arial"/>
              <a:buAutoNum type="arabicPeriod"/>
            </a:pPr>
            <a:r>
              <a:rPr lang="en" sz="1000">
                <a:highlight>
                  <a:schemeClr val="lt1"/>
                </a:highlight>
                <a:latin typeface="Roboto Slab"/>
                <a:ea typeface="Roboto Slab"/>
                <a:cs typeface="Roboto Slab"/>
                <a:sym typeface="Roboto Slab"/>
              </a:rPr>
              <a:t>The server should handle </a:t>
            </a:r>
            <a:r>
              <a:rPr b="1" lang="en" sz="1000">
                <a:highlight>
                  <a:schemeClr val="lt1"/>
                </a:highlight>
                <a:latin typeface="Roboto Slab"/>
                <a:ea typeface="Roboto Slab"/>
                <a:cs typeface="Roboto Slab"/>
                <a:sym typeface="Roboto Slab"/>
              </a:rPr>
              <a:t>two specific endpoints</a:t>
            </a:r>
            <a:r>
              <a:rPr lang="en" sz="1000">
                <a:highlight>
                  <a:schemeClr val="lt1"/>
                </a:highlight>
                <a:latin typeface="Roboto Slab"/>
                <a:ea typeface="Roboto Slab"/>
                <a:cs typeface="Roboto Slab"/>
                <a:sym typeface="Roboto Slab"/>
              </a:rPr>
              <a:t>:</a:t>
            </a:r>
            <a:endParaRPr sz="1000">
              <a:highlight>
                <a:schemeClr val="lt1"/>
              </a:highlight>
              <a:latin typeface="Roboto Slab"/>
              <a:ea typeface="Roboto Slab"/>
              <a:cs typeface="Roboto Slab"/>
              <a:sym typeface="Roboto Slab"/>
            </a:endParaRPr>
          </a:p>
          <a:p>
            <a:pPr indent="-292100" lvl="1" marL="914400" rtl="0" algn="l">
              <a:spcBef>
                <a:spcPts val="0"/>
              </a:spcBef>
              <a:spcAft>
                <a:spcPts val="0"/>
              </a:spcAft>
              <a:buClr>
                <a:schemeClr val="dk1"/>
              </a:buClr>
              <a:buSzPts val="1000"/>
              <a:buFont typeface="Arial"/>
              <a:buChar char="○"/>
            </a:pPr>
            <a:r>
              <a:rPr b="1" lang="en" sz="1000">
                <a:highlight>
                  <a:schemeClr val="lt1"/>
                </a:highlight>
                <a:latin typeface="Roboto Slab"/>
                <a:ea typeface="Roboto Slab"/>
                <a:cs typeface="Roboto Slab"/>
                <a:sym typeface="Roboto Slab"/>
              </a:rPr>
              <a:t>/api/parsetime</a:t>
            </a:r>
            <a:r>
              <a:rPr lang="en" sz="1000">
                <a:highlight>
                  <a:schemeClr val="lt1"/>
                </a:highlight>
                <a:latin typeface="Roboto Slab"/>
                <a:ea typeface="Roboto Slab"/>
                <a:cs typeface="Roboto Slab"/>
                <a:sym typeface="Roboto Slab"/>
              </a:rPr>
              <a:t>: The client will send a query string with an ISO-format date (e.g., ?iso=2013-08-10T12:10:15.474Z), and the server should return the hour, minute, and second from that date as a JSON object.</a:t>
            </a:r>
            <a:endParaRPr sz="1000">
              <a:highlight>
                <a:schemeClr val="lt1"/>
              </a:highlight>
              <a:latin typeface="Roboto Slab"/>
              <a:ea typeface="Roboto Slab"/>
              <a:cs typeface="Roboto Slab"/>
              <a:sym typeface="Roboto Slab"/>
            </a:endParaRPr>
          </a:p>
          <a:p>
            <a:pPr indent="-292100" lvl="1" marL="914400" rtl="0" algn="l">
              <a:spcBef>
                <a:spcPts val="0"/>
              </a:spcBef>
              <a:spcAft>
                <a:spcPts val="0"/>
              </a:spcAft>
              <a:buClr>
                <a:schemeClr val="dk1"/>
              </a:buClr>
              <a:buSzPts val="1000"/>
              <a:buFont typeface="Arial"/>
              <a:buChar char="○"/>
            </a:pPr>
            <a:r>
              <a:rPr b="1" lang="en" sz="1000">
                <a:highlight>
                  <a:schemeClr val="lt1"/>
                </a:highlight>
                <a:latin typeface="Roboto Slab"/>
                <a:ea typeface="Roboto Slab"/>
                <a:cs typeface="Roboto Slab"/>
                <a:sym typeface="Roboto Slab"/>
              </a:rPr>
              <a:t>/api/unixtime</a:t>
            </a:r>
            <a:r>
              <a:rPr lang="en" sz="1000">
                <a:highlight>
                  <a:schemeClr val="lt1"/>
                </a:highlight>
                <a:latin typeface="Roboto Slab"/>
                <a:ea typeface="Roboto Slab"/>
                <a:cs typeface="Roboto Slab"/>
                <a:sym typeface="Roboto Slab"/>
              </a:rPr>
              <a:t>: The server should return the UNIX timestamp (epoch time) for the same ISO-format date.</a:t>
            </a:r>
            <a:endParaRPr sz="1000">
              <a:highlight>
                <a:schemeClr val="lt1"/>
              </a:highlight>
              <a:latin typeface="Roboto Slab"/>
              <a:ea typeface="Roboto Slab"/>
              <a:cs typeface="Roboto Slab"/>
              <a:sym typeface="Roboto Slab"/>
            </a:endParaRPr>
          </a:p>
          <a:p>
            <a:pPr indent="-292100" lvl="0" marL="457200" rtl="0" algn="l">
              <a:spcBef>
                <a:spcPts val="0"/>
              </a:spcBef>
              <a:spcAft>
                <a:spcPts val="0"/>
              </a:spcAft>
              <a:buClr>
                <a:schemeClr val="dk1"/>
              </a:buClr>
              <a:buSzPts val="1000"/>
              <a:buFont typeface="Arial"/>
              <a:buAutoNum type="arabicPeriod"/>
            </a:pPr>
            <a:r>
              <a:rPr lang="en" sz="1000">
                <a:highlight>
                  <a:schemeClr val="lt1"/>
                </a:highlight>
                <a:latin typeface="Roboto Slab"/>
                <a:ea typeface="Roboto Slab"/>
                <a:cs typeface="Roboto Slab"/>
                <a:sym typeface="Roboto Slab"/>
              </a:rPr>
              <a:t>The server should </a:t>
            </a:r>
            <a:r>
              <a:rPr b="1" lang="en" sz="1000">
                <a:highlight>
                  <a:schemeClr val="lt1"/>
                </a:highlight>
                <a:latin typeface="Roboto Slab"/>
                <a:ea typeface="Roboto Slab"/>
                <a:cs typeface="Roboto Slab"/>
                <a:sym typeface="Roboto Slab"/>
              </a:rPr>
              <a:t>listen on a port</a:t>
            </a:r>
            <a:r>
              <a:rPr lang="en" sz="1000">
                <a:highlight>
                  <a:schemeClr val="lt1"/>
                </a:highlight>
                <a:latin typeface="Roboto Slab"/>
                <a:ea typeface="Roboto Slab"/>
                <a:cs typeface="Roboto Slab"/>
                <a:sym typeface="Roboto Slab"/>
              </a:rPr>
              <a:t> passed as the first argument when you run the program.</a:t>
            </a:r>
            <a:endParaRPr sz="1000">
              <a:highlight>
                <a:schemeClr val="lt1"/>
              </a:highlight>
              <a:latin typeface="Roboto Slab"/>
              <a:ea typeface="Roboto Slab"/>
              <a:cs typeface="Roboto Slab"/>
              <a:sym typeface="Roboto Slab"/>
            </a:endParaRPr>
          </a:p>
          <a:p>
            <a:pPr indent="0" lvl="0" marL="0" rtl="0" algn="l">
              <a:spcBef>
                <a:spcPts val="1200"/>
              </a:spcBef>
              <a:spcAft>
                <a:spcPts val="1200"/>
              </a:spcAft>
              <a:buNone/>
            </a:pPr>
            <a:r>
              <a:t/>
            </a:r>
            <a:endParaRPr sz="1000">
              <a:highlight>
                <a:schemeClr val="lt1"/>
              </a:highlight>
              <a:latin typeface="Roboto Slab"/>
              <a:ea typeface="Roboto Slab"/>
              <a:cs typeface="Roboto Slab"/>
              <a:sym typeface="Roboto Slab"/>
            </a:endParaRPr>
          </a:p>
        </p:txBody>
      </p:sp>
      <p:pic>
        <p:nvPicPr>
          <p:cNvPr id="182" name="Google Shape;182;p29"/>
          <p:cNvPicPr preferRelativeResize="0"/>
          <p:nvPr/>
        </p:nvPicPr>
        <p:blipFill>
          <a:blip r:embed="rId3">
            <a:alphaModFix/>
          </a:blip>
          <a:stretch>
            <a:fillRect/>
          </a:stretch>
        </p:blipFill>
        <p:spPr>
          <a:xfrm>
            <a:off x="3288600" y="1257950"/>
            <a:ext cx="2998800" cy="3794227"/>
          </a:xfrm>
          <a:prstGeom prst="rect">
            <a:avLst/>
          </a:prstGeom>
          <a:noFill/>
          <a:ln>
            <a:noFill/>
          </a:ln>
        </p:spPr>
      </p:pic>
      <p:sp>
        <p:nvSpPr>
          <p:cNvPr id="183" name="Google Shape;183;p29"/>
          <p:cNvSpPr txBox="1"/>
          <p:nvPr/>
        </p:nvSpPr>
        <p:spPr>
          <a:xfrm>
            <a:off x="6462825" y="1257950"/>
            <a:ext cx="24663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chemeClr val="lt1"/>
                </a:highlight>
                <a:latin typeface="Roboto Slab"/>
                <a:ea typeface="Roboto Slab"/>
                <a:cs typeface="Roboto Slab"/>
                <a:sym typeface="Roboto Slab"/>
              </a:rPr>
              <a:t>Step 1: On the server use below command</a:t>
            </a:r>
            <a:br>
              <a:rPr lang="en" sz="1000">
                <a:solidFill>
                  <a:schemeClr val="dk1"/>
                </a:solidFill>
                <a:highlight>
                  <a:schemeClr val="lt1"/>
                </a:highlight>
                <a:latin typeface="Roboto Slab"/>
                <a:ea typeface="Roboto Slab"/>
                <a:cs typeface="Roboto Slab"/>
                <a:sym typeface="Roboto Slab"/>
              </a:rPr>
            </a:br>
            <a:r>
              <a:rPr lang="en" sz="1000">
                <a:highlight>
                  <a:schemeClr val="dk1"/>
                </a:highlight>
                <a:latin typeface="Roboto Slab"/>
                <a:ea typeface="Roboto Slab"/>
                <a:cs typeface="Roboto Slab"/>
                <a:sym typeface="Roboto Slab"/>
              </a:rPr>
              <a:t>$ node</a:t>
            </a:r>
            <a:r>
              <a:rPr lang="en" sz="1000">
                <a:highlight>
                  <a:schemeClr val="dk1"/>
                </a:highlight>
                <a:uFill>
                  <a:noFill/>
                </a:uFill>
                <a:latin typeface="Roboto Slab"/>
                <a:ea typeface="Roboto Slab"/>
                <a:cs typeface="Roboto Slab"/>
                <a:sym typeface="Roboto Slab"/>
                <a:hlinkClick r:id="rId4"/>
              </a:rPr>
              <a:t> </a:t>
            </a:r>
            <a:r>
              <a:rPr lang="en" sz="1000" u="sng">
                <a:highlight>
                  <a:schemeClr val="dk1"/>
                </a:highlight>
                <a:latin typeface="Roboto Slab"/>
                <a:ea typeface="Roboto Slab"/>
                <a:cs typeface="Roboto Slab"/>
                <a:sym typeface="Roboto Slab"/>
                <a:hlinkClick r:id="rId5"/>
              </a:rPr>
              <a:t>http_json_api_server.js</a:t>
            </a:r>
            <a:r>
              <a:rPr lang="en" sz="1000">
                <a:highlight>
                  <a:schemeClr val="dk1"/>
                </a:highlight>
                <a:latin typeface="Roboto Slab"/>
                <a:ea typeface="Roboto Slab"/>
                <a:cs typeface="Roboto Slab"/>
                <a:sym typeface="Roboto Slab"/>
              </a:rPr>
              <a:t> 8000</a:t>
            </a:r>
            <a:endParaRPr sz="1000">
              <a:highlight>
                <a:schemeClr val="dk1"/>
              </a:highlight>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highlight>
                  <a:schemeClr val="lt1"/>
                </a:highlight>
                <a:latin typeface="Roboto Slab"/>
                <a:ea typeface="Roboto Slab"/>
                <a:cs typeface="Roboto Slab"/>
                <a:sym typeface="Roboto Slab"/>
              </a:rPr>
              <a:t>Step 2: on the client browser enter</a:t>
            </a:r>
            <a:br>
              <a:rPr lang="en" sz="1000">
                <a:solidFill>
                  <a:schemeClr val="dk1"/>
                </a:solidFill>
                <a:highlight>
                  <a:schemeClr val="lt1"/>
                </a:highlight>
                <a:latin typeface="Roboto Slab"/>
                <a:ea typeface="Roboto Slab"/>
                <a:cs typeface="Roboto Slab"/>
                <a:sym typeface="Roboto Slab"/>
              </a:rPr>
            </a:br>
            <a:r>
              <a:rPr lang="en" sz="1000" u="sng">
                <a:highlight>
                  <a:schemeClr val="dk1"/>
                </a:highlight>
                <a:latin typeface="Roboto Slab"/>
                <a:ea typeface="Roboto Slab"/>
                <a:cs typeface="Roboto Slab"/>
                <a:sym typeface="Roboto Slab"/>
                <a:hlinkClick r:id="rId6"/>
              </a:rPr>
              <a:t>http://localhost:8000/api/parsetime?iso=2013-08-10T12:10:15.474Z</a:t>
            </a:r>
            <a:endParaRPr sz="1000">
              <a:highlight>
                <a:schemeClr val="dk1"/>
              </a:highlight>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highlight>
                  <a:schemeClr val="lt1"/>
                </a:highlight>
                <a:latin typeface="Roboto Slab"/>
                <a:ea typeface="Roboto Slab"/>
                <a:cs typeface="Roboto Slab"/>
                <a:sym typeface="Roboto Slab"/>
              </a:rPr>
              <a:t>Step 3: on the client browser enter</a:t>
            </a:r>
            <a:br>
              <a:rPr lang="en" sz="1000">
                <a:solidFill>
                  <a:schemeClr val="dk1"/>
                </a:solidFill>
                <a:highlight>
                  <a:schemeClr val="lt1"/>
                </a:highlight>
                <a:latin typeface="Roboto Slab"/>
                <a:ea typeface="Roboto Slab"/>
                <a:cs typeface="Roboto Slab"/>
                <a:sym typeface="Roboto Slab"/>
              </a:rPr>
            </a:br>
            <a:r>
              <a:rPr lang="en" sz="1000" u="sng">
                <a:highlight>
                  <a:schemeClr val="dk1"/>
                </a:highlight>
                <a:latin typeface="Roboto Slab"/>
                <a:ea typeface="Roboto Slab"/>
                <a:cs typeface="Roboto Slab"/>
                <a:sym typeface="Roboto Slab"/>
                <a:hlinkClick r:id="rId7"/>
              </a:rPr>
              <a:t>http://localhost:8000/api/unixtime?iso=2013-08-10T12:10:15.474Z</a:t>
            </a:r>
            <a:endParaRPr sz="1000">
              <a:highlight>
                <a:schemeClr val="dk1"/>
              </a:highlight>
              <a:latin typeface="Roboto Slab"/>
              <a:ea typeface="Roboto Slab"/>
              <a:cs typeface="Roboto Slab"/>
              <a:sym typeface="Roboto Slab"/>
            </a:endParaRPr>
          </a:p>
          <a:p>
            <a:pPr indent="0" lvl="0" marL="0" rtl="0" algn="l">
              <a:spcBef>
                <a:spcPts val="0"/>
              </a:spcBef>
              <a:spcAft>
                <a:spcPts val="0"/>
              </a:spcAft>
              <a:buNone/>
            </a:pPr>
            <a:r>
              <a:t/>
            </a:r>
            <a:endParaRPr sz="1000">
              <a:solidFill>
                <a:schemeClr val="dk1"/>
              </a:solidFill>
              <a:highlight>
                <a:schemeClr val="lt1"/>
              </a:highlight>
              <a:latin typeface="Roboto Slab"/>
              <a:ea typeface="Roboto Slab"/>
              <a:cs typeface="Roboto Slab"/>
              <a:sym typeface="Roboto Slab"/>
            </a:endParaRPr>
          </a:p>
        </p:txBody>
      </p:sp>
      <p:sp>
        <p:nvSpPr>
          <p:cNvPr id="184" name="Google Shape;184;p29"/>
          <p:cNvSpPr txBox="1"/>
          <p:nvPr/>
        </p:nvSpPr>
        <p:spPr>
          <a:xfrm>
            <a:off x="7279299" y="2907500"/>
            <a:ext cx="6888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Output</a:t>
            </a:r>
            <a:endParaRPr sz="1300">
              <a:solidFill>
                <a:schemeClr val="dk1"/>
              </a:solidFill>
              <a:latin typeface="Roboto"/>
              <a:ea typeface="Roboto"/>
              <a:cs typeface="Roboto"/>
              <a:sym typeface="Roboto"/>
            </a:endParaRPr>
          </a:p>
        </p:txBody>
      </p:sp>
      <p:pic>
        <p:nvPicPr>
          <p:cNvPr id="185" name="Google Shape;185;p29"/>
          <p:cNvPicPr preferRelativeResize="0"/>
          <p:nvPr/>
        </p:nvPicPr>
        <p:blipFill>
          <a:blip r:embed="rId8">
            <a:alphaModFix/>
          </a:blip>
          <a:stretch>
            <a:fillRect/>
          </a:stretch>
        </p:blipFill>
        <p:spPr>
          <a:xfrm>
            <a:off x="6482225" y="3190637"/>
            <a:ext cx="2427500" cy="984687"/>
          </a:xfrm>
          <a:prstGeom prst="rect">
            <a:avLst/>
          </a:prstGeom>
          <a:noFill/>
          <a:ln>
            <a:noFill/>
          </a:ln>
        </p:spPr>
      </p:pic>
      <p:pic>
        <p:nvPicPr>
          <p:cNvPr id="186" name="Google Shape;186;p29"/>
          <p:cNvPicPr preferRelativeResize="0"/>
          <p:nvPr/>
        </p:nvPicPr>
        <p:blipFill>
          <a:blip r:embed="rId9">
            <a:alphaModFix/>
          </a:blip>
          <a:stretch>
            <a:fillRect/>
          </a:stretch>
        </p:blipFill>
        <p:spPr>
          <a:xfrm>
            <a:off x="6482225" y="4218650"/>
            <a:ext cx="2427500" cy="85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00"/>
              <a:t>Modifying HTTP JSON API Server to get the current time</a:t>
            </a:r>
            <a:endParaRPr sz="2400"/>
          </a:p>
        </p:txBody>
      </p:sp>
      <p:sp>
        <p:nvSpPr>
          <p:cNvPr id="192" name="Google Shape;19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Roboto Slab"/>
              <a:buChar char="-"/>
            </a:pPr>
            <a:r>
              <a:rPr lang="en">
                <a:latin typeface="Roboto Slab"/>
                <a:ea typeface="Roboto Slab"/>
                <a:cs typeface="Roboto Slab"/>
                <a:sym typeface="Roboto Slab"/>
              </a:rPr>
              <a:t>We will get the </a:t>
            </a:r>
            <a:r>
              <a:rPr lang="en">
                <a:latin typeface="Roboto Slab"/>
                <a:ea typeface="Roboto Slab"/>
                <a:cs typeface="Roboto Slab"/>
                <a:sym typeface="Roboto Slab"/>
              </a:rPr>
              <a:t>current</a:t>
            </a:r>
            <a:r>
              <a:rPr lang="en">
                <a:latin typeface="Roboto Slab"/>
                <a:ea typeface="Roboto Slab"/>
                <a:cs typeface="Roboto Slab"/>
                <a:sym typeface="Roboto Slab"/>
              </a:rPr>
              <a:t> time by modifying the JSON file previously used . Few changes in the parsetime() </a:t>
            </a:r>
            <a:r>
              <a:rPr lang="en">
                <a:latin typeface="Roboto Slab"/>
                <a:ea typeface="Roboto Slab"/>
                <a:cs typeface="Roboto Slab"/>
                <a:sym typeface="Roboto Slab"/>
              </a:rPr>
              <a:t>function will give us our required </a:t>
            </a:r>
            <a:r>
              <a:rPr lang="en">
                <a:latin typeface="Roboto Slab"/>
                <a:ea typeface="Roboto Slab"/>
                <a:cs typeface="Roboto Slab"/>
                <a:sym typeface="Roboto Slab"/>
              </a:rPr>
              <a:t>output</a:t>
            </a:r>
            <a:r>
              <a:rPr lang="en">
                <a:latin typeface="Roboto Slab"/>
                <a:ea typeface="Roboto Slab"/>
                <a:cs typeface="Roboto Slab"/>
                <a:sym typeface="Roboto Slab"/>
              </a:rPr>
              <a:t>.</a:t>
            </a:r>
            <a:endParaRPr>
              <a:latin typeface="Roboto Slab"/>
              <a:ea typeface="Roboto Slab"/>
              <a:cs typeface="Roboto Slab"/>
              <a:sym typeface="Roboto Slab"/>
            </a:endParaRPr>
          </a:p>
          <a:p>
            <a:pPr indent="0" lvl="0" marL="0" rtl="0" algn="l">
              <a:spcBef>
                <a:spcPts val="1200"/>
              </a:spcBef>
              <a:spcAft>
                <a:spcPts val="0"/>
              </a:spcAft>
              <a:buNone/>
            </a:pPr>
            <a:r>
              <a:rPr lang="en" sz="1190">
                <a:latin typeface="Roboto Slab"/>
                <a:ea typeface="Roboto Slab"/>
                <a:cs typeface="Roboto Slab"/>
                <a:sym typeface="Roboto Slab"/>
              </a:rPr>
              <a:t>function parseTime(time) { </a:t>
            </a:r>
            <a:endParaRPr sz="1190">
              <a:latin typeface="Roboto Slab"/>
              <a:ea typeface="Roboto Slab"/>
              <a:cs typeface="Roboto Slab"/>
              <a:sym typeface="Roboto Slab"/>
            </a:endParaRPr>
          </a:p>
          <a:p>
            <a:pPr indent="457200" lvl="0" marL="0" rtl="0" algn="l">
              <a:spcBef>
                <a:spcPts val="0"/>
              </a:spcBef>
              <a:spcAft>
                <a:spcPts val="0"/>
              </a:spcAft>
              <a:buNone/>
            </a:pPr>
            <a:r>
              <a:rPr lang="en" sz="1190">
                <a:latin typeface="Roboto Slab"/>
                <a:ea typeface="Roboto Slab"/>
                <a:cs typeface="Roboto Slab"/>
                <a:sym typeface="Roboto Slab"/>
              </a:rPr>
              <a:t>return { </a:t>
            </a:r>
            <a:endParaRPr sz="1190">
              <a:latin typeface="Roboto Slab"/>
              <a:ea typeface="Roboto Slab"/>
              <a:cs typeface="Roboto Slab"/>
              <a:sym typeface="Roboto Slab"/>
            </a:endParaRPr>
          </a:p>
          <a:p>
            <a:pPr indent="457200" lvl="0" marL="457200" rtl="0" algn="l">
              <a:spcBef>
                <a:spcPts val="0"/>
              </a:spcBef>
              <a:spcAft>
                <a:spcPts val="0"/>
              </a:spcAft>
              <a:buNone/>
            </a:pPr>
            <a:r>
              <a:rPr lang="en" sz="1190">
                <a:latin typeface="Roboto Slab"/>
                <a:ea typeface="Roboto Slab"/>
                <a:cs typeface="Roboto Slab"/>
                <a:sym typeface="Roboto Slab"/>
              </a:rPr>
              <a:t>year: time.getFullYear(), </a:t>
            </a:r>
            <a:endParaRPr sz="1190">
              <a:latin typeface="Roboto Slab"/>
              <a:ea typeface="Roboto Slab"/>
              <a:cs typeface="Roboto Slab"/>
              <a:sym typeface="Roboto Slab"/>
            </a:endParaRPr>
          </a:p>
          <a:p>
            <a:pPr indent="457200" lvl="0" marL="457200" rtl="0" algn="l">
              <a:spcBef>
                <a:spcPts val="0"/>
              </a:spcBef>
              <a:spcAft>
                <a:spcPts val="0"/>
              </a:spcAft>
              <a:buNone/>
            </a:pPr>
            <a:r>
              <a:rPr lang="en" sz="1190">
                <a:latin typeface="Roboto Slab"/>
                <a:ea typeface="Roboto Slab"/>
                <a:cs typeface="Roboto Slab"/>
                <a:sym typeface="Roboto Slab"/>
              </a:rPr>
              <a:t>month: String(time.getMonth() + 1).padStart(2, '0'), // Months are 0-based </a:t>
            </a:r>
            <a:endParaRPr sz="1190">
              <a:latin typeface="Roboto Slab"/>
              <a:ea typeface="Roboto Slab"/>
              <a:cs typeface="Roboto Slab"/>
              <a:sym typeface="Roboto Slab"/>
            </a:endParaRPr>
          </a:p>
          <a:p>
            <a:pPr indent="457200" lvl="0" marL="457200" rtl="0" algn="l">
              <a:spcBef>
                <a:spcPts val="0"/>
              </a:spcBef>
              <a:spcAft>
                <a:spcPts val="0"/>
              </a:spcAft>
              <a:buNone/>
            </a:pPr>
            <a:r>
              <a:rPr lang="en" sz="1190">
                <a:latin typeface="Roboto Slab"/>
                <a:ea typeface="Roboto Slab"/>
                <a:cs typeface="Roboto Slab"/>
                <a:sym typeface="Roboto Slab"/>
              </a:rPr>
              <a:t>date: String(time.getDate()).padStart(2, '0'), </a:t>
            </a:r>
            <a:endParaRPr sz="1190">
              <a:latin typeface="Roboto Slab"/>
              <a:ea typeface="Roboto Slab"/>
              <a:cs typeface="Roboto Slab"/>
              <a:sym typeface="Roboto Slab"/>
            </a:endParaRPr>
          </a:p>
          <a:p>
            <a:pPr indent="457200" lvl="0" marL="457200" rtl="0" algn="l">
              <a:spcBef>
                <a:spcPts val="0"/>
              </a:spcBef>
              <a:spcAft>
                <a:spcPts val="0"/>
              </a:spcAft>
              <a:buNone/>
            </a:pPr>
            <a:r>
              <a:rPr lang="en" sz="1190">
                <a:latin typeface="Roboto Slab"/>
                <a:ea typeface="Roboto Slab"/>
                <a:cs typeface="Roboto Slab"/>
                <a:sym typeface="Roboto Slab"/>
              </a:rPr>
              <a:t>hour: String(time.getHours()).padStart(2, '0'), </a:t>
            </a:r>
            <a:endParaRPr sz="1190">
              <a:latin typeface="Roboto Slab"/>
              <a:ea typeface="Roboto Slab"/>
              <a:cs typeface="Roboto Slab"/>
              <a:sym typeface="Roboto Slab"/>
            </a:endParaRPr>
          </a:p>
          <a:p>
            <a:pPr indent="457200" lvl="0" marL="457200" rtl="0" algn="l">
              <a:spcBef>
                <a:spcPts val="0"/>
              </a:spcBef>
              <a:spcAft>
                <a:spcPts val="0"/>
              </a:spcAft>
              <a:buNone/>
            </a:pPr>
            <a:r>
              <a:rPr lang="en" sz="1190">
                <a:latin typeface="Roboto Slab"/>
                <a:ea typeface="Roboto Slab"/>
                <a:cs typeface="Roboto Slab"/>
                <a:sym typeface="Roboto Slab"/>
              </a:rPr>
              <a:t>minute: String(time.getMinutes()).padStart(2, '0') }; }</a:t>
            </a:r>
            <a:endParaRPr sz="1190">
              <a:latin typeface="Roboto Slab"/>
              <a:ea typeface="Roboto Slab"/>
              <a:cs typeface="Roboto Slab"/>
              <a:sym typeface="Roboto Slab"/>
            </a:endParaRPr>
          </a:p>
          <a:p>
            <a:pPr indent="457200" lvl="0" marL="457200" rtl="0" algn="l">
              <a:spcBef>
                <a:spcPts val="0"/>
              </a:spcBef>
              <a:spcAft>
                <a:spcPts val="0"/>
              </a:spcAft>
              <a:buNone/>
            </a:pPr>
            <a:r>
              <a:t/>
            </a:r>
            <a:endParaRPr sz="1591">
              <a:latin typeface="Roboto Slab"/>
              <a:ea typeface="Roboto Slab"/>
              <a:cs typeface="Roboto Slab"/>
              <a:sym typeface="Roboto Slab"/>
            </a:endParaRPr>
          </a:p>
          <a:p>
            <a:pPr indent="-317182" lvl="0" marL="457200" rtl="0" algn="l">
              <a:spcBef>
                <a:spcPts val="0"/>
              </a:spcBef>
              <a:spcAft>
                <a:spcPts val="0"/>
              </a:spcAft>
              <a:buSzPct val="100000"/>
              <a:buFont typeface="Roboto Slab"/>
              <a:buChar char="-"/>
            </a:pPr>
            <a:r>
              <a:rPr lang="en">
                <a:latin typeface="Roboto Slab"/>
                <a:ea typeface="Roboto Slab"/>
                <a:cs typeface="Roboto Slab"/>
                <a:sym typeface="Roboto Slab"/>
              </a:rPr>
              <a:t>And then adding below logic.</a:t>
            </a:r>
            <a:endParaRPr>
              <a:latin typeface="Roboto Slab"/>
              <a:ea typeface="Roboto Slab"/>
              <a:cs typeface="Roboto Slab"/>
              <a:sym typeface="Roboto Slab"/>
            </a:endParaRPr>
          </a:p>
          <a:p>
            <a:pPr indent="0" lvl="0" marL="457200" rtl="0" algn="l">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rPr lang="en" sz="1354">
                <a:latin typeface="Roboto Slab"/>
                <a:ea typeface="Roboto Slab"/>
                <a:cs typeface="Roboto Slab"/>
                <a:sym typeface="Roboto Slab"/>
              </a:rPr>
              <a:t>// Handle /api/parse_</a:t>
            </a:r>
            <a:r>
              <a:rPr lang="en" sz="1354">
                <a:latin typeface="Roboto Slab"/>
                <a:ea typeface="Roboto Slab"/>
                <a:cs typeface="Roboto Slab"/>
                <a:sym typeface="Roboto Slab"/>
              </a:rPr>
              <a:t>curren</a:t>
            </a:r>
            <a:r>
              <a:rPr lang="en" sz="1354">
                <a:latin typeface="Roboto Slab"/>
                <a:ea typeface="Roboto Slab"/>
                <a:cs typeface="Roboto Slab"/>
                <a:sym typeface="Roboto Slab"/>
              </a:rPr>
              <a:t>time </a:t>
            </a:r>
            <a:endParaRPr sz="1354">
              <a:latin typeface="Roboto Slab"/>
              <a:ea typeface="Roboto Slab"/>
              <a:cs typeface="Roboto Slab"/>
              <a:sym typeface="Roboto Slab"/>
            </a:endParaRPr>
          </a:p>
          <a:p>
            <a:pPr indent="0" lvl="0" marL="0" rtl="0" algn="l">
              <a:spcBef>
                <a:spcPts val="0"/>
              </a:spcBef>
              <a:spcAft>
                <a:spcPts val="0"/>
              </a:spcAft>
              <a:buNone/>
            </a:pPr>
            <a:r>
              <a:rPr lang="en" sz="1354">
                <a:latin typeface="Roboto Slab"/>
                <a:ea typeface="Roboto Slab"/>
                <a:cs typeface="Roboto Slab"/>
                <a:sym typeface="Roboto Slab"/>
              </a:rPr>
              <a:t>else if (/^\/api\/parse_currenttime/.test(req.url)) { </a:t>
            </a:r>
            <a:endParaRPr sz="1354">
              <a:latin typeface="Roboto Slab"/>
              <a:ea typeface="Roboto Slab"/>
              <a:cs typeface="Roboto Slab"/>
              <a:sym typeface="Roboto Slab"/>
            </a:endParaRPr>
          </a:p>
          <a:p>
            <a:pPr indent="457200" lvl="0" marL="0" rtl="0" algn="l">
              <a:spcBef>
                <a:spcPts val="0"/>
              </a:spcBef>
              <a:spcAft>
                <a:spcPts val="0"/>
              </a:spcAft>
              <a:buNone/>
            </a:pPr>
            <a:r>
              <a:rPr lang="en" sz="1354">
                <a:latin typeface="Roboto Slab"/>
                <a:ea typeface="Roboto Slab"/>
                <a:cs typeface="Roboto Slab"/>
                <a:sym typeface="Roboto Slab"/>
              </a:rPr>
              <a:t>var currentTime = new Date(); // Get the current time </a:t>
            </a:r>
            <a:endParaRPr sz="1354">
              <a:latin typeface="Roboto Slab"/>
              <a:ea typeface="Roboto Slab"/>
              <a:cs typeface="Roboto Slab"/>
              <a:sym typeface="Roboto Slab"/>
            </a:endParaRPr>
          </a:p>
          <a:p>
            <a:pPr indent="457200" lvl="0" marL="0" rtl="0" algn="l">
              <a:spcBef>
                <a:spcPts val="0"/>
              </a:spcBef>
              <a:spcAft>
                <a:spcPts val="0"/>
              </a:spcAft>
              <a:buNone/>
            </a:pPr>
            <a:r>
              <a:rPr lang="en" sz="1354">
                <a:latin typeface="Roboto Slab"/>
                <a:ea typeface="Roboto Slab"/>
                <a:cs typeface="Roboto Slab"/>
                <a:sym typeface="Roboto Slab"/>
              </a:rPr>
              <a:t>result = parseCurrentTime(currentTime); // Use the current time parsing function }</a:t>
            </a:r>
            <a:endParaRPr sz="1354">
              <a:latin typeface="Roboto Slab"/>
              <a:ea typeface="Roboto Slab"/>
              <a:cs typeface="Roboto Slab"/>
              <a:sym typeface="Roboto Slab"/>
            </a:endParaRPr>
          </a:p>
          <a:p>
            <a:pPr indent="0" lvl="0" marL="914400" rtl="0" algn="l">
              <a:spcBef>
                <a:spcPts val="0"/>
              </a:spcBef>
              <a:spcAft>
                <a:spcPts val="0"/>
              </a:spcAft>
              <a:buNone/>
            </a:pPr>
            <a:r>
              <a:t/>
            </a:r>
            <a:endParaRPr/>
          </a:p>
        </p:txBody>
      </p:sp>
      <p:sp>
        <p:nvSpPr>
          <p:cNvPr id="193" name="Google Shape;193;p30"/>
          <p:cNvSpPr txBox="1"/>
          <p:nvPr/>
        </p:nvSpPr>
        <p:spPr>
          <a:xfrm>
            <a:off x="6408500" y="2403100"/>
            <a:ext cx="25575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Roboto Slab"/>
                <a:ea typeface="Roboto Slab"/>
                <a:cs typeface="Roboto Slab"/>
                <a:sym typeface="Roboto Slab"/>
              </a:rPr>
              <a:t>On the client browser enter:</a:t>
            </a:r>
            <a:endParaRPr sz="1000">
              <a:solidFill>
                <a:schemeClr val="dk1"/>
              </a:solidFill>
              <a:highlight>
                <a:schemeClr val="lt1"/>
              </a:highlight>
              <a:latin typeface="Roboto Slab"/>
              <a:ea typeface="Roboto Slab"/>
              <a:cs typeface="Roboto Slab"/>
              <a:sym typeface="Roboto Slab"/>
            </a:endParaRPr>
          </a:p>
          <a:p>
            <a:pPr indent="0" lvl="0" marL="0" rtl="0" algn="l">
              <a:lnSpc>
                <a:spcPct val="115000"/>
              </a:lnSpc>
              <a:spcBef>
                <a:spcPts val="0"/>
              </a:spcBef>
              <a:spcAft>
                <a:spcPts val="0"/>
              </a:spcAft>
              <a:buNone/>
            </a:pPr>
            <a:r>
              <a:rPr lang="en" sz="1000">
                <a:highlight>
                  <a:schemeClr val="dk1"/>
                </a:highlight>
                <a:latin typeface="Roboto Slab"/>
                <a:ea typeface="Roboto Slab"/>
                <a:cs typeface="Roboto Slab"/>
                <a:sym typeface="Roboto Slab"/>
              </a:rPr>
              <a:t>http://localhost:8000/api/currenttime</a:t>
            </a:r>
            <a:endParaRPr sz="1000">
              <a:highlight>
                <a:schemeClr val="dk1"/>
              </a:highlight>
              <a:latin typeface="Roboto Slab"/>
              <a:ea typeface="Roboto Slab"/>
              <a:cs typeface="Roboto Slab"/>
              <a:sym typeface="Roboto Slab"/>
            </a:endParaRPr>
          </a:p>
          <a:p>
            <a:pPr indent="0" lvl="0" marL="0" rtl="0" algn="l">
              <a:spcBef>
                <a:spcPts val="0"/>
              </a:spcBef>
              <a:spcAft>
                <a:spcPts val="0"/>
              </a:spcAft>
              <a:buNone/>
            </a:pPr>
            <a:r>
              <a:t/>
            </a:r>
            <a:endParaRPr sz="1000">
              <a:solidFill>
                <a:schemeClr val="dk1"/>
              </a:solidFill>
              <a:highlight>
                <a:schemeClr val="lt1"/>
              </a:highlight>
              <a:latin typeface="Roboto Slab"/>
              <a:ea typeface="Roboto Slab"/>
              <a:cs typeface="Roboto Slab"/>
              <a:sym typeface="Roboto Slab"/>
            </a:endParaRPr>
          </a:p>
        </p:txBody>
      </p:sp>
      <p:sp>
        <p:nvSpPr>
          <p:cNvPr id="194" name="Google Shape;194;p30"/>
          <p:cNvSpPr txBox="1"/>
          <p:nvPr/>
        </p:nvSpPr>
        <p:spPr>
          <a:xfrm>
            <a:off x="7262013" y="3072700"/>
            <a:ext cx="962700" cy="1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Slab"/>
                <a:ea typeface="Roboto Slab"/>
                <a:cs typeface="Roboto Slab"/>
                <a:sym typeface="Roboto Slab"/>
              </a:rPr>
              <a:t>Output</a:t>
            </a:r>
            <a:endParaRPr sz="1200">
              <a:solidFill>
                <a:schemeClr val="dk1"/>
              </a:solidFill>
              <a:latin typeface="Roboto Slab"/>
              <a:ea typeface="Roboto Slab"/>
              <a:cs typeface="Roboto Slab"/>
              <a:sym typeface="Roboto Slab"/>
            </a:endParaRPr>
          </a:p>
        </p:txBody>
      </p:sp>
      <p:pic>
        <p:nvPicPr>
          <p:cNvPr id="195" name="Google Shape;195;p30"/>
          <p:cNvPicPr preferRelativeResize="0"/>
          <p:nvPr/>
        </p:nvPicPr>
        <p:blipFill>
          <a:blip r:embed="rId3">
            <a:alphaModFix/>
          </a:blip>
          <a:stretch>
            <a:fillRect/>
          </a:stretch>
        </p:blipFill>
        <p:spPr>
          <a:xfrm>
            <a:off x="6206275" y="3358700"/>
            <a:ext cx="2759726" cy="1549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Royalty-Free photo: Thank You text | PickPik" id="200" name="Google Shape;200;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Table of content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How to install Ubuntu </a:t>
            </a:r>
            <a:endParaRPr>
              <a:latin typeface="Roboto Slab"/>
              <a:ea typeface="Roboto Slab"/>
              <a:cs typeface="Roboto Slab"/>
              <a:sym typeface="Roboto Slab"/>
            </a:endParaRPr>
          </a:p>
          <a:p>
            <a:pPr indent="-317500" lvl="1" marL="914400" rtl="0" algn="l">
              <a:spcBef>
                <a:spcPts val="0"/>
              </a:spcBef>
              <a:spcAft>
                <a:spcPts val="0"/>
              </a:spcAft>
              <a:buSzPts val="1400"/>
              <a:buFont typeface="Roboto Slab"/>
              <a:buAutoNum type="alphaLcPeriod"/>
            </a:pPr>
            <a:r>
              <a:rPr lang="en">
                <a:latin typeface="Roboto Slab"/>
                <a:ea typeface="Roboto Slab"/>
                <a:cs typeface="Roboto Slab"/>
                <a:sym typeface="Roboto Slab"/>
              </a:rPr>
              <a:t>Setup Ubuntu on MacBook virtually</a:t>
            </a:r>
            <a:endParaRPr>
              <a:latin typeface="Roboto Slab"/>
              <a:ea typeface="Roboto Slab"/>
              <a:cs typeface="Roboto Slab"/>
              <a:sym typeface="Roboto Slab"/>
            </a:endParaRPr>
          </a:p>
          <a:p>
            <a:pPr indent="-317500" lvl="1" marL="914400" rtl="0" algn="l">
              <a:spcBef>
                <a:spcPts val="0"/>
              </a:spcBef>
              <a:spcAft>
                <a:spcPts val="0"/>
              </a:spcAft>
              <a:buSzPts val="1400"/>
              <a:buFont typeface="Roboto Slab"/>
              <a:buAutoNum type="alphaLcPeriod"/>
            </a:pPr>
            <a:r>
              <a:rPr lang="en">
                <a:latin typeface="Roboto Slab"/>
                <a:ea typeface="Roboto Slab"/>
                <a:cs typeface="Roboto Slab"/>
                <a:sym typeface="Roboto Slab"/>
              </a:rPr>
              <a:t>Configuration</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How to install JDK on Ubuntu</a:t>
            </a:r>
            <a:endParaRPr>
              <a:latin typeface="Roboto Slab"/>
              <a:ea typeface="Roboto Slab"/>
              <a:cs typeface="Roboto Slab"/>
              <a:sym typeface="Roboto Slab"/>
            </a:endParaRPr>
          </a:p>
          <a:p>
            <a:pPr indent="-317500" lvl="1" marL="914400" rtl="0" algn="l">
              <a:spcBef>
                <a:spcPts val="0"/>
              </a:spcBef>
              <a:spcAft>
                <a:spcPts val="0"/>
              </a:spcAft>
              <a:buSzPts val="1400"/>
              <a:buFont typeface="Roboto Slab"/>
              <a:buAutoNum type="alphaLcPeriod"/>
            </a:pPr>
            <a:r>
              <a:rPr lang="en">
                <a:latin typeface="Roboto Slab"/>
                <a:ea typeface="Roboto Slab"/>
                <a:cs typeface="Roboto Slab"/>
                <a:sym typeface="Roboto Slab"/>
              </a:rPr>
              <a:t>Set up Java Path</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How to check Ubuntu version</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How to install &amp; uninstall Nodejs on Ubuntu</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How to set up time server</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Understanding </a:t>
            </a:r>
            <a:r>
              <a:rPr lang="en">
                <a:latin typeface="Roboto Slab"/>
                <a:ea typeface="Roboto Slab"/>
                <a:cs typeface="Roboto Slab"/>
                <a:sym typeface="Roboto Slab"/>
              </a:rPr>
              <a:t>JSON?</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
                <a:latin typeface="Roboto Slab"/>
                <a:ea typeface="Roboto Slab"/>
                <a:cs typeface="Roboto Slab"/>
                <a:sym typeface="Roboto Slab"/>
              </a:rPr>
              <a:t>Understanding HTTP JSON API Server</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509925" y="449900"/>
            <a:ext cx="8368200" cy="74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to install Ubuntu 24.04 on </a:t>
            </a:r>
            <a:r>
              <a:rPr lang="en"/>
              <a:t>Mac OS</a:t>
            </a:r>
            <a:r>
              <a:rPr lang="en"/>
              <a:t> virtually.</a:t>
            </a:r>
            <a:endParaRPr/>
          </a:p>
          <a:p>
            <a:pPr indent="0" lvl="0" marL="2286000" rtl="0" algn="l">
              <a:spcBef>
                <a:spcPts val="0"/>
              </a:spcBef>
              <a:spcAft>
                <a:spcPts val="0"/>
              </a:spcAft>
              <a:buNone/>
            </a:pPr>
            <a:r>
              <a:rPr b="1" lang="en" sz="2711"/>
              <a:t>Download &amp; Install UTM</a:t>
            </a:r>
            <a:endParaRPr b="1" sz="2711"/>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Here we will use a tool called UTM virtual machine for MacBook.</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Firstly, we will install UTM on you Mac which runs securely on the OS.</a:t>
            </a:r>
            <a:endParaRPr sz="1400">
              <a:latin typeface="Roboto Slab"/>
              <a:ea typeface="Roboto Slab"/>
              <a:cs typeface="Roboto Slab"/>
              <a:sym typeface="Roboto Slab"/>
            </a:endParaRPr>
          </a:p>
          <a:p>
            <a:pPr indent="0" lvl="0" marL="0" rtl="0" algn="l">
              <a:spcBef>
                <a:spcPts val="1200"/>
              </a:spcBef>
              <a:spcAft>
                <a:spcPts val="1200"/>
              </a:spcAft>
              <a:buNone/>
            </a:pPr>
            <a:r>
              <a:t/>
            </a:r>
            <a:endParaRPr sz="1400">
              <a:latin typeface="Roboto Slab"/>
              <a:ea typeface="Roboto Slab"/>
              <a:cs typeface="Roboto Slab"/>
              <a:sym typeface="Roboto Slab"/>
            </a:endParaRPr>
          </a:p>
        </p:txBody>
      </p:sp>
      <p:pic>
        <p:nvPicPr>
          <p:cNvPr id="77" name="Google Shape;77;p15"/>
          <p:cNvPicPr preferRelativeResize="0"/>
          <p:nvPr/>
        </p:nvPicPr>
        <p:blipFill>
          <a:blip r:embed="rId3">
            <a:alphaModFix/>
          </a:blip>
          <a:stretch>
            <a:fillRect/>
          </a:stretch>
        </p:blipFill>
        <p:spPr>
          <a:xfrm>
            <a:off x="612500" y="2620200"/>
            <a:ext cx="3959500" cy="1504950"/>
          </a:xfrm>
          <a:prstGeom prst="rect">
            <a:avLst/>
          </a:prstGeom>
          <a:noFill/>
          <a:ln>
            <a:noFill/>
          </a:ln>
        </p:spPr>
      </p:pic>
      <p:pic>
        <p:nvPicPr>
          <p:cNvPr id="78" name="Google Shape;78;p15"/>
          <p:cNvPicPr preferRelativeResize="0"/>
          <p:nvPr/>
        </p:nvPicPr>
        <p:blipFill>
          <a:blip r:embed="rId4">
            <a:alphaModFix/>
          </a:blip>
          <a:stretch>
            <a:fillRect/>
          </a:stretch>
        </p:blipFill>
        <p:spPr>
          <a:xfrm>
            <a:off x="5054450" y="2571750"/>
            <a:ext cx="3128074" cy="168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After installing UTM, we will download the ARM image of Ubuntu 24 since MacBook supports the ARM architecture.</a:t>
            </a:r>
            <a:endParaRPr sz="1400">
              <a:latin typeface="Roboto Slab"/>
              <a:ea typeface="Roboto Slab"/>
              <a:cs typeface="Roboto Slab"/>
              <a:sym typeface="Roboto Slab"/>
            </a:endParaRPr>
          </a:p>
          <a:p>
            <a:pPr indent="-317500" lvl="0" marL="457200" rtl="0" algn="l">
              <a:spcBef>
                <a:spcPts val="0"/>
              </a:spcBef>
              <a:spcAft>
                <a:spcPts val="0"/>
              </a:spcAft>
              <a:buSzPts val="1400"/>
              <a:buChar char="-"/>
            </a:pPr>
            <a:r>
              <a:rPr lang="en" sz="1400">
                <a:latin typeface="Roboto Slab"/>
                <a:ea typeface="Roboto Slab"/>
                <a:cs typeface="Roboto Slab"/>
                <a:sym typeface="Roboto Slab"/>
              </a:rPr>
              <a:t>On clicking below link you will be able to download Ubuntu server for ARM </a:t>
            </a:r>
            <a:r>
              <a:rPr lang="en" sz="1400" u="sng">
                <a:solidFill>
                  <a:srgbClr val="000000"/>
                </a:solidFill>
                <a:highlight>
                  <a:schemeClr val="dk1"/>
                </a:highlight>
                <a:latin typeface="Roboto Slab"/>
                <a:ea typeface="Roboto Slab"/>
                <a:cs typeface="Roboto Slab"/>
                <a:sym typeface="Roboto Slab"/>
                <a:hlinkClick r:id="rId3">
                  <a:extLst>
                    <a:ext uri="{A12FA001-AC4F-418D-AE19-62706E023703}">
                      <ahyp:hlinkClr val="tx"/>
                    </a:ext>
                  </a:extLst>
                </a:hlinkClick>
              </a:rPr>
              <a:t>https://ubuntu.com/download/server/arm</a:t>
            </a:r>
            <a:endParaRPr sz="1400">
              <a:solidFill>
                <a:srgbClr val="000000"/>
              </a:solidFill>
              <a:highlight>
                <a:schemeClr val="dk1"/>
              </a:highlight>
              <a:latin typeface="Roboto Slab"/>
              <a:ea typeface="Roboto Slab"/>
              <a:cs typeface="Roboto Slab"/>
              <a:sym typeface="Roboto Slab"/>
            </a:endParaRPr>
          </a:p>
          <a:p>
            <a:pPr indent="0" lvl="0" marL="457200" rtl="0" algn="l">
              <a:spcBef>
                <a:spcPts val="1200"/>
              </a:spcBef>
              <a:spcAft>
                <a:spcPts val="0"/>
              </a:spcAft>
              <a:buNone/>
            </a:pPr>
            <a:r>
              <a:t/>
            </a:r>
            <a:endParaRPr sz="1400">
              <a:latin typeface="Roboto Slab"/>
              <a:ea typeface="Roboto Slab"/>
              <a:cs typeface="Roboto Slab"/>
              <a:sym typeface="Roboto Slab"/>
            </a:endParaRPr>
          </a:p>
          <a:p>
            <a:pPr indent="0" lvl="0" marL="457200" rtl="0" algn="l">
              <a:spcBef>
                <a:spcPts val="1200"/>
              </a:spcBef>
              <a:spcAft>
                <a:spcPts val="1200"/>
              </a:spcAft>
              <a:buNone/>
            </a:pPr>
            <a:r>
              <a:t/>
            </a:r>
            <a:endParaRPr sz="1400">
              <a:latin typeface="Roboto Slab"/>
              <a:ea typeface="Roboto Slab"/>
              <a:cs typeface="Roboto Slab"/>
              <a:sym typeface="Roboto Slab"/>
            </a:endParaRPr>
          </a:p>
        </p:txBody>
      </p:sp>
      <p:pic>
        <p:nvPicPr>
          <p:cNvPr id="84" name="Google Shape;84;p16"/>
          <p:cNvPicPr preferRelativeResize="0"/>
          <p:nvPr/>
        </p:nvPicPr>
        <p:blipFill>
          <a:blip r:embed="rId4">
            <a:alphaModFix/>
          </a:blip>
          <a:stretch>
            <a:fillRect/>
          </a:stretch>
        </p:blipFill>
        <p:spPr>
          <a:xfrm>
            <a:off x="858500" y="3059900"/>
            <a:ext cx="7158512" cy="1185024"/>
          </a:xfrm>
          <a:prstGeom prst="rect">
            <a:avLst/>
          </a:prstGeom>
          <a:noFill/>
          <a:ln>
            <a:noFill/>
          </a:ln>
        </p:spPr>
      </p:pic>
      <p:sp>
        <p:nvSpPr>
          <p:cNvPr id="85" name="Google Shape;85;p16"/>
          <p:cNvSpPr txBox="1"/>
          <p:nvPr/>
        </p:nvSpPr>
        <p:spPr>
          <a:xfrm>
            <a:off x="2066350" y="479975"/>
            <a:ext cx="46128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Download Ubuntu ARM</a:t>
            </a:r>
            <a:endParaRPr sz="30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436350" y="1220275"/>
            <a:ext cx="8368200" cy="341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Open UTM application now and select create new Virtual Machine then select virtualize option and then select Linux OS.</a:t>
            </a:r>
            <a:endParaRPr sz="1400">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a:p>
            <a:pPr indent="-317500" lvl="0" marL="457200" rtl="0" algn="l">
              <a:spcBef>
                <a:spcPts val="1200"/>
              </a:spcBef>
              <a:spcAft>
                <a:spcPts val="0"/>
              </a:spcAft>
              <a:buSzPts val="1400"/>
              <a:buFont typeface="Roboto Slab"/>
              <a:buChar char="-"/>
            </a:pPr>
            <a:r>
              <a:rPr lang="en" sz="1400">
                <a:latin typeface="Roboto Slab"/>
                <a:ea typeface="Roboto Slab"/>
                <a:cs typeface="Roboto Slab"/>
                <a:sym typeface="Roboto Slab"/>
              </a:rPr>
              <a:t>Then, browse the downloaded ARM file and select it.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solidFill>
                  <a:srgbClr val="FFFFFF"/>
                </a:solidFill>
                <a:latin typeface="Roboto Slab"/>
                <a:ea typeface="Roboto Slab"/>
                <a:cs typeface="Roboto Slab"/>
                <a:sym typeface="Roboto Slab"/>
              </a:rPr>
              <a:t>Allocate sufficient resources (CPU, RAM) to the virtual machine to ensure smooth performance and select any shared directory from your system eg. Downloads so that file transferring will be easy between Ubuntu and Mac.</a:t>
            </a:r>
            <a:endParaRPr sz="1400">
              <a:latin typeface="Roboto Slab"/>
              <a:ea typeface="Roboto Slab"/>
              <a:cs typeface="Roboto Slab"/>
              <a:sym typeface="Roboto Slab"/>
            </a:endParaRPr>
          </a:p>
        </p:txBody>
      </p:sp>
      <p:pic>
        <p:nvPicPr>
          <p:cNvPr id="91" name="Google Shape;91;p17"/>
          <p:cNvPicPr preferRelativeResize="0"/>
          <p:nvPr/>
        </p:nvPicPr>
        <p:blipFill>
          <a:blip r:embed="rId3">
            <a:alphaModFix/>
          </a:blip>
          <a:stretch>
            <a:fillRect/>
          </a:stretch>
        </p:blipFill>
        <p:spPr>
          <a:xfrm>
            <a:off x="1100325" y="1923400"/>
            <a:ext cx="1870875" cy="1741025"/>
          </a:xfrm>
          <a:prstGeom prst="rect">
            <a:avLst/>
          </a:prstGeom>
          <a:noFill/>
          <a:ln>
            <a:noFill/>
          </a:ln>
        </p:spPr>
      </p:pic>
      <p:pic>
        <p:nvPicPr>
          <p:cNvPr id="92" name="Google Shape;92;p17"/>
          <p:cNvPicPr preferRelativeResize="0"/>
          <p:nvPr/>
        </p:nvPicPr>
        <p:blipFill>
          <a:blip r:embed="rId4">
            <a:alphaModFix/>
          </a:blip>
          <a:stretch>
            <a:fillRect/>
          </a:stretch>
        </p:blipFill>
        <p:spPr>
          <a:xfrm>
            <a:off x="3685013" y="1923400"/>
            <a:ext cx="1870874" cy="1741025"/>
          </a:xfrm>
          <a:prstGeom prst="rect">
            <a:avLst/>
          </a:prstGeom>
          <a:noFill/>
          <a:ln>
            <a:noFill/>
          </a:ln>
        </p:spPr>
      </p:pic>
      <p:pic>
        <p:nvPicPr>
          <p:cNvPr id="93" name="Google Shape;93;p17"/>
          <p:cNvPicPr preferRelativeResize="0"/>
          <p:nvPr/>
        </p:nvPicPr>
        <p:blipFill>
          <a:blip r:embed="rId5">
            <a:alphaModFix/>
          </a:blip>
          <a:stretch>
            <a:fillRect/>
          </a:stretch>
        </p:blipFill>
        <p:spPr>
          <a:xfrm>
            <a:off x="6269700" y="1923400"/>
            <a:ext cx="1870875" cy="1741024"/>
          </a:xfrm>
          <a:prstGeom prst="rect">
            <a:avLst/>
          </a:prstGeom>
          <a:noFill/>
          <a:ln>
            <a:noFill/>
          </a:ln>
        </p:spPr>
      </p:pic>
      <p:sp>
        <p:nvSpPr>
          <p:cNvPr id="94" name="Google Shape;94;p17"/>
          <p:cNvSpPr txBox="1"/>
          <p:nvPr/>
        </p:nvSpPr>
        <p:spPr>
          <a:xfrm>
            <a:off x="870150" y="382350"/>
            <a:ext cx="75006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Creating New Virtual Machine in UTM</a:t>
            </a:r>
            <a:endParaRPr sz="3000">
              <a:solidFill>
                <a:schemeClr val="dk1"/>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9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Install Ubuntu 24.04 LTS</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Start the virtual machine and follow the on-screen instructions to install Ubuntu 24.04 LTS.</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Complete the installation process, setting up your user account and preferences.</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Once you reach the below screen , the installation is completed and you can click on reboot.</a:t>
            </a:r>
            <a:endParaRPr sz="1400">
              <a:solidFill>
                <a:srgbClr val="FFFFFF"/>
              </a:solidFill>
              <a:latin typeface="Roboto Slab"/>
              <a:ea typeface="Roboto Slab"/>
              <a:cs typeface="Roboto Slab"/>
              <a:sym typeface="Roboto Slab"/>
            </a:endParaRPr>
          </a:p>
        </p:txBody>
      </p:sp>
      <p:pic>
        <p:nvPicPr>
          <p:cNvPr id="101" name="Google Shape;101;p18"/>
          <p:cNvPicPr preferRelativeResize="0"/>
          <p:nvPr/>
        </p:nvPicPr>
        <p:blipFill>
          <a:blip r:embed="rId3">
            <a:alphaModFix/>
          </a:blip>
          <a:stretch>
            <a:fillRect/>
          </a:stretch>
        </p:blipFill>
        <p:spPr>
          <a:xfrm>
            <a:off x="2422675" y="2340900"/>
            <a:ext cx="4298651" cy="268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Set Up GUI for Ubuntu</a:t>
            </a:r>
            <a:endParaRPr/>
          </a:p>
        </p:txBody>
      </p:sp>
      <p:sp>
        <p:nvSpPr>
          <p:cNvPr id="107" name="Google Shape;107;p19"/>
          <p:cNvSpPr txBox="1"/>
          <p:nvPr>
            <p:ph idx="1" type="body"/>
          </p:nvPr>
        </p:nvSpPr>
        <p:spPr>
          <a:xfrm>
            <a:off x="387900" y="13515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Once you restart and enter your credentials you will be logged in to the Ubuntu server and below screen will be displayed.</a:t>
            </a:r>
            <a:endParaRPr>
              <a:latin typeface="Roboto Slab"/>
              <a:ea typeface="Roboto Slab"/>
              <a:cs typeface="Roboto Slab"/>
              <a:sym typeface="Roboto Slab"/>
            </a:endParaRPr>
          </a:p>
          <a:p>
            <a:pPr indent="0" lvl="0" marL="45720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2928100" y="2160075"/>
            <a:ext cx="3287800" cy="2918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Commands to set up the GUI and Desktop</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sudo apt update : It fetches the latest package lists from the repositories, ensuring that you can install the latest versions of software and dependencies.</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sudo apt install tasksel : A utility that simplifies the installation of predefined tasks in Ubuntu </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sudo apt install ubuntu-desktop : This command installs the Ubuntu desktop environment (GUI) if it's not already installed. It includes the graphical interface and necessary software packages to provide a full desktop experience.</a:t>
            </a:r>
            <a:endParaRPr sz="1400">
              <a:solidFill>
                <a:srgbClr val="FFFFFF"/>
              </a:solidFill>
              <a:latin typeface="Roboto Slab"/>
              <a:ea typeface="Roboto Slab"/>
              <a:cs typeface="Roboto Slab"/>
              <a:sym typeface="Roboto Slab"/>
            </a:endParaRPr>
          </a:p>
          <a:p>
            <a:pPr indent="-317500" lvl="0" marL="457200" rtl="0" algn="l">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sudo reboot now : This command restarts your virtual machine so that the changes (like the installation of the desktop environment) can be applied.</a:t>
            </a:r>
            <a:endParaRPr sz="14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87900" y="119694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Once you restart, you will be directed to the Graphical User Interface.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Login with your credentials.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Run below command for better integration and then reboot again. </a:t>
            </a:r>
            <a:endParaRPr>
              <a:latin typeface="Roboto Slab"/>
              <a:ea typeface="Roboto Slab"/>
              <a:cs typeface="Roboto Slab"/>
              <a:sym typeface="Roboto Slab"/>
            </a:endParaRPr>
          </a:p>
        </p:txBody>
      </p:sp>
      <p:pic>
        <p:nvPicPr>
          <p:cNvPr id="120" name="Google Shape;120;p21"/>
          <p:cNvPicPr preferRelativeResize="0"/>
          <p:nvPr/>
        </p:nvPicPr>
        <p:blipFill>
          <a:blip r:embed="rId3">
            <a:alphaModFix/>
          </a:blip>
          <a:stretch>
            <a:fillRect/>
          </a:stretch>
        </p:blipFill>
        <p:spPr>
          <a:xfrm>
            <a:off x="1290626" y="2264825"/>
            <a:ext cx="2183125" cy="2756625"/>
          </a:xfrm>
          <a:prstGeom prst="rect">
            <a:avLst/>
          </a:prstGeom>
          <a:noFill/>
          <a:ln>
            <a:noFill/>
          </a:ln>
        </p:spPr>
      </p:pic>
      <p:pic>
        <p:nvPicPr>
          <p:cNvPr id="121" name="Google Shape;121;p21"/>
          <p:cNvPicPr preferRelativeResize="0"/>
          <p:nvPr/>
        </p:nvPicPr>
        <p:blipFill rotWithShape="1">
          <a:blip r:embed="rId4">
            <a:alphaModFix/>
          </a:blip>
          <a:srcRect b="0" l="0" r="15254" t="0"/>
          <a:stretch/>
        </p:blipFill>
        <p:spPr>
          <a:xfrm>
            <a:off x="4151075" y="3749100"/>
            <a:ext cx="3675075" cy="1063300"/>
          </a:xfrm>
          <a:prstGeom prst="rect">
            <a:avLst/>
          </a:prstGeom>
          <a:noFill/>
          <a:ln>
            <a:noFill/>
          </a:ln>
        </p:spPr>
      </p:pic>
      <p:pic>
        <p:nvPicPr>
          <p:cNvPr id="122" name="Google Shape;122;p21"/>
          <p:cNvPicPr preferRelativeResize="0"/>
          <p:nvPr/>
        </p:nvPicPr>
        <p:blipFill>
          <a:blip r:embed="rId5">
            <a:alphaModFix/>
          </a:blip>
          <a:stretch>
            <a:fillRect/>
          </a:stretch>
        </p:blipFill>
        <p:spPr>
          <a:xfrm>
            <a:off x="4327851" y="2571749"/>
            <a:ext cx="3175057" cy="562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