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6" r:id="rId2"/>
    <p:sldId id="258" r:id="rId3"/>
    <p:sldId id="259" r:id="rId4"/>
    <p:sldId id="260" r:id="rId5"/>
    <p:sldId id="264"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2D076D0C-8F32-4317-B9BD-C85A3838BB09}" type="datetimeFigureOut">
              <a:rPr lang="en-US" smtClean="0"/>
              <a:t>10/18/2023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8F025BB1-16CB-4251-B5F4-4839708BD890}" type="slidenum">
              <a:rPr lang="en-US" smtClean="0"/>
              <a:t>‹#›</a:t>
            </a:fld>
            <a:endParaRPr lang="en-US"/>
          </a:p>
        </p:txBody>
      </p:sp>
    </p:spTree>
    <p:extLst>
      <p:ext uri="{BB962C8B-B14F-4D97-AF65-F5344CB8AC3E}">
        <p14:creationId xmlns:p14="http://schemas.microsoft.com/office/powerpoint/2010/main" val="236757998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076D0C-8F32-4317-B9BD-C85A3838BB09}"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25BB1-16CB-4251-B5F4-4839708BD890}" type="slidenum">
              <a:rPr lang="en-US" smtClean="0"/>
              <a:t>‹#›</a:t>
            </a:fld>
            <a:endParaRPr lang="en-US"/>
          </a:p>
        </p:txBody>
      </p:sp>
    </p:spTree>
    <p:extLst>
      <p:ext uri="{BB962C8B-B14F-4D97-AF65-F5344CB8AC3E}">
        <p14:creationId xmlns:p14="http://schemas.microsoft.com/office/powerpoint/2010/main" val="240937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076D0C-8F32-4317-B9BD-C85A3838BB09}"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25BB1-16CB-4251-B5F4-4839708BD890}" type="slidenum">
              <a:rPr lang="en-US" smtClean="0"/>
              <a:t>‹#›</a:t>
            </a:fld>
            <a:endParaRPr lang="en-US"/>
          </a:p>
        </p:txBody>
      </p:sp>
    </p:spTree>
    <p:extLst>
      <p:ext uri="{BB962C8B-B14F-4D97-AF65-F5344CB8AC3E}">
        <p14:creationId xmlns:p14="http://schemas.microsoft.com/office/powerpoint/2010/main" val="118240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076D0C-8F32-4317-B9BD-C85A3838BB09}" type="datetimeFigureOut">
              <a:rPr lang="en-US" smtClean="0"/>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025BB1-16CB-4251-B5F4-4839708BD890}" type="slidenum">
              <a:rPr lang="en-US" smtClean="0"/>
              <a:t>‹#›</a:t>
            </a:fld>
            <a:endParaRPr lang="en-US"/>
          </a:p>
        </p:txBody>
      </p:sp>
    </p:spTree>
    <p:extLst>
      <p:ext uri="{BB962C8B-B14F-4D97-AF65-F5344CB8AC3E}">
        <p14:creationId xmlns:p14="http://schemas.microsoft.com/office/powerpoint/2010/main" val="1050240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2D076D0C-8F32-4317-B9BD-C85A3838BB09}" type="datetimeFigureOut">
              <a:rPr lang="en-US" smtClean="0"/>
              <a:t>10/18/2023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8F025BB1-16CB-4251-B5F4-4839708BD890}" type="slidenum">
              <a:rPr lang="en-US" smtClean="0"/>
              <a:t>‹#›</a:t>
            </a:fld>
            <a:endParaRPr lang="en-US"/>
          </a:p>
        </p:txBody>
      </p:sp>
    </p:spTree>
    <p:extLst>
      <p:ext uri="{BB962C8B-B14F-4D97-AF65-F5344CB8AC3E}">
        <p14:creationId xmlns:p14="http://schemas.microsoft.com/office/powerpoint/2010/main" val="89594202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076D0C-8F32-4317-B9BD-C85A3838BB09}"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25BB1-16CB-4251-B5F4-4839708BD890}" type="slidenum">
              <a:rPr lang="en-US" smtClean="0"/>
              <a:t>‹#›</a:t>
            </a:fld>
            <a:endParaRPr lang="en-US"/>
          </a:p>
        </p:txBody>
      </p:sp>
    </p:spTree>
    <p:extLst>
      <p:ext uri="{BB962C8B-B14F-4D97-AF65-F5344CB8AC3E}">
        <p14:creationId xmlns:p14="http://schemas.microsoft.com/office/powerpoint/2010/main" val="979036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076D0C-8F32-4317-B9BD-C85A3838BB09}" type="datetimeFigureOut">
              <a:rPr lang="en-US" smtClean="0"/>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025BB1-16CB-4251-B5F4-4839708BD890}" type="slidenum">
              <a:rPr lang="en-US" smtClean="0"/>
              <a:t>‹#›</a:t>
            </a:fld>
            <a:endParaRPr lang="en-US"/>
          </a:p>
        </p:txBody>
      </p:sp>
    </p:spTree>
    <p:extLst>
      <p:ext uri="{BB962C8B-B14F-4D97-AF65-F5344CB8AC3E}">
        <p14:creationId xmlns:p14="http://schemas.microsoft.com/office/powerpoint/2010/main" val="3695064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076D0C-8F32-4317-B9BD-C85A3838BB09}" type="datetimeFigureOut">
              <a:rPr lang="en-US" smtClean="0"/>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025BB1-16CB-4251-B5F4-4839708BD890}" type="slidenum">
              <a:rPr lang="en-US" smtClean="0"/>
              <a:t>‹#›</a:t>
            </a:fld>
            <a:endParaRPr lang="en-US"/>
          </a:p>
        </p:txBody>
      </p:sp>
    </p:spTree>
    <p:extLst>
      <p:ext uri="{BB962C8B-B14F-4D97-AF65-F5344CB8AC3E}">
        <p14:creationId xmlns:p14="http://schemas.microsoft.com/office/powerpoint/2010/main" val="4207661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076D0C-8F32-4317-B9BD-C85A3838BB09}" type="datetimeFigureOut">
              <a:rPr lang="en-US" smtClean="0"/>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025BB1-16CB-4251-B5F4-4839708BD890}" type="slidenum">
              <a:rPr lang="en-US" smtClean="0"/>
              <a:t>‹#›</a:t>
            </a:fld>
            <a:endParaRPr lang="en-US"/>
          </a:p>
        </p:txBody>
      </p:sp>
    </p:spTree>
    <p:extLst>
      <p:ext uri="{BB962C8B-B14F-4D97-AF65-F5344CB8AC3E}">
        <p14:creationId xmlns:p14="http://schemas.microsoft.com/office/powerpoint/2010/main" val="1666894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D076D0C-8F32-4317-B9BD-C85A3838BB09}" type="datetimeFigureOut">
              <a:rPr lang="en-US" smtClean="0"/>
              <a:t>10/18/2023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8F025BB1-16CB-4251-B5F4-4839708BD890}"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1605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2D076D0C-8F32-4317-B9BD-C85A3838BB09}" type="datetimeFigureOut">
              <a:rPr lang="en-US" smtClean="0"/>
              <a:t>10/18/2023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8F025BB1-16CB-4251-B5F4-4839708BD890}"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1069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2D076D0C-8F32-4317-B9BD-C85A3838BB09}" type="datetimeFigureOut">
              <a:rPr lang="en-US" smtClean="0"/>
              <a:t>10/18/2023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8F025BB1-16CB-4251-B5F4-4839708BD890}" type="slidenum">
              <a:rPr lang="en-US" smtClean="0"/>
              <a:t>‹#›</a:t>
            </a:fld>
            <a:endParaRPr lang="en-US"/>
          </a:p>
        </p:txBody>
      </p:sp>
    </p:spTree>
    <p:extLst>
      <p:ext uri="{BB962C8B-B14F-4D97-AF65-F5344CB8AC3E}">
        <p14:creationId xmlns:p14="http://schemas.microsoft.com/office/powerpoint/2010/main" val="4021222009"/>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9D692-63C4-5354-B936-22C7F8B86E7C}"/>
              </a:ext>
            </a:extLst>
          </p:cNvPr>
          <p:cNvSpPr>
            <a:spLocks noGrp="1"/>
          </p:cNvSpPr>
          <p:nvPr>
            <p:ph type="ctrTitle"/>
          </p:nvPr>
        </p:nvSpPr>
        <p:spPr/>
        <p:txBody>
          <a:bodyPr/>
          <a:lstStyle/>
          <a:p>
            <a:r>
              <a:rPr lang="en-US" dirty="0">
                <a:latin typeface="Bodoni MT" panose="02070603080606020203" pitchFamily="18" charset="0"/>
                <a:cs typeface="Arial" panose="020B0604020202020204" pitchFamily="34" charset="0"/>
              </a:rPr>
              <a:t>UNDERSTANDING NGINX</a:t>
            </a:r>
          </a:p>
        </p:txBody>
      </p:sp>
      <p:sp>
        <p:nvSpPr>
          <p:cNvPr id="3" name="Subtitle 2">
            <a:extLst>
              <a:ext uri="{FF2B5EF4-FFF2-40B4-BE49-F238E27FC236}">
                <a16:creationId xmlns:a16="http://schemas.microsoft.com/office/drawing/2014/main" id="{FD21971E-ADC6-4218-BD58-28A6E17783C2}"/>
              </a:ext>
            </a:extLst>
          </p:cNvPr>
          <p:cNvSpPr>
            <a:spLocks noGrp="1"/>
          </p:cNvSpPr>
          <p:nvPr>
            <p:ph type="subTitle" idx="1"/>
          </p:nvPr>
        </p:nvSpPr>
        <p:spPr/>
        <p:txBody>
          <a:bodyPr>
            <a:normAutofit fontScale="25000" lnSpcReduction="20000"/>
          </a:bodyPr>
          <a:lstStyle/>
          <a:p>
            <a:pPr algn="l"/>
            <a:r>
              <a:rPr lang="en-US" b="0" i="0" dirty="0">
                <a:solidFill>
                  <a:srgbClr val="374151"/>
                </a:solidFill>
                <a:effectLst/>
                <a:latin typeface="Sitka Text" pitchFamily="2" charset="0"/>
              </a:rPr>
              <a:t>                                                                                </a:t>
            </a:r>
            <a:r>
              <a:rPr lang="en-US" sz="5500" b="0" i="0" dirty="0">
                <a:solidFill>
                  <a:srgbClr val="374151"/>
                </a:solidFill>
                <a:effectLst/>
                <a:latin typeface="Sitka Text" pitchFamily="2" charset="0"/>
              </a:rPr>
              <a:t> </a:t>
            </a:r>
            <a:r>
              <a:rPr lang="en-US" sz="5500" b="0" i="0" dirty="0">
                <a:effectLst/>
                <a:latin typeface="Arial" panose="020B0604020202020204" pitchFamily="34" charset="0"/>
                <a:cs typeface="Arial" panose="020B0604020202020204" pitchFamily="34" charset="0"/>
              </a:rPr>
              <a:t>A High-Performance Web Server and Reverse Proxy</a:t>
            </a:r>
          </a:p>
          <a:p>
            <a:r>
              <a:rPr lang="en-US" sz="1400" dirty="0"/>
              <a:t>    </a:t>
            </a:r>
            <a:br>
              <a:rPr lang="en-US" sz="1400" dirty="0"/>
            </a:br>
            <a:br>
              <a:rPr lang="en-US" dirty="0"/>
            </a:br>
            <a:endParaRPr lang="en-US" dirty="0"/>
          </a:p>
        </p:txBody>
      </p:sp>
    </p:spTree>
    <p:extLst>
      <p:ext uri="{BB962C8B-B14F-4D97-AF65-F5344CB8AC3E}">
        <p14:creationId xmlns:p14="http://schemas.microsoft.com/office/powerpoint/2010/main" val="385640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B037E-CFBB-E12A-A228-E3A9E666C70A}"/>
              </a:ext>
            </a:extLst>
          </p:cNvPr>
          <p:cNvSpPr>
            <a:spLocks noGrp="1"/>
          </p:cNvSpPr>
          <p:nvPr>
            <p:ph type="title"/>
          </p:nvPr>
        </p:nvSpPr>
        <p:spPr/>
        <p:txBody>
          <a:bodyPr/>
          <a:lstStyle/>
          <a:p>
            <a:pPr algn="ctr"/>
            <a:r>
              <a:rPr lang="en-US" b="1" i="0" dirty="0">
                <a:solidFill>
                  <a:schemeClr val="tx1"/>
                </a:solidFill>
                <a:effectLst/>
                <a:latin typeface="inter-regular"/>
              </a:rPr>
              <a:t>Nginx Process</a:t>
            </a:r>
            <a:endParaRPr lang="en-US" b="1" dirty="0">
              <a:solidFill>
                <a:schemeClr val="tx1"/>
              </a:solidFill>
              <a:latin typeface="inter-regular"/>
            </a:endParaRPr>
          </a:p>
        </p:txBody>
      </p:sp>
      <p:sp>
        <p:nvSpPr>
          <p:cNvPr id="3" name="Content Placeholder 2">
            <a:extLst>
              <a:ext uri="{FF2B5EF4-FFF2-40B4-BE49-F238E27FC236}">
                <a16:creationId xmlns:a16="http://schemas.microsoft.com/office/drawing/2014/main" id="{49C3D45E-2D25-F23A-E049-95F362C414DE}"/>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000000"/>
                </a:solidFill>
                <a:effectLst/>
                <a:latin typeface="inter-regular"/>
              </a:rPr>
              <a:t>It is an open-source, fast, lightweight and high-performance web server that can be used to serve static files.</a:t>
            </a:r>
          </a:p>
          <a:p>
            <a:pPr algn="just">
              <a:buFont typeface="Arial" panose="020B0604020202020204" pitchFamily="34" charset="0"/>
              <a:buChar char="•"/>
            </a:pPr>
            <a:r>
              <a:rPr lang="en-US" b="0" i="0" dirty="0">
                <a:solidFill>
                  <a:srgbClr val="000000"/>
                </a:solidFill>
                <a:effectLst/>
                <a:latin typeface="inter-regular"/>
              </a:rPr>
              <a:t>NGINX has considered as the popular web server behind the Apache web server and Microsoft's IIS.</a:t>
            </a:r>
          </a:p>
          <a:p>
            <a:pPr>
              <a:buFont typeface="Arial" panose="020B0604020202020204" pitchFamily="34" charset="0"/>
              <a:buChar char="•"/>
            </a:pPr>
            <a:r>
              <a:rPr lang="en-US" i="0" dirty="0">
                <a:effectLst/>
                <a:latin typeface="inter-regular"/>
              </a:rPr>
              <a:t>NGINX provides various services such as reverse proxy, load balancer, and rate limit network services. Reverse proxying is useful if we have multiple web services listening on various ports and we need a single public endpoint to reroute requests internally. This would allow us to host multiple domain names on port 80 while using a combination of different NodeJS, Go and java to power separate web services behind the scenes.</a:t>
            </a:r>
          </a:p>
          <a:p>
            <a:pPr>
              <a:buFont typeface="Arial" panose="020B0604020202020204" pitchFamily="34" charset="0"/>
              <a:buChar char="•"/>
            </a:pPr>
            <a:r>
              <a:rPr lang="en-US" b="0" i="0" dirty="0">
                <a:effectLst/>
                <a:latin typeface="inter-regular"/>
              </a:rPr>
              <a:t>Nginx divided its job into the </a:t>
            </a:r>
            <a:r>
              <a:rPr lang="en-US" b="1" i="0" dirty="0">
                <a:effectLst/>
                <a:latin typeface="inter-bold"/>
              </a:rPr>
              <a:t>worker process</a:t>
            </a:r>
            <a:r>
              <a:rPr lang="en-US" b="0" i="0" dirty="0">
                <a:effectLst/>
                <a:latin typeface="inter-regular"/>
              </a:rPr>
              <a:t> and </a:t>
            </a:r>
            <a:r>
              <a:rPr lang="en-US" b="1" i="0" dirty="0">
                <a:effectLst/>
                <a:latin typeface="inter-bold"/>
              </a:rPr>
              <a:t>worker connections</a:t>
            </a:r>
            <a:r>
              <a:rPr lang="en-US" b="0" i="0" dirty="0">
                <a:effectLst/>
                <a:latin typeface="inter-regular"/>
              </a:rPr>
              <a:t>. Here, worker connections are used to manage the request made and the response obtained by users on the web server; at the same time, these requests are passed to its parent process which is called the worker process.</a:t>
            </a:r>
            <a:endParaRPr lang="en-US" b="0" i="0" dirty="0">
              <a:effectLst/>
              <a:latin typeface="Söhne"/>
            </a:endParaRPr>
          </a:p>
          <a:p>
            <a:pPr>
              <a:buFont typeface="Arial" panose="020B0604020202020204" pitchFamily="34" charset="0"/>
              <a:buChar char="•"/>
            </a:pPr>
            <a:endParaRPr lang="en-US" i="0" dirty="0">
              <a:effectLst/>
              <a:latin typeface="inter-regular"/>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2891719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77FAD-1562-E087-24E1-C26C423B7E70}"/>
              </a:ext>
            </a:extLst>
          </p:cNvPr>
          <p:cNvSpPr>
            <a:spLocks noGrp="1"/>
          </p:cNvSpPr>
          <p:nvPr>
            <p:ph type="title"/>
          </p:nvPr>
        </p:nvSpPr>
        <p:spPr>
          <a:xfrm flipH="1">
            <a:off x="792481" y="-711200"/>
            <a:ext cx="45719" cy="45719"/>
          </a:xfrm>
        </p:spPr>
        <p:txBody>
          <a:bodyPr>
            <a:noAutofit/>
          </a:bodyPr>
          <a:lstStyle/>
          <a:p>
            <a:endParaRPr lang="en-US" sz="800" dirty="0"/>
          </a:p>
        </p:txBody>
      </p:sp>
      <p:sp>
        <p:nvSpPr>
          <p:cNvPr id="3" name="Content Placeholder 2">
            <a:extLst>
              <a:ext uri="{FF2B5EF4-FFF2-40B4-BE49-F238E27FC236}">
                <a16:creationId xmlns:a16="http://schemas.microsoft.com/office/drawing/2014/main" id="{E3BE97E9-EB27-8299-3591-067BCD323D5D}"/>
              </a:ext>
            </a:extLst>
          </p:cNvPr>
          <p:cNvSpPr>
            <a:spLocks noGrp="1"/>
          </p:cNvSpPr>
          <p:nvPr>
            <p:ph idx="1"/>
          </p:nvPr>
        </p:nvSpPr>
        <p:spPr>
          <a:xfrm>
            <a:off x="838200" y="696686"/>
            <a:ext cx="10515600" cy="5480277"/>
          </a:xfrm>
        </p:spPr>
        <p:txBody>
          <a:bodyPr/>
          <a:lstStyle/>
          <a:p>
            <a:pPr algn="l">
              <a:buFont typeface="Arial" panose="020B0604020202020204" pitchFamily="34" charset="0"/>
              <a:buChar char="•"/>
            </a:pPr>
            <a:r>
              <a:rPr lang="en-US" b="0" i="0" dirty="0">
                <a:solidFill>
                  <a:srgbClr val="000000"/>
                </a:solidFill>
                <a:effectLst/>
                <a:latin typeface="inter-regular"/>
              </a:rPr>
              <a:t>Nginx receives the HTTP POST request from the client, applies the rewrite rules and modifies the request URL. Nginx forwards the modified request to the destination server. The destination server processes the forwarded request. The destination server generates an HTTP response. Nginx receives the HTTP response from the destination server. It eventually relays the HTTP response back to the client.</a:t>
            </a:r>
            <a:endParaRPr lang="en-US" b="0" i="0" dirty="0">
              <a:solidFill>
                <a:srgbClr val="374151"/>
              </a:solidFill>
              <a:effectLst/>
              <a:latin typeface="inter-regular"/>
            </a:endParaRPr>
          </a:p>
          <a:p>
            <a:endParaRPr lang="en-US" dirty="0"/>
          </a:p>
        </p:txBody>
      </p:sp>
    </p:spTree>
    <p:extLst>
      <p:ext uri="{BB962C8B-B14F-4D97-AF65-F5344CB8AC3E}">
        <p14:creationId xmlns:p14="http://schemas.microsoft.com/office/powerpoint/2010/main" val="78432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0F704-DBA6-37DA-3C7B-DBFE2928DFE4}"/>
              </a:ext>
            </a:extLst>
          </p:cNvPr>
          <p:cNvSpPr>
            <a:spLocks noGrp="1"/>
          </p:cNvSpPr>
          <p:nvPr>
            <p:ph type="title"/>
          </p:nvPr>
        </p:nvSpPr>
        <p:spPr/>
        <p:txBody>
          <a:bodyPr/>
          <a:lstStyle/>
          <a:p>
            <a:pPr algn="ctr"/>
            <a:r>
              <a:rPr lang="en-US" b="1" i="0" dirty="0">
                <a:effectLst/>
                <a:latin typeface="Söhne"/>
              </a:rPr>
              <a:t>Nginx Configuration</a:t>
            </a:r>
            <a:endParaRPr lang="en-US" dirty="0"/>
          </a:p>
        </p:txBody>
      </p:sp>
      <p:sp>
        <p:nvSpPr>
          <p:cNvPr id="9" name="Content Placeholder 8">
            <a:extLst>
              <a:ext uri="{FF2B5EF4-FFF2-40B4-BE49-F238E27FC236}">
                <a16:creationId xmlns:a16="http://schemas.microsoft.com/office/drawing/2014/main" id="{4321DEA5-C949-1B35-704F-354C821FDA60}"/>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latin typeface="inter-regular"/>
              </a:rPr>
              <a:t>The Nginx configuration files, including nginx.conf, are used to define the server's behavior and settings. nginx.conf is the main configuration file that includes global, HTTP, and server block settings, while additional files can be included for better organization using the include directive.</a:t>
            </a:r>
          </a:p>
          <a:p>
            <a:pPr>
              <a:buFont typeface="Arial" panose="020B0604020202020204" pitchFamily="34" charset="0"/>
              <a:buChar char="•"/>
            </a:pPr>
            <a:r>
              <a:rPr lang="en-US" dirty="0">
                <a:latin typeface="inter-regular"/>
              </a:rPr>
              <a:t>Key Nginx configuration directives, such as server, location, </a:t>
            </a:r>
            <a:r>
              <a:rPr lang="en-US" dirty="0" err="1">
                <a:latin typeface="inter-regular"/>
              </a:rPr>
              <a:t>proxy_pass</a:t>
            </a:r>
            <a:r>
              <a:rPr lang="en-US" dirty="0">
                <a:latin typeface="inter-regular"/>
              </a:rPr>
              <a:t>, and root, are used to define server-wide and location-specific settings, allowing you to customize virtual hosts, URL routing, reverse proxying, and document root directories</a:t>
            </a:r>
          </a:p>
          <a:p>
            <a:pPr>
              <a:buFont typeface="Arial" panose="020B0604020202020204" pitchFamily="34" charset="0"/>
              <a:buChar char="•"/>
            </a:pPr>
            <a:r>
              <a:rPr lang="en-US" dirty="0">
                <a:latin typeface="inter-regular"/>
              </a:rPr>
              <a:t>Inside the http block in your Nginx configuration file, use server blocks to define virtual hosts. Each server block represents a different website or application and is identified by a </a:t>
            </a:r>
            <a:r>
              <a:rPr lang="en-US" dirty="0" err="1">
                <a:latin typeface="inter-regular"/>
              </a:rPr>
              <a:t>server_name</a:t>
            </a:r>
            <a:r>
              <a:rPr lang="en-US" dirty="0">
                <a:latin typeface="inter-regular"/>
              </a:rPr>
              <a:t> directive.</a:t>
            </a:r>
          </a:p>
          <a:p>
            <a:pPr>
              <a:buFont typeface="Arial" panose="020B0604020202020204" pitchFamily="34" charset="0"/>
              <a:buChar char="•"/>
            </a:pPr>
            <a:r>
              <a:rPr lang="en-US" dirty="0">
                <a:latin typeface="inter-regular"/>
              </a:rPr>
              <a:t>Within each server block, use location blocks to specify how Nginx should handle requests based on URL paths, including directives for proxying, setting the document root, or applying other specific configurations.</a:t>
            </a:r>
          </a:p>
          <a:p>
            <a:pPr>
              <a:buFont typeface="Arial" panose="020B0604020202020204" pitchFamily="34" charset="0"/>
              <a:buChar char="•"/>
            </a:pPr>
            <a:r>
              <a:rPr lang="en-US" dirty="0">
                <a:latin typeface="inter-regular"/>
              </a:rPr>
              <a:t>This allows you to configure multiple websites (virtual hosts) and define how Nginx processes requests for different URL paths within each of them.</a:t>
            </a:r>
          </a:p>
          <a:p>
            <a:endParaRPr lang="en-US" dirty="0">
              <a:latin typeface="inter-regular"/>
            </a:endParaRPr>
          </a:p>
          <a:p>
            <a:endParaRPr lang="en-US" dirty="0"/>
          </a:p>
        </p:txBody>
      </p:sp>
    </p:spTree>
    <p:extLst>
      <p:ext uri="{BB962C8B-B14F-4D97-AF65-F5344CB8AC3E}">
        <p14:creationId xmlns:p14="http://schemas.microsoft.com/office/powerpoint/2010/main" val="1865549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4D841-00B2-E84E-1265-596E67EEEB17}"/>
              </a:ext>
            </a:extLst>
          </p:cNvPr>
          <p:cNvSpPr>
            <a:spLocks noGrp="1"/>
          </p:cNvSpPr>
          <p:nvPr>
            <p:ph type="title"/>
          </p:nvPr>
        </p:nvSpPr>
        <p:spPr>
          <a:xfrm>
            <a:off x="1066800" y="643296"/>
            <a:ext cx="8700655" cy="798279"/>
          </a:xfrm>
        </p:spPr>
        <p:txBody>
          <a:bodyPr/>
          <a:lstStyle/>
          <a:p>
            <a:pPr algn="ctr"/>
            <a:r>
              <a:rPr lang="en-US" b="1" dirty="0">
                <a:latin typeface="inter-regular"/>
              </a:rPr>
              <a:t>  Architecture</a:t>
            </a:r>
          </a:p>
        </p:txBody>
      </p:sp>
      <p:pic>
        <p:nvPicPr>
          <p:cNvPr id="8" name="Content Placeholder 7">
            <a:extLst>
              <a:ext uri="{FF2B5EF4-FFF2-40B4-BE49-F238E27FC236}">
                <a16:creationId xmlns:a16="http://schemas.microsoft.com/office/drawing/2014/main" id="{5A87E517-EC22-D44E-5C6E-7C04E37476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0255" y="1662545"/>
            <a:ext cx="7744690" cy="4552159"/>
          </a:xfrm>
        </p:spPr>
      </p:pic>
    </p:spTree>
    <p:extLst>
      <p:ext uri="{BB962C8B-B14F-4D97-AF65-F5344CB8AC3E}">
        <p14:creationId xmlns:p14="http://schemas.microsoft.com/office/powerpoint/2010/main" val="55047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A12C-03DA-7A9F-9A9C-AD6EADD5BE31}"/>
              </a:ext>
            </a:extLst>
          </p:cNvPr>
          <p:cNvSpPr>
            <a:spLocks noGrp="1"/>
          </p:cNvSpPr>
          <p:nvPr>
            <p:ph type="title"/>
          </p:nvPr>
        </p:nvSpPr>
        <p:spPr/>
        <p:txBody>
          <a:bodyPr/>
          <a:lstStyle/>
          <a:p>
            <a:pPr algn="ctr"/>
            <a:r>
              <a:rPr lang="en-US" b="1" dirty="0">
                <a:latin typeface="inter-regular"/>
              </a:rPr>
              <a:t>Pros and Cons</a:t>
            </a:r>
          </a:p>
        </p:txBody>
      </p:sp>
      <p:sp>
        <p:nvSpPr>
          <p:cNvPr id="3" name="Content Placeholder 2">
            <a:extLst>
              <a:ext uri="{FF2B5EF4-FFF2-40B4-BE49-F238E27FC236}">
                <a16:creationId xmlns:a16="http://schemas.microsoft.com/office/drawing/2014/main" id="{65B66FF8-F633-E767-4CA6-7278170A8AFD}"/>
              </a:ext>
            </a:extLst>
          </p:cNvPr>
          <p:cNvSpPr>
            <a:spLocks noGrp="1"/>
          </p:cNvSpPr>
          <p:nvPr>
            <p:ph idx="1"/>
          </p:nvPr>
        </p:nvSpPr>
        <p:spPr/>
        <p:txBody>
          <a:bodyPr>
            <a:normAutofit lnSpcReduction="10000"/>
          </a:bodyPr>
          <a:lstStyle/>
          <a:p>
            <a:pPr marL="0" indent="0">
              <a:buNone/>
            </a:pPr>
            <a:r>
              <a:rPr lang="en-US" sz="2800" dirty="0">
                <a:latin typeface="inter-regular"/>
              </a:rPr>
              <a:t>Pros:</a:t>
            </a:r>
          </a:p>
          <a:p>
            <a:r>
              <a:rPr lang="en-US" sz="2400" dirty="0">
                <a:latin typeface="inter-regular"/>
              </a:rPr>
              <a:t>High performance</a:t>
            </a:r>
          </a:p>
          <a:p>
            <a:r>
              <a:rPr lang="en-US" sz="2400" dirty="0">
                <a:latin typeface="inter-regular"/>
              </a:rPr>
              <a:t>Scalability</a:t>
            </a:r>
          </a:p>
          <a:p>
            <a:r>
              <a:rPr lang="en-US" sz="2400" dirty="0">
                <a:latin typeface="inter-regular"/>
              </a:rPr>
              <a:t>Flexibility</a:t>
            </a:r>
          </a:p>
          <a:p>
            <a:pPr marL="0" indent="0">
              <a:buNone/>
            </a:pPr>
            <a:r>
              <a:rPr lang="en-US" sz="2800" dirty="0">
                <a:latin typeface="inter-regular"/>
              </a:rPr>
              <a:t>Cons:</a:t>
            </a:r>
          </a:p>
          <a:p>
            <a:r>
              <a:rPr lang="en-US" sz="2400" dirty="0">
                <a:latin typeface="inter-regular"/>
              </a:rPr>
              <a:t>Complex for beginners</a:t>
            </a:r>
          </a:p>
          <a:p>
            <a:r>
              <a:rPr lang="en-US" sz="2400" dirty="0">
                <a:latin typeface="inter-regular"/>
              </a:rPr>
              <a:t>Specific use cases where Nginx cannot be used </a:t>
            </a:r>
          </a:p>
          <a:p>
            <a:pPr marL="0" indent="0">
              <a:buNone/>
            </a:pPr>
            <a:r>
              <a:rPr lang="en-US" sz="2400" dirty="0">
                <a:latin typeface="inter-regular"/>
              </a:rPr>
              <a:t>     </a:t>
            </a:r>
            <a:r>
              <a:rPr lang="en-US" sz="2400" dirty="0" err="1">
                <a:latin typeface="inter-regular"/>
              </a:rPr>
              <a:t>E.g</a:t>
            </a:r>
            <a:r>
              <a:rPr lang="en-US" sz="2400" dirty="0">
                <a:latin typeface="inter-regular"/>
              </a:rPr>
              <a:t>: Server-side scripting languages</a:t>
            </a:r>
          </a:p>
          <a:p>
            <a:endParaRPr lang="en-US" dirty="0"/>
          </a:p>
        </p:txBody>
      </p:sp>
    </p:spTree>
    <p:extLst>
      <p:ext uri="{BB962C8B-B14F-4D97-AF65-F5344CB8AC3E}">
        <p14:creationId xmlns:p14="http://schemas.microsoft.com/office/powerpoint/2010/main" val="3669374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284</TotalTime>
  <Words>480</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Bodoni MT</vt:lpstr>
      <vt:lpstr>Century Gothic</vt:lpstr>
      <vt:lpstr>Garamond</vt:lpstr>
      <vt:lpstr>inter-bold</vt:lpstr>
      <vt:lpstr>inter-regular</vt:lpstr>
      <vt:lpstr>Sitka Text</vt:lpstr>
      <vt:lpstr>Söhne</vt:lpstr>
      <vt:lpstr>Savon</vt:lpstr>
      <vt:lpstr>UNDERSTANDING NGINX</vt:lpstr>
      <vt:lpstr>Nginx Process</vt:lpstr>
      <vt:lpstr>PowerPoint Presentation</vt:lpstr>
      <vt:lpstr>Nginx Configuration</vt:lpstr>
      <vt:lpstr>  Architecture</vt:lpstr>
      <vt:lpstr>Pros and Cons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NGINX</dc:title>
  <dc:creator>user</dc:creator>
  <cp:lastModifiedBy>user</cp:lastModifiedBy>
  <cp:revision>4</cp:revision>
  <dcterms:created xsi:type="dcterms:W3CDTF">2023-10-17T12:34:21Z</dcterms:created>
  <dcterms:modified xsi:type="dcterms:W3CDTF">2023-10-18T06:09:04Z</dcterms:modified>
</cp:coreProperties>
</file>