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6DFE-A531-44B6-B133-EC476C57FAA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7838-D85E-425F-8836-15D026CAE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68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6DFE-A531-44B6-B133-EC476C57FAA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7838-D85E-425F-8836-15D026CAE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24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6DFE-A531-44B6-B133-EC476C57FAA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7838-D85E-425F-8836-15D026CAE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24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6DFE-A531-44B6-B133-EC476C57FAA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7838-D85E-425F-8836-15D026CAE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94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6DFE-A531-44B6-B133-EC476C57FAA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7838-D85E-425F-8836-15D026CAE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29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6DFE-A531-44B6-B133-EC476C57FAA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7838-D85E-425F-8836-15D026CAE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96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6DFE-A531-44B6-B133-EC476C57FAA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7838-D85E-425F-8836-15D026CAE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18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6DFE-A531-44B6-B133-EC476C57FAA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7838-D85E-425F-8836-15D026CAE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26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6DFE-A531-44B6-B133-EC476C57FAA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7838-D85E-425F-8836-15D026CAE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22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6DFE-A531-44B6-B133-EC476C57FAA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7838-D85E-425F-8836-15D026CAE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00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6DFE-A531-44B6-B133-EC476C57FAA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7838-D85E-425F-8836-15D026CAE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78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6DFE-A531-44B6-B133-EC476C57FAA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7838-D85E-425F-8836-15D026CAE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30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6153"/>
          </a:xfrm>
        </p:spPr>
        <p:txBody>
          <a:bodyPr>
            <a:normAutofit/>
          </a:bodyPr>
          <a:lstStyle/>
          <a:p>
            <a:r>
              <a:rPr lang="en-IN" dirty="0" smtClean="0"/>
              <a:t>Natural Language Processing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Rashmi </a:t>
            </a:r>
            <a:r>
              <a:rPr lang="en-IN" dirty="0" smtClean="0"/>
              <a:t>Dhamija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472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5623"/>
          </a:xfrm>
        </p:spPr>
        <p:txBody>
          <a:bodyPr>
            <a:normAutofit/>
          </a:bodyPr>
          <a:lstStyle/>
          <a:p>
            <a:r>
              <a:rPr lang="en-US" dirty="0" smtClean="0"/>
              <a:t>Part B: </a:t>
            </a:r>
            <a:r>
              <a:rPr lang="en-IN" dirty="0" smtClean="0"/>
              <a:t>News Article Classification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722784"/>
            <a:ext cx="10515600" cy="4969564"/>
          </a:xfrm>
        </p:spPr>
        <p:txBody>
          <a:bodyPr>
            <a:normAutofit/>
          </a:bodyPr>
          <a:lstStyle/>
          <a:p>
            <a:r>
              <a:rPr lang="en-IN" dirty="0" smtClean="0"/>
              <a:t>Problem Statement:</a:t>
            </a:r>
          </a:p>
          <a:p>
            <a:pPr lvl="1"/>
            <a:r>
              <a:rPr lang="en-US" dirty="0" smtClean="0"/>
              <a:t>The primary objective of this project is to build a classification model that can automatically categorize news articles into different predefined categories.</a:t>
            </a:r>
          </a:p>
          <a:p>
            <a:pPr lvl="1"/>
            <a:r>
              <a:rPr lang="en-US" dirty="0" smtClean="0"/>
              <a:t>The model will be trained using a labeled dataset of news articles and will output the most likely category (e.g., sports, politics, or technology) for any given article. </a:t>
            </a:r>
            <a:endParaRPr lang="en-IN" dirty="0"/>
          </a:p>
          <a:p>
            <a:r>
              <a:rPr lang="en-IN" dirty="0" smtClean="0"/>
              <a:t>Goal:</a:t>
            </a:r>
          </a:p>
          <a:p>
            <a:pPr lvl="1"/>
            <a:r>
              <a:rPr lang="en-US" dirty="0" smtClean="0"/>
              <a:t>Develop a robust classifier capable of handling articles from multiple categories. </a:t>
            </a:r>
          </a:p>
          <a:p>
            <a:pPr lvl="1"/>
            <a:r>
              <a:rPr lang="en-US" dirty="0" smtClean="0"/>
              <a:t>Preprocess the text data, extract meaningful features, and train models to classify the articles.  </a:t>
            </a:r>
          </a:p>
          <a:p>
            <a:pPr lvl="1"/>
            <a:r>
              <a:rPr lang="en-US" dirty="0" smtClean="0"/>
              <a:t>Evaluate the model performance and provide actionable insights on how well it classifies articles. </a:t>
            </a:r>
          </a:p>
        </p:txBody>
      </p:sp>
    </p:spTree>
    <p:extLst>
      <p:ext uri="{BB962C8B-B14F-4D97-AF65-F5344CB8AC3E}">
        <p14:creationId xmlns:p14="http://schemas.microsoft.com/office/powerpoint/2010/main" val="19962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 smtClean="0"/>
              <a:t>Data Exploration and Pre-processing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0" y="2342127"/>
            <a:ext cx="10058400" cy="31124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2365" y="5764696"/>
            <a:ext cx="9395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Steps:</a:t>
            </a:r>
          </a:p>
          <a:p>
            <a:pPr marL="342900" indent="-342900">
              <a:buAutoNum type="alphaLcPeriod"/>
            </a:pPr>
            <a:r>
              <a:rPr lang="en-IN" dirty="0" smtClean="0"/>
              <a:t>Handling Missing Values.</a:t>
            </a:r>
          </a:p>
          <a:p>
            <a:pPr marL="342900" indent="-342900">
              <a:buAutoNum type="alphaLcPeriod"/>
            </a:pPr>
            <a:r>
              <a:rPr lang="en-IN" dirty="0" smtClean="0"/>
              <a:t>Converting text to lower , removing punctuation and </a:t>
            </a:r>
            <a:r>
              <a:rPr lang="en-IN" dirty="0" err="1" smtClean="0"/>
              <a:t>stopwords</a:t>
            </a:r>
            <a:r>
              <a:rPr lang="en-IN" dirty="0" smtClean="0"/>
              <a:t>, and applying lemmatization.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1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931" y="397565"/>
            <a:ext cx="10515600" cy="6460435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800" dirty="0" smtClean="0"/>
              <a:t>Target Variable: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10 distinct categories.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Applied Label Encoding to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Convert category to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numeric.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2. Feature Engineering</a:t>
            </a:r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184" y="4668616"/>
            <a:ext cx="6444347" cy="2034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04" y="583096"/>
            <a:ext cx="2363726" cy="3485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43" y="583096"/>
            <a:ext cx="2305372" cy="360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4886" y="773231"/>
            <a:ext cx="8892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3. Model Development</a:t>
            </a:r>
            <a:endParaRPr lang="en-I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78017"/>
            <a:ext cx="4969565" cy="2421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" y="5167598"/>
            <a:ext cx="9037983" cy="14765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564" y="1728634"/>
            <a:ext cx="7222435" cy="13326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62" y="3788688"/>
            <a:ext cx="4214053" cy="13789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5530" y="1625058"/>
            <a:ext cx="4187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r>
              <a:rPr lang="en-IN" dirty="0" smtClean="0">
                <a:solidFill>
                  <a:srgbClr val="C00000"/>
                </a:solidFill>
              </a:rPr>
              <a:t>Logistic Regression.</a:t>
            </a:r>
          </a:p>
          <a:p>
            <a:pPr marL="800100" lvl="1" indent="-342900">
              <a:buAutoNum type="arabicPeriod"/>
            </a:pPr>
            <a:r>
              <a:rPr lang="en-IN" dirty="0" smtClean="0">
                <a:solidFill>
                  <a:srgbClr val="C00000"/>
                </a:solidFill>
              </a:rPr>
              <a:t>Linear Support Vector Classifier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5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1877" y="548651"/>
            <a:ext cx="8892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4</a:t>
            </a:r>
            <a:r>
              <a:rPr lang="en-IN" sz="2800" dirty="0" smtClean="0"/>
              <a:t>. Model Evaluation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5" y="1240379"/>
            <a:ext cx="5275362" cy="21243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1" y="3374758"/>
            <a:ext cx="4993617" cy="3253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844" y="3374758"/>
            <a:ext cx="4876800" cy="341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1877" y="548651"/>
            <a:ext cx="8892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4</a:t>
            </a:r>
            <a:r>
              <a:rPr lang="en-IN" sz="2800" dirty="0" smtClean="0"/>
              <a:t>. Model Evaluation</a:t>
            </a:r>
            <a:endParaRPr lang="en-IN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605" y="1071871"/>
            <a:ext cx="6590481" cy="55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Logistic Regression is consistent but did not improve after </a:t>
            </a:r>
            <a:r>
              <a:rPr lang="en-US" sz="2400" dirty="0" err="1" smtClean="0"/>
              <a:t>hyperparameter</a:t>
            </a:r>
            <a:r>
              <a:rPr lang="en-US" sz="2400" dirty="0" smtClean="0"/>
              <a:t> tuning. SVM showed slight improvement after </a:t>
            </a:r>
            <a:r>
              <a:rPr lang="en-US" sz="2400" dirty="0" err="1" smtClean="0"/>
              <a:t>hyperparameter</a:t>
            </a:r>
            <a:r>
              <a:rPr lang="en-US" sz="2400" dirty="0" smtClean="0"/>
              <a:t> tuning, outperforming Logistic Regression after tuning.</a:t>
            </a:r>
          </a:p>
          <a:p>
            <a:r>
              <a:rPr lang="en-IN" sz="2400" dirty="0" smtClean="0"/>
              <a:t>In general, </a:t>
            </a:r>
            <a:r>
              <a:rPr lang="en-IN" sz="2400" dirty="0"/>
              <a:t>b</a:t>
            </a:r>
            <a:r>
              <a:rPr lang="en-IN" sz="2400" dirty="0" smtClean="0"/>
              <a:t>oth the models performs well in categorizing news articles with an accuracy of ~80%.</a:t>
            </a:r>
          </a:p>
          <a:p>
            <a:r>
              <a:rPr lang="en-IN" sz="2400" dirty="0" smtClean="0"/>
              <a:t>The precision, recall, and F1-score varies slightly across categories with highest for “Sports”. The lower F1-score indicates that those categories (for e.g. “wellness”) are misclassified.</a:t>
            </a:r>
          </a:p>
          <a:p>
            <a:r>
              <a:rPr lang="en-IN" sz="2400" dirty="0" smtClean="0"/>
              <a:t>Next, </a:t>
            </a:r>
            <a:r>
              <a:rPr lang="en-US" sz="2400" dirty="0" smtClean="0"/>
              <a:t>Collect more data for underperforming categories to balance the dataset.</a:t>
            </a:r>
          </a:p>
          <a:p>
            <a:r>
              <a:rPr lang="en-US" sz="2400" dirty="0" smtClean="0"/>
              <a:t>Use the model's category predictions to build personalized news feeds for users based on their preferences.</a:t>
            </a:r>
          </a:p>
        </p:txBody>
      </p:sp>
    </p:spTree>
    <p:extLst>
      <p:ext uri="{BB962C8B-B14F-4D97-AF65-F5344CB8AC3E}">
        <p14:creationId xmlns:p14="http://schemas.microsoft.com/office/powerpoint/2010/main" val="112225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56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 A: IMDb Movie Review Sentiment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5181599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Problem Statement: </a:t>
            </a:r>
          </a:p>
          <a:p>
            <a:pPr lvl="1"/>
            <a:r>
              <a:rPr lang="en-US" dirty="0" smtClean="0"/>
              <a:t>The primary objective of this project is to build a machine learning classification model that can predict the sentiment of IMDb movie reviews. </a:t>
            </a:r>
          </a:p>
          <a:p>
            <a:pPr lvl="1"/>
            <a:r>
              <a:rPr lang="en-US" dirty="0" smtClean="0"/>
              <a:t>The dataset contains a collection of movie reviews, and each review is labeled as either positive or negative. </a:t>
            </a:r>
          </a:p>
          <a:p>
            <a:pPr lvl="1"/>
            <a:r>
              <a:rPr lang="en-US" dirty="0" smtClean="0"/>
              <a:t>Using text preprocessing, feature extraction techniques (such as TF-IDF), and various classification algorithms, the project will aim to develop a model that can effectively classify the sentiment of movie reviews. </a:t>
            </a:r>
          </a:p>
          <a:p>
            <a:pPr lvl="1"/>
            <a:r>
              <a:rPr lang="en-US" dirty="0" smtClean="0"/>
              <a:t>The model's performance will be evaluated using standard classification metrics, such as accuracy, precision, recall, and F1-score.</a:t>
            </a:r>
          </a:p>
          <a:p>
            <a:pPr lvl="1"/>
            <a:endParaRPr lang="en-US" dirty="0"/>
          </a:p>
          <a:p>
            <a:r>
              <a:rPr lang="en-US" dirty="0" smtClean="0"/>
              <a:t>Dataset Information: </a:t>
            </a:r>
          </a:p>
          <a:p>
            <a:pPr lvl="1"/>
            <a:r>
              <a:rPr lang="en-US" dirty="0" smtClean="0"/>
              <a:t>Text of the review: The actual review provided by the user. </a:t>
            </a:r>
          </a:p>
          <a:p>
            <a:pPr lvl="1"/>
            <a:r>
              <a:rPr lang="en-US" dirty="0" smtClean="0"/>
              <a:t>Sentiment label: The sentiment of the review, either “positive” or “negative”.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5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Procedure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 smtClean="0"/>
              <a:t>Data Exploration and Pre-processing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5116"/>
            <a:ext cx="5467712" cy="3516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19" y="2795116"/>
            <a:ext cx="5796356" cy="37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3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931" y="662609"/>
            <a:ext cx="10515600" cy="6195391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800" dirty="0" smtClean="0"/>
              <a:t>Target Variable: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800" dirty="0" smtClean="0"/>
              <a:t>2. Feature Engineering</a:t>
            </a: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862" y="1171230"/>
            <a:ext cx="5283594" cy="2274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862" y="4037631"/>
            <a:ext cx="7057738" cy="222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4886" y="773231"/>
            <a:ext cx="8892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3. Model Development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1831"/>
            <a:ext cx="5276709" cy="31966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63" y="4990852"/>
            <a:ext cx="4815982" cy="1475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910" y="1461831"/>
            <a:ext cx="6748090" cy="23339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910" y="3986977"/>
            <a:ext cx="6255422" cy="256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1877" y="548651"/>
            <a:ext cx="8892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4</a:t>
            </a:r>
            <a:r>
              <a:rPr lang="en-IN" sz="2800" dirty="0" smtClean="0"/>
              <a:t>. Model Evaluation</a:t>
            </a:r>
            <a:endParaRPr lang="en-IN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67" y="1921850"/>
            <a:ext cx="4514368" cy="3950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5" y="1921850"/>
            <a:ext cx="4810287" cy="390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" y="1405420"/>
            <a:ext cx="4916557" cy="40210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06" y="1363842"/>
            <a:ext cx="4663455" cy="406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26" y="180949"/>
            <a:ext cx="3776870" cy="25917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08" y="2602536"/>
            <a:ext cx="4296375" cy="3905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696" y="2593010"/>
            <a:ext cx="4048690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Logistic Regression and Support Vector Machine model gives best performance with a high accuracy and F1-score. Neural Network models (Feed Forward and LSTM) perform similarly to that of Naïve Bayes and Random Forest Classifier.</a:t>
            </a:r>
          </a:p>
          <a:p>
            <a:r>
              <a:rPr lang="en-IN" sz="2400" dirty="0" smtClean="0"/>
              <a:t>Data pre-processing and feature engineering (TF-IDF) played a significant role in the model performance.</a:t>
            </a:r>
          </a:p>
          <a:p>
            <a:r>
              <a:rPr lang="en-IN" sz="2400" dirty="0" smtClean="0"/>
              <a:t>Next, one can expand the dataset with diverse movie reviews to make the model more generalized.</a:t>
            </a:r>
          </a:p>
          <a:p>
            <a:r>
              <a:rPr lang="en-US" sz="2400" dirty="0" smtClean="0"/>
              <a:t>One can apply sentiment predictions to prioritize and respond to negative reviews quickly, enhancing customer satisfaction.</a:t>
            </a:r>
          </a:p>
          <a:p>
            <a:r>
              <a:rPr lang="en-US" sz="2400" dirty="0" smtClean="0"/>
              <a:t>One can consider applying the sentiment analysis model to social media for broader insights.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0640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565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Project</vt:lpstr>
      <vt:lpstr>Part A: IMDb Movie Review Sentiment Analysis</vt:lpstr>
      <vt:lpstr>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Part B: News Article Classification</vt:lpstr>
      <vt:lpstr>Procedure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Dell</dc:creator>
  <cp:lastModifiedBy>Dell</cp:lastModifiedBy>
  <cp:revision>21</cp:revision>
  <dcterms:created xsi:type="dcterms:W3CDTF">2025-01-22T16:34:43Z</dcterms:created>
  <dcterms:modified xsi:type="dcterms:W3CDTF">2025-02-08T09:48:20Z</dcterms:modified>
</cp:coreProperties>
</file>