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5"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8288000" cy="10287000"/>
  <p:notesSz cx="6858000" cy="9144000"/>
  <p:embeddedFontLst>
    <p:embeddedFont>
      <p:font typeface="Arial MT Pro" panose="020B0604020202020204" charset="0"/>
      <p:regular r:id="rId20"/>
    </p:embeddedFont>
    <p:embeddedFont>
      <p:font typeface="Arial MT Pro Bold" panose="020B0604020202020204" charset="0"/>
      <p:regular r:id="rId21"/>
    </p:embeddedFont>
    <p:embeddedFont>
      <p:font typeface="Cambria" panose="02040503050406030204" pitchFamily="18" charset="0"/>
      <p:regular r:id="rId22"/>
      <p:bold r:id="rId23"/>
      <p:italic r:id="rId24"/>
      <p:boldItalic r:id="rId25"/>
    </p:embeddedFont>
    <p:embeddedFont>
      <p:font typeface="Cambria Bold" panose="02040803050406030204" pitchFamily="18" charset="0"/>
      <p:regular r:id="rId26"/>
      <p:bold r:id="rId27"/>
    </p:embeddedFont>
    <p:embeddedFont>
      <p:font typeface="DejaVu Sans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F923F7-5B9A-42DD-9DC4-744AB94F754B}" v="5" dt="2025-09-10T04:57:23.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090"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na N" userId="e9a88fcf6ef93001" providerId="LiveId" clId="{CE58E3CE-DF16-448E-901E-BA64313BF6F8}"/>
    <pc:docChg chg="undo custSel addSld delSld modSld">
      <pc:chgData name="nayana N" userId="e9a88fcf6ef93001" providerId="LiveId" clId="{CE58E3CE-DF16-448E-901E-BA64313BF6F8}" dt="2025-09-10T04:57:33.848" v="120" actId="1076"/>
      <pc:docMkLst>
        <pc:docMk/>
      </pc:docMkLst>
      <pc:sldChg chg="del">
        <pc:chgData name="nayana N" userId="e9a88fcf6ef93001" providerId="LiveId" clId="{CE58E3CE-DF16-448E-901E-BA64313BF6F8}" dt="2025-09-10T04:40:35.465" v="1" actId="47"/>
        <pc:sldMkLst>
          <pc:docMk/>
          <pc:sldMk cId="0" sldId="261"/>
        </pc:sldMkLst>
      </pc:sldChg>
      <pc:sldChg chg="del">
        <pc:chgData name="nayana N" userId="e9a88fcf6ef93001" providerId="LiveId" clId="{CE58E3CE-DF16-448E-901E-BA64313BF6F8}" dt="2025-09-10T04:40:38.596" v="2" actId="47"/>
        <pc:sldMkLst>
          <pc:docMk/>
          <pc:sldMk cId="0" sldId="262"/>
        </pc:sldMkLst>
      </pc:sldChg>
      <pc:sldChg chg="modSp mod">
        <pc:chgData name="nayana N" userId="e9a88fcf6ef93001" providerId="LiveId" clId="{CE58E3CE-DF16-448E-901E-BA64313BF6F8}" dt="2025-09-10T04:57:33.848" v="120" actId="1076"/>
        <pc:sldMkLst>
          <pc:docMk/>
          <pc:sldMk cId="0" sldId="273"/>
        </pc:sldMkLst>
        <pc:spChg chg="mod">
          <ac:chgData name="nayana N" userId="e9a88fcf6ef93001" providerId="LiveId" clId="{CE58E3CE-DF16-448E-901E-BA64313BF6F8}" dt="2025-09-10T04:57:33.848" v="120" actId="1076"/>
          <ac:spMkLst>
            <pc:docMk/>
            <pc:sldMk cId="0" sldId="273"/>
            <ac:spMk id="9" creationId="{00000000-0000-0000-0000-000000000000}"/>
          </ac:spMkLst>
        </pc:spChg>
        <pc:spChg chg="mod">
          <ac:chgData name="nayana N" userId="e9a88fcf6ef93001" providerId="LiveId" clId="{CE58E3CE-DF16-448E-901E-BA64313BF6F8}" dt="2025-09-10T04:57:23.994" v="119" actId="20577"/>
          <ac:spMkLst>
            <pc:docMk/>
            <pc:sldMk cId="0" sldId="273"/>
            <ac:spMk id="10" creationId="{00000000-0000-0000-0000-000000000000}"/>
          </ac:spMkLst>
        </pc:spChg>
      </pc:sldChg>
      <pc:sldChg chg="add">
        <pc:chgData name="nayana N" userId="e9a88fcf6ef93001" providerId="LiveId" clId="{CE58E3CE-DF16-448E-901E-BA64313BF6F8}" dt="2025-09-10T04:40:32.917" v="0"/>
        <pc:sldMkLst>
          <pc:docMk/>
          <pc:sldMk cId="0"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wati787"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9025151"/>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371601" y="1556209"/>
            <a:ext cx="15544800" cy="1747647"/>
            <a:chOff x="0" y="0"/>
            <a:chExt cx="20726400" cy="2330196"/>
          </a:xfrm>
        </p:grpSpPr>
        <p:sp>
          <p:nvSpPr>
            <p:cNvPr id="6" name="Freeform 6"/>
            <p:cNvSpPr/>
            <p:nvPr/>
          </p:nvSpPr>
          <p:spPr>
            <a:xfrm>
              <a:off x="0" y="0"/>
              <a:ext cx="20726400" cy="2330196"/>
            </a:xfrm>
            <a:custGeom>
              <a:avLst/>
              <a:gdLst/>
              <a:ahLst/>
              <a:cxnLst/>
              <a:rect l="l" t="t" r="r" b="b"/>
              <a:pathLst>
                <a:path w="20726400" h="2330196">
                  <a:moveTo>
                    <a:pt x="0" y="0"/>
                  </a:moveTo>
                  <a:lnTo>
                    <a:pt x="20726400" y="0"/>
                  </a:lnTo>
                  <a:lnTo>
                    <a:pt x="20726400" y="2330196"/>
                  </a:lnTo>
                  <a:lnTo>
                    <a:pt x="0" y="2330196"/>
                  </a:lnTo>
                  <a:close/>
                </a:path>
              </a:pathLst>
            </a:custGeom>
            <a:solidFill>
              <a:srgbClr val="000000">
                <a:alpha val="0"/>
              </a:srgbClr>
            </a:solidFill>
          </p:spPr>
        </p:sp>
        <p:sp>
          <p:nvSpPr>
            <p:cNvPr id="7" name="TextBox 7"/>
            <p:cNvSpPr txBox="1"/>
            <p:nvPr/>
          </p:nvSpPr>
          <p:spPr>
            <a:xfrm>
              <a:off x="0" y="-76200"/>
              <a:ext cx="20726400" cy="2406396"/>
            </a:xfrm>
            <a:prstGeom prst="rect">
              <a:avLst/>
            </a:prstGeom>
          </p:spPr>
          <p:txBody>
            <a:bodyPr lIns="0" tIns="0" rIns="0" bIns="0" rtlCol="0" anchor="ctr"/>
            <a:lstStyle/>
            <a:p>
              <a:pPr algn="ctr">
                <a:lnSpc>
                  <a:spcPts val="4320"/>
                </a:lnSpc>
              </a:pPr>
              <a:r>
                <a:rPr lang="en-US" sz="3600" b="1" dirty="0">
                  <a:solidFill>
                    <a:srgbClr val="FF0066"/>
                  </a:solidFill>
                  <a:latin typeface="Arial MT Pro Bold"/>
                  <a:ea typeface="Arial MT Pro Bold"/>
                  <a:cs typeface="Arial MT Pro Bold"/>
                  <a:sym typeface="Arial MT Pro Bold"/>
                </a:rPr>
                <a:t>USE OF DIGITAL TECHNOLOGY TO CALCULATE FOOTPRINTS FOR DIFFERENT DAILY USE ITEMS </a:t>
              </a:r>
            </a:p>
            <a:p>
              <a:pPr algn="ctr">
                <a:lnSpc>
                  <a:spcPts val="4320"/>
                </a:lnSpc>
              </a:pPr>
              <a:endParaRPr lang="en-US" sz="3600" b="1" dirty="0">
                <a:solidFill>
                  <a:srgbClr val="FF0066"/>
                </a:solidFill>
                <a:latin typeface="Arial MT Pro Bold"/>
                <a:ea typeface="Arial MT Pro Bold"/>
                <a:cs typeface="Arial MT Pro Bold"/>
                <a:sym typeface="Arial MT Pro Bold"/>
              </a:endParaRPr>
            </a:p>
          </p:txBody>
        </p:sp>
      </p:grpSp>
      <p:sp>
        <p:nvSpPr>
          <p:cNvPr id="8" name="TextBox 8"/>
          <p:cNvSpPr txBox="1"/>
          <p:nvPr/>
        </p:nvSpPr>
        <p:spPr>
          <a:xfrm>
            <a:off x="1277127" y="3056578"/>
            <a:ext cx="6403846" cy="466725"/>
          </a:xfrm>
          <a:prstGeom prst="rect">
            <a:avLst/>
          </a:prstGeom>
        </p:spPr>
        <p:txBody>
          <a:bodyPr lIns="0" tIns="0" rIns="0" bIns="0" rtlCol="0" anchor="t">
            <a:spAutoFit/>
          </a:bodyPr>
          <a:lstStyle/>
          <a:p>
            <a:pPr algn="l">
              <a:lnSpc>
                <a:spcPts val="3240"/>
              </a:lnSpc>
            </a:pPr>
            <a:r>
              <a:rPr lang="en-US" sz="2700" b="1">
                <a:solidFill>
                  <a:srgbClr val="17365D"/>
                </a:solidFill>
                <a:latin typeface="Arial MT Pro Bold"/>
                <a:ea typeface="Arial MT Pro Bold"/>
                <a:cs typeface="Arial MT Pro Bold"/>
                <a:sym typeface="Arial MT Pro Bold"/>
              </a:rPr>
              <a:t>Batch Number: COM_15</a:t>
            </a:r>
          </a:p>
        </p:txBody>
      </p:sp>
      <p:sp>
        <p:nvSpPr>
          <p:cNvPr id="9" name="TextBox 9"/>
          <p:cNvSpPr txBox="1"/>
          <p:nvPr/>
        </p:nvSpPr>
        <p:spPr>
          <a:xfrm>
            <a:off x="9175462" y="3787135"/>
            <a:ext cx="8699705" cy="2487930"/>
          </a:xfrm>
          <a:prstGeom prst="rect">
            <a:avLst/>
          </a:prstGeom>
        </p:spPr>
        <p:txBody>
          <a:bodyPr lIns="0" tIns="0" rIns="0" bIns="0" rtlCol="0" anchor="t">
            <a:spAutoFit/>
          </a:bodyPr>
          <a:lstStyle/>
          <a:p>
            <a:pPr algn="ctr">
              <a:lnSpc>
                <a:spcPts val="2916"/>
              </a:lnSpc>
            </a:pPr>
            <a:r>
              <a:rPr lang="en-US" sz="2700" b="1" dirty="0">
                <a:solidFill>
                  <a:srgbClr val="17365D"/>
                </a:solidFill>
                <a:latin typeface="Arial MT Pro Bold"/>
                <a:ea typeface="Arial MT Pro Bold"/>
                <a:cs typeface="Arial MT Pro Bold"/>
                <a:sym typeface="Arial MT Pro Bold"/>
              </a:rPr>
              <a:t>Under the Supervision of,</a:t>
            </a:r>
          </a:p>
          <a:p>
            <a:pPr algn="ctr">
              <a:lnSpc>
                <a:spcPts val="2754"/>
              </a:lnSpc>
            </a:pPr>
            <a:endParaRPr lang="en-US" sz="2700" b="1" dirty="0">
              <a:solidFill>
                <a:srgbClr val="17365D"/>
              </a:solidFill>
              <a:latin typeface="Arial MT Pro Bold"/>
              <a:ea typeface="Arial MT Pro Bold"/>
              <a:cs typeface="Arial MT Pro Bold"/>
              <a:sym typeface="Arial MT Pro Bold"/>
            </a:endParaRPr>
          </a:p>
          <a:p>
            <a:pPr algn="l">
              <a:lnSpc>
                <a:spcPts val="2754"/>
              </a:lnSpc>
            </a:pPr>
            <a:r>
              <a:rPr lang="en-US" sz="2550" b="1" dirty="0" err="1">
                <a:solidFill>
                  <a:srgbClr val="000000"/>
                </a:solidFill>
                <a:latin typeface="Arial MT Pro Bold"/>
                <a:ea typeface="Arial MT Pro Bold"/>
                <a:cs typeface="Arial MT Pro Bold"/>
                <a:sym typeface="Arial MT Pro Bold"/>
              </a:rPr>
              <a:t>Mr.Mohamed</a:t>
            </a:r>
            <a:r>
              <a:rPr lang="en-US" sz="2550" b="1" dirty="0">
                <a:solidFill>
                  <a:srgbClr val="000000"/>
                </a:solidFill>
                <a:latin typeface="Arial MT Pro Bold"/>
                <a:ea typeface="Arial MT Pro Bold"/>
                <a:cs typeface="Arial MT Pro Bold"/>
                <a:sym typeface="Arial MT Pro Bold"/>
              </a:rPr>
              <a:t> Shakir</a:t>
            </a:r>
          </a:p>
          <a:p>
            <a:pPr algn="l">
              <a:lnSpc>
                <a:spcPts val="2754"/>
              </a:lnSpc>
            </a:pPr>
            <a:r>
              <a:rPr lang="en-US" sz="2550" b="1" dirty="0">
                <a:solidFill>
                  <a:srgbClr val="000000"/>
                </a:solidFill>
                <a:latin typeface="Arial MT Pro Bold"/>
                <a:ea typeface="Arial MT Pro Bold"/>
                <a:cs typeface="Arial MT Pro Bold"/>
                <a:sym typeface="Arial MT Pro Bold"/>
              </a:rPr>
              <a:t>Assistant Professor</a:t>
            </a:r>
          </a:p>
          <a:p>
            <a:pPr algn="l">
              <a:lnSpc>
                <a:spcPts val="2754"/>
              </a:lnSpc>
            </a:pPr>
            <a:r>
              <a:rPr lang="en-US" sz="2550" b="1" dirty="0">
                <a:solidFill>
                  <a:srgbClr val="000000"/>
                </a:solidFill>
                <a:latin typeface="Arial MT Pro Bold"/>
                <a:ea typeface="Arial MT Pro Bold"/>
                <a:cs typeface="Arial MT Pro Bold"/>
                <a:sym typeface="Arial MT Pro Bold"/>
              </a:rPr>
              <a:t>School of Computer Science and Engineering</a:t>
            </a:r>
          </a:p>
          <a:p>
            <a:pPr algn="l">
              <a:lnSpc>
                <a:spcPts val="2754"/>
              </a:lnSpc>
            </a:pPr>
            <a:r>
              <a:rPr lang="en-US" sz="2550" b="1" dirty="0">
                <a:solidFill>
                  <a:srgbClr val="000000"/>
                </a:solidFill>
                <a:latin typeface="Arial MT Pro Bold"/>
                <a:ea typeface="Arial MT Pro Bold"/>
                <a:cs typeface="Arial MT Pro Bold"/>
                <a:sym typeface="Arial MT Pro Bold"/>
              </a:rPr>
              <a:t>Presidency University</a:t>
            </a:r>
          </a:p>
          <a:p>
            <a:pPr algn="l">
              <a:lnSpc>
                <a:spcPts val="2754"/>
              </a:lnSpc>
            </a:pPr>
            <a:endParaRPr lang="en-US" sz="2550" b="1" dirty="0">
              <a:solidFill>
                <a:srgbClr val="000000"/>
              </a:solidFill>
              <a:latin typeface="Arial MT Pro Bold"/>
              <a:ea typeface="Arial MT Pro Bold"/>
              <a:cs typeface="Arial MT Pro Bold"/>
              <a:sym typeface="Arial MT Pro Bold"/>
            </a:endParaRPr>
          </a:p>
        </p:txBody>
      </p:sp>
      <p:sp>
        <p:nvSpPr>
          <p:cNvPr id="10" name="TextBox 10"/>
          <p:cNvSpPr txBox="1"/>
          <p:nvPr/>
        </p:nvSpPr>
        <p:spPr>
          <a:xfrm>
            <a:off x="4339762" y="193212"/>
            <a:ext cx="8065610" cy="1059806"/>
          </a:xfrm>
          <a:prstGeom prst="rect">
            <a:avLst/>
          </a:prstGeom>
        </p:spPr>
        <p:txBody>
          <a:bodyPr lIns="0" tIns="0" rIns="0" bIns="0" rtlCol="0" anchor="t">
            <a:spAutoFit/>
          </a:bodyPr>
          <a:lstStyle/>
          <a:p>
            <a:pPr algn="ctr">
              <a:lnSpc>
                <a:spcPts val="3240"/>
              </a:lnSpc>
            </a:pPr>
            <a:r>
              <a:rPr lang="en-US" sz="2700" b="1">
                <a:solidFill>
                  <a:srgbClr val="17365D"/>
                </a:solidFill>
                <a:latin typeface="Arial MT Pro Bold"/>
                <a:ea typeface="Arial MT Pro Bold"/>
                <a:cs typeface="Arial MT Pro Bold"/>
                <a:sym typeface="Arial MT Pro Bold"/>
              </a:rPr>
              <a:t>CSE7101- Capstone Project</a:t>
            </a:r>
          </a:p>
          <a:p>
            <a:pPr algn="ctr">
              <a:lnSpc>
                <a:spcPts val="3240"/>
              </a:lnSpc>
            </a:pPr>
            <a:r>
              <a:rPr lang="en-US" sz="2700" b="1">
                <a:solidFill>
                  <a:srgbClr val="17365D"/>
                </a:solidFill>
                <a:latin typeface="Arial MT Pro Bold"/>
                <a:ea typeface="Arial MT Pro Bold"/>
                <a:cs typeface="Arial MT Pro Bold"/>
                <a:sym typeface="Arial MT Pro Bold"/>
              </a:rPr>
              <a:t>Review-1</a:t>
            </a:r>
          </a:p>
        </p:txBody>
      </p:sp>
      <p:sp>
        <p:nvSpPr>
          <p:cNvPr id="11" name="TextBox 11"/>
          <p:cNvSpPr txBox="1"/>
          <p:nvPr/>
        </p:nvSpPr>
        <p:spPr>
          <a:xfrm>
            <a:off x="792465" y="7265650"/>
            <a:ext cx="17490982" cy="1832648"/>
          </a:xfrm>
          <a:prstGeom prst="rect">
            <a:avLst/>
          </a:prstGeom>
        </p:spPr>
        <p:txBody>
          <a:bodyPr lIns="0" tIns="0" rIns="0" bIns="0" rtlCol="0" anchor="t">
            <a:spAutoFit/>
          </a:bodyPr>
          <a:lstStyle/>
          <a:p>
            <a:pPr algn="l">
              <a:lnSpc>
                <a:spcPts val="3240"/>
              </a:lnSpc>
            </a:pPr>
            <a:r>
              <a:rPr lang="en-US" sz="2700" b="1" dirty="0">
                <a:solidFill>
                  <a:srgbClr val="4F81BD"/>
                </a:solidFill>
                <a:latin typeface="Cambria Bold"/>
                <a:ea typeface="Cambria Bold"/>
                <a:cs typeface="Cambria Bold"/>
                <a:sym typeface="Cambria Bold"/>
              </a:rPr>
              <a:t>Name of the Program: </a:t>
            </a:r>
            <a:r>
              <a:rPr lang="en-US" sz="2700" b="1" dirty="0">
                <a:solidFill>
                  <a:srgbClr val="000000"/>
                </a:solidFill>
                <a:latin typeface="Cambria Bold"/>
                <a:ea typeface="Cambria Bold"/>
                <a:cs typeface="Cambria Bold"/>
                <a:sym typeface="Cambria Bold"/>
              </a:rPr>
              <a:t>BTech</a:t>
            </a:r>
          </a:p>
          <a:p>
            <a:pPr algn="l">
              <a:lnSpc>
                <a:spcPts val="3240"/>
              </a:lnSpc>
            </a:pPr>
            <a:r>
              <a:rPr lang="en-US" sz="2700" b="1" dirty="0">
                <a:solidFill>
                  <a:srgbClr val="4F81BD"/>
                </a:solidFill>
                <a:latin typeface="Cambria Bold"/>
                <a:ea typeface="Cambria Bold"/>
                <a:cs typeface="Cambria Bold"/>
                <a:sym typeface="Cambria Bold"/>
              </a:rPr>
              <a:t>Name of the </a:t>
            </a:r>
            <a:r>
              <a:rPr lang="en-US" sz="2700" b="1" dirty="0" err="1">
                <a:solidFill>
                  <a:srgbClr val="4F81BD"/>
                </a:solidFill>
                <a:latin typeface="Cambria Bold"/>
                <a:ea typeface="Cambria Bold"/>
                <a:cs typeface="Cambria Bold"/>
                <a:sym typeface="Cambria Bold"/>
              </a:rPr>
              <a:t>HoD</a:t>
            </a:r>
            <a:r>
              <a:rPr lang="en-US" sz="2700" b="1" dirty="0">
                <a:solidFill>
                  <a:srgbClr val="4F81BD"/>
                </a:solidFill>
                <a:latin typeface="Cambria Bold"/>
                <a:ea typeface="Cambria Bold"/>
                <a:cs typeface="Cambria Bold"/>
                <a:sym typeface="Cambria Bold"/>
              </a:rPr>
              <a:t>: </a:t>
            </a:r>
            <a:r>
              <a:rPr lang="en-US" sz="2700" b="1" dirty="0" err="1">
                <a:solidFill>
                  <a:srgbClr val="000000"/>
                </a:solidFill>
                <a:latin typeface="Cambria Bold"/>
                <a:ea typeface="Cambria Bold"/>
                <a:cs typeface="Cambria Bold"/>
                <a:sym typeface="Cambria Bold"/>
              </a:rPr>
              <a:t>Dr.Pallavi</a:t>
            </a:r>
            <a:endParaRPr lang="en-US" sz="2700" b="1" dirty="0">
              <a:solidFill>
                <a:srgbClr val="000000"/>
              </a:solidFill>
              <a:latin typeface="Cambria Bold"/>
              <a:ea typeface="Cambria Bold"/>
              <a:cs typeface="Cambria Bold"/>
              <a:sym typeface="Cambria Bold"/>
            </a:endParaRPr>
          </a:p>
          <a:p>
            <a:pPr algn="l">
              <a:lnSpc>
                <a:spcPts val="3240"/>
              </a:lnSpc>
            </a:pPr>
            <a:r>
              <a:rPr lang="en-US" sz="2700" b="1" dirty="0">
                <a:solidFill>
                  <a:srgbClr val="4F81BD"/>
                </a:solidFill>
                <a:latin typeface="Cambria Bold"/>
                <a:ea typeface="Cambria Bold"/>
                <a:cs typeface="Cambria Bold"/>
                <a:sym typeface="Cambria Bold"/>
              </a:rPr>
              <a:t>Name of the Program Project Coordinator: </a:t>
            </a:r>
            <a:r>
              <a:rPr lang="en-US" sz="2700" b="1" dirty="0">
                <a:solidFill>
                  <a:srgbClr val="000000"/>
                </a:solidFill>
                <a:latin typeface="Cambria Bold"/>
                <a:ea typeface="Cambria Bold"/>
                <a:cs typeface="Cambria Bold"/>
                <a:sym typeface="Cambria Bold"/>
              </a:rPr>
              <a:t>Benitha </a:t>
            </a:r>
            <a:r>
              <a:rPr lang="en-US" sz="2700" b="1" dirty="0" err="1">
                <a:solidFill>
                  <a:srgbClr val="000000"/>
                </a:solidFill>
                <a:latin typeface="Cambria Bold"/>
                <a:ea typeface="Cambria Bold"/>
                <a:cs typeface="Cambria Bold"/>
                <a:sym typeface="Cambria Bold"/>
              </a:rPr>
              <a:t>Christinal</a:t>
            </a:r>
            <a:r>
              <a:rPr lang="en-US" sz="2700" b="1" dirty="0">
                <a:solidFill>
                  <a:srgbClr val="000000"/>
                </a:solidFill>
                <a:latin typeface="Cambria Bold"/>
                <a:ea typeface="Cambria Bold"/>
                <a:cs typeface="Cambria Bold"/>
                <a:sym typeface="Cambria Bold"/>
              </a:rPr>
              <a:t> J</a:t>
            </a:r>
          </a:p>
          <a:p>
            <a:pPr algn="l">
              <a:lnSpc>
                <a:spcPts val="3240"/>
              </a:lnSpc>
            </a:pPr>
            <a:r>
              <a:rPr lang="en-US" sz="2700" b="1" dirty="0">
                <a:solidFill>
                  <a:srgbClr val="4F81BD"/>
                </a:solidFill>
                <a:latin typeface="Cambria Bold"/>
                <a:ea typeface="Cambria Bold"/>
                <a:cs typeface="Cambria Bold"/>
                <a:sym typeface="Cambria Bold"/>
              </a:rPr>
              <a:t>Name of the School Project Coordinators: </a:t>
            </a:r>
            <a:r>
              <a:rPr lang="en-US" sz="2700" b="1" dirty="0">
                <a:solidFill>
                  <a:srgbClr val="000000"/>
                </a:solidFill>
                <a:latin typeface="Cambria Bold"/>
                <a:ea typeface="Cambria Bold"/>
                <a:cs typeface="Cambria Bold"/>
                <a:sym typeface="Cambria Bold"/>
              </a:rPr>
              <a:t>Dr. Sampath A K , Dr. Geetha A </a:t>
            </a:r>
          </a:p>
        </p:txBody>
      </p:sp>
      <p:graphicFrame>
        <p:nvGraphicFramePr>
          <p:cNvPr id="12" name="Table 12"/>
          <p:cNvGraphicFramePr>
            <a:graphicFrameLocks noGrp="1"/>
          </p:cNvGraphicFramePr>
          <p:nvPr/>
        </p:nvGraphicFramePr>
        <p:xfrm>
          <a:off x="1028700" y="3815710"/>
          <a:ext cx="7581900" cy="2438400"/>
        </p:xfrm>
        <a:graphic>
          <a:graphicData uri="http://schemas.openxmlformats.org/drawingml/2006/table">
            <a:tbl>
              <a:tblPr/>
              <a:tblGrid>
                <a:gridCol w="3790950">
                  <a:extLst>
                    <a:ext uri="{9D8B030D-6E8A-4147-A177-3AD203B41FA5}">
                      <a16:colId xmlns:a16="http://schemas.microsoft.com/office/drawing/2014/main" val="20000"/>
                    </a:ext>
                  </a:extLst>
                </a:gridCol>
                <a:gridCol w="3790950">
                  <a:extLst>
                    <a:ext uri="{9D8B030D-6E8A-4147-A177-3AD203B41FA5}">
                      <a16:colId xmlns:a16="http://schemas.microsoft.com/office/drawing/2014/main" val="20001"/>
                    </a:ext>
                  </a:extLst>
                </a:gridCol>
              </a:tblGrid>
              <a:tr h="609600">
                <a:tc>
                  <a:txBody>
                    <a:bodyPr/>
                    <a:lstStyle/>
                    <a:p>
                      <a:pPr algn="l">
                        <a:lnSpc>
                          <a:spcPts val="2520"/>
                        </a:lnSpc>
                        <a:defRPr/>
                      </a:pPr>
                      <a:r>
                        <a:rPr lang="en-US" sz="2100" b="1">
                          <a:solidFill>
                            <a:srgbClr val="000000"/>
                          </a:solidFill>
                          <a:latin typeface="Arial MT Pro Bold"/>
                          <a:ea typeface="Arial MT Pro Bold"/>
                          <a:cs typeface="Arial MT Pro Bold"/>
                          <a:sym typeface="Arial MT Pro Bold"/>
                        </a:rPr>
                        <a:t>ROLL NUMBER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20"/>
                        </a:lnSpc>
                        <a:defRPr/>
                      </a:pPr>
                      <a:r>
                        <a:rPr lang="en-US" sz="2100" b="1">
                          <a:solidFill>
                            <a:srgbClr val="000000"/>
                          </a:solidFill>
                          <a:latin typeface="Arial MT Pro Bold"/>
                          <a:ea typeface="Arial MT Pro Bold"/>
                          <a:cs typeface="Arial MT Pro Bold"/>
                          <a:sym typeface="Arial MT Pro Bold"/>
                        </a:rPr>
                        <a:t>STUDENTS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600">
                <a:tc>
                  <a:txBody>
                    <a:bodyPr/>
                    <a:lstStyle/>
                    <a:p>
                      <a:pPr algn="l">
                        <a:lnSpc>
                          <a:spcPts val="2520"/>
                        </a:lnSpc>
                        <a:defRPr/>
                      </a:pPr>
                      <a:r>
                        <a:rPr lang="en-US" sz="2100">
                          <a:solidFill>
                            <a:srgbClr val="000000"/>
                          </a:solidFill>
                          <a:latin typeface="Arial MT Pro"/>
                          <a:ea typeface="Arial MT Pro"/>
                          <a:cs typeface="Arial MT Pro"/>
                          <a:sym typeface="Arial MT Pro"/>
                        </a:rPr>
                        <a:t>20221COM0149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20"/>
                        </a:lnSpc>
                        <a:defRPr/>
                      </a:pPr>
                      <a:r>
                        <a:rPr lang="en-US" sz="2100">
                          <a:solidFill>
                            <a:srgbClr val="000000"/>
                          </a:solidFill>
                          <a:latin typeface="Arial MT Pro"/>
                          <a:ea typeface="Arial MT Pro"/>
                          <a:cs typeface="Arial MT Pro"/>
                          <a:sym typeface="Arial MT Pro"/>
                        </a:rPr>
                        <a:t>SUSHMITHA 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600">
                <a:tc>
                  <a:txBody>
                    <a:bodyPr/>
                    <a:lstStyle/>
                    <a:p>
                      <a:pPr algn="l">
                        <a:lnSpc>
                          <a:spcPts val="2520"/>
                        </a:lnSpc>
                        <a:defRPr/>
                      </a:pPr>
                      <a:r>
                        <a:rPr lang="en-US" sz="2100">
                          <a:solidFill>
                            <a:srgbClr val="000000"/>
                          </a:solidFill>
                          <a:latin typeface="Arial MT Pro"/>
                          <a:ea typeface="Arial MT Pro"/>
                          <a:cs typeface="Arial MT Pro"/>
                          <a:sym typeface="Arial MT Pro"/>
                        </a:rPr>
                        <a:t>20221COM0161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20"/>
                        </a:lnSpc>
                        <a:defRPr/>
                      </a:pPr>
                      <a:r>
                        <a:rPr lang="en-US" sz="2100">
                          <a:solidFill>
                            <a:srgbClr val="000000"/>
                          </a:solidFill>
                          <a:latin typeface="Arial MT Pro"/>
                          <a:ea typeface="Arial MT Pro"/>
                          <a:cs typeface="Arial MT Pro"/>
                          <a:sym typeface="Arial MT Pro"/>
                        </a:rPr>
                        <a:t>LATHASHREE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9600">
                <a:tc>
                  <a:txBody>
                    <a:bodyPr/>
                    <a:lstStyle/>
                    <a:p>
                      <a:pPr algn="l">
                        <a:lnSpc>
                          <a:spcPts val="2520"/>
                        </a:lnSpc>
                        <a:defRPr/>
                      </a:pPr>
                      <a:r>
                        <a:rPr lang="en-US" sz="2100">
                          <a:solidFill>
                            <a:srgbClr val="000000"/>
                          </a:solidFill>
                          <a:latin typeface="Arial MT Pro"/>
                          <a:ea typeface="Arial MT Pro"/>
                          <a:cs typeface="Arial MT Pro"/>
                          <a:sym typeface="Arial MT Pro"/>
                        </a:rPr>
                        <a:t>20221COM0184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20"/>
                        </a:lnSpc>
                        <a:defRPr/>
                      </a:pPr>
                      <a:r>
                        <a:rPr lang="en-US" sz="2100">
                          <a:solidFill>
                            <a:srgbClr val="000000"/>
                          </a:solidFill>
                          <a:latin typeface="Arial MT Pro"/>
                          <a:ea typeface="Arial MT Pro"/>
                          <a:cs typeface="Arial MT Pro"/>
                          <a:sym typeface="Arial MT Pro"/>
                        </a:rPr>
                        <a:t>RASHMI 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015917" y="219268"/>
            <a:ext cx="16152142" cy="1214246"/>
            <a:chOff x="-200189" y="1252750"/>
            <a:chExt cx="21536189" cy="4344693"/>
          </a:xfrm>
        </p:grpSpPr>
        <p:sp>
          <p:nvSpPr>
            <p:cNvPr id="6" name="Freeform 6"/>
            <p:cNvSpPr/>
            <p:nvPr/>
          </p:nvSpPr>
          <p:spPr>
            <a:xfrm>
              <a:off x="-200189" y="1491384"/>
              <a:ext cx="21336000" cy="4106059"/>
            </a:xfrm>
            <a:custGeom>
              <a:avLst/>
              <a:gdLst/>
              <a:ahLst/>
              <a:cxnLst/>
              <a:rect l="l" t="t" r="r" b="b"/>
              <a:pathLst>
                <a:path w="21336000" h="4106059">
                  <a:moveTo>
                    <a:pt x="0" y="0"/>
                  </a:moveTo>
                  <a:lnTo>
                    <a:pt x="21336000" y="0"/>
                  </a:lnTo>
                  <a:lnTo>
                    <a:pt x="21336000" y="4106059"/>
                  </a:lnTo>
                  <a:lnTo>
                    <a:pt x="0" y="4106059"/>
                  </a:lnTo>
                  <a:close/>
                </a:path>
              </a:pathLst>
            </a:custGeom>
            <a:solidFill>
              <a:srgbClr val="000000">
                <a:alpha val="0"/>
              </a:srgbClr>
            </a:solidFill>
          </p:spPr>
        </p:sp>
        <p:sp>
          <p:nvSpPr>
            <p:cNvPr id="7" name="TextBox 7"/>
            <p:cNvSpPr txBox="1"/>
            <p:nvPr/>
          </p:nvSpPr>
          <p:spPr>
            <a:xfrm>
              <a:off x="0" y="1252750"/>
              <a:ext cx="21336000" cy="2853309"/>
            </a:xfrm>
            <a:prstGeom prst="rect">
              <a:avLst/>
            </a:prstGeom>
          </p:spPr>
          <p:txBody>
            <a:bodyPr lIns="0" tIns="0" rIns="0" bIns="0" rtlCol="0" anchor="ctr"/>
            <a:lstStyle/>
            <a:p>
              <a:pPr algn="l">
                <a:lnSpc>
                  <a:spcPts val="10080"/>
                </a:lnSpc>
              </a:pPr>
              <a:r>
                <a:rPr lang="en-US" sz="4200" b="1" dirty="0">
                  <a:solidFill>
                    <a:srgbClr val="17365D"/>
                  </a:solidFill>
                  <a:latin typeface="Cambria Bold"/>
                  <a:ea typeface="Cambria Bold"/>
                  <a:cs typeface="Cambria Bold"/>
                  <a:sym typeface="Cambria Bold"/>
                </a:rPr>
                <a:t>Proposed Method and Feasibility Study</a:t>
              </a:r>
            </a:p>
          </p:txBody>
        </p:sp>
      </p:grpSp>
      <p:sp>
        <p:nvSpPr>
          <p:cNvPr id="8" name="TextBox 8"/>
          <p:cNvSpPr txBox="1"/>
          <p:nvPr/>
        </p:nvSpPr>
        <p:spPr>
          <a:xfrm>
            <a:off x="762000" y="1531193"/>
            <a:ext cx="5411489" cy="689932"/>
          </a:xfrm>
          <a:prstGeom prst="rect">
            <a:avLst/>
          </a:prstGeom>
        </p:spPr>
        <p:txBody>
          <a:bodyPr wrap="square" lIns="0" tIns="0" rIns="0" bIns="0" rtlCol="0" anchor="t">
            <a:spAutoFit/>
          </a:bodyPr>
          <a:lstStyle/>
          <a:p>
            <a:pPr algn="ctr">
              <a:lnSpc>
                <a:spcPts val="5880"/>
              </a:lnSpc>
              <a:spcBef>
                <a:spcPct val="0"/>
              </a:spcBef>
            </a:pPr>
            <a:r>
              <a:rPr lang="en-US" sz="4200" b="1" dirty="0">
                <a:solidFill>
                  <a:srgbClr val="000000"/>
                </a:solidFill>
                <a:latin typeface="Cambria Bold"/>
                <a:ea typeface="Cambria Bold"/>
                <a:cs typeface="Cambria Bold"/>
                <a:sym typeface="Cambria Bold"/>
              </a:rPr>
              <a:t>Feasibility Study:</a:t>
            </a:r>
          </a:p>
        </p:txBody>
      </p:sp>
      <p:sp>
        <p:nvSpPr>
          <p:cNvPr id="9" name="TextBox 9"/>
          <p:cNvSpPr txBox="1"/>
          <p:nvPr/>
        </p:nvSpPr>
        <p:spPr>
          <a:xfrm>
            <a:off x="1134979" y="2414119"/>
            <a:ext cx="6138863"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Technological Feasibility</a:t>
            </a:r>
          </a:p>
        </p:txBody>
      </p:sp>
      <p:sp>
        <p:nvSpPr>
          <p:cNvPr id="10" name="TextBox 10"/>
          <p:cNvSpPr txBox="1"/>
          <p:nvPr/>
        </p:nvSpPr>
        <p:spPr>
          <a:xfrm>
            <a:off x="1176337" y="2993497"/>
            <a:ext cx="4233863"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Cost Feasibility</a:t>
            </a:r>
          </a:p>
        </p:txBody>
      </p:sp>
      <p:sp>
        <p:nvSpPr>
          <p:cNvPr id="11" name="TextBox 11"/>
          <p:cNvSpPr txBox="1"/>
          <p:nvPr/>
        </p:nvSpPr>
        <p:spPr>
          <a:xfrm>
            <a:off x="1269958" y="3574011"/>
            <a:ext cx="5072063"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Resource Feasibility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76337" y="-739541"/>
            <a:ext cx="15779995" cy="3081449"/>
            <a:chOff x="0" y="0"/>
            <a:chExt cx="21039994" cy="4108599"/>
          </a:xfrm>
        </p:grpSpPr>
        <p:sp>
          <p:nvSpPr>
            <p:cNvPr id="6" name="Freeform 6"/>
            <p:cNvSpPr/>
            <p:nvPr/>
          </p:nvSpPr>
          <p:spPr>
            <a:xfrm>
              <a:off x="0" y="0"/>
              <a:ext cx="21039995" cy="4108599"/>
            </a:xfrm>
            <a:custGeom>
              <a:avLst/>
              <a:gdLst/>
              <a:ahLst/>
              <a:cxnLst/>
              <a:rect l="l" t="t" r="r" b="b"/>
              <a:pathLst>
                <a:path w="21039995" h="4108599">
                  <a:moveTo>
                    <a:pt x="0" y="0"/>
                  </a:moveTo>
                  <a:lnTo>
                    <a:pt x="21039995" y="0"/>
                  </a:lnTo>
                  <a:lnTo>
                    <a:pt x="21039995" y="4108599"/>
                  </a:lnTo>
                  <a:lnTo>
                    <a:pt x="0" y="4108599"/>
                  </a:lnTo>
                  <a:close/>
                </a:path>
              </a:pathLst>
            </a:custGeom>
            <a:solidFill>
              <a:srgbClr val="000000">
                <a:alpha val="0"/>
              </a:srgbClr>
            </a:solidFill>
          </p:spPr>
        </p:sp>
        <p:sp>
          <p:nvSpPr>
            <p:cNvPr id="7" name="TextBox 7"/>
            <p:cNvSpPr txBox="1"/>
            <p:nvPr/>
          </p:nvSpPr>
          <p:spPr>
            <a:xfrm>
              <a:off x="0" y="-9525"/>
              <a:ext cx="21039994" cy="4118124"/>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Architecture Diagram</a:t>
              </a:r>
            </a:p>
          </p:txBody>
        </p:sp>
      </p:grpSp>
      <p:sp>
        <p:nvSpPr>
          <p:cNvPr id="8" name="Freeform 8"/>
          <p:cNvSpPr/>
          <p:nvPr/>
        </p:nvSpPr>
        <p:spPr>
          <a:xfrm>
            <a:off x="1102519" y="2672838"/>
            <a:ext cx="16082962" cy="6111339"/>
          </a:xfrm>
          <a:custGeom>
            <a:avLst/>
            <a:gdLst/>
            <a:ahLst/>
            <a:cxnLst/>
            <a:rect l="l" t="t" r="r" b="b"/>
            <a:pathLst>
              <a:path w="16082962" h="6111339">
                <a:moveTo>
                  <a:pt x="0" y="0"/>
                </a:moveTo>
                <a:lnTo>
                  <a:pt x="16082963" y="0"/>
                </a:lnTo>
                <a:lnTo>
                  <a:pt x="16082963" y="6111339"/>
                </a:lnTo>
                <a:lnTo>
                  <a:pt x="0" y="6111339"/>
                </a:lnTo>
                <a:lnTo>
                  <a:pt x="0" y="0"/>
                </a:lnTo>
                <a:close/>
              </a:path>
            </a:pathLst>
          </a:custGeom>
          <a:blipFill>
            <a:blip r:embed="rId3"/>
            <a:stretch>
              <a:fillRect l="-1041" t="-9273" r="-121" b="-37484"/>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490222" y="-531887"/>
            <a:ext cx="15307556" cy="3081449"/>
            <a:chOff x="0" y="0"/>
            <a:chExt cx="20410074" cy="4108599"/>
          </a:xfrm>
        </p:grpSpPr>
        <p:sp>
          <p:nvSpPr>
            <p:cNvPr id="6" name="Freeform 6"/>
            <p:cNvSpPr/>
            <p:nvPr/>
          </p:nvSpPr>
          <p:spPr>
            <a:xfrm>
              <a:off x="0" y="0"/>
              <a:ext cx="20410074" cy="4108599"/>
            </a:xfrm>
            <a:custGeom>
              <a:avLst/>
              <a:gdLst/>
              <a:ahLst/>
              <a:cxnLst/>
              <a:rect l="l" t="t" r="r" b="b"/>
              <a:pathLst>
                <a:path w="20410074" h="4108599">
                  <a:moveTo>
                    <a:pt x="0" y="0"/>
                  </a:moveTo>
                  <a:lnTo>
                    <a:pt x="20410074" y="0"/>
                  </a:lnTo>
                  <a:lnTo>
                    <a:pt x="20410074" y="4108599"/>
                  </a:lnTo>
                  <a:lnTo>
                    <a:pt x="0" y="4108599"/>
                  </a:lnTo>
                  <a:close/>
                </a:path>
              </a:pathLst>
            </a:custGeom>
            <a:solidFill>
              <a:srgbClr val="000000">
                <a:alpha val="0"/>
              </a:srgbClr>
            </a:solidFill>
          </p:spPr>
        </p:sp>
        <p:sp>
          <p:nvSpPr>
            <p:cNvPr id="7" name="TextBox 7"/>
            <p:cNvSpPr txBox="1"/>
            <p:nvPr/>
          </p:nvSpPr>
          <p:spPr>
            <a:xfrm>
              <a:off x="0" y="-9525"/>
              <a:ext cx="20410074" cy="4118124"/>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Modules</a:t>
              </a:r>
            </a:p>
          </p:txBody>
        </p:sp>
      </p:grpSp>
      <p:sp>
        <p:nvSpPr>
          <p:cNvPr id="8" name="TextBox 8"/>
          <p:cNvSpPr txBox="1"/>
          <p:nvPr/>
        </p:nvSpPr>
        <p:spPr>
          <a:xfrm>
            <a:off x="1028700" y="1702105"/>
            <a:ext cx="5055493" cy="615950"/>
          </a:xfrm>
          <a:prstGeom prst="rect">
            <a:avLst/>
          </a:prstGeom>
        </p:spPr>
        <p:txBody>
          <a:bodyPr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User Interface Module </a:t>
            </a:r>
          </a:p>
        </p:txBody>
      </p:sp>
      <p:sp>
        <p:nvSpPr>
          <p:cNvPr id="9" name="TextBox 9"/>
          <p:cNvSpPr txBox="1"/>
          <p:nvPr/>
        </p:nvSpPr>
        <p:spPr>
          <a:xfrm>
            <a:off x="698056" y="2217786"/>
            <a:ext cx="5372100"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User Profile Module</a:t>
            </a:r>
          </a:p>
        </p:txBody>
      </p:sp>
      <p:sp>
        <p:nvSpPr>
          <p:cNvPr id="10" name="TextBox 10"/>
          <p:cNvSpPr txBox="1"/>
          <p:nvPr/>
        </p:nvSpPr>
        <p:spPr>
          <a:xfrm>
            <a:off x="870396" y="2739483"/>
            <a:ext cx="5372100"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Product Input Module</a:t>
            </a:r>
          </a:p>
        </p:txBody>
      </p:sp>
      <p:sp>
        <p:nvSpPr>
          <p:cNvPr id="11" name="TextBox 11"/>
          <p:cNvSpPr txBox="1"/>
          <p:nvPr/>
        </p:nvSpPr>
        <p:spPr>
          <a:xfrm>
            <a:off x="870396" y="3286541"/>
            <a:ext cx="4747915"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Calculation Engine</a:t>
            </a:r>
          </a:p>
        </p:txBody>
      </p:sp>
      <p:sp>
        <p:nvSpPr>
          <p:cNvPr id="12" name="TextBox 12"/>
          <p:cNvSpPr txBox="1"/>
          <p:nvPr/>
        </p:nvSpPr>
        <p:spPr>
          <a:xfrm>
            <a:off x="719361" y="3723744"/>
            <a:ext cx="4747915"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Database Module</a:t>
            </a:r>
          </a:p>
        </p:txBody>
      </p:sp>
      <p:sp>
        <p:nvSpPr>
          <p:cNvPr id="13" name="TextBox 13"/>
          <p:cNvSpPr txBox="1"/>
          <p:nvPr/>
        </p:nvSpPr>
        <p:spPr>
          <a:xfrm>
            <a:off x="769604" y="4239744"/>
            <a:ext cx="5372100"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Visualization Module</a:t>
            </a:r>
          </a:p>
        </p:txBody>
      </p:sp>
      <p:sp>
        <p:nvSpPr>
          <p:cNvPr id="14" name="TextBox 14"/>
          <p:cNvSpPr txBox="1"/>
          <p:nvPr/>
        </p:nvSpPr>
        <p:spPr>
          <a:xfrm>
            <a:off x="890449" y="4706569"/>
            <a:ext cx="6057900"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Recommendation Module</a:t>
            </a:r>
          </a:p>
        </p:txBody>
      </p:sp>
      <p:sp>
        <p:nvSpPr>
          <p:cNvPr id="15" name="TextBox 15"/>
          <p:cNvSpPr txBox="1"/>
          <p:nvPr/>
        </p:nvSpPr>
        <p:spPr>
          <a:xfrm>
            <a:off x="927907" y="5222569"/>
            <a:ext cx="5055493"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Localization Module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76337" y="-658728"/>
            <a:ext cx="15307556" cy="3081449"/>
            <a:chOff x="0" y="0"/>
            <a:chExt cx="20410074" cy="4108599"/>
          </a:xfrm>
        </p:grpSpPr>
        <p:sp>
          <p:nvSpPr>
            <p:cNvPr id="6" name="Freeform 6"/>
            <p:cNvSpPr/>
            <p:nvPr/>
          </p:nvSpPr>
          <p:spPr>
            <a:xfrm>
              <a:off x="0" y="0"/>
              <a:ext cx="20410074" cy="4108599"/>
            </a:xfrm>
            <a:custGeom>
              <a:avLst/>
              <a:gdLst/>
              <a:ahLst/>
              <a:cxnLst/>
              <a:rect l="l" t="t" r="r" b="b"/>
              <a:pathLst>
                <a:path w="20410074" h="4108599">
                  <a:moveTo>
                    <a:pt x="0" y="0"/>
                  </a:moveTo>
                  <a:lnTo>
                    <a:pt x="20410074" y="0"/>
                  </a:lnTo>
                  <a:lnTo>
                    <a:pt x="20410074" y="4108599"/>
                  </a:lnTo>
                  <a:lnTo>
                    <a:pt x="0" y="4108599"/>
                  </a:lnTo>
                  <a:close/>
                </a:path>
              </a:pathLst>
            </a:custGeom>
            <a:solidFill>
              <a:srgbClr val="000000">
                <a:alpha val="0"/>
              </a:srgbClr>
            </a:solidFill>
          </p:spPr>
        </p:sp>
        <p:sp>
          <p:nvSpPr>
            <p:cNvPr id="7" name="TextBox 7"/>
            <p:cNvSpPr txBox="1"/>
            <p:nvPr/>
          </p:nvSpPr>
          <p:spPr>
            <a:xfrm>
              <a:off x="0" y="-9525"/>
              <a:ext cx="20410074" cy="4118124"/>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Hardware and Software Details</a:t>
              </a:r>
            </a:p>
          </p:txBody>
        </p:sp>
      </p:grpSp>
      <p:sp>
        <p:nvSpPr>
          <p:cNvPr id="8" name="TextBox 8"/>
          <p:cNvSpPr txBox="1"/>
          <p:nvPr/>
        </p:nvSpPr>
        <p:spPr>
          <a:xfrm>
            <a:off x="1028700" y="1806771"/>
            <a:ext cx="2416084" cy="615950"/>
          </a:xfrm>
          <a:prstGeom prst="rect">
            <a:avLst/>
          </a:prstGeom>
        </p:spPr>
        <p:txBody>
          <a:bodyPr lIns="0" tIns="0" rIns="0" bIns="0" rtlCol="0" anchor="t">
            <a:spAutoFit/>
          </a:bodyPr>
          <a:lstStyle/>
          <a:p>
            <a:pPr algn="ctr">
              <a:lnSpc>
                <a:spcPts val="4900"/>
              </a:lnSpc>
              <a:spcBef>
                <a:spcPct val="0"/>
              </a:spcBef>
            </a:pPr>
            <a:r>
              <a:rPr lang="en-US" sz="3500" b="1">
                <a:solidFill>
                  <a:srgbClr val="000000"/>
                </a:solidFill>
                <a:latin typeface="Cambria Bold"/>
                <a:ea typeface="Cambria Bold"/>
                <a:cs typeface="Cambria Bold"/>
                <a:sym typeface="Cambria Bold"/>
              </a:rPr>
              <a:t>Hardware:</a:t>
            </a:r>
          </a:p>
        </p:txBody>
      </p:sp>
      <p:sp>
        <p:nvSpPr>
          <p:cNvPr id="9" name="TextBox 9"/>
          <p:cNvSpPr txBox="1"/>
          <p:nvPr/>
        </p:nvSpPr>
        <p:spPr>
          <a:xfrm>
            <a:off x="1176337" y="2590275"/>
            <a:ext cx="13863142" cy="1671319"/>
          </a:xfrm>
          <a:prstGeom prst="rect">
            <a:avLst/>
          </a:prstGeom>
        </p:spPr>
        <p:txBody>
          <a:bodyPr lIns="0" tIns="0" rIns="0" bIns="0" rtlCol="0" anchor="t">
            <a:spAutoFit/>
          </a:bodyPr>
          <a:lstStyle/>
          <a:p>
            <a:pPr marL="690885" lvl="1" indent="-345443" algn="l">
              <a:lnSpc>
                <a:spcPts val="4480"/>
              </a:lnSpc>
              <a:buFont typeface="Arial"/>
              <a:buChar char="•"/>
            </a:pPr>
            <a:r>
              <a:rPr lang="en-US" sz="3200" dirty="0">
                <a:solidFill>
                  <a:srgbClr val="000000"/>
                </a:solidFill>
                <a:latin typeface="Cambria"/>
                <a:ea typeface="Cambria"/>
                <a:cs typeface="Cambria"/>
                <a:sym typeface="Cambria"/>
              </a:rPr>
              <a:t>Development: i5 processor, 8 GB RAM, 20 GB storage, Windows/Linux/Mac.</a:t>
            </a:r>
          </a:p>
          <a:p>
            <a:pPr marL="690885" lvl="1" indent="-345443" algn="l">
              <a:lnSpc>
                <a:spcPts val="4480"/>
              </a:lnSpc>
              <a:buFont typeface="Arial"/>
              <a:buChar char="•"/>
            </a:pPr>
            <a:r>
              <a:rPr lang="en-US" sz="3200" dirty="0">
                <a:solidFill>
                  <a:srgbClr val="000000"/>
                </a:solidFill>
                <a:latin typeface="Cambria"/>
                <a:ea typeface="Cambria"/>
                <a:cs typeface="Cambria"/>
                <a:sym typeface="Cambria"/>
              </a:rPr>
              <a:t>Deployment: 2 vCPUs, 4–8 GB RAM, 50 GB SSD, AWS/Heroku/Cloud hosting.</a:t>
            </a:r>
          </a:p>
          <a:p>
            <a:pPr marL="690885" lvl="1" indent="-345443" algn="l">
              <a:lnSpc>
                <a:spcPts val="4480"/>
              </a:lnSpc>
              <a:buFont typeface="Arial"/>
              <a:buChar char="•"/>
            </a:pPr>
            <a:r>
              <a:rPr lang="en-US" sz="3200" dirty="0">
                <a:solidFill>
                  <a:srgbClr val="000000"/>
                </a:solidFill>
                <a:latin typeface="Cambria"/>
                <a:ea typeface="Cambria"/>
                <a:cs typeface="Cambria"/>
                <a:sym typeface="Cambria"/>
              </a:rPr>
              <a:t>Optional: NVIDIA GPU for AI/ML module.</a:t>
            </a:r>
          </a:p>
        </p:txBody>
      </p:sp>
      <p:sp>
        <p:nvSpPr>
          <p:cNvPr id="10" name="TextBox 10"/>
          <p:cNvSpPr txBox="1"/>
          <p:nvPr/>
        </p:nvSpPr>
        <p:spPr>
          <a:xfrm>
            <a:off x="843710" y="4802637"/>
            <a:ext cx="2786063" cy="573362"/>
          </a:xfrm>
          <a:prstGeom prst="rect">
            <a:avLst/>
          </a:prstGeom>
        </p:spPr>
        <p:txBody>
          <a:bodyPr wrap="square" lIns="0" tIns="0" rIns="0" bIns="0" rtlCol="0" anchor="t">
            <a:spAutoFit/>
          </a:bodyPr>
          <a:lstStyle/>
          <a:p>
            <a:pPr algn="ctr">
              <a:lnSpc>
                <a:spcPts val="4900"/>
              </a:lnSpc>
              <a:spcBef>
                <a:spcPct val="0"/>
              </a:spcBef>
            </a:pPr>
            <a:r>
              <a:rPr lang="en-US" sz="3500" b="1" dirty="0">
                <a:solidFill>
                  <a:srgbClr val="000000"/>
                </a:solidFill>
                <a:latin typeface="Cambria Bold"/>
                <a:ea typeface="Cambria Bold"/>
                <a:cs typeface="Cambria Bold"/>
                <a:sym typeface="Cambria Bold"/>
              </a:rPr>
              <a:t>Software:</a:t>
            </a:r>
          </a:p>
        </p:txBody>
      </p:sp>
      <p:sp>
        <p:nvSpPr>
          <p:cNvPr id="11" name="TextBox 11"/>
          <p:cNvSpPr txBox="1"/>
          <p:nvPr/>
        </p:nvSpPr>
        <p:spPr>
          <a:xfrm>
            <a:off x="1176337" y="5474337"/>
            <a:ext cx="13665300" cy="2257413"/>
          </a:xfrm>
          <a:prstGeom prst="rect">
            <a:avLst/>
          </a:prstGeom>
        </p:spPr>
        <p:txBody>
          <a:bodyPr lIns="0" tIns="0" rIns="0" bIns="0" rtlCol="0" anchor="t">
            <a:spAutoFit/>
          </a:bodyPr>
          <a:lstStyle/>
          <a:p>
            <a:pPr marL="690885" lvl="1" indent="-345443" algn="l">
              <a:lnSpc>
                <a:spcPts val="4480"/>
              </a:lnSpc>
              <a:buFont typeface="Arial"/>
              <a:buChar char="•"/>
            </a:pPr>
            <a:r>
              <a:rPr lang="en-US" sz="3200" dirty="0">
                <a:solidFill>
                  <a:srgbClr val="000000"/>
                </a:solidFill>
                <a:latin typeface="Cambria"/>
                <a:ea typeface="Cambria"/>
                <a:cs typeface="Cambria"/>
                <a:sym typeface="Cambria"/>
              </a:rPr>
              <a:t>Backend: Python 3.8+, Flask, flask-</a:t>
            </a:r>
            <a:r>
              <a:rPr lang="en-US" sz="3200" dirty="0" err="1">
                <a:solidFill>
                  <a:srgbClr val="000000"/>
                </a:solidFill>
                <a:latin typeface="Cambria"/>
                <a:ea typeface="Cambria"/>
                <a:cs typeface="Cambria"/>
                <a:sym typeface="Cambria"/>
              </a:rPr>
              <a:t>cors</a:t>
            </a:r>
            <a:r>
              <a:rPr lang="en-US" sz="3200" dirty="0">
                <a:solidFill>
                  <a:srgbClr val="000000"/>
                </a:solidFill>
                <a:latin typeface="Cambria"/>
                <a:ea typeface="Cambria"/>
                <a:cs typeface="Cambria"/>
                <a:sym typeface="Cambria"/>
              </a:rPr>
              <a:t>, python-</a:t>
            </a:r>
            <a:r>
              <a:rPr lang="en-US" sz="3200" dirty="0" err="1">
                <a:solidFill>
                  <a:srgbClr val="000000"/>
                </a:solidFill>
                <a:latin typeface="Cambria"/>
                <a:ea typeface="Cambria"/>
                <a:cs typeface="Cambria"/>
                <a:sym typeface="Cambria"/>
              </a:rPr>
              <a:t>dotenv</a:t>
            </a:r>
            <a:r>
              <a:rPr lang="en-US" sz="3200" dirty="0">
                <a:solidFill>
                  <a:srgbClr val="000000"/>
                </a:solidFill>
                <a:latin typeface="Cambria"/>
                <a:ea typeface="Cambria"/>
                <a:cs typeface="Cambria"/>
                <a:sym typeface="Cambria"/>
              </a:rPr>
              <a:t>, JSON dataset.</a:t>
            </a:r>
          </a:p>
          <a:p>
            <a:pPr marL="690885" lvl="1" indent="-345443" algn="l">
              <a:lnSpc>
                <a:spcPts val="4480"/>
              </a:lnSpc>
              <a:buFont typeface="Arial"/>
              <a:buChar char="•"/>
            </a:pPr>
            <a:r>
              <a:rPr lang="en-US" sz="3200" dirty="0">
                <a:solidFill>
                  <a:srgbClr val="000000"/>
                </a:solidFill>
                <a:latin typeface="Cambria"/>
                <a:ea typeface="Cambria"/>
                <a:cs typeface="Cambria"/>
                <a:sym typeface="Cambria"/>
              </a:rPr>
              <a:t>Frontend: React 18.2, Tesseract.js (OCR), Axios, Parcel bundler.</a:t>
            </a:r>
          </a:p>
          <a:p>
            <a:pPr marL="690885" lvl="1" indent="-345443" algn="l">
              <a:lnSpc>
                <a:spcPts val="4480"/>
              </a:lnSpc>
              <a:buFont typeface="Arial"/>
              <a:buChar char="•"/>
            </a:pPr>
            <a:r>
              <a:rPr lang="en-US" sz="3200" dirty="0">
                <a:solidFill>
                  <a:srgbClr val="000000"/>
                </a:solidFill>
                <a:latin typeface="Cambria"/>
                <a:ea typeface="Cambria"/>
                <a:cs typeface="Cambria"/>
                <a:sym typeface="Cambria"/>
              </a:rPr>
              <a:t>Database: JSON (current), expandable to SQLite/PostgreSQL/MongoDB.</a:t>
            </a:r>
          </a:p>
          <a:p>
            <a:pPr marL="690885" lvl="1" indent="-345443" algn="l">
              <a:lnSpc>
                <a:spcPts val="4480"/>
              </a:lnSpc>
              <a:buFont typeface="Arial"/>
              <a:buChar char="•"/>
            </a:pPr>
            <a:r>
              <a:rPr lang="en-US" sz="3200" dirty="0">
                <a:solidFill>
                  <a:srgbClr val="000000"/>
                </a:solidFill>
                <a:latin typeface="Cambria"/>
                <a:ea typeface="Cambria"/>
                <a:cs typeface="Cambria"/>
                <a:sym typeface="Cambria"/>
              </a:rPr>
              <a:t>Tools: </a:t>
            </a:r>
            <a:r>
              <a:rPr lang="en-US" sz="3200" dirty="0" err="1">
                <a:solidFill>
                  <a:srgbClr val="000000"/>
                </a:solidFill>
                <a:latin typeface="Cambria"/>
                <a:ea typeface="Cambria"/>
                <a:cs typeface="Cambria"/>
                <a:sym typeface="Cambria"/>
              </a:rPr>
              <a:t>npm</a:t>
            </a:r>
            <a:r>
              <a:rPr lang="en-US" sz="3200" dirty="0">
                <a:solidFill>
                  <a:srgbClr val="000000"/>
                </a:solidFill>
                <a:latin typeface="Cambria"/>
                <a:ea typeface="Cambria"/>
                <a:cs typeface="Cambria"/>
                <a:sym typeface="Cambria"/>
              </a:rPr>
              <a:t>/pip, VS Code, Docker (optional), Cloud (AWS/GCP).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76337" y="-658728"/>
            <a:ext cx="15307556" cy="3081449"/>
            <a:chOff x="0" y="0"/>
            <a:chExt cx="20410074" cy="4108599"/>
          </a:xfrm>
        </p:grpSpPr>
        <p:sp>
          <p:nvSpPr>
            <p:cNvPr id="6" name="Freeform 6"/>
            <p:cNvSpPr/>
            <p:nvPr/>
          </p:nvSpPr>
          <p:spPr>
            <a:xfrm>
              <a:off x="0" y="0"/>
              <a:ext cx="20410074" cy="4108599"/>
            </a:xfrm>
            <a:custGeom>
              <a:avLst/>
              <a:gdLst/>
              <a:ahLst/>
              <a:cxnLst/>
              <a:rect l="l" t="t" r="r" b="b"/>
              <a:pathLst>
                <a:path w="20410074" h="4108599">
                  <a:moveTo>
                    <a:pt x="0" y="0"/>
                  </a:moveTo>
                  <a:lnTo>
                    <a:pt x="20410074" y="0"/>
                  </a:lnTo>
                  <a:lnTo>
                    <a:pt x="20410074" y="4108599"/>
                  </a:lnTo>
                  <a:lnTo>
                    <a:pt x="0" y="4108599"/>
                  </a:lnTo>
                  <a:close/>
                </a:path>
              </a:pathLst>
            </a:custGeom>
            <a:solidFill>
              <a:srgbClr val="000000">
                <a:alpha val="0"/>
              </a:srgbClr>
            </a:solidFill>
          </p:spPr>
        </p:sp>
        <p:sp>
          <p:nvSpPr>
            <p:cNvPr id="7" name="TextBox 7"/>
            <p:cNvSpPr txBox="1"/>
            <p:nvPr/>
          </p:nvSpPr>
          <p:spPr>
            <a:xfrm>
              <a:off x="0" y="-9525"/>
              <a:ext cx="20410074" cy="4118124"/>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Timeline(Gantt Chart)</a:t>
              </a:r>
            </a:p>
          </p:txBody>
        </p:sp>
      </p:grpSp>
      <p:sp>
        <p:nvSpPr>
          <p:cNvPr id="8" name="TextBox 8"/>
          <p:cNvSpPr txBox="1"/>
          <p:nvPr/>
        </p:nvSpPr>
        <p:spPr>
          <a:xfrm>
            <a:off x="798512" y="1806771"/>
            <a:ext cx="14136687"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Phase 1: Requirement Analysis &amp; Feasibility Study (Weeks 1–2)</a:t>
            </a:r>
          </a:p>
        </p:txBody>
      </p:sp>
      <p:sp>
        <p:nvSpPr>
          <p:cNvPr id="9" name="TextBox 9"/>
          <p:cNvSpPr txBox="1"/>
          <p:nvPr/>
        </p:nvSpPr>
        <p:spPr>
          <a:xfrm>
            <a:off x="798513" y="2607949"/>
            <a:ext cx="12003087"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Phase 2: System Design &amp; Architecture (Weeks 3–4)</a:t>
            </a:r>
          </a:p>
        </p:txBody>
      </p:sp>
      <p:sp>
        <p:nvSpPr>
          <p:cNvPr id="10" name="TextBox 10"/>
          <p:cNvSpPr txBox="1"/>
          <p:nvPr/>
        </p:nvSpPr>
        <p:spPr>
          <a:xfrm>
            <a:off x="798513" y="3404873"/>
            <a:ext cx="14974887"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Phase 3: Prototype Development &amp; Core Functionality (Weeks 5–8)</a:t>
            </a:r>
          </a:p>
        </p:txBody>
      </p:sp>
      <p:sp>
        <p:nvSpPr>
          <p:cNvPr id="11" name="TextBox 11"/>
          <p:cNvSpPr txBox="1"/>
          <p:nvPr/>
        </p:nvSpPr>
        <p:spPr>
          <a:xfrm>
            <a:off x="798512" y="4201798"/>
            <a:ext cx="15307555"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Phase 4:Advanced Features &amp; Multi-language Support (Weeks 9–12)</a:t>
            </a:r>
          </a:p>
        </p:txBody>
      </p:sp>
      <p:sp>
        <p:nvSpPr>
          <p:cNvPr id="12" name="TextBox 12"/>
          <p:cNvSpPr txBox="1"/>
          <p:nvPr/>
        </p:nvSpPr>
        <p:spPr>
          <a:xfrm>
            <a:off x="798512" y="4998723"/>
            <a:ext cx="14670087"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Phase 5: Testing, Feedback &amp; Launch Preparation (Weeks 13–16)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76337" y="-658728"/>
            <a:ext cx="15307556" cy="3081449"/>
            <a:chOff x="0" y="0"/>
            <a:chExt cx="20410074" cy="4108599"/>
          </a:xfrm>
        </p:grpSpPr>
        <p:sp>
          <p:nvSpPr>
            <p:cNvPr id="6" name="Freeform 6"/>
            <p:cNvSpPr/>
            <p:nvPr/>
          </p:nvSpPr>
          <p:spPr>
            <a:xfrm>
              <a:off x="0" y="0"/>
              <a:ext cx="20410074" cy="4108599"/>
            </a:xfrm>
            <a:custGeom>
              <a:avLst/>
              <a:gdLst/>
              <a:ahLst/>
              <a:cxnLst/>
              <a:rect l="l" t="t" r="r" b="b"/>
              <a:pathLst>
                <a:path w="20410074" h="4108599">
                  <a:moveTo>
                    <a:pt x="0" y="0"/>
                  </a:moveTo>
                  <a:lnTo>
                    <a:pt x="20410074" y="0"/>
                  </a:lnTo>
                  <a:lnTo>
                    <a:pt x="20410074" y="4108599"/>
                  </a:lnTo>
                  <a:lnTo>
                    <a:pt x="0" y="4108599"/>
                  </a:lnTo>
                  <a:close/>
                </a:path>
              </a:pathLst>
            </a:custGeom>
            <a:solidFill>
              <a:srgbClr val="000000">
                <a:alpha val="0"/>
              </a:srgbClr>
            </a:solidFill>
          </p:spPr>
        </p:sp>
        <p:sp>
          <p:nvSpPr>
            <p:cNvPr id="7" name="TextBox 7"/>
            <p:cNvSpPr txBox="1"/>
            <p:nvPr/>
          </p:nvSpPr>
          <p:spPr>
            <a:xfrm>
              <a:off x="0" y="-9525"/>
              <a:ext cx="20410074" cy="4118124"/>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Timeline(Gantt Chart)</a:t>
              </a:r>
            </a:p>
          </p:txBody>
        </p:sp>
      </p:grpSp>
      <p:sp>
        <p:nvSpPr>
          <p:cNvPr id="8" name="Freeform 8"/>
          <p:cNvSpPr/>
          <p:nvPr/>
        </p:nvSpPr>
        <p:spPr>
          <a:xfrm>
            <a:off x="2357606" y="1701292"/>
            <a:ext cx="12825727" cy="7027502"/>
          </a:xfrm>
          <a:custGeom>
            <a:avLst/>
            <a:gdLst/>
            <a:ahLst/>
            <a:cxnLst/>
            <a:rect l="l" t="t" r="r" b="b"/>
            <a:pathLst>
              <a:path w="12825727" h="7027502">
                <a:moveTo>
                  <a:pt x="0" y="0"/>
                </a:moveTo>
                <a:lnTo>
                  <a:pt x="12825728" y="0"/>
                </a:lnTo>
                <a:lnTo>
                  <a:pt x="12825728" y="7027502"/>
                </a:lnTo>
                <a:lnTo>
                  <a:pt x="0" y="7027502"/>
                </a:lnTo>
                <a:lnTo>
                  <a:pt x="0" y="0"/>
                </a:lnTo>
                <a:close/>
              </a:path>
            </a:pathLst>
          </a:custGeom>
          <a:blipFill>
            <a:blip r:embed="rId3"/>
            <a:stretch>
              <a:fillRect t="-17290" b="-4305"/>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576316" y="640080"/>
            <a:ext cx="15544800" cy="594360"/>
            <a:chOff x="0" y="0"/>
            <a:chExt cx="20726400" cy="792480"/>
          </a:xfrm>
        </p:grpSpPr>
        <p:sp>
          <p:nvSpPr>
            <p:cNvPr id="6" name="Freeform 6"/>
            <p:cNvSpPr/>
            <p:nvPr/>
          </p:nvSpPr>
          <p:spPr>
            <a:xfrm>
              <a:off x="0" y="0"/>
              <a:ext cx="20726400" cy="792480"/>
            </a:xfrm>
            <a:custGeom>
              <a:avLst/>
              <a:gdLst/>
              <a:ahLst/>
              <a:cxnLst/>
              <a:rect l="l" t="t" r="r" b="b"/>
              <a:pathLst>
                <a:path w="20726400" h="792480">
                  <a:moveTo>
                    <a:pt x="0" y="0"/>
                  </a:moveTo>
                  <a:lnTo>
                    <a:pt x="20726400" y="0"/>
                  </a:lnTo>
                  <a:lnTo>
                    <a:pt x="20726400" y="792480"/>
                  </a:lnTo>
                  <a:lnTo>
                    <a:pt x="0" y="792480"/>
                  </a:lnTo>
                  <a:close/>
                </a:path>
              </a:pathLst>
            </a:custGeom>
            <a:solidFill>
              <a:srgbClr val="000000">
                <a:alpha val="0"/>
              </a:srgbClr>
            </a:solidFill>
          </p:spPr>
        </p:sp>
        <p:sp>
          <p:nvSpPr>
            <p:cNvPr id="7" name="TextBox 7"/>
            <p:cNvSpPr txBox="1"/>
            <p:nvPr/>
          </p:nvSpPr>
          <p:spPr>
            <a:xfrm>
              <a:off x="0" y="-19050"/>
              <a:ext cx="20726400" cy="811530"/>
            </a:xfrm>
            <a:prstGeom prst="rect">
              <a:avLst/>
            </a:prstGeom>
          </p:spPr>
          <p:txBody>
            <a:bodyPr lIns="0" tIns="0" rIns="0" bIns="0" rtlCol="0" anchor="ctr"/>
            <a:lstStyle/>
            <a:p>
              <a:pPr algn="l">
                <a:lnSpc>
                  <a:spcPts val="5040"/>
                </a:lnSpc>
              </a:pPr>
              <a:r>
                <a:rPr lang="en-US" sz="4200" b="1" spc="6">
                  <a:solidFill>
                    <a:srgbClr val="17365D"/>
                  </a:solidFill>
                  <a:latin typeface="DejaVu Sans Bold"/>
                  <a:ea typeface="DejaVu Sans Bold"/>
                  <a:cs typeface="DejaVu Sans Bold"/>
                  <a:sym typeface="DejaVu Sans Bold"/>
                </a:rPr>
                <a:t>GitHub Link</a:t>
              </a:r>
            </a:p>
          </p:txBody>
        </p:sp>
      </p:grpSp>
      <p:sp>
        <p:nvSpPr>
          <p:cNvPr id="8" name="TextBox 8"/>
          <p:cNvSpPr txBox="1"/>
          <p:nvPr/>
        </p:nvSpPr>
        <p:spPr>
          <a:xfrm>
            <a:off x="2057400" y="2748618"/>
            <a:ext cx="13487430" cy="461665"/>
          </a:xfrm>
          <a:prstGeom prst="rect">
            <a:avLst/>
          </a:prstGeom>
        </p:spPr>
        <p:txBody>
          <a:bodyPr lIns="0" tIns="0" rIns="0" bIns="0" rtlCol="0" anchor="t">
            <a:spAutoFit/>
          </a:bodyPr>
          <a:lstStyle/>
          <a:p>
            <a:pPr algn="ctr">
              <a:lnSpc>
                <a:spcPts val="3600"/>
              </a:lnSpc>
            </a:pPr>
            <a:r>
              <a:rPr lang="en-US" sz="3000" b="1" u="sng" spc="4" dirty="0">
                <a:solidFill>
                  <a:srgbClr val="0000FF"/>
                </a:solidFill>
                <a:latin typeface="DejaVu Sans Bold"/>
                <a:ea typeface="DejaVu Sans Bold"/>
                <a:cs typeface="DejaVu Sans Bold"/>
                <a:sym typeface="DejaVu Sans Bold"/>
                <a:hlinkClick r:id="rId3" tooltip="https://github.com/swati787"/>
              </a:rPr>
              <a:t>https://github.com/Rashmi83-colab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9525"/>
              <a:ext cx="21336000" cy="984525"/>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References (IEEE Paper format)</a:t>
              </a:r>
            </a:p>
          </p:txBody>
        </p:sp>
      </p:grpSp>
      <p:grpSp>
        <p:nvGrpSpPr>
          <p:cNvPr id="8" name="Group 8"/>
          <p:cNvGrpSpPr/>
          <p:nvPr/>
        </p:nvGrpSpPr>
        <p:grpSpPr>
          <a:xfrm>
            <a:off x="1196390" y="2344804"/>
            <a:ext cx="16024810" cy="5692854"/>
            <a:chOff x="-30413" y="-634723"/>
            <a:chExt cx="21366413" cy="7590473"/>
          </a:xfrm>
        </p:grpSpPr>
        <p:sp>
          <p:nvSpPr>
            <p:cNvPr id="9" name="Freeform 9"/>
            <p:cNvSpPr/>
            <p:nvPr/>
          </p:nvSpPr>
          <p:spPr>
            <a:xfrm>
              <a:off x="-30413" y="-634723"/>
              <a:ext cx="21336000" cy="6955750"/>
            </a:xfrm>
            <a:custGeom>
              <a:avLst/>
              <a:gdLst/>
              <a:ahLst/>
              <a:cxnLst/>
              <a:rect l="l" t="t" r="r" b="b"/>
              <a:pathLst>
                <a:path w="21336000" h="6955750">
                  <a:moveTo>
                    <a:pt x="0" y="0"/>
                  </a:moveTo>
                  <a:lnTo>
                    <a:pt x="21336000" y="0"/>
                  </a:lnTo>
                  <a:lnTo>
                    <a:pt x="21336000" y="6955750"/>
                  </a:lnTo>
                  <a:lnTo>
                    <a:pt x="0" y="6955750"/>
                  </a:lnTo>
                  <a:close/>
                </a:path>
              </a:pathLst>
            </a:custGeom>
            <a:solidFill>
              <a:srgbClr val="000000">
                <a:alpha val="0"/>
              </a:srgbClr>
            </a:solidFill>
          </p:spPr>
        </p:sp>
        <p:sp>
          <p:nvSpPr>
            <p:cNvPr id="10" name="TextBox 10"/>
            <p:cNvSpPr txBox="1"/>
            <p:nvPr/>
          </p:nvSpPr>
          <p:spPr>
            <a:xfrm>
              <a:off x="0" y="-66675"/>
              <a:ext cx="21336000" cy="7022425"/>
            </a:xfrm>
            <a:prstGeom prst="rect">
              <a:avLst/>
            </a:prstGeom>
          </p:spPr>
          <p:txBody>
            <a:bodyPr lIns="0" tIns="0" rIns="0" bIns="0" rtlCol="0" anchor="ctr"/>
            <a:lstStyle/>
            <a:p>
              <a:pPr marL="542925" lvl="1" indent="-271462" algn="l">
                <a:lnSpc>
                  <a:spcPts val="3600"/>
                </a:lnSpc>
                <a:buFont typeface="Arial"/>
                <a:buChar char="•"/>
              </a:pPr>
              <a:r>
                <a:rPr lang="en-US" sz="3000" dirty="0">
                  <a:solidFill>
                    <a:srgbClr val="000000"/>
                  </a:solidFill>
                  <a:latin typeface="Arial MT Pro"/>
                  <a:ea typeface="Arial MT Pro"/>
                  <a:cs typeface="Arial MT Pro"/>
                  <a:sym typeface="Arial MT Pro"/>
                </a:rPr>
                <a:t>H. </a:t>
              </a:r>
              <a:r>
                <a:rPr lang="en-US" sz="3000" dirty="0" err="1">
                  <a:solidFill>
                    <a:srgbClr val="000000"/>
                  </a:solidFill>
                  <a:latin typeface="Arial MT Pro"/>
                  <a:ea typeface="Arial MT Pro"/>
                  <a:cs typeface="Arial MT Pro"/>
                  <a:sym typeface="Arial MT Pro"/>
                </a:rPr>
                <a:t>Gerbens-Leenes</a:t>
              </a:r>
              <a:r>
                <a:rPr lang="en-US" sz="3000" dirty="0">
                  <a:solidFill>
                    <a:srgbClr val="000000"/>
                  </a:solidFill>
                  <a:latin typeface="Arial MT Pro"/>
                  <a:ea typeface="Arial MT Pro"/>
                  <a:cs typeface="Arial MT Pro"/>
                  <a:sym typeface="Arial MT Pro"/>
                </a:rPr>
                <a:t>, A. Y. Hoekstra, and T. Van der Meer, “The water footprint of energy from biomass: A quantitative assessment and consequences of an increasing share of bio-energy in energy supply,” Ecological Economics, vol. 68, no. 4, pp. 1052–1060, Feb. 2009.</a:t>
              </a:r>
            </a:p>
            <a:p>
              <a:pPr marL="542925" lvl="1" indent="-271462" algn="l">
                <a:lnSpc>
                  <a:spcPts val="3600"/>
                </a:lnSpc>
              </a:pPr>
              <a:endParaRPr lang="en-US" sz="3000" dirty="0">
                <a:solidFill>
                  <a:srgbClr val="000000"/>
                </a:solidFill>
                <a:latin typeface="Arial MT Pro"/>
                <a:ea typeface="Arial MT Pro"/>
                <a:cs typeface="Arial MT Pro"/>
                <a:sym typeface="Arial MT Pro"/>
              </a:endParaRPr>
            </a:p>
            <a:p>
              <a:pPr marL="542925" lvl="1" indent="-271462" algn="l">
                <a:lnSpc>
                  <a:spcPts val="3600"/>
                </a:lnSpc>
                <a:buFont typeface="Arial"/>
                <a:buChar char="•"/>
              </a:pPr>
              <a:r>
                <a:rPr lang="en-US" sz="3000" dirty="0">
                  <a:solidFill>
                    <a:srgbClr val="000000"/>
                  </a:solidFill>
                  <a:latin typeface="Arial MT Pro"/>
                  <a:ea typeface="Arial MT Pro"/>
                  <a:cs typeface="Arial MT Pro"/>
                  <a:sym typeface="Arial MT Pro"/>
                </a:rPr>
                <a:t>A. S. Shrestha, P. Shukla, and R. K. Gupta, “Blockchain-based solutions for sustainable water management,” IEEE Access, vol. 10, pp. 12548–12560, Feb. 2022.</a:t>
              </a:r>
            </a:p>
            <a:p>
              <a:pPr marL="542925" lvl="1" indent="-271462" algn="l">
                <a:lnSpc>
                  <a:spcPts val="3600"/>
                </a:lnSpc>
              </a:pPr>
              <a:endParaRPr lang="en-US" sz="3000" dirty="0">
                <a:solidFill>
                  <a:srgbClr val="000000"/>
                </a:solidFill>
                <a:latin typeface="Arial MT Pro"/>
                <a:ea typeface="Arial MT Pro"/>
                <a:cs typeface="Arial MT Pro"/>
                <a:sym typeface="Arial MT Pro"/>
              </a:endParaRPr>
            </a:p>
            <a:p>
              <a:pPr marL="542925" lvl="1" indent="-271462" algn="l">
                <a:lnSpc>
                  <a:spcPts val="3600"/>
                </a:lnSpc>
                <a:buFont typeface="Arial"/>
                <a:buChar char="•"/>
              </a:pPr>
              <a:r>
                <a:rPr lang="en-US" sz="3000" dirty="0">
                  <a:solidFill>
                    <a:srgbClr val="000000"/>
                  </a:solidFill>
                  <a:latin typeface="Arial MT Pro"/>
                  <a:ea typeface="Arial MT Pro"/>
                  <a:cs typeface="Arial MT Pro"/>
                  <a:sym typeface="Arial MT Pro"/>
                </a:rPr>
                <a:t>L. Zhang, K. Li, and H. Wang, “Big data-driven approaches for environmental sustainability,” IEEE Transactions on Big Data, vol. 7, no. 3, pp. 456–468, Jun. 2021</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6124216" y="2161972"/>
            <a:ext cx="5839957" cy="5903206"/>
            <a:chOff x="0" y="0"/>
            <a:chExt cx="7786610" cy="7870942"/>
          </a:xfrm>
        </p:grpSpPr>
        <p:sp>
          <p:nvSpPr>
            <p:cNvPr id="6" name="Freeform 6"/>
            <p:cNvSpPr/>
            <p:nvPr/>
          </p:nvSpPr>
          <p:spPr>
            <a:xfrm>
              <a:off x="0" y="0"/>
              <a:ext cx="7786624" cy="7870952"/>
            </a:xfrm>
            <a:custGeom>
              <a:avLst/>
              <a:gdLst/>
              <a:ahLst/>
              <a:cxnLst/>
              <a:rect l="l" t="t" r="r" b="b"/>
              <a:pathLst>
                <a:path w="7786624" h="7870952">
                  <a:moveTo>
                    <a:pt x="0" y="0"/>
                  </a:moveTo>
                  <a:lnTo>
                    <a:pt x="7786624" y="0"/>
                  </a:lnTo>
                  <a:lnTo>
                    <a:pt x="7786624" y="7870952"/>
                  </a:lnTo>
                  <a:lnTo>
                    <a:pt x="0" y="7870952"/>
                  </a:lnTo>
                  <a:lnTo>
                    <a:pt x="0" y="0"/>
                  </a:lnTo>
                  <a:close/>
                </a:path>
              </a:pathLst>
            </a:custGeom>
            <a:blipFill>
              <a:blip r:embed="rId3"/>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9525"/>
              <a:ext cx="21336000" cy="984525"/>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Content</a:t>
              </a:r>
            </a:p>
          </p:txBody>
        </p:sp>
      </p:grpSp>
      <p:sp>
        <p:nvSpPr>
          <p:cNvPr id="8" name="TextBox 8"/>
          <p:cNvSpPr txBox="1"/>
          <p:nvPr/>
        </p:nvSpPr>
        <p:spPr>
          <a:xfrm>
            <a:off x="1075098" y="2073659"/>
            <a:ext cx="15819150" cy="6713141"/>
          </a:xfrm>
          <a:prstGeom prst="rect">
            <a:avLst/>
          </a:prstGeom>
        </p:spPr>
        <p:txBody>
          <a:bodyPr lIns="0" tIns="0" rIns="0" bIns="0" rtlCol="0" anchor="t">
            <a:spAutoFit/>
          </a:bodyPr>
          <a:lstStyle/>
          <a:p>
            <a:pPr marL="669727" lvl="1" indent="-334863" algn="just">
              <a:lnSpc>
                <a:spcPts val="4680"/>
              </a:lnSpc>
              <a:buFont typeface="Arial"/>
              <a:buChar char="•"/>
            </a:pPr>
            <a:r>
              <a:rPr lang="en-US" sz="2437">
                <a:solidFill>
                  <a:srgbClr val="000000"/>
                </a:solidFill>
                <a:latin typeface="Cambria"/>
                <a:ea typeface="Cambria"/>
                <a:cs typeface="Cambria"/>
                <a:sym typeface="Cambria"/>
              </a:rPr>
              <a:t>Overview ( problems , objectives and approach)</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Research papers(literature survey)</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 Objectives </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Existing methods and drawbacks</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Proposed methods and feasibility study</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Architecture Diagram</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Modules</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Hardware and software</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Timeline(gantt chart)</a:t>
            </a:r>
          </a:p>
          <a:p>
            <a:pPr marL="635794" lvl="1" indent="-317897" algn="just">
              <a:lnSpc>
                <a:spcPts val="4320"/>
              </a:lnSpc>
              <a:buFont typeface="Arial"/>
              <a:buChar char="•"/>
            </a:pPr>
            <a:r>
              <a:rPr lang="en-US" sz="2250">
                <a:solidFill>
                  <a:srgbClr val="000000"/>
                </a:solidFill>
                <a:latin typeface="Cambria"/>
                <a:ea typeface="Cambria"/>
                <a:cs typeface="Cambria"/>
                <a:sym typeface="Cambria"/>
              </a:rPr>
              <a:t>References</a:t>
            </a:r>
          </a:p>
          <a:p>
            <a:pPr marL="635794" lvl="1" indent="-317897" algn="just">
              <a:lnSpc>
                <a:spcPts val="4320"/>
              </a:lnSpc>
            </a:pPr>
            <a:endParaRPr lang="en-US" sz="2250">
              <a:solidFill>
                <a:srgbClr val="000000"/>
              </a:solidFill>
              <a:latin typeface="Cambria"/>
              <a:ea typeface="Cambria"/>
              <a:cs typeface="Cambria"/>
              <a:sym typeface="Cambria"/>
            </a:endParaRPr>
          </a:p>
          <a:p>
            <a:pPr marL="635794" lvl="1" indent="-317897" algn="just">
              <a:lnSpc>
                <a:spcPts val="4320"/>
              </a:lnSpc>
            </a:pPr>
            <a:endParaRPr lang="en-US" sz="2250">
              <a:solidFill>
                <a:srgbClr val="000000"/>
              </a:solidFill>
              <a:latin typeface="Cambria"/>
              <a:ea typeface="Cambria"/>
              <a:cs typeface="Cambria"/>
              <a:sym typeface="Cambria"/>
            </a:endParaRPr>
          </a:p>
          <a:p>
            <a:pPr marL="635794" lvl="1" indent="-317897" algn="just">
              <a:lnSpc>
                <a:spcPts val="4320"/>
              </a:lnSpc>
            </a:pPr>
            <a:endParaRPr lang="en-US" sz="2250">
              <a:solidFill>
                <a:srgbClr val="000000"/>
              </a:solidFill>
              <a:latin typeface="Cambria"/>
              <a:ea typeface="Cambria"/>
              <a:cs typeface="Cambria"/>
              <a:sym typeface="Cambria"/>
            </a:endParaRPr>
          </a:p>
          <a:p>
            <a:pPr marL="635794" lvl="1" indent="-317897" algn="just">
              <a:lnSpc>
                <a:spcPts val="4320"/>
              </a:lnSpc>
            </a:pPr>
            <a:endParaRPr lang="en-US" sz="2250">
              <a:solidFill>
                <a:srgbClr val="000000"/>
              </a:solidFill>
              <a:latin typeface="Cambria"/>
              <a:ea typeface="Cambria"/>
              <a:cs typeface="Cambria"/>
              <a:sym typeface="Cambria"/>
            </a:endParaRPr>
          </a:p>
          <a:p>
            <a:pPr marL="635794" lvl="1" indent="-317897" algn="just">
              <a:lnSpc>
                <a:spcPts val="4320"/>
              </a:lnSpc>
            </a:pPr>
            <a:endParaRPr lang="en-US" sz="2250">
              <a:solidFill>
                <a:srgbClr val="000000"/>
              </a:solidFill>
              <a:latin typeface="Cambria"/>
              <a:ea typeface="Cambria"/>
              <a:cs typeface="Cambria"/>
              <a:sym typeface="Cambria"/>
            </a:endParaRPr>
          </a:p>
          <a:p>
            <a:pPr marL="635794" lvl="1" indent="-317897" algn="just">
              <a:lnSpc>
                <a:spcPts val="4320"/>
              </a:lnSpc>
            </a:pPr>
            <a:endParaRPr lang="en-US" sz="2250">
              <a:solidFill>
                <a:srgbClr val="00000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76337" y="-743075"/>
            <a:ext cx="16002000" cy="3081449"/>
            <a:chOff x="0" y="0"/>
            <a:chExt cx="21336000" cy="4108599"/>
          </a:xfrm>
        </p:grpSpPr>
        <p:sp>
          <p:nvSpPr>
            <p:cNvPr id="6" name="Freeform 6"/>
            <p:cNvSpPr/>
            <p:nvPr/>
          </p:nvSpPr>
          <p:spPr>
            <a:xfrm>
              <a:off x="0" y="0"/>
              <a:ext cx="21336000" cy="4108599"/>
            </a:xfrm>
            <a:custGeom>
              <a:avLst/>
              <a:gdLst/>
              <a:ahLst/>
              <a:cxnLst/>
              <a:rect l="l" t="t" r="r" b="b"/>
              <a:pathLst>
                <a:path w="21336000" h="4108599">
                  <a:moveTo>
                    <a:pt x="0" y="0"/>
                  </a:moveTo>
                  <a:lnTo>
                    <a:pt x="21336000" y="0"/>
                  </a:lnTo>
                  <a:lnTo>
                    <a:pt x="21336000" y="4108599"/>
                  </a:lnTo>
                  <a:lnTo>
                    <a:pt x="0" y="4108599"/>
                  </a:lnTo>
                  <a:close/>
                </a:path>
              </a:pathLst>
            </a:custGeom>
            <a:solidFill>
              <a:srgbClr val="000000">
                <a:alpha val="0"/>
              </a:srgbClr>
            </a:solidFill>
          </p:spPr>
        </p:sp>
        <p:sp>
          <p:nvSpPr>
            <p:cNvPr id="7" name="TextBox 7"/>
            <p:cNvSpPr txBox="1"/>
            <p:nvPr/>
          </p:nvSpPr>
          <p:spPr>
            <a:xfrm>
              <a:off x="0" y="-9525"/>
              <a:ext cx="21336000" cy="4118124"/>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Overview</a:t>
              </a:r>
            </a:p>
          </p:txBody>
        </p:sp>
      </p:grpSp>
      <p:sp>
        <p:nvSpPr>
          <p:cNvPr id="8" name="TextBox 8"/>
          <p:cNvSpPr txBox="1"/>
          <p:nvPr/>
        </p:nvSpPr>
        <p:spPr>
          <a:xfrm>
            <a:off x="1181100" y="1558861"/>
            <a:ext cx="16082963" cy="5892950"/>
          </a:xfrm>
          <a:prstGeom prst="rect">
            <a:avLst/>
          </a:prstGeom>
        </p:spPr>
        <p:txBody>
          <a:bodyPr lIns="0" tIns="0" rIns="0" bIns="0" rtlCol="0" anchor="t">
            <a:spAutoFit/>
          </a:bodyPr>
          <a:lstStyle/>
          <a:p>
            <a:pPr algn="just">
              <a:lnSpc>
                <a:spcPts val="7847"/>
              </a:lnSpc>
            </a:pPr>
            <a:r>
              <a:rPr lang="en-US" sz="3269" b="1">
                <a:solidFill>
                  <a:srgbClr val="000000"/>
                </a:solidFill>
                <a:latin typeface="Arial MT Pro Bold"/>
                <a:ea typeface="Arial MT Pro Bold"/>
                <a:cs typeface="Arial MT Pro Bold"/>
                <a:sym typeface="Arial MT Pro Bold"/>
              </a:rPr>
              <a:t>Problem :</a:t>
            </a:r>
            <a:r>
              <a:rPr lang="en-US" sz="3269">
                <a:solidFill>
                  <a:srgbClr val="000000"/>
                </a:solidFill>
                <a:latin typeface="Arial MT Pro"/>
                <a:ea typeface="Arial MT Pro"/>
                <a:cs typeface="Arial MT Pro"/>
                <a:sym typeface="Arial MT Pro"/>
              </a:rPr>
              <a:t> Freshwater resources are under extreme stress due to overuse, pollution, and climate change. A water footprint measures the amount of water consumed and polluted to produce goods and services, yet most citizens remain unaware of the hidden water costs of their daily use items (e.g., food, clothes, energy, electronics). This lack of awareness contributes to unsustainable consumption patterns, worsening the risk of droughts, water scarcity, and groundwater depletion.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485775"/>
              <a:ext cx="21336000" cy="1460775"/>
            </a:xfrm>
            <a:prstGeom prst="rect">
              <a:avLst/>
            </a:prstGeom>
          </p:spPr>
          <p:txBody>
            <a:bodyPr lIns="0" tIns="0" rIns="0" bIns="0" rtlCol="0" anchor="ctr"/>
            <a:lstStyle/>
            <a:p>
              <a:pPr algn="l">
                <a:lnSpc>
                  <a:spcPts val="10080"/>
                </a:lnSpc>
              </a:pPr>
              <a:r>
                <a:rPr lang="en-US" sz="4200" b="1">
                  <a:solidFill>
                    <a:srgbClr val="17365D"/>
                  </a:solidFill>
                  <a:latin typeface="Cambria Bold"/>
                  <a:ea typeface="Cambria Bold"/>
                  <a:cs typeface="Cambria Bold"/>
                  <a:sym typeface="Cambria Bold"/>
                </a:rPr>
                <a:t>Objectives</a:t>
              </a:r>
            </a:p>
          </p:txBody>
        </p:sp>
      </p:grpSp>
      <p:grpSp>
        <p:nvGrpSpPr>
          <p:cNvPr id="8" name="Group 8"/>
          <p:cNvGrpSpPr/>
          <p:nvPr/>
        </p:nvGrpSpPr>
        <p:grpSpPr>
          <a:xfrm>
            <a:off x="1123950" y="2001266"/>
            <a:ext cx="16192500" cy="6284468"/>
            <a:chOff x="0" y="0"/>
            <a:chExt cx="21590000" cy="8379290"/>
          </a:xfrm>
        </p:grpSpPr>
        <p:sp>
          <p:nvSpPr>
            <p:cNvPr id="9" name="Freeform 9"/>
            <p:cNvSpPr/>
            <p:nvPr/>
          </p:nvSpPr>
          <p:spPr>
            <a:xfrm>
              <a:off x="0" y="0"/>
              <a:ext cx="21590000" cy="8379290"/>
            </a:xfrm>
            <a:custGeom>
              <a:avLst/>
              <a:gdLst/>
              <a:ahLst/>
              <a:cxnLst/>
              <a:rect l="l" t="t" r="r" b="b"/>
              <a:pathLst>
                <a:path w="21590000" h="8379290">
                  <a:moveTo>
                    <a:pt x="0" y="0"/>
                  </a:moveTo>
                  <a:lnTo>
                    <a:pt x="21590000" y="0"/>
                  </a:lnTo>
                  <a:lnTo>
                    <a:pt x="21590000" y="8379290"/>
                  </a:lnTo>
                  <a:lnTo>
                    <a:pt x="0" y="8379290"/>
                  </a:lnTo>
                  <a:close/>
                </a:path>
              </a:pathLst>
            </a:custGeom>
            <a:solidFill>
              <a:srgbClr val="000000">
                <a:alpha val="0"/>
              </a:srgbClr>
            </a:solidFill>
          </p:spPr>
        </p:sp>
        <p:sp>
          <p:nvSpPr>
            <p:cNvPr id="10" name="TextBox 10"/>
            <p:cNvSpPr txBox="1"/>
            <p:nvPr/>
          </p:nvSpPr>
          <p:spPr>
            <a:xfrm>
              <a:off x="0" y="-66675"/>
              <a:ext cx="21590000" cy="8445965"/>
            </a:xfrm>
            <a:prstGeom prst="rect">
              <a:avLst/>
            </a:prstGeom>
          </p:spPr>
          <p:txBody>
            <a:bodyPr lIns="0" tIns="0" rIns="0" bIns="0" rtlCol="0" anchor="ctr"/>
            <a:lstStyle/>
            <a:p>
              <a:pPr marL="734058" lvl="1" indent="-367029" algn="just">
                <a:lnSpc>
                  <a:spcPts val="4079"/>
                </a:lnSpc>
                <a:buFont typeface="Arial"/>
                <a:buChar char="•"/>
              </a:pPr>
              <a:r>
                <a:rPr lang="en-US" sz="3399">
                  <a:solidFill>
                    <a:srgbClr val="000000"/>
                  </a:solidFill>
                  <a:latin typeface="Arial MT Pro"/>
                  <a:ea typeface="Arial MT Pro"/>
                  <a:cs typeface="Arial MT Pro"/>
                  <a:sym typeface="Arial MT Pro"/>
                </a:rPr>
                <a:t>Develop a simple tool to raise awareness of water footprints in daily-use items.</a:t>
              </a:r>
            </a:p>
            <a:p>
              <a:pPr algn="just">
                <a:lnSpc>
                  <a:spcPts val="4079"/>
                </a:lnSpc>
              </a:pPr>
              <a:endParaRPr lang="en-US" sz="3399">
                <a:solidFill>
                  <a:srgbClr val="000000"/>
                </a:solidFill>
                <a:latin typeface="Arial MT Pro"/>
                <a:ea typeface="Arial MT Pro"/>
                <a:cs typeface="Arial MT Pro"/>
                <a:sym typeface="Arial MT Pro"/>
              </a:endParaRPr>
            </a:p>
            <a:p>
              <a:pPr marL="734058" lvl="1" indent="-367029" algn="just">
                <a:lnSpc>
                  <a:spcPts val="4079"/>
                </a:lnSpc>
                <a:buFont typeface="Arial"/>
                <a:buChar char="•"/>
              </a:pPr>
              <a:r>
                <a:rPr lang="en-US" sz="3399">
                  <a:solidFill>
                    <a:srgbClr val="000000"/>
                  </a:solidFill>
                  <a:latin typeface="Arial MT Pro"/>
                  <a:ea typeface="Arial MT Pro"/>
                  <a:cs typeface="Arial MT Pro"/>
                  <a:sym typeface="Arial MT Pro"/>
                </a:rPr>
                <a:t>Design a user-friendly app/website to estimate and visualize product water footprints.</a:t>
              </a:r>
            </a:p>
            <a:p>
              <a:pPr algn="just">
                <a:lnSpc>
                  <a:spcPts val="4079"/>
                </a:lnSpc>
              </a:pPr>
              <a:endParaRPr lang="en-US" sz="3399">
                <a:solidFill>
                  <a:srgbClr val="000000"/>
                </a:solidFill>
                <a:latin typeface="Arial MT Pro"/>
                <a:ea typeface="Arial MT Pro"/>
                <a:cs typeface="Arial MT Pro"/>
                <a:sym typeface="Arial MT Pro"/>
              </a:endParaRPr>
            </a:p>
            <a:p>
              <a:pPr marL="734058" lvl="1" indent="-367029" algn="just">
                <a:lnSpc>
                  <a:spcPts val="4079"/>
                </a:lnSpc>
                <a:buFont typeface="Arial"/>
                <a:buChar char="•"/>
              </a:pPr>
              <a:r>
                <a:rPr lang="en-US" sz="3399">
                  <a:solidFill>
                    <a:srgbClr val="000000"/>
                  </a:solidFill>
                  <a:latin typeface="Arial MT Pro"/>
                  <a:ea typeface="Arial MT Pro"/>
                  <a:cs typeface="Arial MT Pro"/>
                  <a:sym typeface="Arial MT Pro"/>
                </a:rPr>
                <a:t>Ensure inclusivity with local language support and easy interfaces.</a:t>
              </a:r>
            </a:p>
            <a:p>
              <a:pPr algn="just">
                <a:lnSpc>
                  <a:spcPts val="4079"/>
                </a:lnSpc>
              </a:pPr>
              <a:endParaRPr lang="en-US" sz="3399">
                <a:solidFill>
                  <a:srgbClr val="000000"/>
                </a:solidFill>
                <a:latin typeface="Arial MT Pro"/>
                <a:ea typeface="Arial MT Pro"/>
                <a:cs typeface="Arial MT Pro"/>
                <a:sym typeface="Arial MT Pro"/>
              </a:endParaRPr>
            </a:p>
            <a:p>
              <a:pPr marL="734058" lvl="1" indent="-367029" algn="just">
                <a:lnSpc>
                  <a:spcPts val="4079"/>
                </a:lnSpc>
                <a:buFont typeface="Arial"/>
                <a:buChar char="•"/>
              </a:pPr>
              <a:r>
                <a:rPr lang="en-US" sz="3399">
                  <a:solidFill>
                    <a:srgbClr val="000000"/>
                  </a:solidFill>
                  <a:latin typeface="Arial MT Pro"/>
                  <a:ea typeface="Arial MT Pro"/>
                  <a:cs typeface="Arial MT Pro"/>
                  <a:sym typeface="Arial MT Pro"/>
                </a:rPr>
                <a:t>Use AI, Big Data, and Blockchain for accurate, transparent, real-time calculations.</a:t>
              </a:r>
            </a:p>
            <a:p>
              <a:pPr algn="just">
                <a:lnSpc>
                  <a:spcPts val="4079"/>
                </a:lnSpc>
              </a:pPr>
              <a:endParaRPr lang="en-US" sz="3399">
                <a:solidFill>
                  <a:srgbClr val="000000"/>
                </a:solidFill>
                <a:latin typeface="Arial MT Pro"/>
                <a:ea typeface="Arial MT Pro"/>
                <a:cs typeface="Arial MT Pro"/>
                <a:sym typeface="Arial MT Pro"/>
              </a:endParaRPr>
            </a:p>
            <a:p>
              <a:pPr marL="734058" lvl="1" indent="-367029" algn="just">
                <a:lnSpc>
                  <a:spcPts val="4079"/>
                </a:lnSpc>
                <a:buFont typeface="Arial"/>
                <a:buChar char="•"/>
              </a:pPr>
              <a:r>
                <a:rPr lang="en-US" sz="3399">
                  <a:solidFill>
                    <a:srgbClr val="000000"/>
                  </a:solidFill>
                  <a:latin typeface="Arial MT Pro"/>
                  <a:ea typeface="Arial MT Pro"/>
                  <a:cs typeface="Arial MT Pro"/>
                  <a:sym typeface="Arial MT Pro"/>
                </a:rPr>
                <a:t>Build a reliable database to support policymakers, NGOs, and authorities in water conservation.</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76337" y="-804785"/>
            <a:ext cx="16002000" cy="3079544"/>
            <a:chOff x="0" y="0"/>
            <a:chExt cx="21336000" cy="4106059"/>
          </a:xfrm>
        </p:grpSpPr>
        <p:sp>
          <p:nvSpPr>
            <p:cNvPr id="6" name="Freeform 6"/>
            <p:cNvSpPr/>
            <p:nvPr/>
          </p:nvSpPr>
          <p:spPr>
            <a:xfrm>
              <a:off x="0" y="0"/>
              <a:ext cx="21336000" cy="4106059"/>
            </a:xfrm>
            <a:custGeom>
              <a:avLst/>
              <a:gdLst/>
              <a:ahLst/>
              <a:cxnLst/>
              <a:rect l="l" t="t" r="r" b="b"/>
              <a:pathLst>
                <a:path w="21336000" h="4106059">
                  <a:moveTo>
                    <a:pt x="0" y="0"/>
                  </a:moveTo>
                  <a:lnTo>
                    <a:pt x="21336000" y="0"/>
                  </a:lnTo>
                  <a:lnTo>
                    <a:pt x="21336000" y="4106059"/>
                  </a:lnTo>
                  <a:lnTo>
                    <a:pt x="0" y="4106059"/>
                  </a:lnTo>
                  <a:close/>
                </a:path>
              </a:pathLst>
            </a:custGeom>
            <a:solidFill>
              <a:srgbClr val="000000">
                <a:alpha val="0"/>
              </a:srgbClr>
            </a:solidFill>
          </p:spPr>
        </p:sp>
        <p:sp>
          <p:nvSpPr>
            <p:cNvPr id="7" name="TextBox 7"/>
            <p:cNvSpPr txBox="1"/>
            <p:nvPr/>
          </p:nvSpPr>
          <p:spPr>
            <a:xfrm>
              <a:off x="0" y="-485775"/>
              <a:ext cx="21336000" cy="4591834"/>
            </a:xfrm>
            <a:prstGeom prst="rect">
              <a:avLst/>
            </a:prstGeom>
          </p:spPr>
          <p:txBody>
            <a:bodyPr lIns="0" tIns="0" rIns="0" bIns="0" rtlCol="0" anchor="ctr"/>
            <a:lstStyle/>
            <a:p>
              <a:pPr algn="l">
                <a:lnSpc>
                  <a:spcPts val="10080"/>
                </a:lnSpc>
              </a:pPr>
              <a:r>
                <a:rPr lang="en-US" sz="4200" b="1">
                  <a:solidFill>
                    <a:srgbClr val="17365D"/>
                  </a:solidFill>
                  <a:latin typeface="Cambria Bold"/>
                  <a:ea typeface="Cambria Bold"/>
                  <a:cs typeface="Cambria Bold"/>
                  <a:sym typeface="Cambria Bold"/>
                </a:rPr>
                <a:t>Approach</a:t>
              </a:r>
            </a:p>
          </p:txBody>
        </p:sp>
      </p:grpSp>
      <p:grpSp>
        <p:nvGrpSpPr>
          <p:cNvPr id="8" name="Group 8"/>
          <p:cNvGrpSpPr/>
          <p:nvPr/>
        </p:nvGrpSpPr>
        <p:grpSpPr>
          <a:xfrm>
            <a:off x="1176337" y="1952754"/>
            <a:ext cx="15689715" cy="7305546"/>
            <a:chOff x="0" y="0"/>
            <a:chExt cx="20919620" cy="9740729"/>
          </a:xfrm>
        </p:grpSpPr>
        <p:sp>
          <p:nvSpPr>
            <p:cNvPr id="9" name="Freeform 9"/>
            <p:cNvSpPr/>
            <p:nvPr/>
          </p:nvSpPr>
          <p:spPr>
            <a:xfrm>
              <a:off x="0" y="0"/>
              <a:ext cx="20919619" cy="9740729"/>
            </a:xfrm>
            <a:custGeom>
              <a:avLst/>
              <a:gdLst/>
              <a:ahLst/>
              <a:cxnLst/>
              <a:rect l="l" t="t" r="r" b="b"/>
              <a:pathLst>
                <a:path w="20919619" h="9740729">
                  <a:moveTo>
                    <a:pt x="0" y="0"/>
                  </a:moveTo>
                  <a:lnTo>
                    <a:pt x="20919619" y="0"/>
                  </a:lnTo>
                  <a:lnTo>
                    <a:pt x="20919619" y="9740729"/>
                  </a:lnTo>
                  <a:lnTo>
                    <a:pt x="0" y="9740729"/>
                  </a:lnTo>
                  <a:close/>
                </a:path>
              </a:pathLst>
            </a:custGeom>
            <a:solidFill>
              <a:srgbClr val="000000">
                <a:alpha val="0"/>
              </a:srgbClr>
            </a:solidFill>
          </p:spPr>
        </p:sp>
        <p:sp>
          <p:nvSpPr>
            <p:cNvPr id="10" name="TextBox 10"/>
            <p:cNvSpPr txBox="1"/>
            <p:nvPr/>
          </p:nvSpPr>
          <p:spPr>
            <a:xfrm>
              <a:off x="0" y="-66675"/>
              <a:ext cx="20919620" cy="9807404"/>
            </a:xfrm>
            <a:prstGeom prst="rect">
              <a:avLst/>
            </a:prstGeom>
          </p:spPr>
          <p:txBody>
            <a:bodyPr lIns="0" tIns="0" rIns="0" bIns="0" rtlCol="0" anchor="ctr"/>
            <a:lstStyle/>
            <a:p>
              <a:pPr marL="615313" lvl="1" indent="-307657" algn="just">
                <a:lnSpc>
                  <a:spcPts val="4079"/>
                </a:lnSpc>
                <a:buFont typeface="Arial"/>
                <a:buChar char="•"/>
              </a:pPr>
              <a:r>
                <a:rPr lang="en-US" sz="3399">
                  <a:solidFill>
                    <a:srgbClr val="000000"/>
                  </a:solidFill>
                  <a:latin typeface="Arial MT Pro"/>
                  <a:ea typeface="Arial MT Pro"/>
                  <a:cs typeface="Arial MT Pro"/>
                  <a:sym typeface="Arial MT Pro"/>
                </a:rPr>
                <a:t>Gather and integrate water footprint datasets using Big Data for accuracy and scalability.</a:t>
              </a:r>
            </a:p>
            <a:p>
              <a:pPr algn="just">
                <a:lnSpc>
                  <a:spcPts val="4079"/>
                </a:lnSpc>
              </a:pPr>
              <a:endParaRPr lang="en-US" sz="3399">
                <a:solidFill>
                  <a:srgbClr val="000000"/>
                </a:solidFill>
                <a:latin typeface="Arial MT Pro"/>
                <a:ea typeface="Arial MT Pro"/>
                <a:cs typeface="Arial MT Pro"/>
                <a:sym typeface="Arial MT Pro"/>
              </a:endParaRPr>
            </a:p>
            <a:p>
              <a:pPr marL="615313" lvl="1" indent="-307657" algn="just">
                <a:lnSpc>
                  <a:spcPts val="4079"/>
                </a:lnSpc>
                <a:buFont typeface="Arial"/>
                <a:buChar char="•"/>
              </a:pPr>
              <a:r>
                <a:rPr lang="en-US" sz="3399">
                  <a:solidFill>
                    <a:srgbClr val="000000"/>
                  </a:solidFill>
                  <a:latin typeface="Arial MT Pro"/>
                  <a:ea typeface="Arial MT Pro"/>
                  <a:cs typeface="Arial MT Pro"/>
                  <a:sym typeface="Arial MT Pro"/>
                </a:rPr>
                <a:t>Apply AI/ML for product recognition and Blockchain for secure, transparent data storage.</a:t>
              </a:r>
            </a:p>
            <a:p>
              <a:pPr algn="just">
                <a:lnSpc>
                  <a:spcPts val="4079"/>
                </a:lnSpc>
              </a:pPr>
              <a:endParaRPr lang="en-US" sz="3399">
                <a:solidFill>
                  <a:srgbClr val="000000"/>
                </a:solidFill>
                <a:latin typeface="Arial MT Pro"/>
                <a:ea typeface="Arial MT Pro"/>
                <a:cs typeface="Arial MT Pro"/>
                <a:sym typeface="Arial MT Pro"/>
              </a:endParaRPr>
            </a:p>
            <a:p>
              <a:pPr marL="615313" lvl="1" indent="-307657" algn="just">
                <a:lnSpc>
                  <a:spcPts val="4079"/>
                </a:lnSpc>
                <a:buFont typeface="Arial"/>
                <a:buChar char="•"/>
              </a:pPr>
              <a:r>
                <a:rPr lang="en-US" sz="3399">
                  <a:solidFill>
                    <a:srgbClr val="000000"/>
                  </a:solidFill>
                  <a:latin typeface="Arial MT Pro"/>
                  <a:ea typeface="Arial MT Pro"/>
                  <a:cs typeface="Arial MT Pro"/>
                  <a:sym typeface="Arial MT Pro"/>
                </a:rPr>
                <a:t>Develop a mobile app/website with simple and user-friendly UI/UX.</a:t>
              </a:r>
            </a:p>
            <a:p>
              <a:pPr algn="just">
                <a:lnSpc>
                  <a:spcPts val="4079"/>
                </a:lnSpc>
              </a:pPr>
              <a:endParaRPr lang="en-US" sz="3399">
                <a:solidFill>
                  <a:srgbClr val="000000"/>
                </a:solidFill>
                <a:latin typeface="Arial MT Pro"/>
                <a:ea typeface="Arial MT Pro"/>
                <a:cs typeface="Arial MT Pro"/>
                <a:sym typeface="Arial MT Pro"/>
              </a:endParaRPr>
            </a:p>
            <a:p>
              <a:pPr marL="615313" lvl="1" indent="-307657" algn="just">
                <a:lnSpc>
                  <a:spcPts val="4079"/>
                </a:lnSpc>
                <a:buFont typeface="Arial"/>
                <a:buChar char="•"/>
              </a:pPr>
              <a:r>
                <a:rPr lang="en-US" sz="3399">
                  <a:solidFill>
                    <a:srgbClr val="000000"/>
                  </a:solidFill>
                  <a:latin typeface="Arial MT Pro"/>
                  <a:ea typeface="Arial MT Pro"/>
                  <a:cs typeface="Arial MT Pro"/>
                  <a:sym typeface="Arial MT Pro"/>
                </a:rPr>
                <a:t>Provide multi-language support (English + major Indian languages).</a:t>
              </a:r>
            </a:p>
            <a:p>
              <a:pPr algn="just">
                <a:lnSpc>
                  <a:spcPts val="4079"/>
                </a:lnSpc>
              </a:pPr>
              <a:endParaRPr lang="en-US" sz="3399">
                <a:solidFill>
                  <a:srgbClr val="000000"/>
                </a:solidFill>
                <a:latin typeface="Arial MT Pro"/>
                <a:ea typeface="Arial MT Pro"/>
                <a:cs typeface="Arial MT Pro"/>
                <a:sym typeface="Arial MT Pro"/>
              </a:endParaRPr>
            </a:p>
            <a:p>
              <a:pPr marL="615313" lvl="1" indent="-307657" algn="just">
                <a:lnSpc>
                  <a:spcPts val="4079"/>
                </a:lnSpc>
                <a:buFont typeface="Arial"/>
                <a:buChar char="•"/>
              </a:pPr>
              <a:r>
                <a:rPr lang="en-US" sz="3399">
                  <a:solidFill>
                    <a:srgbClr val="000000"/>
                  </a:solidFill>
                  <a:latin typeface="Arial MT Pro"/>
                  <a:ea typeface="Arial MT Pro"/>
                  <a:cs typeface="Arial MT Pro"/>
                  <a:sym typeface="Arial MT Pro"/>
                </a:rPr>
                <a:t>Offer personalized insights, comparisons, and tips to promote water-efficient choices.</a:t>
              </a:r>
            </a:p>
            <a:p>
              <a:pPr algn="just">
                <a:lnSpc>
                  <a:spcPts val="7679"/>
                </a:lnSpc>
              </a:pPr>
              <a:endParaRPr lang="en-US" sz="3399">
                <a:solidFill>
                  <a:srgbClr val="000000"/>
                </a:solidFill>
                <a:latin typeface="Arial MT Pro"/>
                <a:ea typeface="Arial MT Pro"/>
                <a:cs typeface="Arial MT Pro"/>
                <a:sym typeface="Arial MT Pr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19" y="9040368"/>
            <a:ext cx="9195816" cy="1246632"/>
          </a:xfrm>
          <a:prstGeom prst="rect">
            <a:avLst/>
          </a:prstGeom>
        </p:spPr>
      </p:pic>
      <p:grpSp>
        <p:nvGrpSpPr>
          <p:cNvPr id="3" name="object 3"/>
          <p:cNvGrpSpPr/>
          <p:nvPr/>
        </p:nvGrpSpPr>
        <p:grpSpPr>
          <a:xfrm>
            <a:off x="1194816" y="1280160"/>
            <a:ext cx="16087725" cy="43180"/>
            <a:chOff x="1194816" y="1280160"/>
            <a:chExt cx="16087725" cy="43180"/>
          </a:xfrm>
        </p:grpSpPr>
        <p:sp>
          <p:nvSpPr>
            <p:cNvPr id="4" name="object 4"/>
            <p:cNvSpPr/>
            <p:nvPr/>
          </p:nvSpPr>
          <p:spPr>
            <a:xfrm>
              <a:off x="1194816" y="1312164"/>
              <a:ext cx="16087725" cy="0"/>
            </a:xfrm>
            <a:custGeom>
              <a:avLst/>
              <a:gdLst/>
              <a:ahLst/>
              <a:cxnLst/>
              <a:rect l="l" t="t" r="r" b="b"/>
              <a:pathLst>
                <a:path w="16087725">
                  <a:moveTo>
                    <a:pt x="0" y="0"/>
                  </a:moveTo>
                  <a:lnTo>
                    <a:pt x="16087344" y="0"/>
                  </a:lnTo>
                </a:path>
              </a:pathLst>
            </a:custGeom>
            <a:ln w="21336">
              <a:solidFill>
                <a:srgbClr val="030303"/>
              </a:solidFill>
            </a:ln>
          </p:spPr>
          <p:txBody>
            <a:bodyPr wrap="square" lIns="0" tIns="0" rIns="0" bIns="0" rtlCol="0"/>
            <a:lstStyle/>
            <a:p>
              <a:endParaRPr/>
            </a:p>
          </p:txBody>
        </p:sp>
        <p:sp>
          <p:nvSpPr>
            <p:cNvPr id="5" name="object 5"/>
            <p:cNvSpPr/>
            <p:nvPr/>
          </p:nvSpPr>
          <p:spPr>
            <a:xfrm>
              <a:off x="1481328" y="1290828"/>
              <a:ext cx="320040" cy="0"/>
            </a:xfrm>
            <a:custGeom>
              <a:avLst/>
              <a:gdLst/>
              <a:ahLst/>
              <a:cxnLst/>
              <a:rect l="l" t="t" r="r" b="b"/>
              <a:pathLst>
                <a:path w="320039">
                  <a:moveTo>
                    <a:pt x="0" y="0"/>
                  </a:moveTo>
                  <a:lnTo>
                    <a:pt x="320040" y="0"/>
                  </a:lnTo>
                </a:path>
              </a:pathLst>
            </a:custGeom>
            <a:ln w="21336">
              <a:solidFill>
                <a:srgbClr val="030303"/>
              </a:solidFill>
            </a:ln>
          </p:spPr>
          <p:txBody>
            <a:bodyPr wrap="square" lIns="0" tIns="0" rIns="0" bIns="0" rtlCol="0"/>
            <a:lstStyle/>
            <a:p>
              <a:endParaRPr/>
            </a:p>
          </p:txBody>
        </p:sp>
        <p:sp>
          <p:nvSpPr>
            <p:cNvPr id="6" name="object 6"/>
            <p:cNvSpPr/>
            <p:nvPr/>
          </p:nvSpPr>
          <p:spPr>
            <a:xfrm>
              <a:off x="2069591" y="1290828"/>
              <a:ext cx="304800" cy="0"/>
            </a:xfrm>
            <a:custGeom>
              <a:avLst/>
              <a:gdLst/>
              <a:ahLst/>
              <a:cxnLst/>
              <a:rect l="l" t="t" r="r" b="b"/>
              <a:pathLst>
                <a:path w="304800">
                  <a:moveTo>
                    <a:pt x="0" y="0"/>
                  </a:moveTo>
                  <a:lnTo>
                    <a:pt x="304800" y="0"/>
                  </a:lnTo>
                </a:path>
              </a:pathLst>
            </a:custGeom>
            <a:ln w="21336">
              <a:solidFill>
                <a:srgbClr val="030303"/>
              </a:solidFill>
            </a:ln>
          </p:spPr>
          <p:txBody>
            <a:bodyPr wrap="square" lIns="0" tIns="0" rIns="0" bIns="0" rtlCol="0"/>
            <a:lstStyle/>
            <a:p>
              <a:endParaRPr/>
            </a:p>
          </p:txBody>
        </p:sp>
        <p:sp>
          <p:nvSpPr>
            <p:cNvPr id="7" name="object 7"/>
            <p:cNvSpPr/>
            <p:nvPr/>
          </p:nvSpPr>
          <p:spPr>
            <a:xfrm>
              <a:off x="2657855" y="1290828"/>
              <a:ext cx="287020" cy="0"/>
            </a:xfrm>
            <a:custGeom>
              <a:avLst/>
              <a:gdLst/>
              <a:ahLst/>
              <a:cxnLst/>
              <a:rect l="l" t="t" r="r" b="b"/>
              <a:pathLst>
                <a:path w="287019">
                  <a:moveTo>
                    <a:pt x="0" y="0"/>
                  </a:moveTo>
                  <a:lnTo>
                    <a:pt x="286512" y="0"/>
                  </a:lnTo>
                </a:path>
              </a:pathLst>
            </a:custGeom>
            <a:ln w="21336">
              <a:solidFill>
                <a:srgbClr val="030303"/>
              </a:solidFill>
            </a:ln>
          </p:spPr>
          <p:txBody>
            <a:bodyPr wrap="square" lIns="0" tIns="0" rIns="0" bIns="0" rtlCol="0"/>
            <a:lstStyle/>
            <a:p>
              <a:endParaRPr/>
            </a:p>
          </p:txBody>
        </p:sp>
        <p:sp>
          <p:nvSpPr>
            <p:cNvPr id="8" name="object 8"/>
            <p:cNvSpPr/>
            <p:nvPr/>
          </p:nvSpPr>
          <p:spPr>
            <a:xfrm>
              <a:off x="3246120" y="1290828"/>
              <a:ext cx="271780" cy="0"/>
            </a:xfrm>
            <a:custGeom>
              <a:avLst/>
              <a:gdLst/>
              <a:ahLst/>
              <a:cxnLst/>
              <a:rect l="l" t="t" r="r" b="b"/>
              <a:pathLst>
                <a:path w="271779">
                  <a:moveTo>
                    <a:pt x="0" y="0"/>
                  </a:moveTo>
                  <a:lnTo>
                    <a:pt x="271272" y="0"/>
                  </a:lnTo>
                </a:path>
              </a:pathLst>
            </a:custGeom>
            <a:ln w="21336">
              <a:solidFill>
                <a:srgbClr val="030303"/>
              </a:solidFill>
            </a:ln>
          </p:spPr>
          <p:txBody>
            <a:bodyPr wrap="square" lIns="0" tIns="0" rIns="0" bIns="0" rtlCol="0"/>
            <a:lstStyle/>
            <a:p>
              <a:endParaRPr/>
            </a:p>
          </p:txBody>
        </p:sp>
        <p:sp>
          <p:nvSpPr>
            <p:cNvPr id="9" name="object 9"/>
            <p:cNvSpPr/>
            <p:nvPr/>
          </p:nvSpPr>
          <p:spPr>
            <a:xfrm>
              <a:off x="3834383" y="1290828"/>
              <a:ext cx="256540" cy="0"/>
            </a:xfrm>
            <a:custGeom>
              <a:avLst/>
              <a:gdLst/>
              <a:ahLst/>
              <a:cxnLst/>
              <a:rect l="l" t="t" r="r" b="b"/>
              <a:pathLst>
                <a:path w="256539">
                  <a:moveTo>
                    <a:pt x="0" y="0"/>
                  </a:moveTo>
                  <a:lnTo>
                    <a:pt x="256032" y="0"/>
                  </a:lnTo>
                </a:path>
              </a:pathLst>
            </a:custGeom>
            <a:ln w="21336">
              <a:solidFill>
                <a:srgbClr val="030303"/>
              </a:solidFill>
            </a:ln>
          </p:spPr>
          <p:txBody>
            <a:bodyPr wrap="square" lIns="0" tIns="0" rIns="0" bIns="0" rtlCol="0"/>
            <a:lstStyle/>
            <a:p>
              <a:endParaRPr/>
            </a:p>
          </p:txBody>
        </p:sp>
        <p:sp>
          <p:nvSpPr>
            <p:cNvPr id="10" name="object 10"/>
            <p:cNvSpPr/>
            <p:nvPr/>
          </p:nvSpPr>
          <p:spPr>
            <a:xfrm>
              <a:off x="4422648" y="1290828"/>
              <a:ext cx="238125" cy="0"/>
            </a:xfrm>
            <a:custGeom>
              <a:avLst/>
              <a:gdLst/>
              <a:ahLst/>
              <a:cxnLst/>
              <a:rect l="l" t="t" r="r" b="b"/>
              <a:pathLst>
                <a:path w="238125">
                  <a:moveTo>
                    <a:pt x="0" y="0"/>
                  </a:moveTo>
                  <a:lnTo>
                    <a:pt x="237744" y="0"/>
                  </a:lnTo>
                </a:path>
              </a:pathLst>
            </a:custGeom>
            <a:ln w="21336">
              <a:solidFill>
                <a:srgbClr val="030303"/>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83566" rIns="0" bIns="0" rtlCol="0">
            <a:spAutoFit/>
          </a:bodyPr>
          <a:lstStyle/>
          <a:p>
            <a:pPr marL="45085">
              <a:lnSpc>
                <a:spcPct val="100000"/>
              </a:lnSpc>
              <a:spcBef>
                <a:spcPts val="100"/>
              </a:spcBef>
            </a:pPr>
            <a:r>
              <a:rPr spc="50" dirty="0"/>
              <a:t>Literature</a:t>
            </a:r>
            <a:r>
              <a:rPr spc="215" dirty="0"/>
              <a:t> </a:t>
            </a:r>
            <a:r>
              <a:rPr spc="-10" dirty="0"/>
              <a:t>Survey</a:t>
            </a:r>
          </a:p>
        </p:txBody>
      </p:sp>
      <p:graphicFrame>
        <p:nvGraphicFramePr>
          <p:cNvPr id="12" name="Table 11"/>
          <p:cNvGraphicFramePr>
            <a:graphicFrameLocks noGrp="1"/>
          </p:cNvGraphicFramePr>
          <p:nvPr/>
        </p:nvGraphicFramePr>
        <p:xfrm>
          <a:off x="457199" y="1371600"/>
          <a:ext cx="16825340" cy="7353294"/>
        </p:xfrm>
        <a:graphic>
          <a:graphicData uri="http://schemas.openxmlformats.org/drawingml/2006/table">
            <a:tbl>
              <a:tblPr firstRow="1" bandRow="1">
                <a:tableStyleId>{5C22544A-7EE6-4342-B048-85BDC9FD1C3A}</a:tableStyleId>
              </a:tblPr>
              <a:tblGrid>
                <a:gridCol w="4206335">
                  <a:extLst>
                    <a:ext uri="{9D8B030D-6E8A-4147-A177-3AD203B41FA5}">
                      <a16:colId xmlns:a16="http://schemas.microsoft.com/office/drawing/2014/main" val="20000"/>
                    </a:ext>
                  </a:extLst>
                </a:gridCol>
                <a:gridCol w="4206335">
                  <a:extLst>
                    <a:ext uri="{9D8B030D-6E8A-4147-A177-3AD203B41FA5}">
                      <a16:colId xmlns:a16="http://schemas.microsoft.com/office/drawing/2014/main" val="20001"/>
                    </a:ext>
                  </a:extLst>
                </a:gridCol>
                <a:gridCol w="4206335">
                  <a:extLst>
                    <a:ext uri="{9D8B030D-6E8A-4147-A177-3AD203B41FA5}">
                      <a16:colId xmlns:a16="http://schemas.microsoft.com/office/drawing/2014/main" val="20002"/>
                    </a:ext>
                  </a:extLst>
                </a:gridCol>
                <a:gridCol w="4206335">
                  <a:extLst>
                    <a:ext uri="{9D8B030D-6E8A-4147-A177-3AD203B41FA5}">
                      <a16:colId xmlns:a16="http://schemas.microsoft.com/office/drawing/2014/main" val="20003"/>
                    </a:ext>
                  </a:extLst>
                </a:gridCol>
              </a:tblGrid>
              <a:tr h="531564">
                <a:tc>
                  <a:txBody>
                    <a:bodyPr/>
                    <a:lstStyle/>
                    <a:p>
                      <a:r>
                        <a:rPr sz="1200" b="1"/>
                        <a:t>S. No.</a:t>
                      </a:r>
                    </a:p>
                  </a:txBody>
                  <a:tcPr/>
                </a:tc>
                <a:tc>
                  <a:txBody>
                    <a:bodyPr/>
                    <a:lstStyle/>
                    <a:p>
                      <a:r>
                        <a:rPr sz="1200" b="1"/>
                        <a:t>Year &amp; Author(s)</a:t>
                      </a:r>
                    </a:p>
                  </a:txBody>
                  <a:tcPr/>
                </a:tc>
                <a:tc>
                  <a:txBody>
                    <a:bodyPr/>
                    <a:lstStyle/>
                    <a:p>
                      <a:r>
                        <a:rPr sz="1200" b="1"/>
                        <a:t>Key Components</a:t>
                      </a:r>
                    </a:p>
                  </a:txBody>
                  <a:tcPr/>
                </a:tc>
                <a:tc>
                  <a:txBody>
                    <a:bodyPr/>
                    <a:lstStyle/>
                    <a:p>
                      <a:r>
                        <a:rPr sz="1200" b="1"/>
                        <a:t>Limitations</a:t>
                      </a:r>
                    </a:p>
                  </a:txBody>
                  <a:tcPr/>
                </a:tc>
                <a:extLst>
                  <a:ext uri="{0D108BD9-81ED-4DB2-BD59-A6C34878D82A}">
                    <a16:rowId xmlns:a16="http://schemas.microsoft.com/office/drawing/2014/main" val="10000"/>
                  </a:ext>
                </a:extLst>
              </a:tr>
              <a:tr h="682173">
                <a:tc>
                  <a:txBody>
                    <a:bodyPr/>
                    <a:lstStyle/>
                    <a:p>
                      <a:r>
                        <a:rPr sz="1100"/>
                        <a:t>1</a:t>
                      </a:r>
                    </a:p>
                  </a:txBody>
                  <a:tcPr/>
                </a:tc>
                <a:tc>
                  <a:txBody>
                    <a:bodyPr/>
                    <a:lstStyle/>
                    <a:p>
                      <a:r>
                        <a:rPr sz="1100"/>
                        <a:t>2022 – Li, Sun, et al.</a:t>
                      </a:r>
                    </a:p>
                  </a:txBody>
                  <a:tcPr/>
                </a:tc>
                <a:tc>
                  <a:txBody>
                    <a:bodyPr/>
                    <a:lstStyle/>
                    <a:p>
                      <a:r>
                        <a:rPr sz="1100"/>
                        <a:t>Proposed Blockchain framework for transparent water governance and monitoring.</a:t>
                      </a:r>
                    </a:p>
                  </a:txBody>
                  <a:tcPr/>
                </a:tc>
                <a:tc>
                  <a:txBody>
                    <a:bodyPr/>
                    <a:lstStyle/>
                    <a:p>
                      <a:r>
                        <a:rPr sz="1100"/>
                        <a:t>Focused on governance; not consumer-facing applications.</a:t>
                      </a:r>
                    </a:p>
                  </a:txBody>
                  <a:tcPr/>
                </a:tc>
                <a:extLst>
                  <a:ext uri="{0D108BD9-81ED-4DB2-BD59-A6C34878D82A}">
                    <a16:rowId xmlns:a16="http://schemas.microsoft.com/office/drawing/2014/main" val="10001"/>
                  </a:ext>
                </a:extLst>
              </a:tr>
              <a:tr h="682173">
                <a:tc>
                  <a:txBody>
                    <a:bodyPr/>
                    <a:lstStyle/>
                    <a:p>
                      <a:r>
                        <a:rPr sz="1100"/>
                        <a:t>2</a:t>
                      </a:r>
                    </a:p>
                  </a:txBody>
                  <a:tcPr/>
                </a:tc>
                <a:tc>
                  <a:txBody>
                    <a:bodyPr/>
                    <a:lstStyle/>
                    <a:p>
                      <a:r>
                        <a:rPr sz="1100"/>
                        <a:t>2023 – Urban Water Researchers</a:t>
                      </a:r>
                    </a:p>
                  </a:txBody>
                  <a:tcPr/>
                </a:tc>
                <a:tc>
                  <a:txBody>
                    <a:bodyPr/>
                    <a:lstStyle/>
                    <a:p>
                      <a:r>
                        <a:rPr sz="1100"/>
                        <a:t>Explored blockchain applicability in urban water supply systems for transparency.</a:t>
                      </a:r>
                    </a:p>
                  </a:txBody>
                  <a:tcPr/>
                </a:tc>
                <a:tc>
                  <a:txBody>
                    <a:bodyPr/>
                    <a:lstStyle/>
                    <a:p>
                      <a:r>
                        <a:rPr sz="1100"/>
                        <a:t>Limited to utility-level management; not item-level water footprints.</a:t>
                      </a:r>
                    </a:p>
                  </a:txBody>
                  <a:tcPr/>
                </a:tc>
                <a:extLst>
                  <a:ext uri="{0D108BD9-81ED-4DB2-BD59-A6C34878D82A}">
                    <a16:rowId xmlns:a16="http://schemas.microsoft.com/office/drawing/2014/main" val="10002"/>
                  </a:ext>
                </a:extLst>
              </a:tr>
              <a:tr h="682173">
                <a:tc>
                  <a:txBody>
                    <a:bodyPr/>
                    <a:lstStyle/>
                    <a:p>
                      <a:r>
                        <a:rPr sz="1100"/>
                        <a:t>3</a:t>
                      </a:r>
                    </a:p>
                  </a:txBody>
                  <a:tcPr/>
                </a:tc>
                <a:tc>
                  <a:txBody>
                    <a:bodyPr/>
                    <a:lstStyle/>
                    <a:p>
                      <a:r>
                        <a:rPr sz="1100"/>
                        <a:t>2011 – Cooper &amp; Pafumi</a:t>
                      </a:r>
                    </a:p>
                  </a:txBody>
                  <a:tcPr/>
                </a:tc>
                <a:tc>
                  <a:txBody>
                    <a:bodyPr/>
                    <a:lstStyle/>
                    <a:p>
                      <a:r>
                        <a:rPr sz="1100"/>
                        <a:t>Applied water footprint assessment to semiconductor industry (real industrial case study).</a:t>
                      </a:r>
                    </a:p>
                  </a:txBody>
                  <a:tcPr/>
                </a:tc>
                <a:tc>
                  <a:txBody>
                    <a:bodyPr/>
                    <a:lstStyle/>
                    <a:p>
                      <a:r>
                        <a:rPr sz="1100"/>
                        <a:t>Industry-specific; not generalized to daily-use consumer products.</a:t>
                      </a:r>
                    </a:p>
                  </a:txBody>
                  <a:tcPr/>
                </a:tc>
                <a:extLst>
                  <a:ext uri="{0D108BD9-81ED-4DB2-BD59-A6C34878D82A}">
                    <a16:rowId xmlns:a16="http://schemas.microsoft.com/office/drawing/2014/main" val="10003"/>
                  </a:ext>
                </a:extLst>
              </a:tr>
              <a:tr h="682173">
                <a:tc>
                  <a:txBody>
                    <a:bodyPr/>
                    <a:lstStyle/>
                    <a:p>
                      <a:r>
                        <a:rPr sz="1100"/>
                        <a:t>4</a:t>
                      </a:r>
                    </a:p>
                  </a:txBody>
                  <a:tcPr/>
                </a:tc>
                <a:tc>
                  <a:txBody>
                    <a:bodyPr/>
                    <a:lstStyle/>
                    <a:p>
                      <a:r>
                        <a:rPr sz="1100"/>
                        <a:t>2022 – van der Ent &amp; colleagues</a:t>
                      </a:r>
                    </a:p>
                  </a:txBody>
                  <a:tcPr/>
                </a:tc>
                <a:tc>
                  <a:txBody>
                    <a:bodyPr/>
                    <a:lstStyle/>
                    <a:p>
                      <a:r>
                        <a:rPr sz="1100"/>
                        <a:t>Proposed virtual water tracking frameworks for trade and reporting.</a:t>
                      </a:r>
                    </a:p>
                  </a:txBody>
                  <a:tcPr/>
                </a:tc>
                <a:tc>
                  <a:txBody>
                    <a:bodyPr/>
                    <a:lstStyle/>
                    <a:p>
                      <a:r>
                        <a:rPr sz="1100"/>
                        <a:t>Theoretical; lacks real-time app or AI integration.</a:t>
                      </a:r>
                    </a:p>
                  </a:txBody>
                  <a:tcPr/>
                </a:tc>
                <a:extLst>
                  <a:ext uri="{0D108BD9-81ED-4DB2-BD59-A6C34878D82A}">
                    <a16:rowId xmlns:a16="http://schemas.microsoft.com/office/drawing/2014/main" val="10004"/>
                  </a:ext>
                </a:extLst>
              </a:tr>
              <a:tr h="682173">
                <a:tc>
                  <a:txBody>
                    <a:bodyPr/>
                    <a:lstStyle/>
                    <a:p>
                      <a:r>
                        <a:rPr sz="1100"/>
                        <a:t>5</a:t>
                      </a:r>
                    </a:p>
                  </a:txBody>
                  <a:tcPr/>
                </a:tc>
                <a:tc>
                  <a:txBody>
                    <a:bodyPr/>
                    <a:lstStyle/>
                    <a:p>
                      <a:r>
                        <a:rPr sz="1100"/>
                        <a:t>2025 – RSC Researchers</a:t>
                      </a:r>
                    </a:p>
                  </a:txBody>
                  <a:tcPr/>
                </a:tc>
                <a:tc>
                  <a:txBody>
                    <a:bodyPr/>
                    <a:lstStyle/>
                    <a:p>
                      <a:r>
                        <a:rPr sz="1100"/>
                        <a:t>Advanced methods to convert volumetric water use into scarcity-weighted impact scores.</a:t>
                      </a:r>
                    </a:p>
                  </a:txBody>
                  <a:tcPr/>
                </a:tc>
                <a:tc>
                  <a:txBody>
                    <a:bodyPr/>
                    <a:lstStyle/>
                    <a:p>
                      <a:r>
                        <a:rPr sz="1100"/>
                        <a:t>Requires regional scarcity data; difficult for quick consumer apps.</a:t>
                      </a:r>
                    </a:p>
                  </a:txBody>
                  <a:tcPr/>
                </a:tc>
                <a:extLst>
                  <a:ext uri="{0D108BD9-81ED-4DB2-BD59-A6C34878D82A}">
                    <a16:rowId xmlns:a16="http://schemas.microsoft.com/office/drawing/2014/main" val="10005"/>
                  </a:ext>
                </a:extLst>
              </a:tr>
              <a:tr h="682173">
                <a:tc>
                  <a:txBody>
                    <a:bodyPr/>
                    <a:lstStyle/>
                    <a:p>
                      <a:r>
                        <a:rPr sz="1100"/>
                        <a:t>6</a:t>
                      </a:r>
                    </a:p>
                  </a:txBody>
                  <a:tcPr/>
                </a:tc>
                <a:tc>
                  <a:txBody>
                    <a:bodyPr/>
                    <a:lstStyle/>
                    <a:p>
                      <a:r>
                        <a:rPr sz="1100"/>
                        <a:t>2023 – Li, Ren, et al.</a:t>
                      </a:r>
                    </a:p>
                  </a:txBody>
                  <a:tcPr/>
                </a:tc>
                <a:tc>
                  <a:txBody>
                    <a:bodyPr/>
                    <a:lstStyle/>
                    <a:p>
                      <a:r>
                        <a:rPr sz="1100"/>
                        <a:t>Quantified the hidden water footprint of AI/data centers; highlighted sustainability risks.</a:t>
                      </a:r>
                    </a:p>
                  </a:txBody>
                  <a:tcPr/>
                </a:tc>
                <a:tc>
                  <a:txBody>
                    <a:bodyPr/>
                    <a:lstStyle/>
                    <a:p>
                      <a:r>
                        <a:rPr sz="1100"/>
                        <a:t>Focused on AI infrastructure; not consumer product footprints.</a:t>
                      </a:r>
                    </a:p>
                  </a:txBody>
                  <a:tcPr/>
                </a:tc>
                <a:extLst>
                  <a:ext uri="{0D108BD9-81ED-4DB2-BD59-A6C34878D82A}">
                    <a16:rowId xmlns:a16="http://schemas.microsoft.com/office/drawing/2014/main" val="10006"/>
                  </a:ext>
                </a:extLst>
              </a:tr>
              <a:tr h="682173">
                <a:tc>
                  <a:txBody>
                    <a:bodyPr/>
                    <a:lstStyle/>
                    <a:p>
                      <a:r>
                        <a:rPr sz="1100"/>
                        <a:t>7</a:t>
                      </a:r>
                    </a:p>
                  </a:txBody>
                  <a:tcPr/>
                </a:tc>
                <a:tc>
                  <a:txBody>
                    <a:bodyPr/>
                    <a:lstStyle/>
                    <a:p>
                      <a:r>
                        <a:rPr sz="1100"/>
                        <a:t>2017–2020 – UTwente Case Studies</a:t>
                      </a:r>
                    </a:p>
                  </a:txBody>
                  <a:tcPr/>
                </a:tc>
                <a:tc>
                  <a:txBody>
                    <a:bodyPr/>
                    <a:lstStyle/>
                    <a:p>
                      <a:r>
                        <a:rPr sz="1100" dirty="0"/>
                        <a:t>Conducted product-level water footprint analyses (e.g., tea, margarine).</a:t>
                      </a:r>
                    </a:p>
                  </a:txBody>
                  <a:tcPr/>
                </a:tc>
                <a:tc>
                  <a:txBody>
                    <a:bodyPr/>
                    <a:lstStyle/>
                    <a:p>
                      <a:r>
                        <a:rPr sz="1100"/>
                        <a:t>Narrow scope (few products); datasets not easily scalable.</a:t>
                      </a:r>
                    </a:p>
                  </a:txBody>
                  <a:tcPr/>
                </a:tc>
                <a:extLst>
                  <a:ext uri="{0D108BD9-81ED-4DB2-BD59-A6C34878D82A}">
                    <a16:rowId xmlns:a16="http://schemas.microsoft.com/office/drawing/2014/main" val="10007"/>
                  </a:ext>
                </a:extLst>
              </a:tr>
              <a:tr h="682173">
                <a:tc>
                  <a:txBody>
                    <a:bodyPr/>
                    <a:lstStyle/>
                    <a:p>
                      <a:r>
                        <a:rPr sz="1100"/>
                        <a:t>8</a:t>
                      </a:r>
                    </a:p>
                  </a:txBody>
                  <a:tcPr/>
                </a:tc>
                <a:tc>
                  <a:txBody>
                    <a:bodyPr/>
                    <a:lstStyle/>
                    <a:p>
                      <a:r>
                        <a:rPr sz="1100"/>
                        <a:t>2024 – Systematic Review Authors</a:t>
                      </a:r>
                    </a:p>
                  </a:txBody>
                  <a:tcPr/>
                </a:tc>
                <a:tc>
                  <a:txBody>
                    <a:bodyPr/>
                    <a:lstStyle/>
                    <a:p>
                      <a:r>
                        <a:rPr sz="1100" dirty="0"/>
                        <a:t>Reviewed LCA methods including freshwater use; highlighted strengths and weaknesses.</a:t>
                      </a:r>
                    </a:p>
                  </a:txBody>
                  <a:tcPr/>
                </a:tc>
                <a:tc>
                  <a:txBody>
                    <a:bodyPr/>
                    <a:lstStyle/>
                    <a:p>
                      <a:r>
                        <a:rPr sz="1100"/>
                        <a:t>Generic review; does not give ready-to-use tools for consumers.</a:t>
                      </a:r>
                    </a:p>
                  </a:txBody>
                  <a:tcPr/>
                </a:tc>
                <a:extLst>
                  <a:ext uri="{0D108BD9-81ED-4DB2-BD59-A6C34878D82A}">
                    <a16:rowId xmlns:a16="http://schemas.microsoft.com/office/drawing/2014/main" val="10008"/>
                  </a:ext>
                </a:extLst>
              </a:tr>
              <a:tr h="682173">
                <a:tc>
                  <a:txBody>
                    <a:bodyPr/>
                    <a:lstStyle/>
                    <a:p>
                      <a:r>
                        <a:rPr sz="1100"/>
                        <a:t>9</a:t>
                      </a:r>
                    </a:p>
                  </a:txBody>
                  <a:tcPr/>
                </a:tc>
                <a:tc>
                  <a:txBody>
                    <a:bodyPr/>
                    <a:lstStyle/>
                    <a:p>
                      <a:r>
                        <a:rPr sz="1100"/>
                        <a:t>2023 – Review Authors</a:t>
                      </a:r>
                    </a:p>
                  </a:txBody>
                  <a:tcPr/>
                </a:tc>
                <a:tc>
                  <a:txBody>
                    <a:bodyPr/>
                    <a:lstStyle/>
                    <a:p>
                      <a:r>
                        <a:rPr sz="1100"/>
                        <a:t>Analyzed limitations of WF sustainability assessments; proposed improvements.</a:t>
                      </a:r>
                    </a:p>
                  </a:txBody>
                  <a:tcPr/>
                </a:tc>
                <a:tc>
                  <a:txBody>
                    <a:bodyPr/>
                    <a:lstStyle/>
                    <a:p>
                      <a:r>
                        <a:rPr sz="1100"/>
                        <a:t>Review only; no concrete digital implementation framework.</a:t>
                      </a:r>
                    </a:p>
                  </a:txBody>
                  <a:tcPr/>
                </a:tc>
                <a:extLst>
                  <a:ext uri="{0D108BD9-81ED-4DB2-BD59-A6C34878D82A}">
                    <a16:rowId xmlns:a16="http://schemas.microsoft.com/office/drawing/2014/main" val="10009"/>
                  </a:ext>
                </a:extLst>
              </a:tr>
              <a:tr h="682173">
                <a:tc>
                  <a:txBody>
                    <a:bodyPr/>
                    <a:lstStyle/>
                    <a:p>
                      <a:r>
                        <a:rPr sz="1100"/>
                        <a:t>10</a:t>
                      </a:r>
                    </a:p>
                  </a:txBody>
                  <a:tcPr/>
                </a:tc>
                <a:tc>
                  <a:txBody>
                    <a:bodyPr/>
                    <a:lstStyle/>
                    <a:p>
                      <a:r>
                        <a:rPr sz="1100" dirty="0"/>
                        <a:t>2023 – Blockchain Traceability Researchers</a:t>
                      </a:r>
                    </a:p>
                  </a:txBody>
                  <a:tcPr/>
                </a:tc>
                <a:tc>
                  <a:txBody>
                    <a:bodyPr/>
                    <a:lstStyle/>
                    <a:p>
                      <a:r>
                        <a:rPr sz="1100"/>
                        <a:t>Applied blockchain for supply chain traceability, improving product provenance.</a:t>
                      </a:r>
                    </a:p>
                  </a:txBody>
                  <a:tcPr/>
                </a:tc>
                <a:tc>
                  <a:txBody>
                    <a:bodyPr/>
                    <a:lstStyle/>
                    <a:p>
                      <a:r>
                        <a:rPr sz="1100" dirty="0"/>
                        <a:t>Focused mainly on carbon/energy footprints, not directly on water.</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33726" y="-758061"/>
            <a:ext cx="16002000" cy="2216178"/>
            <a:chOff x="0" y="0"/>
            <a:chExt cx="21336000" cy="4106059"/>
          </a:xfrm>
        </p:grpSpPr>
        <p:sp>
          <p:nvSpPr>
            <p:cNvPr id="6" name="Freeform 6"/>
            <p:cNvSpPr/>
            <p:nvPr/>
          </p:nvSpPr>
          <p:spPr>
            <a:xfrm>
              <a:off x="0" y="0"/>
              <a:ext cx="21336000" cy="4106059"/>
            </a:xfrm>
            <a:custGeom>
              <a:avLst/>
              <a:gdLst/>
              <a:ahLst/>
              <a:cxnLst/>
              <a:rect l="l" t="t" r="r" b="b"/>
              <a:pathLst>
                <a:path w="21336000" h="4106059">
                  <a:moveTo>
                    <a:pt x="0" y="0"/>
                  </a:moveTo>
                  <a:lnTo>
                    <a:pt x="21336000" y="0"/>
                  </a:lnTo>
                  <a:lnTo>
                    <a:pt x="21336000" y="4106059"/>
                  </a:lnTo>
                  <a:lnTo>
                    <a:pt x="0" y="4106059"/>
                  </a:lnTo>
                  <a:close/>
                </a:path>
              </a:pathLst>
            </a:custGeom>
            <a:solidFill>
              <a:srgbClr val="000000">
                <a:alpha val="0"/>
              </a:srgbClr>
            </a:solidFill>
          </p:spPr>
        </p:sp>
        <p:sp>
          <p:nvSpPr>
            <p:cNvPr id="7" name="TextBox 7"/>
            <p:cNvSpPr txBox="1"/>
            <p:nvPr/>
          </p:nvSpPr>
          <p:spPr>
            <a:xfrm>
              <a:off x="0" y="1192738"/>
              <a:ext cx="21336000" cy="2913321"/>
            </a:xfrm>
            <a:prstGeom prst="rect">
              <a:avLst/>
            </a:prstGeom>
          </p:spPr>
          <p:txBody>
            <a:bodyPr lIns="0" tIns="0" rIns="0" bIns="0" rtlCol="0" anchor="ctr"/>
            <a:lstStyle/>
            <a:p>
              <a:pPr algn="l">
                <a:lnSpc>
                  <a:spcPts val="10080"/>
                </a:lnSpc>
              </a:pPr>
              <a:r>
                <a:rPr lang="en-US" sz="4200" b="1" dirty="0">
                  <a:solidFill>
                    <a:srgbClr val="17365D"/>
                  </a:solidFill>
                  <a:latin typeface="Cambria Bold"/>
                  <a:ea typeface="Cambria Bold"/>
                  <a:cs typeface="Cambria Bold"/>
                  <a:sym typeface="Cambria Bold"/>
                </a:rPr>
                <a:t>Objectives</a:t>
              </a:r>
            </a:p>
          </p:txBody>
        </p:sp>
      </p:grpSp>
      <p:sp>
        <p:nvSpPr>
          <p:cNvPr id="8" name="TextBox 8"/>
          <p:cNvSpPr txBox="1"/>
          <p:nvPr/>
        </p:nvSpPr>
        <p:spPr>
          <a:xfrm>
            <a:off x="-880812" y="1620363"/>
            <a:ext cx="8991600" cy="689932"/>
          </a:xfrm>
          <a:prstGeom prst="rect">
            <a:avLst/>
          </a:prstGeom>
        </p:spPr>
        <p:txBody>
          <a:bodyPr wrap="square" lIns="0" tIns="0" rIns="0" bIns="0" rtlCol="0" anchor="t">
            <a:spAutoFit/>
          </a:bodyPr>
          <a:lstStyle/>
          <a:p>
            <a:pPr marL="906780" lvl="1" indent="-453390" algn="ctr">
              <a:lnSpc>
                <a:spcPts val="5880"/>
              </a:lnSpc>
              <a:buFont typeface="Arial"/>
              <a:buChar char="•"/>
            </a:pPr>
            <a:r>
              <a:rPr lang="en-US" sz="4200" dirty="0">
                <a:solidFill>
                  <a:srgbClr val="000000"/>
                </a:solidFill>
                <a:latin typeface="Cambria"/>
                <a:ea typeface="Cambria"/>
                <a:cs typeface="Cambria"/>
                <a:sym typeface="Cambria"/>
              </a:rPr>
              <a:t>Awareness Creation</a:t>
            </a:r>
          </a:p>
        </p:txBody>
      </p:sp>
      <p:sp>
        <p:nvSpPr>
          <p:cNvPr id="9" name="TextBox 9"/>
          <p:cNvSpPr txBox="1"/>
          <p:nvPr/>
        </p:nvSpPr>
        <p:spPr>
          <a:xfrm>
            <a:off x="-944982" y="2268366"/>
            <a:ext cx="8239125" cy="689932"/>
          </a:xfrm>
          <a:prstGeom prst="rect">
            <a:avLst/>
          </a:prstGeom>
        </p:spPr>
        <p:txBody>
          <a:bodyPr wrap="square" lIns="0" tIns="0" rIns="0" bIns="0" rtlCol="0" anchor="t">
            <a:spAutoFit/>
          </a:bodyPr>
          <a:lstStyle/>
          <a:p>
            <a:pPr marL="906780" lvl="1" indent="-453390" algn="ctr">
              <a:lnSpc>
                <a:spcPts val="5880"/>
              </a:lnSpc>
              <a:buFont typeface="Arial"/>
              <a:buChar char="•"/>
            </a:pPr>
            <a:r>
              <a:rPr lang="en-US" sz="4200" dirty="0">
                <a:solidFill>
                  <a:srgbClr val="000000"/>
                </a:solidFill>
                <a:latin typeface="Cambria"/>
                <a:ea typeface="Cambria"/>
                <a:cs typeface="Cambria"/>
                <a:sym typeface="Cambria"/>
              </a:rPr>
              <a:t>Data Integration</a:t>
            </a:r>
          </a:p>
        </p:txBody>
      </p:sp>
      <p:sp>
        <p:nvSpPr>
          <p:cNvPr id="10" name="TextBox 10"/>
          <p:cNvSpPr txBox="1"/>
          <p:nvPr/>
        </p:nvSpPr>
        <p:spPr>
          <a:xfrm>
            <a:off x="457200" y="2929501"/>
            <a:ext cx="7815262" cy="689932"/>
          </a:xfrm>
          <a:prstGeom prst="rect">
            <a:avLst/>
          </a:prstGeom>
        </p:spPr>
        <p:txBody>
          <a:bodyPr wrap="square" lIns="0" tIns="0" rIns="0" bIns="0" rtlCol="0" anchor="t">
            <a:spAutoFit/>
          </a:bodyPr>
          <a:lstStyle/>
          <a:p>
            <a:pPr marL="906780" lvl="1" indent="-453390" algn="ctr">
              <a:lnSpc>
                <a:spcPts val="5880"/>
              </a:lnSpc>
              <a:buFont typeface="Arial"/>
              <a:buChar char="•"/>
            </a:pPr>
            <a:r>
              <a:rPr lang="en-US" sz="4200" dirty="0">
                <a:solidFill>
                  <a:srgbClr val="000000"/>
                </a:solidFill>
                <a:latin typeface="Cambria"/>
                <a:ea typeface="Cambria"/>
                <a:cs typeface="Cambria"/>
                <a:sym typeface="Cambria"/>
              </a:rPr>
              <a:t>Use of Digital Technologies</a:t>
            </a:r>
          </a:p>
        </p:txBody>
      </p:sp>
      <p:sp>
        <p:nvSpPr>
          <p:cNvPr id="11" name="TextBox 11"/>
          <p:cNvSpPr txBox="1"/>
          <p:nvPr/>
        </p:nvSpPr>
        <p:spPr>
          <a:xfrm>
            <a:off x="537411" y="3538680"/>
            <a:ext cx="7815263" cy="689932"/>
          </a:xfrm>
          <a:prstGeom prst="rect">
            <a:avLst/>
          </a:prstGeom>
        </p:spPr>
        <p:txBody>
          <a:bodyPr wrap="square" lIns="0" tIns="0" rIns="0" bIns="0" rtlCol="0" anchor="t">
            <a:spAutoFit/>
          </a:bodyPr>
          <a:lstStyle/>
          <a:p>
            <a:pPr marL="906780" lvl="1" indent="-453390" algn="ctr">
              <a:lnSpc>
                <a:spcPts val="5880"/>
              </a:lnSpc>
              <a:buFont typeface="Arial"/>
              <a:buChar char="•"/>
            </a:pPr>
            <a:r>
              <a:rPr lang="en-US" sz="4200" dirty="0">
                <a:solidFill>
                  <a:srgbClr val="000000"/>
                </a:solidFill>
                <a:latin typeface="Cambria"/>
                <a:ea typeface="Cambria"/>
                <a:cs typeface="Cambria"/>
                <a:sym typeface="Cambria"/>
              </a:rPr>
              <a:t>Localization &amp; Accessibility </a:t>
            </a:r>
          </a:p>
        </p:txBody>
      </p:sp>
      <p:sp>
        <p:nvSpPr>
          <p:cNvPr id="12" name="TextBox 12"/>
          <p:cNvSpPr txBox="1"/>
          <p:nvPr/>
        </p:nvSpPr>
        <p:spPr>
          <a:xfrm>
            <a:off x="533400" y="4225507"/>
            <a:ext cx="7662863" cy="689932"/>
          </a:xfrm>
          <a:prstGeom prst="rect">
            <a:avLst/>
          </a:prstGeom>
        </p:spPr>
        <p:txBody>
          <a:bodyPr wrap="square" lIns="0" tIns="0" rIns="0" bIns="0" rtlCol="0" anchor="t">
            <a:spAutoFit/>
          </a:bodyPr>
          <a:lstStyle/>
          <a:p>
            <a:pPr marL="906780" lvl="1" indent="-453390" algn="ctr">
              <a:lnSpc>
                <a:spcPts val="5880"/>
              </a:lnSpc>
              <a:buFont typeface="Arial"/>
              <a:buChar char="•"/>
            </a:pPr>
            <a:r>
              <a:rPr lang="en-US" sz="4200" dirty="0">
                <a:solidFill>
                  <a:srgbClr val="000000"/>
                </a:solidFill>
                <a:latin typeface="Cambria"/>
                <a:ea typeface="Cambria"/>
                <a:cs typeface="Cambria"/>
                <a:sym typeface="Cambria"/>
              </a:rPr>
              <a:t>Personalization &amp; Insights</a:t>
            </a:r>
          </a:p>
        </p:txBody>
      </p:sp>
      <p:sp>
        <p:nvSpPr>
          <p:cNvPr id="13" name="TextBox 13"/>
          <p:cNvSpPr txBox="1"/>
          <p:nvPr/>
        </p:nvSpPr>
        <p:spPr>
          <a:xfrm>
            <a:off x="-665748" y="4908969"/>
            <a:ext cx="8958263" cy="689932"/>
          </a:xfrm>
          <a:prstGeom prst="rect">
            <a:avLst/>
          </a:prstGeom>
        </p:spPr>
        <p:txBody>
          <a:bodyPr wrap="square" lIns="0" tIns="0" rIns="0" bIns="0" rtlCol="0" anchor="t">
            <a:spAutoFit/>
          </a:bodyPr>
          <a:lstStyle/>
          <a:p>
            <a:pPr marL="906780" lvl="1" indent="-453390" algn="ctr">
              <a:lnSpc>
                <a:spcPts val="5880"/>
              </a:lnSpc>
              <a:buFont typeface="Arial"/>
              <a:buChar char="•"/>
            </a:pPr>
            <a:r>
              <a:rPr lang="en-US" sz="4200" dirty="0">
                <a:solidFill>
                  <a:srgbClr val="000000"/>
                </a:solidFill>
                <a:latin typeface="Cambria"/>
                <a:ea typeface="Cambria"/>
                <a:cs typeface="Cambria"/>
                <a:sym typeface="Cambria"/>
              </a:rPr>
              <a:t>Sustainability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43000" y="-769169"/>
            <a:ext cx="16002000" cy="3079544"/>
            <a:chOff x="0" y="0"/>
            <a:chExt cx="21336000" cy="4106059"/>
          </a:xfrm>
        </p:grpSpPr>
        <p:sp>
          <p:nvSpPr>
            <p:cNvPr id="6" name="Freeform 6"/>
            <p:cNvSpPr/>
            <p:nvPr/>
          </p:nvSpPr>
          <p:spPr>
            <a:xfrm>
              <a:off x="0" y="0"/>
              <a:ext cx="21336000" cy="4106059"/>
            </a:xfrm>
            <a:custGeom>
              <a:avLst/>
              <a:gdLst/>
              <a:ahLst/>
              <a:cxnLst/>
              <a:rect l="l" t="t" r="r" b="b"/>
              <a:pathLst>
                <a:path w="21336000" h="4106059">
                  <a:moveTo>
                    <a:pt x="0" y="0"/>
                  </a:moveTo>
                  <a:lnTo>
                    <a:pt x="21336000" y="0"/>
                  </a:lnTo>
                  <a:lnTo>
                    <a:pt x="21336000" y="4106059"/>
                  </a:lnTo>
                  <a:lnTo>
                    <a:pt x="0" y="4106059"/>
                  </a:lnTo>
                  <a:close/>
                </a:path>
              </a:pathLst>
            </a:custGeom>
            <a:solidFill>
              <a:srgbClr val="000000">
                <a:alpha val="0"/>
              </a:srgbClr>
            </a:solidFill>
          </p:spPr>
        </p:sp>
        <p:sp>
          <p:nvSpPr>
            <p:cNvPr id="7" name="TextBox 7"/>
            <p:cNvSpPr txBox="1"/>
            <p:nvPr/>
          </p:nvSpPr>
          <p:spPr>
            <a:xfrm>
              <a:off x="0" y="-485775"/>
              <a:ext cx="21336000" cy="4591834"/>
            </a:xfrm>
            <a:prstGeom prst="rect">
              <a:avLst/>
            </a:prstGeom>
          </p:spPr>
          <p:txBody>
            <a:bodyPr lIns="0" tIns="0" rIns="0" bIns="0" rtlCol="0" anchor="ctr"/>
            <a:lstStyle/>
            <a:p>
              <a:pPr algn="l">
                <a:lnSpc>
                  <a:spcPts val="10080"/>
                </a:lnSpc>
              </a:pPr>
              <a:r>
                <a:rPr lang="en-US" sz="4200" b="1">
                  <a:solidFill>
                    <a:srgbClr val="17365D"/>
                  </a:solidFill>
                  <a:latin typeface="Cambria Bold"/>
                  <a:ea typeface="Cambria Bold"/>
                  <a:cs typeface="Cambria Bold"/>
                  <a:sym typeface="Cambria Bold"/>
                </a:rPr>
                <a:t>Existing Methods and Drawbacks</a:t>
              </a:r>
            </a:p>
          </p:txBody>
        </p:sp>
      </p:grpSp>
      <p:sp>
        <p:nvSpPr>
          <p:cNvPr id="8" name="TextBox 8"/>
          <p:cNvSpPr txBox="1"/>
          <p:nvPr/>
        </p:nvSpPr>
        <p:spPr>
          <a:xfrm>
            <a:off x="228600" y="1569441"/>
            <a:ext cx="10626179" cy="655244"/>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dirty="0">
                <a:solidFill>
                  <a:srgbClr val="000000"/>
                </a:solidFill>
                <a:latin typeface="Cambria"/>
                <a:ea typeface="Cambria"/>
                <a:cs typeface="Cambria"/>
                <a:sym typeface="Cambria"/>
              </a:rPr>
              <a:t>Manual / Research-Based Assessments</a:t>
            </a:r>
          </a:p>
        </p:txBody>
      </p:sp>
      <p:sp>
        <p:nvSpPr>
          <p:cNvPr id="9" name="TextBox 9"/>
          <p:cNvSpPr txBox="1"/>
          <p:nvPr/>
        </p:nvSpPr>
        <p:spPr>
          <a:xfrm>
            <a:off x="228600" y="2349225"/>
            <a:ext cx="6663779" cy="655244"/>
          </a:xfrm>
          <a:prstGeom prst="rect">
            <a:avLst/>
          </a:prstGeom>
        </p:spPr>
        <p:txBody>
          <a:bodyPr wrap="square" lIns="0" tIns="0" rIns="0" bIns="0" rtlCol="0" anchor="t">
            <a:spAutoFit/>
          </a:bodyPr>
          <a:lstStyle/>
          <a:p>
            <a:pPr marL="863601" lvl="1" indent="-431801" algn="ctr">
              <a:lnSpc>
                <a:spcPts val="5600"/>
              </a:lnSpc>
              <a:buFont typeface="Arial"/>
              <a:buChar char="•"/>
            </a:pPr>
            <a:r>
              <a:rPr lang="en-US" sz="4000" dirty="0">
                <a:solidFill>
                  <a:srgbClr val="000000"/>
                </a:solidFill>
                <a:latin typeface="Cambria"/>
                <a:ea typeface="Cambria"/>
                <a:cs typeface="Cambria"/>
                <a:sym typeface="Cambria"/>
              </a:rPr>
              <a:t>Databases &amp; Reports</a:t>
            </a:r>
          </a:p>
        </p:txBody>
      </p:sp>
      <p:sp>
        <p:nvSpPr>
          <p:cNvPr id="10" name="TextBox 10"/>
          <p:cNvSpPr txBox="1"/>
          <p:nvPr/>
        </p:nvSpPr>
        <p:spPr>
          <a:xfrm>
            <a:off x="609600" y="3116227"/>
            <a:ext cx="11845379" cy="655244"/>
          </a:xfrm>
          <a:prstGeom prst="rect">
            <a:avLst/>
          </a:prstGeom>
        </p:spPr>
        <p:txBody>
          <a:bodyPr wrap="square" lIns="0" tIns="0" rIns="0" bIns="0" rtlCol="0" anchor="t">
            <a:spAutoFit/>
          </a:bodyPr>
          <a:lstStyle/>
          <a:p>
            <a:pPr marL="406401" indent="-431801" algn="ctr">
              <a:lnSpc>
                <a:spcPts val="5600"/>
              </a:lnSpc>
              <a:buFont typeface="Arial"/>
              <a:buChar char="•"/>
            </a:pPr>
            <a:r>
              <a:rPr lang="en-US" sz="4000" dirty="0">
                <a:solidFill>
                  <a:srgbClr val="000000"/>
                </a:solidFill>
                <a:latin typeface="Cambria"/>
                <a:ea typeface="Cambria"/>
                <a:cs typeface="Cambria"/>
                <a:sym typeface="Cambria"/>
              </a:rPr>
              <a:t>Awareness Campaigns by NGOs/Governments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143001" y="-743075"/>
            <a:ext cx="16002000" cy="3079544"/>
            <a:chOff x="0" y="0"/>
            <a:chExt cx="21336000" cy="4106059"/>
          </a:xfrm>
        </p:grpSpPr>
        <p:sp>
          <p:nvSpPr>
            <p:cNvPr id="6" name="Freeform 6"/>
            <p:cNvSpPr/>
            <p:nvPr/>
          </p:nvSpPr>
          <p:spPr>
            <a:xfrm>
              <a:off x="0" y="0"/>
              <a:ext cx="21336000" cy="4106059"/>
            </a:xfrm>
            <a:custGeom>
              <a:avLst/>
              <a:gdLst/>
              <a:ahLst/>
              <a:cxnLst/>
              <a:rect l="l" t="t" r="r" b="b"/>
              <a:pathLst>
                <a:path w="21336000" h="4106059">
                  <a:moveTo>
                    <a:pt x="0" y="0"/>
                  </a:moveTo>
                  <a:lnTo>
                    <a:pt x="21336000" y="0"/>
                  </a:lnTo>
                  <a:lnTo>
                    <a:pt x="21336000" y="4106059"/>
                  </a:lnTo>
                  <a:lnTo>
                    <a:pt x="0" y="4106059"/>
                  </a:lnTo>
                  <a:close/>
                </a:path>
              </a:pathLst>
            </a:custGeom>
            <a:solidFill>
              <a:srgbClr val="000000">
                <a:alpha val="0"/>
              </a:srgbClr>
            </a:solidFill>
          </p:spPr>
        </p:sp>
        <p:sp>
          <p:nvSpPr>
            <p:cNvPr id="7" name="TextBox 7"/>
            <p:cNvSpPr txBox="1"/>
            <p:nvPr/>
          </p:nvSpPr>
          <p:spPr>
            <a:xfrm>
              <a:off x="0" y="-485775"/>
              <a:ext cx="21336000" cy="4591834"/>
            </a:xfrm>
            <a:prstGeom prst="rect">
              <a:avLst/>
            </a:prstGeom>
          </p:spPr>
          <p:txBody>
            <a:bodyPr lIns="0" tIns="0" rIns="0" bIns="0" rtlCol="0" anchor="ctr"/>
            <a:lstStyle/>
            <a:p>
              <a:pPr algn="l">
                <a:lnSpc>
                  <a:spcPts val="10080"/>
                </a:lnSpc>
              </a:pPr>
              <a:r>
                <a:rPr lang="en-US" sz="4200" b="1">
                  <a:solidFill>
                    <a:srgbClr val="17365D"/>
                  </a:solidFill>
                  <a:latin typeface="Cambria Bold"/>
                  <a:ea typeface="Cambria Bold"/>
                  <a:cs typeface="Cambria Bold"/>
                  <a:sym typeface="Cambria Bold"/>
                </a:rPr>
                <a:t>Proposed Method and Feasibility Study</a:t>
              </a:r>
            </a:p>
          </p:txBody>
        </p:sp>
      </p:grpSp>
      <p:sp>
        <p:nvSpPr>
          <p:cNvPr id="8" name="TextBox 8"/>
          <p:cNvSpPr txBox="1"/>
          <p:nvPr/>
        </p:nvSpPr>
        <p:spPr>
          <a:xfrm>
            <a:off x="1101725" y="1614475"/>
            <a:ext cx="4474567" cy="721995"/>
          </a:xfrm>
          <a:prstGeom prst="rect">
            <a:avLst/>
          </a:prstGeom>
        </p:spPr>
        <p:txBody>
          <a:bodyPr lIns="0" tIns="0" rIns="0" bIns="0" rtlCol="0" anchor="t">
            <a:spAutoFit/>
          </a:bodyPr>
          <a:lstStyle/>
          <a:p>
            <a:pPr algn="ctr">
              <a:lnSpc>
                <a:spcPts val="5880"/>
              </a:lnSpc>
              <a:spcBef>
                <a:spcPct val="0"/>
              </a:spcBef>
            </a:pPr>
            <a:r>
              <a:rPr lang="en-US" sz="4200" b="1">
                <a:solidFill>
                  <a:srgbClr val="000000"/>
                </a:solidFill>
                <a:latin typeface="Cambria Bold"/>
                <a:ea typeface="Cambria Bold"/>
                <a:cs typeface="Cambria Bold"/>
                <a:sym typeface="Cambria Bold"/>
              </a:rPr>
              <a:t>Proposed Method:</a:t>
            </a:r>
          </a:p>
        </p:txBody>
      </p:sp>
      <p:sp>
        <p:nvSpPr>
          <p:cNvPr id="9" name="TextBox 9"/>
          <p:cNvSpPr txBox="1"/>
          <p:nvPr/>
        </p:nvSpPr>
        <p:spPr>
          <a:xfrm>
            <a:off x="1101725" y="2517445"/>
            <a:ext cx="16162337" cy="1790064"/>
          </a:xfrm>
          <a:prstGeom prst="rect">
            <a:avLst/>
          </a:prstGeom>
        </p:spPr>
        <p:txBody>
          <a:bodyPr lIns="0" tIns="0" rIns="0" bIns="0" rtlCol="0" anchor="t">
            <a:spAutoFit/>
          </a:bodyPr>
          <a:lstStyle/>
          <a:p>
            <a:pPr algn="just">
              <a:lnSpc>
                <a:spcPts val="4760"/>
              </a:lnSpc>
              <a:spcBef>
                <a:spcPct val="0"/>
              </a:spcBef>
            </a:pPr>
            <a:r>
              <a:rPr lang="en-US" sz="3400">
                <a:solidFill>
                  <a:srgbClr val="000000"/>
                </a:solidFill>
                <a:latin typeface="Cambria"/>
                <a:ea typeface="Cambria"/>
                <a:cs typeface="Cambria"/>
                <a:sym typeface="Cambria"/>
              </a:rPr>
              <a:t>The project proposes to develop a digital platform (mobile app + website) that calculates and visualizes the water footprint of daily-use items in an accessible, transparent, and user-friendly manner.</a:t>
            </a:r>
          </a:p>
        </p:txBody>
      </p:sp>
      <p:sp>
        <p:nvSpPr>
          <p:cNvPr id="10" name="TextBox 10"/>
          <p:cNvSpPr txBox="1"/>
          <p:nvPr/>
        </p:nvSpPr>
        <p:spPr>
          <a:xfrm>
            <a:off x="1839861" y="5372404"/>
            <a:ext cx="6770739"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Data Collection &amp; Integration</a:t>
            </a:r>
          </a:p>
        </p:txBody>
      </p:sp>
      <p:sp>
        <p:nvSpPr>
          <p:cNvPr id="11" name="TextBox 11"/>
          <p:cNvSpPr txBox="1"/>
          <p:nvPr/>
        </p:nvSpPr>
        <p:spPr>
          <a:xfrm>
            <a:off x="1143001" y="4478959"/>
            <a:ext cx="5333999" cy="689932"/>
          </a:xfrm>
          <a:prstGeom prst="rect">
            <a:avLst/>
          </a:prstGeom>
        </p:spPr>
        <p:txBody>
          <a:bodyPr wrap="square" lIns="0" tIns="0" rIns="0" bIns="0" rtlCol="0" anchor="t">
            <a:spAutoFit/>
          </a:bodyPr>
          <a:lstStyle/>
          <a:p>
            <a:pPr algn="ctr">
              <a:lnSpc>
                <a:spcPts val="5880"/>
              </a:lnSpc>
              <a:spcBef>
                <a:spcPct val="0"/>
              </a:spcBef>
            </a:pPr>
            <a:r>
              <a:rPr lang="en-US" sz="4200" b="1" dirty="0">
                <a:solidFill>
                  <a:srgbClr val="000000"/>
                </a:solidFill>
                <a:latin typeface="Cambria Bold"/>
                <a:ea typeface="Cambria Bold"/>
                <a:cs typeface="Cambria Bold"/>
                <a:sym typeface="Cambria Bold"/>
              </a:rPr>
              <a:t>Key Components:</a:t>
            </a:r>
          </a:p>
        </p:txBody>
      </p:sp>
      <p:sp>
        <p:nvSpPr>
          <p:cNvPr id="12" name="TextBox 12"/>
          <p:cNvSpPr txBox="1"/>
          <p:nvPr/>
        </p:nvSpPr>
        <p:spPr>
          <a:xfrm>
            <a:off x="1600200" y="6105032"/>
            <a:ext cx="10047339"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dirty="0">
                <a:solidFill>
                  <a:srgbClr val="000000"/>
                </a:solidFill>
                <a:latin typeface="Cambria"/>
                <a:ea typeface="Cambria"/>
                <a:cs typeface="Cambria"/>
                <a:sym typeface="Cambria"/>
              </a:rPr>
              <a:t>AI/ML for Product Recognition &amp; Prediction</a:t>
            </a:r>
          </a:p>
        </p:txBody>
      </p:sp>
      <p:sp>
        <p:nvSpPr>
          <p:cNvPr id="13" name="TextBox 13"/>
          <p:cNvSpPr txBox="1"/>
          <p:nvPr/>
        </p:nvSpPr>
        <p:spPr>
          <a:xfrm>
            <a:off x="1310472" y="6813412"/>
            <a:ext cx="7304139" cy="573362"/>
          </a:xfrm>
          <a:prstGeom prst="rect">
            <a:avLst/>
          </a:prstGeom>
        </p:spPr>
        <p:txBody>
          <a:bodyPr wrap="square" lIns="0" tIns="0" rIns="0" bIns="0" rtlCol="0" anchor="t">
            <a:spAutoFit/>
          </a:bodyPr>
          <a:lstStyle/>
          <a:p>
            <a:pPr marL="755654" lvl="1" indent="-377827" algn="ctr">
              <a:lnSpc>
                <a:spcPts val="4900"/>
              </a:lnSpc>
              <a:buFont typeface="Arial"/>
              <a:buChar char="•"/>
            </a:pPr>
            <a:r>
              <a:rPr lang="en-US" sz="3500">
                <a:solidFill>
                  <a:srgbClr val="000000"/>
                </a:solidFill>
                <a:latin typeface="Cambria"/>
                <a:ea typeface="Cambria"/>
                <a:cs typeface="Cambria"/>
                <a:sym typeface="Cambria"/>
              </a:rPr>
              <a:t>App/Website Development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1138</Words>
  <Application>Microsoft Office PowerPoint</Application>
  <PresentationFormat>Custom</PresentationFormat>
  <Paragraphs>162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DejaVu Sans Bold</vt:lpstr>
      <vt:lpstr>Arial MT Pro Bold</vt:lpstr>
      <vt:lpstr>Cambria</vt:lpstr>
      <vt:lpstr>Arial MT Pro</vt:lpstr>
      <vt:lpstr>Calibri</vt:lpstr>
      <vt:lpstr>Cambria Bold</vt:lpstr>
      <vt:lpstr>Arial</vt:lpstr>
      <vt:lpstr>Office Theme</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20221COM0142</dc:title>
  <dc:creator>NAYANA NANI</dc:creator>
  <cp:lastModifiedBy>nayana N</cp:lastModifiedBy>
  <cp:revision>4</cp:revision>
  <dcterms:created xsi:type="dcterms:W3CDTF">2006-08-16T00:00:00Z</dcterms:created>
  <dcterms:modified xsi:type="dcterms:W3CDTF">2025-09-23T16:26:23Z</dcterms:modified>
  <dc:identifier>DAGwbq4Xr2w</dc:identifier>
</cp:coreProperties>
</file>