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al Bold" panose="020B0704020202020204" pitchFamily="34" charset="0"/>
      <p:regular r:id="rId15"/>
      <p:bold r:id="rId16"/>
    </p:embeddedFont>
    <p:embeddedFont>
      <p:font typeface="Cambria" panose="02040503050406030204" pitchFamily="18" charset="0"/>
      <p:regular r:id="rId17"/>
      <p:bold r:id="rId18"/>
      <p:italic r:id="rId19"/>
      <p:boldItalic r:id="rId20"/>
    </p:embeddedFont>
    <p:embeddedFont>
      <p:font typeface="Cambria Bold" panose="02040803050406030204" pitchFamily="18" charset="0"/>
      <p:regular r:id="rId21"/>
      <p:bold r:id="rId22"/>
    </p:embeddedFont>
    <p:embeddedFont>
      <p:font typeface="DejaVu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wati787"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371601" y="1556209"/>
            <a:ext cx="15544800" cy="1747647"/>
            <a:chOff x="0" y="0"/>
            <a:chExt cx="20726400" cy="2330196"/>
          </a:xfrm>
        </p:grpSpPr>
        <p:sp>
          <p:nvSpPr>
            <p:cNvPr id="6" name="Freeform 6"/>
            <p:cNvSpPr/>
            <p:nvPr/>
          </p:nvSpPr>
          <p:spPr>
            <a:xfrm>
              <a:off x="0" y="0"/>
              <a:ext cx="20726400" cy="2330196"/>
            </a:xfrm>
            <a:custGeom>
              <a:avLst/>
              <a:gdLst/>
              <a:ahLst/>
              <a:cxnLst/>
              <a:rect l="l" t="t" r="r" b="b"/>
              <a:pathLst>
                <a:path w="20726400" h="2330196">
                  <a:moveTo>
                    <a:pt x="0" y="0"/>
                  </a:moveTo>
                  <a:lnTo>
                    <a:pt x="20726400" y="0"/>
                  </a:lnTo>
                  <a:lnTo>
                    <a:pt x="20726400" y="2330196"/>
                  </a:lnTo>
                  <a:lnTo>
                    <a:pt x="0" y="2330196"/>
                  </a:lnTo>
                  <a:close/>
                </a:path>
              </a:pathLst>
            </a:custGeom>
            <a:solidFill>
              <a:srgbClr val="000000">
                <a:alpha val="0"/>
              </a:srgbClr>
            </a:solidFill>
          </p:spPr>
        </p:sp>
        <p:sp>
          <p:nvSpPr>
            <p:cNvPr id="7" name="TextBox 7"/>
            <p:cNvSpPr txBox="1"/>
            <p:nvPr/>
          </p:nvSpPr>
          <p:spPr>
            <a:xfrm>
              <a:off x="0" y="-76200"/>
              <a:ext cx="20726400" cy="2406396"/>
            </a:xfrm>
            <a:prstGeom prst="rect">
              <a:avLst/>
            </a:prstGeom>
          </p:spPr>
          <p:txBody>
            <a:bodyPr lIns="0" tIns="0" rIns="0" bIns="0" rtlCol="0" anchor="ctr"/>
            <a:lstStyle/>
            <a:p>
              <a:pPr algn="ctr">
                <a:lnSpc>
                  <a:spcPts val="4320"/>
                </a:lnSpc>
              </a:pPr>
              <a:r>
                <a:rPr lang="en-US" sz="3600" b="1">
                  <a:solidFill>
                    <a:srgbClr val="FF0066"/>
                  </a:solidFill>
                  <a:latin typeface="Arial Bold"/>
                  <a:ea typeface="Arial Bold"/>
                  <a:cs typeface="Arial Bold"/>
                  <a:sym typeface="Arial Bold"/>
                </a:rPr>
                <a:t>USE OF DIGITAL TECHNOLOGY TO CALCULATE FOOTPRINTS FOR DIFFERENT DAILY USE ITEMS </a:t>
              </a:r>
            </a:p>
            <a:p>
              <a:pPr algn="ctr">
                <a:lnSpc>
                  <a:spcPts val="4320"/>
                </a:lnSpc>
              </a:pPr>
              <a:endParaRPr lang="en-US" sz="3600" b="1">
                <a:solidFill>
                  <a:srgbClr val="FF0066"/>
                </a:solidFill>
                <a:latin typeface="Arial Bold"/>
                <a:ea typeface="Arial Bold"/>
                <a:cs typeface="Arial Bold"/>
                <a:sym typeface="Arial Bold"/>
              </a:endParaRPr>
            </a:p>
          </p:txBody>
        </p:sp>
      </p:grpSp>
      <p:sp>
        <p:nvSpPr>
          <p:cNvPr id="8" name="TextBox 8"/>
          <p:cNvSpPr txBox="1"/>
          <p:nvPr/>
        </p:nvSpPr>
        <p:spPr>
          <a:xfrm>
            <a:off x="1277127" y="3056578"/>
            <a:ext cx="6403846" cy="466725"/>
          </a:xfrm>
          <a:prstGeom prst="rect">
            <a:avLst/>
          </a:prstGeom>
        </p:spPr>
        <p:txBody>
          <a:bodyPr lIns="0" tIns="0" rIns="0" bIns="0" rtlCol="0" anchor="t">
            <a:spAutoFit/>
          </a:bodyPr>
          <a:lstStyle/>
          <a:p>
            <a:pPr algn="l">
              <a:lnSpc>
                <a:spcPts val="3240"/>
              </a:lnSpc>
            </a:pPr>
            <a:r>
              <a:rPr lang="en-US" sz="2700" b="1">
                <a:solidFill>
                  <a:srgbClr val="17365D"/>
                </a:solidFill>
                <a:latin typeface="Arial Bold"/>
                <a:ea typeface="Arial Bold"/>
                <a:cs typeface="Arial Bold"/>
                <a:sym typeface="Arial Bold"/>
              </a:rPr>
              <a:t>Batch Number: COM_15</a:t>
            </a:r>
          </a:p>
        </p:txBody>
      </p:sp>
      <p:sp>
        <p:nvSpPr>
          <p:cNvPr id="9" name="TextBox 9"/>
          <p:cNvSpPr txBox="1"/>
          <p:nvPr/>
        </p:nvSpPr>
        <p:spPr>
          <a:xfrm>
            <a:off x="9175462" y="3787135"/>
            <a:ext cx="8699705" cy="2487930"/>
          </a:xfrm>
          <a:prstGeom prst="rect">
            <a:avLst/>
          </a:prstGeom>
        </p:spPr>
        <p:txBody>
          <a:bodyPr lIns="0" tIns="0" rIns="0" bIns="0" rtlCol="0" anchor="t">
            <a:spAutoFit/>
          </a:bodyPr>
          <a:lstStyle/>
          <a:p>
            <a:pPr algn="ctr">
              <a:lnSpc>
                <a:spcPts val="2916"/>
              </a:lnSpc>
            </a:pPr>
            <a:r>
              <a:rPr lang="en-US" sz="2700" b="1">
                <a:solidFill>
                  <a:srgbClr val="17365D"/>
                </a:solidFill>
                <a:latin typeface="Arial Bold"/>
                <a:ea typeface="Arial Bold"/>
                <a:cs typeface="Arial Bold"/>
                <a:sym typeface="Arial Bold"/>
              </a:rPr>
              <a:t>Under the Supervision of,</a:t>
            </a:r>
          </a:p>
          <a:p>
            <a:pPr algn="ctr">
              <a:lnSpc>
                <a:spcPts val="2754"/>
              </a:lnSpc>
            </a:pPr>
            <a:endParaRPr lang="en-US" sz="2700" b="1">
              <a:solidFill>
                <a:srgbClr val="17365D"/>
              </a:solidFill>
              <a:latin typeface="Arial Bold"/>
              <a:ea typeface="Arial Bold"/>
              <a:cs typeface="Arial Bold"/>
              <a:sym typeface="Arial Bold"/>
            </a:endParaRPr>
          </a:p>
          <a:p>
            <a:pPr algn="l">
              <a:lnSpc>
                <a:spcPts val="2754"/>
              </a:lnSpc>
            </a:pPr>
            <a:r>
              <a:rPr lang="en-US" sz="2550" b="1">
                <a:solidFill>
                  <a:srgbClr val="000000"/>
                </a:solidFill>
                <a:latin typeface="Arial Bold"/>
                <a:ea typeface="Arial Bold"/>
                <a:cs typeface="Arial Bold"/>
                <a:sym typeface="Arial Bold"/>
              </a:rPr>
              <a:t>Mr.Mohamed Shakir</a:t>
            </a:r>
          </a:p>
          <a:p>
            <a:pPr algn="l">
              <a:lnSpc>
                <a:spcPts val="2754"/>
              </a:lnSpc>
            </a:pPr>
            <a:r>
              <a:rPr lang="en-US" sz="2550" b="1">
                <a:solidFill>
                  <a:srgbClr val="000000"/>
                </a:solidFill>
                <a:latin typeface="Arial Bold"/>
                <a:ea typeface="Arial Bold"/>
                <a:cs typeface="Arial Bold"/>
                <a:sym typeface="Arial Bold"/>
              </a:rPr>
              <a:t>Professor / Associate Professor / Assistant Professor</a:t>
            </a:r>
          </a:p>
          <a:p>
            <a:pPr algn="l">
              <a:lnSpc>
                <a:spcPts val="2754"/>
              </a:lnSpc>
            </a:pPr>
            <a:r>
              <a:rPr lang="en-US" sz="2550" b="1">
                <a:solidFill>
                  <a:srgbClr val="000000"/>
                </a:solidFill>
                <a:latin typeface="Arial Bold"/>
                <a:ea typeface="Arial Bold"/>
                <a:cs typeface="Arial Bold"/>
                <a:sym typeface="Arial Bold"/>
              </a:rPr>
              <a:t>School of Computer Science and Engineering</a:t>
            </a:r>
          </a:p>
          <a:p>
            <a:pPr algn="l">
              <a:lnSpc>
                <a:spcPts val="2754"/>
              </a:lnSpc>
            </a:pPr>
            <a:r>
              <a:rPr lang="en-US" sz="2550" b="1">
                <a:solidFill>
                  <a:srgbClr val="000000"/>
                </a:solidFill>
                <a:latin typeface="Arial Bold"/>
                <a:ea typeface="Arial Bold"/>
                <a:cs typeface="Arial Bold"/>
                <a:sym typeface="Arial Bold"/>
              </a:rPr>
              <a:t>Presidency University</a:t>
            </a:r>
          </a:p>
          <a:p>
            <a:pPr algn="l">
              <a:lnSpc>
                <a:spcPts val="2754"/>
              </a:lnSpc>
            </a:pPr>
            <a:endParaRPr lang="en-US" sz="2550" b="1">
              <a:solidFill>
                <a:srgbClr val="000000"/>
              </a:solidFill>
              <a:latin typeface="Arial Bold"/>
              <a:ea typeface="Arial Bold"/>
              <a:cs typeface="Arial Bold"/>
              <a:sym typeface="Arial Bold"/>
            </a:endParaRPr>
          </a:p>
        </p:txBody>
      </p:sp>
      <p:sp>
        <p:nvSpPr>
          <p:cNvPr id="10" name="TextBox 10"/>
          <p:cNvSpPr txBox="1"/>
          <p:nvPr/>
        </p:nvSpPr>
        <p:spPr>
          <a:xfrm>
            <a:off x="4339762" y="193212"/>
            <a:ext cx="8065610" cy="1059806"/>
          </a:xfrm>
          <a:prstGeom prst="rect">
            <a:avLst/>
          </a:prstGeom>
        </p:spPr>
        <p:txBody>
          <a:bodyPr lIns="0" tIns="0" rIns="0" bIns="0" rtlCol="0" anchor="t">
            <a:spAutoFit/>
          </a:bodyPr>
          <a:lstStyle/>
          <a:p>
            <a:pPr algn="ctr">
              <a:lnSpc>
                <a:spcPts val="3240"/>
              </a:lnSpc>
            </a:pPr>
            <a:r>
              <a:rPr lang="en-US" sz="2700" b="1">
                <a:solidFill>
                  <a:srgbClr val="17365D"/>
                </a:solidFill>
                <a:latin typeface="Arial Bold"/>
                <a:ea typeface="Arial Bold"/>
                <a:cs typeface="Arial Bold"/>
                <a:sym typeface="Arial Bold"/>
              </a:rPr>
              <a:t>CSE7101- Capstone Project</a:t>
            </a:r>
          </a:p>
          <a:p>
            <a:pPr algn="ctr">
              <a:lnSpc>
                <a:spcPts val="3240"/>
              </a:lnSpc>
            </a:pPr>
            <a:r>
              <a:rPr lang="en-US" sz="2700" b="1">
                <a:solidFill>
                  <a:srgbClr val="17365D"/>
                </a:solidFill>
                <a:latin typeface="Arial Bold"/>
                <a:ea typeface="Arial Bold"/>
                <a:cs typeface="Arial Bold"/>
                <a:sym typeface="Arial Bold"/>
              </a:rPr>
              <a:t>Review-1</a:t>
            </a:r>
          </a:p>
        </p:txBody>
      </p:sp>
      <p:sp>
        <p:nvSpPr>
          <p:cNvPr id="11" name="TextBox 11"/>
          <p:cNvSpPr txBox="1"/>
          <p:nvPr/>
        </p:nvSpPr>
        <p:spPr>
          <a:xfrm>
            <a:off x="792465" y="7265650"/>
            <a:ext cx="17490982" cy="1832648"/>
          </a:xfrm>
          <a:prstGeom prst="rect">
            <a:avLst/>
          </a:prstGeom>
        </p:spPr>
        <p:txBody>
          <a:bodyPr lIns="0" tIns="0" rIns="0" bIns="0" rtlCol="0" anchor="t">
            <a:spAutoFit/>
          </a:bodyPr>
          <a:lstStyle/>
          <a:p>
            <a:pPr algn="l">
              <a:lnSpc>
                <a:spcPts val="3240"/>
              </a:lnSpc>
            </a:pPr>
            <a:r>
              <a:rPr lang="en-US" sz="2700" b="1">
                <a:solidFill>
                  <a:srgbClr val="4F81BD"/>
                </a:solidFill>
                <a:latin typeface="Cambria Bold"/>
                <a:ea typeface="Cambria Bold"/>
                <a:cs typeface="Cambria Bold"/>
                <a:sym typeface="Cambria Bold"/>
              </a:rPr>
              <a:t>Name of the Program: </a:t>
            </a:r>
            <a:r>
              <a:rPr lang="en-US" sz="2700" b="1">
                <a:solidFill>
                  <a:srgbClr val="000000"/>
                </a:solidFill>
                <a:latin typeface="Cambria Bold"/>
                <a:ea typeface="Cambria Bold"/>
                <a:cs typeface="Cambria Bold"/>
                <a:sym typeface="Cambria Bold"/>
              </a:rPr>
              <a:t>BTech</a:t>
            </a:r>
          </a:p>
          <a:p>
            <a:pPr algn="l">
              <a:lnSpc>
                <a:spcPts val="3240"/>
              </a:lnSpc>
            </a:pPr>
            <a:r>
              <a:rPr lang="en-US" sz="2700" b="1">
                <a:solidFill>
                  <a:srgbClr val="4F81BD"/>
                </a:solidFill>
                <a:latin typeface="Cambria Bold"/>
                <a:ea typeface="Cambria Bold"/>
                <a:cs typeface="Cambria Bold"/>
                <a:sym typeface="Cambria Bold"/>
              </a:rPr>
              <a:t>Name of the HoD: </a:t>
            </a:r>
            <a:r>
              <a:rPr lang="en-US" sz="2700" b="1">
                <a:solidFill>
                  <a:srgbClr val="000000"/>
                </a:solidFill>
                <a:latin typeface="Cambria Bold"/>
                <a:ea typeface="Cambria Bold"/>
                <a:cs typeface="Cambria Bold"/>
                <a:sym typeface="Cambria Bold"/>
              </a:rPr>
              <a:t>Dr.Pallavi</a:t>
            </a:r>
          </a:p>
          <a:p>
            <a:pPr algn="l">
              <a:lnSpc>
                <a:spcPts val="3240"/>
              </a:lnSpc>
            </a:pPr>
            <a:r>
              <a:rPr lang="en-US" sz="2700" b="1">
                <a:solidFill>
                  <a:srgbClr val="4F81BD"/>
                </a:solidFill>
                <a:latin typeface="Cambria Bold"/>
                <a:ea typeface="Cambria Bold"/>
                <a:cs typeface="Cambria Bold"/>
                <a:sym typeface="Cambria Bold"/>
              </a:rPr>
              <a:t>Name of the Program Project Coordinator: </a:t>
            </a:r>
            <a:r>
              <a:rPr lang="en-US" sz="2700" b="1">
                <a:solidFill>
                  <a:srgbClr val="000000"/>
                </a:solidFill>
                <a:latin typeface="Cambria Bold"/>
                <a:ea typeface="Cambria Bold"/>
                <a:cs typeface="Cambria Bold"/>
                <a:sym typeface="Cambria Bold"/>
              </a:rPr>
              <a:t>Benitha Christinal J</a:t>
            </a:r>
          </a:p>
          <a:p>
            <a:pPr algn="l">
              <a:lnSpc>
                <a:spcPts val="3240"/>
              </a:lnSpc>
            </a:pPr>
            <a:r>
              <a:rPr lang="en-US" sz="2700" b="1">
                <a:solidFill>
                  <a:srgbClr val="4F81BD"/>
                </a:solidFill>
                <a:latin typeface="Cambria Bold"/>
                <a:ea typeface="Cambria Bold"/>
                <a:cs typeface="Cambria Bold"/>
                <a:sym typeface="Cambria Bold"/>
              </a:rPr>
              <a:t>Name of the School Project Coordinators: </a:t>
            </a:r>
            <a:r>
              <a:rPr lang="en-US" sz="2700" b="1">
                <a:solidFill>
                  <a:srgbClr val="000000"/>
                </a:solidFill>
                <a:latin typeface="Cambria Bold"/>
                <a:ea typeface="Cambria Bold"/>
                <a:cs typeface="Cambria Bold"/>
                <a:sym typeface="Cambria Bold"/>
              </a:rPr>
              <a:t>Dr. Sampath A K , Dr. Geetha A </a:t>
            </a:r>
          </a:p>
        </p:txBody>
      </p:sp>
      <p:graphicFrame>
        <p:nvGraphicFramePr>
          <p:cNvPr id="12" name="Table 12"/>
          <p:cNvGraphicFramePr>
            <a:graphicFrameLocks noGrp="1"/>
          </p:cNvGraphicFramePr>
          <p:nvPr/>
        </p:nvGraphicFramePr>
        <p:xfrm>
          <a:off x="1028700" y="3815710"/>
          <a:ext cx="7581900" cy="2438400"/>
        </p:xfrm>
        <a:graphic>
          <a:graphicData uri="http://schemas.openxmlformats.org/drawingml/2006/table">
            <a:tbl>
              <a:tblPr/>
              <a:tblGrid>
                <a:gridCol w="3790950">
                  <a:extLst>
                    <a:ext uri="{9D8B030D-6E8A-4147-A177-3AD203B41FA5}">
                      <a16:colId xmlns:a16="http://schemas.microsoft.com/office/drawing/2014/main" val="20000"/>
                    </a:ext>
                  </a:extLst>
                </a:gridCol>
                <a:gridCol w="3790950">
                  <a:extLst>
                    <a:ext uri="{9D8B030D-6E8A-4147-A177-3AD203B41FA5}">
                      <a16:colId xmlns:a16="http://schemas.microsoft.com/office/drawing/2014/main" val="20001"/>
                    </a:ext>
                  </a:extLst>
                </a:gridCol>
              </a:tblGrid>
              <a:tr h="609600">
                <a:tc>
                  <a:txBody>
                    <a:bodyPr/>
                    <a:lstStyle/>
                    <a:p>
                      <a:pPr algn="l">
                        <a:lnSpc>
                          <a:spcPts val="2520"/>
                        </a:lnSpc>
                        <a:defRPr/>
                      </a:pPr>
                      <a:r>
                        <a:rPr lang="en-US" sz="2100" b="1">
                          <a:solidFill>
                            <a:srgbClr val="000000"/>
                          </a:solidFill>
                          <a:latin typeface="Arial Bold"/>
                          <a:ea typeface="Arial Bold"/>
                          <a:cs typeface="Arial Bold"/>
                          <a:sym typeface="Arial Bold"/>
                        </a:rPr>
                        <a:t>ROLL NUMBER</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b="1">
                          <a:solidFill>
                            <a:srgbClr val="000000"/>
                          </a:solidFill>
                          <a:latin typeface="Arial Bold"/>
                          <a:ea typeface="Arial Bold"/>
                          <a:cs typeface="Arial Bold"/>
                          <a:sym typeface="Arial Bold"/>
                        </a:rPr>
                        <a:t>STUDENTS NAME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600">
                <a:tc>
                  <a:txBody>
                    <a:bodyPr/>
                    <a:lstStyle/>
                    <a:p>
                      <a:pPr algn="l">
                        <a:lnSpc>
                          <a:spcPts val="2520"/>
                        </a:lnSpc>
                        <a:defRPr/>
                      </a:pPr>
                      <a:r>
                        <a:rPr lang="en-US" sz="2100">
                          <a:solidFill>
                            <a:srgbClr val="000000"/>
                          </a:solidFill>
                          <a:latin typeface="Arial"/>
                          <a:ea typeface="Arial"/>
                          <a:cs typeface="Arial"/>
                          <a:sym typeface="Arial"/>
                        </a:rPr>
                        <a:t>20221COM0149</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a:solidFill>
                            <a:srgbClr val="000000"/>
                          </a:solidFill>
                          <a:latin typeface="Arial"/>
                          <a:ea typeface="Arial"/>
                          <a:cs typeface="Arial"/>
                          <a:sym typeface="Arial"/>
                        </a:rPr>
                        <a:t>SUSHMITHA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600">
                <a:tc>
                  <a:txBody>
                    <a:bodyPr/>
                    <a:lstStyle/>
                    <a:p>
                      <a:pPr algn="l">
                        <a:lnSpc>
                          <a:spcPts val="2520"/>
                        </a:lnSpc>
                        <a:defRPr/>
                      </a:pPr>
                      <a:r>
                        <a:rPr lang="en-US" sz="2100">
                          <a:solidFill>
                            <a:srgbClr val="000000"/>
                          </a:solidFill>
                          <a:latin typeface="Arial"/>
                          <a:ea typeface="Arial"/>
                          <a:cs typeface="Arial"/>
                          <a:sym typeface="Arial"/>
                        </a:rPr>
                        <a:t>20221COM0161</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a:solidFill>
                            <a:srgbClr val="000000"/>
                          </a:solidFill>
                          <a:latin typeface="Arial"/>
                          <a:ea typeface="Arial"/>
                          <a:cs typeface="Arial"/>
                          <a:sym typeface="Arial"/>
                        </a:rPr>
                        <a:t>LATHASHREE</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9600">
                <a:tc>
                  <a:txBody>
                    <a:bodyPr/>
                    <a:lstStyle/>
                    <a:p>
                      <a:pPr algn="l">
                        <a:lnSpc>
                          <a:spcPts val="2520"/>
                        </a:lnSpc>
                        <a:defRPr/>
                      </a:pPr>
                      <a:r>
                        <a:rPr lang="en-US" sz="2100">
                          <a:solidFill>
                            <a:srgbClr val="000000"/>
                          </a:solidFill>
                          <a:latin typeface="Arial"/>
                          <a:ea typeface="Arial"/>
                          <a:cs typeface="Arial"/>
                          <a:sym typeface="Arial"/>
                        </a:rPr>
                        <a:t>20221COM0184</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tc>
                  <a:txBody>
                    <a:bodyPr/>
                    <a:lstStyle/>
                    <a:p>
                      <a:pPr algn="l">
                        <a:lnSpc>
                          <a:spcPts val="2520"/>
                        </a:lnSpc>
                        <a:defRPr/>
                      </a:pPr>
                      <a:r>
                        <a:rPr lang="en-US" sz="2100">
                          <a:solidFill>
                            <a:srgbClr val="000000"/>
                          </a:solidFill>
                          <a:latin typeface="Arial"/>
                          <a:ea typeface="Arial"/>
                          <a:cs typeface="Arial"/>
                          <a:sym typeface="Arial"/>
                        </a:rPr>
                        <a:t>RASHMI N</a:t>
                      </a:r>
                      <a:endParaRPr lang="en-US" sz="1100"/>
                    </a:p>
                  </a:txBody>
                  <a:tcPr marT="91440" marB="91440" anchor="ctr">
                    <a:lnL w="4762" cap="flat" cmpd="sng" algn="ctr">
                      <a:solidFill>
                        <a:srgbClr val="000000"/>
                      </a:solidFill>
                      <a:prstDash val="solid"/>
                      <a:round/>
                      <a:headEnd type="none" w="med" len="med"/>
                      <a:tailEnd type="none" w="med" len="med"/>
                    </a:lnL>
                    <a:lnR w="4762" cap="flat" cmpd="sng" algn="ctr">
                      <a:solidFill>
                        <a:srgbClr val="000000"/>
                      </a:solidFill>
                      <a:prstDash val="solid"/>
                      <a:round/>
                      <a:headEnd type="none" w="med" len="med"/>
                      <a:tailEnd type="none" w="med" len="med"/>
                    </a:lnR>
                    <a:lnT w="4762" cap="flat" cmpd="sng" algn="ctr">
                      <a:solidFill>
                        <a:srgbClr val="000000"/>
                      </a:solidFill>
                      <a:prstDash val="solid"/>
                      <a:round/>
                      <a:headEnd type="none" w="med" len="med"/>
                      <a:tailEnd type="none" w="med" len="med"/>
                    </a:lnT>
                    <a:lnB w="476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576316" y="640080"/>
            <a:ext cx="15544800" cy="594360"/>
            <a:chOff x="0" y="0"/>
            <a:chExt cx="20726400" cy="792480"/>
          </a:xfrm>
        </p:grpSpPr>
        <p:sp>
          <p:nvSpPr>
            <p:cNvPr id="6" name="Freeform 6"/>
            <p:cNvSpPr/>
            <p:nvPr/>
          </p:nvSpPr>
          <p:spPr>
            <a:xfrm>
              <a:off x="0" y="0"/>
              <a:ext cx="20726400" cy="792480"/>
            </a:xfrm>
            <a:custGeom>
              <a:avLst/>
              <a:gdLst/>
              <a:ahLst/>
              <a:cxnLst/>
              <a:rect l="l" t="t" r="r" b="b"/>
              <a:pathLst>
                <a:path w="20726400" h="792480">
                  <a:moveTo>
                    <a:pt x="0" y="0"/>
                  </a:moveTo>
                  <a:lnTo>
                    <a:pt x="20726400" y="0"/>
                  </a:lnTo>
                  <a:lnTo>
                    <a:pt x="20726400" y="792480"/>
                  </a:lnTo>
                  <a:lnTo>
                    <a:pt x="0" y="792480"/>
                  </a:lnTo>
                  <a:close/>
                </a:path>
              </a:pathLst>
            </a:custGeom>
            <a:solidFill>
              <a:srgbClr val="000000">
                <a:alpha val="0"/>
              </a:srgbClr>
            </a:solidFill>
          </p:spPr>
        </p:sp>
        <p:sp>
          <p:nvSpPr>
            <p:cNvPr id="7" name="TextBox 7"/>
            <p:cNvSpPr txBox="1"/>
            <p:nvPr/>
          </p:nvSpPr>
          <p:spPr>
            <a:xfrm>
              <a:off x="0" y="-19050"/>
              <a:ext cx="20726400" cy="811530"/>
            </a:xfrm>
            <a:prstGeom prst="rect">
              <a:avLst/>
            </a:prstGeom>
          </p:spPr>
          <p:txBody>
            <a:bodyPr lIns="0" tIns="0" rIns="0" bIns="0" rtlCol="0" anchor="ctr"/>
            <a:lstStyle/>
            <a:p>
              <a:pPr algn="l">
                <a:lnSpc>
                  <a:spcPts val="5040"/>
                </a:lnSpc>
              </a:pPr>
              <a:r>
                <a:rPr lang="en-US" sz="4200" b="1" spc="6">
                  <a:solidFill>
                    <a:srgbClr val="17365D"/>
                  </a:solidFill>
                  <a:latin typeface="DejaVu Sans Bold"/>
                  <a:ea typeface="DejaVu Sans Bold"/>
                  <a:cs typeface="DejaVu Sans Bold"/>
                  <a:sym typeface="DejaVu Sans Bold"/>
                </a:rPr>
                <a:t>GitHub Link</a:t>
              </a:r>
            </a:p>
          </p:txBody>
        </p:sp>
      </p:grpSp>
      <p:sp>
        <p:nvSpPr>
          <p:cNvPr id="8" name="TextBox 8"/>
          <p:cNvSpPr txBox="1"/>
          <p:nvPr/>
        </p:nvSpPr>
        <p:spPr>
          <a:xfrm>
            <a:off x="2270745" y="2611735"/>
            <a:ext cx="13487430" cy="461665"/>
          </a:xfrm>
          <a:prstGeom prst="rect">
            <a:avLst/>
          </a:prstGeom>
        </p:spPr>
        <p:txBody>
          <a:bodyPr lIns="0" tIns="0" rIns="0" bIns="0" rtlCol="0" anchor="t">
            <a:spAutoFit/>
          </a:bodyPr>
          <a:lstStyle/>
          <a:p>
            <a:pPr algn="ctr">
              <a:lnSpc>
                <a:spcPts val="3600"/>
              </a:lnSpc>
            </a:pPr>
            <a:r>
              <a:rPr lang="en-US" sz="3000" b="1" u="sng" spc="4" dirty="0">
                <a:solidFill>
                  <a:srgbClr val="0000FF"/>
                </a:solidFill>
                <a:latin typeface="DejaVu Sans Bold"/>
                <a:ea typeface="DejaVu Sans Bold"/>
                <a:cs typeface="DejaVu Sans Bold"/>
                <a:sym typeface="DejaVu Sans Bold"/>
                <a:hlinkClick r:id="rId3" tooltip="https://github.com/swati787"/>
              </a:rPr>
              <a:t>https://github.com/Rashmi83-colab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356360" y="0"/>
            <a:ext cx="16002000" cy="1539240"/>
            <a:chOff x="0" y="0"/>
            <a:chExt cx="21336000" cy="2052320"/>
          </a:xfrm>
        </p:grpSpPr>
        <p:sp>
          <p:nvSpPr>
            <p:cNvPr id="6" name="Freeform 6"/>
            <p:cNvSpPr/>
            <p:nvPr/>
          </p:nvSpPr>
          <p:spPr>
            <a:xfrm>
              <a:off x="0" y="0"/>
              <a:ext cx="21336000" cy="2052320"/>
            </a:xfrm>
            <a:custGeom>
              <a:avLst/>
              <a:gdLst/>
              <a:ahLst/>
              <a:cxnLst/>
              <a:rect l="l" t="t" r="r" b="b"/>
              <a:pathLst>
                <a:path w="21336000" h="2052320">
                  <a:moveTo>
                    <a:pt x="0" y="0"/>
                  </a:moveTo>
                  <a:lnTo>
                    <a:pt x="21336000" y="0"/>
                  </a:lnTo>
                  <a:lnTo>
                    <a:pt x="21336000" y="2052320"/>
                  </a:lnTo>
                  <a:lnTo>
                    <a:pt x="0" y="2052320"/>
                  </a:lnTo>
                  <a:close/>
                </a:path>
              </a:pathLst>
            </a:custGeom>
            <a:solidFill>
              <a:srgbClr val="000000">
                <a:alpha val="0"/>
              </a:srgbClr>
            </a:solidFill>
          </p:spPr>
        </p:sp>
        <p:sp>
          <p:nvSpPr>
            <p:cNvPr id="7" name="TextBox 7"/>
            <p:cNvSpPr txBox="1"/>
            <p:nvPr/>
          </p:nvSpPr>
          <p:spPr>
            <a:xfrm>
              <a:off x="0" y="-9525"/>
              <a:ext cx="21336000" cy="206184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Timeline of the Project (Gantt Chart)</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9525"/>
              <a:ext cx="21336000" cy="98452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References (IEEE Paper format)</a:t>
              </a:r>
            </a:p>
          </p:txBody>
        </p:sp>
      </p:grpSp>
      <p:grpSp>
        <p:nvGrpSpPr>
          <p:cNvPr id="8" name="Group 8"/>
          <p:cNvGrpSpPr/>
          <p:nvPr/>
        </p:nvGrpSpPr>
        <p:grpSpPr>
          <a:xfrm>
            <a:off x="1219200" y="2820846"/>
            <a:ext cx="16002000" cy="5216812"/>
            <a:chOff x="0" y="0"/>
            <a:chExt cx="21336000" cy="6955750"/>
          </a:xfrm>
        </p:grpSpPr>
        <p:sp>
          <p:nvSpPr>
            <p:cNvPr id="9" name="Freeform 9"/>
            <p:cNvSpPr/>
            <p:nvPr/>
          </p:nvSpPr>
          <p:spPr>
            <a:xfrm>
              <a:off x="0" y="0"/>
              <a:ext cx="21336000" cy="6955750"/>
            </a:xfrm>
            <a:custGeom>
              <a:avLst/>
              <a:gdLst/>
              <a:ahLst/>
              <a:cxnLst/>
              <a:rect l="l" t="t" r="r" b="b"/>
              <a:pathLst>
                <a:path w="21336000" h="6955750">
                  <a:moveTo>
                    <a:pt x="0" y="0"/>
                  </a:moveTo>
                  <a:lnTo>
                    <a:pt x="21336000" y="0"/>
                  </a:lnTo>
                  <a:lnTo>
                    <a:pt x="21336000" y="6955750"/>
                  </a:lnTo>
                  <a:lnTo>
                    <a:pt x="0" y="6955750"/>
                  </a:lnTo>
                  <a:close/>
                </a:path>
              </a:pathLst>
            </a:custGeom>
            <a:solidFill>
              <a:srgbClr val="000000">
                <a:alpha val="0"/>
              </a:srgbClr>
            </a:solidFill>
          </p:spPr>
        </p:sp>
        <p:sp>
          <p:nvSpPr>
            <p:cNvPr id="10" name="TextBox 10"/>
            <p:cNvSpPr txBox="1"/>
            <p:nvPr/>
          </p:nvSpPr>
          <p:spPr>
            <a:xfrm>
              <a:off x="0" y="-66675"/>
              <a:ext cx="21336000" cy="7022425"/>
            </a:xfrm>
            <a:prstGeom prst="rect">
              <a:avLst/>
            </a:prstGeom>
          </p:spPr>
          <p:txBody>
            <a:bodyPr lIns="0" tIns="0" rIns="0" bIns="0" rtlCol="0" anchor="ctr"/>
            <a:lstStyle/>
            <a:p>
              <a:pPr marL="542925" lvl="1" indent="-271462" algn="l">
                <a:lnSpc>
                  <a:spcPts val="3600"/>
                </a:lnSpc>
                <a:buFont typeface="Arial"/>
                <a:buChar char="•"/>
              </a:pPr>
              <a:r>
                <a:rPr lang="en-US" sz="3000">
                  <a:solidFill>
                    <a:srgbClr val="000000"/>
                  </a:solidFill>
                  <a:latin typeface="Arial"/>
                  <a:ea typeface="Arial"/>
                  <a:cs typeface="Arial"/>
                  <a:sym typeface="Arial"/>
                </a:rPr>
                <a:t>H. Gerbens-Leenes, A. Y. Hoekstra, and T. Van der Meer, “The water footprint of energy from biomass: A quantitative assessment and consequences of an increasing share of bio-energy in energy supply,” Ecological Economics, vol. 68, no. 4, pp. 1052–1060, Feb. 2009.</a:t>
              </a:r>
            </a:p>
            <a:p>
              <a:pPr marL="542925" lvl="1" indent="-271462" algn="l">
                <a:lnSpc>
                  <a:spcPts val="3600"/>
                </a:lnSpc>
              </a:pPr>
              <a:endParaRPr lang="en-US" sz="3000">
                <a:solidFill>
                  <a:srgbClr val="000000"/>
                </a:solidFill>
                <a:latin typeface="Arial"/>
                <a:ea typeface="Arial"/>
                <a:cs typeface="Arial"/>
                <a:sym typeface="Arial"/>
              </a:endParaRPr>
            </a:p>
            <a:p>
              <a:pPr marL="542925" lvl="1" indent="-271462" algn="l">
                <a:lnSpc>
                  <a:spcPts val="3600"/>
                </a:lnSpc>
                <a:buFont typeface="Arial"/>
                <a:buChar char="•"/>
              </a:pPr>
              <a:r>
                <a:rPr lang="en-US" sz="3000">
                  <a:solidFill>
                    <a:srgbClr val="000000"/>
                  </a:solidFill>
                  <a:latin typeface="Arial"/>
                  <a:ea typeface="Arial"/>
                  <a:cs typeface="Arial"/>
                  <a:sym typeface="Arial"/>
                </a:rPr>
                <a:t>A. S. Shrestha, P. Shukla, and R. K. Gupta, “Blockchain-based solutions for sustainable water management,” IEEE Access, vol. 10, pp. 12548–12560, Feb. 2022.</a:t>
              </a:r>
            </a:p>
            <a:p>
              <a:pPr marL="542925" lvl="1" indent="-271462" algn="l">
                <a:lnSpc>
                  <a:spcPts val="3600"/>
                </a:lnSpc>
              </a:pPr>
              <a:endParaRPr lang="en-US" sz="3000">
                <a:solidFill>
                  <a:srgbClr val="000000"/>
                </a:solidFill>
                <a:latin typeface="Arial"/>
                <a:ea typeface="Arial"/>
                <a:cs typeface="Arial"/>
                <a:sym typeface="Arial"/>
              </a:endParaRPr>
            </a:p>
            <a:p>
              <a:pPr marL="542925" lvl="1" indent="-271462" algn="l">
                <a:lnSpc>
                  <a:spcPts val="3600"/>
                </a:lnSpc>
                <a:buFont typeface="Arial"/>
                <a:buChar char="•"/>
              </a:pPr>
              <a:r>
                <a:rPr lang="en-US" sz="3000">
                  <a:solidFill>
                    <a:srgbClr val="000000"/>
                  </a:solidFill>
                  <a:latin typeface="Arial"/>
                  <a:ea typeface="Arial"/>
                  <a:cs typeface="Arial"/>
                  <a:sym typeface="Arial"/>
                </a:rPr>
                <a:t>L. Zhang, K. Li, and H. Wang, “Big data-driven approaches for environmental sustainability,” IEEE Transactions on Big Data, vol. 7, no. 3, pp. 456–468, Jun. 2021</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6124216" y="2161972"/>
            <a:ext cx="5839957" cy="5903206"/>
            <a:chOff x="0" y="0"/>
            <a:chExt cx="7786610" cy="7870942"/>
          </a:xfrm>
        </p:grpSpPr>
        <p:sp>
          <p:nvSpPr>
            <p:cNvPr id="6" name="Freeform 6"/>
            <p:cNvSpPr/>
            <p:nvPr/>
          </p:nvSpPr>
          <p:spPr>
            <a:xfrm>
              <a:off x="0" y="0"/>
              <a:ext cx="7786624" cy="7870952"/>
            </a:xfrm>
            <a:custGeom>
              <a:avLst/>
              <a:gdLst/>
              <a:ahLst/>
              <a:cxnLst/>
              <a:rect l="l" t="t" r="r" b="b"/>
              <a:pathLst>
                <a:path w="7786624" h="7870952">
                  <a:moveTo>
                    <a:pt x="0" y="0"/>
                  </a:moveTo>
                  <a:lnTo>
                    <a:pt x="7786624" y="0"/>
                  </a:lnTo>
                  <a:lnTo>
                    <a:pt x="7786624" y="7870952"/>
                  </a:lnTo>
                  <a:lnTo>
                    <a:pt x="0" y="7870952"/>
                  </a:lnTo>
                  <a:lnTo>
                    <a:pt x="0" y="0"/>
                  </a:lnTo>
                  <a:close/>
                </a:path>
              </a:pathLst>
            </a:custGeom>
            <a:blipFill>
              <a:blip r:embed="rId3"/>
              <a:stretch>
                <a:fillRect/>
              </a:stretch>
            </a:blip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9525"/>
              <a:ext cx="21336000" cy="98452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Content</a:t>
              </a:r>
            </a:p>
          </p:txBody>
        </p:sp>
      </p:grpSp>
      <p:sp>
        <p:nvSpPr>
          <p:cNvPr id="8" name="TextBox 8"/>
          <p:cNvSpPr txBox="1"/>
          <p:nvPr/>
        </p:nvSpPr>
        <p:spPr>
          <a:xfrm>
            <a:off x="1219200" y="1157287"/>
            <a:ext cx="14714288" cy="11144928"/>
          </a:xfrm>
          <a:prstGeom prst="rect">
            <a:avLst/>
          </a:prstGeom>
        </p:spPr>
        <p:txBody>
          <a:bodyPr lIns="0" tIns="0" rIns="0" bIns="0" rtlCol="0" anchor="t">
            <a:spAutoFit/>
          </a:bodyPr>
          <a:lstStyle/>
          <a:p>
            <a:pPr marL="818640" lvl="1" indent="-409320" algn="just">
              <a:lnSpc>
                <a:spcPts val="8036"/>
              </a:lnSpc>
              <a:buFont typeface="Arial"/>
              <a:buChar char="•"/>
            </a:pPr>
            <a:r>
              <a:rPr lang="en-US" sz="3348">
                <a:solidFill>
                  <a:srgbClr val="000000"/>
                </a:solidFill>
                <a:latin typeface="Arial"/>
                <a:ea typeface="Arial"/>
                <a:cs typeface="Arial"/>
                <a:sym typeface="Arial"/>
              </a:rPr>
              <a:t>Problem Statement</a:t>
            </a:r>
          </a:p>
          <a:p>
            <a:pPr marL="818640" lvl="1" indent="-409320" algn="just">
              <a:lnSpc>
                <a:spcPts val="8036"/>
              </a:lnSpc>
              <a:buFont typeface="Arial"/>
              <a:buChar char="•"/>
            </a:pPr>
            <a:r>
              <a:rPr lang="en-US" sz="3348">
                <a:solidFill>
                  <a:srgbClr val="000000"/>
                </a:solidFill>
                <a:latin typeface="Arial"/>
                <a:ea typeface="Arial"/>
                <a:cs typeface="Arial"/>
                <a:sym typeface="Arial"/>
              </a:rPr>
              <a:t>Objectives</a:t>
            </a:r>
          </a:p>
          <a:p>
            <a:pPr marL="818640" lvl="1" indent="-409320" algn="just">
              <a:lnSpc>
                <a:spcPts val="8036"/>
              </a:lnSpc>
              <a:buFont typeface="Arial"/>
              <a:buChar char="•"/>
            </a:pPr>
            <a:r>
              <a:rPr lang="en-US" sz="3348">
                <a:solidFill>
                  <a:srgbClr val="000000"/>
                </a:solidFill>
                <a:latin typeface="Arial"/>
                <a:ea typeface="Arial"/>
                <a:cs typeface="Arial"/>
                <a:sym typeface="Arial"/>
              </a:rPr>
              <a:t>Background and Related work</a:t>
            </a:r>
          </a:p>
          <a:p>
            <a:pPr marL="818215" lvl="1" indent="-409107" algn="just">
              <a:lnSpc>
                <a:spcPts val="8036"/>
              </a:lnSpc>
              <a:buFont typeface="Arial"/>
              <a:buChar char="•"/>
            </a:pPr>
            <a:r>
              <a:rPr lang="en-US" sz="3348">
                <a:solidFill>
                  <a:srgbClr val="000000"/>
                </a:solidFill>
                <a:latin typeface="Arial"/>
                <a:ea typeface="Arial"/>
                <a:cs typeface="Arial"/>
                <a:sym typeface="Arial"/>
              </a:rPr>
              <a:t>Analysis of Problem Statement</a:t>
            </a:r>
          </a:p>
          <a:p>
            <a:pPr marL="818640" lvl="1" indent="-409320" algn="just">
              <a:lnSpc>
                <a:spcPts val="8036"/>
              </a:lnSpc>
              <a:buFont typeface="Arial"/>
              <a:buChar char="•"/>
            </a:pPr>
            <a:r>
              <a:rPr lang="en-US" sz="3348">
                <a:solidFill>
                  <a:srgbClr val="000000"/>
                </a:solidFill>
                <a:latin typeface="Arial"/>
                <a:ea typeface="Arial"/>
                <a:cs typeface="Arial"/>
                <a:sym typeface="Arial"/>
              </a:rPr>
              <a:t>Innovation or Novel Contributions</a:t>
            </a:r>
          </a:p>
          <a:p>
            <a:pPr marL="818640" lvl="1" indent="-409320" algn="just">
              <a:lnSpc>
                <a:spcPts val="8036"/>
              </a:lnSpc>
              <a:buFont typeface="Arial"/>
              <a:buChar char="•"/>
            </a:pPr>
            <a:r>
              <a:rPr lang="en-US" sz="3348">
                <a:solidFill>
                  <a:srgbClr val="000000"/>
                </a:solidFill>
                <a:latin typeface="Arial"/>
                <a:ea typeface="Arial"/>
                <a:cs typeface="Arial"/>
                <a:sym typeface="Arial"/>
              </a:rPr>
              <a:t>Git-hub Link</a:t>
            </a:r>
          </a:p>
          <a:p>
            <a:pPr marL="818640" lvl="1" indent="-409320" algn="just">
              <a:lnSpc>
                <a:spcPts val="8036"/>
              </a:lnSpc>
              <a:buFont typeface="Arial"/>
              <a:buChar char="•"/>
            </a:pPr>
            <a:r>
              <a:rPr lang="en-US" sz="3348">
                <a:solidFill>
                  <a:srgbClr val="000000"/>
                </a:solidFill>
                <a:latin typeface="Arial"/>
                <a:ea typeface="Arial"/>
                <a:cs typeface="Arial"/>
                <a:sym typeface="Arial"/>
              </a:rPr>
              <a:t>Timeline of the Project</a:t>
            </a:r>
          </a:p>
          <a:p>
            <a:pPr marL="818640" lvl="1" indent="-409320" algn="just">
              <a:lnSpc>
                <a:spcPts val="8036"/>
              </a:lnSpc>
              <a:buFont typeface="Arial"/>
              <a:buChar char="•"/>
            </a:pPr>
            <a:r>
              <a:rPr lang="en-US" sz="3348">
                <a:solidFill>
                  <a:srgbClr val="000000"/>
                </a:solidFill>
                <a:latin typeface="Arial"/>
                <a:ea typeface="Arial"/>
                <a:cs typeface="Arial"/>
                <a:sym typeface="Arial"/>
              </a:rPr>
              <a:t>References</a:t>
            </a:r>
          </a:p>
          <a:p>
            <a:pPr marL="818640" lvl="1" indent="-409320" algn="just">
              <a:lnSpc>
                <a:spcPts val="8036"/>
              </a:lnSpc>
            </a:pPr>
            <a:endParaRPr lang="en-US" sz="3348">
              <a:solidFill>
                <a:srgbClr val="000000"/>
              </a:solidFill>
              <a:latin typeface="Arial"/>
              <a:ea typeface="Arial"/>
              <a:cs typeface="Arial"/>
              <a:sym typeface="Arial"/>
            </a:endParaRPr>
          </a:p>
          <a:p>
            <a:pPr marL="818640" lvl="1" indent="-409320" algn="just">
              <a:lnSpc>
                <a:spcPts val="8036"/>
              </a:lnSpc>
            </a:pPr>
            <a:endParaRPr lang="en-US" sz="3348">
              <a:solidFill>
                <a:srgbClr val="000000"/>
              </a:solidFill>
              <a:latin typeface="Arial"/>
              <a:ea typeface="Arial"/>
              <a:cs typeface="Arial"/>
              <a:sym typeface="Arial"/>
            </a:endParaRPr>
          </a:p>
          <a:p>
            <a:pPr marL="818640" lvl="1" indent="-409320" algn="just">
              <a:lnSpc>
                <a:spcPts val="8036"/>
              </a:lnSpc>
            </a:pPr>
            <a:endParaRPr lang="en-US" sz="3348">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9525"/>
              <a:ext cx="21336000" cy="98452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Problem Statement Number:PSCS_4 </a:t>
              </a:r>
            </a:p>
          </p:txBody>
        </p:sp>
      </p:grpSp>
      <p:sp>
        <p:nvSpPr>
          <p:cNvPr id="8" name="TextBox 8"/>
          <p:cNvSpPr txBox="1"/>
          <p:nvPr/>
        </p:nvSpPr>
        <p:spPr>
          <a:xfrm>
            <a:off x="1310625" y="1693525"/>
            <a:ext cx="15819150" cy="6696075"/>
          </a:xfrm>
          <a:prstGeom prst="rect">
            <a:avLst/>
          </a:prstGeom>
        </p:spPr>
        <p:txBody>
          <a:bodyPr lIns="0" tIns="0" rIns="0" bIns="0" rtlCol="0" anchor="t">
            <a:spAutoFit/>
          </a:bodyPr>
          <a:lstStyle/>
          <a:p>
            <a:pPr algn="just">
              <a:lnSpc>
                <a:spcPts val="3600"/>
              </a:lnSpc>
            </a:pPr>
            <a:r>
              <a:rPr lang="en-US" sz="3000" b="1">
                <a:solidFill>
                  <a:srgbClr val="000000"/>
                </a:solidFill>
                <a:latin typeface="Arial Bold"/>
                <a:ea typeface="Arial Bold"/>
                <a:cs typeface="Arial Bold"/>
                <a:sym typeface="Arial Bold"/>
              </a:rPr>
              <a:t>Organization : </a:t>
            </a:r>
            <a:r>
              <a:rPr lang="en-US" sz="3000">
                <a:solidFill>
                  <a:srgbClr val="000000"/>
                </a:solidFill>
                <a:latin typeface="Arial"/>
                <a:ea typeface="Arial"/>
                <a:cs typeface="Arial"/>
                <a:sym typeface="Arial"/>
              </a:rPr>
              <a:t>NGOs, UN-Water, World Resources Institute</a:t>
            </a:r>
          </a:p>
          <a:p>
            <a:pPr algn="just">
              <a:lnSpc>
                <a:spcPts val="7200"/>
              </a:lnSpc>
            </a:pPr>
            <a:r>
              <a:rPr lang="en-US" sz="3000" b="1">
                <a:solidFill>
                  <a:srgbClr val="000000"/>
                </a:solidFill>
                <a:latin typeface="Arial Bold"/>
                <a:ea typeface="Arial Bold"/>
                <a:cs typeface="Arial Bold"/>
                <a:sym typeface="Arial Bold"/>
              </a:rPr>
              <a:t>Category (Hardware / Software / Both) : </a:t>
            </a:r>
            <a:r>
              <a:rPr lang="en-US" sz="3000">
                <a:solidFill>
                  <a:srgbClr val="000000"/>
                </a:solidFill>
                <a:latin typeface="Arial"/>
                <a:ea typeface="Arial"/>
                <a:cs typeface="Arial"/>
                <a:sym typeface="Arial"/>
              </a:rPr>
              <a:t>Software</a:t>
            </a:r>
          </a:p>
          <a:p>
            <a:pPr algn="just">
              <a:lnSpc>
                <a:spcPts val="7200"/>
              </a:lnSpc>
            </a:pPr>
            <a:r>
              <a:rPr lang="en-US" sz="3000" b="1">
                <a:solidFill>
                  <a:srgbClr val="000000"/>
                </a:solidFill>
                <a:latin typeface="Arial Bold"/>
                <a:ea typeface="Arial Bold"/>
                <a:cs typeface="Arial Bold"/>
                <a:sym typeface="Arial Bold"/>
              </a:rPr>
              <a:t>Problem Description : </a:t>
            </a:r>
            <a:r>
              <a:rPr lang="en-US" sz="3000">
                <a:solidFill>
                  <a:srgbClr val="000000"/>
                </a:solidFill>
                <a:latin typeface="Arial"/>
                <a:ea typeface="Arial"/>
                <a:cs typeface="Arial"/>
                <a:sym typeface="Arial"/>
              </a:rPr>
              <a:t>Water scarcity is a growing concern, and individuals lack awareness of the water footprint associated with their daily consumption. Existing data is scattered, technical, and difficult to access, while manual methods are complex and non-user-friendly. There is a need for a digital solution that leverages modern technologies to provide simple, localized, and real-time water footprint insights, empowering people to make sustainable choices.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485775"/>
              <a:ext cx="21336000" cy="1460775"/>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Objectives</a:t>
              </a:r>
            </a:p>
          </p:txBody>
        </p:sp>
      </p:grpSp>
      <p:grpSp>
        <p:nvGrpSpPr>
          <p:cNvPr id="8" name="Group 8"/>
          <p:cNvGrpSpPr/>
          <p:nvPr/>
        </p:nvGrpSpPr>
        <p:grpSpPr>
          <a:xfrm>
            <a:off x="1071562" y="1333500"/>
            <a:ext cx="16192500" cy="6199578"/>
            <a:chOff x="0" y="0"/>
            <a:chExt cx="21590000" cy="8266103"/>
          </a:xfrm>
        </p:grpSpPr>
        <p:sp>
          <p:nvSpPr>
            <p:cNvPr id="9" name="Freeform 9"/>
            <p:cNvSpPr/>
            <p:nvPr/>
          </p:nvSpPr>
          <p:spPr>
            <a:xfrm>
              <a:off x="0" y="0"/>
              <a:ext cx="21590000" cy="8266103"/>
            </a:xfrm>
            <a:custGeom>
              <a:avLst/>
              <a:gdLst/>
              <a:ahLst/>
              <a:cxnLst/>
              <a:rect l="l" t="t" r="r" b="b"/>
              <a:pathLst>
                <a:path w="21590000" h="8266103">
                  <a:moveTo>
                    <a:pt x="0" y="0"/>
                  </a:moveTo>
                  <a:lnTo>
                    <a:pt x="21590000" y="0"/>
                  </a:lnTo>
                  <a:lnTo>
                    <a:pt x="21590000" y="8266103"/>
                  </a:lnTo>
                  <a:lnTo>
                    <a:pt x="0" y="8266103"/>
                  </a:lnTo>
                  <a:close/>
                </a:path>
              </a:pathLst>
            </a:custGeom>
            <a:solidFill>
              <a:srgbClr val="000000">
                <a:alpha val="0"/>
              </a:srgbClr>
            </a:solidFill>
          </p:spPr>
        </p:sp>
        <p:sp>
          <p:nvSpPr>
            <p:cNvPr id="10" name="TextBox 10"/>
            <p:cNvSpPr txBox="1"/>
            <p:nvPr/>
          </p:nvSpPr>
          <p:spPr>
            <a:xfrm>
              <a:off x="0" y="-66675"/>
              <a:ext cx="21590000" cy="8332778"/>
            </a:xfrm>
            <a:prstGeom prst="rect">
              <a:avLst/>
            </a:prstGeom>
          </p:spPr>
          <p:txBody>
            <a:bodyPr lIns="0" tIns="0" rIns="0" bIns="0" rtlCol="0" anchor="ctr"/>
            <a:lstStyle/>
            <a:p>
              <a:pPr marL="542925" lvl="1" indent="-271462" algn="just">
                <a:lnSpc>
                  <a:spcPts val="3600"/>
                </a:lnSpc>
                <a:buAutoNum type="romanLcPeriod"/>
              </a:pPr>
              <a:r>
                <a:rPr lang="en-US" sz="3000">
                  <a:solidFill>
                    <a:srgbClr val="000000"/>
                  </a:solidFill>
                  <a:latin typeface="Arial"/>
                  <a:ea typeface="Arial"/>
                  <a:cs typeface="Arial"/>
                  <a:sym typeface="Arial"/>
                </a:rPr>
                <a:t>To increase public awareness about the concept of water footprint and its impact on sustainability and water scarcity.</a:t>
              </a:r>
            </a:p>
            <a:p>
              <a:pPr marL="542925" lvl="1" indent="-271462" algn="just">
                <a:lnSpc>
                  <a:spcPts val="3600"/>
                </a:lnSpc>
                <a:buAutoNum type="romanLcPeriod"/>
              </a:pPr>
              <a:r>
                <a:rPr lang="en-US" sz="3000">
                  <a:solidFill>
                    <a:srgbClr val="000000"/>
                  </a:solidFill>
                  <a:latin typeface="Arial"/>
                  <a:ea typeface="Arial"/>
                  <a:cs typeface="Arial"/>
                  <a:sym typeface="Arial"/>
                </a:rPr>
                <a:t>To design and develop a user-friendly digital platform (mobile app/website) that can estimate and visualize the water footprint of daily-use products.</a:t>
              </a:r>
            </a:p>
            <a:p>
              <a:pPr marL="542925" lvl="1" indent="-271462" algn="just">
                <a:lnSpc>
                  <a:spcPts val="3600"/>
                </a:lnSpc>
                <a:buAutoNum type="romanLcPeriod"/>
              </a:pPr>
              <a:r>
                <a:rPr lang="en-US" sz="3000">
                  <a:solidFill>
                    <a:srgbClr val="000000"/>
                  </a:solidFill>
                  <a:latin typeface="Arial"/>
                  <a:ea typeface="Arial"/>
                  <a:cs typeface="Arial"/>
                  <a:sym typeface="Arial"/>
                </a:rPr>
                <a:t>To ensure inclusivity by supporting local languages and simple interfaces, making the tool usable across diverse communities in India.</a:t>
              </a:r>
            </a:p>
            <a:p>
              <a:pPr marL="542925" lvl="1" indent="-271462" algn="just">
                <a:lnSpc>
                  <a:spcPts val="3600"/>
                </a:lnSpc>
                <a:buAutoNum type="romanLcPeriod"/>
              </a:pPr>
              <a:r>
                <a:rPr lang="en-US" sz="3000">
                  <a:solidFill>
                    <a:srgbClr val="000000"/>
                  </a:solidFill>
                  <a:latin typeface="Arial"/>
                  <a:ea typeface="Arial"/>
                  <a:cs typeface="Arial"/>
                  <a:sym typeface="Arial"/>
                </a:rPr>
                <a:t>To leverage AI, Big Data, and Blockchain for accurate, transparent, and real-time water footprint calculations and data management.</a:t>
              </a:r>
            </a:p>
            <a:p>
              <a:pPr marL="542925" lvl="1" indent="-271462" algn="just">
                <a:lnSpc>
                  <a:spcPts val="3600"/>
                </a:lnSpc>
                <a:buAutoNum type="romanLcPeriod"/>
              </a:pPr>
              <a:r>
                <a:rPr lang="en-US" sz="3000">
                  <a:solidFill>
                    <a:srgbClr val="000000"/>
                  </a:solidFill>
                  <a:latin typeface="Arial"/>
                  <a:ea typeface="Arial"/>
                  <a:cs typeface="Arial"/>
                  <a:sym typeface="Arial"/>
                </a:rPr>
                <a:t>To create a reliable data source that can assist policymakers, NGOs, and local authorities in planning and implementing water conservation strategies.</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485775"/>
              <a:ext cx="21336000" cy="1460775"/>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Background and Related work</a:t>
              </a:r>
            </a:p>
          </p:txBody>
        </p:sp>
      </p:grpSp>
      <p:grpSp>
        <p:nvGrpSpPr>
          <p:cNvPr id="8" name="Group 8"/>
          <p:cNvGrpSpPr/>
          <p:nvPr/>
        </p:nvGrpSpPr>
        <p:grpSpPr>
          <a:xfrm>
            <a:off x="714332" y="1586175"/>
            <a:ext cx="8762998" cy="7017068"/>
            <a:chOff x="0" y="0"/>
            <a:chExt cx="11683998" cy="9356090"/>
          </a:xfrm>
        </p:grpSpPr>
        <p:sp>
          <p:nvSpPr>
            <p:cNvPr id="9" name="Freeform 9"/>
            <p:cNvSpPr/>
            <p:nvPr/>
          </p:nvSpPr>
          <p:spPr>
            <a:xfrm>
              <a:off x="0" y="0"/>
              <a:ext cx="11683998" cy="9356091"/>
            </a:xfrm>
            <a:custGeom>
              <a:avLst/>
              <a:gdLst/>
              <a:ahLst/>
              <a:cxnLst/>
              <a:rect l="l" t="t" r="r" b="b"/>
              <a:pathLst>
                <a:path w="11683998" h="9356091">
                  <a:moveTo>
                    <a:pt x="0" y="0"/>
                  </a:moveTo>
                  <a:lnTo>
                    <a:pt x="11683998" y="0"/>
                  </a:lnTo>
                  <a:lnTo>
                    <a:pt x="11683998" y="9356091"/>
                  </a:lnTo>
                  <a:lnTo>
                    <a:pt x="0" y="9356091"/>
                  </a:lnTo>
                  <a:close/>
                </a:path>
              </a:pathLst>
            </a:custGeom>
            <a:solidFill>
              <a:srgbClr val="000000">
                <a:alpha val="0"/>
              </a:srgbClr>
            </a:solidFill>
          </p:spPr>
        </p:sp>
        <p:sp>
          <p:nvSpPr>
            <p:cNvPr id="10" name="TextBox 10"/>
            <p:cNvSpPr txBox="1"/>
            <p:nvPr/>
          </p:nvSpPr>
          <p:spPr>
            <a:xfrm>
              <a:off x="0" y="-66675"/>
              <a:ext cx="11683998" cy="9422765"/>
            </a:xfrm>
            <a:prstGeom prst="rect">
              <a:avLst/>
            </a:prstGeom>
          </p:spPr>
          <p:txBody>
            <a:bodyPr lIns="0" tIns="0" rIns="0" bIns="0" rtlCol="0" anchor="ctr"/>
            <a:lstStyle/>
            <a:p>
              <a:pPr marL="542925" lvl="1" indent="-271462" algn="just">
                <a:lnSpc>
                  <a:spcPts val="3600"/>
                </a:lnSpc>
                <a:buFont typeface="Arial"/>
                <a:buChar char="•"/>
              </a:pPr>
              <a:r>
                <a:rPr lang="en-US" sz="3000" b="1">
                  <a:solidFill>
                    <a:srgbClr val="000000"/>
                  </a:solidFill>
                  <a:latin typeface="Arial Bold"/>
                  <a:ea typeface="Arial Bold"/>
                  <a:cs typeface="Arial Bold"/>
                  <a:sym typeface="Arial Bold"/>
                </a:rPr>
                <a:t> ISO 14046 </a:t>
              </a:r>
              <a:r>
                <a:rPr lang="en-US" sz="3000">
                  <a:solidFill>
                    <a:srgbClr val="000000"/>
                  </a:solidFill>
                  <a:latin typeface="Arial"/>
                  <a:ea typeface="Arial"/>
                  <a:cs typeface="Arial"/>
                  <a:sym typeface="Arial"/>
                </a:rPr>
                <a:t>and the Water Footprint Network provide methodologies for water footprint assessment.</a:t>
              </a:r>
            </a:p>
            <a:p>
              <a:pPr marL="542925" lvl="1" indent="-271462" algn="just">
                <a:lnSpc>
                  <a:spcPts val="3600"/>
                </a:lnSpc>
              </a:pPr>
              <a:endParaRPr lang="en-US" sz="3000">
                <a:solidFill>
                  <a:srgbClr val="000000"/>
                </a:solidFill>
                <a:latin typeface="Arial"/>
                <a:ea typeface="Arial"/>
                <a:cs typeface="Arial"/>
                <a:sym typeface="Arial"/>
              </a:endParaRPr>
            </a:p>
            <a:p>
              <a:pPr marL="542925" lvl="1" indent="-271462" algn="just">
                <a:lnSpc>
                  <a:spcPts val="3600"/>
                </a:lnSpc>
                <a:buFont typeface="Arial"/>
                <a:buChar char="•"/>
              </a:pPr>
              <a:r>
                <a:rPr lang="en-US" sz="3000">
                  <a:solidFill>
                    <a:srgbClr val="000000"/>
                  </a:solidFill>
                  <a:latin typeface="Arial"/>
                  <a:ea typeface="Arial"/>
                  <a:cs typeface="Arial"/>
                  <a:sym typeface="Arial"/>
                </a:rPr>
                <a:t> Most studies focus on agriculture and industry, not everyday consumer products.</a:t>
              </a:r>
            </a:p>
            <a:p>
              <a:pPr marL="542925" lvl="1" indent="-271462" algn="just">
                <a:lnSpc>
                  <a:spcPts val="3600"/>
                </a:lnSpc>
              </a:pPr>
              <a:endParaRPr lang="en-US" sz="3000">
                <a:solidFill>
                  <a:srgbClr val="000000"/>
                </a:solidFill>
                <a:latin typeface="Arial"/>
                <a:ea typeface="Arial"/>
                <a:cs typeface="Arial"/>
                <a:sym typeface="Arial"/>
              </a:endParaRPr>
            </a:p>
            <a:p>
              <a:pPr marL="647700" lvl="1" indent="-323850" algn="just">
                <a:lnSpc>
                  <a:spcPts val="3600"/>
                </a:lnSpc>
                <a:buFont typeface="Arial"/>
                <a:buChar char="•"/>
              </a:pPr>
              <a:r>
                <a:rPr lang="en-US" sz="3000">
                  <a:solidFill>
                    <a:srgbClr val="000000"/>
                  </a:solidFill>
                  <a:latin typeface="Arial"/>
                  <a:ea typeface="Arial"/>
                  <a:cs typeface="Arial"/>
                  <a:sym typeface="Arial"/>
                </a:rPr>
                <a:t>Carbon calculators and sustainability apps raise awareness but mainly for carbon footprints.</a:t>
              </a:r>
            </a:p>
            <a:p>
              <a:pPr marL="542925" lvl="1" indent="-271462" algn="just">
                <a:lnSpc>
                  <a:spcPts val="3600"/>
                </a:lnSpc>
              </a:pPr>
              <a:endParaRPr lang="en-US" sz="3000">
                <a:solidFill>
                  <a:srgbClr val="000000"/>
                </a:solidFill>
                <a:latin typeface="Arial"/>
                <a:ea typeface="Arial"/>
                <a:cs typeface="Arial"/>
                <a:sym typeface="Arial"/>
              </a:endParaRPr>
            </a:p>
            <a:p>
              <a:pPr marL="542925" lvl="1" indent="-271462" algn="just">
                <a:lnSpc>
                  <a:spcPts val="3600"/>
                </a:lnSpc>
                <a:buFont typeface="Arial"/>
                <a:buChar char="•"/>
              </a:pPr>
              <a:r>
                <a:rPr lang="en-US" sz="3000">
                  <a:solidFill>
                    <a:srgbClr val="000000"/>
                  </a:solidFill>
                  <a:latin typeface="Arial"/>
                  <a:ea typeface="Arial"/>
                  <a:cs typeface="Arial"/>
                  <a:sym typeface="Arial"/>
                </a:rPr>
                <a:t>Very few accessible, user-friendly apps exist for water footprint awareness at the consumer level.</a:t>
              </a:r>
            </a:p>
          </p:txBody>
        </p:sp>
      </p:grpSp>
      <p:grpSp>
        <p:nvGrpSpPr>
          <p:cNvPr id="11" name="Group 11"/>
          <p:cNvGrpSpPr/>
          <p:nvPr/>
        </p:nvGrpSpPr>
        <p:grpSpPr>
          <a:xfrm>
            <a:off x="9982197" y="1586175"/>
            <a:ext cx="7748761" cy="7114648"/>
            <a:chOff x="0" y="0"/>
            <a:chExt cx="10331682" cy="9486198"/>
          </a:xfrm>
        </p:grpSpPr>
        <p:sp>
          <p:nvSpPr>
            <p:cNvPr id="12" name="Freeform 12"/>
            <p:cNvSpPr/>
            <p:nvPr/>
          </p:nvSpPr>
          <p:spPr>
            <a:xfrm>
              <a:off x="0" y="0"/>
              <a:ext cx="10331704" cy="9486138"/>
            </a:xfrm>
            <a:custGeom>
              <a:avLst/>
              <a:gdLst/>
              <a:ahLst/>
              <a:cxnLst/>
              <a:rect l="l" t="t" r="r" b="b"/>
              <a:pathLst>
                <a:path w="10331704" h="9486138">
                  <a:moveTo>
                    <a:pt x="0" y="0"/>
                  </a:moveTo>
                  <a:lnTo>
                    <a:pt x="10331704" y="0"/>
                  </a:lnTo>
                  <a:lnTo>
                    <a:pt x="10331704" y="9486138"/>
                  </a:lnTo>
                  <a:lnTo>
                    <a:pt x="0" y="9486138"/>
                  </a:lnTo>
                  <a:lnTo>
                    <a:pt x="0" y="0"/>
                  </a:lnTo>
                  <a:close/>
                </a:path>
              </a:pathLst>
            </a:custGeom>
            <a:blipFill>
              <a:blip r:embed="rId3"/>
              <a:stretch>
                <a:fillRect l="-9524" r="-9524"/>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485775"/>
              <a:ext cx="21336000" cy="1460775"/>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Analysis of Problem Statement (contd...)</a:t>
              </a:r>
            </a:p>
          </p:txBody>
        </p:sp>
      </p:grpSp>
      <p:grpSp>
        <p:nvGrpSpPr>
          <p:cNvPr id="8" name="Group 8"/>
          <p:cNvGrpSpPr/>
          <p:nvPr/>
        </p:nvGrpSpPr>
        <p:grpSpPr>
          <a:xfrm>
            <a:off x="668080" y="2029989"/>
            <a:ext cx="16144324" cy="7414260"/>
            <a:chOff x="0" y="0"/>
            <a:chExt cx="21525766" cy="9885680"/>
          </a:xfrm>
        </p:grpSpPr>
        <p:sp>
          <p:nvSpPr>
            <p:cNvPr id="9" name="Freeform 9"/>
            <p:cNvSpPr/>
            <p:nvPr/>
          </p:nvSpPr>
          <p:spPr>
            <a:xfrm>
              <a:off x="0" y="0"/>
              <a:ext cx="21525767" cy="9885680"/>
            </a:xfrm>
            <a:custGeom>
              <a:avLst/>
              <a:gdLst/>
              <a:ahLst/>
              <a:cxnLst/>
              <a:rect l="l" t="t" r="r" b="b"/>
              <a:pathLst>
                <a:path w="21525767" h="9885680">
                  <a:moveTo>
                    <a:pt x="0" y="0"/>
                  </a:moveTo>
                  <a:lnTo>
                    <a:pt x="21525767" y="0"/>
                  </a:lnTo>
                  <a:lnTo>
                    <a:pt x="21525767" y="9885680"/>
                  </a:lnTo>
                  <a:lnTo>
                    <a:pt x="0" y="9885680"/>
                  </a:lnTo>
                  <a:close/>
                </a:path>
              </a:pathLst>
            </a:custGeom>
            <a:solidFill>
              <a:srgbClr val="000000">
                <a:alpha val="0"/>
              </a:srgbClr>
            </a:solidFill>
          </p:spPr>
        </p:sp>
        <p:sp>
          <p:nvSpPr>
            <p:cNvPr id="10" name="TextBox 10"/>
            <p:cNvSpPr txBox="1"/>
            <p:nvPr/>
          </p:nvSpPr>
          <p:spPr>
            <a:xfrm>
              <a:off x="0" y="-66675"/>
              <a:ext cx="21525766" cy="9952355"/>
            </a:xfrm>
            <a:prstGeom prst="rect">
              <a:avLst/>
            </a:prstGeom>
          </p:spPr>
          <p:txBody>
            <a:bodyPr lIns="0" tIns="0" rIns="0" bIns="0" rtlCol="0" anchor="ctr"/>
            <a:lstStyle/>
            <a:p>
              <a:pPr marL="647700" lvl="1" indent="-323850" algn="l">
                <a:lnSpc>
                  <a:spcPts val="3600"/>
                </a:lnSpc>
                <a:buFont typeface="Arial"/>
                <a:buChar char="•"/>
              </a:pPr>
              <a:r>
                <a:rPr lang="en-US" sz="3000" b="1">
                  <a:solidFill>
                    <a:srgbClr val="000000"/>
                  </a:solidFill>
                  <a:latin typeface="Arial Bold"/>
                  <a:ea typeface="Arial Bold"/>
                  <a:cs typeface="Arial Bold"/>
                  <a:sym typeface="Arial Bold"/>
                </a:rPr>
                <a:t>Input:</a:t>
              </a:r>
            </a:p>
            <a:p>
              <a:pPr algn="l">
                <a:lnSpc>
                  <a:spcPts val="3600"/>
                </a:lnSpc>
              </a:pPr>
              <a:r>
                <a:rPr lang="en-US" sz="3000">
                  <a:solidFill>
                    <a:srgbClr val="000000"/>
                  </a:solidFill>
                  <a:latin typeface="Arial"/>
                  <a:ea typeface="Arial"/>
                  <a:cs typeface="Arial"/>
                  <a:sym typeface="Arial"/>
                </a:rPr>
                <a:t>          -Product details (name, barcode, or category).</a:t>
              </a:r>
            </a:p>
            <a:p>
              <a:pPr algn="l">
                <a:lnSpc>
                  <a:spcPts val="3600"/>
                </a:lnSpc>
              </a:pPr>
              <a:r>
                <a:rPr lang="en-US" sz="3000">
                  <a:solidFill>
                    <a:srgbClr val="000000"/>
                  </a:solidFill>
                  <a:latin typeface="Arial"/>
                  <a:ea typeface="Arial"/>
                  <a:cs typeface="Arial"/>
                  <a:sym typeface="Arial"/>
                </a:rPr>
                <a:t>          -User data (location, consumption pattern).</a:t>
              </a:r>
            </a:p>
            <a:p>
              <a:pPr algn="l">
                <a:lnSpc>
                  <a:spcPts val="3600"/>
                </a:lnSpc>
              </a:pPr>
              <a:r>
                <a:rPr lang="en-US" sz="3000">
                  <a:solidFill>
                    <a:srgbClr val="000000"/>
                  </a:solidFill>
                  <a:latin typeface="Arial"/>
                  <a:ea typeface="Arial"/>
                  <a:cs typeface="Arial"/>
                  <a:sym typeface="Arial"/>
                </a:rPr>
                <a:t>          -Camera input (scan like Google Lens).</a:t>
              </a:r>
            </a:p>
            <a:p>
              <a:pPr algn="l">
                <a:lnSpc>
                  <a:spcPts val="3600"/>
                </a:lnSpc>
              </a:pPr>
              <a:r>
                <a:rPr lang="en-US" sz="3000">
                  <a:solidFill>
                    <a:srgbClr val="000000"/>
                  </a:solidFill>
                  <a:latin typeface="Arial"/>
                  <a:ea typeface="Arial"/>
                  <a:cs typeface="Arial"/>
                  <a:sym typeface="Arial"/>
                </a:rPr>
                <a:t>.</a:t>
              </a:r>
            </a:p>
            <a:p>
              <a:pPr marL="647700" lvl="1" indent="-323850" algn="l">
                <a:lnSpc>
                  <a:spcPts val="3600"/>
                </a:lnSpc>
                <a:buFont typeface="Arial"/>
                <a:buChar char="•"/>
              </a:pPr>
              <a:r>
                <a:rPr lang="en-US" sz="3000" b="1">
                  <a:solidFill>
                    <a:srgbClr val="000000"/>
                  </a:solidFill>
                  <a:latin typeface="Arial Bold"/>
                  <a:ea typeface="Arial Bold"/>
                  <a:cs typeface="Arial Bold"/>
                  <a:sym typeface="Arial Bold"/>
                </a:rPr>
                <a:t>Output:</a:t>
              </a:r>
            </a:p>
            <a:p>
              <a:pPr algn="l">
                <a:lnSpc>
                  <a:spcPts val="3600"/>
                </a:lnSpc>
              </a:pPr>
              <a:r>
                <a:rPr lang="en-US" sz="3000" b="1">
                  <a:solidFill>
                    <a:srgbClr val="000000"/>
                  </a:solidFill>
                  <a:latin typeface="Arial Bold"/>
                  <a:ea typeface="Arial Bold"/>
                  <a:cs typeface="Arial Bold"/>
                  <a:sym typeface="Arial Bold"/>
                </a:rPr>
                <a:t>          -</a:t>
              </a:r>
              <a:r>
                <a:rPr lang="en-US" sz="3000">
                  <a:solidFill>
                    <a:srgbClr val="000000"/>
                  </a:solidFill>
                  <a:latin typeface="Arial"/>
                  <a:ea typeface="Arial"/>
                  <a:cs typeface="Arial"/>
                  <a:sym typeface="Arial"/>
                </a:rPr>
                <a:t>Estimated water footprint (total + Green, Blue, Grey split).</a:t>
              </a:r>
            </a:p>
            <a:p>
              <a:pPr algn="l">
                <a:lnSpc>
                  <a:spcPts val="3600"/>
                </a:lnSpc>
              </a:pPr>
              <a:r>
                <a:rPr lang="en-US" sz="3000">
                  <a:solidFill>
                    <a:srgbClr val="000000"/>
                  </a:solidFill>
                  <a:latin typeface="Arial"/>
                  <a:ea typeface="Arial"/>
                  <a:cs typeface="Arial"/>
                  <a:sym typeface="Arial"/>
                </a:rPr>
                <a:t>          -Comparison and visualization (graphs, basket view).</a:t>
              </a:r>
            </a:p>
            <a:p>
              <a:pPr algn="l">
                <a:lnSpc>
                  <a:spcPts val="3600"/>
                </a:lnSpc>
              </a:pPr>
              <a:r>
                <a:rPr lang="en-US" sz="3000">
                  <a:solidFill>
                    <a:srgbClr val="000000"/>
                  </a:solidFill>
                  <a:latin typeface="Arial"/>
                  <a:ea typeface="Arial"/>
                  <a:cs typeface="Arial"/>
                  <a:sym typeface="Arial"/>
                </a:rPr>
                <a:t>          -Personalized insights and recommendations.</a:t>
              </a:r>
            </a:p>
            <a:p>
              <a:pPr marL="542925" lvl="1" indent="-271462" algn="l">
                <a:lnSpc>
                  <a:spcPts val="3600"/>
                </a:lnSpc>
              </a:pPr>
              <a:endParaRPr lang="en-US" sz="3000">
                <a:solidFill>
                  <a:srgbClr val="000000"/>
                </a:solidFill>
                <a:latin typeface="Arial"/>
                <a:ea typeface="Arial"/>
                <a:cs typeface="Arial"/>
                <a:sym typeface="Arial"/>
              </a:endParaRPr>
            </a:p>
            <a:p>
              <a:pPr marL="542925" lvl="1" indent="-271462" algn="l">
                <a:lnSpc>
                  <a:spcPts val="3600"/>
                </a:lnSpc>
                <a:buFont typeface="Arial"/>
                <a:buChar char="•"/>
              </a:pPr>
              <a:r>
                <a:rPr lang="en-US" sz="3000" b="1">
                  <a:solidFill>
                    <a:srgbClr val="000000"/>
                  </a:solidFill>
                  <a:latin typeface="Arial Bold"/>
                  <a:ea typeface="Arial Bold"/>
                  <a:cs typeface="Arial Bold"/>
                  <a:sym typeface="Arial Bold"/>
                </a:rPr>
                <a:t>Challenges:</a:t>
              </a:r>
            </a:p>
            <a:p>
              <a:pPr algn="l">
                <a:lnSpc>
                  <a:spcPts val="3600"/>
                </a:lnSpc>
              </a:pPr>
              <a:r>
                <a:rPr lang="en-US" sz="3000" b="1">
                  <a:solidFill>
                    <a:srgbClr val="000000"/>
                  </a:solidFill>
                  <a:latin typeface="Arial Bold"/>
                  <a:ea typeface="Arial Bold"/>
                  <a:cs typeface="Arial Bold"/>
                  <a:sym typeface="Arial Bold"/>
                </a:rPr>
                <a:t>          -</a:t>
              </a:r>
              <a:r>
                <a:rPr lang="en-US" sz="3000">
                  <a:solidFill>
                    <a:srgbClr val="000000"/>
                  </a:solidFill>
                  <a:latin typeface="Arial"/>
                  <a:ea typeface="Arial"/>
                  <a:cs typeface="Arial"/>
                  <a:sym typeface="Arial"/>
                </a:rPr>
                <a:t>Limited availability of region-specific datasets.</a:t>
              </a:r>
            </a:p>
            <a:p>
              <a:pPr algn="l">
                <a:lnSpc>
                  <a:spcPts val="3600"/>
                </a:lnSpc>
              </a:pPr>
              <a:r>
                <a:rPr lang="en-US" sz="3000">
                  <a:solidFill>
                    <a:srgbClr val="000000"/>
                  </a:solidFill>
                  <a:latin typeface="Arial"/>
                  <a:ea typeface="Arial"/>
                  <a:cs typeface="Arial"/>
                  <a:sym typeface="Arial"/>
                </a:rPr>
                <a:t>          -Integrating diverse data sources (agriculture, industry, products).</a:t>
              </a:r>
            </a:p>
            <a:p>
              <a:pPr algn="l">
                <a:lnSpc>
                  <a:spcPts val="3600"/>
                </a:lnSpc>
              </a:pPr>
              <a:r>
                <a:rPr lang="en-US" sz="3000">
                  <a:solidFill>
                    <a:srgbClr val="000000"/>
                  </a:solidFill>
                  <a:latin typeface="Arial"/>
                  <a:ea typeface="Arial"/>
                  <a:cs typeface="Arial"/>
                  <a:sym typeface="Arial"/>
                </a:rPr>
                <a:t>          -Balancing accuracy with simplicity for end-users.</a:t>
              </a:r>
            </a:p>
            <a:p>
              <a:pPr algn="l">
                <a:lnSpc>
                  <a:spcPts val="3600"/>
                </a:lnSpc>
              </a:pPr>
              <a:endParaRPr lang="en-US" sz="3000">
                <a:solidFill>
                  <a:srgbClr val="000000"/>
                </a:solidFill>
                <a:latin typeface="Arial"/>
                <a:ea typeface="Arial"/>
                <a:cs typeface="Arial"/>
                <a:sym typeface="Arial"/>
              </a:endParaRPr>
            </a:p>
            <a:p>
              <a:pPr marL="542925" lvl="1" indent="-271462" algn="l">
                <a:lnSpc>
                  <a:spcPts val="3600"/>
                </a:lnSpc>
              </a:pPr>
              <a:endParaRPr lang="en-US" sz="3000">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19200" y="411957"/>
            <a:ext cx="16002000" cy="731250"/>
            <a:chOff x="0" y="0"/>
            <a:chExt cx="21336000" cy="975000"/>
          </a:xfrm>
        </p:grpSpPr>
        <p:sp>
          <p:nvSpPr>
            <p:cNvPr id="6" name="Freeform 6"/>
            <p:cNvSpPr/>
            <p:nvPr/>
          </p:nvSpPr>
          <p:spPr>
            <a:xfrm>
              <a:off x="0" y="0"/>
              <a:ext cx="21336000" cy="975000"/>
            </a:xfrm>
            <a:custGeom>
              <a:avLst/>
              <a:gdLst/>
              <a:ahLst/>
              <a:cxnLst/>
              <a:rect l="l" t="t" r="r" b="b"/>
              <a:pathLst>
                <a:path w="21336000" h="975000">
                  <a:moveTo>
                    <a:pt x="0" y="0"/>
                  </a:moveTo>
                  <a:lnTo>
                    <a:pt x="21336000" y="0"/>
                  </a:lnTo>
                  <a:lnTo>
                    <a:pt x="21336000" y="975000"/>
                  </a:lnTo>
                  <a:lnTo>
                    <a:pt x="0" y="975000"/>
                  </a:lnTo>
                  <a:close/>
                </a:path>
              </a:pathLst>
            </a:custGeom>
            <a:solidFill>
              <a:srgbClr val="000000">
                <a:alpha val="0"/>
              </a:srgbClr>
            </a:solidFill>
          </p:spPr>
        </p:sp>
        <p:sp>
          <p:nvSpPr>
            <p:cNvPr id="7" name="TextBox 7"/>
            <p:cNvSpPr txBox="1"/>
            <p:nvPr/>
          </p:nvSpPr>
          <p:spPr>
            <a:xfrm>
              <a:off x="0" y="-485775"/>
              <a:ext cx="21336000" cy="1460775"/>
            </a:xfrm>
            <a:prstGeom prst="rect">
              <a:avLst/>
            </a:prstGeom>
          </p:spPr>
          <p:txBody>
            <a:bodyPr lIns="0" tIns="0" rIns="0" bIns="0" rtlCol="0" anchor="ctr"/>
            <a:lstStyle/>
            <a:p>
              <a:pPr algn="l">
                <a:lnSpc>
                  <a:spcPts val="10080"/>
                </a:lnSpc>
              </a:pPr>
              <a:r>
                <a:rPr lang="en-US" sz="4200" b="1">
                  <a:solidFill>
                    <a:srgbClr val="17365D"/>
                  </a:solidFill>
                  <a:latin typeface="Cambria Bold"/>
                  <a:ea typeface="Cambria Bold"/>
                  <a:cs typeface="Cambria Bold"/>
                  <a:sym typeface="Cambria Bold"/>
                </a:rPr>
                <a:t>Analysis of Problem Statement (contd...)</a:t>
              </a:r>
            </a:p>
          </p:txBody>
        </p:sp>
      </p:grpSp>
      <p:sp>
        <p:nvSpPr>
          <p:cNvPr id="8" name="TextBox 8"/>
          <p:cNvSpPr txBox="1"/>
          <p:nvPr/>
        </p:nvSpPr>
        <p:spPr>
          <a:xfrm>
            <a:off x="1028700" y="1762739"/>
            <a:ext cx="16044863" cy="5720715"/>
          </a:xfrm>
          <a:prstGeom prst="rect">
            <a:avLst/>
          </a:prstGeom>
        </p:spPr>
        <p:txBody>
          <a:bodyPr lIns="0" tIns="0" rIns="0" bIns="0" rtlCol="0" anchor="t">
            <a:spAutoFit/>
          </a:bodyPr>
          <a:lstStyle/>
          <a:p>
            <a:pPr algn="l">
              <a:lnSpc>
                <a:spcPts val="4320"/>
              </a:lnSpc>
            </a:pPr>
            <a:r>
              <a:rPr lang="en-US" sz="3600" b="1">
                <a:solidFill>
                  <a:srgbClr val="000000"/>
                </a:solidFill>
                <a:latin typeface="Arial Bold"/>
                <a:ea typeface="Arial Bold"/>
                <a:cs typeface="Arial Bold"/>
                <a:sym typeface="Arial Bold"/>
              </a:rPr>
              <a:t>Innovation / Novel Contributions</a:t>
            </a:r>
          </a:p>
          <a:p>
            <a:pPr algn="just">
              <a:lnSpc>
                <a:spcPts val="3359"/>
              </a:lnSpc>
            </a:pPr>
            <a:endParaRPr lang="en-US" sz="3600" b="1">
              <a:solidFill>
                <a:srgbClr val="000000"/>
              </a:solidFill>
              <a:latin typeface="Arial Bold"/>
              <a:ea typeface="Arial Bold"/>
              <a:cs typeface="Arial Bold"/>
              <a:sym typeface="Arial Bold"/>
            </a:endParaRPr>
          </a:p>
          <a:p>
            <a:pPr marL="669796" lvl="1" indent="-334898" algn="just">
              <a:lnSpc>
                <a:spcPts val="3599"/>
              </a:lnSpc>
              <a:buFont typeface="Arial"/>
              <a:buChar char="•"/>
            </a:pPr>
            <a:r>
              <a:rPr lang="en-US" sz="2999">
                <a:solidFill>
                  <a:srgbClr val="000000"/>
                </a:solidFill>
                <a:latin typeface="Arial"/>
                <a:ea typeface="Arial"/>
                <a:cs typeface="Arial"/>
                <a:sym typeface="Arial"/>
              </a:rPr>
              <a:t>Consumer-Centric Focus – brings water footprint awareness to everyday users, not just researchers.</a:t>
            </a:r>
          </a:p>
          <a:p>
            <a:pPr marL="669796" lvl="1" indent="-334898" algn="just">
              <a:lnSpc>
                <a:spcPts val="3599"/>
              </a:lnSpc>
              <a:buFont typeface="Arial"/>
              <a:buChar char="•"/>
            </a:pPr>
            <a:r>
              <a:rPr lang="en-US" sz="2999">
                <a:solidFill>
                  <a:srgbClr val="000000"/>
                </a:solidFill>
                <a:latin typeface="Arial"/>
                <a:ea typeface="Arial"/>
                <a:cs typeface="Arial"/>
                <a:sym typeface="Arial"/>
              </a:rPr>
              <a:t>Green / Blue / Grey Categorization – clear breakdown of water use types.</a:t>
            </a:r>
          </a:p>
          <a:p>
            <a:pPr marL="669796" lvl="1" indent="-334898" algn="just">
              <a:lnSpc>
                <a:spcPts val="3599"/>
              </a:lnSpc>
              <a:buFont typeface="Arial"/>
              <a:buChar char="•"/>
            </a:pPr>
            <a:r>
              <a:rPr lang="en-US" sz="2999">
                <a:solidFill>
                  <a:srgbClr val="000000"/>
                </a:solidFill>
                <a:latin typeface="Arial"/>
                <a:ea typeface="Arial"/>
                <a:cs typeface="Arial"/>
                <a:sym typeface="Arial"/>
              </a:rPr>
              <a:t>AI + Camera Recognition – scan products for instant footprint estimation.</a:t>
            </a:r>
          </a:p>
          <a:p>
            <a:pPr marL="736774" lvl="1" indent="-368387" algn="just">
              <a:lnSpc>
                <a:spcPts val="3959"/>
              </a:lnSpc>
              <a:buFont typeface="Arial"/>
              <a:buChar char="•"/>
            </a:pPr>
            <a:r>
              <a:rPr lang="en-US" sz="3299">
                <a:solidFill>
                  <a:srgbClr val="000000"/>
                </a:solidFill>
                <a:latin typeface="Arial"/>
                <a:ea typeface="Arial"/>
                <a:cs typeface="Arial"/>
                <a:sym typeface="Arial"/>
              </a:rPr>
              <a:t>Localized Multi-Language Support – ensures accessibility across regions.</a:t>
            </a:r>
          </a:p>
          <a:p>
            <a:pPr marL="669796" lvl="1" indent="-334898" algn="just">
              <a:lnSpc>
                <a:spcPts val="3599"/>
              </a:lnSpc>
              <a:buFont typeface="Arial"/>
              <a:buChar char="•"/>
            </a:pPr>
            <a:r>
              <a:rPr lang="en-US" sz="2999">
                <a:solidFill>
                  <a:srgbClr val="000000"/>
                </a:solidFill>
                <a:latin typeface="Arial"/>
                <a:ea typeface="Arial"/>
                <a:cs typeface="Arial"/>
                <a:sym typeface="Arial"/>
              </a:rPr>
              <a:t>Personalized Insights &amp; Basket View – compare multiple items at once.</a:t>
            </a:r>
          </a:p>
          <a:p>
            <a:pPr marL="669796" lvl="1" indent="-334898" algn="just">
              <a:lnSpc>
                <a:spcPts val="3599"/>
              </a:lnSpc>
              <a:buFont typeface="Arial"/>
              <a:buChar char="•"/>
            </a:pPr>
            <a:r>
              <a:rPr lang="en-US" sz="2999">
                <a:solidFill>
                  <a:srgbClr val="000000"/>
                </a:solidFill>
                <a:latin typeface="Arial"/>
                <a:ea typeface="Arial"/>
                <a:cs typeface="Arial"/>
                <a:sym typeface="Arial"/>
              </a:rPr>
              <a:t>Blockchain Transparency – reliable and tamper-proof water footprint data.</a:t>
            </a:r>
          </a:p>
          <a:p>
            <a:pPr marL="669796" lvl="1" indent="-334898" algn="just">
              <a:lnSpc>
                <a:spcPts val="3599"/>
              </a:lnSpc>
              <a:buFont typeface="Arial"/>
              <a:buChar char="•"/>
            </a:pPr>
            <a:r>
              <a:rPr lang="en-US" sz="2999">
                <a:solidFill>
                  <a:srgbClr val="000000"/>
                </a:solidFill>
                <a:latin typeface="Arial"/>
                <a:ea typeface="Arial"/>
                <a:cs typeface="Arial"/>
                <a:sym typeface="Arial"/>
              </a:rPr>
              <a:t>Interactive Visualizations – easy-to-understand graphs and reports</a:t>
            </a:r>
            <a:r>
              <a:rPr lang="en-US" sz="2999" b="1">
                <a:solidFill>
                  <a:srgbClr val="000000"/>
                </a:solidFill>
                <a:latin typeface="Arial Bold"/>
                <a:ea typeface="Arial Bold"/>
                <a:cs typeface="Arial Bold"/>
                <a:sym typeface="Arial Bold"/>
              </a:rPr>
              <a:t>.</a:t>
            </a:r>
          </a:p>
          <a:p>
            <a:pPr algn="just">
              <a:lnSpc>
                <a:spcPts val="3359"/>
              </a:lnSpc>
            </a:pPr>
            <a:endParaRPr lang="en-US" sz="2999" b="1">
              <a:solidFill>
                <a:srgbClr val="000000"/>
              </a:solidFill>
              <a:latin typeface="Arial Bold"/>
              <a:ea typeface="Arial Bold"/>
              <a:cs typeface="Arial Bold"/>
              <a:sym typeface="Arial Bold"/>
            </a:endParaRPr>
          </a:p>
          <a:p>
            <a:pPr marL="625263" lvl="1" indent="-312631" algn="just">
              <a:lnSpc>
                <a:spcPts val="6719"/>
              </a:lnSpc>
            </a:pPr>
            <a:endParaRPr lang="en-US" sz="2999" b="1">
              <a:solidFill>
                <a:srgbClr val="000000"/>
              </a:solidFill>
              <a:latin typeface="Arial Bold"/>
              <a:ea typeface="Arial Bold"/>
              <a:cs typeface="Arial Bold"/>
              <a:sym typeface="Arial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341120" y="487680"/>
            <a:ext cx="15779995" cy="929640"/>
            <a:chOff x="0" y="0"/>
            <a:chExt cx="21039994" cy="1239520"/>
          </a:xfrm>
        </p:grpSpPr>
        <p:sp>
          <p:nvSpPr>
            <p:cNvPr id="6" name="Freeform 6"/>
            <p:cNvSpPr/>
            <p:nvPr/>
          </p:nvSpPr>
          <p:spPr>
            <a:xfrm>
              <a:off x="0" y="0"/>
              <a:ext cx="21039995" cy="1239520"/>
            </a:xfrm>
            <a:custGeom>
              <a:avLst/>
              <a:gdLst/>
              <a:ahLst/>
              <a:cxnLst/>
              <a:rect l="l" t="t" r="r" b="b"/>
              <a:pathLst>
                <a:path w="21039995" h="1239520">
                  <a:moveTo>
                    <a:pt x="0" y="0"/>
                  </a:moveTo>
                  <a:lnTo>
                    <a:pt x="21039995" y="0"/>
                  </a:lnTo>
                  <a:lnTo>
                    <a:pt x="21039995" y="1239520"/>
                  </a:lnTo>
                  <a:lnTo>
                    <a:pt x="0" y="1239520"/>
                  </a:lnTo>
                  <a:close/>
                </a:path>
              </a:pathLst>
            </a:custGeom>
            <a:solidFill>
              <a:srgbClr val="000000">
                <a:alpha val="0"/>
              </a:srgbClr>
            </a:solidFill>
          </p:spPr>
        </p:sp>
        <p:sp>
          <p:nvSpPr>
            <p:cNvPr id="7" name="TextBox 7"/>
            <p:cNvSpPr txBox="1"/>
            <p:nvPr/>
          </p:nvSpPr>
          <p:spPr>
            <a:xfrm>
              <a:off x="0" y="-9525"/>
              <a:ext cx="21039994" cy="1249045"/>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Analysis of Problem Statement (contd...)</a:t>
              </a:r>
            </a:p>
          </p:txBody>
        </p:sp>
      </p:grpSp>
      <p:sp>
        <p:nvSpPr>
          <p:cNvPr id="8" name="TextBox 8"/>
          <p:cNvSpPr txBox="1"/>
          <p:nvPr/>
        </p:nvSpPr>
        <p:spPr>
          <a:xfrm>
            <a:off x="1565052" y="1840785"/>
            <a:ext cx="14554230" cy="5553075"/>
          </a:xfrm>
          <a:prstGeom prst="rect">
            <a:avLst/>
          </a:prstGeom>
        </p:spPr>
        <p:txBody>
          <a:bodyPr lIns="0" tIns="0" rIns="0" bIns="0" rtlCol="0" anchor="t">
            <a:spAutoFit/>
          </a:bodyPr>
          <a:lstStyle/>
          <a:p>
            <a:pPr algn="just">
              <a:lnSpc>
                <a:spcPts val="3600"/>
              </a:lnSpc>
            </a:pPr>
            <a:r>
              <a:rPr lang="en-US" sz="3000" b="1">
                <a:solidFill>
                  <a:srgbClr val="000000"/>
                </a:solidFill>
                <a:latin typeface="Arial Bold"/>
                <a:ea typeface="Arial Bold"/>
                <a:cs typeface="Arial Bold"/>
                <a:sym typeface="Arial Bold"/>
              </a:rPr>
              <a:t>Technology Stack Components</a:t>
            </a:r>
          </a:p>
          <a:p>
            <a:pPr algn="just">
              <a:lnSpc>
                <a:spcPts val="3600"/>
              </a:lnSpc>
            </a:pPr>
            <a:endParaRPr lang="en-US" sz="3000" b="1">
              <a:solidFill>
                <a:srgbClr val="000000"/>
              </a:solidFill>
              <a:latin typeface="Arial Bold"/>
              <a:ea typeface="Arial Bold"/>
              <a:cs typeface="Arial Bold"/>
              <a:sym typeface="Arial Bold"/>
            </a:endParaRPr>
          </a:p>
          <a:p>
            <a:pPr marL="657225" lvl="1" indent="-328612" algn="just">
              <a:lnSpc>
                <a:spcPts val="3600"/>
              </a:lnSpc>
              <a:buFont typeface="Arial"/>
              <a:buChar char="•"/>
            </a:pPr>
            <a:r>
              <a:rPr lang="en-US" sz="3000">
                <a:solidFill>
                  <a:srgbClr val="000000"/>
                </a:solidFill>
                <a:latin typeface="Arial"/>
                <a:ea typeface="Arial"/>
                <a:cs typeface="Arial"/>
                <a:sym typeface="Arial"/>
              </a:rPr>
              <a:t>Frontend: JavaScript (React.js) or Python (Streamlit for prototype).</a:t>
            </a:r>
          </a:p>
          <a:p>
            <a:pPr marL="657225" lvl="1" indent="-328612" algn="just">
              <a:lnSpc>
                <a:spcPts val="3600"/>
              </a:lnSpc>
            </a:pPr>
            <a:endParaRPr lang="en-US" sz="3000">
              <a:solidFill>
                <a:srgbClr val="000000"/>
              </a:solidFill>
              <a:latin typeface="Arial"/>
              <a:ea typeface="Arial"/>
              <a:cs typeface="Arial"/>
              <a:sym typeface="Arial"/>
            </a:endParaRPr>
          </a:p>
          <a:p>
            <a:pPr marL="657225" lvl="1" indent="-328612" algn="just">
              <a:lnSpc>
                <a:spcPts val="3600"/>
              </a:lnSpc>
              <a:buFont typeface="Arial"/>
              <a:buChar char="•"/>
            </a:pPr>
            <a:r>
              <a:rPr lang="en-US" sz="3000">
                <a:solidFill>
                  <a:srgbClr val="000000"/>
                </a:solidFill>
                <a:latin typeface="Arial"/>
                <a:ea typeface="Arial"/>
                <a:cs typeface="Arial"/>
                <a:sym typeface="Arial"/>
              </a:rPr>
              <a:t>Backend: Python (FastAPI / Flask).</a:t>
            </a:r>
          </a:p>
          <a:p>
            <a:pPr marL="657225" lvl="1" indent="-328612" algn="just">
              <a:lnSpc>
                <a:spcPts val="3600"/>
              </a:lnSpc>
            </a:pPr>
            <a:endParaRPr lang="en-US" sz="3000">
              <a:solidFill>
                <a:srgbClr val="000000"/>
              </a:solidFill>
              <a:latin typeface="Arial"/>
              <a:ea typeface="Arial"/>
              <a:cs typeface="Arial"/>
              <a:sym typeface="Arial"/>
            </a:endParaRPr>
          </a:p>
          <a:p>
            <a:pPr marL="657225" lvl="1" indent="-328612" algn="just">
              <a:lnSpc>
                <a:spcPts val="3600"/>
              </a:lnSpc>
              <a:buFont typeface="Arial"/>
              <a:buChar char="•"/>
            </a:pPr>
            <a:r>
              <a:rPr lang="en-US" sz="3000">
                <a:solidFill>
                  <a:srgbClr val="000000"/>
                </a:solidFill>
                <a:latin typeface="Arial"/>
                <a:ea typeface="Arial"/>
                <a:cs typeface="Arial"/>
                <a:sym typeface="Arial"/>
              </a:rPr>
              <a:t>Database: SQL (PostgreSQL / SQLite).</a:t>
            </a:r>
          </a:p>
          <a:p>
            <a:pPr marL="657225" lvl="1" indent="-328612" algn="just">
              <a:lnSpc>
                <a:spcPts val="3600"/>
              </a:lnSpc>
            </a:pPr>
            <a:endParaRPr lang="en-US" sz="3000">
              <a:solidFill>
                <a:srgbClr val="000000"/>
              </a:solidFill>
              <a:latin typeface="Arial"/>
              <a:ea typeface="Arial"/>
              <a:cs typeface="Arial"/>
              <a:sym typeface="Arial"/>
            </a:endParaRPr>
          </a:p>
          <a:p>
            <a:pPr marL="657225" lvl="1" indent="-328612" algn="just">
              <a:lnSpc>
                <a:spcPts val="3600"/>
              </a:lnSpc>
              <a:buFont typeface="Arial"/>
              <a:buChar char="•"/>
            </a:pPr>
            <a:r>
              <a:rPr lang="en-US" sz="3000">
                <a:solidFill>
                  <a:srgbClr val="000000"/>
                </a:solidFill>
                <a:latin typeface="Arial"/>
                <a:ea typeface="Arial"/>
                <a:cs typeface="Arial"/>
                <a:sym typeface="Arial"/>
              </a:rPr>
              <a:t>Visualization: Python (Plotly, Matplotlib) or JavaScript (Recharts).</a:t>
            </a:r>
          </a:p>
          <a:p>
            <a:pPr marL="657225" lvl="1" indent="-328612" algn="just">
              <a:lnSpc>
                <a:spcPts val="3600"/>
              </a:lnSpc>
            </a:pPr>
            <a:endParaRPr lang="en-US" sz="3000">
              <a:solidFill>
                <a:srgbClr val="000000"/>
              </a:solidFill>
              <a:latin typeface="Arial"/>
              <a:ea typeface="Arial"/>
              <a:cs typeface="Arial"/>
              <a:sym typeface="Arial"/>
            </a:endParaRPr>
          </a:p>
          <a:p>
            <a:pPr marL="657225" lvl="1" indent="-328612" algn="just">
              <a:lnSpc>
                <a:spcPts val="3600"/>
              </a:lnSpc>
              <a:buFont typeface="Arial"/>
              <a:buChar char="•"/>
            </a:pPr>
            <a:r>
              <a:rPr lang="en-US" sz="3000">
                <a:solidFill>
                  <a:srgbClr val="17365D"/>
                </a:solidFill>
                <a:latin typeface="Arial"/>
                <a:ea typeface="Arial"/>
                <a:cs typeface="Arial"/>
                <a:sym typeface="Arial"/>
              </a:rPr>
              <a:t>Mobile Option: Kotlin (Android).</a:t>
            </a:r>
          </a:p>
          <a:p>
            <a:pPr marL="657225" lvl="1" indent="-328612" algn="just">
              <a:lnSpc>
                <a:spcPts val="3600"/>
              </a:lnSpc>
            </a:pPr>
            <a:endParaRPr lang="en-US" sz="3000">
              <a:solidFill>
                <a:srgbClr val="17365D"/>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8318">
            <a:off x="1176223" y="1352550"/>
            <a:ext cx="16087953" cy="0"/>
          </a:xfrm>
          <a:prstGeom prst="line">
            <a:avLst/>
          </a:prstGeom>
          <a:ln w="47625" cap="rnd">
            <a:solidFill>
              <a:srgbClr val="000000"/>
            </a:solidFill>
            <a:prstDash val="solid"/>
            <a:headEnd type="none" w="sm" len="sm"/>
            <a:tailEnd type="none" w="sm" len="sm"/>
          </a:ln>
        </p:spPr>
      </p:sp>
      <p:grpSp>
        <p:nvGrpSpPr>
          <p:cNvPr id="3" name="Group 3"/>
          <p:cNvGrpSpPr/>
          <p:nvPr/>
        </p:nvGrpSpPr>
        <p:grpSpPr>
          <a:xfrm>
            <a:off x="0" y="8987049"/>
            <a:ext cx="18288002" cy="1299949"/>
            <a:chOff x="0" y="0"/>
            <a:chExt cx="24384002" cy="1733266"/>
          </a:xfrm>
        </p:grpSpPr>
        <p:sp>
          <p:nvSpPr>
            <p:cNvPr id="4" name="Freeform 4"/>
            <p:cNvSpPr/>
            <p:nvPr/>
          </p:nvSpPr>
          <p:spPr>
            <a:xfrm>
              <a:off x="0" y="0"/>
              <a:ext cx="24384000" cy="1733296"/>
            </a:xfrm>
            <a:custGeom>
              <a:avLst/>
              <a:gdLst/>
              <a:ahLst/>
              <a:cxnLst/>
              <a:rect l="l" t="t" r="r" b="b"/>
              <a:pathLst>
                <a:path w="24384000" h="1733296">
                  <a:moveTo>
                    <a:pt x="0" y="0"/>
                  </a:moveTo>
                  <a:lnTo>
                    <a:pt x="24384000" y="0"/>
                  </a:lnTo>
                  <a:lnTo>
                    <a:pt x="24384000" y="1733296"/>
                  </a:lnTo>
                  <a:lnTo>
                    <a:pt x="0" y="1733296"/>
                  </a:lnTo>
                  <a:lnTo>
                    <a:pt x="0" y="0"/>
                  </a:lnTo>
                  <a:close/>
                </a:path>
              </a:pathLst>
            </a:custGeom>
            <a:blipFill>
              <a:blip r:embed="rId2"/>
              <a:stretch>
                <a:fillRect b="-171062"/>
              </a:stretch>
            </a:blipFill>
          </p:spPr>
        </p:sp>
      </p:grpSp>
      <p:grpSp>
        <p:nvGrpSpPr>
          <p:cNvPr id="5" name="Group 5"/>
          <p:cNvGrpSpPr/>
          <p:nvPr/>
        </p:nvGrpSpPr>
        <p:grpSpPr>
          <a:xfrm>
            <a:off x="1280158" y="535779"/>
            <a:ext cx="15307556" cy="790101"/>
            <a:chOff x="0" y="0"/>
            <a:chExt cx="20410074" cy="1053468"/>
          </a:xfrm>
        </p:grpSpPr>
        <p:sp>
          <p:nvSpPr>
            <p:cNvPr id="6" name="Freeform 6"/>
            <p:cNvSpPr/>
            <p:nvPr/>
          </p:nvSpPr>
          <p:spPr>
            <a:xfrm>
              <a:off x="0" y="0"/>
              <a:ext cx="20410074" cy="1053468"/>
            </a:xfrm>
            <a:custGeom>
              <a:avLst/>
              <a:gdLst/>
              <a:ahLst/>
              <a:cxnLst/>
              <a:rect l="l" t="t" r="r" b="b"/>
              <a:pathLst>
                <a:path w="20410074" h="1053468">
                  <a:moveTo>
                    <a:pt x="0" y="0"/>
                  </a:moveTo>
                  <a:lnTo>
                    <a:pt x="20410074" y="0"/>
                  </a:lnTo>
                  <a:lnTo>
                    <a:pt x="20410074" y="1053468"/>
                  </a:lnTo>
                  <a:lnTo>
                    <a:pt x="0" y="1053468"/>
                  </a:lnTo>
                  <a:close/>
                </a:path>
              </a:pathLst>
            </a:custGeom>
            <a:solidFill>
              <a:srgbClr val="000000">
                <a:alpha val="0"/>
              </a:srgbClr>
            </a:solidFill>
          </p:spPr>
        </p:sp>
        <p:sp>
          <p:nvSpPr>
            <p:cNvPr id="7" name="TextBox 7"/>
            <p:cNvSpPr txBox="1"/>
            <p:nvPr/>
          </p:nvSpPr>
          <p:spPr>
            <a:xfrm>
              <a:off x="0" y="-9525"/>
              <a:ext cx="20410074" cy="1062993"/>
            </a:xfrm>
            <a:prstGeom prst="rect">
              <a:avLst/>
            </a:prstGeom>
          </p:spPr>
          <p:txBody>
            <a:bodyPr lIns="0" tIns="0" rIns="0" bIns="0" rtlCol="0" anchor="ctr"/>
            <a:lstStyle/>
            <a:p>
              <a:pPr algn="l">
                <a:lnSpc>
                  <a:spcPts val="5040"/>
                </a:lnSpc>
              </a:pPr>
              <a:r>
                <a:rPr lang="en-US" sz="4200" b="1">
                  <a:solidFill>
                    <a:srgbClr val="17365D"/>
                  </a:solidFill>
                  <a:latin typeface="Cambria Bold"/>
                  <a:ea typeface="Cambria Bold"/>
                  <a:cs typeface="Cambria Bold"/>
                  <a:sym typeface="Cambria Bold"/>
                </a:rPr>
                <a:t>Analysis of Problem Statement (contd...)</a:t>
              </a:r>
            </a:p>
          </p:txBody>
        </p:sp>
      </p:grpSp>
      <p:sp>
        <p:nvSpPr>
          <p:cNvPr id="8" name="TextBox 8"/>
          <p:cNvSpPr txBox="1"/>
          <p:nvPr/>
        </p:nvSpPr>
        <p:spPr>
          <a:xfrm>
            <a:off x="1176337" y="2413196"/>
            <a:ext cx="16023531" cy="1381125"/>
          </a:xfrm>
          <a:prstGeom prst="rect">
            <a:avLst/>
          </a:prstGeom>
        </p:spPr>
        <p:txBody>
          <a:bodyPr lIns="0" tIns="0" rIns="0" bIns="0" rtlCol="0" anchor="t">
            <a:spAutoFit/>
          </a:bodyPr>
          <a:lstStyle/>
          <a:p>
            <a:pPr marL="660843" lvl="1" indent="-330422" algn="just">
              <a:lnSpc>
                <a:spcPts val="3673"/>
              </a:lnSpc>
              <a:buFont typeface="Arial"/>
              <a:buChar char="•"/>
            </a:pPr>
            <a:r>
              <a:rPr lang="en-US" sz="3060" b="1">
                <a:solidFill>
                  <a:srgbClr val="000000"/>
                </a:solidFill>
                <a:latin typeface="Cambria Bold"/>
                <a:ea typeface="Cambria Bold"/>
                <a:cs typeface="Cambria Bold"/>
                <a:sym typeface="Cambria Bold"/>
              </a:rPr>
              <a:t>Software: </a:t>
            </a:r>
            <a:r>
              <a:rPr lang="en-US" sz="3060">
                <a:solidFill>
                  <a:srgbClr val="000000"/>
                </a:solidFill>
                <a:latin typeface="Cambria"/>
                <a:ea typeface="Cambria"/>
                <a:cs typeface="Cambria"/>
                <a:sym typeface="Cambria"/>
              </a:rPr>
              <a:t>Python, React.js, SQL, PostgreSQL/SQLite, Plotly/Recharts, GitHub, Heroku/AWS.</a:t>
            </a:r>
          </a:p>
          <a:p>
            <a:pPr algn="just">
              <a:lnSpc>
                <a:spcPts val="3673"/>
              </a:lnSpc>
            </a:pPr>
            <a:endParaRPr lang="en-US" sz="3060">
              <a:solidFill>
                <a:srgbClr val="000000"/>
              </a:solidFill>
              <a:latin typeface="Cambria"/>
              <a:ea typeface="Cambria"/>
              <a:cs typeface="Cambria"/>
              <a:sym typeface="Cambria"/>
            </a:endParaRPr>
          </a:p>
          <a:p>
            <a:pPr marL="660843" lvl="1" indent="-330422" algn="just">
              <a:lnSpc>
                <a:spcPts val="3673"/>
              </a:lnSpc>
              <a:buFont typeface="Arial"/>
              <a:buChar char="•"/>
            </a:pPr>
            <a:r>
              <a:rPr lang="en-US" sz="3060" b="1">
                <a:solidFill>
                  <a:srgbClr val="000000"/>
                </a:solidFill>
                <a:latin typeface="Cambria Bold"/>
                <a:ea typeface="Cambria Bold"/>
                <a:cs typeface="Cambria Bold"/>
                <a:sym typeface="Cambria Bold"/>
              </a:rPr>
              <a:t>Hardware:</a:t>
            </a:r>
            <a:r>
              <a:rPr lang="en-US" sz="3060">
                <a:solidFill>
                  <a:srgbClr val="000000"/>
                </a:solidFill>
                <a:latin typeface="Cambria"/>
                <a:ea typeface="Cambria"/>
                <a:cs typeface="Cambria"/>
                <a:sym typeface="Cambria"/>
              </a:rPr>
              <a:t> Min: i3, 4 GB RAM, 128 GB SSD; Recommended: i5/i7, 8–16 GB RAM, 512 GB SSD.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884</Words>
  <Application>Microsoft Office PowerPoint</Application>
  <PresentationFormat>Custom</PresentationFormat>
  <Paragraphs>100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Arial</vt:lpstr>
      <vt:lpstr>Cambria</vt:lpstr>
      <vt:lpstr>DejaVu Sans Bold</vt:lpstr>
      <vt:lpstr>Arial Bold</vt:lpstr>
      <vt:lpstr>Cambria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20221COM0142</dc:title>
  <dc:creator>NAYANA NANI</dc:creator>
  <cp:lastModifiedBy>nayana N</cp:lastModifiedBy>
  <cp:revision>2</cp:revision>
  <dcterms:created xsi:type="dcterms:W3CDTF">2006-08-16T00:00:00Z</dcterms:created>
  <dcterms:modified xsi:type="dcterms:W3CDTF">2025-08-19T14:22:55Z</dcterms:modified>
  <dc:identifier>DAGwbq4Xr2w</dc:identifier>
</cp:coreProperties>
</file>