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Octosquares Compressed" charset="1" panose="02010001040000080307"/>
      <p:regular r:id="rId24"/>
    </p:embeddedFont>
    <p:embeddedFont>
      <p:font typeface="Canva Sans Bold" charset="1" panose="020B0803030501040103"/>
      <p:regular r:id="rId25"/>
    </p:embeddedFont>
    <p:embeddedFont>
      <p:font typeface="TT Octosquares Compressed Bold" charset="1" panose="02010001040000080307"/>
      <p:regular r:id="rId26"/>
    </p:embeddedFont>
    <p:embeddedFont>
      <p:font typeface="Clock" charset="1" panose="00000000000000000000"/>
      <p:regular r:id="rId27"/>
    </p:embeddedFont>
    <p:embeddedFont>
      <p:font typeface="TT Interphases" charset="1" panose="02000503020000020004"/>
      <p:regular r:id="rId28"/>
    </p:embeddedFont>
    <p:embeddedFont>
      <p:font typeface="Open Sans Bold" charset="1" panose="00000000000000000000"/>
      <p:regular r:id="rId29"/>
    </p:embeddedFont>
    <p:embeddedFont>
      <p:font typeface="Open Sans" charset="1" panose="00000000000000000000"/>
      <p:regular r:id="rId30"/>
    </p:embeddedFont>
    <p:embeddedFont>
      <p:font typeface="Canva Sans" charset="1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1681" y="3427420"/>
            <a:ext cx="10164638" cy="308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BADRUN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9114" y="1403954"/>
            <a:ext cx="14362508" cy="8570461"/>
          </a:xfrm>
          <a:custGeom>
            <a:avLst/>
            <a:gdLst/>
            <a:ahLst/>
            <a:cxnLst/>
            <a:rect r="r" b="b" t="t" l="l"/>
            <a:pathLst>
              <a:path h="8570461" w="14362508">
                <a:moveTo>
                  <a:pt x="0" y="0"/>
                </a:moveTo>
                <a:lnTo>
                  <a:pt x="14362508" y="0"/>
                </a:lnTo>
                <a:lnTo>
                  <a:pt x="14362508" y="8570462"/>
                </a:lnTo>
                <a:lnTo>
                  <a:pt x="0" y="8570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3" r="-6889" b="-11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2002" y="-190500"/>
            <a:ext cx="4483997" cy="34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27"/>
              </a:lnSpc>
            </a:pPr>
            <a:r>
              <a:rPr lang="en-US" sz="994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PROTOTYPE</a:t>
            </a:r>
          </a:p>
          <a:p>
            <a:pPr algn="l">
              <a:lnSpc>
                <a:spcPts val="139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833" y="-190500"/>
            <a:ext cx="10981165" cy="170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27"/>
              </a:lnSpc>
              <a:spcBef>
                <a:spcPct val="0"/>
              </a:spcBef>
            </a:pPr>
            <a:r>
              <a:rPr lang="en-US" sz="994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RECRUITER DASHBOARD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57186"/>
            <a:ext cx="18288000" cy="10172629"/>
          </a:xfrm>
          <a:custGeom>
            <a:avLst/>
            <a:gdLst/>
            <a:ahLst/>
            <a:cxnLst/>
            <a:rect r="r" b="b" t="t" l="l"/>
            <a:pathLst>
              <a:path h="10172629" w="18288000">
                <a:moveTo>
                  <a:pt x="0" y="0"/>
                </a:moveTo>
                <a:lnTo>
                  <a:pt x="18288000" y="0"/>
                </a:lnTo>
                <a:lnTo>
                  <a:pt x="18288000" y="10172628"/>
                </a:lnTo>
                <a:lnTo>
                  <a:pt x="0" y="10172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9447" y="57186"/>
            <a:ext cx="6247601" cy="4441476"/>
          </a:xfrm>
          <a:custGeom>
            <a:avLst/>
            <a:gdLst/>
            <a:ahLst/>
            <a:cxnLst/>
            <a:rect r="r" b="b" t="t" l="l"/>
            <a:pathLst>
              <a:path h="4441476" w="6247601">
                <a:moveTo>
                  <a:pt x="0" y="0"/>
                </a:moveTo>
                <a:lnTo>
                  <a:pt x="6247601" y="0"/>
                </a:lnTo>
                <a:lnTo>
                  <a:pt x="6247601" y="4441476"/>
                </a:lnTo>
                <a:lnTo>
                  <a:pt x="0" y="44414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8258011" y="-342626"/>
            <a:ext cx="1594008" cy="150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63"/>
              </a:lnSpc>
              <a:spcBef>
                <a:spcPct val="0"/>
              </a:spcBef>
            </a:pPr>
            <a:r>
              <a:rPr lang="en-US" sz="8045">
                <a:solidFill>
                  <a:srgbClr val="000000"/>
                </a:solidFill>
                <a:latin typeface="Clock"/>
                <a:ea typeface="Clock"/>
                <a:cs typeface="Clock"/>
                <a:sym typeface="Clock"/>
              </a:rPr>
              <a:t>8:42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25968" y="3871081"/>
            <a:ext cx="5862032" cy="4892132"/>
          </a:xfrm>
          <a:custGeom>
            <a:avLst/>
            <a:gdLst/>
            <a:ahLst/>
            <a:cxnLst/>
            <a:rect r="r" b="b" t="t" l="l"/>
            <a:pathLst>
              <a:path h="4892132" w="5862032">
                <a:moveTo>
                  <a:pt x="0" y="0"/>
                </a:moveTo>
                <a:lnTo>
                  <a:pt x="5862032" y="0"/>
                </a:lnTo>
                <a:lnTo>
                  <a:pt x="5862032" y="4892132"/>
                </a:lnTo>
                <a:lnTo>
                  <a:pt x="0" y="4892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858970" y="8763213"/>
            <a:ext cx="2172394" cy="792698"/>
            <a:chOff x="0" y="0"/>
            <a:chExt cx="222748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27484" cy="812800"/>
            </a:xfrm>
            <a:custGeom>
              <a:avLst/>
              <a:gdLst/>
              <a:ahLst/>
              <a:cxnLst/>
              <a:rect r="r" b="b" t="t" l="l"/>
              <a:pathLst>
                <a:path h="812800" w="2227484">
                  <a:moveTo>
                    <a:pt x="2227484" y="406400"/>
                  </a:moveTo>
                  <a:lnTo>
                    <a:pt x="1821084" y="0"/>
                  </a:lnTo>
                  <a:lnTo>
                    <a:pt x="182108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21084" y="609600"/>
                  </a:lnTo>
                  <a:lnTo>
                    <a:pt x="1821084" y="812800"/>
                  </a:lnTo>
                  <a:lnTo>
                    <a:pt x="2227484" y="406400"/>
                  </a:lnTo>
                  <a:close/>
                </a:path>
              </a:pathLst>
            </a:custGeom>
            <a:solidFill>
              <a:srgbClr val="D65B5B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212588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249447" y="8763213"/>
            <a:ext cx="2172394" cy="792698"/>
            <a:chOff x="0" y="0"/>
            <a:chExt cx="2227484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27484" cy="812800"/>
            </a:xfrm>
            <a:custGeom>
              <a:avLst/>
              <a:gdLst/>
              <a:ahLst/>
              <a:cxnLst/>
              <a:rect r="r" b="b" t="t" l="l"/>
              <a:pathLst>
                <a:path h="812800" w="2227484">
                  <a:moveTo>
                    <a:pt x="2227484" y="406400"/>
                  </a:moveTo>
                  <a:lnTo>
                    <a:pt x="1821084" y="0"/>
                  </a:lnTo>
                  <a:lnTo>
                    <a:pt x="182108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21084" y="609600"/>
                  </a:lnTo>
                  <a:lnTo>
                    <a:pt x="1821084" y="812800"/>
                  </a:lnTo>
                  <a:lnTo>
                    <a:pt x="2227484" y="406400"/>
                  </a:lnTo>
                  <a:close/>
                </a:path>
              </a:pathLst>
            </a:custGeom>
            <a:solidFill>
              <a:srgbClr val="D65B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212588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876658" y="4066221"/>
            <a:ext cx="636459" cy="634145"/>
          </a:xfrm>
          <a:custGeom>
            <a:avLst/>
            <a:gdLst/>
            <a:ahLst/>
            <a:cxnLst/>
            <a:rect r="r" b="b" t="t" l="l"/>
            <a:pathLst>
              <a:path h="634145" w="636459">
                <a:moveTo>
                  <a:pt x="0" y="0"/>
                </a:moveTo>
                <a:lnTo>
                  <a:pt x="636459" y="0"/>
                </a:lnTo>
                <a:lnTo>
                  <a:pt x="636459" y="634145"/>
                </a:lnTo>
                <a:lnTo>
                  <a:pt x="0" y="634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76658" y="5333849"/>
            <a:ext cx="636459" cy="634145"/>
          </a:xfrm>
          <a:custGeom>
            <a:avLst/>
            <a:gdLst/>
            <a:ahLst/>
            <a:cxnLst/>
            <a:rect r="r" b="b" t="t" l="l"/>
            <a:pathLst>
              <a:path h="634145" w="636459">
                <a:moveTo>
                  <a:pt x="0" y="0"/>
                </a:moveTo>
                <a:lnTo>
                  <a:pt x="636459" y="0"/>
                </a:lnTo>
                <a:lnTo>
                  <a:pt x="636459" y="634145"/>
                </a:lnTo>
                <a:lnTo>
                  <a:pt x="0" y="634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76658" y="6606169"/>
            <a:ext cx="636459" cy="634145"/>
          </a:xfrm>
          <a:custGeom>
            <a:avLst/>
            <a:gdLst/>
            <a:ahLst/>
            <a:cxnLst/>
            <a:rect r="r" b="b" t="t" l="l"/>
            <a:pathLst>
              <a:path h="634145" w="636459">
                <a:moveTo>
                  <a:pt x="0" y="0"/>
                </a:moveTo>
                <a:lnTo>
                  <a:pt x="636459" y="0"/>
                </a:lnTo>
                <a:lnTo>
                  <a:pt x="636459" y="634145"/>
                </a:lnTo>
                <a:lnTo>
                  <a:pt x="0" y="634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76658" y="7763121"/>
            <a:ext cx="636459" cy="634145"/>
          </a:xfrm>
          <a:custGeom>
            <a:avLst/>
            <a:gdLst/>
            <a:ahLst/>
            <a:cxnLst/>
            <a:rect r="r" b="b" t="t" l="l"/>
            <a:pathLst>
              <a:path h="634145" w="636459">
                <a:moveTo>
                  <a:pt x="0" y="0"/>
                </a:moveTo>
                <a:lnTo>
                  <a:pt x="636459" y="0"/>
                </a:lnTo>
                <a:lnTo>
                  <a:pt x="636459" y="634144"/>
                </a:lnTo>
                <a:lnTo>
                  <a:pt x="0" y="6341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7685" y="990600"/>
            <a:ext cx="5774085" cy="141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7"/>
              </a:lnSpc>
              <a:spcBef>
                <a:spcPct val="0"/>
              </a:spcBef>
            </a:pPr>
            <a:r>
              <a:rPr lang="en-US" sz="2027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IT IS 8:42 AM. IT IS YOUR FIRST DAY IN YOUR NEW ROLE AT J&amp;J. YOU ARE SUPER EXCITED TO MEET ALL OF YOUR NEW COLLEAGUES BUT DO NOT KNOW WHAT TO DO. YOU SEE A LOT OF DIFFERENT GROUPS HAVING CONVERSATIONS AND DO NOT KNOW WHAT TO JOIN.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14512" y="4071776"/>
            <a:ext cx="3544788" cy="55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9"/>
              </a:lnSpc>
              <a:spcBef>
                <a:spcPct val="0"/>
              </a:spcBef>
            </a:pPr>
            <a:r>
              <a:rPr lang="en-US" sz="3221">
                <a:solidFill>
                  <a:srgbClr val="F3F3F4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TALK  WITH THE GROUP OF 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14512" y="5381280"/>
            <a:ext cx="4283273" cy="4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  <a:spcBef>
                <a:spcPct val="0"/>
              </a:spcBef>
            </a:pPr>
            <a:r>
              <a:rPr lang="en-US" sz="2821">
                <a:solidFill>
                  <a:srgbClr val="F3F3F4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TALK WITH THE PEOPLE IN THE CORNER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14512" y="6615219"/>
            <a:ext cx="2489746" cy="4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  <a:spcBef>
                <a:spcPct val="0"/>
              </a:spcBef>
            </a:pPr>
            <a:r>
              <a:rPr lang="en-US" sz="2821">
                <a:solidFill>
                  <a:srgbClr val="F3F3F4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GO TO THE NEXT ROOM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14512" y="7811221"/>
            <a:ext cx="2394049" cy="4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  <a:spcBef>
                <a:spcPct val="0"/>
              </a:spcBef>
            </a:pPr>
            <a:r>
              <a:rPr lang="en-US" sz="2821">
                <a:solidFill>
                  <a:srgbClr val="F3F3F4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FIND YOUR MANAGER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78876" y="1028700"/>
            <a:ext cx="4907808" cy="4318871"/>
          </a:xfrm>
          <a:custGeom>
            <a:avLst/>
            <a:gdLst/>
            <a:ahLst/>
            <a:cxnLst/>
            <a:rect r="r" b="b" t="t" l="l"/>
            <a:pathLst>
              <a:path h="4318871" w="4907808">
                <a:moveTo>
                  <a:pt x="0" y="0"/>
                </a:moveTo>
                <a:lnTo>
                  <a:pt x="4907807" y="0"/>
                </a:lnTo>
                <a:lnTo>
                  <a:pt x="4907807" y="4318871"/>
                </a:lnTo>
                <a:lnTo>
                  <a:pt x="0" y="4318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15561" y="5899014"/>
            <a:ext cx="7315200" cy="2527069"/>
          </a:xfrm>
          <a:custGeom>
            <a:avLst/>
            <a:gdLst/>
            <a:ahLst/>
            <a:cxnLst/>
            <a:rect r="r" b="b" t="t" l="l"/>
            <a:pathLst>
              <a:path h="2527069" w="7315200">
                <a:moveTo>
                  <a:pt x="0" y="0"/>
                </a:moveTo>
                <a:lnTo>
                  <a:pt x="7315200" y="0"/>
                </a:lnTo>
                <a:lnTo>
                  <a:pt x="7315200" y="2527069"/>
                </a:lnTo>
                <a:lnTo>
                  <a:pt x="0" y="2527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72439" y="-314051"/>
            <a:ext cx="1743122" cy="1342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05"/>
              </a:lnSpc>
              <a:spcBef>
                <a:spcPct val="0"/>
              </a:spcBef>
            </a:pPr>
            <a:r>
              <a:rPr lang="en-US" sz="7147">
                <a:solidFill>
                  <a:srgbClr val="000000"/>
                </a:solidFill>
                <a:latin typeface="Clock"/>
                <a:ea typeface="Clock"/>
                <a:cs typeface="Clock"/>
                <a:sym typeface="Clock"/>
              </a:rPr>
              <a:t>14:27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68744" y="6236128"/>
            <a:ext cx="7315200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Click to Speak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6683" y="6083211"/>
            <a:ext cx="1303721" cy="952901"/>
          </a:xfrm>
          <a:custGeom>
            <a:avLst/>
            <a:gdLst/>
            <a:ahLst/>
            <a:cxnLst/>
            <a:rect r="r" b="b" t="t" l="l"/>
            <a:pathLst>
              <a:path h="952901" w="1303721">
                <a:moveTo>
                  <a:pt x="0" y="0"/>
                </a:moveTo>
                <a:lnTo>
                  <a:pt x="1303721" y="0"/>
                </a:lnTo>
                <a:lnTo>
                  <a:pt x="1303721" y="952901"/>
                </a:lnTo>
                <a:lnTo>
                  <a:pt x="0" y="952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858970" y="8763213"/>
            <a:ext cx="2172394" cy="792698"/>
            <a:chOff x="0" y="0"/>
            <a:chExt cx="222748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27484" cy="812800"/>
            </a:xfrm>
            <a:custGeom>
              <a:avLst/>
              <a:gdLst/>
              <a:ahLst/>
              <a:cxnLst/>
              <a:rect r="r" b="b" t="t" l="l"/>
              <a:pathLst>
                <a:path h="812800" w="2227484">
                  <a:moveTo>
                    <a:pt x="2227484" y="406400"/>
                  </a:moveTo>
                  <a:lnTo>
                    <a:pt x="1821084" y="0"/>
                  </a:lnTo>
                  <a:lnTo>
                    <a:pt x="182108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21084" y="609600"/>
                  </a:lnTo>
                  <a:lnTo>
                    <a:pt x="1821084" y="812800"/>
                  </a:lnTo>
                  <a:lnTo>
                    <a:pt x="2227484" y="406400"/>
                  </a:lnTo>
                  <a:close/>
                </a:path>
              </a:pathLst>
            </a:custGeom>
            <a:solidFill>
              <a:srgbClr val="D65B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212588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249447" y="8763213"/>
            <a:ext cx="2172394" cy="792698"/>
            <a:chOff x="0" y="0"/>
            <a:chExt cx="2227484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27484" cy="812800"/>
            </a:xfrm>
            <a:custGeom>
              <a:avLst/>
              <a:gdLst/>
              <a:ahLst/>
              <a:cxnLst/>
              <a:rect r="r" b="b" t="t" l="l"/>
              <a:pathLst>
                <a:path h="812800" w="2227484">
                  <a:moveTo>
                    <a:pt x="2227484" y="406400"/>
                  </a:moveTo>
                  <a:lnTo>
                    <a:pt x="1821084" y="0"/>
                  </a:lnTo>
                  <a:lnTo>
                    <a:pt x="1821084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821084" y="609600"/>
                  </a:lnTo>
                  <a:lnTo>
                    <a:pt x="1821084" y="812800"/>
                  </a:lnTo>
                  <a:lnTo>
                    <a:pt x="2227484" y="406400"/>
                  </a:lnTo>
                  <a:close/>
                </a:path>
              </a:pathLst>
            </a:custGeom>
            <a:solidFill>
              <a:srgbClr val="D65B5B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212588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523709" y="1716901"/>
            <a:ext cx="4501377" cy="9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2"/>
              </a:lnSpc>
              <a:spcBef>
                <a:spcPct val="0"/>
              </a:spcBef>
            </a:pPr>
            <a:r>
              <a:rPr lang="en-US" sz="2715">
                <a:solidFill>
                  <a:srgbClr val="000000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YOUR COWORKER ASKS TO TELL HER ABOUT YOUR MOST RECENT EXPERIIENCE?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93013" cy="10287000"/>
          </a:xfrm>
          <a:custGeom>
            <a:avLst/>
            <a:gdLst/>
            <a:ahLst/>
            <a:cxnLst/>
            <a:rect r="r" b="b" t="t" l="l"/>
            <a:pathLst>
              <a:path h="10287000" w="18393013">
                <a:moveTo>
                  <a:pt x="0" y="0"/>
                </a:moveTo>
                <a:lnTo>
                  <a:pt x="18393013" y="0"/>
                </a:lnTo>
                <a:lnTo>
                  <a:pt x="183930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526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5792" y="5835830"/>
            <a:ext cx="3984754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9"/>
              </a:lnSpc>
            </a:pPr>
            <a:r>
              <a:rPr lang="en-US" b="true"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Risks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4584327" y="6151167"/>
            <a:ext cx="4803402" cy="680686"/>
            <a:chOff x="0" y="0"/>
            <a:chExt cx="6404536" cy="9075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71287" y="9525"/>
              <a:ext cx="5313005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Risks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901231"/>
              <a:ext cx="6404536" cy="0"/>
            </a:xfrm>
            <a:prstGeom prst="line">
              <a:avLst/>
            </a:prstGeom>
            <a:ln cap="flat" w="12700">
              <a:solidFill>
                <a:srgbClr val="F3F3F4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05389" y="3167775"/>
            <a:ext cx="2725560" cy="2324159"/>
          </a:xfrm>
          <a:custGeom>
            <a:avLst/>
            <a:gdLst/>
            <a:ahLst/>
            <a:cxnLst/>
            <a:rect r="r" b="b" t="t" l="l"/>
            <a:pathLst>
              <a:path h="2324159" w="2725560">
                <a:moveTo>
                  <a:pt x="0" y="0"/>
                </a:moveTo>
                <a:lnTo>
                  <a:pt x="2725560" y="0"/>
                </a:lnTo>
                <a:lnTo>
                  <a:pt x="2725560" y="2324159"/>
                </a:lnTo>
                <a:lnTo>
                  <a:pt x="0" y="23241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13383" y="3167834"/>
            <a:ext cx="2345422" cy="2324100"/>
          </a:xfrm>
          <a:custGeom>
            <a:avLst/>
            <a:gdLst/>
            <a:ahLst/>
            <a:cxnLst/>
            <a:rect r="r" b="b" t="t" l="l"/>
            <a:pathLst>
              <a:path h="2324100" w="2345422">
                <a:moveTo>
                  <a:pt x="0" y="0"/>
                </a:moveTo>
                <a:lnTo>
                  <a:pt x="2345422" y="0"/>
                </a:lnTo>
                <a:lnTo>
                  <a:pt x="2345422" y="2324100"/>
                </a:lnTo>
                <a:lnTo>
                  <a:pt x="0" y="2324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19713" y="381000"/>
            <a:ext cx="13329756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00"/>
              </a:lnSpc>
            </a:pPr>
            <a:r>
              <a:rPr lang="en-US" sz="85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RISKS &amp; CONSIDERATIONS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23126" y="6232356"/>
            <a:ext cx="5038919" cy="33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Recruiting Employees with Similar Values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Potentially Time-Consuming and Cost-Intensive to Implement and Maintain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Unintentional Bias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Potential Negative Experience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Misalignment with Job Requirements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13337" y="6232356"/>
            <a:ext cx="5945515" cy="434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Relying Solely on AI to Generate Data – Focusing on Training the Data 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Considering Whether Existing Metrics Are Truly Evaluative of a Prospective J&amp;J Candidate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Complies with Data Privacy and Security Regulations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Providing Training to Recruiters on Evaluating Gamified Results in an Unbiased Manner, Focusing on Job-Relevant Insights</a:t>
            </a:r>
          </a:p>
          <a:p>
            <a:pPr algn="l">
              <a:lnSpc>
                <a:spcPts val="211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393718" y="5798742"/>
            <a:ext cx="3984754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9"/>
              </a:lnSpc>
            </a:pPr>
            <a:r>
              <a:rPr lang="en-US" b="true" sz="2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Considerations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704076" y="2370203"/>
            <a:ext cx="11664301" cy="0"/>
          </a:xfrm>
          <a:prstGeom prst="line">
            <a:avLst/>
          </a:prstGeom>
          <a:ln cap="flat" w="38100">
            <a:solidFill>
              <a:srgbClr val="F3F3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3704076" y="2370260"/>
            <a:ext cx="19050" cy="7916740"/>
          </a:xfrm>
          <a:prstGeom prst="line">
            <a:avLst/>
          </a:prstGeom>
          <a:ln cap="flat" w="38100">
            <a:solidFill>
              <a:srgbClr val="F3F3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5358852" y="2370214"/>
            <a:ext cx="19050" cy="7916740"/>
          </a:xfrm>
          <a:prstGeom prst="line">
            <a:avLst/>
          </a:prstGeom>
          <a:ln cap="flat" w="38100">
            <a:solidFill>
              <a:srgbClr val="F3F3F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5525" y="-171450"/>
            <a:ext cx="9284851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FINANCIALS &amp; TIMELINES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1068" y="2459988"/>
            <a:ext cx="7403802" cy="790662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150575" y="9826655"/>
            <a:ext cx="7087222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Hiring Method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869276" y="6419350"/>
            <a:ext cx="4242271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 to Hire (Days)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533215" y="2865723"/>
            <a:ext cx="7150000" cy="744815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2155492" y="9826655"/>
            <a:ext cx="7087222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Hiring Method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9477122" y="6243588"/>
            <a:ext cx="4242271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Cost per Hire (USD)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84761" y="1784324"/>
            <a:ext cx="98356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Gamification reduces time-to-hire by </a:t>
            </a:r>
            <a:r>
              <a:rPr lang="en-US" sz="3399" b="true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25%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26192" y="2420548"/>
            <a:ext cx="98356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AI reduces time-to-hire by </a:t>
            </a:r>
            <a:r>
              <a:rPr lang="en-US" sz="3399" b="true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30%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90408" y="2602026"/>
            <a:ext cx="98356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CCCBC9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Traditional hiring costs $4,000 per hire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524772" y="2424183"/>
            <a:ext cx="98356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2F1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Traditional hiring at J&amp;J takes 47 days</a:t>
            </a:r>
          </a:p>
        </p:txBody>
      </p:sp>
      <p:sp>
        <p:nvSpPr>
          <p:cNvPr name="AutoShape 14" id="14"/>
          <p:cNvSpPr/>
          <p:nvPr/>
        </p:nvSpPr>
        <p:spPr>
          <a:xfrm>
            <a:off x="9144000" y="3382040"/>
            <a:ext cx="0" cy="649224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66690" y="5733839"/>
            <a:ext cx="1405053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766690" y="7858390"/>
            <a:ext cx="1405053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32921" y="6004269"/>
            <a:ext cx="5305351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Scaling to include older demographics and experienced hires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07747" y="6004269"/>
            <a:ext cx="4764264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Modifying the space to support the onboarding of new hires</a:t>
            </a:r>
          </a:p>
        </p:txBody>
      </p:sp>
      <p:sp>
        <p:nvSpPr>
          <p:cNvPr name="AutoShape 7" id="7"/>
          <p:cNvSpPr/>
          <p:nvPr/>
        </p:nvSpPr>
        <p:spPr>
          <a:xfrm>
            <a:off x="1785740" y="5733839"/>
            <a:ext cx="0" cy="21245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307747" y="5733839"/>
            <a:ext cx="0" cy="21245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5836275" y="5733839"/>
            <a:ext cx="0" cy="21245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072011" y="5733839"/>
            <a:ext cx="0" cy="21245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2383224" y="3337190"/>
            <a:ext cx="3204743" cy="1806310"/>
          </a:xfrm>
          <a:custGeom>
            <a:avLst/>
            <a:gdLst/>
            <a:ahLst/>
            <a:cxnLst/>
            <a:rect r="r" b="b" t="t" l="l"/>
            <a:pathLst>
              <a:path h="1806310" w="3204743">
                <a:moveTo>
                  <a:pt x="0" y="0"/>
                </a:moveTo>
                <a:lnTo>
                  <a:pt x="3204743" y="0"/>
                </a:lnTo>
                <a:lnTo>
                  <a:pt x="3204743" y="1806310"/>
                </a:lnTo>
                <a:lnTo>
                  <a:pt x="0" y="1806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59245" y="3047238"/>
            <a:ext cx="3305973" cy="2296149"/>
          </a:xfrm>
          <a:custGeom>
            <a:avLst/>
            <a:gdLst/>
            <a:ahLst/>
            <a:cxnLst/>
            <a:rect r="r" b="b" t="t" l="l"/>
            <a:pathLst>
              <a:path h="2296149" w="3305973">
                <a:moveTo>
                  <a:pt x="0" y="0"/>
                </a:moveTo>
                <a:lnTo>
                  <a:pt x="3305973" y="0"/>
                </a:lnTo>
                <a:lnTo>
                  <a:pt x="3305973" y="2296149"/>
                </a:lnTo>
                <a:lnTo>
                  <a:pt x="0" y="22961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46402" y="2927905"/>
            <a:ext cx="2415482" cy="2415482"/>
          </a:xfrm>
          <a:custGeom>
            <a:avLst/>
            <a:gdLst/>
            <a:ahLst/>
            <a:cxnLst/>
            <a:rect r="r" b="b" t="t" l="l"/>
            <a:pathLst>
              <a:path h="2415482" w="2415482">
                <a:moveTo>
                  <a:pt x="0" y="0"/>
                </a:moveTo>
                <a:lnTo>
                  <a:pt x="2415482" y="0"/>
                </a:lnTo>
                <a:lnTo>
                  <a:pt x="2415482" y="2415482"/>
                </a:lnTo>
                <a:lnTo>
                  <a:pt x="0" y="24154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857250"/>
            <a:ext cx="6657724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FUTURE FORWARD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39456" y="6004269"/>
            <a:ext cx="4629373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Adapting the space to incorporate an application tracker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46152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References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823669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https://www.demandsage.com/ai-recruitment-statistics/#:~:text=AI%20is%20rapidly%20transforming%20recruitment,costs%20by%2030%25%20per%20hire.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004259"/>
            <a:ext cx="18288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https://www.hr-play.com/blog/gamification-in-recruitment-case-studies-in-recruitment-gamification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8800" y="1028700"/>
            <a:ext cx="13641212" cy="7673182"/>
          </a:xfrm>
          <a:custGeom>
            <a:avLst/>
            <a:gdLst/>
            <a:ahLst/>
            <a:cxnLst/>
            <a:rect r="r" b="b" t="t" l="l"/>
            <a:pathLst>
              <a:path h="7673182" w="13641212">
                <a:moveTo>
                  <a:pt x="0" y="0"/>
                </a:moveTo>
                <a:lnTo>
                  <a:pt x="13641212" y="0"/>
                </a:lnTo>
                <a:lnTo>
                  <a:pt x="13641212" y="7673182"/>
                </a:lnTo>
                <a:lnTo>
                  <a:pt x="0" y="767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1487" y="9182100"/>
            <a:ext cx="12748525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D90D03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B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RADLEY, </a:t>
            </a:r>
            <a:r>
              <a:rPr lang="en-US" sz="3600">
                <a:solidFill>
                  <a:srgbClr val="D90D03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IDAN (JOHN), </a:t>
            </a:r>
            <a:r>
              <a:rPr lang="en-US" sz="3600">
                <a:solidFill>
                  <a:srgbClr val="D90D03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ESTINY, </a:t>
            </a:r>
            <a:r>
              <a:rPr lang="en-US" sz="3600">
                <a:solidFill>
                  <a:srgbClr val="D90D03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ASHMI, </a:t>
            </a:r>
            <a:r>
              <a:rPr lang="en-US" sz="3600">
                <a:solidFill>
                  <a:srgbClr val="D90D03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U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NNATI, </a:t>
            </a:r>
            <a:r>
              <a:rPr lang="en-US" sz="3600">
                <a:solidFill>
                  <a:srgbClr val="D90D03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N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AZMUN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413" y="2495226"/>
            <a:ext cx="18314413" cy="934087"/>
            <a:chOff x="0" y="0"/>
            <a:chExt cx="24740984" cy="1261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740984" cy="1261860"/>
            </a:xfrm>
            <a:custGeom>
              <a:avLst/>
              <a:gdLst/>
              <a:ahLst/>
              <a:cxnLst/>
              <a:rect r="r" b="b" t="t" l="l"/>
              <a:pathLst>
                <a:path h="1261860" w="24740984">
                  <a:moveTo>
                    <a:pt x="24740984" y="0"/>
                  </a:moveTo>
                  <a:lnTo>
                    <a:pt x="24740984" y="1261860"/>
                  </a:lnTo>
                  <a:lnTo>
                    <a:pt x="4770062" y="1261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9628246" y="6208262"/>
            <a:ext cx="9390665" cy="887006"/>
            <a:chOff x="0" y="0"/>
            <a:chExt cx="12685871" cy="11982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85871" cy="1198259"/>
            </a:xfrm>
            <a:custGeom>
              <a:avLst/>
              <a:gdLst/>
              <a:ahLst/>
              <a:cxnLst/>
              <a:rect r="r" b="b" t="t" l="l"/>
              <a:pathLst>
                <a:path h="1198259" w="12685871">
                  <a:moveTo>
                    <a:pt x="12685871" y="0"/>
                  </a:moveTo>
                  <a:lnTo>
                    <a:pt x="12685871" y="1198259"/>
                  </a:lnTo>
                  <a:lnTo>
                    <a:pt x="2445836" y="119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1855893" y="7400068"/>
            <a:ext cx="6415703" cy="887006"/>
            <a:chOff x="0" y="0"/>
            <a:chExt cx="8666989" cy="11982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66989" cy="1198259"/>
            </a:xfrm>
            <a:custGeom>
              <a:avLst/>
              <a:gdLst/>
              <a:ahLst/>
              <a:cxnLst/>
              <a:rect r="r" b="b" t="t" l="l"/>
              <a:pathLst>
                <a:path h="1198259" w="8666989">
                  <a:moveTo>
                    <a:pt x="8666989" y="0"/>
                  </a:moveTo>
                  <a:lnTo>
                    <a:pt x="8666989" y="1198259"/>
                  </a:lnTo>
                  <a:lnTo>
                    <a:pt x="1670995" y="119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3916002" y="3730487"/>
            <a:ext cx="14689181" cy="934087"/>
            <a:chOff x="0" y="0"/>
            <a:chExt cx="19843649" cy="12618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843649" cy="1261860"/>
            </a:xfrm>
            <a:custGeom>
              <a:avLst/>
              <a:gdLst/>
              <a:ahLst/>
              <a:cxnLst/>
              <a:rect r="r" b="b" t="t" l="l"/>
              <a:pathLst>
                <a:path h="1261860" w="19843649">
                  <a:moveTo>
                    <a:pt x="19843649" y="0"/>
                  </a:moveTo>
                  <a:lnTo>
                    <a:pt x="19843649" y="1261860"/>
                  </a:lnTo>
                  <a:lnTo>
                    <a:pt x="3825856" y="1261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6845918" y="4969375"/>
            <a:ext cx="12172993" cy="934087"/>
            <a:chOff x="0" y="0"/>
            <a:chExt cx="16444525" cy="12618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44525" cy="1261860"/>
            </a:xfrm>
            <a:custGeom>
              <a:avLst/>
              <a:gdLst/>
              <a:ahLst/>
              <a:cxnLst/>
              <a:rect r="r" b="b" t="t" l="l"/>
              <a:pathLst>
                <a:path h="1261860" w="16444525">
                  <a:moveTo>
                    <a:pt x="16444525" y="0"/>
                  </a:moveTo>
                  <a:lnTo>
                    <a:pt x="16444525" y="1261860"/>
                  </a:lnTo>
                  <a:lnTo>
                    <a:pt x="3170505" y="1261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16609578" y="2741157"/>
            <a:ext cx="1545282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47559" y="4007348"/>
            <a:ext cx="3324037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898577" y="5217025"/>
            <a:ext cx="3324037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BIG IDEA!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485504" y="6427337"/>
            <a:ext cx="1742777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PROTOTYPE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149041" y="7625131"/>
            <a:ext cx="6415703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FINANCIALS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214900" y="8591874"/>
            <a:ext cx="6133218" cy="887006"/>
            <a:chOff x="0" y="0"/>
            <a:chExt cx="8285379" cy="11982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85379" cy="1198259"/>
            </a:xfrm>
            <a:custGeom>
              <a:avLst/>
              <a:gdLst/>
              <a:ahLst/>
              <a:cxnLst/>
              <a:rect r="r" b="b" t="t" l="l"/>
              <a:pathLst>
                <a:path h="1198259" w="8285379">
                  <a:moveTo>
                    <a:pt x="8285379" y="0"/>
                  </a:moveTo>
                  <a:lnTo>
                    <a:pt x="8285379" y="1198259"/>
                  </a:lnTo>
                  <a:lnTo>
                    <a:pt x="1597421" y="1198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5559948" y="8810949"/>
            <a:ext cx="271164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FORWARD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22251"/>
            <a:ext cx="2720280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  <a:spcBef>
                <a:spcPct val="0"/>
              </a:spcBef>
            </a:pPr>
            <a:r>
              <a:rPr lang="en-US" sz="85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4766" y="683441"/>
            <a:ext cx="3484587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  <a:spcBef>
                <a:spcPct val="0"/>
              </a:spcBef>
            </a:pPr>
            <a:r>
              <a:rPr lang="en-US" sz="85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5210" y="4370815"/>
            <a:ext cx="17170603" cy="126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CURRENT CANDIDATE EXPERIENCE JOURNEY 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APPLICATION &gt; SCREENING &gt; INITIAL ASSESSMENT BY RECRUITER &gt; MULTIPLE ROUNDS OF INTERVIEW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210" y="3157329"/>
            <a:ext cx="17170603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32%</a:t>
            </a:r>
            <a:r>
              <a:rPr lang="en-US" sz="35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OF THE CANDIDATE POOL IS GEN Z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8699" y="6224083"/>
            <a:ext cx="17170603" cy="6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EVALUATE BEHAVIORS &amp; VALUES ALONGSIDE SKILLS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06528"/>
            <a:ext cx="1001042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PROBLEM STATEMENT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83105" y="2660498"/>
            <a:ext cx="1473290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LENGTHY RECRUITING PROCESS &amp; CANDIDATES LEFT HANGING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807874"/>
            <a:ext cx="404383" cy="404383"/>
            <a:chOff x="0" y="0"/>
            <a:chExt cx="484961" cy="4849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4961" cy="484961"/>
            </a:xfrm>
            <a:custGeom>
              <a:avLst/>
              <a:gdLst/>
              <a:ahLst/>
              <a:cxnLst/>
              <a:rect r="r" b="b" t="t" l="l"/>
              <a:pathLst>
                <a:path h="484961" w="484961">
                  <a:moveTo>
                    <a:pt x="0" y="0"/>
                  </a:moveTo>
                  <a:lnTo>
                    <a:pt x="484961" y="0"/>
                  </a:lnTo>
                  <a:lnTo>
                    <a:pt x="484961" y="484961"/>
                  </a:lnTo>
                  <a:lnTo>
                    <a:pt x="0" y="484961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4961" cy="52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83105" y="4033574"/>
            <a:ext cx="1473290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ONLY FOCUSING ON HARD SKILLS DURING THE INITIAL SCREENING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3105" y="5240668"/>
            <a:ext cx="1473290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LACK OF BLEND IN ASSESSING HARD &amp; SOFT SKILLS TO FIND BEST FIT CANDIDATE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3105" y="6530754"/>
            <a:ext cx="1473290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CANDIDATE EXPERIENCE – ONLY UNDERSTAND THE WORK CULTURE ONCE THEY JOIN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83105" y="7820839"/>
            <a:ext cx="1473290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NO HUMAN/INTERPERSONAL CONNECTION BEFORE INTERVIEW ROUNDS</a:t>
            </a: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3105" y="9110924"/>
            <a:ext cx="1473290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RECRUITERS EVIDENCE IN SUPPORTING THEIR JUDGEMENT FOR ADVOCATING A CANDIDATE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4097959"/>
            <a:ext cx="404383" cy="404383"/>
            <a:chOff x="0" y="0"/>
            <a:chExt cx="484961" cy="4849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4961" cy="484961"/>
            </a:xfrm>
            <a:custGeom>
              <a:avLst/>
              <a:gdLst/>
              <a:ahLst/>
              <a:cxnLst/>
              <a:rect r="r" b="b" t="t" l="l"/>
              <a:pathLst>
                <a:path h="484961" w="484961">
                  <a:moveTo>
                    <a:pt x="0" y="0"/>
                  </a:moveTo>
                  <a:lnTo>
                    <a:pt x="484961" y="0"/>
                  </a:lnTo>
                  <a:lnTo>
                    <a:pt x="484961" y="484961"/>
                  </a:lnTo>
                  <a:lnTo>
                    <a:pt x="0" y="484961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4961" cy="52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5388044"/>
            <a:ext cx="404383" cy="404383"/>
            <a:chOff x="0" y="0"/>
            <a:chExt cx="484961" cy="4849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4961" cy="484961"/>
            </a:xfrm>
            <a:custGeom>
              <a:avLst/>
              <a:gdLst/>
              <a:ahLst/>
              <a:cxnLst/>
              <a:rect r="r" b="b" t="t" l="l"/>
              <a:pathLst>
                <a:path h="484961" w="484961">
                  <a:moveTo>
                    <a:pt x="0" y="0"/>
                  </a:moveTo>
                  <a:lnTo>
                    <a:pt x="484961" y="0"/>
                  </a:lnTo>
                  <a:lnTo>
                    <a:pt x="484961" y="484961"/>
                  </a:lnTo>
                  <a:lnTo>
                    <a:pt x="0" y="484961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84961" cy="52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678130"/>
            <a:ext cx="404383" cy="404383"/>
            <a:chOff x="0" y="0"/>
            <a:chExt cx="484961" cy="4849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4961" cy="484961"/>
            </a:xfrm>
            <a:custGeom>
              <a:avLst/>
              <a:gdLst/>
              <a:ahLst/>
              <a:cxnLst/>
              <a:rect r="r" b="b" t="t" l="l"/>
              <a:pathLst>
                <a:path h="484961" w="484961">
                  <a:moveTo>
                    <a:pt x="0" y="0"/>
                  </a:moveTo>
                  <a:lnTo>
                    <a:pt x="484961" y="0"/>
                  </a:lnTo>
                  <a:lnTo>
                    <a:pt x="484961" y="484961"/>
                  </a:lnTo>
                  <a:lnTo>
                    <a:pt x="0" y="484961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4961" cy="52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7968215"/>
            <a:ext cx="404383" cy="404383"/>
            <a:chOff x="0" y="0"/>
            <a:chExt cx="484961" cy="48496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84961" cy="484961"/>
            </a:xfrm>
            <a:custGeom>
              <a:avLst/>
              <a:gdLst/>
              <a:ahLst/>
              <a:cxnLst/>
              <a:rect r="r" b="b" t="t" l="l"/>
              <a:pathLst>
                <a:path h="484961" w="484961">
                  <a:moveTo>
                    <a:pt x="0" y="0"/>
                  </a:moveTo>
                  <a:lnTo>
                    <a:pt x="484961" y="0"/>
                  </a:lnTo>
                  <a:lnTo>
                    <a:pt x="484961" y="484961"/>
                  </a:lnTo>
                  <a:lnTo>
                    <a:pt x="0" y="484961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484961" cy="52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28700" y="9258300"/>
            <a:ext cx="404383" cy="404383"/>
            <a:chOff x="0" y="0"/>
            <a:chExt cx="484961" cy="4849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961" cy="484961"/>
            </a:xfrm>
            <a:custGeom>
              <a:avLst/>
              <a:gdLst/>
              <a:ahLst/>
              <a:cxnLst/>
              <a:rect r="r" b="b" t="t" l="l"/>
              <a:pathLst>
                <a:path h="484961" w="484961">
                  <a:moveTo>
                    <a:pt x="0" y="0"/>
                  </a:moveTo>
                  <a:lnTo>
                    <a:pt x="484961" y="0"/>
                  </a:lnTo>
                  <a:lnTo>
                    <a:pt x="484961" y="484961"/>
                  </a:lnTo>
                  <a:lnTo>
                    <a:pt x="0" y="484961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961" cy="52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001042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PROBLEM STATEMENT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3483" y="3741298"/>
            <a:ext cx="15901033" cy="193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4"/>
              </a:lnSpc>
              <a:spcBef>
                <a:spcPct val="0"/>
              </a:spcBef>
            </a:pPr>
            <a:r>
              <a:rPr lang="en-US" b="true" sz="394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STREAMLINE</a:t>
            </a:r>
            <a:r>
              <a:rPr lang="en-US" sz="394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THE HIRING PROCESS BY ENABLING RECRUITERS TO DISCOVER EACH CANDIDATE’S UNIQUE STORY, </a:t>
            </a:r>
            <a:r>
              <a:rPr lang="en-US" b="true" sz="394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BLENDING HARD &amp; SOFT SKILLS</a:t>
            </a:r>
            <a:r>
              <a:rPr lang="en-US" sz="394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, THROUGH AN </a:t>
            </a:r>
            <a:r>
              <a:rPr lang="en-US" b="true" sz="394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IMMERSIVE ‘DAY-IN-THE-LIFE’ </a:t>
            </a:r>
            <a:r>
              <a:rPr lang="en-US" sz="394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EXPERIENCE AS AN EMPLOYEE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001042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BIG IDEA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8324" y="4806632"/>
            <a:ext cx="17690109" cy="128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4"/>
              </a:lnSpc>
            </a:pPr>
            <a:r>
              <a:rPr lang="en-US" sz="394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WELCOME TO J&amp;J'S NEXT EVOLUTION IN HIRING—WHERE </a:t>
            </a:r>
          </a:p>
          <a:p>
            <a:pPr algn="ctr">
              <a:lnSpc>
                <a:spcPts val="5134"/>
              </a:lnSpc>
              <a:spcBef>
                <a:spcPct val="0"/>
              </a:spcBef>
            </a:pPr>
            <a:r>
              <a:rPr lang="en-US" b="true" sz="3949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APPLYING IS AN EXPERIENCE, NOT JUST A PROCESS!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40236"/>
            <a:ext cx="6370994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INVOLVEU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5143500"/>
            <a:ext cx="6863872" cy="4114800"/>
          </a:xfrm>
          <a:custGeom>
            <a:avLst/>
            <a:gdLst/>
            <a:ahLst/>
            <a:cxnLst/>
            <a:rect r="r" b="b" t="t" l="l"/>
            <a:pathLst>
              <a:path h="4114800" w="6863872">
                <a:moveTo>
                  <a:pt x="0" y="0"/>
                </a:moveTo>
                <a:lnTo>
                  <a:pt x="6863872" y="0"/>
                </a:lnTo>
                <a:lnTo>
                  <a:pt x="6863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206" r="0" b="-6120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904020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9618870" y="3341392"/>
            <a:ext cx="9525" cy="9525"/>
          </a:xfrm>
          <a:prstGeom prst="rect">
            <a:avLst/>
          </a:prstGeom>
          <a:solidFill>
            <a:srgbClr val="12F1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9628395" y="801915"/>
            <a:ext cx="637099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WHAT IS IT?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225" y="2873736"/>
            <a:ext cx="5832480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Transform recruitment into an immersive, gamified experience where candidates start their journey as if they’re already part of J&amp;J!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37786" y="2216511"/>
            <a:ext cx="9400017" cy="208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FOR CANDIDATES: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</a:t>
            </a:r>
            <a:r>
              <a:rPr lang="en-US" b="true" sz="290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 "DAY-IN-THE-LIFE"</a:t>
            </a:r>
            <a:r>
              <a:rPr lang="en-US" sz="29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 SIMULATION ALLOWS CANDIDATES TO ACTIVELY EXPERIENCE J&amp;J'S CULTURE, VALUES, AND TASKS AS THEIR FIRST TOUCHPOINT!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37786" y="5225690"/>
            <a:ext cx="9618870" cy="2505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  <a:spcBef>
                <a:spcPct val="0"/>
              </a:spcBef>
            </a:pPr>
            <a:r>
              <a:rPr lang="en-US" sz="3235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FOR RECRUITERS:</a:t>
            </a:r>
          </a:p>
          <a:p>
            <a:pPr algn="l">
              <a:lnSpc>
                <a:spcPts val="3830"/>
              </a:lnSpc>
              <a:spcBef>
                <a:spcPct val="0"/>
              </a:spcBef>
            </a:pPr>
          </a:p>
          <a:p>
            <a:pPr algn="l">
              <a:lnSpc>
                <a:spcPts val="3830"/>
              </a:lnSpc>
              <a:spcBef>
                <a:spcPct val="0"/>
              </a:spcBef>
            </a:pPr>
            <a:r>
              <a:rPr lang="en-US" sz="2735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IT SIMPLIFIES SCREENING WITH </a:t>
            </a:r>
            <a:r>
              <a:rPr lang="en-US" b="true" sz="2735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REAL-TIME INSIGHTS AND A DASHBOARD </a:t>
            </a:r>
            <a:r>
              <a:rPr lang="en-US" sz="2735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SUMMARIZING EACH CANDIDATE'S UNIQUE STORY (BLENDING SOFT AND HARD SKILL EVALUATION), REDUCING THE NEED FOR MULTIPLE INTERVIEW ROUNDS.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8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24973" y="251332"/>
            <a:ext cx="9690543" cy="9784337"/>
          </a:xfrm>
          <a:custGeom>
            <a:avLst/>
            <a:gdLst/>
            <a:ahLst/>
            <a:cxnLst/>
            <a:rect r="r" b="b" t="t" l="l"/>
            <a:pathLst>
              <a:path h="9784337" w="9690543">
                <a:moveTo>
                  <a:pt x="0" y="0"/>
                </a:moveTo>
                <a:lnTo>
                  <a:pt x="9690543" y="0"/>
                </a:lnTo>
                <a:lnTo>
                  <a:pt x="9690543" y="9784336"/>
                </a:lnTo>
                <a:lnTo>
                  <a:pt x="0" y="9784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7" t="-323" r="-64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7181" y="208737"/>
            <a:ext cx="3819451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DAGWAx65U_g</dc:identifier>
  <dcterms:modified xsi:type="dcterms:W3CDTF">2011-08-01T06:04:30Z</dcterms:modified>
  <cp:revision>1</cp:revision>
  <dc:title>BadRun</dc:title>
</cp:coreProperties>
</file>